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handoutMasterIdLst>
    <p:handoutMasterId r:id="rId11"/>
  </p:handoutMasterIdLst>
  <p:sldIdLst>
    <p:sldId id="256" r:id="rId2"/>
    <p:sldId id="307" r:id="rId3"/>
    <p:sldId id="300" r:id="rId4"/>
    <p:sldId id="306" r:id="rId5"/>
    <p:sldId id="309" r:id="rId6"/>
    <p:sldId id="308" r:id="rId7"/>
    <p:sldId id="304" r:id="rId8"/>
    <p:sldId id="30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1" autoAdjust="0"/>
    <p:restoredTop sz="86156" autoAdjust="0"/>
  </p:normalViewPr>
  <p:slideViewPr>
    <p:cSldViewPr>
      <p:cViewPr varScale="1">
        <p:scale>
          <a:sx n="87" d="100"/>
          <a:sy n="87" d="100"/>
        </p:scale>
        <p:origin x="5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1" tIns="46586" rIns="93171" bIns="46586" rtlCol="0"/>
          <a:lstStyle>
            <a:lvl1pPr algn="r">
              <a:defRPr sz="1200"/>
            </a:lvl1pPr>
          </a:lstStyle>
          <a:p>
            <a:fld id="{4E6F6A66-7790-4A10-8676-2F2A33160EFE}" type="datetimeFigureOut">
              <a:rPr lang="en-US" smtClean="0"/>
              <a:t>11/8/2023</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3171" tIns="46586" rIns="93171"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3171" tIns="46586" rIns="93171" bIns="46586" rtlCol="0" anchor="b"/>
          <a:lstStyle>
            <a:lvl1pPr algn="r">
              <a:defRPr sz="1200"/>
            </a:lvl1pPr>
          </a:lstStyle>
          <a:p>
            <a:fld id="{277C0B7F-3E38-40E1-B58B-2024676DD453}" type="slidenum">
              <a:rPr lang="en-US" smtClean="0"/>
              <a:t>‹#›</a:t>
            </a:fld>
            <a:endParaRPr lang="en-US"/>
          </a:p>
        </p:txBody>
      </p:sp>
    </p:spTree>
    <p:extLst>
      <p:ext uri="{BB962C8B-B14F-4D97-AF65-F5344CB8AC3E}">
        <p14:creationId xmlns:p14="http://schemas.microsoft.com/office/powerpoint/2010/main" val="19955562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1" tIns="46586" rIns="93171" bIns="46586" rtlCol="0"/>
          <a:lstStyle>
            <a:lvl1pPr algn="r">
              <a:defRPr sz="1200"/>
            </a:lvl1pPr>
          </a:lstStyle>
          <a:p>
            <a:fld id="{56194EDD-FDDC-49A3-9D41-B217A275CE34}" type="datetimeFigureOut">
              <a:rPr lang="en-US" smtClean="0"/>
              <a:t>11/8/2023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1" tIns="46586" rIns="93171"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1" tIns="46586" rIns="93171"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1" tIns="46586" rIns="93171" bIns="46586" rtlCol="0" anchor="b"/>
          <a:lstStyle>
            <a:lvl1pPr algn="r">
              <a:defRPr sz="1200"/>
            </a:lvl1pPr>
          </a:lstStyle>
          <a:p>
            <a:fld id="{29013A88-A1EC-4FDB-91C8-A425BBB93A34}" type="slidenum">
              <a:rPr lang="en-US" smtClean="0"/>
              <a:t>‹#›</a:t>
            </a:fld>
            <a:endParaRPr lang="en-US"/>
          </a:p>
        </p:txBody>
      </p:sp>
    </p:spTree>
    <p:extLst>
      <p:ext uri="{BB962C8B-B14F-4D97-AF65-F5344CB8AC3E}">
        <p14:creationId xmlns:p14="http://schemas.microsoft.com/office/powerpoint/2010/main" val="33222857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13A88-A1EC-4FDB-91C8-A425BBB93A34}" type="slidenum">
              <a:rPr lang="en-US" smtClean="0"/>
              <a:t>1</a:t>
            </a:fld>
            <a:endParaRPr lang="en-US"/>
          </a:p>
        </p:txBody>
      </p:sp>
    </p:spTree>
    <p:extLst>
      <p:ext uri="{BB962C8B-B14F-4D97-AF65-F5344CB8AC3E}">
        <p14:creationId xmlns:p14="http://schemas.microsoft.com/office/powerpoint/2010/main" val="1264207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013A88-A1EC-4FDB-91C8-A425BBB93A34}" type="slidenum">
              <a:rPr lang="en-US" smtClean="0"/>
              <a:t>2</a:t>
            </a:fld>
            <a:endParaRPr lang="en-US"/>
          </a:p>
        </p:txBody>
      </p:sp>
    </p:spTree>
    <p:extLst>
      <p:ext uri="{BB962C8B-B14F-4D97-AF65-F5344CB8AC3E}">
        <p14:creationId xmlns:p14="http://schemas.microsoft.com/office/powerpoint/2010/main" val="382606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013A88-A1EC-4FDB-91C8-A425BBB93A34}" type="slidenum">
              <a:rPr lang="en-US" smtClean="0"/>
              <a:t>3</a:t>
            </a:fld>
            <a:endParaRPr lang="en-US"/>
          </a:p>
        </p:txBody>
      </p:sp>
    </p:spTree>
    <p:extLst>
      <p:ext uri="{BB962C8B-B14F-4D97-AF65-F5344CB8AC3E}">
        <p14:creationId xmlns:p14="http://schemas.microsoft.com/office/powerpoint/2010/main" val="1585626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013A88-A1EC-4FDB-91C8-A425BBB93A34}" type="slidenum">
              <a:rPr lang="en-US" smtClean="0"/>
              <a:t>4</a:t>
            </a:fld>
            <a:endParaRPr lang="en-US"/>
          </a:p>
        </p:txBody>
      </p:sp>
    </p:spTree>
    <p:extLst>
      <p:ext uri="{BB962C8B-B14F-4D97-AF65-F5344CB8AC3E}">
        <p14:creationId xmlns:p14="http://schemas.microsoft.com/office/powerpoint/2010/main" val="2165879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013A88-A1EC-4FDB-91C8-A425BBB93A34}" type="slidenum">
              <a:rPr lang="en-US" smtClean="0"/>
              <a:t>5</a:t>
            </a:fld>
            <a:endParaRPr lang="en-US"/>
          </a:p>
        </p:txBody>
      </p:sp>
    </p:spTree>
    <p:extLst>
      <p:ext uri="{BB962C8B-B14F-4D97-AF65-F5344CB8AC3E}">
        <p14:creationId xmlns:p14="http://schemas.microsoft.com/office/powerpoint/2010/main" val="3580513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013A88-A1EC-4FDB-91C8-A425BBB93A34}" type="slidenum">
              <a:rPr lang="en-US" smtClean="0"/>
              <a:t>6</a:t>
            </a:fld>
            <a:endParaRPr lang="en-US"/>
          </a:p>
        </p:txBody>
      </p:sp>
    </p:spTree>
    <p:extLst>
      <p:ext uri="{BB962C8B-B14F-4D97-AF65-F5344CB8AC3E}">
        <p14:creationId xmlns:p14="http://schemas.microsoft.com/office/powerpoint/2010/main" val="3214566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013A88-A1EC-4FDB-91C8-A425BBB93A34}" type="slidenum">
              <a:rPr lang="en-US" smtClean="0"/>
              <a:t>7</a:t>
            </a:fld>
            <a:endParaRPr lang="en-US"/>
          </a:p>
        </p:txBody>
      </p:sp>
    </p:spTree>
    <p:extLst>
      <p:ext uri="{BB962C8B-B14F-4D97-AF65-F5344CB8AC3E}">
        <p14:creationId xmlns:p14="http://schemas.microsoft.com/office/powerpoint/2010/main" val="1718919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013A88-A1EC-4FDB-91C8-A425BBB93A34}" type="slidenum">
              <a:rPr lang="en-US" smtClean="0"/>
              <a:t>8</a:t>
            </a:fld>
            <a:endParaRPr lang="en-US"/>
          </a:p>
        </p:txBody>
      </p:sp>
    </p:spTree>
    <p:extLst>
      <p:ext uri="{BB962C8B-B14F-4D97-AF65-F5344CB8AC3E}">
        <p14:creationId xmlns:p14="http://schemas.microsoft.com/office/powerpoint/2010/main" val="3207842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806E1D-E041-4F0F-BDB6-7AF4C349CF16}" type="datetime1">
              <a:rPr lang="en-US" smtClean="0"/>
              <a:t>11/8/2023</a:t>
            </a:fld>
            <a:endParaRPr lang="en-US"/>
          </a:p>
        </p:txBody>
      </p:sp>
      <p:sp>
        <p:nvSpPr>
          <p:cNvPr id="5" name="Footer Placeholder 4"/>
          <p:cNvSpPr>
            <a:spLocks noGrp="1"/>
          </p:cNvSpPr>
          <p:nvPr>
            <p:ph type="ftr" sz="quarter" idx="11"/>
          </p:nvPr>
        </p:nvSpPr>
        <p:spPr/>
        <p:txBody>
          <a:bodyPr/>
          <a:lstStyle/>
          <a:p>
            <a:r>
              <a:rPr lang="en-US"/>
              <a:t>California State Associations of Counties®</a:t>
            </a:r>
          </a:p>
        </p:txBody>
      </p:sp>
      <p:sp>
        <p:nvSpPr>
          <p:cNvPr id="6" name="Slide Number Placeholder 5"/>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348471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BC7140-333A-45B4-B2B2-859DD68104D7}" type="datetime1">
              <a:rPr lang="en-US" smtClean="0"/>
              <a:t>11/8/2023</a:t>
            </a:fld>
            <a:endParaRPr lang="en-US"/>
          </a:p>
        </p:txBody>
      </p:sp>
      <p:sp>
        <p:nvSpPr>
          <p:cNvPr id="5" name="Footer Placeholder 4"/>
          <p:cNvSpPr>
            <a:spLocks noGrp="1"/>
          </p:cNvSpPr>
          <p:nvPr>
            <p:ph type="ftr" sz="quarter" idx="11"/>
          </p:nvPr>
        </p:nvSpPr>
        <p:spPr/>
        <p:txBody>
          <a:bodyPr/>
          <a:lstStyle/>
          <a:p>
            <a:r>
              <a:rPr lang="en-US"/>
              <a:t>California State Associations of Counties®</a:t>
            </a:r>
          </a:p>
        </p:txBody>
      </p:sp>
      <p:sp>
        <p:nvSpPr>
          <p:cNvPr id="6" name="Slide Number Placeholder 5"/>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113748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AC286E-C9BE-43A5-8BD9-DBF2E9B42E0A}" type="datetime1">
              <a:rPr lang="en-US" smtClean="0"/>
              <a:t>11/8/2023</a:t>
            </a:fld>
            <a:endParaRPr lang="en-US"/>
          </a:p>
        </p:txBody>
      </p:sp>
      <p:sp>
        <p:nvSpPr>
          <p:cNvPr id="5" name="Footer Placeholder 4"/>
          <p:cNvSpPr>
            <a:spLocks noGrp="1"/>
          </p:cNvSpPr>
          <p:nvPr>
            <p:ph type="ftr" sz="quarter" idx="11"/>
          </p:nvPr>
        </p:nvSpPr>
        <p:spPr/>
        <p:txBody>
          <a:bodyPr/>
          <a:lstStyle/>
          <a:p>
            <a:r>
              <a:rPr lang="en-US"/>
              <a:t>California State Associations of Counties®</a:t>
            </a:r>
          </a:p>
        </p:txBody>
      </p:sp>
      <p:sp>
        <p:nvSpPr>
          <p:cNvPr id="6" name="Slide Number Placeholder 5"/>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277158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7CE6FA-BAFC-4DAE-B77A-D59FA0652A8B}" type="datetime1">
              <a:rPr lang="en-US" smtClean="0"/>
              <a:t>11/8/2023</a:t>
            </a:fld>
            <a:endParaRPr lang="en-US"/>
          </a:p>
        </p:txBody>
      </p:sp>
      <p:sp>
        <p:nvSpPr>
          <p:cNvPr id="5" name="Footer Placeholder 4"/>
          <p:cNvSpPr>
            <a:spLocks noGrp="1"/>
          </p:cNvSpPr>
          <p:nvPr>
            <p:ph type="ftr" sz="quarter" idx="11"/>
          </p:nvPr>
        </p:nvSpPr>
        <p:spPr/>
        <p:txBody>
          <a:bodyPr/>
          <a:lstStyle/>
          <a:p>
            <a:r>
              <a:rPr lang="en-US"/>
              <a:t>California State Associations of Counties®</a:t>
            </a:r>
          </a:p>
        </p:txBody>
      </p:sp>
      <p:sp>
        <p:nvSpPr>
          <p:cNvPr id="6" name="Slide Number Placeholder 5"/>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4563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86D8DB-31CF-4AB2-A2EC-B1DBCAA0302B}" type="datetime1">
              <a:rPr lang="en-US" smtClean="0"/>
              <a:t>11/8/2023</a:t>
            </a:fld>
            <a:endParaRPr lang="en-US"/>
          </a:p>
        </p:txBody>
      </p:sp>
      <p:sp>
        <p:nvSpPr>
          <p:cNvPr id="5" name="Footer Placeholder 4"/>
          <p:cNvSpPr>
            <a:spLocks noGrp="1"/>
          </p:cNvSpPr>
          <p:nvPr>
            <p:ph type="ftr" sz="quarter" idx="11"/>
          </p:nvPr>
        </p:nvSpPr>
        <p:spPr/>
        <p:txBody>
          <a:bodyPr/>
          <a:lstStyle/>
          <a:p>
            <a:r>
              <a:rPr lang="en-US"/>
              <a:t>California State Associations of Counties®</a:t>
            </a:r>
          </a:p>
        </p:txBody>
      </p:sp>
      <p:sp>
        <p:nvSpPr>
          <p:cNvPr id="6" name="Slide Number Placeholder 5"/>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401297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2EF916-E930-49E8-AA32-374FE3B7A5FF}" type="datetime1">
              <a:rPr lang="en-US" smtClean="0"/>
              <a:t>11/8/2023</a:t>
            </a:fld>
            <a:endParaRPr lang="en-US"/>
          </a:p>
        </p:txBody>
      </p:sp>
      <p:sp>
        <p:nvSpPr>
          <p:cNvPr id="6" name="Footer Placeholder 5"/>
          <p:cNvSpPr>
            <a:spLocks noGrp="1"/>
          </p:cNvSpPr>
          <p:nvPr>
            <p:ph type="ftr" sz="quarter" idx="11"/>
          </p:nvPr>
        </p:nvSpPr>
        <p:spPr/>
        <p:txBody>
          <a:bodyPr/>
          <a:lstStyle/>
          <a:p>
            <a:r>
              <a:rPr lang="en-US"/>
              <a:t>California State Associations of Counties®</a:t>
            </a:r>
          </a:p>
        </p:txBody>
      </p:sp>
      <p:sp>
        <p:nvSpPr>
          <p:cNvPr id="7" name="Slide Number Placeholder 6"/>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328908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20F297-6BB1-4F3E-86D0-20814A70C87A}" type="datetime1">
              <a:rPr lang="en-US" smtClean="0"/>
              <a:t>11/8/2023</a:t>
            </a:fld>
            <a:endParaRPr lang="en-US"/>
          </a:p>
        </p:txBody>
      </p:sp>
      <p:sp>
        <p:nvSpPr>
          <p:cNvPr id="8" name="Footer Placeholder 7"/>
          <p:cNvSpPr>
            <a:spLocks noGrp="1"/>
          </p:cNvSpPr>
          <p:nvPr>
            <p:ph type="ftr" sz="quarter" idx="11"/>
          </p:nvPr>
        </p:nvSpPr>
        <p:spPr/>
        <p:txBody>
          <a:bodyPr/>
          <a:lstStyle/>
          <a:p>
            <a:r>
              <a:rPr lang="en-US"/>
              <a:t>California State Associations of Counties®</a:t>
            </a:r>
          </a:p>
        </p:txBody>
      </p:sp>
      <p:sp>
        <p:nvSpPr>
          <p:cNvPr id="9" name="Slide Number Placeholder 8"/>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38019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823F2E-1FD8-4D8C-8709-4FD946D3B0CE}" type="datetime1">
              <a:rPr lang="en-US" smtClean="0"/>
              <a:t>11/8/2023</a:t>
            </a:fld>
            <a:endParaRPr lang="en-US"/>
          </a:p>
        </p:txBody>
      </p:sp>
      <p:sp>
        <p:nvSpPr>
          <p:cNvPr id="4" name="Footer Placeholder 3"/>
          <p:cNvSpPr>
            <a:spLocks noGrp="1"/>
          </p:cNvSpPr>
          <p:nvPr>
            <p:ph type="ftr" sz="quarter" idx="11"/>
          </p:nvPr>
        </p:nvSpPr>
        <p:spPr/>
        <p:txBody>
          <a:bodyPr/>
          <a:lstStyle/>
          <a:p>
            <a:r>
              <a:rPr lang="en-US"/>
              <a:t>California State Associations of Counties®</a:t>
            </a:r>
          </a:p>
        </p:txBody>
      </p:sp>
      <p:sp>
        <p:nvSpPr>
          <p:cNvPr id="5" name="Slide Number Placeholder 4"/>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7934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50312-575A-4000-9D24-9B11E07B6BB5}" type="datetime1">
              <a:rPr lang="en-US" smtClean="0"/>
              <a:t>11/8/2023</a:t>
            </a:fld>
            <a:endParaRPr lang="en-US"/>
          </a:p>
        </p:txBody>
      </p:sp>
      <p:sp>
        <p:nvSpPr>
          <p:cNvPr id="3" name="Footer Placeholder 2"/>
          <p:cNvSpPr>
            <a:spLocks noGrp="1"/>
          </p:cNvSpPr>
          <p:nvPr>
            <p:ph type="ftr" sz="quarter" idx="11"/>
          </p:nvPr>
        </p:nvSpPr>
        <p:spPr/>
        <p:txBody>
          <a:bodyPr/>
          <a:lstStyle/>
          <a:p>
            <a:r>
              <a:rPr lang="en-US"/>
              <a:t>California State Associations of Counties®</a:t>
            </a:r>
          </a:p>
        </p:txBody>
      </p:sp>
      <p:sp>
        <p:nvSpPr>
          <p:cNvPr id="4" name="Slide Number Placeholder 3"/>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422316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C5EEAB-D4B3-4A06-A5E1-382FF85F8C0A}" type="datetime1">
              <a:rPr lang="en-US" smtClean="0"/>
              <a:t>11/8/2023</a:t>
            </a:fld>
            <a:endParaRPr lang="en-US"/>
          </a:p>
        </p:txBody>
      </p:sp>
      <p:sp>
        <p:nvSpPr>
          <p:cNvPr id="6" name="Footer Placeholder 5"/>
          <p:cNvSpPr>
            <a:spLocks noGrp="1"/>
          </p:cNvSpPr>
          <p:nvPr>
            <p:ph type="ftr" sz="quarter" idx="11"/>
          </p:nvPr>
        </p:nvSpPr>
        <p:spPr/>
        <p:txBody>
          <a:bodyPr/>
          <a:lstStyle/>
          <a:p>
            <a:r>
              <a:rPr lang="en-US"/>
              <a:t>California State Associations of Counties®</a:t>
            </a:r>
          </a:p>
        </p:txBody>
      </p:sp>
      <p:sp>
        <p:nvSpPr>
          <p:cNvPr id="7" name="Slide Number Placeholder 6"/>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224493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508E3D-87B7-42BD-9517-9F7F16A8E2F7}" type="datetime1">
              <a:rPr lang="en-US" smtClean="0"/>
              <a:t>11/8/2023</a:t>
            </a:fld>
            <a:endParaRPr lang="en-US"/>
          </a:p>
        </p:txBody>
      </p:sp>
      <p:sp>
        <p:nvSpPr>
          <p:cNvPr id="6" name="Footer Placeholder 5"/>
          <p:cNvSpPr>
            <a:spLocks noGrp="1"/>
          </p:cNvSpPr>
          <p:nvPr>
            <p:ph type="ftr" sz="quarter" idx="11"/>
          </p:nvPr>
        </p:nvSpPr>
        <p:spPr/>
        <p:txBody>
          <a:bodyPr/>
          <a:lstStyle/>
          <a:p>
            <a:r>
              <a:rPr lang="en-US"/>
              <a:t>California State Associations of Counties®</a:t>
            </a:r>
          </a:p>
        </p:txBody>
      </p:sp>
      <p:sp>
        <p:nvSpPr>
          <p:cNvPr id="7" name="Slide Number Placeholder 6"/>
          <p:cNvSpPr>
            <a:spLocks noGrp="1"/>
          </p:cNvSpPr>
          <p:nvPr>
            <p:ph type="sldNum" sz="quarter" idx="12"/>
          </p:nvPr>
        </p:nvSpPr>
        <p:spPr/>
        <p:txBody>
          <a:bodyPr/>
          <a:lstStyle/>
          <a:p>
            <a:fld id="{8B75B52D-6AA3-41EC-A64A-B2BF0A2A6492}" type="slidenum">
              <a:rPr lang="en-US" smtClean="0"/>
              <a:t>‹#›</a:t>
            </a:fld>
            <a:endParaRPr lang="en-US"/>
          </a:p>
        </p:txBody>
      </p:sp>
    </p:spTree>
    <p:extLst>
      <p:ext uri="{BB962C8B-B14F-4D97-AF65-F5344CB8AC3E}">
        <p14:creationId xmlns:p14="http://schemas.microsoft.com/office/powerpoint/2010/main" val="389271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2E479-C18A-4A78-AAB3-B07DB7C7DF40}" type="datetime1">
              <a:rPr lang="en-US" smtClean="0"/>
              <a:t>11/8/2023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California State Associations of Counties®</a:t>
            </a: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5B52D-6AA3-41EC-A64A-B2BF0A2A6492}" type="slidenum">
              <a:rPr lang="en-US" smtClean="0"/>
              <a:t>‹#›</a:t>
            </a:fld>
            <a:endParaRPr lang="en-US"/>
          </a:p>
        </p:txBody>
      </p:sp>
    </p:spTree>
    <p:extLst>
      <p:ext uri="{BB962C8B-B14F-4D97-AF65-F5344CB8AC3E}">
        <p14:creationId xmlns:p14="http://schemas.microsoft.com/office/powerpoint/2010/main" val="391466400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Cfreeman@counties.org"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hyperlink" Target="mailto:Awaelder@counties.or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p:cNvSpPr/>
          <p:nvPr/>
        </p:nvSpPr>
        <p:spPr>
          <a:xfrm>
            <a:off x="0" y="0"/>
            <a:ext cx="9144000" cy="26670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F2051"/>
              </a:solidFill>
            </a:endParaRPr>
          </a:p>
        </p:txBody>
      </p:sp>
      <p:sp>
        <p:nvSpPr>
          <p:cNvPr id="4" name="Title 3"/>
          <p:cNvSpPr>
            <a:spLocks noGrp="1"/>
          </p:cNvSpPr>
          <p:nvPr>
            <p:ph type="ctrTitle"/>
          </p:nvPr>
        </p:nvSpPr>
        <p:spPr>
          <a:xfrm>
            <a:off x="-14514" y="2637971"/>
            <a:ext cx="9144000" cy="2514600"/>
          </a:xfrm>
        </p:spPr>
        <p:txBody>
          <a:bodyPr/>
          <a:lstStyle/>
          <a:p>
            <a:br>
              <a:rPr lang="en-US" dirty="0">
                <a:solidFill>
                  <a:srgbClr val="1F2051"/>
                </a:solidFill>
                <a:latin typeface="Arial" panose="020B0604020202020204" pitchFamily="34" charset="0"/>
                <a:cs typeface="Arial" panose="020B0604020202020204" pitchFamily="34" charset="0"/>
              </a:rPr>
            </a:br>
            <a:r>
              <a:rPr lang="en-US" dirty="0">
                <a:solidFill>
                  <a:srgbClr val="1F2051"/>
                </a:solidFill>
                <a:latin typeface="Arial" panose="020B0604020202020204" pitchFamily="34" charset="0"/>
                <a:cs typeface="Arial" panose="020B0604020202020204" pitchFamily="34" charset="0"/>
              </a:rPr>
              <a:t>Agriculture, Environment, and Natural Resources (AENR)</a:t>
            </a:r>
          </a:p>
        </p:txBody>
      </p:sp>
      <p:sp>
        <p:nvSpPr>
          <p:cNvPr id="6" name="Subtitle 5"/>
          <p:cNvSpPr>
            <a:spLocks noGrp="1"/>
          </p:cNvSpPr>
          <p:nvPr>
            <p:ph type="subTitle" idx="1"/>
          </p:nvPr>
        </p:nvSpPr>
        <p:spPr>
          <a:xfrm>
            <a:off x="-76200" y="5410200"/>
            <a:ext cx="9220200" cy="1219200"/>
          </a:xfrm>
        </p:spPr>
        <p:txBody>
          <a:bodyPr>
            <a:normAutofit/>
          </a:bodyPr>
          <a:lstStyle/>
          <a:p>
            <a:pPr algn="r"/>
            <a:r>
              <a:rPr lang="en-US" sz="2800" dirty="0">
                <a:latin typeface="Arial" panose="020B0604020202020204" pitchFamily="34" charset="0"/>
                <a:cs typeface="Arial" panose="020B0604020202020204" pitchFamily="34" charset="0"/>
              </a:rPr>
              <a:t>CSAC Annual Meeting</a:t>
            </a:r>
          </a:p>
          <a:p>
            <a:pPr algn="r"/>
            <a:r>
              <a:rPr lang="en-US" sz="2800" dirty="0">
                <a:latin typeface="Arial" panose="020B0604020202020204" pitchFamily="34" charset="0"/>
                <a:cs typeface="Arial" panose="020B0604020202020204" pitchFamily="34" charset="0"/>
              </a:rPr>
              <a:t>November 14, 2023</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9783" t="15784" r="10433" b="16757"/>
          <a:stretch/>
        </p:blipFill>
        <p:spPr>
          <a:xfrm>
            <a:off x="3200400" y="76200"/>
            <a:ext cx="2523392" cy="2133600"/>
          </a:xfrm>
          <a:prstGeom prst="rect">
            <a:avLst/>
          </a:prstGeom>
        </p:spPr>
      </p:pic>
      <p:sp>
        <p:nvSpPr>
          <p:cNvPr id="3" name="Footer Placeholder 2"/>
          <p:cNvSpPr>
            <a:spLocks noGrp="1"/>
          </p:cNvSpPr>
          <p:nvPr>
            <p:ph type="ftr" sz="quarter" idx="11"/>
          </p:nvPr>
        </p:nvSpPr>
        <p:spPr/>
        <p:txBody>
          <a:bodyPr/>
          <a:lstStyle/>
          <a:p>
            <a:r>
              <a:rPr lang="en-US"/>
              <a:t>California State Associations of Counties®</a:t>
            </a:r>
          </a:p>
        </p:txBody>
      </p:sp>
    </p:spTree>
    <p:extLst>
      <p:ext uri="{BB962C8B-B14F-4D97-AF65-F5344CB8AC3E}">
        <p14:creationId xmlns:p14="http://schemas.microsoft.com/office/powerpoint/2010/main" val="53825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8"/>
          <p:cNvSpPr>
            <a:spLocks noGrp="1"/>
          </p:cNvSpPr>
          <p:nvPr>
            <p:ph type="title"/>
          </p:nvPr>
        </p:nvSpPr>
        <p:spPr>
          <a:xfrm>
            <a:off x="457200" y="1295400"/>
            <a:ext cx="8229600" cy="990601"/>
          </a:xfrm>
        </p:spPr>
        <p:txBody>
          <a:bodyPr/>
          <a:lstStyle/>
          <a:p>
            <a:r>
              <a:rPr lang="en-US" dirty="0">
                <a:solidFill>
                  <a:srgbClr val="1F2051"/>
                </a:solidFill>
                <a:latin typeface="Arial" panose="020B0604020202020204" pitchFamily="34" charset="0"/>
                <a:cs typeface="Arial" panose="020B0604020202020204" pitchFamily="34" charset="0"/>
              </a:rPr>
              <a:t>AENR Roundtable</a:t>
            </a:r>
          </a:p>
        </p:txBody>
      </p:sp>
      <p:sp>
        <p:nvSpPr>
          <p:cNvPr id="8" name="Content Placeholder 7"/>
          <p:cNvSpPr>
            <a:spLocks noGrp="1"/>
          </p:cNvSpPr>
          <p:nvPr>
            <p:ph sz="half" idx="2"/>
          </p:nvPr>
        </p:nvSpPr>
        <p:spPr>
          <a:xfrm>
            <a:off x="228600" y="2438400"/>
            <a:ext cx="8534400" cy="4223952"/>
          </a:xfrm>
        </p:spPr>
        <p:txBody>
          <a:bodyPr>
            <a:normAutofit/>
          </a:bodyPr>
          <a:lstStyle/>
          <a:p>
            <a:pPr marL="0" marR="0" lvl="0" indent="0">
              <a:lnSpc>
                <a:spcPct val="107000"/>
              </a:lnSpc>
              <a:spcBef>
                <a:spcPts val="0"/>
              </a:spcBef>
              <a:spcAft>
                <a:spcPts val="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Emergency Management, Planning and Recovery – Roundtable Questions</a:t>
            </a: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is one thing your county did in a disaster that surprised you in its efficacy?</a:t>
            </a: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is something your county struggled with in the process of moving through an emergency—from declaring a disaster, to state/federal declarations, to county-to-county communications? </a:t>
            </a: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is something you think the state or federal government could do that would help counties manage future emergency events?</a:t>
            </a:r>
          </a:p>
        </p:txBody>
      </p:sp>
      <p:sp>
        <p:nvSpPr>
          <p:cNvPr id="5" name="Footer Placeholder 4"/>
          <p:cNvSpPr>
            <a:spLocks noGrp="1"/>
          </p:cNvSpPr>
          <p:nvPr>
            <p:ph type="ftr" sz="quarter" idx="11"/>
          </p:nvPr>
        </p:nvSpPr>
        <p:spPr>
          <a:xfrm>
            <a:off x="3124200" y="6356351"/>
            <a:ext cx="3048000" cy="365125"/>
          </a:xfrm>
        </p:spPr>
        <p:txBody>
          <a:bodyPr/>
          <a:lstStyle/>
          <a:p>
            <a:r>
              <a:rPr lang="en-US" dirty="0">
                <a:latin typeface="Arial" panose="020B0604020202020204" pitchFamily="34" charset="0"/>
                <a:cs typeface="Arial" panose="020B0604020202020204" pitchFamily="34" charset="0"/>
              </a:rPr>
              <a:t>California State Associations of Counties®</a:t>
            </a:r>
          </a:p>
        </p:txBody>
      </p:sp>
      <p:grpSp>
        <p:nvGrpSpPr>
          <p:cNvPr id="11" name="Group 10"/>
          <p:cNvGrpSpPr/>
          <p:nvPr/>
        </p:nvGrpSpPr>
        <p:grpSpPr>
          <a:xfrm>
            <a:off x="0" y="0"/>
            <a:ext cx="9144000" cy="1295400"/>
            <a:chOff x="0" y="0"/>
            <a:chExt cx="9144000" cy="1295400"/>
          </a:xfrm>
        </p:grpSpPr>
        <p:sp>
          <p:nvSpPr>
            <p:cNvPr id="7" name="Rectangle 6"/>
            <p:cNvSpPr/>
            <p:nvPr/>
          </p:nvSpPr>
          <p:spPr>
            <a:xfrm>
              <a:off x="0" y="0"/>
              <a:ext cx="9144000" cy="12954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783" t="15784" r="10433" b="16757"/>
            <a:stretch/>
          </p:blipFill>
          <p:spPr>
            <a:xfrm>
              <a:off x="8003475" y="195648"/>
              <a:ext cx="1069275" cy="904103"/>
            </a:xfrm>
            <a:prstGeom prst="rect">
              <a:avLst/>
            </a:prstGeom>
          </p:spPr>
        </p:pic>
      </p:grpSp>
    </p:spTree>
    <p:extLst>
      <p:ext uri="{BB962C8B-B14F-4D97-AF65-F5344CB8AC3E}">
        <p14:creationId xmlns:p14="http://schemas.microsoft.com/office/powerpoint/2010/main" val="88586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8"/>
          <p:cNvSpPr>
            <a:spLocks noGrp="1"/>
          </p:cNvSpPr>
          <p:nvPr>
            <p:ph type="title"/>
          </p:nvPr>
        </p:nvSpPr>
        <p:spPr>
          <a:xfrm>
            <a:off x="457200" y="1295400"/>
            <a:ext cx="8229600" cy="990601"/>
          </a:xfrm>
        </p:spPr>
        <p:txBody>
          <a:bodyPr/>
          <a:lstStyle/>
          <a:p>
            <a:r>
              <a:rPr lang="en-US" dirty="0">
                <a:solidFill>
                  <a:srgbClr val="1F2051"/>
                </a:solidFill>
                <a:latin typeface="Arial" panose="020B0604020202020204" pitchFamily="34" charset="0"/>
                <a:cs typeface="Arial" panose="020B0604020202020204" pitchFamily="34" charset="0"/>
              </a:rPr>
              <a:t>Legislative Update</a:t>
            </a:r>
          </a:p>
        </p:txBody>
      </p:sp>
      <p:sp>
        <p:nvSpPr>
          <p:cNvPr id="8" name="Content Placeholder 7"/>
          <p:cNvSpPr>
            <a:spLocks noGrp="1"/>
          </p:cNvSpPr>
          <p:nvPr>
            <p:ph sz="half" idx="2"/>
          </p:nvPr>
        </p:nvSpPr>
        <p:spPr>
          <a:xfrm>
            <a:off x="228600" y="2438400"/>
            <a:ext cx="8534400" cy="4223952"/>
          </a:xfrm>
        </p:spPr>
        <p:txBody>
          <a:bodyPr>
            <a:normAutofit fontScale="92500" lnSpcReduction="10000"/>
          </a:bodyPr>
          <a:lstStyle/>
          <a:p>
            <a:r>
              <a:rPr lang="en-US" sz="1700" b="1" dirty="0">
                <a:latin typeface="Arial" panose="020B0604020202020204" pitchFamily="34" charset="0"/>
                <a:cs typeface="Arial" panose="020B0604020202020204" pitchFamily="34" charset="0"/>
              </a:rPr>
              <a:t>Water Permit Streamlining (Signed)</a:t>
            </a:r>
          </a:p>
          <a:p>
            <a:pPr marL="457200" lvl="1" indent="0">
              <a:buNone/>
            </a:pPr>
            <a:r>
              <a:rPr lang="en-US" sz="1500" dirty="0">
                <a:latin typeface="Arial" panose="020B0604020202020204" pitchFamily="34" charset="0"/>
                <a:cs typeface="Arial" panose="020B0604020202020204" pitchFamily="34" charset="0"/>
              </a:rPr>
              <a:t>Supported legislation (SB 23, Caballero) that would have added permit streamlining for flood and water projects statewide. The majority of this legislation was included in the Infrastructure Trailer Bill. Notably all actions related to the Delta Tunnels are explicitly excluded.</a:t>
            </a:r>
          </a:p>
          <a:p>
            <a:endParaRPr lang="en-US" sz="1700" b="1" dirty="0">
              <a:latin typeface="Arial" panose="020B0604020202020204" pitchFamily="34" charset="0"/>
              <a:cs typeface="Arial" panose="020B0604020202020204" pitchFamily="34" charset="0"/>
            </a:endParaRPr>
          </a:p>
          <a:p>
            <a:r>
              <a:rPr lang="en-US" sz="1700" b="1" dirty="0">
                <a:latin typeface="Arial" panose="020B0604020202020204" pitchFamily="34" charset="0"/>
                <a:cs typeface="Arial" panose="020B0604020202020204" pitchFamily="34" charset="0"/>
              </a:rPr>
              <a:t>Stream Gaging (Included in Budget)</a:t>
            </a:r>
          </a:p>
          <a:p>
            <a:pPr marL="457200" lvl="1" indent="0">
              <a:buNone/>
            </a:pPr>
            <a:r>
              <a:rPr lang="en-US" sz="1500" dirty="0">
                <a:latin typeface="Arial" panose="020B0604020202020204" pitchFamily="34" charset="0"/>
                <a:cs typeface="Arial" panose="020B0604020202020204" pitchFamily="34" charset="0"/>
              </a:rPr>
              <a:t>Supported legislation (SB 23, Caballero) that would have added permit streamlining for flood and water projects statewide. The majority of this legislation was included in the Infrastructure Trailer Bill. Notably all actions related to the Delta Tunnels are explicitly excluded.</a:t>
            </a:r>
          </a:p>
          <a:p>
            <a:pPr lvl="1"/>
            <a:endParaRPr lang="en-US" sz="1500" u="sng" dirty="0">
              <a:latin typeface="Arial" panose="020B0604020202020204" pitchFamily="34" charset="0"/>
              <a:cs typeface="Arial" panose="020B0604020202020204" pitchFamily="34" charset="0"/>
            </a:endParaRPr>
          </a:p>
          <a:p>
            <a:r>
              <a:rPr lang="en-US" sz="1700" b="1" dirty="0">
                <a:effectLst/>
                <a:latin typeface="Arial" panose="020B0604020202020204" pitchFamily="34" charset="0"/>
                <a:ea typeface="Calibri" panose="020F0502020204030204" pitchFamily="34" charset="0"/>
                <a:cs typeface="Arial" panose="020B0604020202020204" pitchFamily="34" charset="0"/>
              </a:rPr>
              <a:t>Flood: </a:t>
            </a:r>
            <a:r>
              <a:rPr lang="en-US" sz="1700" b="1" dirty="0">
                <a:latin typeface="Arial" panose="020B0604020202020204" pitchFamily="34" charset="0"/>
                <a:ea typeface="Calibri" panose="020F0502020204030204" pitchFamily="34" charset="0"/>
                <a:cs typeface="Arial" panose="020B0604020202020204" pitchFamily="34" charset="0"/>
              </a:rPr>
              <a:t>Advanced Financing, Recovery Streamlining (Signed and Advancing)</a:t>
            </a:r>
          </a:p>
          <a:p>
            <a:pPr marL="457200" lvl="1" indent="0">
              <a:buNone/>
            </a:pPr>
            <a:r>
              <a:rPr lang="en-US" sz="15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 addition to supporting advanced financing for flood (AB 345, Wilson), and continued support for flood subventions statewide, the Governor waived a number of CEQA and permitting rules in order to rebuild levees, remove debris, and get ready for the next wet winter through an Executive Order that was largely informed by on-the-ground staff.</a:t>
            </a:r>
            <a:r>
              <a:rPr lang="en-US" sz="1600" i="1" dirty="0">
                <a:latin typeface="Arial" panose="020B0604020202020204" pitchFamily="34" charset="0"/>
                <a:cs typeface="Arial" panose="020B0604020202020204" pitchFamily="34" charset="0"/>
              </a:rPr>
              <a:t>							</a:t>
            </a:r>
          </a:p>
          <a:p>
            <a:pPr marL="0" indent="0">
              <a:buNone/>
            </a:pPr>
            <a:r>
              <a:rPr lang="en-US" sz="1600" i="1" dirty="0">
                <a:latin typeface="Arial" panose="020B0604020202020204" pitchFamily="34" charset="0"/>
                <a:cs typeface="Arial" panose="020B0604020202020204" pitchFamily="34" charset="0"/>
              </a:rPr>
              <a:t>								(continued)</a:t>
            </a:r>
          </a:p>
        </p:txBody>
      </p:sp>
      <p:sp>
        <p:nvSpPr>
          <p:cNvPr id="5" name="Footer Placeholder 4"/>
          <p:cNvSpPr>
            <a:spLocks noGrp="1"/>
          </p:cNvSpPr>
          <p:nvPr>
            <p:ph type="ftr" sz="quarter" idx="11"/>
          </p:nvPr>
        </p:nvSpPr>
        <p:spPr>
          <a:xfrm>
            <a:off x="3124200" y="6356351"/>
            <a:ext cx="3048000" cy="365125"/>
          </a:xfrm>
        </p:spPr>
        <p:txBody>
          <a:bodyPr/>
          <a:lstStyle/>
          <a:p>
            <a:r>
              <a:rPr lang="en-US" dirty="0">
                <a:latin typeface="Arial" panose="020B0604020202020204" pitchFamily="34" charset="0"/>
                <a:cs typeface="Arial" panose="020B0604020202020204" pitchFamily="34" charset="0"/>
              </a:rPr>
              <a:t>California State Associations of Counties®</a:t>
            </a:r>
          </a:p>
        </p:txBody>
      </p:sp>
      <p:grpSp>
        <p:nvGrpSpPr>
          <p:cNvPr id="11" name="Group 10"/>
          <p:cNvGrpSpPr/>
          <p:nvPr/>
        </p:nvGrpSpPr>
        <p:grpSpPr>
          <a:xfrm>
            <a:off x="0" y="0"/>
            <a:ext cx="9144000" cy="1295400"/>
            <a:chOff x="0" y="0"/>
            <a:chExt cx="9144000" cy="1295400"/>
          </a:xfrm>
        </p:grpSpPr>
        <p:sp>
          <p:nvSpPr>
            <p:cNvPr id="7" name="Rectangle 6"/>
            <p:cNvSpPr/>
            <p:nvPr/>
          </p:nvSpPr>
          <p:spPr>
            <a:xfrm>
              <a:off x="0" y="0"/>
              <a:ext cx="9144000" cy="12954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783" t="15784" r="10433" b="16757"/>
            <a:stretch/>
          </p:blipFill>
          <p:spPr>
            <a:xfrm>
              <a:off x="8003475" y="195648"/>
              <a:ext cx="1069275" cy="904103"/>
            </a:xfrm>
            <a:prstGeom prst="rect">
              <a:avLst/>
            </a:prstGeom>
          </p:spPr>
        </p:pic>
      </p:grpSp>
    </p:spTree>
    <p:extLst>
      <p:ext uri="{BB962C8B-B14F-4D97-AF65-F5344CB8AC3E}">
        <p14:creationId xmlns:p14="http://schemas.microsoft.com/office/powerpoint/2010/main" val="22301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8"/>
          <p:cNvSpPr>
            <a:spLocks noGrp="1"/>
          </p:cNvSpPr>
          <p:nvPr>
            <p:ph type="title"/>
          </p:nvPr>
        </p:nvSpPr>
        <p:spPr>
          <a:xfrm>
            <a:off x="457200" y="1295400"/>
            <a:ext cx="8229600" cy="990601"/>
          </a:xfrm>
        </p:spPr>
        <p:txBody>
          <a:bodyPr/>
          <a:lstStyle/>
          <a:p>
            <a:r>
              <a:rPr lang="en-US" dirty="0">
                <a:solidFill>
                  <a:srgbClr val="1F2051"/>
                </a:solidFill>
                <a:latin typeface="Arial" panose="020B0604020202020204" pitchFamily="34" charset="0"/>
                <a:cs typeface="Arial" panose="020B0604020202020204" pitchFamily="34" charset="0"/>
              </a:rPr>
              <a:t>Legislative Update</a:t>
            </a:r>
          </a:p>
        </p:txBody>
      </p:sp>
      <p:sp>
        <p:nvSpPr>
          <p:cNvPr id="8" name="Content Placeholder 7"/>
          <p:cNvSpPr>
            <a:spLocks noGrp="1"/>
          </p:cNvSpPr>
          <p:nvPr>
            <p:ph sz="half" idx="2"/>
          </p:nvPr>
        </p:nvSpPr>
        <p:spPr>
          <a:xfrm>
            <a:off x="228600" y="2438400"/>
            <a:ext cx="8534400" cy="4223952"/>
          </a:xfrm>
        </p:spPr>
        <p:txBody>
          <a:bodyPr>
            <a:normAutofit/>
          </a:bodyPr>
          <a:lstStyle/>
          <a:p>
            <a:r>
              <a:rPr lang="en-US" sz="1700" b="1" dirty="0">
                <a:latin typeface="Arial" panose="020B0604020202020204" pitchFamily="34" charset="0"/>
                <a:cs typeface="Arial" panose="020B0604020202020204" pitchFamily="34" charset="0"/>
              </a:rPr>
              <a:t>Water Planning (2024)</a:t>
            </a:r>
          </a:p>
          <a:p>
            <a:pPr lvl="1"/>
            <a:r>
              <a:rPr lang="en-US" sz="1500" dirty="0">
                <a:latin typeface="Arial" panose="020B0604020202020204" pitchFamily="34" charset="0"/>
                <a:cs typeface="Arial" panose="020B0604020202020204" pitchFamily="34" charset="0"/>
              </a:rPr>
              <a:t>Sponsoring a bill (2-year) to re-focus water planning to more practical means. SB 366 (Caballero) revises the water plan from a technical advisory plan to an action plan. The bill will be heard in January 2024.</a:t>
            </a:r>
          </a:p>
          <a:p>
            <a:pPr lvl="1"/>
            <a:endParaRPr lang="en-US" sz="1700" b="1" dirty="0">
              <a:latin typeface="Arial" panose="020B0604020202020204" pitchFamily="34" charset="0"/>
              <a:cs typeface="Arial" panose="020B0604020202020204" pitchFamily="34" charset="0"/>
            </a:endParaRPr>
          </a:p>
          <a:p>
            <a:r>
              <a:rPr lang="en-US" sz="1700" b="1" dirty="0">
                <a:latin typeface="Arial" panose="020B0604020202020204" pitchFamily="34" charset="0"/>
                <a:cs typeface="Arial" panose="020B0604020202020204" pitchFamily="34" charset="0"/>
              </a:rPr>
              <a:t>Climate Bonds (2024)</a:t>
            </a:r>
          </a:p>
          <a:p>
            <a:pPr lvl="1"/>
            <a:r>
              <a:rPr lang="en-US" sz="1500" dirty="0">
                <a:latin typeface="Arial" panose="020B0604020202020204" pitchFamily="34" charset="0"/>
                <a:cs typeface="Arial" panose="020B0604020202020204" pitchFamily="34" charset="0"/>
              </a:rPr>
              <a:t>CSAC has engaged with various bond-development groups and the Administration to ensure that counties are included as eligible recipients, that bond are considered exclusively for funding (for example, in lieu of needed ongoing maintenance funding), and that cost-sharing is not onerous or challenging. </a:t>
            </a:r>
          </a:p>
          <a:p>
            <a:pPr marL="0" indent="0">
              <a:buNone/>
            </a:pPr>
            <a:r>
              <a:rPr lang="en-US" sz="1600" i="1" dirty="0">
                <a:latin typeface="Arial" panose="020B0604020202020204" pitchFamily="34" charset="0"/>
                <a:cs typeface="Arial" panose="020B0604020202020204" pitchFamily="34" charset="0"/>
              </a:rPr>
              <a:t>							</a:t>
            </a:r>
          </a:p>
          <a:p>
            <a:pPr marL="0" indent="0">
              <a:buNone/>
            </a:pPr>
            <a:r>
              <a:rPr lang="en-US" sz="1600" i="1" dirty="0">
                <a:latin typeface="Arial" panose="020B0604020202020204" pitchFamily="34" charset="0"/>
                <a:cs typeface="Arial" panose="020B0604020202020204" pitchFamily="34" charset="0"/>
              </a:rPr>
              <a:t>								(continued)</a:t>
            </a:r>
          </a:p>
        </p:txBody>
      </p:sp>
      <p:sp>
        <p:nvSpPr>
          <p:cNvPr id="5" name="Footer Placeholder 4"/>
          <p:cNvSpPr>
            <a:spLocks noGrp="1"/>
          </p:cNvSpPr>
          <p:nvPr>
            <p:ph type="ftr" sz="quarter" idx="11"/>
          </p:nvPr>
        </p:nvSpPr>
        <p:spPr>
          <a:xfrm>
            <a:off x="3124200" y="6356351"/>
            <a:ext cx="3048000" cy="365125"/>
          </a:xfrm>
        </p:spPr>
        <p:txBody>
          <a:bodyPr/>
          <a:lstStyle/>
          <a:p>
            <a:r>
              <a:rPr lang="en-US" dirty="0">
                <a:latin typeface="Arial" panose="020B0604020202020204" pitchFamily="34" charset="0"/>
                <a:cs typeface="Arial" panose="020B0604020202020204" pitchFamily="34" charset="0"/>
              </a:rPr>
              <a:t>California State Associations of Counties®</a:t>
            </a:r>
          </a:p>
        </p:txBody>
      </p:sp>
      <p:grpSp>
        <p:nvGrpSpPr>
          <p:cNvPr id="11" name="Group 10"/>
          <p:cNvGrpSpPr/>
          <p:nvPr/>
        </p:nvGrpSpPr>
        <p:grpSpPr>
          <a:xfrm>
            <a:off x="0" y="0"/>
            <a:ext cx="9144000" cy="1295400"/>
            <a:chOff x="0" y="0"/>
            <a:chExt cx="9144000" cy="1295400"/>
          </a:xfrm>
        </p:grpSpPr>
        <p:sp>
          <p:nvSpPr>
            <p:cNvPr id="7" name="Rectangle 6"/>
            <p:cNvSpPr/>
            <p:nvPr/>
          </p:nvSpPr>
          <p:spPr>
            <a:xfrm>
              <a:off x="0" y="0"/>
              <a:ext cx="9144000" cy="12954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783" t="15784" r="10433" b="16757"/>
            <a:stretch/>
          </p:blipFill>
          <p:spPr>
            <a:xfrm>
              <a:off x="8003475" y="195648"/>
              <a:ext cx="1069275" cy="904103"/>
            </a:xfrm>
            <a:prstGeom prst="rect">
              <a:avLst/>
            </a:prstGeom>
          </p:spPr>
        </p:pic>
      </p:grpSp>
    </p:spTree>
    <p:extLst>
      <p:ext uri="{BB962C8B-B14F-4D97-AF65-F5344CB8AC3E}">
        <p14:creationId xmlns:p14="http://schemas.microsoft.com/office/powerpoint/2010/main" val="2840345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8"/>
          <p:cNvSpPr>
            <a:spLocks noGrp="1"/>
          </p:cNvSpPr>
          <p:nvPr>
            <p:ph type="title"/>
          </p:nvPr>
        </p:nvSpPr>
        <p:spPr>
          <a:xfrm>
            <a:off x="457200" y="1295400"/>
            <a:ext cx="8229600" cy="990601"/>
          </a:xfrm>
        </p:spPr>
        <p:txBody>
          <a:bodyPr>
            <a:normAutofit/>
          </a:bodyPr>
          <a:lstStyle/>
          <a:p>
            <a:r>
              <a:rPr lang="en-US" dirty="0">
                <a:solidFill>
                  <a:srgbClr val="1F2051"/>
                </a:solidFill>
                <a:latin typeface="Arial" panose="020B0604020202020204" pitchFamily="34" charset="0"/>
                <a:cs typeface="Arial" panose="020B0604020202020204" pitchFamily="34" charset="0"/>
              </a:rPr>
              <a:t>Permitting Beneficial Projects</a:t>
            </a:r>
            <a:endParaRPr lang="en-US" sz="1800" i="1" dirty="0">
              <a:solidFill>
                <a:srgbClr val="1F2051"/>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3124200" y="6356351"/>
            <a:ext cx="3048000" cy="365125"/>
          </a:xfrm>
        </p:spPr>
        <p:txBody>
          <a:bodyPr/>
          <a:lstStyle/>
          <a:p>
            <a:r>
              <a:rPr lang="en-US" dirty="0">
                <a:latin typeface="Arial" panose="020B0604020202020204" pitchFamily="34" charset="0"/>
                <a:cs typeface="Arial" panose="020B0604020202020204" pitchFamily="34" charset="0"/>
              </a:rPr>
              <a:t>California State Associations of Counties®</a:t>
            </a:r>
          </a:p>
        </p:txBody>
      </p:sp>
      <p:grpSp>
        <p:nvGrpSpPr>
          <p:cNvPr id="11" name="Group 10"/>
          <p:cNvGrpSpPr/>
          <p:nvPr/>
        </p:nvGrpSpPr>
        <p:grpSpPr>
          <a:xfrm>
            <a:off x="0" y="0"/>
            <a:ext cx="9144000" cy="1295400"/>
            <a:chOff x="0" y="0"/>
            <a:chExt cx="9144000" cy="1295400"/>
          </a:xfrm>
        </p:grpSpPr>
        <p:sp>
          <p:nvSpPr>
            <p:cNvPr id="7" name="Rectangle 6"/>
            <p:cNvSpPr/>
            <p:nvPr/>
          </p:nvSpPr>
          <p:spPr>
            <a:xfrm>
              <a:off x="0" y="0"/>
              <a:ext cx="9144000" cy="12954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783" t="15784" r="10433" b="16757"/>
            <a:stretch/>
          </p:blipFill>
          <p:spPr>
            <a:xfrm>
              <a:off x="8003475" y="195648"/>
              <a:ext cx="1069275" cy="904103"/>
            </a:xfrm>
            <a:prstGeom prst="rect">
              <a:avLst/>
            </a:prstGeom>
          </p:spPr>
        </p:pic>
      </p:grpSp>
      <p:sp>
        <p:nvSpPr>
          <p:cNvPr id="12" name="Content Placeholder 7"/>
          <p:cNvSpPr>
            <a:spLocks noGrp="1"/>
          </p:cNvSpPr>
          <p:nvPr>
            <p:ph sz="half" idx="1"/>
          </p:nvPr>
        </p:nvSpPr>
        <p:spPr>
          <a:xfrm>
            <a:off x="1066800" y="2590800"/>
            <a:ext cx="4648200" cy="3733800"/>
          </a:xfrm>
        </p:spPr>
        <p:txBody>
          <a:bodyPr>
            <a:normAutofit lnSpcReduction="10000"/>
          </a:bodyPr>
          <a:lstStyle/>
          <a:p>
            <a:pPr marL="0" indent="0">
              <a:buNone/>
            </a:pPr>
            <a:r>
              <a:rPr lang="en-US" sz="2000" b="1" dirty="0">
                <a:latin typeface="Arial" panose="020B0604020202020204" pitchFamily="34" charset="0"/>
                <a:cs typeface="Arial" panose="020B0604020202020204" pitchFamily="34" charset="0"/>
              </a:rPr>
              <a:t>CSAC Partnership with the California Land Stewardship Network, and public works, resource conservation districts…</a:t>
            </a:r>
          </a:p>
          <a:p>
            <a:pPr lvl="1"/>
            <a:r>
              <a:rPr lang="en-US" sz="2000" dirty="0">
                <a:latin typeface="Arial" panose="020B0604020202020204" pitchFamily="34" charset="0"/>
                <a:cs typeface="Arial" panose="020B0604020202020204" pitchFamily="34" charset="0"/>
              </a:rPr>
              <a:t>“Cutting the Green Tape” initiative</a:t>
            </a:r>
          </a:p>
          <a:p>
            <a:pPr lvl="1"/>
            <a:r>
              <a:rPr lang="en-US" sz="2000" dirty="0">
                <a:latin typeface="Arial" panose="020B0604020202020204" pitchFamily="34" charset="0"/>
                <a:cs typeface="Arial" panose="020B0604020202020204" pitchFamily="34" charset="0"/>
              </a:rPr>
              <a:t>Collaborative permitting through state initiatives</a:t>
            </a:r>
          </a:p>
          <a:p>
            <a:pPr lvl="1"/>
            <a:r>
              <a:rPr lang="en-US" sz="2000" dirty="0">
                <a:latin typeface="Arial" panose="020B0604020202020204" pitchFamily="34" charset="0"/>
                <a:cs typeface="Arial" panose="020B0604020202020204" pitchFamily="34" charset="0"/>
              </a:rPr>
              <a:t>Focus on multi-benefit projects, flood restoration</a:t>
            </a:r>
          </a:p>
          <a:p>
            <a:pPr lvl="1"/>
            <a:r>
              <a:rPr lang="en-US" sz="2000" dirty="0">
                <a:latin typeface="Arial" panose="020B0604020202020204" pitchFamily="34" charset="0"/>
                <a:cs typeface="Arial" panose="020B0604020202020204" pitchFamily="34" charset="0"/>
              </a:rPr>
              <a:t>Examples to support collaborative work</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E4075A6A-7E1E-1DA9-2EC3-F7C73B5410E4}"/>
              </a:ext>
            </a:extLst>
          </p:cNvPr>
          <p:cNvPicPr>
            <a:picLocks noChangeAspect="1"/>
          </p:cNvPicPr>
          <p:nvPr/>
        </p:nvPicPr>
        <p:blipFill>
          <a:blip r:embed="rId4"/>
          <a:stretch>
            <a:fillRect/>
          </a:stretch>
        </p:blipFill>
        <p:spPr>
          <a:xfrm>
            <a:off x="5791200" y="3247840"/>
            <a:ext cx="2791215" cy="2648320"/>
          </a:xfrm>
          <a:prstGeom prst="rect">
            <a:avLst/>
          </a:prstGeom>
        </p:spPr>
      </p:pic>
    </p:spTree>
    <p:extLst>
      <p:ext uri="{BB962C8B-B14F-4D97-AF65-F5344CB8AC3E}">
        <p14:creationId xmlns:p14="http://schemas.microsoft.com/office/powerpoint/2010/main" val="207475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8"/>
          <p:cNvSpPr>
            <a:spLocks noGrp="1"/>
          </p:cNvSpPr>
          <p:nvPr>
            <p:ph type="title"/>
          </p:nvPr>
        </p:nvSpPr>
        <p:spPr>
          <a:xfrm>
            <a:off x="457200" y="1295400"/>
            <a:ext cx="8229600" cy="990601"/>
          </a:xfrm>
        </p:spPr>
        <p:txBody>
          <a:bodyPr/>
          <a:lstStyle/>
          <a:p>
            <a:r>
              <a:rPr lang="en-US" dirty="0">
                <a:solidFill>
                  <a:srgbClr val="1F2051"/>
                </a:solidFill>
                <a:latin typeface="Arial" panose="020B0604020202020204" pitchFamily="34" charset="0"/>
                <a:cs typeface="Arial" panose="020B0604020202020204" pitchFamily="34" charset="0"/>
              </a:rPr>
              <a:t>Legislative Update</a:t>
            </a:r>
          </a:p>
        </p:txBody>
      </p:sp>
      <p:sp>
        <p:nvSpPr>
          <p:cNvPr id="8" name="Content Placeholder 7"/>
          <p:cNvSpPr>
            <a:spLocks noGrp="1"/>
          </p:cNvSpPr>
          <p:nvPr>
            <p:ph sz="half" idx="2"/>
          </p:nvPr>
        </p:nvSpPr>
        <p:spPr>
          <a:xfrm>
            <a:off x="228600" y="2286001"/>
            <a:ext cx="8534400" cy="4376351"/>
          </a:xfrm>
        </p:spPr>
        <p:txBody>
          <a:bodyPr>
            <a:normAutofit/>
          </a:bodyPr>
          <a:lstStyle/>
          <a:p>
            <a:pPr>
              <a:spcBef>
                <a:spcPts val="0"/>
              </a:spcBef>
            </a:pPr>
            <a:r>
              <a:rPr lang="en-US" sz="1600" b="1" dirty="0">
                <a:effectLst/>
                <a:latin typeface="Arial" panose="020B0604020202020204" pitchFamily="34" charset="0"/>
                <a:ea typeface="Times New Roman" panose="02020603050405020304" pitchFamily="18" charset="0"/>
                <a:cs typeface="Arial" panose="020B0604020202020204" pitchFamily="34" charset="0"/>
              </a:rPr>
              <a:t>Cannabis: Enforcement by </a:t>
            </a:r>
            <a:r>
              <a:rPr lang="en-US" sz="1600" b="1" dirty="0">
                <a:latin typeface="Arial" panose="020B0604020202020204" pitchFamily="34" charset="0"/>
                <a:ea typeface="Times New Roman" panose="02020603050405020304" pitchFamily="18" charset="0"/>
                <a:cs typeface="Arial" panose="020B0604020202020204" pitchFamily="34" charset="0"/>
              </a:rPr>
              <a:t>L</a:t>
            </a:r>
            <a:r>
              <a:rPr lang="en-US" sz="1600" b="1" dirty="0">
                <a:effectLst/>
                <a:latin typeface="Arial" panose="020B0604020202020204" pitchFamily="34" charset="0"/>
                <a:ea typeface="Times New Roman" panose="02020603050405020304" pitchFamily="18" charset="0"/>
                <a:cs typeface="Arial" panose="020B0604020202020204" pitchFamily="34" charset="0"/>
              </a:rPr>
              <a:t>ocal </a:t>
            </a:r>
            <a:r>
              <a:rPr lang="en-US" sz="1600" b="1" dirty="0">
                <a:latin typeface="Arial" panose="020B0604020202020204" pitchFamily="34" charset="0"/>
                <a:ea typeface="Times New Roman" panose="02020603050405020304" pitchFamily="18" charset="0"/>
                <a:cs typeface="Arial" panose="020B0604020202020204" pitchFamily="34" charset="0"/>
              </a:rPr>
              <a:t>J</a:t>
            </a:r>
            <a:r>
              <a:rPr lang="en-US" sz="1600" b="1" dirty="0">
                <a:effectLst/>
                <a:latin typeface="Arial" panose="020B0604020202020204" pitchFamily="34" charset="0"/>
                <a:ea typeface="Times New Roman" panose="02020603050405020304" pitchFamily="18" charset="0"/>
                <a:cs typeface="Arial" panose="020B0604020202020204" pitchFamily="34" charset="0"/>
              </a:rPr>
              <a:t>urisdictions (Signed)</a:t>
            </a:r>
            <a:br>
              <a:rPr lang="en-US" sz="1600" dirty="0">
                <a:effectLst/>
                <a:latin typeface="Arial" panose="020B0604020202020204" pitchFamily="34" charset="0"/>
                <a:ea typeface="Times New Roman" panose="02020603050405020304" pitchFamily="18" charset="0"/>
                <a:cs typeface="Arial" panose="020B0604020202020204" pitchFamily="34" charset="0"/>
              </a:rPr>
            </a:br>
            <a:r>
              <a:rPr lang="en-US" sz="1400" dirty="0">
                <a:effectLst/>
                <a:latin typeface="Arial" panose="020B0604020202020204" pitchFamily="34" charset="0"/>
                <a:ea typeface="Times New Roman" panose="02020603050405020304" pitchFamily="18" charset="0"/>
                <a:cs typeface="Arial" panose="020B0604020202020204" pitchFamily="34" charset="0"/>
              </a:rPr>
              <a:t>Supported SB 1448 (Wallis), which enhances local enforcement mechanisms against unlicensed cannabis activities and allows a 50/50 state-local split of the statutory penalties recovered in actions brought by local jurisdictions</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a:spcBef>
                <a:spcPts val="0"/>
              </a:spcBef>
            </a:pP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600" b="1" dirty="0">
                <a:effectLst/>
                <a:latin typeface="Arial" panose="020B0604020202020204" pitchFamily="34" charset="0"/>
                <a:ea typeface="Times New Roman" panose="02020603050405020304" pitchFamily="18" charset="0"/>
                <a:cs typeface="Arial" panose="020B0604020202020204" pitchFamily="34" charset="0"/>
              </a:rPr>
              <a:t>Energy: </a:t>
            </a:r>
            <a:r>
              <a:rPr lang="en-US" sz="1600" b="1" dirty="0">
                <a:latin typeface="Arial" panose="020B0604020202020204" pitchFamily="34" charset="0"/>
                <a:ea typeface="Times New Roman" panose="02020603050405020304" pitchFamily="18" charset="0"/>
                <a:cs typeface="Arial" panose="020B0604020202020204" pitchFamily="34" charset="0"/>
              </a:rPr>
              <a:t>T</a:t>
            </a:r>
            <a:r>
              <a:rPr lang="en-US" sz="1600" b="1" dirty="0">
                <a:effectLst/>
                <a:latin typeface="Arial" panose="020B0604020202020204" pitchFamily="34" charset="0"/>
                <a:ea typeface="Times New Roman" panose="02020603050405020304" pitchFamily="18" charset="0"/>
                <a:cs typeface="Arial" panose="020B0604020202020204" pitchFamily="34" charset="0"/>
              </a:rPr>
              <a:t>imely </a:t>
            </a:r>
            <a:r>
              <a:rPr lang="en-US" sz="1600" b="1" dirty="0">
                <a:latin typeface="Arial" panose="020B0604020202020204" pitchFamily="34" charset="0"/>
                <a:ea typeface="Times New Roman" panose="02020603050405020304" pitchFamily="18" charset="0"/>
                <a:cs typeface="Arial" panose="020B0604020202020204" pitchFamily="34" charset="0"/>
              </a:rPr>
              <a:t>E</a:t>
            </a:r>
            <a:r>
              <a:rPr lang="en-US" sz="1600" b="1" dirty="0">
                <a:effectLst/>
                <a:latin typeface="Arial" panose="020B0604020202020204" pitchFamily="34" charset="0"/>
                <a:ea typeface="Times New Roman" panose="02020603050405020304" pitchFamily="18" charset="0"/>
                <a:cs typeface="Arial" panose="020B0604020202020204" pitchFamily="34" charset="0"/>
              </a:rPr>
              <a:t>nergization (Signed)</a:t>
            </a:r>
          </a:p>
          <a:p>
            <a:pPr marL="400050" lvl="1" indent="0">
              <a:spcBef>
                <a:spcPts val="0"/>
              </a:spcBef>
              <a:buNone/>
            </a:pPr>
            <a:r>
              <a:rPr lang="en-US" sz="1400" dirty="0">
                <a:effectLst/>
                <a:latin typeface="Arial" panose="020B0604020202020204" pitchFamily="34" charset="0"/>
                <a:ea typeface="Times New Roman" panose="02020603050405020304" pitchFamily="18" charset="0"/>
                <a:cs typeface="Arial" panose="020B0604020202020204" pitchFamily="34" charset="0"/>
              </a:rPr>
              <a:t>Supported AB 50 (Wood), which expedites the timely delivery of service by electrical utilities and establishes expectations for how quickly utilities are expected to deliver service to new customers and fulfill requests for increased load from existing customers. </a:t>
            </a:r>
          </a:p>
          <a:p>
            <a:pPr marL="400050" lvl="1" indent="0">
              <a:spcBef>
                <a:spcPts val="0"/>
              </a:spcBef>
              <a:buNone/>
            </a:pP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a:spcBef>
                <a:spcPts val="0"/>
              </a:spcBef>
            </a:pPr>
            <a:r>
              <a:rPr lang="en-US" sz="1600" b="1" dirty="0">
                <a:effectLst/>
                <a:latin typeface="Arial" panose="020B0604020202020204" pitchFamily="34" charset="0"/>
                <a:ea typeface="Times New Roman" panose="02020603050405020304" pitchFamily="18" charset="0"/>
                <a:cs typeface="Arial" panose="020B0604020202020204" pitchFamily="34" charset="0"/>
              </a:rPr>
              <a:t>Energy: Powering Up Californians Act (Signed)</a:t>
            </a:r>
            <a:endParaRPr lang="en-US" sz="1600" b="1" dirty="0">
              <a:latin typeface="Arial" panose="020B0604020202020204" pitchFamily="34" charset="0"/>
              <a:ea typeface="Times New Roman" panose="02020603050405020304" pitchFamily="18" charset="0"/>
              <a:cs typeface="Arial" panose="020B0604020202020204" pitchFamily="34" charset="0"/>
            </a:endParaRPr>
          </a:p>
          <a:p>
            <a:pPr marL="400050" lvl="1" indent="0">
              <a:spcBef>
                <a:spcPts val="0"/>
              </a:spcBef>
              <a:buNone/>
            </a:pPr>
            <a:r>
              <a:rPr lang="en-US" sz="1400" dirty="0">
                <a:effectLst/>
                <a:latin typeface="Arial" panose="020B0604020202020204" pitchFamily="34" charset="0"/>
                <a:ea typeface="Times New Roman" panose="02020603050405020304" pitchFamily="18" charset="0"/>
                <a:cs typeface="Arial" panose="020B0604020202020204" pitchFamily="34" charset="0"/>
              </a:rPr>
              <a:t>Supported </a:t>
            </a:r>
            <a:r>
              <a:rPr lang="en-US" sz="1400" dirty="0">
                <a:latin typeface="Arial" panose="020B0604020202020204" pitchFamily="34" charset="0"/>
                <a:ea typeface="Times New Roman" panose="02020603050405020304" pitchFamily="18" charset="0"/>
                <a:cs typeface="Arial" panose="020B0604020202020204" pitchFamily="34" charset="0"/>
              </a:rPr>
              <a:t>SB 410 (Becker), which </a:t>
            </a:r>
            <a:r>
              <a:rPr lang="en-US" sz="1400" dirty="0">
                <a:effectLst/>
                <a:latin typeface="Arial" panose="020B0604020202020204" pitchFamily="34" charset="0"/>
                <a:ea typeface="Times New Roman" panose="02020603050405020304" pitchFamily="18" charset="0"/>
                <a:cs typeface="Arial" panose="020B0604020202020204" pitchFamily="34" charset="0"/>
              </a:rPr>
              <a:t>requires the state to set reasonable average and maximum target energization time periods to connect new customers and upgrade the service of existing customers. </a:t>
            </a:r>
          </a:p>
          <a:p>
            <a:pPr marL="400050" lvl="1" indent="0">
              <a:spcBef>
                <a:spcPts val="0"/>
              </a:spcBef>
              <a:buNone/>
            </a:pPr>
            <a:endParaRPr lang="en-US" sz="1600" i="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Hazardous Materials: County Enforcement (Signed)</a:t>
            </a:r>
          </a:p>
          <a:p>
            <a:pPr marL="400050" lvl="1" indent="0">
              <a:buNone/>
            </a:pPr>
            <a:r>
              <a:rPr lang="en-US" sz="1400" dirty="0">
                <a:latin typeface="Arial" panose="020B0604020202020204" pitchFamily="34" charset="0"/>
                <a:cs typeface="Arial" panose="020B0604020202020204" pitchFamily="34" charset="0"/>
              </a:rPr>
              <a:t>Co-Sponsored SB 642 (Cortese) which will close a loophole to provide County Counsels with complete civil enforcement authority over hazardous waste violations, as originally intended by the Legislature. </a:t>
            </a:r>
          </a:p>
        </p:txBody>
      </p:sp>
      <p:sp>
        <p:nvSpPr>
          <p:cNvPr id="5" name="Footer Placeholder 4"/>
          <p:cNvSpPr>
            <a:spLocks noGrp="1"/>
          </p:cNvSpPr>
          <p:nvPr>
            <p:ph type="ftr" sz="quarter" idx="11"/>
          </p:nvPr>
        </p:nvSpPr>
        <p:spPr>
          <a:xfrm>
            <a:off x="3124200" y="6356351"/>
            <a:ext cx="3048000" cy="365125"/>
          </a:xfrm>
        </p:spPr>
        <p:txBody>
          <a:bodyPr/>
          <a:lstStyle/>
          <a:p>
            <a:r>
              <a:rPr lang="en-US" dirty="0">
                <a:latin typeface="Arial" panose="020B0604020202020204" pitchFamily="34" charset="0"/>
                <a:cs typeface="Arial" panose="020B0604020202020204" pitchFamily="34" charset="0"/>
              </a:rPr>
              <a:t>California State Associations of Counties®</a:t>
            </a:r>
          </a:p>
        </p:txBody>
      </p:sp>
      <p:grpSp>
        <p:nvGrpSpPr>
          <p:cNvPr id="11" name="Group 10"/>
          <p:cNvGrpSpPr/>
          <p:nvPr/>
        </p:nvGrpSpPr>
        <p:grpSpPr>
          <a:xfrm>
            <a:off x="0" y="0"/>
            <a:ext cx="9144000" cy="1295400"/>
            <a:chOff x="0" y="0"/>
            <a:chExt cx="9144000" cy="1295400"/>
          </a:xfrm>
        </p:grpSpPr>
        <p:sp>
          <p:nvSpPr>
            <p:cNvPr id="7" name="Rectangle 6"/>
            <p:cNvSpPr/>
            <p:nvPr/>
          </p:nvSpPr>
          <p:spPr>
            <a:xfrm>
              <a:off x="0" y="0"/>
              <a:ext cx="9144000" cy="12954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783" t="15784" r="10433" b="16757"/>
            <a:stretch/>
          </p:blipFill>
          <p:spPr>
            <a:xfrm>
              <a:off x="8003475" y="195648"/>
              <a:ext cx="1069275" cy="904103"/>
            </a:xfrm>
            <a:prstGeom prst="rect">
              <a:avLst/>
            </a:prstGeom>
          </p:spPr>
        </p:pic>
      </p:grpSp>
    </p:spTree>
    <p:extLst>
      <p:ext uri="{BB962C8B-B14F-4D97-AF65-F5344CB8AC3E}">
        <p14:creationId xmlns:p14="http://schemas.microsoft.com/office/powerpoint/2010/main" val="324795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8"/>
          <p:cNvSpPr>
            <a:spLocks noGrp="1"/>
          </p:cNvSpPr>
          <p:nvPr>
            <p:ph type="title"/>
          </p:nvPr>
        </p:nvSpPr>
        <p:spPr>
          <a:xfrm>
            <a:off x="457200" y="1447800"/>
            <a:ext cx="8229600" cy="1143000"/>
          </a:xfrm>
        </p:spPr>
        <p:txBody>
          <a:bodyPr>
            <a:normAutofit/>
          </a:bodyPr>
          <a:lstStyle/>
          <a:p>
            <a:r>
              <a:rPr lang="en-US" dirty="0">
                <a:solidFill>
                  <a:srgbClr val="1F2051"/>
                </a:solidFill>
                <a:latin typeface="Arial" panose="020B0604020202020204" pitchFamily="34" charset="0"/>
                <a:cs typeface="Arial" panose="020B0604020202020204" pitchFamily="34" charset="0"/>
              </a:rPr>
              <a:t>AENR 2024 Priorities </a:t>
            </a:r>
            <a:r>
              <a:rPr lang="en-US" i="1" dirty="0">
                <a:solidFill>
                  <a:srgbClr val="1F2051"/>
                </a:solidFill>
                <a:latin typeface="Arial" panose="020B0604020202020204" pitchFamily="34" charset="0"/>
                <a:cs typeface="Arial" panose="020B0604020202020204" pitchFamily="34" charset="0"/>
              </a:rPr>
              <a:t>(Vote)</a:t>
            </a:r>
            <a:endParaRPr lang="en-US" sz="1800" i="1" dirty="0">
              <a:solidFill>
                <a:srgbClr val="1F2051"/>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3124200" y="6356351"/>
            <a:ext cx="3048000" cy="365125"/>
          </a:xfrm>
        </p:spPr>
        <p:txBody>
          <a:bodyPr/>
          <a:lstStyle/>
          <a:p>
            <a:r>
              <a:rPr lang="en-US" dirty="0">
                <a:latin typeface="Arial" panose="020B0604020202020204" pitchFamily="34" charset="0"/>
                <a:cs typeface="Arial" panose="020B0604020202020204" pitchFamily="34" charset="0"/>
              </a:rPr>
              <a:t>California State Associations of Counties®</a:t>
            </a:r>
          </a:p>
        </p:txBody>
      </p:sp>
      <p:grpSp>
        <p:nvGrpSpPr>
          <p:cNvPr id="11" name="Group 10"/>
          <p:cNvGrpSpPr/>
          <p:nvPr/>
        </p:nvGrpSpPr>
        <p:grpSpPr>
          <a:xfrm>
            <a:off x="0" y="0"/>
            <a:ext cx="9144000" cy="1295400"/>
            <a:chOff x="0" y="0"/>
            <a:chExt cx="9144000" cy="1295400"/>
          </a:xfrm>
        </p:grpSpPr>
        <p:sp>
          <p:nvSpPr>
            <p:cNvPr id="7" name="Rectangle 6"/>
            <p:cNvSpPr/>
            <p:nvPr/>
          </p:nvSpPr>
          <p:spPr>
            <a:xfrm>
              <a:off x="0" y="0"/>
              <a:ext cx="9144000" cy="12954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783" t="15784" r="10433" b="16757"/>
            <a:stretch/>
          </p:blipFill>
          <p:spPr>
            <a:xfrm>
              <a:off x="8003475" y="195648"/>
              <a:ext cx="1069275" cy="904103"/>
            </a:xfrm>
            <a:prstGeom prst="rect">
              <a:avLst/>
            </a:prstGeom>
          </p:spPr>
        </p:pic>
      </p:grpSp>
      <p:sp>
        <p:nvSpPr>
          <p:cNvPr id="12" name="Content Placeholder 7"/>
          <p:cNvSpPr>
            <a:spLocks noGrp="1"/>
          </p:cNvSpPr>
          <p:nvPr>
            <p:ph sz="half" idx="1"/>
          </p:nvPr>
        </p:nvSpPr>
        <p:spPr>
          <a:xfrm>
            <a:off x="457200" y="2667000"/>
            <a:ext cx="8458200" cy="3657600"/>
          </a:xfrm>
        </p:spPr>
        <p:txBody>
          <a:bodyPr>
            <a:normAutofit/>
          </a:bodyPr>
          <a:lstStyle/>
          <a:p>
            <a:endParaRPr lang="en-US" sz="2400"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2743E5F7-78FA-4BA8-8055-961E424F3427}"/>
              </a:ext>
            </a:extLst>
          </p:cNvPr>
          <p:cNvSpPr txBox="1">
            <a:spLocks/>
          </p:cNvSpPr>
          <p:nvPr/>
        </p:nvSpPr>
        <p:spPr>
          <a:xfrm>
            <a:off x="342900" y="2438400"/>
            <a:ext cx="8458200" cy="41148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pPr>
            <a:r>
              <a:rPr lang="en-US" sz="1400" b="1" i="1" dirty="0">
                <a:effectLst/>
                <a:latin typeface="Calibri" panose="020F0502020204030204" pitchFamily="34" charset="0"/>
                <a:ea typeface="Calibri" panose="020F0502020204030204" pitchFamily="34" charset="0"/>
                <a:cs typeface="Times New Roman" panose="02020603050405020304" pitchFamily="18" charset="0"/>
              </a:rPr>
              <a:t>Emergency Preparedness. </a:t>
            </a:r>
            <a:r>
              <a:rPr lang="en-US" sz="1400" dirty="0">
                <a:effectLst/>
                <a:latin typeface="Calibri" panose="020F0502020204030204" pitchFamily="34" charset="0"/>
                <a:ea typeface="Calibri" panose="020F0502020204030204" pitchFamily="34" charset="0"/>
                <a:cs typeface="Times New Roman" panose="02020603050405020304" pitchFamily="18" charset="0"/>
              </a:rPr>
              <a:t>2023 brought unprecedented disasters and emergencies to every corner of the state—from expansive rain, flood and snow events, to a first-in-decades hurricane, wildfires and earthquakes. CSAC staff will advocate for appropriate state, federal and local emergency support and planning, funding for emergency management planning, and aid for all community residents affected by disasters. Counties need investment from state and federal partners, including in areas where they are the majority landowner, to reduce risk from catastrophic future disasters—whether from wildfire, flood or other extreme weather events. </a:t>
            </a:r>
          </a:p>
          <a:p>
            <a:pPr marL="0" indent="0">
              <a:spcBef>
                <a:spcPts val="0"/>
              </a:spcBef>
              <a:buNone/>
            </a:pPr>
            <a:endParaRPr lang="en-US" sz="1400" b="1" i="1" dirty="0">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US" sz="1400" b="1" i="1" dirty="0">
                <a:effectLst/>
                <a:latin typeface="Calibri" panose="020F0502020204030204" pitchFamily="34" charset="0"/>
                <a:ea typeface="Calibri" panose="020F0502020204030204" pitchFamily="34" charset="0"/>
                <a:cs typeface="Calibri" panose="020F0502020204030204" pitchFamily="34" charset="0"/>
              </a:rPr>
              <a:t>Permit Streamlining</a:t>
            </a:r>
            <a:r>
              <a:rPr lang="en-US" sz="1400" dirty="0">
                <a:effectLst/>
                <a:latin typeface="Calibri" panose="020F0502020204030204" pitchFamily="34" charset="0"/>
                <a:ea typeface="Calibri" panose="020F0502020204030204" pitchFamily="34" charset="0"/>
                <a:cs typeface="Calibri" panose="020F0502020204030204" pitchFamily="34" charset="0"/>
              </a:rPr>
              <a:t>. Throughout 2023 CSAC staff worked with partners to identify and support permit streamlining for water and flood projects. CSAC also collaborated with local county-affiliated organizations to educate counties and project proponents on types of permit streamlining available to our teams. Moving into 2023, CSAC will continue to build upon these permit streamlining successes to develop permanent actions that improve county water, flood and environmental restoration projects while reducing the amount of time it takes to obtain state permits. </a:t>
            </a:r>
          </a:p>
          <a:p>
            <a:pPr marL="0" indent="0">
              <a:spcBef>
                <a:spcPts val="0"/>
              </a:spcBef>
              <a:buNone/>
            </a:pPr>
            <a:endParaRPr lang="en-US" sz="1400" dirty="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400" b="1" i="1" dirty="0">
                <a:effectLst/>
                <a:latin typeface="Calibri" panose="020F0502020204030204" pitchFamily="34" charset="0"/>
                <a:ea typeface="Calibri" panose="020F0502020204030204" pitchFamily="34" charset="0"/>
                <a:cs typeface="Times New Roman" panose="02020603050405020304" pitchFamily="18" charset="0"/>
              </a:rPr>
              <a:t>Organic Waste. </a:t>
            </a:r>
            <a:r>
              <a:rPr lang="en-US" sz="1400" dirty="0">
                <a:effectLst/>
                <a:latin typeface="Calibri" panose="020F0502020204030204" pitchFamily="34" charset="0"/>
                <a:ea typeface="Calibri" panose="020F0502020204030204" pitchFamily="34" charset="0"/>
                <a:cs typeface="Times New Roman" panose="02020603050405020304" pitchFamily="18" charset="0"/>
              </a:rPr>
              <a:t>The world of organic waste collection is rapidly changing as local governments race to keep up with the regulation’s ambitious timelines. CSAC has been advocating on this issue since SB 1383 was passed in 2016, and throughout Department of Resources Recycling and Recovery (CalRecycle) formal and informal rulemaking process. However, counties are struggling to come into compliance with CalRecycle regulations after they became enforceable in January 2022. CSAC plans to make SB 1383 cleanup, reform, and funding a legislative priority in 2024. To ensure maximum success we will partner with other stakeholders including other local government organizations as well as environmental and industry advocates.</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US" sz="1800" i="1"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5512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8"/>
          <p:cNvSpPr>
            <a:spLocks noGrp="1"/>
          </p:cNvSpPr>
          <p:nvPr>
            <p:ph type="title"/>
          </p:nvPr>
        </p:nvSpPr>
        <p:spPr>
          <a:xfrm>
            <a:off x="457200" y="1295400"/>
            <a:ext cx="8229600" cy="990601"/>
          </a:xfrm>
        </p:spPr>
        <p:txBody>
          <a:bodyPr>
            <a:normAutofit/>
          </a:bodyPr>
          <a:lstStyle/>
          <a:p>
            <a:r>
              <a:rPr lang="en-US" dirty="0">
                <a:solidFill>
                  <a:srgbClr val="1F2051"/>
                </a:solidFill>
                <a:latin typeface="Arial" panose="020B0604020202020204" pitchFamily="34" charset="0"/>
                <a:cs typeface="Arial" panose="020B0604020202020204" pitchFamily="34" charset="0"/>
              </a:rPr>
              <a:t>Conclusion</a:t>
            </a:r>
          </a:p>
        </p:txBody>
      </p:sp>
      <p:sp>
        <p:nvSpPr>
          <p:cNvPr id="8" name="Content Placeholder 7"/>
          <p:cNvSpPr>
            <a:spLocks noGrp="1"/>
          </p:cNvSpPr>
          <p:nvPr>
            <p:ph sz="half" idx="2"/>
          </p:nvPr>
        </p:nvSpPr>
        <p:spPr>
          <a:xfrm>
            <a:off x="365760" y="2362200"/>
            <a:ext cx="8172352" cy="3764280"/>
          </a:xfrm>
        </p:spPr>
        <p:txBody>
          <a:bodyPr>
            <a:noAutofit/>
          </a:bodyPr>
          <a:lstStyle/>
          <a:p>
            <a:pPr marL="0" indent="0" algn="ctr">
              <a:buNone/>
            </a:pPr>
            <a:r>
              <a:rPr lang="en-US" sz="2400" dirty="0">
                <a:latin typeface="Arial" panose="020B0604020202020204" pitchFamily="34" charset="0"/>
                <a:cs typeface="Arial" panose="020B0604020202020204" pitchFamily="34" charset="0"/>
              </a:rPr>
              <a:t>CSAC AENR Team</a:t>
            </a:r>
          </a:p>
          <a:p>
            <a:pPr marL="0" indent="0">
              <a:buNone/>
            </a:pPr>
            <a:endParaRPr lang="en-US" sz="2400" dirty="0">
              <a:latin typeface="Arial" panose="020B0604020202020204" pitchFamily="34" charset="0"/>
              <a:cs typeface="Arial" panose="020B0604020202020204" pitchFamily="34" charset="0"/>
            </a:endParaRPr>
          </a:p>
          <a:p>
            <a:pPr marL="0" indent="0" algn="ctr">
              <a:buNone/>
            </a:pPr>
            <a:r>
              <a:rPr lang="en-US" sz="1600" dirty="0">
                <a:latin typeface="Arial" panose="020B0604020202020204" pitchFamily="34" charset="0"/>
                <a:cs typeface="Arial" panose="020B0604020202020204" pitchFamily="34" charset="0"/>
              </a:rPr>
              <a:t>Catherine Freeman, Senior Legislative Advocate</a:t>
            </a:r>
          </a:p>
          <a:p>
            <a:pPr marL="0" indent="0" algn="ctr">
              <a:buNone/>
            </a:pPr>
            <a:r>
              <a:rPr lang="en-US" sz="1600" dirty="0">
                <a:latin typeface="Arial" panose="020B0604020202020204" pitchFamily="34" charset="0"/>
                <a:cs typeface="Arial" panose="020B0604020202020204" pitchFamily="34" charset="0"/>
                <a:hlinkClick r:id="rId3"/>
              </a:rPr>
              <a:t>Cfreeman@counties.org</a:t>
            </a:r>
            <a:r>
              <a:rPr lang="en-US" sz="1600" dirty="0">
                <a:latin typeface="Arial" panose="020B0604020202020204" pitchFamily="34" charset="0"/>
                <a:cs typeface="Arial" panose="020B0604020202020204" pitchFamily="34" charset="0"/>
              </a:rPr>
              <a:t> </a:t>
            </a:r>
          </a:p>
          <a:p>
            <a:pPr marL="0" indent="0" algn="ctr">
              <a:buNone/>
            </a:pPr>
            <a:endParaRPr lang="en-US" sz="1600" dirty="0">
              <a:latin typeface="Arial" panose="020B0604020202020204" pitchFamily="34" charset="0"/>
              <a:cs typeface="Arial" panose="020B0604020202020204" pitchFamily="34" charset="0"/>
            </a:endParaRPr>
          </a:p>
          <a:p>
            <a:pPr marL="0" indent="0" algn="ctr">
              <a:buNone/>
            </a:pPr>
            <a:r>
              <a:rPr lang="en-US" sz="1600" dirty="0">
                <a:latin typeface="Arial" panose="020B0604020202020204" pitchFamily="34" charset="0"/>
                <a:cs typeface="Arial" panose="020B0604020202020204" pitchFamily="34" charset="0"/>
              </a:rPr>
              <a:t>Ada Waelder, Legislative Advocate</a:t>
            </a:r>
          </a:p>
          <a:p>
            <a:pPr marL="0" indent="0" algn="ctr">
              <a:buNone/>
            </a:pPr>
            <a:r>
              <a:rPr lang="en-US" sz="1600" dirty="0">
                <a:latin typeface="Arial" panose="020B0604020202020204" pitchFamily="34" charset="0"/>
                <a:cs typeface="Arial" panose="020B0604020202020204" pitchFamily="34" charset="0"/>
                <a:hlinkClick r:id="rId4"/>
              </a:rPr>
              <a:t>Awaelder@counties.org</a:t>
            </a:r>
            <a:r>
              <a:rPr lang="en-US" sz="1600" dirty="0">
                <a:latin typeface="Arial" panose="020B0604020202020204" pitchFamily="34" charset="0"/>
                <a:cs typeface="Arial" panose="020B0604020202020204" pitchFamily="34" charset="0"/>
              </a:rPr>
              <a:t> </a:t>
            </a:r>
          </a:p>
          <a:p>
            <a:pPr marL="0" indent="0" algn="ctr">
              <a:buNone/>
            </a:pPr>
            <a:endParaRPr lang="en-US" sz="1600" dirty="0">
              <a:latin typeface="Arial" panose="020B0604020202020204" pitchFamily="34" charset="0"/>
              <a:cs typeface="Arial" panose="020B0604020202020204" pitchFamily="34" charset="0"/>
            </a:endParaRPr>
          </a:p>
          <a:p>
            <a:pPr marL="0" indent="0" algn="ctr">
              <a:buNone/>
            </a:pPr>
            <a:r>
              <a:rPr lang="en-US" sz="1600" dirty="0">
                <a:latin typeface="Arial" panose="020B0604020202020204" pitchFamily="34" charset="0"/>
                <a:cs typeface="Arial" panose="020B0604020202020204" pitchFamily="34" charset="0"/>
              </a:rPr>
              <a:t>Amber Garcia Rossow, Legislative Analyst</a:t>
            </a:r>
          </a:p>
          <a:p>
            <a:pPr marL="0" indent="0" algn="ctr">
              <a:buNone/>
            </a:pPr>
            <a:r>
              <a:rPr lang="en-US" sz="1600" dirty="0">
                <a:latin typeface="Arial" panose="020B0604020202020204" pitchFamily="34" charset="0"/>
                <a:cs typeface="Arial" panose="020B0604020202020204" pitchFamily="34" charset="0"/>
                <a:hlinkClick r:id="rId4"/>
              </a:rPr>
              <a:t>arossow@counties.org</a:t>
            </a:r>
            <a:r>
              <a:rPr lang="en-US" sz="1600" dirty="0">
                <a:latin typeface="Arial" panose="020B0604020202020204" pitchFamily="34" charset="0"/>
                <a:cs typeface="Arial" panose="020B0604020202020204" pitchFamily="34" charset="0"/>
              </a:rPr>
              <a:t> </a:t>
            </a:r>
          </a:p>
          <a:p>
            <a:pPr marL="0" indent="0" algn="ctr">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3124200" y="6356351"/>
            <a:ext cx="3048000" cy="365125"/>
          </a:xfrm>
        </p:spPr>
        <p:txBody>
          <a:bodyPr/>
          <a:lstStyle/>
          <a:p>
            <a:r>
              <a:rPr lang="en-US" dirty="0">
                <a:latin typeface="Arial" panose="020B0604020202020204" pitchFamily="34" charset="0"/>
                <a:cs typeface="Arial" panose="020B0604020202020204" pitchFamily="34" charset="0"/>
              </a:rPr>
              <a:t>California State Associations of Counties®</a:t>
            </a:r>
          </a:p>
        </p:txBody>
      </p:sp>
      <p:grpSp>
        <p:nvGrpSpPr>
          <p:cNvPr id="11" name="Group 10"/>
          <p:cNvGrpSpPr/>
          <p:nvPr/>
        </p:nvGrpSpPr>
        <p:grpSpPr>
          <a:xfrm>
            <a:off x="0" y="0"/>
            <a:ext cx="9144000" cy="1295400"/>
            <a:chOff x="0" y="0"/>
            <a:chExt cx="9144000" cy="1295400"/>
          </a:xfrm>
        </p:grpSpPr>
        <p:sp>
          <p:nvSpPr>
            <p:cNvPr id="7" name="Rectangle 6"/>
            <p:cNvSpPr/>
            <p:nvPr/>
          </p:nvSpPr>
          <p:spPr>
            <a:xfrm>
              <a:off x="0" y="0"/>
              <a:ext cx="9144000" cy="1295400"/>
            </a:xfrm>
            <a:prstGeom prst="rect">
              <a:avLst/>
            </a:prstGeom>
            <a:solidFill>
              <a:srgbClr val="1F2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5" cstate="print">
              <a:extLst>
                <a:ext uri="{28A0092B-C50C-407E-A947-70E740481C1C}">
                  <a14:useLocalDpi xmlns:a14="http://schemas.microsoft.com/office/drawing/2010/main" val="0"/>
                </a:ext>
              </a:extLst>
            </a:blip>
            <a:srcRect l="9783" t="15784" r="10433" b="16757"/>
            <a:stretch/>
          </p:blipFill>
          <p:spPr>
            <a:xfrm>
              <a:off x="8003475" y="195648"/>
              <a:ext cx="1069275" cy="904103"/>
            </a:xfrm>
            <a:prstGeom prst="rect">
              <a:avLst/>
            </a:prstGeom>
          </p:spPr>
        </p:pic>
      </p:grpSp>
    </p:spTree>
    <p:extLst>
      <p:ext uri="{BB962C8B-B14F-4D97-AF65-F5344CB8AC3E}">
        <p14:creationId xmlns:p14="http://schemas.microsoft.com/office/powerpoint/2010/main" val="348090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2447</TotalTime>
  <Words>1041</Words>
  <Application>Microsoft Office PowerPoint</Application>
  <PresentationFormat>On-screen Show (4:3)</PresentationFormat>
  <Paragraphs>84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Trebuchet MS</vt:lpstr>
      <vt:lpstr>Office Theme</vt:lpstr>
      <vt:lpstr> Agriculture, Environment, and Natural Resources (AENR)</vt:lpstr>
      <vt:lpstr>AENR Roundtable</vt:lpstr>
      <vt:lpstr>Legislative Update</vt:lpstr>
      <vt:lpstr>Legislative Update</vt:lpstr>
      <vt:lpstr>Permitting Beneficial Projects</vt:lpstr>
      <vt:lpstr>Legislative Update</vt:lpstr>
      <vt:lpstr>AENR 2024 Priorities (Vote)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Baskins</dc:creator>
  <cp:lastModifiedBy>Catherine Freeman</cp:lastModifiedBy>
  <cp:revision>99</cp:revision>
  <cp:lastPrinted>2023-11-08T21:44:00Z</cp:lastPrinted>
  <dcterms:created xsi:type="dcterms:W3CDTF">2020-05-04T19:52:17Z</dcterms:created>
  <dcterms:modified xsi:type="dcterms:W3CDTF">2023-11-08T21:46:41Z</dcterms:modified>
</cp:coreProperties>
</file>