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305" r:id="rId2"/>
    <p:sldId id="306" r:id="rId3"/>
    <p:sldId id="275" r:id="rId4"/>
    <p:sldId id="277" r:id="rId5"/>
    <p:sldId id="307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87" r:id="rId15"/>
    <p:sldId id="304" r:id="rId16"/>
    <p:sldId id="308" r:id="rId17"/>
    <p:sldId id="30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6F6A66-7790-4A10-8676-2F2A33160EFE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7C0B7F-3E38-40E1-B58B-2024676DD4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56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194EDD-FDDC-49A3-9D41-B217A275CE34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013A88-A1EC-4FDB-91C8-A425BBB93A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85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30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65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02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8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53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21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75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8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3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32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4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69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78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04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09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013A88-A1EC-4FDB-91C8-A425BBB93A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75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06E1D-E041-4F0F-BDB6-7AF4C349CF16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1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7140-333A-45B4-B2B2-859DD68104D7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8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286E-C9BE-43A5-8BD9-DBF2E9B42E0A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8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E6FA-BAFC-4DAE-B77A-D59FA0652A8B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D8DB-31CF-4AB2-A2EC-B1DBCAA0302B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7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EF916-E930-49E8-AA32-374FE3B7A5FF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0F297-6BB1-4F3E-86D0-20814A70C87A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0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3F2E-1FD8-4D8C-8709-4FD946D3B0CE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0312-575A-4000-9D24-9B11E07B6BB5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6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EEAB-D4B3-4A06-A5E1-382FF85F8C0A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3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8E3D-87B7-42BD-9517-9F7F16A8E2F7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Associations of Counties®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1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E479-C18A-4A78-AAB3-B07DB7C7DF40}" type="datetime1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California State Associations of Counties®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B52D-6AA3-41EC-A64A-B2BF0A2A6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6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serrao@countie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counties.org/home-pla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6A309-7A0E-C7A3-452A-4D8C80BB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California State Associations of Counties®</a:t>
            </a:r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FF95F4AA-F7D8-9062-D135-765F74CFF413}"/>
              </a:ext>
            </a:extLst>
          </p:cNvPr>
          <p:cNvSpPr txBox="1">
            <a:spLocks/>
          </p:cNvSpPr>
          <p:nvPr/>
        </p:nvSpPr>
        <p:spPr>
          <a:xfrm>
            <a:off x="0" y="-10274"/>
            <a:ext cx="9144000" cy="2524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WELCOME TO THE WEBINAR</a:t>
            </a:r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3FF681A-0296-8B7D-70D4-C6A1CA9E2C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636" y="1887315"/>
            <a:ext cx="6458725" cy="2173228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92689360-FA05-E3A6-E23B-C4A873B1B9E0}"/>
              </a:ext>
            </a:extLst>
          </p:cNvPr>
          <p:cNvSpPr txBox="1">
            <a:spLocks/>
          </p:cNvSpPr>
          <p:nvPr/>
        </p:nvSpPr>
        <p:spPr>
          <a:xfrm>
            <a:off x="-1" y="4405717"/>
            <a:ext cx="9144000" cy="699683"/>
          </a:xfrm>
          <a:prstGeom prst="rect">
            <a:avLst/>
          </a:prstGeom>
          <a:solidFill>
            <a:srgbClr val="1F205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WE WILL BEGIN SHORTLY</a:t>
            </a:r>
          </a:p>
        </p:txBody>
      </p:sp>
      <p:sp>
        <p:nvSpPr>
          <p:cNvPr id="9" name="Subtitle 5">
            <a:extLst>
              <a:ext uri="{FF2B5EF4-FFF2-40B4-BE49-F238E27FC236}">
                <a16:creationId xmlns:a16="http://schemas.microsoft.com/office/drawing/2014/main" id="{DA1E5377-98A5-22A7-59CD-7C9F074FFF62}"/>
              </a:ext>
            </a:extLst>
          </p:cNvPr>
          <p:cNvSpPr txBox="1">
            <a:spLocks/>
          </p:cNvSpPr>
          <p:nvPr/>
        </p:nvSpPr>
        <p:spPr>
          <a:xfrm>
            <a:off x="-92467" y="5424754"/>
            <a:ext cx="9236467" cy="1204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i="1" dirty="0">
                <a:latin typeface="Century Gothic" panose="020B0502020202020204" pitchFamily="34" charset="0"/>
                <a:cs typeface="Arial" panose="020B0604020202020204" pitchFamily="34" charset="0"/>
              </a:rPr>
              <a:t>March 27, 2023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6C7355-2B3A-C9D5-595E-DCA405A5B9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3" t="15784" r="10433" b="16757"/>
          <a:stretch/>
        </p:blipFill>
        <p:spPr>
          <a:xfrm>
            <a:off x="8001000" y="5765761"/>
            <a:ext cx="914400" cy="77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4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ousing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More federal and state funding to build low-income housing, especially permanent supportive housing for persons with complex/high needs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Create and fund flexible housing subsidies and expand and increase flexibility for the existing Housing Choice vouchers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Reduce complexity of planning, permitting, and constructing affordable housing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1815712" y="2286000"/>
            <a:ext cx="5512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Increase and maintain housing units across the spectrum</a:t>
            </a:r>
          </a:p>
        </p:txBody>
      </p:sp>
    </p:spTree>
    <p:extLst>
      <p:ext uri="{BB962C8B-B14F-4D97-AF65-F5344CB8AC3E}">
        <p14:creationId xmlns:p14="http://schemas.microsoft.com/office/powerpoint/2010/main" val="2210236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utreach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Maximize efforts to obtain federal funds to cover outreach, rapid response, and retention activities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Expand training incentives for law enforcement and probation responding to unsheltered individuals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Identify skills needed for a homeless response system workforce, including leveraging lived experience and creating new trained classifications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373814" y="2286000"/>
            <a:ext cx="8396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Develop sustainable outreach systems and increase workforce to support these systems</a:t>
            </a:r>
          </a:p>
        </p:txBody>
      </p:sp>
    </p:spTree>
    <p:extLst>
      <p:ext uri="{BB962C8B-B14F-4D97-AF65-F5344CB8AC3E}">
        <p14:creationId xmlns:p14="http://schemas.microsoft.com/office/powerpoint/2010/main" val="106960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itigation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Increase flexibility of county behavioral health funding to maximize federal Medi-Cal funds and expand the reach of investments for the unsheltered population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Ensure counties have sufficient resources to administer core safety net programs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Increase access to programs that provide treatment and recovery services for substance use disorder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3000325" y="2286000"/>
            <a:ext cx="314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Strengthen safety net programs</a:t>
            </a:r>
          </a:p>
        </p:txBody>
      </p:sp>
    </p:spTree>
    <p:extLst>
      <p:ext uri="{BB962C8B-B14F-4D97-AF65-F5344CB8AC3E}">
        <p14:creationId xmlns:p14="http://schemas.microsoft.com/office/powerpoint/2010/main" val="1287298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conomic Opportunity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Develop specialized education and job training programs to serve formerly homeless persons, including those who are justice-involved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Work with local workforce development/investment boards and partner with community colleges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Continue and expand efforts to assist more qualifying aged, blind, and disabled persons to obtain SSI/SSP benefits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708298" y="2286000"/>
            <a:ext cx="7727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Create employment and education pathways, as well as supports for basic needs</a:t>
            </a:r>
          </a:p>
        </p:txBody>
      </p:sp>
    </p:spTree>
    <p:extLst>
      <p:ext uri="{BB962C8B-B14F-4D97-AF65-F5344CB8AC3E}">
        <p14:creationId xmlns:p14="http://schemas.microsoft.com/office/powerpoint/2010/main" val="4272142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95399"/>
            <a:ext cx="8229600" cy="990601"/>
          </a:xfrm>
        </p:spPr>
        <p:txBody>
          <a:bodyPr/>
          <a:lstStyle/>
          <a:p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45079"/>
            <a:ext cx="8229600" cy="393192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Work with Governor, Legislature, Federal partners, cities, and stakeholders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Engage on state budget, bills, and federal administrative actions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Legislative Conference (April 12-13)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Communications strategy</a:t>
            </a:r>
          </a:p>
          <a:p>
            <a:pPr marL="0" indent="0">
              <a:buNone/>
            </a:pPr>
            <a:endParaRPr lang="en-US" sz="3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3048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7004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95399"/>
            <a:ext cx="8229600" cy="990601"/>
          </a:xfrm>
        </p:spPr>
        <p:txBody>
          <a:bodyPr/>
          <a:lstStyle/>
          <a:p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County Actions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545079"/>
            <a:ext cx="8229600" cy="3931921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CSAC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Draft language for Accountability pillar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Coordinate with affiliates/counties on advocacy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Work with affiliates/counties on cost estimate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Counties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Board adoption/endorsement of AT HOME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Share AT HOME with cities, chambers, labor, local partners, and legislative delegation</a:t>
            </a:r>
          </a:p>
          <a:p>
            <a:pPr marL="0" indent="0">
              <a:buNone/>
            </a:pPr>
            <a:endParaRPr lang="en-US" sz="3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3048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107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2667000"/>
          </a:xfrm>
          <a:prstGeom prst="rect">
            <a:avLst/>
          </a:prstGeom>
          <a:solidFill>
            <a:srgbClr val="1F2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205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895600"/>
            <a:ext cx="9155986" cy="900701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Thank you! Questions?</a:t>
            </a:r>
            <a:br>
              <a:rPr lang="en-US" sz="28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1F205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3" t="15784" r="10433" b="16757"/>
          <a:stretch/>
        </p:blipFill>
        <p:spPr>
          <a:xfrm>
            <a:off x="3200400" y="76200"/>
            <a:ext cx="2523392" cy="21336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California State Association of Counties®</a:t>
            </a: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27FE4E1E-5411-B883-38D4-A4CBDD977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588749"/>
            <a:ext cx="2362200" cy="2362200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2824BC5F-55FB-26A2-8FE9-9B5F353F5C39}"/>
              </a:ext>
            </a:extLst>
          </p:cNvPr>
          <p:cNvSpPr txBox="1">
            <a:spLocks/>
          </p:cNvSpPr>
          <p:nvPr/>
        </p:nvSpPr>
        <p:spPr>
          <a:xfrm>
            <a:off x="4046306" y="3800653"/>
            <a:ext cx="3497494" cy="183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Scan the QR code to access </a:t>
            </a:r>
            <a:r>
              <a:rPr lang="en-US" sz="2800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‘AT HOME’ </a:t>
            </a:r>
            <a:r>
              <a:rPr lang="en-US" sz="28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resources, including fact sheets and a social media toolkit. </a:t>
            </a:r>
          </a:p>
        </p:txBody>
      </p:sp>
    </p:spTree>
    <p:extLst>
      <p:ext uri="{BB962C8B-B14F-4D97-AF65-F5344CB8AC3E}">
        <p14:creationId xmlns:p14="http://schemas.microsoft.com/office/powerpoint/2010/main" val="3993657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3048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5220" y="97862"/>
            <a:ext cx="8229600" cy="99060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CSAC Contacts</a:t>
            </a:r>
          </a:p>
        </p:txBody>
      </p:sp>
      <p:pic>
        <p:nvPicPr>
          <p:cNvPr id="13" name="Picture 12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CEA4F2A8-0875-2392-1919-B0999A424F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649" y="2083877"/>
            <a:ext cx="1073991" cy="1073991"/>
          </a:xfrm>
          <a:prstGeom prst="rect">
            <a:avLst/>
          </a:prstGeom>
        </p:spPr>
      </p:pic>
      <p:sp>
        <p:nvSpPr>
          <p:cNvPr id="27" name="Title 3">
            <a:extLst>
              <a:ext uri="{FF2B5EF4-FFF2-40B4-BE49-F238E27FC236}">
                <a16:creationId xmlns:a16="http://schemas.microsoft.com/office/drawing/2014/main" id="{055C1AD4-F041-4F80-3A94-23344DB55E8E}"/>
              </a:ext>
            </a:extLst>
          </p:cNvPr>
          <p:cNvSpPr txBox="1">
            <a:spLocks/>
          </p:cNvSpPr>
          <p:nvPr/>
        </p:nvSpPr>
        <p:spPr>
          <a:xfrm>
            <a:off x="392687" y="3168535"/>
            <a:ext cx="3481914" cy="746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Justin Garrett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Senior Legislative Advocate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jgarrett@counties.org</a:t>
            </a:r>
          </a:p>
        </p:txBody>
      </p:sp>
      <p:sp>
        <p:nvSpPr>
          <p:cNvPr id="28" name="Title 3">
            <a:extLst>
              <a:ext uri="{FF2B5EF4-FFF2-40B4-BE49-F238E27FC236}">
                <a16:creationId xmlns:a16="http://schemas.microsoft.com/office/drawing/2014/main" id="{CF3CC2CD-500B-BE38-14A1-99390F2FB216}"/>
              </a:ext>
            </a:extLst>
          </p:cNvPr>
          <p:cNvSpPr txBox="1">
            <a:spLocks/>
          </p:cNvSpPr>
          <p:nvPr/>
        </p:nvSpPr>
        <p:spPr>
          <a:xfrm>
            <a:off x="2929934" y="3146231"/>
            <a:ext cx="3497494" cy="771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Jolie Onodera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Senior Legislative Advocate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jonodera@counties.org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9578763-6F68-2167-BE87-53CA181AD4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1686" y="2061573"/>
            <a:ext cx="1073991" cy="1073991"/>
          </a:xfrm>
          <a:prstGeom prst="rect">
            <a:avLst/>
          </a:prstGeom>
        </p:spPr>
      </p:pic>
      <p:sp>
        <p:nvSpPr>
          <p:cNvPr id="29" name="Title 3">
            <a:extLst>
              <a:ext uri="{FF2B5EF4-FFF2-40B4-BE49-F238E27FC236}">
                <a16:creationId xmlns:a16="http://schemas.microsoft.com/office/drawing/2014/main" id="{385A6D72-03AF-85D4-83BC-A58CB025B59E}"/>
              </a:ext>
            </a:extLst>
          </p:cNvPr>
          <p:cNvSpPr txBox="1">
            <a:spLocks/>
          </p:cNvSpPr>
          <p:nvPr/>
        </p:nvSpPr>
        <p:spPr>
          <a:xfrm>
            <a:off x="5474971" y="3121619"/>
            <a:ext cx="3497494" cy="771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Danielle Bradley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Legislative Analyst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dbradley@counties.org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5C471C0-579D-714D-33AC-10DD603E2F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723" y="2047628"/>
            <a:ext cx="1073991" cy="1073991"/>
          </a:xfrm>
          <a:prstGeom prst="rect">
            <a:avLst/>
          </a:prstGeom>
        </p:spPr>
      </p:pic>
      <p:sp>
        <p:nvSpPr>
          <p:cNvPr id="98" name="Title 3">
            <a:extLst>
              <a:ext uri="{FF2B5EF4-FFF2-40B4-BE49-F238E27FC236}">
                <a16:creationId xmlns:a16="http://schemas.microsoft.com/office/drawing/2014/main" id="{29B94956-A798-8E95-A4C7-0F7B7C4B7AC1}"/>
              </a:ext>
            </a:extLst>
          </p:cNvPr>
          <p:cNvSpPr txBox="1">
            <a:spLocks/>
          </p:cNvSpPr>
          <p:nvPr/>
        </p:nvSpPr>
        <p:spPr>
          <a:xfrm>
            <a:off x="3142694" y="1449982"/>
            <a:ext cx="3071973" cy="435134"/>
          </a:xfrm>
          <a:prstGeom prst="rect">
            <a:avLst/>
          </a:prstGeom>
          <a:solidFill>
            <a:srgbClr val="1F2051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Health &amp; Human Services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A7C05D47-C664-A4B6-14F1-0E33989BF571}"/>
              </a:ext>
            </a:extLst>
          </p:cNvPr>
          <p:cNvSpPr txBox="1">
            <a:spLocks/>
          </p:cNvSpPr>
          <p:nvPr/>
        </p:nvSpPr>
        <p:spPr>
          <a:xfrm>
            <a:off x="422959" y="4212712"/>
            <a:ext cx="4322350" cy="412542"/>
          </a:xfrm>
          <a:prstGeom prst="rect">
            <a:avLst/>
          </a:prstGeom>
          <a:solidFill>
            <a:srgbClr val="1F205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Housing, Land Use &amp; Transportation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6BC21C-007A-8E20-9CAC-801D2BFFA1E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4744895"/>
            <a:ext cx="1073991" cy="1073991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5362A294-D2E0-D4C4-1032-65737BD8A2DE}"/>
              </a:ext>
            </a:extLst>
          </p:cNvPr>
          <p:cNvSpPr txBox="1">
            <a:spLocks/>
          </p:cNvSpPr>
          <p:nvPr/>
        </p:nvSpPr>
        <p:spPr>
          <a:xfrm>
            <a:off x="303169" y="5813454"/>
            <a:ext cx="2296451" cy="746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Mark Neuburger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Legislative Advocate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mneuburger@counties.org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5EEB93-BCBB-8761-F3BA-89B535EC37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1981" y="4749728"/>
            <a:ext cx="1073991" cy="1073991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8DD2DC9A-6D70-85E5-AFA0-A7C3DE8EE530}"/>
              </a:ext>
            </a:extLst>
          </p:cNvPr>
          <p:cNvSpPr txBox="1">
            <a:spLocks/>
          </p:cNvSpPr>
          <p:nvPr/>
        </p:nvSpPr>
        <p:spPr>
          <a:xfrm>
            <a:off x="2584134" y="5776701"/>
            <a:ext cx="2296451" cy="746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Kristina Gallagher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Legislative Analyst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kgallagher@counties.org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1D24E2B3-2FE3-B7FE-AAD2-6EE619E50C16}"/>
              </a:ext>
            </a:extLst>
          </p:cNvPr>
          <p:cNvSpPr txBox="1">
            <a:spLocks/>
          </p:cNvSpPr>
          <p:nvPr/>
        </p:nvSpPr>
        <p:spPr>
          <a:xfrm>
            <a:off x="5562599" y="4205210"/>
            <a:ext cx="3105371" cy="412542"/>
          </a:xfrm>
          <a:prstGeom prst="rect">
            <a:avLst/>
          </a:prstGeom>
          <a:solidFill>
            <a:srgbClr val="1F205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Administration of Justice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0AC3196-3F1B-632B-C762-498534BEC8F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2599" y="4700287"/>
            <a:ext cx="1073991" cy="1073991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id="{B3124662-43AC-8B54-0D54-B0ADFA24402E}"/>
              </a:ext>
            </a:extLst>
          </p:cNvPr>
          <p:cNvSpPr txBox="1">
            <a:spLocks/>
          </p:cNvSpPr>
          <p:nvPr/>
        </p:nvSpPr>
        <p:spPr>
          <a:xfrm>
            <a:off x="4942549" y="5798890"/>
            <a:ext cx="2296451" cy="746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Ryan Morimune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Legislative Advocate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rmorimune@counties.org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C46F354-655D-1D87-2B89-14D90F81235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17563" y="4739463"/>
            <a:ext cx="1073991" cy="1073991"/>
          </a:xfrm>
          <a:prstGeom prst="rect">
            <a:avLst/>
          </a:prstGeom>
        </p:spPr>
      </p:pic>
      <p:sp>
        <p:nvSpPr>
          <p:cNvPr id="17" name="Title 3">
            <a:extLst>
              <a:ext uri="{FF2B5EF4-FFF2-40B4-BE49-F238E27FC236}">
                <a16:creationId xmlns:a16="http://schemas.microsoft.com/office/drawing/2014/main" id="{71952C89-538F-3DF2-609E-C427BADA0E63}"/>
              </a:ext>
            </a:extLst>
          </p:cNvPr>
          <p:cNvSpPr txBox="1">
            <a:spLocks/>
          </p:cNvSpPr>
          <p:nvPr/>
        </p:nvSpPr>
        <p:spPr>
          <a:xfrm>
            <a:off x="6906332" y="5813454"/>
            <a:ext cx="2296451" cy="746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Stanicia Boatner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Legislative Analyst</a:t>
            </a:r>
          </a:p>
          <a:p>
            <a:r>
              <a:rPr lang="en-US" sz="1200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sboatner@counties.org</a:t>
            </a:r>
          </a:p>
        </p:txBody>
      </p:sp>
    </p:spTree>
    <p:extLst>
      <p:ext uri="{BB962C8B-B14F-4D97-AF65-F5344CB8AC3E}">
        <p14:creationId xmlns:p14="http://schemas.microsoft.com/office/powerpoint/2010/main" val="54247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95399"/>
            <a:ext cx="8229600" cy="9906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Webinar Housekeeping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38401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All participants are muted.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If you have a question, please use </a:t>
            </a:r>
            <a:r>
              <a:rPr lang="en-US" sz="2800">
                <a:latin typeface="Century Gothic" panose="020B0502020202020204" pitchFamily="34" charset="0"/>
                <a:cs typeface="Arial" panose="020B0604020202020204" pitchFamily="34" charset="0"/>
              </a:rPr>
              <a:t>the Q&amp;A </a:t>
            </a: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feature to submit your question.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If you are unable to utilize the chat feature, please send your question to </a:t>
            </a: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rserrao@counties.org</a:t>
            </a: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highlight>
                <a:srgbClr val="FFFF00"/>
              </a:highlight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A copy of this presentation is available on the </a:t>
            </a:r>
            <a:r>
              <a:rPr lang="en-US" sz="2800" b="1" dirty="0">
                <a:latin typeface="Century Gothic" panose="020B0502020202020204" pitchFamily="34" charset="0"/>
                <a:cs typeface="Arial" panose="020B0604020202020204" pitchFamily="34" charset="0"/>
                <a:hlinkClick r:id="rId4"/>
              </a:rPr>
              <a:t>AT HOME webpage </a:t>
            </a:r>
            <a:r>
              <a:rPr lang="en-US" sz="2800" b="1" dirty="0">
                <a:latin typeface="Century Gothic" panose="020B0502020202020204" pitchFamily="34" charset="0"/>
                <a:cs typeface="Arial" panose="020B0604020202020204" pitchFamily="34" charset="0"/>
              </a:rPr>
              <a:t>and a recording will be made available soon.</a:t>
            </a:r>
            <a:endParaRPr lang="en-US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3048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021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295399"/>
            <a:ext cx="8229600" cy="990601"/>
          </a:xfrm>
        </p:spPr>
        <p:txBody>
          <a:bodyPr/>
          <a:lstStyle/>
          <a:p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CSAC Homelessness Efforts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3840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Unique challenge, prioritization, and focus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Homelessness Action Team (HAT)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CSAC Homelessness Principles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Homelessness Policy Solutions Group (HPSG)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Officers/Executive Committee/Board Leadership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3048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80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1295399"/>
            <a:ext cx="8458200" cy="9906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Developing AT HOME Plan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45008" y="2667000"/>
            <a:ext cx="8229600" cy="3840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CSAC County Survey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Homelessness Inventory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Workgroup Meetings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County Input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3048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692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3650042"/>
            <a:ext cx="8229600" cy="24300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To make meaningful progress in helping those who are unhoused, the California State Association of Counties offers the </a:t>
            </a:r>
            <a:r>
              <a:rPr lang="en-US" sz="2800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‘AT HOME’ Plan</a:t>
            </a:r>
            <a:r>
              <a:rPr lang="en-US" sz="2800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3048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322F923-1261-7F8A-3205-EA977B9F20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37" y="1541145"/>
            <a:ext cx="7487525" cy="251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2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ccountability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One countywide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Clear and measurable outcomes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Funded through one fiscal agent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Counties and cities have unique authority and are ultimately responsible to constituents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21107" y="2286000"/>
            <a:ext cx="910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Clear responsibilities aligned to authority, resources, and flexibility for all levels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201936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ccountability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Clearly defined roles and responsibilities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Cities – site and support shelters, site permanent supportive housing, and encampment clean-up in incorporated areas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Counties – site and support shelters, site permanent supportive housing, and encampment clean-up in unincorporated areas; HHS programs countywide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Cities/Counties – encampment outreach determined locally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21107" y="2286000"/>
            <a:ext cx="910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Clear responsibilities aligned to authority, resources, and flexibility for all levels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344094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ccountability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Ongoing funding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Allocated to entities commensurate with responsibilities identified in countywide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Maximize local flexibility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Performance-based funding for achieving success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Gothic" panose="020B0502020202020204" pitchFamily="34" charset="0"/>
                <a:cs typeface="Arial" panose="020B0604020202020204" pitchFamily="34" charset="0"/>
              </a:rPr>
              <a:t>Minimum county amount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21107" y="2286000"/>
            <a:ext cx="910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Clear responsibilities aligned to authority, resources, and flexibility for all levels of government</a:t>
            </a:r>
          </a:p>
        </p:txBody>
      </p:sp>
    </p:spTree>
    <p:extLst>
      <p:ext uri="{BB962C8B-B14F-4D97-AF65-F5344CB8AC3E}">
        <p14:creationId xmlns:p14="http://schemas.microsoft.com/office/powerpoint/2010/main" val="13147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295399"/>
            <a:ext cx="8382000" cy="1295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</a:t>
            </a:r>
            <a:r>
              <a:rPr lang="en-US" dirty="0">
                <a:solidFill>
                  <a:srgbClr val="1F205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ransparency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4290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Funding and technical assistance to support robust data systems with case management and secure data sharing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Standardize data collection and planning around institutional discharge</a:t>
            </a:r>
          </a:p>
          <a:p>
            <a:r>
              <a:rPr lang="en-US" sz="2400" dirty="0">
                <a:latin typeface="Century Gothic" panose="020B0502020202020204" pitchFamily="34" charset="0"/>
                <a:cs typeface="Arial" panose="020B0604020202020204" pitchFamily="34" charset="0"/>
              </a:rPr>
              <a:t>Pursue enhancements to existing HHS data systems to provide more robust data on housing needs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California State Association of Counties®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295400"/>
            <a:chOff x="0" y="0"/>
            <a:chExt cx="9144000" cy="1295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rgbClr val="1F2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3" t="15784" r="10433" b="16757"/>
            <a:stretch/>
          </p:blipFill>
          <p:spPr>
            <a:xfrm>
              <a:off x="8003475" y="195648"/>
              <a:ext cx="1069275" cy="90410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67E8D5B-414E-4CAB-1FFA-D341A2D89BC5}"/>
              </a:ext>
            </a:extLst>
          </p:cNvPr>
          <p:cNvSpPr txBox="1"/>
          <p:nvPr/>
        </p:nvSpPr>
        <p:spPr>
          <a:xfrm>
            <a:off x="1644514" y="2286000"/>
            <a:ext cx="585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Integrate and expand data to improve program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04902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882</Words>
  <Application>Microsoft Office PowerPoint</Application>
  <PresentationFormat>On-screen Show (4:3)</PresentationFormat>
  <Paragraphs>137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Wingdings</vt:lpstr>
      <vt:lpstr>Office Theme</vt:lpstr>
      <vt:lpstr>PowerPoint Presentation</vt:lpstr>
      <vt:lpstr>Webinar Housekeeping</vt:lpstr>
      <vt:lpstr>CSAC Homelessness Efforts</vt:lpstr>
      <vt:lpstr>Developing AT HOME Plan</vt:lpstr>
      <vt:lpstr>PowerPoint Presentation</vt:lpstr>
      <vt:lpstr>Accountability</vt:lpstr>
      <vt:lpstr>Accountability</vt:lpstr>
      <vt:lpstr>Accountability</vt:lpstr>
      <vt:lpstr>Transparency</vt:lpstr>
      <vt:lpstr>Housing</vt:lpstr>
      <vt:lpstr>Outreach</vt:lpstr>
      <vt:lpstr>Mitigation</vt:lpstr>
      <vt:lpstr>Economic Opportunity</vt:lpstr>
      <vt:lpstr>Next Steps</vt:lpstr>
      <vt:lpstr>County Actions</vt:lpstr>
      <vt:lpstr>Thank you! Questions? </vt:lpstr>
      <vt:lpstr>CSAC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Baskins</dc:creator>
  <cp:lastModifiedBy>Rachael Serrao</cp:lastModifiedBy>
  <cp:revision>38</cp:revision>
  <cp:lastPrinted>2023-01-25T23:22:39Z</cp:lastPrinted>
  <dcterms:created xsi:type="dcterms:W3CDTF">2020-05-04T19:52:17Z</dcterms:created>
  <dcterms:modified xsi:type="dcterms:W3CDTF">2023-03-27T19:37:54Z</dcterms:modified>
</cp:coreProperties>
</file>