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3933" r:id="rId2"/>
    <p:sldMasterId id="2147483969" r:id="rId3"/>
  </p:sldMasterIdLst>
  <p:notesMasterIdLst>
    <p:notesMasterId r:id="rId28"/>
  </p:notesMasterIdLst>
  <p:sldIdLst>
    <p:sldId id="306" r:id="rId4"/>
    <p:sldId id="662" r:id="rId5"/>
    <p:sldId id="501" r:id="rId6"/>
    <p:sldId id="644" r:id="rId7"/>
    <p:sldId id="628" r:id="rId8"/>
    <p:sldId id="660" r:id="rId9"/>
    <p:sldId id="663" r:id="rId10"/>
    <p:sldId id="664" r:id="rId11"/>
    <p:sldId id="671" r:id="rId12"/>
    <p:sldId id="672" r:id="rId13"/>
    <p:sldId id="667" r:id="rId14"/>
    <p:sldId id="674" r:id="rId15"/>
    <p:sldId id="673" r:id="rId16"/>
    <p:sldId id="680" r:id="rId17"/>
    <p:sldId id="675" r:id="rId18"/>
    <p:sldId id="677" r:id="rId19"/>
    <p:sldId id="676" r:id="rId20"/>
    <p:sldId id="670" r:id="rId21"/>
    <p:sldId id="678" r:id="rId22"/>
    <p:sldId id="623" r:id="rId23"/>
    <p:sldId id="631" r:id="rId24"/>
    <p:sldId id="632" r:id="rId25"/>
    <p:sldId id="630" r:id="rId26"/>
    <p:sldId id="399" r:id="rId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DF5C"/>
    <a:srgbClr val="3B3B3B"/>
    <a:srgbClr val="1C1C1C"/>
    <a:srgbClr val="3D3D3D"/>
    <a:srgbClr val="663300"/>
    <a:srgbClr val="68B442"/>
    <a:srgbClr val="8E8E95"/>
    <a:srgbClr val="DCE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75" autoAdjust="0"/>
    <p:restoredTop sz="75517" autoAdjust="0"/>
  </p:normalViewPr>
  <p:slideViewPr>
    <p:cSldViewPr snapToGrid="0">
      <p:cViewPr varScale="1">
        <p:scale>
          <a:sx n="48" d="100"/>
          <a:sy n="48" d="100"/>
        </p:scale>
        <p:origin x="-2216" y="-104"/>
      </p:cViewPr>
      <p:guideLst>
        <p:guide orient="horz" pos="176"/>
        <p:guide pos="2472"/>
      </p:guideLst>
    </p:cSldViewPr>
  </p:slideViewPr>
  <p:notesTextViewPr>
    <p:cViewPr>
      <p:scale>
        <a:sx n="100" d="100"/>
        <a:sy n="100" d="100"/>
      </p:scale>
      <p:origin x="0" y="0"/>
    </p:cViewPr>
  </p:notesTextViewPr>
  <p:sorterViewPr>
    <p:cViewPr>
      <p:scale>
        <a:sx n="80" d="100"/>
        <a:sy n="80" d="100"/>
      </p:scale>
      <p:origin x="0" y="1480"/>
    </p:cViewPr>
  </p:sorterViewPr>
  <p:notesViewPr>
    <p:cSldViewPr snapToGrid="0">
      <p:cViewPr>
        <p:scale>
          <a:sx n="100" d="100"/>
          <a:sy n="100" d="100"/>
        </p:scale>
        <p:origin x="-2392" y="1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invertIfNegative val="0"/>
          <c:dPt>
            <c:idx val="0"/>
            <c:invertIfNegative val="0"/>
            <c:bubble3D val="0"/>
            <c:spPr>
              <a:solidFill>
                <a:schemeClr val="bg1">
                  <a:lumMod val="75000"/>
                </a:schemeClr>
              </a:solidFill>
            </c:spPr>
          </c:dPt>
          <c:dPt>
            <c:idx val="1"/>
            <c:invertIfNegative val="0"/>
            <c:bubble3D val="0"/>
            <c:spPr>
              <a:solidFill>
                <a:schemeClr val="bg1">
                  <a:lumMod val="75000"/>
                </a:schemeClr>
              </a:solidFill>
            </c:spPr>
          </c:dPt>
          <c:dPt>
            <c:idx val="2"/>
            <c:invertIfNegative val="0"/>
            <c:bubble3D val="0"/>
            <c:spPr>
              <a:solidFill>
                <a:srgbClr val="C00000"/>
              </a:solidFill>
            </c:spPr>
          </c:dPt>
          <c:dLbls>
            <c:txPr>
              <a:bodyPr/>
              <a:lstStyle/>
              <a:p>
                <a:pPr>
                  <a:defRPr sz="1200">
                    <a:solidFill>
                      <a:schemeClr val="bg1"/>
                    </a:solidFill>
                  </a:defRPr>
                </a:pPr>
                <a:endParaRPr lang="en-US"/>
              </a:p>
            </c:txPr>
            <c:showLegendKey val="0"/>
            <c:showVal val="1"/>
            <c:showCatName val="0"/>
            <c:showSerName val="0"/>
            <c:showPercent val="0"/>
            <c:showBubbleSize val="0"/>
            <c:showLeaderLines val="0"/>
          </c:dLbls>
          <c:cat>
            <c:numRef>
              <c:f>Sheet1!$A$2:$A$11</c:f>
              <c:numCache>
                <c:formatCode>General</c:formatCode>
                <c:ptCount val="10"/>
                <c:pt idx="0">
                  <c:v>2013.0</c:v>
                </c:pt>
                <c:pt idx="1">
                  <c:v>2014.0</c:v>
                </c:pt>
                <c:pt idx="2">
                  <c:v>2015.0</c:v>
                </c:pt>
                <c:pt idx="3">
                  <c:v>2016.0</c:v>
                </c:pt>
                <c:pt idx="4">
                  <c:v>2017.0</c:v>
                </c:pt>
                <c:pt idx="5">
                  <c:v>2018.0</c:v>
                </c:pt>
                <c:pt idx="6">
                  <c:v>2019.0</c:v>
                </c:pt>
                <c:pt idx="7">
                  <c:v>2020.0</c:v>
                </c:pt>
                <c:pt idx="8">
                  <c:v>2021.0</c:v>
                </c:pt>
                <c:pt idx="9">
                  <c:v>2022.0</c:v>
                </c:pt>
              </c:numCache>
            </c:numRef>
          </c:cat>
          <c:val>
            <c:numRef>
              <c:f>Sheet1!$B$2:$B$11</c:f>
              <c:numCache>
                <c:formatCode>0.0</c:formatCode>
                <c:ptCount val="10"/>
                <c:pt idx="0">
                  <c:v>66.31344784409107</c:v>
                </c:pt>
                <c:pt idx="1">
                  <c:v>67.31541138025158</c:v>
                </c:pt>
                <c:pt idx="2">
                  <c:v>68.0</c:v>
                </c:pt>
                <c:pt idx="3">
                  <c:v>63.52079177576083</c:v>
                </c:pt>
                <c:pt idx="4">
                  <c:v>58.77674138233591</c:v>
                </c:pt>
                <c:pt idx="5">
                  <c:v>50.54120615625199</c:v>
                </c:pt>
                <c:pt idx="6">
                  <c:v>45.17052777191955</c:v>
                </c:pt>
                <c:pt idx="7">
                  <c:v>39.50810994530836</c:v>
                </c:pt>
                <c:pt idx="8">
                  <c:v>37.00685793012043</c:v>
                </c:pt>
                <c:pt idx="9">
                  <c:v>34.36025406924603</c:v>
                </c:pt>
              </c:numCache>
            </c:numRef>
          </c:val>
        </c:ser>
        <c:ser>
          <c:idx val="1"/>
          <c:order val="1"/>
          <c:tx>
            <c:strRef>
              <c:f>Sheet1!$C$1</c:f>
              <c:strCache>
                <c:ptCount val="1"/>
                <c:pt idx="0">
                  <c:v>Series 2</c:v>
                </c:pt>
              </c:strCache>
            </c:strRef>
          </c:tx>
          <c:invertIfNegative val="0"/>
          <c:dPt>
            <c:idx val="0"/>
            <c:invertIfNegative val="0"/>
            <c:bubble3D val="0"/>
            <c:spPr>
              <a:solidFill>
                <a:schemeClr val="bg1">
                  <a:lumMod val="50000"/>
                </a:schemeClr>
              </a:solidFill>
            </c:spPr>
          </c:dPt>
          <c:dPt>
            <c:idx val="1"/>
            <c:invertIfNegative val="0"/>
            <c:bubble3D val="0"/>
            <c:spPr>
              <a:solidFill>
                <a:schemeClr val="bg1">
                  <a:lumMod val="50000"/>
                </a:schemeClr>
              </a:solidFill>
            </c:spPr>
          </c:dPt>
          <c:dPt>
            <c:idx val="2"/>
            <c:invertIfNegative val="0"/>
            <c:bubble3D val="0"/>
            <c:spPr>
              <a:solidFill>
                <a:srgbClr val="FFC000"/>
              </a:solidFill>
            </c:spPr>
          </c:dPt>
          <c:dLbls>
            <c:dLbl>
              <c:idx val="0"/>
              <c:layout>
                <c:manualLayout>
                  <c:x val="0.0"/>
                  <c:y val="-0.0372008355142563"/>
                </c:manualLayout>
              </c:layout>
              <c:spPr/>
              <c:txPr>
                <a:bodyPr/>
                <a:lstStyle/>
                <a:p>
                  <a:pPr>
                    <a:defRPr sz="1200">
                      <a:solidFill>
                        <a:schemeClr val="tx1"/>
                      </a:solidFill>
                    </a:defRPr>
                  </a:pPr>
                  <a:endParaRPr lang="en-US"/>
                </a:p>
              </c:txPr>
              <c:showLegendKey val="0"/>
              <c:showVal val="1"/>
              <c:showCatName val="0"/>
              <c:showSerName val="0"/>
              <c:showPercent val="0"/>
              <c:showBubbleSize val="0"/>
            </c:dLbl>
            <c:dLbl>
              <c:idx val="2"/>
              <c:layout/>
              <c:tx>
                <c:rich>
                  <a:bodyPr/>
                  <a:lstStyle/>
                  <a:p>
                    <a:r>
                      <a:rPr lang="en-US" dirty="0" smtClean="0">
                        <a:solidFill>
                          <a:schemeClr val="tx1"/>
                        </a:solidFill>
                      </a:rPr>
                      <a:t>9</a:t>
                    </a:r>
                    <a:endParaRPr lang="en-US" dirty="0">
                      <a:solidFill>
                        <a:schemeClr val="tx1"/>
                      </a:solidFill>
                    </a:endParaRPr>
                  </a:p>
                </c:rich>
              </c:tx>
              <c:showLegendKey val="0"/>
              <c:showVal val="1"/>
              <c:showCatName val="0"/>
              <c:showSerName val="0"/>
              <c:showPercent val="0"/>
              <c:showBubbleSize val="0"/>
            </c:dLbl>
            <c:txPr>
              <a:bodyPr/>
              <a:lstStyle/>
              <a:p>
                <a:pPr>
                  <a:defRPr sz="1200">
                    <a:solidFill>
                      <a:schemeClr val="bg1"/>
                    </a:solidFill>
                  </a:defRPr>
                </a:pPr>
                <a:endParaRPr lang="en-US"/>
              </a:p>
            </c:txPr>
            <c:showLegendKey val="0"/>
            <c:showVal val="1"/>
            <c:showCatName val="0"/>
            <c:showSerName val="0"/>
            <c:showPercent val="0"/>
            <c:showBubbleSize val="0"/>
            <c:showLeaderLines val="0"/>
          </c:dLbls>
          <c:cat>
            <c:numRef>
              <c:f>Sheet1!$A$2:$A$11</c:f>
              <c:numCache>
                <c:formatCode>General</c:formatCode>
                <c:ptCount val="10"/>
                <c:pt idx="0">
                  <c:v>2013.0</c:v>
                </c:pt>
                <c:pt idx="1">
                  <c:v>2014.0</c:v>
                </c:pt>
                <c:pt idx="2">
                  <c:v>2015.0</c:v>
                </c:pt>
                <c:pt idx="3">
                  <c:v>2016.0</c:v>
                </c:pt>
                <c:pt idx="4">
                  <c:v>2017.0</c:v>
                </c:pt>
                <c:pt idx="5">
                  <c:v>2018.0</c:v>
                </c:pt>
                <c:pt idx="6">
                  <c:v>2019.0</c:v>
                </c:pt>
                <c:pt idx="7">
                  <c:v>2020.0</c:v>
                </c:pt>
                <c:pt idx="8">
                  <c:v>2021.0</c:v>
                </c:pt>
                <c:pt idx="9">
                  <c:v>2022.0</c:v>
                </c:pt>
              </c:numCache>
            </c:numRef>
          </c:cat>
          <c:val>
            <c:numRef>
              <c:f>Sheet1!$C$2:$C$11</c:f>
              <c:numCache>
                <c:formatCode>0.0</c:formatCode>
                <c:ptCount val="10"/>
                <c:pt idx="0">
                  <c:v>2.686552155908474</c:v>
                </c:pt>
                <c:pt idx="1">
                  <c:v>5.684588619748325</c:v>
                </c:pt>
                <c:pt idx="2">
                  <c:v>9.0</c:v>
                </c:pt>
                <c:pt idx="3">
                  <c:v>15.35544346671054</c:v>
                </c:pt>
                <c:pt idx="4">
                  <c:v>22.02144674786771</c:v>
                </c:pt>
                <c:pt idx="5">
                  <c:v>32.22576649470091</c:v>
                </c:pt>
                <c:pt idx="6">
                  <c:v>39.61320216475293</c:v>
                </c:pt>
                <c:pt idx="7">
                  <c:v>47.34151897961544</c:v>
                </c:pt>
                <c:pt idx="8">
                  <c:v>51.95900910629014</c:v>
                </c:pt>
                <c:pt idx="9">
                  <c:v>56.77341679977123</c:v>
                </c:pt>
              </c:numCache>
            </c:numRef>
          </c:val>
        </c:ser>
        <c:dLbls>
          <c:showLegendKey val="0"/>
          <c:showVal val="0"/>
          <c:showCatName val="0"/>
          <c:showSerName val="0"/>
          <c:showPercent val="0"/>
          <c:showBubbleSize val="0"/>
        </c:dLbls>
        <c:gapWidth val="101"/>
        <c:overlap val="100"/>
        <c:axId val="1813061288"/>
        <c:axId val="-2119361064"/>
      </c:barChart>
      <c:catAx>
        <c:axId val="1813061288"/>
        <c:scaling>
          <c:orientation val="minMax"/>
        </c:scaling>
        <c:delete val="0"/>
        <c:axPos val="b"/>
        <c:numFmt formatCode="General" sourceLinked="1"/>
        <c:majorTickMark val="none"/>
        <c:minorTickMark val="none"/>
        <c:tickLblPos val="nextTo"/>
        <c:txPr>
          <a:bodyPr/>
          <a:lstStyle/>
          <a:p>
            <a:pPr>
              <a:defRPr sz="1400"/>
            </a:pPr>
            <a:endParaRPr lang="en-US"/>
          </a:p>
        </c:txPr>
        <c:crossAx val="-2119361064"/>
        <c:crosses val="autoZero"/>
        <c:auto val="1"/>
        <c:lblAlgn val="ctr"/>
        <c:lblOffset val="100"/>
        <c:noMultiLvlLbl val="0"/>
      </c:catAx>
      <c:valAx>
        <c:axId val="-2119361064"/>
        <c:scaling>
          <c:orientation val="minMax"/>
        </c:scaling>
        <c:delete val="1"/>
        <c:axPos val="l"/>
        <c:numFmt formatCode="0.0" sourceLinked="1"/>
        <c:majorTickMark val="out"/>
        <c:minorTickMark val="none"/>
        <c:tickLblPos val="none"/>
        <c:crossAx val="18130612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388"/>
          </a:xfrm>
          <a:prstGeom prst="rect">
            <a:avLst/>
          </a:prstGeom>
        </p:spPr>
        <p:txBody>
          <a:bodyPr vert="horz" lIns="95747" tIns="47873" rIns="95747" bIns="47873"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388"/>
          </a:xfrm>
          <a:prstGeom prst="rect">
            <a:avLst/>
          </a:prstGeom>
        </p:spPr>
        <p:txBody>
          <a:bodyPr vert="horz" lIns="95747" tIns="47873" rIns="95747" bIns="47873" rtlCol="0"/>
          <a:lstStyle>
            <a:lvl1pPr algn="r" fontAlgn="auto">
              <a:spcBef>
                <a:spcPts val="0"/>
              </a:spcBef>
              <a:spcAft>
                <a:spcPts val="0"/>
              </a:spcAft>
              <a:defRPr sz="1300">
                <a:latin typeface="+mn-lt"/>
                <a:cs typeface="+mn-cs"/>
              </a:defRPr>
            </a:lvl1pPr>
          </a:lstStyle>
          <a:p>
            <a:pPr>
              <a:defRPr/>
            </a:pPr>
            <a:fld id="{584A0D27-50DD-4A95-A0C2-B7864767A17C}" type="datetimeFigureOut">
              <a:rPr lang="en-US"/>
              <a:pPr>
                <a:defRPr/>
              </a:pPr>
              <a:t>11/26/12</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pPr lvl="0"/>
            <a:endParaRPr lang="en-US" noProof="0" dirty="0"/>
          </a:p>
        </p:txBody>
      </p:sp>
      <p:sp>
        <p:nvSpPr>
          <p:cNvPr id="5" name="Notes Placeholder 4"/>
          <p:cNvSpPr>
            <a:spLocks noGrp="1"/>
          </p:cNvSpPr>
          <p:nvPr>
            <p:ph type="body" sz="quarter" idx="3"/>
          </p:nvPr>
        </p:nvSpPr>
        <p:spPr>
          <a:xfrm>
            <a:off x="731520" y="4561226"/>
            <a:ext cx="5852160" cy="4320213"/>
          </a:xfrm>
          <a:prstGeom prst="rect">
            <a:avLst/>
          </a:prstGeom>
        </p:spPr>
        <p:txBody>
          <a:bodyPr vert="horz" lIns="95747" tIns="47873" rIns="95747" bIns="4787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173"/>
            <a:ext cx="3169920" cy="480388"/>
          </a:xfrm>
          <a:prstGeom prst="rect">
            <a:avLst/>
          </a:prstGeom>
        </p:spPr>
        <p:txBody>
          <a:bodyPr vert="horz" lIns="95747" tIns="47873" rIns="95747" bIns="47873" rtlCol="0" anchor="b"/>
          <a:lstStyle>
            <a:lvl1pPr algn="l" fontAlgn="auto">
              <a:spcBef>
                <a:spcPts val="0"/>
              </a:spcBef>
              <a:spcAft>
                <a:spcPts val="0"/>
              </a:spcAft>
              <a:defRPr sz="13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173"/>
            <a:ext cx="3169920" cy="480388"/>
          </a:xfrm>
          <a:prstGeom prst="rect">
            <a:avLst/>
          </a:prstGeom>
        </p:spPr>
        <p:txBody>
          <a:bodyPr vert="horz" lIns="95747" tIns="47873" rIns="95747" bIns="47873" rtlCol="0" anchor="b"/>
          <a:lstStyle>
            <a:lvl1pPr algn="r" fontAlgn="auto">
              <a:spcBef>
                <a:spcPts val="0"/>
              </a:spcBef>
              <a:spcAft>
                <a:spcPts val="0"/>
              </a:spcAft>
              <a:defRPr sz="1300">
                <a:latin typeface="+mn-lt"/>
                <a:cs typeface="+mn-cs"/>
              </a:defRPr>
            </a:lvl1pPr>
          </a:lstStyle>
          <a:p>
            <a:pPr>
              <a:defRPr/>
            </a:pPr>
            <a:fld id="{340D0089-4493-45A8-8F6D-96B5BF36105A}" type="slidenum">
              <a:rPr lang="en-US"/>
              <a:pPr>
                <a:defRPr/>
              </a:pPr>
              <a:t>‹#›</a:t>
            </a:fld>
            <a:endParaRPr lang="en-US" dirty="0"/>
          </a:p>
        </p:txBody>
      </p:sp>
    </p:spTree>
    <p:extLst>
      <p:ext uri="{BB962C8B-B14F-4D97-AF65-F5344CB8AC3E}">
        <p14:creationId xmlns:p14="http://schemas.microsoft.com/office/powerpoint/2010/main" val="7444705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036F84-76A7-48C8-A92F-08CC44F04B2C}"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11</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ea typeface="ＭＳ Ｐゴシック" charset="0"/>
              </a:rPr>
              <a:t>Cisco’s </a:t>
            </a:r>
            <a:r>
              <a:rPr lang="en-GB" dirty="0" err="1" smtClean="0">
                <a:ea typeface="ＭＳ Ｐゴシック" charset="0"/>
              </a:rPr>
              <a:t>HealthPresence</a:t>
            </a:r>
            <a:r>
              <a:rPr lang="en-GB" dirty="0" smtClean="0">
                <a:ea typeface="ＭＳ Ｐゴシック" charset="0"/>
              </a:rPr>
              <a:t> solution integrates a variety of technologies and medical devices to</a:t>
            </a:r>
            <a:r>
              <a:rPr lang="en-US" dirty="0" smtClean="0">
                <a:ea typeface="ＭＳ Ｐゴシック" charset="0"/>
              </a:rPr>
              <a:t> create a live, </a:t>
            </a:r>
            <a:r>
              <a:rPr lang="ja-JP" altLang="en-US" dirty="0" smtClean="0">
                <a:ea typeface="ＭＳ Ｐゴシック" charset="0"/>
              </a:rPr>
              <a:t>“</a:t>
            </a:r>
            <a:r>
              <a:rPr lang="en-US" dirty="0" smtClean="0">
                <a:ea typeface="ＭＳ Ｐゴシック" charset="0"/>
              </a:rPr>
              <a:t>face-to-face</a:t>
            </a:r>
            <a:r>
              <a:rPr lang="ja-JP" altLang="en-US" dirty="0" smtClean="0">
                <a:ea typeface="ＭＳ Ｐゴシック" charset="0"/>
              </a:rPr>
              <a:t>”</a:t>
            </a:r>
            <a:r>
              <a:rPr lang="en-US" dirty="0" smtClean="0">
                <a:ea typeface="ＭＳ Ｐゴシック" charset="0"/>
              </a:rPr>
              <a:t> experience over the network for remote doctors and patients. You can achieve a collaborative, responsive, and highly secure communications system where information can flow directly to the point of care. </a:t>
            </a:r>
            <a:r>
              <a:rPr lang="en-US" dirty="0" err="1" smtClean="0">
                <a:ea typeface="ＭＳ Ｐゴシック" charset="0"/>
              </a:rPr>
              <a:t>Smart+Connected</a:t>
            </a:r>
            <a:r>
              <a:rPr lang="en-US" dirty="0" smtClean="0">
                <a:ea typeface="ＭＳ Ｐゴシック" charset="0"/>
              </a:rPr>
              <a:t> Health supported by the Cisco Medical Grade Network, </a:t>
            </a:r>
            <a:r>
              <a:rPr lang="en-GB" dirty="0" smtClean="0">
                <a:ea typeface="ＭＳ Ｐゴシック" charset="0"/>
              </a:rPr>
              <a:t>helps communities:</a:t>
            </a:r>
          </a:p>
          <a:p>
            <a:pPr eaLnBrk="1" hangingPunct="1"/>
            <a:r>
              <a:rPr lang="en-GB" dirty="0" smtClean="0">
                <a:ea typeface="ＭＳ Ｐゴシック" charset="0"/>
              </a:rPr>
              <a:t>Respond to patients more efficiently</a:t>
            </a:r>
          </a:p>
          <a:p>
            <a:pPr eaLnBrk="1" hangingPunct="1"/>
            <a:r>
              <a:rPr lang="en-GB" dirty="0" smtClean="0">
                <a:ea typeface="ＭＳ Ｐゴシック" charset="0"/>
              </a:rPr>
              <a:t>Expand preventive healthcare initiatives</a:t>
            </a:r>
          </a:p>
          <a:p>
            <a:pPr eaLnBrk="1" hangingPunct="1"/>
            <a:r>
              <a:rPr lang="en-GB" dirty="0" smtClean="0">
                <a:ea typeface="ＭＳ Ｐゴシック" charset="0"/>
              </a:rPr>
              <a:t>Boost the overall health of communities</a:t>
            </a:r>
            <a:endParaRPr lang="en-US" dirty="0" smtClean="0">
              <a:ea typeface="ＭＳ Ｐゴシック" charset="0"/>
            </a:endParaRPr>
          </a:p>
          <a:p>
            <a:endParaRPr lang="en-US" dirty="0" smtClean="0">
              <a:ea typeface="ＭＳ Ｐゴシック" pitchFamily="34" charset="-128"/>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r>
              <a:rPr lang="en-US" smtClean="0"/>
              <a:t>See Economist 14 Jan. 2010 for a description of how the system works.  “When one of Proteus’s pills is taken, stomach fluids activate the edible communications device it contains, which sends wireless signals through the body to another chip worn as a skin patch or embedded just under the skin. That, in turn, can upload data to a smart-phone or send it to a doctor via the internet. Thus it is easy to make sure a patient is taking his pills at the right time, to spot adverse reactions with other drugs and so on.”</a:t>
            </a:r>
          </a:p>
          <a:p>
            <a:endParaRPr lang="en-US" smtClean="0"/>
          </a:p>
          <a:p>
            <a:r>
              <a:rPr lang="en-US" smtClean="0"/>
              <a:t>Risperidone is an anti-psychotic drug used to treat schizophrenia. Must be maintained at proper levels or it won’t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255588"/>
            <a:ext cx="5500688" cy="4124325"/>
          </a:xfrm>
        </p:spPr>
      </p:sp>
      <p:sp>
        <p:nvSpPr>
          <p:cNvPr id="3" name="Notes Placeholder 2"/>
          <p:cNvSpPr>
            <a:spLocks noGrp="1"/>
          </p:cNvSpPr>
          <p:nvPr>
            <p:ph type="body" idx="1"/>
          </p:nvPr>
        </p:nvSpPr>
        <p:spPr/>
        <p:txBody>
          <a:bodyPr>
            <a:normAutofit/>
          </a:bodyPr>
          <a:lstStyle/>
          <a:p>
            <a:r>
              <a:rPr lang="en-US" dirty="0" smtClean="0"/>
              <a:t>Vehicles need to become smart in three ways:</a:t>
            </a:r>
          </a:p>
          <a:p>
            <a:pPr marL="239367" indent="-239367">
              <a:buFont typeface="+mj-lt"/>
              <a:buAutoNum type="arabicPeriod"/>
            </a:pPr>
            <a:r>
              <a:rPr lang="en-US" dirty="0" smtClean="0"/>
              <a:t>Smaller, and lighter like the MIT concept of the folding car or GM’s EN-V</a:t>
            </a:r>
          </a:p>
          <a:p>
            <a:pPr marL="239367" indent="-239367">
              <a:buFont typeface="+mj-lt"/>
              <a:buAutoNum type="arabicPeriod"/>
            </a:pPr>
            <a:r>
              <a:rPr lang="en-US" dirty="0" smtClean="0"/>
              <a:t>Smart like actively preventing crashes and congestion in concert with an intelligent transportation system that is running on networked information</a:t>
            </a:r>
          </a:p>
          <a:p>
            <a:pPr marL="239367" indent="-239367">
              <a:buFont typeface="+mj-lt"/>
              <a:buAutoNum type="arabicPeriod"/>
            </a:pPr>
            <a:r>
              <a:rPr lang="en-US" dirty="0" smtClean="0"/>
              <a:t>Smart in the sense that vehicles need to become our little helpers that anticipate our needs and create better travel experiences</a:t>
            </a:r>
          </a:p>
          <a:p>
            <a:r>
              <a:rPr lang="en-US" dirty="0" smtClean="0"/>
              <a:t>Vehicles need to ubiquitously and securely connect to the global network, other vehicles and the infrastructure that is powered by pervasive computing</a:t>
            </a:r>
          </a:p>
          <a:p>
            <a:r>
              <a:rPr lang="en-US" dirty="0" smtClean="0"/>
              <a:t>Vehicles need to be powered by electricity, be it as fuel cell, fully electric or hybrid and connect to a smart grid that provisions power when needed and uses vehicles to better balance peak demand and supply</a:t>
            </a:r>
          </a:p>
          <a:p>
            <a:endParaRPr lang="en-US" dirty="0" smtClean="0"/>
          </a:p>
          <a:p>
            <a:endParaRPr lang="en-US" dirty="0" smtClean="0">
              <a:solidFill>
                <a:schemeClr val="accent1"/>
              </a:solidFill>
            </a:endParaRPr>
          </a:p>
          <a:p>
            <a:r>
              <a:rPr lang="en-US" b="1" dirty="0" smtClean="0"/>
              <a:t>Transition:</a:t>
            </a:r>
            <a:r>
              <a:rPr lang="en-US" dirty="0" smtClean="0"/>
              <a:t> Key is that we can take the internet to the road and run transportation on networked information</a:t>
            </a:r>
          </a:p>
          <a:p>
            <a:endParaRPr lang="en-US" dirty="0"/>
          </a:p>
        </p:txBody>
      </p:sp>
      <p:sp>
        <p:nvSpPr>
          <p:cNvPr id="4" name="Slide Number Placeholder 3"/>
          <p:cNvSpPr>
            <a:spLocks noGrp="1"/>
          </p:cNvSpPr>
          <p:nvPr>
            <p:ph type="sldNum" sz="quarter" idx="10"/>
          </p:nvPr>
        </p:nvSpPr>
        <p:spPr>
          <a:xfrm>
            <a:off x="4143587" y="9119173"/>
            <a:ext cx="3169920" cy="480388"/>
          </a:xfrm>
          <a:prstGeom prst="rect">
            <a:avLst/>
          </a:prstGeom>
        </p:spPr>
        <p:txBody>
          <a:bodyPr/>
          <a:lstStyle/>
          <a:p>
            <a:fld id="{47533E9B-0F30-4A4A-9971-CF13CB4837B6}" type="slidenum">
              <a:rPr lang="en-US" smtClean="0">
                <a:latin typeface="Arial" pitchFamily="34" charset="0"/>
              </a:rPr>
              <a:pPr/>
              <a:t>15</a:t>
            </a:fld>
            <a:endParaRPr 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255588"/>
            <a:ext cx="5499100" cy="4124325"/>
          </a:xfrm>
        </p:spPr>
      </p:sp>
      <p:sp>
        <p:nvSpPr>
          <p:cNvPr id="3" name="Notes Placeholder 2"/>
          <p:cNvSpPr>
            <a:spLocks noGrp="1"/>
          </p:cNvSpPr>
          <p:nvPr>
            <p:ph type="body" idx="1"/>
          </p:nvPr>
        </p:nvSpPr>
        <p:spPr/>
        <p:txBody>
          <a:bodyPr>
            <a:normAutofit/>
          </a:bodyPr>
          <a:lstStyle/>
          <a:p>
            <a:r>
              <a:rPr lang="en-US" dirty="0" smtClean="0"/>
              <a:t>The ability to off-load data and to seamlessly and securely switch between technologies will become mission critical to improve user experience but also to contain cost o data transport</a:t>
            </a:r>
          </a:p>
          <a:p>
            <a:pPr lvl="0"/>
            <a:r>
              <a:rPr lang="en-US" dirty="0" smtClean="0"/>
              <a:t>A </a:t>
            </a:r>
            <a:r>
              <a:rPr lang="en-US" sz="1300" dirty="0">
                <a:latin typeface="Arial" pitchFamily="34" charset="0"/>
                <a:cs typeface="Arial" pitchFamily="34" charset="0"/>
              </a:rPr>
              <a:t>diverse set of complementary technologies will be needed to connect vehicles with the home, the office, and with other vehicles on the road. </a:t>
            </a:r>
          </a:p>
          <a:p>
            <a:pPr lvl="0"/>
            <a:r>
              <a:rPr lang="en-US" sz="1300" dirty="0">
                <a:latin typeface="Arial" pitchFamily="34" charset="0"/>
                <a:cs typeface="Arial" pitchFamily="34" charset="0"/>
              </a:rPr>
              <a:t>On the road, technologies like dedicated short range communications (</a:t>
            </a:r>
            <a:r>
              <a:rPr lang="en-US" sz="1300" dirty="0" err="1">
                <a:latin typeface="Arial" pitchFamily="34" charset="0"/>
                <a:cs typeface="Arial" pitchFamily="34" charset="0"/>
              </a:rPr>
              <a:t>DSRC</a:t>
            </a:r>
            <a:r>
              <a:rPr lang="en-US" sz="1300" dirty="0">
                <a:latin typeface="Arial" pitchFamily="34" charset="0"/>
                <a:cs typeface="Arial" pitchFamily="34" charset="0"/>
              </a:rPr>
              <a:t>) will need to support latency-critical applications of intelligent traffic systems (ITS), while </a:t>
            </a:r>
            <a:r>
              <a:rPr lang="en-US" sz="1300" dirty="0" err="1">
                <a:latin typeface="Arial" pitchFamily="34" charset="0"/>
                <a:cs typeface="Arial" pitchFamily="34" charset="0"/>
              </a:rPr>
              <a:t>3G</a:t>
            </a:r>
            <a:r>
              <a:rPr lang="en-US" sz="1300" dirty="0">
                <a:latin typeface="Arial" pitchFamily="34" charset="0"/>
                <a:cs typeface="Arial" pitchFamily="34" charset="0"/>
              </a:rPr>
              <a:t>, </a:t>
            </a:r>
            <a:r>
              <a:rPr lang="en-US" sz="1300" dirty="0" err="1">
                <a:latin typeface="Arial" pitchFamily="34" charset="0"/>
                <a:cs typeface="Arial" pitchFamily="34" charset="0"/>
              </a:rPr>
              <a:t>LTE</a:t>
            </a:r>
            <a:r>
              <a:rPr lang="en-US" sz="1300" dirty="0">
                <a:latin typeface="Arial" pitchFamily="34" charset="0"/>
                <a:cs typeface="Arial" pitchFamily="34" charset="0"/>
              </a:rPr>
              <a:t>, </a:t>
            </a:r>
            <a:r>
              <a:rPr lang="en-US" sz="1300" dirty="0" err="1">
                <a:latin typeface="Arial" pitchFamily="34" charset="0"/>
                <a:cs typeface="Arial" pitchFamily="34" charset="0"/>
              </a:rPr>
              <a:t>WLAN</a:t>
            </a:r>
            <a:r>
              <a:rPr lang="en-US" sz="1300" dirty="0">
                <a:latin typeface="Arial" pitchFamily="34" charset="0"/>
                <a:cs typeface="Arial" pitchFamily="34" charset="0"/>
              </a:rPr>
              <a:t>, and, potentially, wireless mesh are alternative options for data-intense applications. </a:t>
            </a:r>
          </a:p>
          <a:p>
            <a:pPr lvl="0"/>
            <a:r>
              <a:rPr lang="en-US" dirty="0" smtClean="0"/>
              <a:t>The convenience of ubiquitous vehicle connectivity while driving at speed and across multiple regions will require network-agnostic radio technology that automatically and securely switches among multiple networks and technologies. </a:t>
            </a:r>
          </a:p>
          <a:p>
            <a:pPr lvl="0"/>
            <a:r>
              <a:rPr lang="en-US" dirty="0" smtClean="0"/>
              <a:t>In addition to switching from a “weaker” to “stronger” signal, this capability would inevitably enable vehicles to switch from more-expensive to less-expensive networks.</a:t>
            </a:r>
          </a:p>
          <a:p>
            <a:endParaRPr lang="en-US" baseline="0" dirty="0" smtClean="0"/>
          </a:p>
          <a:p>
            <a:r>
              <a:rPr lang="en-US" b="1" baseline="0" dirty="0" smtClean="0"/>
              <a:t>Transition: </a:t>
            </a:r>
            <a:r>
              <a:rPr lang="en-US" sz="1300" dirty="0">
                <a:latin typeface="Arial" pitchFamily="34" charset="0"/>
                <a:cs typeface="Arial" pitchFamily="34" charset="0"/>
              </a:rPr>
              <a:t>This brings us to the question – How much does </a:t>
            </a:r>
            <a:r>
              <a:rPr lang="en-US" baseline="0" dirty="0" smtClean="0"/>
              <a:t>all the infrastructure cost that we need to create the internet of cars?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11"/>
          <p:cNvSpPr txBox="1">
            <a:spLocks noGrp="1" noChangeArrowheads="1"/>
          </p:cNvSpPr>
          <p:nvPr/>
        </p:nvSpPr>
        <p:spPr bwMode="auto">
          <a:xfrm>
            <a:off x="6186490" y="8964617"/>
            <a:ext cx="849312" cy="298450"/>
          </a:xfrm>
          <a:prstGeom prst="rect">
            <a:avLst/>
          </a:prstGeom>
          <a:noFill/>
          <a:ln w="9525">
            <a:noFill/>
            <a:miter lim="800000"/>
            <a:headEnd/>
            <a:tailEnd/>
          </a:ln>
        </p:spPr>
        <p:txBody>
          <a:bodyPr lIns="20778" tIns="0" rIns="20778" bIns="0" anchor="b"/>
          <a:lstStyle/>
          <a:p>
            <a:pPr algn="r" defTabSz="995242" eaLnBrk="0" hangingPunct="0"/>
            <a:fld id="{DCBD3288-D7D7-404D-B185-A77C5B7AD131}" type="slidenum">
              <a:rPr lang="en-US" sz="800">
                <a:solidFill>
                  <a:prstClr val="black"/>
                </a:solidFill>
              </a:rPr>
              <a:pPr algn="r" defTabSz="995242" eaLnBrk="0" hangingPunct="0"/>
              <a:t>17</a:t>
            </a:fld>
            <a:endParaRPr lang="en-US" sz="800" dirty="0">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18</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err="1" smtClean="0">
                <a:ea typeface="ＭＳ Ｐゴシック" charset="0"/>
              </a:rPr>
              <a:t>eGovernance</a:t>
            </a:r>
            <a:r>
              <a:rPr lang="en-GB" dirty="0" smtClean="0">
                <a:ea typeface="ＭＳ Ｐゴシック" charset="0"/>
              </a:rPr>
              <a:t> embeds IT infrastructure and connectivity into the governance mechanisms of a city’s</a:t>
            </a:r>
            <a:r>
              <a:rPr lang="en-US" dirty="0" smtClean="0">
                <a:ea typeface="ＭＳ Ｐゴシック" charset="0"/>
              </a:rPr>
              <a:t> administration. Cisco solutions give government agencies the ability to be more connected, contain costs, and better serve the needs of an on-demand culture by:</a:t>
            </a:r>
          </a:p>
          <a:p>
            <a:pPr eaLnBrk="1" hangingPunct="1"/>
            <a:r>
              <a:rPr lang="en-US" dirty="0" smtClean="0">
                <a:ea typeface="ＭＳ Ｐゴシック" charset="0"/>
              </a:rPr>
              <a:t>Increase the effectiveness of public safety, justice, and corrections agencies</a:t>
            </a:r>
          </a:p>
          <a:p>
            <a:pPr eaLnBrk="1" hangingPunct="1"/>
            <a:r>
              <a:rPr lang="en-US" dirty="0" smtClean="0">
                <a:ea typeface="ＭＳ Ｐゴシック" charset="0"/>
              </a:rPr>
              <a:t>Help the government workforce increase productivity and better serve constituents</a:t>
            </a:r>
          </a:p>
          <a:p>
            <a:pPr eaLnBrk="1" hangingPunct="1"/>
            <a:r>
              <a:rPr lang="en-US" dirty="0" smtClean="0">
                <a:ea typeface="ＭＳ Ｐゴシック" charset="0"/>
              </a:rPr>
              <a:t>Improve citizen experience and quality of life </a:t>
            </a:r>
            <a:endParaRPr lang="en-US" dirty="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9" tIns="48320" rIns="96639" bIns="48320"/>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32F05BB9-FBBB-304C-A6DD-BFF0568E20E1}" type="slidenum">
              <a:rPr lang="en-US" sz="3000"/>
              <a:pPr/>
              <a:t>19</a:t>
            </a:fld>
            <a:endParaRPr lang="en-US" sz="3000"/>
          </a:p>
        </p:txBody>
      </p:sp>
      <p:sp>
        <p:nvSpPr>
          <p:cNvPr id="86018" name="Rectangle 2"/>
          <p:cNvSpPr>
            <a:spLocks noGrp="1" noRot="1" noChangeAspect="1" noChangeArrowheads="1" noTextEdit="1"/>
          </p:cNvSpPr>
          <p:nvPr>
            <p:ph type="sldImg"/>
          </p:nvPr>
        </p:nvSpPr>
        <p:spPr>
          <a:xfrm>
            <a:off x="938213" y="252413"/>
            <a:ext cx="5494337" cy="4119562"/>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0812" lvl="1" indent="-237127" defTabSz="1075305"/>
            <a:endParaRPr lang="fr-FR">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the Smart+Connected Communities initiative is global in reach and includes new development in areas such as Songdo, South Korea and Chendu, China. Revitalization and growth are also a significant S+CC opportunity and include Holyoke, MA, Vancouver, Canada, and London, UK.</a:t>
            </a:r>
          </a:p>
          <a:p>
            <a:r>
              <a:rPr lang="en-US" dirty="0" smtClean="0"/>
              <a:t>Case studies include Cisco’s Banyan Building in Bangalore, the Kuwait Al Hamra Tower, and the Saigon M&amp;C Tower in Vietnam.</a:t>
            </a:r>
          </a:p>
          <a:p>
            <a:endParaRPr lang="en-US" dirty="0" smtClean="0"/>
          </a:p>
          <a:p>
            <a:r>
              <a:rPr lang="en-US" dirty="0" smtClean="0"/>
              <a:t>Proof points include a breadth of solutions, including: the Connected Bus in San Francisco, Smart Work Centers in Amsterdam, and the Personal Travel Assistant in Seoul.</a:t>
            </a:r>
          </a:p>
          <a:p>
            <a:endParaRPr lang="en-US" dirty="0" smtClean="0"/>
          </a:p>
          <a:p>
            <a:r>
              <a:rPr lang="en-US" dirty="0" smtClean="0"/>
              <a:t>The following case studies provide more detail about some of these deployments, the initial challenges and objectives associated with each, and the S+CC solutions that are designed to address these challenges.</a:t>
            </a:r>
            <a:endParaRPr lang="en-US" dirty="0"/>
          </a:p>
        </p:txBody>
      </p:sp>
      <p:sp>
        <p:nvSpPr>
          <p:cNvPr id="4" name="Slide Number Placeholder 3"/>
          <p:cNvSpPr>
            <a:spLocks noGrp="1"/>
          </p:cNvSpPr>
          <p:nvPr>
            <p:ph type="sldNum" sz="quarter" idx="10"/>
          </p:nvPr>
        </p:nvSpPr>
        <p:spPr/>
        <p:txBody>
          <a:bodyPr/>
          <a:lstStyle/>
          <a:p>
            <a:pPr>
              <a:defRPr/>
            </a:pPr>
            <a:fld id="{340D0089-4493-45A8-8F6D-96B5BF36105A}" type="slidenum">
              <a:rPr lang="en-US" smtClean="0"/>
              <a:pPr>
                <a:defRPr/>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lstStyle>
            <a:lvl1pPr>
              <a:defRPr sz="3100" b="1">
                <a:solidFill>
                  <a:schemeClr val="tx1"/>
                </a:solidFill>
                <a:latin typeface="Arial" charset="0"/>
                <a:ea typeface="ＭＳ Ｐゴシック" charset="0"/>
                <a:cs typeface="ＭＳ Ｐゴシック" charset="0"/>
              </a:defRPr>
            </a:lvl1pPr>
            <a:lvl2pPr marL="770662" indent="-296408">
              <a:defRPr sz="3100" b="1">
                <a:solidFill>
                  <a:schemeClr val="tx1"/>
                </a:solidFill>
                <a:latin typeface="Arial" charset="0"/>
                <a:ea typeface="ＭＳ Ｐゴシック" charset="0"/>
              </a:defRPr>
            </a:lvl2pPr>
            <a:lvl3pPr marL="1185634" indent="-237127">
              <a:defRPr sz="3100" b="1">
                <a:solidFill>
                  <a:schemeClr val="tx1"/>
                </a:solidFill>
                <a:latin typeface="Arial" charset="0"/>
                <a:ea typeface="ＭＳ Ｐゴシック" charset="0"/>
              </a:defRPr>
            </a:lvl3pPr>
            <a:lvl4pPr marL="1659887" indent="-237127">
              <a:defRPr sz="3100" b="1">
                <a:solidFill>
                  <a:schemeClr val="tx1"/>
                </a:solidFill>
                <a:latin typeface="Arial" charset="0"/>
                <a:ea typeface="ＭＳ Ｐゴシック" charset="0"/>
              </a:defRPr>
            </a:lvl4pPr>
            <a:lvl5pPr marL="2134141" indent="-237127">
              <a:defRPr sz="3100" b="1">
                <a:solidFill>
                  <a:schemeClr val="tx1"/>
                </a:solidFill>
                <a:latin typeface="Arial" charset="0"/>
                <a:ea typeface="ＭＳ Ｐゴシック" charset="0"/>
              </a:defRPr>
            </a:lvl5pPr>
            <a:lvl6pPr marL="2608395" indent="-237127"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5C6FCC26-97A4-0446-9A2D-EBDB3CEDDEC7}" type="slidenum">
              <a:rPr lang="en-US"/>
              <a:pPr/>
              <a:t>21</a:t>
            </a:fld>
            <a:endParaRPr lang="en-US"/>
          </a:p>
        </p:txBody>
      </p:sp>
      <p:sp>
        <p:nvSpPr>
          <p:cNvPr id="21506" name="AutoShape 2"/>
          <p:cNvSpPr>
            <a:spLocks noGrp="1" noRot="1" noChangeAspect="1" noChangeArrowheads="1" noTextEdit="1"/>
          </p:cNvSpPr>
          <p:nvPr>
            <p:ph type="sldImg"/>
          </p:nvPr>
        </p:nvSpPr>
        <p:spPr>
          <a:xfrm>
            <a:off x="930275" y="252413"/>
            <a:ext cx="5516563" cy="4137025"/>
          </a:xfrm>
          <a:ln/>
        </p:spPr>
      </p:sp>
      <p:sp>
        <p:nvSpPr>
          <p:cNvPr id="21507" name="Rectangle 3"/>
          <p:cNvSpPr>
            <a:spLocks noGrp="1" noChangeArrowheads="1"/>
          </p:cNvSpPr>
          <p:nvPr>
            <p:ph type="body" idx="1"/>
          </p:nvPr>
        </p:nvSpPr>
        <p:spPr>
          <a:xfrm>
            <a:off x="427383" y="4549750"/>
            <a:ext cx="6370983" cy="44169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22</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IPV6 = 340,282,366,920,938,463,463,374,607,431,768,211,456 addresses (or 3.4 E38 addresses)</a:t>
            </a:r>
          </a:p>
          <a:p>
            <a:r>
              <a:rPr lang="en-US">
                <a:ea typeface="ＭＳ Ｐゴシック" charset="0"/>
                <a:cs typeface="ＭＳ Ｐゴシック" charset="0"/>
              </a:rPr>
              <a:t>Pronounced: Three hundred and forty undecillion, two hundred and eighty-two decillion, three hundred and sixty-six nonillion, nine hundred and twenty octillion, nine hundred and thirty-eight septillion, four hundred and sixty-three sextillion, four hundred and sixty-three quintillion, three hundred and seventy-four quadrillion, six hundred and seven trillion, four hundred and thirty-one billion, seven hundred and sixty-eight million, two hundred and eleven thousand, four hundred and fifty-six.</a:t>
            </a:r>
          </a:p>
          <a:p>
            <a:r>
              <a:rPr lang="en-US">
                <a:ea typeface="ＭＳ Ｐゴシック" charset="0"/>
                <a:cs typeface="ＭＳ Ｐゴシック" charset="0"/>
              </a:rPr>
              <a:t>95 trillion sheets of paper produced every year  -  multiply by 150 to get an approximate number of sheets of paper overall of human history – results in 2.4 E12 IP addresses per sheet of paper</a:t>
            </a:r>
          </a:p>
          <a:p>
            <a:r>
              <a:rPr lang="en-US">
                <a:ea typeface="ＭＳ Ｐゴシック" charset="0"/>
                <a:cs typeface="ＭＳ Ｐゴシック" charset="0"/>
              </a:rPr>
              <a:t>Earths surface is 510,072,000 square kilometers – multiple by 10,000,000,000 square centimeters in a square kilometer results in 6.7 E19 addresses per square centimeter.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a:ln/>
        </p:spPr>
      </p:sp>
      <p:sp>
        <p:nvSpPr>
          <p:cNvPr id="389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ea typeface="MS PGothic" pitchFamily="34" charset="-128"/>
              </a:rPr>
              <a:t>The world around us is undergoing a major transition. </a:t>
            </a:r>
            <a:r>
              <a:rPr lang="en-US" dirty="0" smtClean="0">
                <a:ea typeface="MS PGothic" pitchFamily="34" charset="-128"/>
              </a:rPr>
              <a:t>For the first time in human history majority of the people in the world live in urban areas. </a:t>
            </a:r>
            <a:r>
              <a:rPr lang="en-GB" dirty="0" smtClean="0">
                <a:ea typeface="MS PGothic" pitchFamily="34" charset="-128"/>
              </a:rPr>
              <a:t>Over the next five years, some 500 million people will be added to the world’s cities. By 2050, at least 100 new cities will be inhabited by more than a million residents. Villages are moving from agricultural to industrial economies. The environmental impact of this massive urbanisation is significant. </a:t>
            </a:r>
            <a:r>
              <a:rPr lang="en-US" dirty="0" smtClean="0">
                <a:ea typeface="MS PGothic" pitchFamily="34" charset="-128"/>
              </a:rPr>
              <a:t>Cities consume 75 percent of the world's energy and are responsible for 80 percent of greenhouse gas emissions. </a:t>
            </a:r>
            <a:r>
              <a:rPr lang="en-GB" dirty="0" smtClean="0">
                <a:ea typeface="MS PGothic" pitchFamily="34" charset="-128"/>
              </a:rPr>
              <a:t>The need for all these cities to sustainably balance social, economic, and environmental resources is more critical than ever before. </a:t>
            </a:r>
            <a:endParaRPr lang="en-US" dirty="0" smtClean="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23</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IPV6 = 340,282,366,920,938,463,463,374,607,431,768,211,456 addresses (or 3.4 E38 addresses)</a:t>
            </a:r>
          </a:p>
          <a:p>
            <a:r>
              <a:rPr lang="en-US">
                <a:ea typeface="ＭＳ Ｐゴシック" charset="0"/>
                <a:cs typeface="ＭＳ Ｐゴシック" charset="0"/>
              </a:rPr>
              <a:t>Pronounced: Three hundred and forty undecillion, two hundred and eighty-two decillion, three hundred and sixty-six nonillion, nine hundred and twenty octillion, nine hundred and thirty-eight septillion, four hundred and sixty-three sextillion, four hundred and sixty-three quintillion, three hundred and seventy-four quadrillion, six hundred and seven trillion, four hundred and thirty-one billion, seven hundred and sixty-eight million, two hundred and eleven thousand, four hundred and fifty-six.</a:t>
            </a:r>
          </a:p>
          <a:p>
            <a:r>
              <a:rPr lang="en-US">
                <a:ea typeface="ＭＳ Ｐゴシック" charset="0"/>
                <a:cs typeface="ＭＳ Ｐゴシック" charset="0"/>
              </a:rPr>
              <a:t>95 trillion sheets of paper produced every year  -  multiply by 150 to get an approximate number of sheets of paper overall of human history – results in 2.4 E12 IP addresses per sheet of paper</a:t>
            </a:r>
          </a:p>
          <a:p>
            <a:r>
              <a:rPr lang="en-US">
                <a:ea typeface="ＭＳ Ｐゴシック" charset="0"/>
                <a:cs typeface="ＭＳ Ｐゴシック" charset="0"/>
              </a:rPr>
              <a:t>Earths surface is 510,072,000 square kilometers – multiple by 10,000,000,000 square centimeters in a square kilometer results in 6.7 E19 addresses per square centimeter.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0D0089-4493-45A8-8F6D-96B5BF36105A}" type="slidenum">
              <a:rPr lang="en-US" smtClean="0"/>
              <a:pPr>
                <a:defRPr/>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hangingPunct="0"/>
            <a:r>
              <a:rPr lang="en-US" sz="1300" dirty="0" smtClean="0"/>
              <a:t>With world populations shifting to urban areas and other demographic shifts, community leaders are pressed for answers to overcrowding, pollution, budget and resource constraints, inadequate infrastructures, and the need for continuing growth. </a:t>
            </a:r>
          </a:p>
        </p:txBody>
      </p:sp>
      <p:sp>
        <p:nvSpPr>
          <p:cNvPr id="133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8765D-403D-4B63-9188-CE83A99356F3}"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a:ln/>
        </p:spPr>
      </p:sp>
      <p:sp>
        <p:nvSpPr>
          <p:cNvPr id="389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As communities develop and grow, they struggle with a variety of complex and conflicting priorities such as safety and security, efficient delivery of government services, education, and healthcare. At Cisco, we believe that communities can be connected to enable real-time information exchange, facilitate interaction, and provide access to resources that help spur economic, social and environmental sustainability, and enhance the quality of life for its constituents.</a:t>
            </a:r>
            <a:endParaRPr lang="en-GB">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6</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34" charset="-128"/>
                <a:cs typeface="Arial" charset="0"/>
              </a:rPr>
              <a:t>Government visionaries and their private sector community partners can take a sustainable management approach to help ensure thriving communities. "</a:t>
            </a:r>
            <a:r>
              <a:rPr lang="en-US" dirty="0" err="1" smtClean="0">
                <a:latin typeface="Arial" charset="0"/>
                <a:ea typeface="ＭＳ Ｐゴシック" pitchFamily="34" charset="-128"/>
                <a:cs typeface="Arial" charset="0"/>
              </a:rPr>
              <a:t>Community+Exchange</a:t>
            </a:r>
            <a:r>
              <a:rPr lang="en-US" dirty="0" smtClean="0">
                <a:latin typeface="Arial" charset="0"/>
                <a:ea typeface="ＭＳ Ｐゴシック" pitchFamily="34" charset="-128"/>
                <a:cs typeface="Arial" charset="0"/>
              </a:rPr>
              <a:t>" is a back office operations center, "behind the scenes approach" that streamlines planning and management operations at the community level. By providing the network as a highly secure and resilient service delivery platform, you can share information and collaborate across a community's ecosystem of government agencies and private sector partners to facilitate utilities planning, transportation systems enhancements, and health and government social services needs.</a:t>
            </a:r>
          </a:p>
          <a:p>
            <a:endParaRPr lang="en-US" dirty="0" smtClean="0">
              <a:ea typeface="ＭＳ Ｐゴシック" pitchFamily="34" charset="-128"/>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7</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rPr>
              <a:t>Have quick and easy access to the information and government services needed to enhance personal and professional life. Access real-time data about your home's energy use or visit the doctor or attend school from the comfort of your own living room. All this and more is possible when you live in a </a:t>
            </a:r>
            <a:r>
              <a:rPr lang="en-US" dirty="0" err="1" smtClean="0">
                <a:ea typeface="ＭＳ Ｐゴシック" charset="0"/>
              </a:rPr>
              <a:t>Smart+Connected</a:t>
            </a:r>
            <a:r>
              <a:rPr lang="en-US" dirty="0" smtClean="0">
                <a:ea typeface="ＭＳ Ｐゴシック" charset="0"/>
              </a:rPr>
              <a:t> Community.</a:t>
            </a:r>
          </a:p>
          <a:p>
            <a:endParaRPr lang="en-US" dirty="0" smtClean="0">
              <a:ea typeface="ＭＳ Ｐゴシック" pitchFamily="34" charset="-128"/>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4294967295"/>
          </p:nvPr>
        </p:nvSpPr>
        <p:spPr bwMode="auto">
          <a:xfrm>
            <a:off x="4142962" y="9119173"/>
            <a:ext cx="3170583" cy="480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1" rIns="96640" bIns="48321"/>
          <a:lstStyle>
            <a:lvl1pPr defTabSz="935333">
              <a:defRPr sz="3100" b="1">
                <a:solidFill>
                  <a:schemeClr val="tx1"/>
                </a:solidFill>
                <a:latin typeface="Arial" charset="0"/>
                <a:ea typeface="ＭＳ Ｐゴシック" charset="0"/>
                <a:cs typeface="ＭＳ Ｐゴシック" charset="0"/>
              </a:defRPr>
            </a:lvl1pPr>
            <a:lvl2pPr marL="770662" indent="-296408" defTabSz="935333">
              <a:defRPr sz="3100" b="1">
                <a:solidFill>
                  <a:schemeClr val="tx1"/>
                </a:solidFill>
                <a:latin typeface="Arial" charset="0"/>
                <a:ea typeface="ＭＳ Ｐゴシック" charset="0"/>
              </a:defRPr>
            </a:lvl2pPr>
            <a:lvl3pPr marL="1185634" indent="-237127" defTabSz="935333">
              <a:defRPr sz="3100" b="1">
                <a:solidFill>
                  <a:schemeClr val="tx1"/>
                </a:solidFill>
                <a:latin typeface="Arial" charset="0"/>
                <a:ea typeface="ＭＳ Ｐゴシック" charset="0"/>
              </a:defRPr>
            </a:lvl3pPr>
            <a:lvl4pPr marL="1659887" indent="-237127" defTabSz="935333">
              <a:defRPr sz="3100" b="1">
                <a:solidFill>
                  <a:schemeClr val="tx1"/>
                </a:solidFill>
                <a:latin typeface="Arial" charset="0"/>
                <a:ea typeface="ＭＳ Ｐゴシック" charset="0"/>
              </a:defRPr>
            </a:lvl4pPr>
            <a:lvl5pPr marL="2134141" indent="-237127" defTabSz="935333">
              <a:defRPr sz="3100" b="1">
                <a:solidFill>
                  <a:schemeClr val="tx1"/>
                </a:solidFill>
                <a:latin typeface="Arial" charset="0"/>
                <a:ea typeface="ＭＳ Ｐゴシック" charset="0"/>
              </a:defRPr>
            </a:lvl5pPr>
            <a:lvl6pPr marL="260839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6pPr>
            <a:lvl7pPr marL="3082648"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7pPr>
            <a:lvl8pPr marL="3556902"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8pPr>
            <a:lvl9pPr marL="4031155" indent="-237127" defTabSz="935333" eaLnBrk="0" fontAlgn="base" hangingPunct="0">
              <a:lnSpc>
                <a:spcPct val="90000"/>
              </a:lnSpc>
              <a:spcBef>
                <a:spcPct val="0"/>
              </a:spcBef>
              <a:spcAft>
                <a:spcPct val="0"/>
              </a:spcAft>
              <a:defRPr sz="3100" b="1">
                <a:solidFill>
                  <a:schemeClr val="tx1"/>
                </a:solidFill>
                <a:latin typeface="Arial" charset="0"/>
                <a:ea typeface="ＭＳ Ｐゴシック" charset="0"/>
              </a:defRPr>
            </a:lvl9pPr>
          </a:lstStyle>
          <a:p>
            <a:fld id="{B6EBF23E-0895-C64F-AF99-86FFFCB47510}" type="slidenum">
              <a:rPr lang="en-US"/>
              <a:pPr/>
              <a:t>8</a:t>
            </a:fld>
            <a:endParaRPr lang="en-US"/>
          </a:p>
        </p:txBody>
      </p:sp>
      <p:sp>
        <p:nvSpPr>
          <p:cNvPr id="29698" name="AutoShape 2"/>
          <p:cNvSpPr>
            <a:spLocks noGrp="1" noRot="1" noChangeAspect="1" noChangeArrowheads="1" noTextEdit="1"/>
          </p:cNvSpPr>
          <p:nvPr>
            <p:ph type="sldImg"/>
          </p:nvPr>
        </p:nvSpPr>
        <p:spPr>
          <a:xfrm>
            <a:off x="1220788" y="700088"/>
            <a:ext cx="4846637" cy="3635375"/>
          </a:xfrm>
          <a:ln/>
        </p:spPr>
      </p:sp>
      <p:sp>
        <p:nvSpPr>
          <p:cNvPr id="29699" name="Rectangle 3"/>
          <p:cNvSpPr>
            <a:spLocks noGrp="1" noChangeArrowheads="1"/>
          </p:cNvSpPr>
          <p:nvPr>
            <p:ph type="body" idx="1"/>
          </p:nvPr>
        </p:nvSpPr>
        <p:spPr>
          <a:xfrm>
            <a:off x="965753" y="4567785"/>
            <a:ext cx="5334000" cy="4333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ea typeface="ＭＳ Ｐゴシック" charset="0"/>
              </a:rPr>
              <a:t>Cisco </a:t>
            </a:r>
            <a:r>
              <a:rPr lang="en-GB" dirty="0" err="1" smtClean="0">
                <a:ea typeface="ＭＳ Ｐゴシック" charset="0"/>
              </a:rPr>
              <a:t>Smart+Connected</a:t>
            </a:r>
            <a:r>
              <a:rPr lang="en-GB" dirty="0" smtClean="0">
                <a:ea typeface="ＭＳ Ｐゴシック" charset="0"/>
              </a:rPr>
              <a:t> Real Estate solutions enable effective management of a building’s resources for increased operating efficiency. A </a:t>
            </a:r>
            <a:r>
              <a:rPr lang="en-GB" dirty="0" err="1" smtClean="0">
                <a:ea typeface="ＭＳ Ｐゴシック" charset="0"/>
              </a:rPr>
              <a:t>Smart+Connected</a:t>
            </a:r>
            <a:r>
              <a:rPr lang="en-GB" dirty="0" smtClean="0">
                <a:ea typeface="ＭＳ Ｐゴシック" charset="0"/>
              </a:rPr>
              <a:t> Real Estate is responsive to its users’ needs and adjusts quickly to changing requirements, both internal and external. Cisco Connected Workplace and Cisco </a:t>
            </a:r>
            <a:r>
              <a:rPr lang="en-GB" dirty="0" err="1" smtClean="0">
                <a:ea typeface="ＭＳ Ｐゴシック" charset="0"/>
              </a:rPr>
              <a:t>Smart+Connected</a:t>
            </a:r>
            <a:r>
              <a:rPr lang="en-GB" dirty="0" smtClean="0">
                <a:ea typeface="ＭＳ Ｐゴシック" charset="0"/>
              </a:rPr>
              <a:t> Real Estate solutions make new and existing buildings:</a:t>
            </a:r>
            <a:endParaRPr lang="en-US" dirty="0" smtClean="0">
              <a:ea typeface="ＭＳ Ｐゴシック" charset="0"/>
            </a:endParaRPr>
          </a:p>
          <a:p>
            <a:pPr eaLnBrk="1" hangingPunct="1"/>
            <a:r>
              <a:rPr lang="en-GB" dirty="0" smtClean="0">
                <a:ea typeface="ＭＳ Ｐゴシック" charset="0"/>
              </a:rPr>
              <a:t>More effective, efficient, and productive work places</a:t>
            </a:r>
          </a:p>
          <a:p>
            <a:pPr eaLnBrk="1" hangingPunct="1"/>
            <a:r>
              <a:rPr lang="en-GB" dirty="0" smtClean="0">
                <a:ea typeface="ＭＳ Ｐゴシック" charset="0"/>
              </a:rPr>
              <a:t>More economical to operate </a:t>
            </a:r>
          </a:p>
          <a:p>
            <a:pPr eaLnBrk="1" hangingPunct="1"/>
            <a:r>
              <a:rPr lang="en-GB" dirty="0" smtClean="0">
                <a:ea typeface="ＭＳ Ｐゴシック" charset="0"/>
              </a:rPr>
              <a:t>Easier to manage with centralised functions </a:t>
            </a:r>
          </a:p>
          <a:p>
            <a:pPr eaLnBrk="1" hangingPunct="1"/>
            <a:r>
              <a:rPr lang="en-GB" dirty="0" smtClean="0">
                <a:ea typeface="ＭＳ Ｐゴシック" charset="0"/>
              </a:rPr>
              <a:t>Environmentally sustainable</a:t>
            </a:r>
            <a:endParaRPr lang="en-US" dirty="0" smtClean="0">
              <a:ea typeface="ＭＳ Ｐゴシック" charset="0"/>
            </a:endParaRPr>
          </a:p>
          <a:p>
            <a:endParaRPr lang="en-US" dirty="0" smtClean="0">
              <a:ea typeface="ＭＳ Ｐゴシック" pitchFamily="34" charset="-128"/>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a:spLocks noGrp="1" noChangeArrowheads="1"/>
          </p:cNvSpPr>
          <p:nvPr>
            <p:ph type="sldNum" sz="quarter" idx="5"/>
          </p:nvPr>
        </p:nvSpPr>
        <p:spPr/>
        <p:txBody>
          <a:bodyPr/>
          <a:lstStyle/>
          <a:p>
            <a:pPr defTabSz="895350">
              <a:defRPr/>
            </a:pPr>
            <a:fld id="{69BB0AD8-F8E5-4908-B7C2-9C59906F08A7}" type="slidenum">
              <a:rPr lang="en-US" smtClean="0">
                <a:solidFill>
                  <a:srgbClr val="000000"/>
                </a:solidFill>
              </a:rPr>
              <a:pPr defTabSz="895350">
                <a:defRPr/>
              </a:pPr>
              <a:t>9</a:t>
            </a:fld>
            <a:endParaRPr lang="en-US" smtClean="0">
              <a:solidFill>
                <a:srgbClr val="000000"/>
              </a:solidFill>
            </a:endParaRPr>
          </a:p>
        </p:txBody>
      </p:sp>
      <p:sp>
        <p:nvSpPr>
          <p:cNvPr id="1094658" name="Rectangle 7"/>
          <p:cNvSpPr txBox="1">
            <a:spLocks noGrp="1" noChangeArrowheads="1"/>
          </p:cNvSpPr>
          <p:nvPr/>
        </p:nvSpPr>
        <p:spPr bwMode="auto">
          <a:xfrm>
            <a:off x="6187440" y="8964453"/>
            <a:ext cx="848361" cy="296705"/>
          </a:xfrm>
          <a:prstGeom prst="rect">
            <a:avLst/>
          </a:prstGeom>
          <a:noFill/>
          <a:ln w="9525">
            <a:noFill/>
            <a:miter lim="800000"/>
            <a:headEnd/>
            <a:tailEnd/>
          </a:ln>
        </p:spPr>
        <p:txBody>
          <a:bodyPr lIns="18819" tIns="0" rIns="18819" bIns="0" anchor="b"/>
          <a:lstStyle/>
          <a:p>
            <a:pPr algn="r" defTabSz="903288" eaLnBrk="0" hangingPunct="0">
              <a:lnSpc>
                <a:spcPct val="90000"/>
              </a:lnSpc>
              <a:defRPr/>
            </a:pPr>
            <a:fld id="{EE38DC41-AD2B-40BB-8872-712FCB9918AB}" type="slidenum">
              <a:rPr lang="en-US" sz="800" b="1">
                <a:solidFill>
                  <a:srgbClr val="000000"/>
                </a:solidFill>
                <a:effectLst>
                  <a:outerShdw blurRad="38100" dist="38100" dir="2700000" algn="tl">
                    <a:srgbClr val="000000">
                      <a:alpha val="43137"/>
                    </a:srgbClr>
                  </a:outerShdw>
                </a:effectLst>
                <a:ea typeface="ＭＳ Ｐゴシック" pitchFamily="34" charset="-128"/>
                <a:cs typeface="+mn-cs"/>
              </a:rPr>
              <a:pPr algn="r" defTabSz="903288" eaLnBrk="0" hangingPunct="0">
                <a:lnSpc>
                  <a:spcPct val="90000"/>
                </a:lnSpc>
                <a:defRPr/>
              </a:pPr>
              <a:t>9</a:t>
            </a:fld>
            <a:endParaRPr lang="en-US" sz="800" b="1">
              <a:solidFill>
                <a:srgbClr val="000000"/>
              </a:solidFill>
              <a:effectLst>
                <a:outerShdw blurRad="38100" dist="38100" dir="2700000" algn="tl">
                  <a:srgbClr val="000000">
                    <a:alpha val="43137"/>
                  </a:srgbClr>
                </a:outerShdw>
              </a:effectLst>
              <a:ea typeface="ＭＳ Ｐゴシック" pitchFamily="34" charset="-128"/>
              <a:cs typeface="+mn-cs"/>
            </a:endParaRPr>
          </a:p>
        </p:txBody>
      </p:sp>
      <p:sp>
        <p:nvSpPr>
          <p:cNvPr id="59396" name="Rectangle 2"/>
          <p:cNvSpPr>
            <a:spLocks noGrp="1" noRot="1" noChangeAspect="1" noChangeArrowheads="1" noTextEdit="1"/>
          </p:cNvSpPr>
          <p:nvPr>
            <p:ph type="sldImg"/>
          </p:nvPr>
        </p:nvSpPr>
        <p:spPr>
          <a:xfrm>
            <a:off x="1595120" y="253366"/>
            <a:ext cx="4188460" cy="4122738"/>
          </a:xfrm>
          <a:ln/>
        </p:spPr>
      </p:sp>
      <p:sp>
        <p:nvSpPr>
          <p:cNvPr id="59397" name="Rectangle 3"/>
          <p:cNvSpPr>
            <a:spLocks noGrp="1" noChangeArrowheads="1"/>
          </p:cNvSpPr>
          <p:nvPr>
            <p:ph type="body" idx="1"/>
          </p:nvPr>
        </p:nvSpPr>
        <p:spPr>
          <a:xfrm>
            <a:off x="419947" y="4520565"/>
            <a:ext cx="6392334" cy="4393883"/>
          </a:xfrm>
          <a:noFill/>
          <a:ln/>
        </p:spPr>
        <p:txBody>
          <a:bodyPr/>
          <a:lstStyle/>
          <a:p>
            <a:r>
              <a:rPr lang="en-US" smtClean="0"/>
              <a:t>The new IP infrastructure provides in principle two great opportunities.</a:t>
            </a:r>
          </a:p>
          <a:p>
            <a:endParaRPr lang="en-US" smtClean="0"/>
          </a:p>
          <a:p>
            <a:r>
              <a:rPr lang="en-US" smtClean="0"/>
              <a:t>First, the network helps to make the user more productive while intensifying the use of your real estate</a:t>
            </a:r>
          </a:p>
          <a:p>
            <a:r>
              <a:rPr lang="en-US" smtClean="0"/>
              <a:t>By converging and providing among other technologies, high speed internet, telephony, visitor management (remote receptionist), audio and video conferencing, web-conferencing, rich media, and digital signage, one can support collaboration and productivity of the workforce and users of the building. </a:t>
            </a:r>
          </a:p>
          <a:p>
            <a:endParaRPr lang="en-US" smtClean="0"/>
          </a:p>
          <a:p>
            <a:r>
              <a:rPr lang="en-US" smtClean="0"/>
              <a:t>The network helps you to connect people with people, and people with machines to get the most out of the network in terms of voice, video, and data services and any other productivity technologies. The features will add tremendous value to the user, operator, and owner of the building—resulting in a positive impact on the value of the physical assets. </a:t>
            </a:r>
          </a:p>
          <a:p>
            <a:r>
              <a:rPr lang="en-US" smtClean="0"/>
              <a:t>This is more than a IP technologies pitch…the technologies make it possible to re-think the utilization of space; and achieve higher occupancy or revenue per square foot, while optimizing productivity and effectiveness of everyone that is using the environment. We want to help you put forward a comprehensive IP communications solutions in support of innovative space planning and optimized utilization.</a:t>
            </a:r>
          </a:p>
          <a:p>
            <a:r>
              <a:rPr lang="en-US" smtClean="0"/>
              <a:t>Again, the features can be chosen in order of relevance that best accommodates your business needs/goals.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D0964A-4A2B-43CD-8AC2-6426158B723F}"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948363"/>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Rectangle 6"/>
          <p:cNvSpPr/>
          <p:nvPr/>
        </p:nvSpPr>
        <p:spPr>
          <a:xfrm>
            <a:off x="1460500" y="5948363"/>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8" name="Rectangle 7"/>
          <p:cNvSpPr/>
          <p:nvPr/>
        </p:nvSpPr>
        <p:spPr>
          <a:xfrm>
            <a:off x="4772025" y="5948363"/>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2" name="Rounded Rectangle 11"/>
          <p:cNvSpPr/>
          <p:nvPr/>
        </p:nvSpPr>
        <p:spPr>
          <a:xfrm rot="10800000" flipH="1">
            <a:off x="5870575" y="6613525"/>
            <a:ext cx="779463" cy="3319463"/>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3" name="Rounded Rectangle 12"/>
          <p:cNvSpPr/>
          <p:nvPr/>
        </p:nvSpPr>
        <p:spPr>
          <a:xfrm rot="10800000" flipH="1">
            <a:off x="6932613" y="6613525"/>
            <a:ext cx="657225"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4"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15" name="Rounded Rectangle 14"/>
          <p:cNvSpPr/>
          <p:nvPr/>
        </p:nvSpPr>
        <p:spPr>
          <a:xfrm rot="10800000" flipH="1">
            <a:off x="2190750" y="6719888"/>
            <a:ext cx="663575" cy="63309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6" name="Rounded Rectangle 15"/>
          <p:cNvSpPr/>
          <p:nvPr/>
        </p:nvSpPr>
        <p:spPr>
          <a:xfrm rot="10800000" flipH="1">
            <a:off x="2794000" y="6669088"/>
            <a:ext cx="779463" cy="5545137"/>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7" name="Rounded Rectangle 16"/>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8" name="Rounded Rectangle 17"/>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9" name="Rounded Rectangle 18"/>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0" name="Rounded Rectangle 19"/>
          <p:cNvSpPr/>
          <p:nvPr/>
        </p:nvSpPr>
        <p:spPr>
          <a:xfrm rot="10800000" flipH="1">
            <a:off x="8037513" y="8318500"/>
            <a:ext cx="781050" cy="3319463"/>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1" name="Rounded Rectangle 20"/>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2" name="Rounded Rectangle 21"/>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3" name="Rectangle 22"/>
          <p:cNvSpPr/>
          <p:nvPr/>
        </p:nvSpPr>
        <p:spPr>
          <a:xfrm>
            <a:off x="0" y="0"/>
            <a:ext cx="9129713"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4" name="Rectangle 23"/>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5"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10F9C62-9EB5-4DCB-9549-89B8D459F8FD}"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28" name="Rectangle 2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3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3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E0E01E26-849A-47DF-B942-89885E490266}"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32" name="Rectangle 3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3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3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3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A13CABE2-84F8-473E-AD8A-FBFA940BB357}"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grpSp>
        <p:nvGrpSpPr>
          <p:cNvPr id="36"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7" name="Rectangle 36"/>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38" name="Freeform 37"/>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9" name="Freeform 38"/>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0" name="Freeform 39"/>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1" name="Freeform 40"/>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2" name="Freeform 4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3" name="Freeform 4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4" name="Freeform 4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5" name="Freeform 4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6" name="Freeform 4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7" name="Freeform 4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9" name="Freeform 48"/>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51" name="Freeform 5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52" name="Freeform 5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53" name="Rectangle 52"/>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54"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55"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A279C3B3-77CB-4EBF-851B-9B2D5E56CFF6}"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56"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10"/>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11"/>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12"/>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13"/>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9"/>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15"/>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16"/>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17"/>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18"/>
                                        </p:tgtEl>
                                        <p:attrNameLst>
                                          <p:attrName>ppt_x</p:attrName>
                                          <p:attrName>ppt_y</p:attrName>
                                        </p:attrNameLst>
                                      </p:cBhvr>
                                      <p:rCtr x="0" y="497"/>
                                    </p:animMotion>
                                  </p:childTnLst>
                                </p:cTn>
                              </p:par>
                              <p:par>
                                <p:cTn id="23" presetID="42" presetClass="path" presetSubtype="0" repeatCount="indefinite" accel="50000" decel="50000" fill="hold"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19"/>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20"/>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2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2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8"/>
                                        </p:tgtEl>
                                        <p:attrNameLst>
                                          <p:attrName>style.color</p:attrName>
                                        </p:attrNameLst>
                                      </p:cBhvr>
                                      <p:to>
                                        <a:srgbClr val="60CCCC"/>
                                      </p:to>
                                    </p:animClr>
                                    <p:animClr clrSpc="rgb" dir="cw">
                                      <p:cBhvr>
                                        <p:cTn id="33" dur="6650" autoRev="1" fill="hold"/>
                                        <p:tgtEl>
                                          <p:spTgt spid="8"/>
                                        </p:tgtEl>
                                        <p:attrNameLst>
                                          <p:attrName>fillcolor</p:attrName>
                                        </p:attrNameLst>
                                      </p:cBhvr>
                                      <p:to>
                                        <a:srgbClr val="60CCCC"/>
                                      </p:to>
                                    </p:animClr>
                                    <p:set>
                                      <p:cBhvr>
                                        <p:cTn id="34" dur="6650" autoRev="1" fill="hold"/>
                                        <p:tgtEl>
                                          <p:spTgt spid="8"/>
                                        </p:tgtEl>
                                        <p:attrNameLst>
                                          <p:attrName>fill.type</p:attrName>
                                        </p:attrNameLst>
                                      </p:cBhvr>
                                      <p:to>
                                        <p:strVal val="solid"/>
                                      </p:to>
                                    </p:set>
                                    <p:set>
                                      <p:cBhvr>
                                        <p:cTn id="35" dur="6650" autoRev="1" fill="hold"/>
                                        <p:tgtEl>
                                          <p:spTgt spid="8"/>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7"/>
                                        </p:tgtEl>
                                        <p:attrNameLst>
                                          <p:attrName>style.color</p:attrName>
                                        </p:attrNameLst>
                                      </p:cBhvr>
                                      <p:to>
                                        <a:srgbClr val="60CCCC"/>
                                      </p:to>
                                    </p:animClr>
                                    <p:animClr clrSpc="rgb" dir="cw">
                                      <p:cBhvr>
                                        <p:cTn id="38" dur="5350" autoRev="1" fill="hold"/>
                                        <p:tgtEl>
                                          <p:spTgt spid="7"/>
                                        </p:tgtEl>
                                        <p:attrNameLst>
                                          <p:attrName>fillcolor</p:attrName>
                                        </p:attrNameLst>
                                      </p:cBhvr>
                                      <p:to>
                                        <a:srgbClr val="60CCCC"/>
                                      </p:to>
                                    </p:animClr>
                                    <p:set>
                                      <p:cBhvr>
                                        <p:cTn id="39" dur="5350" autoRev="1" fill="hold"/>
                                        <p:tgtEl>
                                          <p:spTgt spid="7"/>
                                        </p:tgtEl>
                                        <p:attrNameLst>
                                          <p:attrName>fill.type</p:attrName>
                                        </p:attrNameLst>
                                      </p:cBhvr>
                                      <p:to>
                                        <p:strVal val="solid"/>
                                      </p:to>
                                    </p:set>
                                    <p:set>
                                      <p:cBhvr>
                                        <p:cTn id="40" dur="5350" autoRev="1" fill="hold"/>
                                        <p:tgtEl>
                                          <p:spTgt spid="7"/>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6"/>
                                        </p:tgtEl>
                                        <p:attrNameLst>
                                          <p:attrName>style.color</p:attrName>
                                        </p:attrNameLst>
                                      </p:cBhvr>
                                      <p:to>
                                        <a:srgbClr val="60CCCC"/>
                                      </p:to>
                                    </p:animClr>
                                    <p:animClr clrSpc="rgb" dir="cw">
                                      <p:cBhvr>
                                        <p:cTn id="43" dur="6650" autoRev="1" fill="hold"/>
                                        <p:tgtEl>
                                          <p:spTgt spid="6"/>
                                        </p:tgtEl>
                                        <p:attrNameLst>
                                          <p:attrName>fillcolor</p:attrName>
                                        </p:attrNameLst>
                                      </p:cBhvr>
                                      <p:to>
                                        <a:srgbClr val="60CCCC"/>
                                      </p:to>
                                    </p:animClr>
                                    <p:set>
                                      <p:cBhvr>
                                        <p:cTn id="44" dur="6650" autoRev="1" fill="hold"/>
                                        <p:tgtEl>
                                          <p:spTgt spid="6"/>
                                        </p:tgtEl>
                                        <p:attrNameLst>
                                          <p:attrName>fill.type</p:attrName>
                                        </p:attrNameLst>
                                      </p:cBhvr>
                                      <p:to>
                                        <p:strVal val="solid"/>
                                      </p:to>
                                    </p:set>
                                    <p:set>
                                      <p:cBhvr>
                                        <p:cTn id="45" dur="6650" autoRev="1"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20" grpId="0" animBg="1"/>
      <p:bldP spid="21" grpId="0" animBg="1"/>
      <p:bldP spid="2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8"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07750123-E457-49BB-99C7-4D73B9F0B30D}"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pic>
        <p:nvPicPr>
          <p:cNvPr id="10" name="Picture 13" descr="verticalbar.png"/>
          <p:cNvPicPr>
            <a:picLocks noChangeAspect="1"/>
          </p:cNvPicPr>
          <p:nvPr userDrawn="1"/>
        </p:nvPicPr>
        <p:blipFill>
          <a:blip r:embed="rId2" cstate="print"/>
          <a:srcRect/>
          <a:stretch>
            <a:fillRect/>
          </a:stretch>
        </p:blipFill>
        <p:spPr bwMode="auto">
          <a:xfrm>
            <a:off x="4448175" y="777875"/>
            <a:ext cx="88900" cy="5287963"/>
          </a:xfrm>
          <a:prstGeom prst="rect">
            <a:avLst/>
          </a:prstGeom>
          <a:noFill/>
          <a:ln w="9525">
            <a:noFill/>
            <a:miter lim="800000"/>
            <a:headEnd/>
            <a:tailEnd/>
          </a:ln>
        </p:spPr>
      </p:pic>
      <p:sp>
        <p:nvSpPr>
          <p:cNvPr id="11"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 name="Title 1"/>
          <p:cNvSpPr>
            <a:spLocks noGrp="1"/>
          </p:cNvSpPr>
          <p:nvPr>
            <p:ph type="title"/>
          </p:nvPr>
        </p:nvSpPr>
        <p:spPr>
          <a:xfrm>
            <a:off x="229702" y="301752"/>
            <a:ext cx="4123944" cy="838200"/>
          </a:xfrm>
        </p:spPr>
        <p:txBody>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4818888" y="310896"/>
            <a:ext cx="3895344" cy="841248"/>
          </a:xfrm>
        </p:spPr>
        <p:txBody>
          <a:bodyPr lIns="82296" rIns="82296" rtlCol="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lvl="0"/>
            <a:r>
              <a:rPr lang="en-US" smtClean="0"/>
              <a:t>Click to edit Master text styles</a:t>
            </a:r>
          </a:p>
        </p:txBody>
      </p:sp>
      <p:sp>
        <p:nvSpPr>
          <p:cNvPr id="9" name="Text Placeholder 8"/>
          <p:cNvSpPr>
            <a:spLocks noGrp="1"/>
          </p:cNvSpPr>
          <p:nvPr>
            <p:ph type="body" sz="quarter" idx="1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transition xmlns:p14="http://schemas.microsoft.com/office/powerpoint/2010/main">
    <p:wipe dir="r"/>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038" y="452438"/>
            <a:ext cx="8235950" cy="567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24000"/>
            <a:ext cx="8154987"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8" name="Rectangle 7"/>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pic>
        <p:nvPicPr>
          <p:cNvPr id="12" name="Picture 11" descr="verticalbar.png"/>
          <p:cNvPicPr>
            <a:picLocks noChangeAspect="1"/>
          </p:cNvPicPr>
          <p:nvPr userDrawn="1"/>
        </p:nvPicPr>
        <p:blipFill>
          <a:blip r:embed="rId2" cstate="print"/>
          <a:srcRect/>
          <a:stretch>
            <a:fillRect/>
          </a:stretch>
        </p:blipFill>
        <p:spPr bwMode="auto">
          <a:xfrm>
            <a:off x="3038475" y="777875"/>
            <a:ext cx="88900" cy="5287963"/>
          </a:xfrm>
          <a:prstGeom prst="rect">
            <a:avLst/>
          </a:prstGeom>
          <a:noFill/>
          <a:ln w="9525">
            <a:noFill/>
            <a:miter lim="800000"/>
            <a:headEnd/>
            <a:tailEnd/>
          </a:ln>
        </p:spPr>
      </p:pic>
      <p:pic>
        <p:nvPicPr>
          <p:cNvPr id="16" name="Picture 13" descr="verticalbar.png"/>
          <p:cNvPicPr>
            <a:picLocks noChangeAspect="1"/>
          </p:cNvPicPr>
          <p:nvPr userDrawn="1"/>
        </p:nvPicPr>
        <p:blipFill>
          <a:blip r:embed="rId2" cstate="print"/>
          <a:srcRect/>
          <a:stretch>
            <a:fillRect/>
          </a:stretch>
        </p:blipFill>
        <p:spPr bwMode="auto">
          <a:xfrm>
            <a:off x="6029325" y="777875"/>
            <a:ext cx="88900" cy="5287963"/>
          </a:xfrm>
          <a:prstGeom prst="rect">
            <a:avLst/>
          </a:prstGeom>
          <a:noFill/>
          <a:ln w="9525">
            <a:noFill/>
            <a:miter lim="800000"/>
            <a:headEnd/>
            <a:tailEnd/>
          </a:ln>
        </p:spPr>
      </p:pic>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8888"/>
            <a:ext cx="9144000" cy="2714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9" name="Title 1"/>
          <p:cNvSpPr>
            <a:spLocks noGrp="1"/>
          </p:cNvSpPr>
          <p:nvPr>
            <p:ph type="title"/>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rmAutofit/>
          </a:bodyPr>
          <a:lstStyle>
            <a:lvl1pPr>
              <a:buNone/>
              <a:defRPr>
                <a:latin typeface="+mj-lt"/>
              </a:defRPr>
            </a:lvl1pPr>
          </a:lstStyle>
          <a:p>
            <a:pPr lvl="0"/>
            <a:r>
              <a:rPr lang="en-US" noProof="0" dirty="0" smtClean="0"/>
              <a:t>Click icon to add chart</a:t>
            </a:r>
            <a:endParaRPr lang="en-US" noProof="0" dirty="0"/>
          </a:p>
        </p:txBody>
      </p:sp>
      <p:sp>
        <p:nvSpPr>
          <p:cNvPr id="4" name="Text Placeholder 9"/>
          <p:cNvSpPr>
            <a:spLocks noGrp="1"/>
          </p:cNvSpPr>
          <p:nvPr>
            <p:ph type="body" sz="quarter" idx="11"/>
          </p:nvPr>
        </p:nvSpPr>
        <p:spPr>
          <a:xfrm>
            <a:off x="249466" y="6062114"/>
            <a:ext cx="7461250" cy="276999"/>
          </a:xfrm>
        </p:spPr>
        <p:txBody>
          <a:bodyPr anchor="b">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nchor="b"/>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4873752" y="1947672"/>
            <a:ext cx="3429000" cy="2990088"/>
          </a:xfrm>
        </p:spPr>
        <p:txBody>
          <a:bodyPr rtlCol="0" anchor="ctr" anchorCtr="1">
            <a:normAutofit/>
          </a:bodyPr>
          <a:lstStyle>
            <a:lvl1pPr algn="ctr">
              <a:buFontTx/>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nchor="b"/>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5"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3" name="Subtitle 2"/>
          <p:cNvSpPr>
            <a:spLocks noGrp="1"/>
          </p:cNvSpPr>
          <p:nvPr>
            <p:ph type="subTitle" idx="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5" name="Rectangle 4"/>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pic>
        <p:nvPicPr>
          <p:cNvPr id="6" name="Picture 5" descr="verticalbar.png"/>
          <p:cNvPicPr>
            <a:picLocks noChangeAspect="1"/>
          </p:cNvPicPr>
          <p:nvPr userDrawn="1"/>
        </p:nvPicPr>
        <p:blipFill>
          <a:blip r:embed="rId2" cstate="print"/>
          <a:srcRect/>
          <a:stretch>
            <a:fillRect/>
          </a:stretch>
        </p:blipFill>
        <p:spPr bwMode="auto">
          <a:xfrm>
            <a:off x="4441825" y="777875"/>
            <a:ext cx="88900" cy="5287963"/>
          </a:xfrm>
          <a:prstGeom prst="rect">
            <a:avLst/>
          </a:prstGeom>
          <a:noFill/>
          <a:ln w="9525">
            <a:noFill/>
            <a:miter lim="800000"/>
            <a:headEnd/>
            <a:tailEnd/>
          </a:ln>
        </p:spPr>
      </p:pic>
      <p:sp>
        <p:nvSpPr>
          <p:cNvPr id="4" name="Title 1"/>
          <p:cNvSpPr>
            <a:spLocks noGrp="1"/>
          </p:cNvSpPr>
          <p:nvPr>
            <p:ph type="title"/>
          </p:nvPr>
        </p:nvSpPr>
        <p:spPr>
          <a:xfrm>
            <a:off x="229702" y="1918741"/>
            <a:ext cx="4117446" cy="3020518"/>
          </a:xfrm>
        </p:spPr>
        <p:txBody>
          <a:bodyPr anchor="ct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19" y="310896"/>
            <a:ext cx="3895344" cy="6208776"/>
          </a:xfrm>
        </p:spPr>
        <p:txBody>
          <a:bodyPr anchor="ctr">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pSp>
        <p:nvGrpSpPr>
          <p:cNvPr id="5"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20"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21"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3" name="Subtitle 2"/>
          <p:cNvSpPr>
            <a:spLocks noGrp="1"/>
          </p:cNvSpPr>
          <p:nvPr>
            <p:ph type="subTitle" idx="1"/>
          </p:nvPr>
        </p:nvSpPr>
        <p:spPr>
          <a:xfrm>
            <a:off x="236383" y="4279392"/>
            <a:ext cx="4684867" cy="384175"/>
          </a:xfrm>
        </p:spPr>
        <p:txBody>
          <a:bodyPr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3" y="3282696"/>
            <a:ext cx="4712557" cy="1022350"/>
          </a:xfrm>
        </p:spPr>
        <p:txBody>
          <a:bodyPr anchor="b"/>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75" y="1917700"/>
            <a:ext cx="2676525" cy="2889250"/>
          </a:xfrm>
        </p:spPr>
        <p:txBody>
          <a:bodyPr rtlCol="0" anchor="ctr" anchorCtr="1">
            <a:normAutofit/>
          </a:bodyPr>
          <a:lstStyle>
            <a:lvl1pPr algn="ctr">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Rectangle 3"/>
          <p:cNvSpPr/>
          <p:nvPr/>
        </p:nvSpPr>
        <p:spPr>
          <a:xfrm>
            <a:off x="-12700" y="6142038"/>
            <a:ext cx="9156700" cy="7159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6" name="Rounded Rectangle 5"/>
          <p:cNvSpPr/>
          <p:nvPr userDrawn="1"/>
        </p:nvSpPr>
        <p:spPr>
          <a:xfrm>
            <a:off x="1824038" y="-3578225"/>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8" name="Rounded Rectangle 7"/>
          <p:cNvSpPr/>
          <p:nvPr userDrawn="1"/>
        </p:nvSpPr>
        <p:spPr>
          <a:xfrm>
            <a:off x="0" y="-644525"/>
            <a:ext cx="1730375" cy="81470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9" name="Rounded Rectangle 8"/>
          <p:cNvSpPr/>
          <p:nvPr userDrawn="1"/>
        </p:nvSpPr>
        <p:spPr>
          <a:xfrm rot="10800000">
            <a:off x="1014413" y="-644525"/>
            <a:ext cx="1728787" cy="81470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0" name="Rounded Rectangle 9"/>
          <p:cNvSpPr/>
          <p:nvPr/>
        </p:nvSpPr>
        <p:spPr>
          <a:xfrm>
            <a:off x="6375400" y="1711325"/>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1" name="Rounded Rectangle 10"/>
          <p:cNvSpPr/>
          <p:nvPr/>
        </p:nvSpPr>
        <p:spPr>
          <a:xfrm>
            <a:off x="8105775" y="8350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2" name="Rounded Rectangle 11"/>
          <p:cNvSpPr/>
          <p:nvPr/>
        </p:nvSpPr>
        <p:spPr>
          <a:xfrm rot="10800000">
            <a:off x="3035300" y="-3378200"/>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3" name="Rectangle 5"/>
          <p:cNvSpPr>
            <a:spLocks noChangeArrowheads="1"/>
          </p:cNvSpPr>
          <p:nvPr/>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chemeClr val="bg1"/>
                </a:solidFill>
                <a:latin typeface="+mj-lt"/>
                <a:cs typeface="+mn-cs"/>
              </a:rPr>
              <a:t>Cisco Confidential</a:t>
            </a:r>
          </a:p>
        </p:txBody>
      </p:sp>
      <p:sp>
        <p:nvSpPr>
          <p:cNvPr id="14" name="Rectangle 7"/>
          <p:cNvSpPr>
            <a:spLocks noChangeArrowheads="1"/>
          </p:cNvSpPr>
          <p:nvPr/>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EBBB3791-8E05-4869-A99D-16AA8A6A0447}" type="slidenum">
              <a:rPr lang="en-US" sz="600">
                <a:solidFill>
                  <a:schemeClr val="bg1"/>
                </a:solidFill>
                <a:latin typeface="+mj-lt"/>
                <a:cs typeface="+mn-cs"/>
              </a:rPr>
              <a:pPr algn="r" defTabSz="814388" fontAlgn="auto">
                <a:spcBef>
                  <a:spcPts val="0"/>
                </a:spcBef>
                <a:spcAft>
                  <a:spcPts val="0"/>
                </a:spcAft>
                <a:defRPr/>
              </a:pPr>
              <a:t>‹#›</a:t>
            </a:fld>
            <a:endParaRPr lang="en-US" sz="600" dirty="0">
              <a:solidFill>
                <a:schemeClr val="bg1"/>
              </a:solidFill>
              <a:latin typeface="+mj-lt"/>
              <a:cs typeface="+mn-cs"/>
            </a:endParaRPr>
          </a:p>
        </p:txBody>
      </p:sp>
      <p:sp>
        <p:nvSpPr>
          <p:cNvPr id="15" name="Rectangle 5"/>
          <p:cNvSpPr>
            <a:spLocks noChangeArrowheads="1"/>
          </p:cNvSpPr>
          <p:nvPr userDrawn="1"/>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chemeClr val="bg1"/>
                </a:solidFill>
                <a:latin typeface="+mj-lt"/>
                <a:cs typeface="+mn-cs"/>
              </a:rPr>
              <a:t>Cisco Confidential</a:t>
            </a:r>
          </a:p>
        </p:txBody>
      </p:sp>
      <p:sp>
        <p:nvSpPr>
          <p:cNvPr id="16" name="Rectangle 7"/>
          <p:cNvSpPr>
            <a:spLocks noChangeArrowheads="1"/>
          </p:cNvSpPr>
          <p:nvPr userDrawn="1"/>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2BEA175B-A328-43DC-B054-8E919523D099}" type="slidenum">
              <a:rPr lang="en-US" sz="600">
                <a:solidFill>
                  <a:schemeClr val="bg1"/>
                </a:solidFill>
                <a:latin typeface="+mj-lt"/>
                <a:cs typeface="+mn-cs"/>
              </a:rPr>
              <a:pPr algn="r" defTabSz="814388" fontAlgn="auto">
                <a:spcBef>
                  <a:spcPts val="0"/>
                </a:spcBef>
                <a:spcAft>
                  <a:spcPts val="0"/>
                </a:spcAft>
                <a:defRPr/>
              </a:pPr>
              <a:t>‹#›</a:t>
            </a:fld>
            <a:endParaRPr lang="en-US" sz="600" dirty="0">
              <a:solidFill>
                <a:schemeClr val="bg1"/>
              </a:solidFill>
              <a:latin typeface="+mj-lt"/>
              <a:cs typeface="+mn-cs"/>
            </a:endParaRPr>
          </a:p>
        </p:txBody>
      </p:sp>
      <p:sp>
        <p:nvSpPr>
          <p:cNvPr id="17"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mj-lt"/>
                <a:cs typeface="+mn-cs"/>
              </a:rPr>
              <a:t>© 2010 Cisco and/or its affiliates. All rights reserved.</a:t>
            </a:r>
          </a:p>
        </p:txBody>
      </p:sp>
      <p:sp>
        <p:nvSpPr>
          <p:cNvPr id="2" name="Title 1"/>
          <p:cNvSpPr>
            <a:spLocks noGrp="1"/>
          </p:cNvSpPr>
          <p:nvPr>
            <p:ph type="title"/>
          </p:nvPr>
        </p:nvSpPr>
        <p:spPr>
          <a:xfrm>
            <a:off x="237744" y="484632"/>
            <a:ext cx="8755128" cy="4372131"/>
          </a:xfrm>
        </p:spPr>
        <p:txBody>
          <a:bodyPr anchor="b"/>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29768" y="5358903"/>
            <a:ext cx="8574685" cy="614362"/>
          </a:xfrm>
        </p:spPr>
        <p:txBody>
          <a:bodyPr rtlCol="0">
            <a:normAutofit/>
          </a:bodyPr>
          <a:lstStyle>
            <a:lvl1pPr marL="0" indent="0">
              <a:buNone/>
              <a:defRPr lang="en-US" sz="2400" kern="1200" dirty="0" smtClean="0">
                <a:solidFill>
                  <a:schemeClr val="bg1"/>
                </a:solidFill>
                <a:latin typeface="+mj-lt"/>
                <a:ea typeface="+mn-ea"/>
                <a:cs typeface="+mn-cs"/>
              </a:defRPr>
            </a:lvl1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000" fill="hold"/>
                                        <p:tgtEl>
                                          <p:spTgt spid="10"/>
                                        </p:tgtEl>
                                        <p:attrNameLst>
                                          <p:attrName>ppt_x</p:attrName>
                                        </p:attrNameLst>
                                      </p:cBhvr>
                                      <p:tavLst>
                                        <p:tav tm="0">
                                          <p:val>
                                            <p:strVal val="#ppt_x"/>
                                          </p:val>
                                        </p:tav>
                                        <p:tav tm="100000">
                                          <p:val>
                                            <p:strVal val="#ppt_x"/>
                                          </p:val>
                                        </p:tav>
                                      </p:tavLst>
                                    </p:anim>
                                    <p:anim calcmode="lin" valueType="num">
                                      <p:cBhvr additive="base">
                                        <p:cTn id="24" dur="2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100" fill="hold"/>
                                        <p:tgtEl>
                                          <p:spTgt spid="11"/>
                                        </p:tgtEl>
                                        <p:attrNameLst>
                                          <p:attrName>ppt_x</p:attrName>
                                        </p:attrNameLst>
                                      </p:cBhvr>
                                      <p:tavLst>
                                        <p:tav tm="0">
                                          <p:val>
                                            <p:strVal val="#ppt_x"/>
                                          </p:val>
                                        </p:tav>
                                        <p:tav tm="100000">
                                          <p:val>
                                            <p:strVal val="#ppt_x"/>
                                          </p:val>
                                        </p:tav>
                                      </p:tavLst>
                                    </p:anim>
                                    <p:anim calcmode="lin" valueType="num">
                                      <p:cBhvr additive="base">
                                        <p:cTn id="28" dur="1100" fill="hold"/>
                                        <p:tgtEl>
                                          <p:spTgt spid="11"/>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1892300" y="795338"/>
            <a:ext cx="5348288" cy="40052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6" name="Rectangle 5"/>
          <p:cNvSpPr/>
          <p:nvPr userDrawn="1"/>
        </p:nvSpPr>
        <p:spPr>
          <a:xfrm>
            <a:off x="1892300" y="4794250"/>
            <a:ext cx="5346700" cy="996950"/>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795528"/>
            <a:ext cx="5329238" cy="4005072"/>
          </a:xfrm>
          <a:solidFill>
            <a:schemeClr val="bg1">
              <a:alpha val="30000"/>
            </a:schemeClr>
          </a:solidFill>
          <a:ln>
            <a:solidFill>
              <a:schemeClr val="bg2"/>
            </a:solidFill>
          </a:ln>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562600"/>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Rectangle 6"/>
          <p:cNvSpPr/>
          <p:nvPr/>
        </p:nvSpPr>
        <p:spPr>
          <a:xfrm>
            <a:off x="1460500" y="5638800"/>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8" name="Rectangle 7"/>
          <p:cNvSpPr/>
          <p:nvPr/>
        </p:nvSpPr>
        <p:spPr>
          <a:xfrm>
            <a:off x="4772025" y="5562600"/>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2"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13" name="Rounded Rectangle 12"/>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4" name="Rounded Rectangle 13"/>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5" name="Rounded Rectangle 14"/>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6" name="Rounded Rectangle 15"/>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7" name="Rectangle 16"/>
          <p:cNvSpPr/>
          <p:nvPr/>
        </p:nvSpPr>
        <p:spPr>
          <a:xfrm>
            <a:off x="14288" y="0"/>
            <a:ext cx="9129712"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8" name="Rectangle 1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5905FA3-940D-49D0-90E4-39A0CD697C9F}"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22" name="Rectangle 2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E11E542-E28F-482C-B80C-D0A8D184102B}"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26" name="Rectangle 25"/>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7"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8"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6E80611E-05B3-4A81-857E-DB7176FBF8E0}"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grpSp>
        <p:nvGrpSpPr>
          <p:cNvPr id="30"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1" name="Rectangle 30"/>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32" name="Freeform 3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3" name="Freeform 3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4" name="Freeform 3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5" name="Freeform 3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6" name="Freeform 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7" name="Freeform 3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8" name="Freeform 3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39" name="Freeform 3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0" name="Freeform 3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1" name="Freeform 4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2" name="Freeform 4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3" name="Freeform 4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44" name="Freeform 4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45" name="Rectangle 44"/>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4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4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D5428BA-679B-4C19-8EDC-B1CB6D3C5455}"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338138" y="311150"/>
            <a:ext cx="3273425" cy="245903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3429000"/>
            <a:ext cx="7009298" cy="1421928"/>
          </a:xfrm>
        </p:spPr>
        <p:txBody>
          <a:bodyPr>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smtClean="0"/>
              <a:t>Click to edit Master title style</a:t>
            </a:r>
            <a:endParaRPr lang="en-US" dirty="0" smtClean="0"/>
          </a:p>
        </p:txBody>
      </p:sp>
    </p:spTree>
  </p:cSld>
  <p:clrMapOvr>
    <a:masterClrMapping/>
  </p:clrMapOvr>
  <p:transition xmlns:p14="http://schemas.microsoft.com/office/powerpoint/2010/mai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4992688" y="858838"/>
            <a:ext cx="3630612"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728972"/>
            <a:ext cx="4349918" cy="978729"/>
          </a:xfrm>
        </p:spPr>
        <p:txBody>
          <a:bodyPr>
            <a:spAutoFit/>
          </a:bodyPr>
          <a:lstStyle>
            <a:lvl1pPr>
              <a:defRPr>
                <a:solidFill>
                  <a:schemeClr val="bg1"/>
                </a:soli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10" name="Rectangle 9"/>
          <p:cNvSpPr/>
          <p:nvPr/>
        </p:nvSpPr>
        <p:spPr>
          <a:xfrm>
            <a:off x="3668713" y="311150"/>
            <a:ext cx="3268662"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1" name="Rectangle 10"/>
          <p:cNvSpPr/>
          <p:nvPr/>
        </p:nvSpPr>
        <p:spPr>
          <a:xfrm>
            <a:off x="334963" y="311150"/>
            <a:ext cx="3259137"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2" name="Rectangle 11"/>
          <p:cNvSpPr/>
          <p:nvPr/>
        </p:nvSpPr>
        <p:spPr>
          <a:xfrm>
            <a:off x="7011988" y="311150"/>
            <a:ext cx="1806575"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3" name="Rectangle 12"/>
          <p:cNvSpPr/>
          <p:nvPr/>
        </p:nvSpPr>
        <p:spPr>
          <a:xfrm>
            <a:off x="334963" y="3028950"/>
            <a:ext cx="2501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4" name="Rectangle 13"/>
          <p:cNvSpPr/>
          <p:nvPr/>
        </p:nvSpPr>
        <p:spPr>
          <a:xfrm>
            <a:off x="2911475" y="3028950"/>
            <a:ext cx="4025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5" name="Rectangle 14"/>
          <p:cNvSpPr/>
          <p:nvPr/>
        </p:nvSpPr>
        <p:spPr>
          <a:xfrm>
            <a:off x="7011988" y="1684338"/>
            <a:ext cx="1806575" cy="34417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6" name="Rectangle 15"/>
          <p:cNvSpPr/>
          <p:nvPr/>
        </p:nvSpPr>
        <p:spPr>
          <a:xfrm>
            <a:off x="7011988" y="5183188"/>
            <a:ext cx="1806575"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49" name="Picture Placeholder 25"/>
          <p:cNvSpPr>
            <a:spLocks noGrp="1"/>
          </p:cNvSpPr>
          <p:nvPr>
            <p:ph type="pic" sz="quarter" idx="1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3" name="Rectangle 2"/>
          <p:cNvSpPr/>
          <p:nvPr/>
        </p:nvSpPr>
        <p:spPr>
          <a:xfrm>
            <a:off x="338138" y="311150"/>
            <a:ext cx="8477250"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11" descr="bottom bar.jpg"/>
          <p:cNvPicPr>
            <a:picLocks noChangeAspect="1"/>
          </p:cNvPicPr>
          <p:nvPr userDrawn="1"/>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D98A5B2A-5A4E-429E-B001-354C847691AD}" type="slidenum">
              <a:rPr lang="en-US" sz="600">
                <a:solidFill>
                  <a:srgbClr val="C0C0C0"/>
                </a:solidFill>
                <a:latin typeface="+mn-lt"/>
                <a:cs typeface="+mn-cs"/>
              </a:rPr>
              <a:pPr algn="r" defTabSz="814388" fontAlgn="auto">
                <a:spcBef>
                  <a:spcPts val="0"/>
                </a:spcBef>
                <a:spcAft>
                  <a:spcPts val="0"/>
                </a:spcAft>
                <a:defRPr/>
              </a:pPr>
              <a:t>‹#›</a:t>
            </a:fld>
            <a:endParaRPr lang="en-US" sz="600" dirty="0">
              <a:solidFill>
                <a:srgbClr val="C0C0C0"/>
              </a:solidFill>
              <a:latin typeface="+mn-lt"/>
              <a:cs typeface="+mn-cs"/>
            </a:endParaRPr>
          </a:p>
        </p:txBody>
      </p:sp>
      <p:sp>
        <p:nvSpPr>
          <p:cNvPr id="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5" name="Picture Placeholder 4"/>
          <p:cNvSpPr>
            <a:spLocks noGrp="1"/>
          </p:cNvSpPr>
          <p:nvPr>
            <p:ph type="pic" sz="quarter" idx="10"/>
          </p:nvPr>
        </p:nvSpPr>
        <p:spPr>
          <a:xfrm>
            <a:off x="333375" y="310896"/>
            <a:ext cx="8474869" cy="6054185"/>
          </a:xfrm>
          <a:ln>
            <a:solidFill>
              <a:schemeClr val="bg2"/>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1440" y="-91440"/>
            <a:ext cx="9326880" cy="7040880"/>
          </a:xfrm>
        </p:spPr>
        <p:txBody>
          <a:bodyPr rtlCol="0" anchor="ctr" anchorCtr="1">
            <a:noAutofit/>
          </a:bodyPr>
          <a:lstStyle>
            <a:lvl1pPr algn="ctr">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3" name="Picture 7"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4" name="Rectangle 3"/>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grpSp>
        <p:nvGrpSpPr>
          <p:cNvPr id="5" name="Group 3"/>
          <p:cNvGrpSpPr/>
          <p:nvPr userDrawn="1"/>
        </p:nvGrpSpPr>
        <p:grpSpPr>
          <a:xfrm>
            <a:off x="341314" y="6124575"/>
            <a:ext cx="787133" cy="416134"/>
            <a:chOff x="609600" y="528537"/>
            <a:chExt cx="1444734" cy="763789"/>
          </a:xfrm>
          <a:solidFill>
            <a:schemeClr val="bg1"/>
          </a:soli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21" name="Media Placeholder 20"/>
          <p:cNvSpPr>
            <a:spLocks noGrp="1"/>
          </p:cNvSpPr>
          <p:nvPr>
            <p:ph type="media" sz="quarter" idx="10"/>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dirty="0" smtClean="0"/>
              <a:t>Click icon to add media</a:t>
            </a:r>
            <a:endParaRPr lang="en-US" noProof="0" dirty="0"/>
          </a:p>
        </p:txBody>
      </p:sp>
    </p:spTree>
  </p:cSld>
  <p:clrMapOvr>
    <a:masterClrMapping/>
  </p:clrMapOvr>
  <p:transition xmlns:p14="http://schemas.microsoft.com/office/powerpoint/2010/mai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3"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DF21F40A-80A5-4AC2-B3F8-5428BC11F701}"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 name="Rectangle 3"/>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Tree>
  </p:cSld>
  <p:clrMapOvr>
    <a:masterClrMapping/>
  </p:clrMapOvr>
  <p:transition xmlns:p14="http://schemas.microsoft.com/office/powerpoint/2010/mai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userDrawn="1"/>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4" name="Freeform 3"/>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5" name="Freeform 4"/>
          <p:cNvSpPr>
            <a:spLocks/>
          </p:cNvSpPr>
          <p:nvPr/>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6" name="Freeform 5"/>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7" name="Freeform 6"/>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8" name="Freeform 7"/>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9" name="Freeform 8"/>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0" name="Freeform 9"/>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1" name="Freeform 10"/>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2" name="Freeform 11"/>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3" name="Freeform 12"/>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4" name="Freeform 13"/>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5" name="Freeform 14"/>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6" name="Freeform 15"/>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7" name="TextBox 16"/>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mj-lt"/>
                <a:cs typeface="+mn-cs"/>
              </a:rPr>
              <a:t>Thank you.</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00"/>
                                        <p:tgtEl>
                                          <p:spTgt spid="9"/>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00"/>
                                        <p:tgtEl>
                                          <p:spTgt spid="11"/>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00"/>
                                        <p:tgtEl>
                                          <p:spTgt spid="1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00"/>
                                        <p:tgtEl>
                                          <p:spTgt spid="13"/>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700"/>
                                        <p:tgtEl>
                                          <p:spTgt spid="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7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00"/>
                                        <p:tgtEl>
                                          <p:spTgt spid="16"/>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8"/>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0"/>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2"/>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4"/>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6"/>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9"/>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1"/>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3"/>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5"/>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00"/>
                                        <p:tgtEl>
                                          <p:spTgt spid="5"/>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700"/>
                                        <p:tgtEl>
                                          <p:spTgt spid="3"/>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700"/>
                                        <p:tgtEl>
                                          <p:spTgt spid="7"/>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700"/>
                                        <p:tgtEl>
                                          <p:spTgt spid="4"/>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p:nvSpPr>
        <p:spPr>
          <a:xfrm>
            <a:off x="1824038" y="-3570288"/>
            <a:ext cx="1728787" cy="1401445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6" name="Rounded Rectangle 5"/>
          <p:cNvSpPr/>
          <p:nvPr/>
        </p:nvSpPr>
        <p:spPr>
          <a:xfrm>
            <a:off x="0" y="-638175"/>
            <a:ext cx="1730375" cy="814863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Rounded Rectangle 6"/>
          <p:cNvSpPr/>
          <p:nvPr/>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8" name="Rounded Rectangle 7"/>
          <p:cNvSpPr/>
          <p:nvPr userDrawn="1"/>
        </p:nvSpPr>
        <p:spPr>
          <a:xfrm>
            <a:off x="6584950" y="-291306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9" name="Rounded Rectangle 8"/>
          <p:cNvSpPr/>
          <p:nvPr userDrawn="1"/>
        </p:nvSpPr>
        <p:spPr>
          <a:xfrm>
            <a:off x="8105775" y="56991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0" name="Rounded Rectangle 9"/>
          <p:cNvSpPr/>
          <p:nvPr/>
        </p:nvSpPr>
        <p:spPr>
          <a:xfrm rot="10800000">
            <a:off x="3035300" y="1516063"/>
            <a:ext cx="1730375" cy="814863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chemeClr val="bg2"/>
                </a:solidFill>
                <a:latin typeface="+mj-lt"/>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B559496-773C-4441-9E0A-3461B847F83E}" type="slidenum">
              <a:rPr lang="en-US" sz="600">
                <a:solidFill>
                  <a:schemeClr val="bg2"/>
                </a:solidFill>
                <a:latin typeface="+mj-lt"/>
                <a:cs typeface="+mn-cs"/>
              </a:rPr>
              <a:pPr algn="r" defTabSz="814388" fontAlgn="auto">
                <a:spcBef>
                  <a:spcPts val="0"/>
                </a:spcBef>
                <a:spcAft>
                  <a:spcPts val="0"/>
                </a:spcAft>
                <a:defRPr/>
              </a:pPr>
              <a:t>‹#›</a:t>
            </a:fld>
            <a:endParaRPr lang="en-US" sz="600" dirty="0">
              <a:solidFill>
                <a:schemeClr val="bg2"/>
              </a:solidFill>
              <a:latin typeface="+mj-lt"/>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mj-lt"/>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9"/>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8"/>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10"/>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7"/>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TextBox 2"/>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mj-lt"/>
                <a:cs typeface="+mn-cs"/>
              </a:rPr>
              <a:t>Thank you.</a:t>
            </a:r>
          </a:p>
        </p:txBody>
      </p:sp>
      <p:sp>
        <p:nvSpPr>
          <p:cNvPr id="4" name="Rectangle 3"/>
          <p:cNvSpPr>
            <a:spLocks noChangeArrowheads="1"/>
          </p:cNvSpPr>
          <p:nvPr/>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5" name="Freeform 4"/>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6" name="Freeform 5"/>
          <p:cNvSpPr>
            <a:spLocks/>
          </p:cNvSpPr>
          <p:nvPr userDrawn="1"/>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7" name="Freeform 6"/>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8" name="Freeform 7"/>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9" name="Freeform 8"/>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0" name="Freeform 9"/>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1" name="Freeform 10"/>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2" name="Freeform 11"/>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3" name="Freeform 12"/>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4" name="Freeform 13"/>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5" name="Freeform 14"/>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6" name="Freeform 15"/>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
        <p:nvSpPr>
          <p:cNvPr id="17" name="Freeform 16"/>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mj-lt"/>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
                                        <p:tgtEl>
                                          <p:spTgt spid="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00"/>
                                        <p:tgtEl>
                                          <p:spTgt spid="1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00"/>
                                        <p:tgtEl>
                                          <p:spTgt spid="1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00"/>
                                        <p:tgtEl>
                                          <p:spTgt spid="1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00"/>
                                        <p:tgtEl>
                                          <p:spTgt spid="1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00"/>
                                        <p:tgtEl>
                                          <p:spTgt spid="1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700"/>
                                        <p:tgtEl>
                                          <p:spTgt spid="1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00"/>
                                        <p:tgtEl>
                                          <p:spTgt spid="1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00"/>
                                        <p:tgtEl>
                                          <p:spTgt spid="1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1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700"/>
                                        <p:tgtEl>
                                          <p:spTgt spid="6"/>
                                        </p:tgtEl>
                                      </p:cBhvr>
                                    </p:animEffect>
                                  </p:childTnLst>
                                </p:cTn>
                              </p:par>
                              <p:par>
                                <p:cTn id="62" presetID="10" presetClass="entr" presetSubtype="0" fill="hold" nodeType="withEffect">
                                  <p:stCondLst>
                                    <p:cond delay="1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700"/>
                                        <p:tgtEl>
                                          <p:spTgt spid="4"/>
                                        </p:tgtEl>
                                      </p:cBhvr>
                                    </p:animEffect>
                                  </p:childTnLst>
                                </p:cTn>
                              </p:par>
                              <p:par>
                                <p:cTn id="65" presetID="10" presetClass="entr" presetSubtype="0" fill="hold" nodeType="withEffect">
                                  <p:stCondLst>
                                    <p:cond delay="2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00"/>
                                        <p:tgtEl>
                                          <p:spTgt spid="8"/>
                                        </p:tgtEl>
                                      </p:cBhvr>
                                    </p:animEffect>
                                  </p:childTnLst>
                                </p:cTn>
                              </p:par>
                              <p:par>
                                <p:cTn id="68" presetID="10" presetClass="entr" presetSubtype="0" fill="hold" nodeType="withEffect">
                                  <p:stCondLst>
                                    <p:cond delay="3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700"/>
                                        <p:tgtEl>
                                          <p:spTgt spid="5"/>
                                        </p:tgtEl>
                                      </p:cBhvr>
                                    </p:animEffect>
                                  </p:childTnLst>
                                </p:cTn>
                              </p:par>
                              <p:par>
                                <p:cTn id="71" presetID="10" presetClass="entr" presetSubtype="0" fill="hold" nodeType="withEffect">
                                  <p:stCondLst>
                                    <p:cond delay="4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24000"/>
            <a:ext cx="8154987"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Content Placeholder 2"/>
          <p:cNvSpPr>
            <a:spLocks noGrp="1"/>
          </p:cNvSpPr>
          <p:nvPr>
            <p:ph sz="half" idx="1"/>
          </p:nvPr>
        </p:nvSpPr>
        <p:spPr>
          <a:xfrm>
            <a:off x="685800" y="1981200"/>
            <a:ext cx="3865563" cy="4114800"/>
          </a:xfrm>
        </p:spPr>
        <p:txBody>
          <a:bodyPr/>
          <a:lstStyle>
            <a:lvl1pPr>
              <a:defRPr sz="24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p:txBody>
      </p:sp>
      <p:sp>
        <p:nvSpPr>
          <p:cNvPr id="4" name="Content Placeholder 3"/>
          <p:cNvSpPr>
            <a:spLocks noGrp="1"/>
          </p:cNvSpPr>
          <p:nvPr>
            <p:ph sz="half" idx="2"/>
          </p:nvPr>
        </p:nvSpPr>
        <p:spPr>
          <a:xfrm>
            <a:off x="4703763" y="1981200"/>
            <a:ext cx="3867150" cy="4114800"/>
          </a:xfrm>
        </p:spPr>
        <p:txBody>
          <a:bodyPr/>
          <a:lstStyle>
            <a:lvl1pPr>
              <a:defRPr sz="24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p:txBody>
      </p:sp>
      <p:sp>
        <p:nvSpPr>
          <p:cNvPr id="5" name="Rectangle 6"/>
          <p:cNvSpPr>
            <a:spLocks noGrp="1" noChangeArrowheads="1"/>
          </p:cNvSpPr>
          <p:nvPr>
            <p:ph type="sldNum" sz="quarter" idx="10"/>
          </p:nvPr>
        </p:nvSpPr>
        <p:spPr>
          <a:xfrm>
            <a:off x="8343900" y="6577013"/>
            <a:ext cx="350838" cy="198437"/>
          </a:xfrm>
          <a:prstGeom prst="rect">
            <a:avLst/>
          </a:prstGeom>
          <a:ln/>
        </p:spPr>
        <p:txBody>
          <a:bodyPr/>
          <a:lstStyle>
            <a:lvl1pPr>
              <a:defRPr/>
            </a:lvl1pPr>
          </a:lstStyle>
          <a:p>
            <a:pPr>
              <a:defRPr/>
            </a:pPr>
            <a:fld id="{5EEFF743-32CD-4B42-BB4E-403B4569DC66}" type="slidenum">
              <a:rPr lang="en-US" altLang="ja-JP"/>
              <a:pPr>
                <a:defRPr/>
              </a:pPr>
              <a:t>‹#›</a:t>
            </a:fld>
            <a:endParaRPr lang="en-US" altLang="ja-JP"/>
          </a:p>
        </p:txBody>
      </p:sp>
    </p:spTree>
    <p:extLst>
      <p:ext uri="{BB962C8B-B14F-4D97-AF65-F5344CB8AC3E}">
        <p14:creationId xmlns:p14="http://schemas.microsoft.com/office/powerpoint/2010/main" val="1231505998"/>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948363"/>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6"/>
          <p:cNvSpPr/>
          <p:nvPr/>
        </p:nvSpPr>
        <p:spPr>
          <a:xfrm>
            <a:off x="1460500" y="5948363"/>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ectangle 7"/>
          <p:cNvSpPr/>
          <p:nvPr/>
        </p:nvSpPr>
        <p:spPr>
          <a:xfrm>
            <a:off x="4772025" y="5948363"/>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ounded Rectangle 11"/>
          <p:cNvSpPr/>
          <p:nvPr/>
        </p:nvSpPr>
        <p:spPr>
          <a:xfrm rot="10800000" flipH="1">
            <a:off x="5870575" y="6613525"/>
            <a:ext cx="779463" cy="3319463"/>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ounded Rectangle 12"/>
          <p:cNvSpPr/>
          <p:nvPr/>
        </p:nvSpPr>
        <p:spPr>
          <a:xfrm rot="10800000" flipH="1">
            <a:off x="6932613" y="6613525"/>
            <a:ext cx="657225"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15" name="Rounded Rectangle 14"/>
          <p:cNvSpPr/>
          <p:nvPr/>
        </p:nvSpPr>
        <p:spPr>
          <a:xfrm rot="10800000" flipH="1">
            <a:off x="2190750" y="6719888"/>
            <a:ext cx="663575" cy="63309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ounded Rectangle 15"/>
          <p:cNvSpPr/>
          <p:nvPr/>
        </p:nvSpPr>
        <p:spPr>
          <a:xfrm rot="10800000" flipH="1">
            <a:off x="2794000" y="6669088"/>
            <a:ext cx="779463" cy="5545137"/>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7" name="Rounded Rectangle 16"/>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8" name="Rounded Rectangle 17"/>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9" name="Rounded Rectangle 18"/>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0" name="Rounded Rectangle 19"/>
          <p:cNvSpPr/>
          <p:nvPr/>
        </p:nvSpPr>
        <p:spPr>
          <a:xfrm rot="10800000" flipH="1">
            <a:off x="8037513" y="8318500"/>
            <a:ext cx="781050" cy="3319463"/>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1" name="Rounded Rectangle 20"/>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2" name="Rounded Rectangle 21"/>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 name="Rectangle 22"/>
          <p:cNvSpPr/>
          <p:nvPr/>
        </p:nvSpPr>
        <p:spPr>
          <a:xfrm>
            <a:off x="0" y="0"/>
            <a:ext cx="9129713"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4" name="Rectangle 23"/>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5"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C022CD49-D302-404F-B22E-56D33EEECED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8" name="Rectangle 2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3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5303D981-7E3D-47E0-94DD-08A34095881B}"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32" name="Rectangle 3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3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3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AA1DCC6-7EF7-47FD-BF92-F2154CA0A68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grpSp>
        <p:nvGrpSpPr>
          <p:cNvPr id="36"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7" name="Rectangle 36"/>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8" name="Freeform 37"/>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9" name="Freeform 38"/>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0" name="Freeform 39"/>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1" name="Freeform 40"/>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2" name="Freeform 4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3" name="Freeform 4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4" name="Freeform 4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5" name="Freeform 4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6" name="Freeform 4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7" name="Freeform 4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9" name="Freeform 48"/>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1" name="Freeform 5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2" name="Freeform 5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53" name="Rectangle 52"/>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54"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55"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DD8FCF35-D3E5-4AD0-8E7B-9288CECD9225}"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56"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10"/>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11"/>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12"/>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13"/>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9"/>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15"/>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16"/>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17"/>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18"/>
                                        </p:tgtEl>
                                        <p:attrNameLst>
                                          <p:attrName>ppt_x</p:attrName>
                                          <p:attrName>ppt_y</p:attrName>
                                        </p:attrNameLst>
                                      </p:cBhvr>
                                      <p:rCtr x="0" y="497"/>
                                    </p:animMotion>
                                  </p:childTnLst>
                                </p:cTn>
                              </p:par>
                              <p:par>
                                <p:cTn id="23" presetID="42" presetClass="path" presetSubtype="0" repeatCount="indefinite" accel="50000" decel="50000" fill="hold"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19"/>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20"/>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2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2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8"/>
                                        </p:tgtEl>
                                        <p:attrNameLst>
                                          <p:attrName>style.color</p:attrName>
                                        </p:attrNameLst>
                                      </p:cBhvr>
                                      <p:to>
                                        <a:srgbClr val="60CCCC"/>
                                      </p:to>
                                    </p:animClr>
                                    <p:animClr clrSpc="rgb" dir="cw">
                                      <p:cBhvr>
                                        <p:cTn id="33" dur="6650" autoRev="1" fill="hold"/>
                                        <p:tgtEl>
                                          <p:spTgt spid="8"/>
                                        </p:tgtEl>
                                        <p:attrNameLst>
                                          <p:attrName>fillcolor</p:attrName>
                                        </p:attrNameLst>
                                      </p:cBhvr>
                                      <p:to>
                                        <a:srgbClr val="60CCCC"/>
                                      </p:to>
                                    </p:animClr>
                                    <p:set>
                                      <p:cBhvr>
                                        <p:cTn id="34" dur="6650" autoRev="1" fill="hold"/>
                                        <p:tgtEl>
                                          <p:spTgt spid="8"/>
                                        </p:tgtEl>
                                        <p:attrNameLst>
                                          <p:attrName>fill.type</p:attrName>
                                        </p:attrNameLst>
                                      </p:cBhvr>
                                      <p:to>
                                        <p:strVal val="solid"/>
                                      </p:to>
                                    </p:set>
                                    <p:set>
                                      <p:cBhvr>
                                        <p:cTn id="35" dur="6650" autoRev="1" fill="hold"/>
                                        <p:tgtEl>
                                          <p:spTgt spid="8"/>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7"/>
                                        </p:tgtEl>
                                        <p:attrNameLst>
                                          <p:attrName>style.color</p:attrName>
                                        </p:attrNameLst>
                                      </p:cBhvr>
                                      <p:to>
                                        <a:srgbClr val="60CCCC"/>
                                      </p:to>
                                    </p:animClr>
                                    <p:animClr clrSpc="rgb" dir="cw">
                                      <p:cBhvr>
                                        <p:cTn id="38" dur="5350" autoRev="1" fill="hold"/>
                                        <p:tgtEl>
                                          <p:spTgt spid="7"/>
                                        </p:tgtEl>
                                        <p:attrNameLst>
                                          <p:attrName>fillcolor</p:attrName>
                                        </p:attrNameLst>
                                      </p:cBhvr>
                                      <p:to>
                                        <a:srgbClr val="60CCCC"/>
                                      </p:to>
                                    </p:animClr>
                                    <p:set>
                                      <p:cBhvr>
                                        <p:cTn id="39" dur="5350" autoRev="1" fill="hold"/>
                                        <p:tgtEl>
                                          <p:spTgt spid="7"/>
                                        </p:tgtEl>
                                        <p:attrNameLst>
                                          <p:attrName>fill.type</p:attrName>
                                        </p:attrNameLst>
                                      </p:cBhvr>
                                      <p:to>
                                        <p:strVal val="solid"/>
                                      </p:to>
                                    </p:set>
                                    <p:set>
                                      <p:cBhvr>
                                        <p:cTn id="40" dur="5350" autoRev="1" fill="hold"/>
                                        <p:tgtEl>
                                          <p:spTgt spid="7"/>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6"/>
                                        </p:tgtEl>
                                        <p:attrNameLst>
                                          <p:attrName>style.color</p:attrName>
                                        </p:attrNameLst>
                                      </p:cBhvr>
                                      <p:to>
                                        <a:srgbClr val="60CCCC"/>
                                      </p:to>
                                    </p:animClr>
                                    <p:animClr clrSpc="rgb" dir="cw">
                                      <p:cBhvr>
                                        <p:cTn id="43" dur="6650" autoRev="1" fill="hold"/>
                                        <p:tgtEl>
                                          <p:spTgt spid="6"/>
                                        </p:tgtEl>
                                        <p:attrNameLst>
                                          <p:attrName>fillcolor</p:attrName>
                                        </p:attrNameLst>
                                      </p:cBhvr>
                                      <p:to>
                                        <a:srgbClr val="60CCCC"/>
                                      </p:to>
                                    </p:animClr>
                                    <p:set>
                                      <p:cBhvr>
                                        <p:cTn id="44" dur="6650" autoRev="1" fill="hold"/>
                                        <p:tgtEl>
                                          <p:spTgt spid="6"/>
                                        </p:tgtEl>
                                        <p:attrNameLst>
                                          <p:attrName>fill.type</p:attrName>
                                        </p:attrNameLst>
                                      </p:cBhvr>
                                      <p:to>
                                        <p:strVal val="solid"/>
                                      </p:to>
                                    </p:set>
                                    <p:set>
                                      <p:cBhvr>
                                        <p:cTn id="45" dur="6650" autoRev="1"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20" grpId="0" animBg="1"/>
      <p:bldP spid="21" grpId="0" animBg="1"/>
      <p:bldP spid="22"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562600"/>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6"/>
          <p:cNvSpPr/>
          <p:nvPr/>
        </p:nvSpPr>
        <p:spPr>
          <a:xfrm>
            <a:off x="1460500" y="5638800"/>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ectangle 7"/>
          <p:cNvSpPr/>
          <p:nvPr/>
        </p:nvSpPr>
        <p:spPr>
          <a:xfrm>
            <a:off x="4772025" y="5562600"/>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13" name="Rounded Rectangle 12"/>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ounded Rectangle 13"/>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5" name="Rounded Rectangle 14"/>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ounded Rectangle 15"/>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7" name="Rectangle 16"/>
          <p:cNvSpPr/>
          <p:nvPr/>
        </p:nvSpPr>
        <p:spPr>
          <a:xfrm>
            <a:off x="14288" y="0"/>
            <a:ext cx="9129712"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8" name="Rectangle 1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53510619-419F-47ED-AF83-736282F103C6}"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2" name="Rectangle 2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7650CFB4-1690-4376-A29F-A86F20527B07}"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6" name="Rectangle 25"/>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7"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8"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319C0B1B-AF26-4E26-932A-3CB476AD5555}"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grpSp>
        <p:nvGrpSpPr>
          <p:cNvPr id="30"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1" name="Rectangle 30"/>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2" name="Freeform 3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3" name="Freeform 3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4" name="Freeform 3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5" name="Freeform 3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6" name="Freeform 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7" name="Freeform 3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8" name="Freeform 3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9" name="Freeform 3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0" name="Freeform 3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1" name="Freeform 4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2" name="Freeform 4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3" name="Freeform 4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4" name="Freeform 4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45" name="Rectangle 44"/>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4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A3656685-D502-44A9-9AEE-2DA4608DB448}"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4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p:nvSpPr>
        <p:spPr>
          <a:xfrm>
            <a:off x="1824038" y="-3570288"/>
            <a:ext cx="1728787" cy="1401445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ounded Rectangle 5"/>
          <p:cNvSpPr/>
          <p:nvPr/>
        </p:nvSpPr>
        <p:spPr>
          <a:xfrm>
            <a:off x="0" y="-638175"/>
            <a:ext cx="1730375" cy="814863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ounded Rectangle 6"/>
          <p:cNvSpPr/>
          <p:nvPr/>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6584950" y="-291306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a:off x="8105775" y="56991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p:nvSpPr>
        <p:spPr>
          <a:xfrm rot="10800000">
            <a:off x="3035300" y="1516063"/>
            <a:ext cx="1730375" cy="814863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8D6F61C0-CA2C-4BAF-BAAA-8875680D6ECA}"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9"/>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8"/>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10"/>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7"/>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userDrawn="1"/>
        </p:nvSpPr>
        <p:spPr>
          <a:xfrm>
            <a:off x="1824038" y="3308350"/>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ounded Rectangle 5"/>
          <p:cNvSpPr/>
          <p:nvPr userDrawn="1"/>
        </p:nvSpPr>
        <p:spPr>
          <a:xfrm>
            <a:off x="0" y="1236663"/>
            <a:ext cx="1730375" cy="8148637"/>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ounded Rectangle 6"/>
          <p:cNvSpPr/>
          <p:nvPr userDrawn="1"/>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6584950" y="-205581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a:off x="8105775" y="2784475"/>
            <a:ext cx="1728788" cy="814705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a:off x="3035300" y="174625"/>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27787872-D0AC-434E-8FF1-2B2C2D1F89FA}"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3" name="Picture 7"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a:ln w="9525">
            <a:noFill/>
            <a:miter lim="800000"/>
            <a:headEnd/>
            <a:tailEnd/>
          </a:ln>
        </p:spPr>
      </p:pic>
      <p:sp>
        <p:nvSpPr>
          <p:cNvPr id="4" name="Rectangle 3"/>
          <p:cNvSpPr/>
          <p:nvPr userDrawn="1"/>
        </p:nvSpPr>
        <p:spPr>
          <a:xfrm>
            <a:off x="217488" y="3021013"/>
            <a:ext cx="8694737" cy="335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5"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6"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7"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8"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5A616B1D-F271-49BB-B4C7-04896E4CE714}"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 name="Title 1"/>
          <p:cNvSpPr>
            <a:spLocks noGrp="1"/>
          </p:cNvSpPr>
          <p:nvPr>
            <p:ph type="ctrTitle"/>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4"/>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userDrawn="1"/>
        </p:nvSpPr>
        <p:spPr>
          <a:xfrm>
            <a:off x="1824038" y="3308350"/>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6" name="Rounded Rectangle 5"/>
          <p:cNvSpPr/>
          <p:nvPr userDrawn="1"/>
        </p:nvSpPr>
        <p:spPr>
          <a:xfrm>
            <a:off x="0" y="1236663"/>
            <a:ext cx="1730375" cy="8148637"/>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Rounded Rectangle 6"/>
          <p:cNvSpPr/>
          <p:nvPr userDrawn="1"/>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8" name="Rounded Rectangle 7"/>
          <p:cNvSpPr/>
          <p:nvPr userDrawn="1"/>
        </p:nvSpPr>
        <p:spPr>
          <a:xfrm>
            <a:off x="6584950" y="-205581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9" name="Rounded Rectangle 8"/>
          <p:cNvSpPr/>
          <p:nvPr userDrawn="1"/>
        </p:nvSpPr>
        <p:spPr>
          <a:xfrm>
            <a:off x="8105775" y="2784475"/>
            <a:ext cx="1728788" cy="814705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10" name="Rounded Rectangle 9"/>
          <p:cNvSpPr/>
          <p:nvPr userDrawn="1"/>
        </p:nvSpPr>
        <p:spPr>
          <a:xfrm rot="10800000">
            <a:off x="3035300" y="174625"/>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latin typeface="+mj-lt"/>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latin typeface="+mj-lt"/>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chemeClr val="bg2"/>
                </a:solidFill>
                <a:latin typeface="+mj-lt"/>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D6EDCE00-C020-4FB6-92AB-5BFCC54C576E}" type="slidenum">
              <a:rPr lang="en-US" sz="600">
                <a:solidFill>
                  <a:schemeClr val="bg2"/>
                </a:solidFill>
                <a:latin typeface="+mj-lt"/>
                <a:cs typeface="+mn-cs"/>
              </a:rPr>
              <a:pPr algn="r" defTabSz="814388" fontAlgn="auto">
                <a:spcBef>
                  <a:spcPts val="0"/>
                </a:spcBef>
                <a:spcAft>
                  <a:spcPts val="0"/>
                </a:spcAft>
                <a:defRPr/>
              </a:pPr>
              <a:t>‹#›</a:t>
            </a:fld>
            <a:endParaRPr lang="en-US" sz="600" dirty="0">
              <a:solidFill>
                <a:schemeClr val="bg2"/>
              </a:solidFill>
              <a:latin typeface="+mj-lt"/>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mj-lt"/>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6" name="Rounded Rectangle 5"/>
          <p:cNvSpPr/>
          <p:nvPr userDrawn="1"/>
        </p:nvSpPr>
        <p:spPr>
          <a:xfrm>
            <a:off x="4984750" y="1411288"/>
            <a:ext cx="3759200" cy="4794250"/>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9"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10"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732CC468-DD39-4618-81D8-6F1DFAD5DA90}"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11" name="Picture 15" descr="verticalbar.png"/>
          <p:cNvPicPr>
            <a:picLocks noChangeAspect="1"/>
          </p:cNvPicPr>
          <p:nvPr userDrawn="1"/>
        </p:nvPicPr>
        <p:blipFill>
          <a:blip r:embed="rId2" cstate="print"/>
          <a:srcRect/>
          <a:stretch>
            <a:fillRect/>
          </a:stretch>
        </p:blipFill>
        <p:spPr bwMode="auto">
          <a:xfrm>
            <a:off x="4948238" y="1335088"/>
            <a:ext cx="84137" cy="4960937"/>
          </a:xfrm>
          <a:prstGeom prst="rect">
            <a:avLst/>
          </a:prstGeom>
          <a:noFill/>
          <a:ln w="9525">
            <a:noFill/>
            <a:miter lim="800000"/>
            <a:headEnd/>
            <a:tailEnd/>
          </a:ln>
        </p:spPr>
      </p:pic>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8" name="Text Placeholder 11"/>
          <p:cNvSpPr>
            <a:spLocks noGrp="1"/>
          </p:cNvSpPr>
          <p:nvPr>
            <p:ph type="body" sz="quarter" idx="13"/>
          </p:nvPr>
        </p:nvSpPr>
        <p:spPr>
          <a:xfrm>
            <a:off x="5310432" y="4735551"/>
            <a:ext cx="3236976" cy="338554"/>
          </a:xfrm>
          <a:noFill/>
        </p:spPr>
        <p:txBody>
          <a:bodyPr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noProof="0" smtClean="0"/>
              <a:t>Click to edit Master text styles</a:t>
            </a:r>
          </a:p>
        </p:txBody>
      </p:sp>
    </p:spTree>
  </p:cSld>
  <p:clrMapOvr>
    <a:masterClrMapping/>
  </p:clrMapOvr>
  <p:transition xmlns:p14="http://schemas.microsoft.com/office/powerpoint/2010/mai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8"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BEC84E4-3E45-4955-84BB-332E031A7A85}"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10" name="Picture 13" descr="verticalbar.png"/>
          <p:cNvPicPr>
            <a:picLocks noChangeAspect="1"/>
          </p:cNvPicPr>
          <p:nvPr userDrawn="1"/>
        </p:nvPicPr>
        <p:blipFill>
          <a:blip r:embed="rId2" cstate="print"/>
          <a:srcRect/>
          <a:stretch>
            <a:fillRect/>
          </a:stretch>
        </p:blipFill>
        <p:spPr bwMode="auto">
          <a:xfrm>
            <a:off x="4448175" y="777875"/>
            <a:ext cx="88900" cy="5287963"/>
          </a:xfrm>
          <a:prstGeom prst="rect">
            <a:avLst/>
          </a:prstGeom>
          <a:noFill/>
          <a:ln w="9525">
            <a:noFill/>
            <a:miter lim="800000"/>
            <a:headEnd/>
            <a:tailEnd/>
          </a:ln>
        </p:spPr>
      </p:pic>
      <p:sp>
        <p:nvSpPr>
          <p:cNvPr id="11"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 name="Title 1"/>
          <p:cNvSpPr>
            <a:spLocks noGrp="1"/>
          </p:cNvSpPr>
          <p:nvPr>
            <p:ph type="title"/>
          </p:nvPr>
        </p:nvSpPr>
        <p:spPr>
          <a:xfrm>
            <a:off x="229702" y="301752"/>
            <a:ext cx="4123944" cy="838200"/>
          </a:xfrm>
        </p:spPr>
        <p:txBody>
          <a:bodyPr anchor="t"/>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4818888" y="310896"/>
            <a:ext cx="3895344" cy="841248"/>
          </a:xfrm>
        </p:spPr>
        <p:txBody>
          <a:bodyPr lIns="82296" rIns="82296" rtlCol="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lvl="0"/>
            <a:r>
              <a:rPr lang="en-US" smtClean="0"/>
              <a:t>Click to edit Master text styles</a:t>
            </a:r>
          </a:p>
        </p:txBody>
      </p:sp>
      <p:sp>
        <p:nvSpPr>
          <p:cNvPr id="9" name="Text Placeholder 8"/>
          <p:cNvSpPr>
            <a:spLocks noGrp="1"/>
          </p:cNvSpPr>
          <p:nvPr>
            <p:ph type="body" sz="quarter" idx="1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transition xmlns:p14="http://schemas.microsoft.com/office/powerpoint/2010/main">
    <p:wipe dir="r"/>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8" name="Rectangle 7"/>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12" name="Picture 11" descr="verticalbar.png"/>
          <p:cNvPicPr>
            <a:picLocks noChangeAspect="1"/>
          </p:cNvPicPr>
          <p:nvPr userDrawn="1"/>
        </p:nvPicPr>
        <p:blipFill>
          <a:blip r:embed="rId2" cstate="print"/>
          <a:srcRect/>
          <a:stretch>
            <a:fillRect/>
          </a:stretch>
        </p:blipFill>
        <p:spPr bwMode="auto">
          <a:xfrm>
            <a:off x="3038475" y="777875"/>
            <a:ext cx="88900" cy="5287963"/>
          </a:xfrm>
          <a:prstGeom prst="rect">
            <a:avLst/>
          </a:prstGeom>
          <a:noFill/>
          <a:ln w="9525">
            <a:noFill/>
            <a:miter lim="800000"/>
            <a:headEnd/>
            <a:tailEnd/>
          </a:ln>
        </p:spPr>
      </p:pic>
      <p:pic>
        <p:nvPicPr>
          <p:cNvPr id="16" name="Picture 13" descr="verticalbar.png"/>
          <p:cNvPicPr>
            <a:picLocks noChangeAspect="1"/>
          </p:cNvPicPr>
          <p:nvPr userDrawn="1"/>
        </p:nvPicPr>
        <p:blipFill>
          <a:blip r:embed="rId2" cstate="print"/>
          <a:srcRect/>
          <a:stretch>
            <a:fillRect/>
          </a:stretch>
        </p:blipFill>
        <p:spPr bwMode="auto">
          <a:xfrm>
            <a:off x="6029325" y="777875"/>
            <a:ext cx="88900" cy="5287963"/>
          </a:xfrm>
          <a:prstGeom prst="rect">
            <a:avLst/>
          </a:prstGeom>
          <a:noFill/>
          <a:ln w="9525">
            <a:noFill/>
            <a:miter lim="800000"/>
            <a:headEnd/>
            <a:tailEnd/>
          </a:ln>
        </p:spPr>
      </p:pic>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8888"/>
            <a:ext cx="9144000" cy="2714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39" name="Title 1"/>
          <p:cNvSpPr>
            <a:spLocks noGrp="1"/>
          </p:cNvSpPr>
          <p:nvPr>
            <p:ph type="title"/>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rmAutofit/>
          </a:bodyPr>
          <a:lstStyle>
            <a:lvl1pPr>
              <a:buNone/>
              <a:defRPr>
                <a:latin typeface="+mj-lt"/>
              </a:defRPr>
            </a:lvl1pPr>
          </a:lstStyle>
          <a:p>
            <a:pPr lvl="0"/>
            <a:r>
              <a:rPr lang="en-US" noProof="0" dirty="0" smtClean="0"/>
              <a:t>Click icon to add chart</a:t>
            </a:r>
            <a:endParaRPr lang="en-US" noProof="0" dirty="0"/>
          </a:p>
        </p:txBody>
      </p:sp>
      <p:sp>
        <p:nvSpPr>
          <p:cNvPr id="4" name="Text Placeholder 9"/>
          <p:cNvSpPr>
            <a:spLocks noGrp="1"/>
          </p:cNvSpPr>
          <p:nvPr>
            <p:ph type="body" sz="quarter" idx="11"/>
          </p:nvPr>
        </p:nvSpPr>
        <p:spPr>
          <a:xfrm>
            <a:off x="249466" y="6062114"/>
            <a:ext cx="7461250" cy="276999"/>
          </a:xfrm>
        </p:spPr>
        <p:txBody>
          <a:bodyPr anchor="b">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4873752" y="1947672"/>
            <a:ext cx="3429000" cy="2990088"/>
          </a:xfrm>
        </p:spPr>
        <p:txBody>
          <a:bodyPr rtlCol="0" anchor="ctr" anchorCtr="1">
            <a:normAutofit/>
          </a:bodyPr>
          <a:lstStyle>
            <a:lvl1pPr algn="ctr">
              <a:buFontTx/>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5"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3" name="Subtitle 2"/>
          <p:cNvSpPr>
            <a:spLocks noGrp="1"/>
          </p:cNvSpPr>
          <p:nvPr>
            <p:ph type="subTitle" idx="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3" name="Picture 7"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a:ln w="9525">
            <a:noFill/>
            <a:miter lim="800000"/>
            <a:headEnd/>
            <a:tailEnd/>
          </a:ln>
        </p:spPr>
      </p:pic>
      <p:sp>
        <p:nvSpPr>
          <p:cNvPr id="4" name="Rectangle 3"/>
          <p:cNvSpPr/>
          <p:nvPr userDrawn="1"/>
        </p:nvSpPr>
        <p:spPr>
          <a:xfrm>
            <a:off x="217488" y="3021013"/>
            <a:ext cx="8694737" cy="335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5"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6"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latin typeface="+mj-lt"/>
              <a:cs typeface="+mn-cs"/>
            </a:endParaRPr>
          </a:p>
        </p:txBody>
      </p:sp>
      <p:sp>
        <p:nvSpPr>
          <p:cNvPr id="7"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8"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0E2AED2C-E70E-4A6A-B2B5-1BBD5DFE2C71}"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 name="Title 1"/>
          <p:cNvSpPr>
            <a:spLocks noGrp="1"/>
          </p:cNvSpPr>
          <p:nvPr>
            <p:ph type="ctrTitle"/>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4"/>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5" name="Rectangle 4"/>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6" name="Picture 5" descr="verticalbar.png"/>
          <p:cNvPicPr>
            <a:picLocks noChangeAspect="1"/>
          </p:cNvPicPr>
          <p:nvPr userDrawn="1"/>
        </p:nvPicPr>
        <p:blipFill>
          <a:blip r:embed="rId2" cstate="print"/>
          <a:srcRect/>
          <a:stretch>
            <a:fillRect/>
          </a:stretch>
        </p:blipFill>
        <p:spPr bwMode="auto">
          <a:xfrm>
            <a:off x="4441825" y="777875"/>
            <a:ext cx="88900" cy="5287963"/>
          </a:xfrm>
          <a:prstGeom prst="rect">
            <a:avLst/>
          </a:prstGeom>
          <a:noFill/>
          <a:ln w="9525">
            <a:noFill/>
            <a:miter lim="800000"/>
            <a:headEnd/>
            <a:tailEnd/>
          </a:ln>
        </p:spPr>
      </p:pic>
      <p:sp>
        <p:nvSpPr>
          <p:cNvPr id="4" name="Title 1"/>
          <p:cNvSpPr>
            <a:spLocks noGrp="1"/>
          </p:cNvSpPr>
          <p:nvPr>
            <p:ph type="title"/>
          </p:nvPr>
        </p:nvSpPr>
        <p:spPr>
          <a:xfrm>
            <a:off x="229702" y="1918741"/>
            <a:ext cx="4117446" cy="3020518"/>
          </a:xfrm>
        </p:spPr>
        <p:txBody>
          <a:bodyPr anchor="ct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19" y="310896"/>
            <a:ext cx="3895344" cy="6208776"/>
          </a:xfrm>
        </p:spPr>
        <p:txBody>
          <a:bodyPr anchor="ctr">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pSp>
        <p:nvGrpSpPr>
          <p:cNvPr id="5"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0"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21"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3" name="Subtitle 2"/>
          <p:cNvSpPr>
            <a:spLocks noGrp="1"/>
          </p:cNvSpPr>
          <p:nvPr>
            <p:ph type="subTitle" idx="1"/>
          </p:nvPr>
        </p:nvSpPr>
        <p:spPr>
          <a:xfrm>
            <a:off x="236383" y="4279392"/>
            <a:ext cx="4684867" cy="384175"/>
          </a:xfrm>
        </p:spPr>
        <p:txBody>
          <a:bodyPr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3" y="3282696"/>
            <a:ext cx="4712557" cy="1022350"/>
          </a:xfrm>
        </p:spPr>
        <p:txBody>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75" y="1917700"/>
            <a:ext cx="2676525" cy="2889250"/>
          </a:xfrm>
        </p:spPr>
        <p:txBody>
          <a:bodyPr rtlCol="0" anchor="ctr" anchorCtr="1">
            <a:normAutofit/>
          </a:bodyPr>
          <a:lstStyle>
            <a:lvl1pPr algn="ctr">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Rectangle 3"/>
          <p:cNvSpPr/>
          <p:nvPr/>
        </p:nvSpPr>
        <p:spPr>
          <a:xfrm>
            <a:off x="-12700" y="6142038"/>
            <a:ext cx="9156700" cy="7159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6" name="Rounded Rectangle 5"/>
          <p:cNvSpPr/>
          <p:nvPr userDrawn="1"/>
        </p:nvSpPr>
        <p:spPr>
          <a:xfrm>
            <a:off x="1824038" y="-3578225"/>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0" y="-644525"/>
            <a:ext cx="1730375" cy="81470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rot="10800000">
            <a:off x="1014413" y="-644525"/>
            <a:ext cx="1728787" cy="81470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p:nvSpPr>
        <p:spPr>
          <a:xfrm>
            <a:off x="6375400" y="1711325"/>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p:nvSpPr>
        <p:spPr>
          <a:xfrm>
            <a:off x="8105775" y="8350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ounded Rectangle 11"/>
          <p:cNvSpPr/>
          <p:nvPr/>
        </p:nvSpPr>
        <p:spPr>
          <a:xfrm rot="10800000">
            <a:off x="3035300" y="-3378200"/>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ectangle 5"/>
          <p:cNvSpPr>
            <a:spLocks noChangeArrowheads="1"/>
          </p:cNvSpPr>
          <p:nvPr/>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14" name="Rectangle 7"/>
          <p:cNvSpPr>
            <a:spLocks noChangeArrowheads="1"/>
          </p:cNvSpPr>
          <p:nvPr/>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D005383A-6473-430D-90C7-48F17D2B503D}"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15" name="Rectangle 5"/>
          <p:cNvSpPr>
            <a:spLocks noChangeArrowheads="1"/>
          </p:cNvSpPr>
          <p:nvPr userDrawn="1"/>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16" name="Rectangle 7"/>
          <p:cNvSpPr>
            <a:spLocks noChangeArrowheads="1"/>
          </p:cNvSpPr>
          <p:nvPr userDrawn="1"/>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31431C2B-B39C-49A3-8314-2650D8FDA0C5}"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17"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title"/>
          </p:nvPr>
        </p:nvSpPr>
        <p:spPr>
          <a:xfrm>
            <a:off x="237744" y="484632"/>
            <a:ext cx="8755128" cy="4372131"/>
          </a:xfrm>
        </p:spPr>
        <p:txBody>
          <a:bodyPr/>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29768" y="5358903"/>
            <a:ext cx="8574685" cy="614362"/>
          </a:xfrm>
        </p:spPr>
        <p:txBody>
          <a:bodyPr rtlCol="0">
            <a:normAutofit/>
          </a:bodyPr>
          <a:lstStyle>
            <a:lvl1pPr marL="0" indent="0">
              <a:buNone/>
              <a:defRPr lang="en-US" sz="2400" kern="1200" dirty="0" smtClean="0">
                <a:solidFill>
                  <a:schemeClr val="bg1"/>
                </a:solidFill>
                <a:latin typeface="+mj-lt"/>
                <a:ea typeface="+mn-ea"/>
                <a:cs typeface="+mn-cs"/>
              </a:defRPr>
            </a:lvl1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000" fill="hold"/>
                                        <p:tgtEl>
                                          <p:spTgt spid="10"/>
                                        </p:tgtEl>
                                        <p:attrNameLst>
                                          <p:attrName>ppt_x</p:attrName>
                                        </p:attrNameLst>
                                      </p:cBhvr>
                                      <p:tavLst>
                                        <p:tav tm="0">
                                          <p:val>
                                            <p:strVal val="#ppt_x"/>
                                          </p:val>
                                        </p:tav>
                                        <p:tav tm="100000">
                                          <p:val>
                                            <p:strVal val="#ppt_x"/>
                                          </p:val>
                                        </p:tav>
                                      </p:tavLst>
                                    </p:anim>
                                    <p:anim calcmode="lin" valueType="num">
                                      <p:cBhvr additive="base">
                                        <p:cTn id="24" dur="2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100" fill="hold"/>
                                        <p:tgtEl>
                                          <p:spTgt spid="11"/>
                                        </p:tgtEl>
                                        <p:attrNameLst>
                                          <p:attrName>ppt_x</p:attrName>
                                        </p:attrNameLst>
                                      </p:cBhvr>
                                      <p:tavLst>
                                        <p:tav tm="0">
                                          <p:val>
                                            <p:strVal val="#ppt_x"/>
                                          </p:val>
                                        </p:tav>
                                        <p:tav tm="100000">
                                          <p:val>
                                            <p:strVal val="#ppt_x"/>
                                          </p:val>
                                        </p:tav>
                                      </p:tavLst>
                                    </p:anim>
                                    <p:anim calcmode="lin" valueType="num">
                                      <p:cBhvr additive="base">
                                        <p:cTn id="28" dur="1100" fill="hold"/>
                                        <p:tgtEl>
                                          <p:spTgt spid="11"/>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1892300" y="795338"/>
            <a:ext cx="5348288" cy="40052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ectangle 5"/>
          <p:cNvSpPr/>
          <p:nvPr userDrawn="1"/>
        </p:nvSpPr>
        <p:spPr>
          <a:xfrm>
            <a:off x="1892300" y="4794250"/>
            <a:ext cx="5346700" cy="996950"/>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1900238" y="795528"/>
            <a:ext cx="5329238" cy="4005072"/>
          </a:xfrm>
          <a:solidFill>
            <a:schemeClr val="bg1">
              <a:alpha val="30000"/>
            </a:schemeClr>
          </a:solidFill>
          <a:ln>
            <a:solidFill>
              <a:schemeClr val="bg2"/>
            </a:solidFill>
          </a:ln>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338138" y="311150"/>
            <a:ext cx="3273425" cy="245903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smtClean="0"/>
              <a:t>Click to edit Master title style</a:t>
            </a:r>
            <a:endParaRPr lang="en-US" dirty="0" smtClean="0"/>
          </a:p>
        </p:txBody>
      </p:sp>
    </p:spTree>
  </p:cSld>
  <p:clrMapOvr>
    <a:masterClrMapping/>
  </p:clrMapOvr>
  <p:transition xmlns:p14="http://schemas.microsoft.com/office/powerpoint/2010/mai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4992688" y="858838"/>
            <a:ext cx="3630612"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10" name="Rectangle 9"/>
          <p:cNvSpPr/>
          <p:nvPr/>
        </p:nvSpPr>
        <p:spPr>
          <a:xfrm>
            <a:off x="3668713" y="311150"/>
            <a:ext cx="3268662"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ectangle 10"/>
          <p:cNvSpPr/>
          <p:nvPr/>
        </p:nvSpPr>
        <p:spPr>
          <a:xfrm>
            <a:off x="334963" y="311150"/>
            <a:ext cx="3259137"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ectangle 11"/>
          <p:cNvSpPr/>
          <p:nvPr/>
        </p:nvSpPr>
        <p:spPr>
          <a:xfrm>
            <a:off x="7011988" y="311150"/>
            <a:ext cx="1806575"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ectangle 12"/>
          <p:cNvSpPr/>
          <p:nvPr/>
        </p:nvSpPr>
        <p:spPr>
          <a:xfrm>
            <a:off x="334963" y="3028950"/>
            <a:ext cx="2501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ectangle 13"/>
          <p:cNvSpPr/>
          <p:nvPr/>
        </p:nvSpPr>
        <p:spPr>
          <a:xfrm>
            <a:off x="2911475" y="3028950"/>
            <a:ext cx="4025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5" name="Rectangle 14"/>
          <p:cNvSpPr/>
          <p:nvPr/>
        </p:nvSpPr>
        <p:spPr>
          <a:xfrm>
            <a:off x="7011988" y="1684338"/>
            <a:ext cx="1806575" cy="34417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ectangle 15"/>
          <p:cNvSpPr/>
          <p:nvPr/>
        </p:nvSpPr>
        <p:spPr>
          <a:xfrm>
            <a:off x="7011988" y="5183188"/>
            <a:ext cx="1806575"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9" name="Picture Placeholder 25"/>
          <p:cNvSpPr>
            <a:spLocks noGrp="1"/>
          </p:cNvSpPr>
          <p:nvPr>
            <p:ph type="pic" sz="quarter" idx="1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3" name="Rectangle 2"/>
          <p:cNvSpPr/>
          <p:nvPr/>
        </p:nvSpPr>
        <p:spPr>
          <a:xfrm>
            <a:off x="338138" y="311150"/>
            <a:ext cx="8477250"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4" name="Picture 11" descr="bottom bar.jpg"/>
          <p:cNvPicPr>
            <a:picLocks noChangeAspect="1"/>
          </p:cNvPicPr>
          <p:nvPr userDrawn="1"/>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4DF82A8-D223-4B15-A268-89888F51D797}"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5" name="Picture Placeholder 4"/>
          <p:cNvSpPr>
            <a:spLocks noGrp="1"/>
          </p:cNvSpPr>
          <p:nvPr>
            <p:ph type="pic" sz="quarter" idx="10"/>
          </p:nvPr>
        </p:nvSpPr>
        <p:spPr>
          <a:xfrm>
            <a:off x="333375" y="310896"/>
            <a:ext cx="8474869" cy="6054185"/>
          </a:xfrm>
          <a:ln>
            <a:solidFill>
              <a:schemeClr val="bg2"/>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1440" y="-91440"/>
            <a:ext cx="9326880" cy="7040880"/>
          </a:xfrm>
        </p:spPr>
        <p:txBody>
          <a:bodyPr rtlCol="0" anchor="ctr" anchorCtr="1">
            <a:noAutofit/>
          </a:bodyPr>
          <a:lstStyle>
            <a:lvl1pPr algn="ctr">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3" name="Picture 7"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4" name="Rectangle 3"/>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5" name="Group 3"/>
          <p:cNvGrpSpPr/>
          <p:nvPr userDrawn="1"/>
        </p:nvGrpSpPr>
        <p:grpSpPr>
          <a:xfrm>
            <a:off x="341314" y="6124575"/>
            <a:ext cx="787133" cy="416134"/>
            <a:chOff x="609600" y="528537"/>
            <a:chExt cx="1444734" cy="763789"/>
          </a:xfrm>
          <a:solidFill>
            <a:schemeClr val="bg1"/>
          </a:soli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1" name="Media Placeholder 20"/>
          <p:cNvSpPr>
            <a:spLocks noGrp="1"/>
          </p:cNvSpPr>
          <p:nvPr>
            <p:ph type="media" sz="quarter" idx="10"/>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dirty="0" smtClean="0"/>
              <a:t>Click icon to add media</a:t>
            </a:r>
            <a:endParaRPr lang="en-US" noProof="0" dirty="0"/>
          </a:p>
        </p:txBody>
      </p:sp>
    </p:spTree>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53B5F4B-3C98-4E86-9E66-0CC8E12F3B6B}"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4" name="Rectangle 3"/>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Tree>
  </p:cSld>
  <p:clrMapOvr>
    <a:masterClrMapping/>
  </p:clrMapOvr>
  <p:transition xmlns:p14="http://schemas.microsoft.com/office/powerpoint/2010/mai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userDrawn="1"/>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TextBox 16"/>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Arial"/>
                <a:cs typeface="+mn-cs"/>
              </a:rPr>
              <a:t>Thank you.</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00"/>
                                        <p:tgtEl>
                                          <p:spTgt spid="9"/>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00"/>
                                        <p:tgtEl>
                                          <p:spTgt spid="11"/>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00"/>
                                        <p:tgtEl>
                                          <p:spTgt spid="1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00"/>
                                        <p:tgtEl>
                                          <p:spTgt spid="13"/>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700"/>
                                        <p:tgtEl>
                                          <p:spTgt spid="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7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00"/>
                                        <p:tgtEl>
                                          <p:spTgt spid="16"/>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8"/>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0"/>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2"/>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4"/>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6"/>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9"/>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1"/>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3"/>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5"/>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00"/>
                                        <p:tgtEl>
                                          <p:spTgt spid="5"/>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700"/>
                                        <p:tgtEl>
                                          <p:spTgt spid="3"/>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700"/>
                                        <p:tgtEl>
                                          <p:spTgt spid="7"/>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700"/>
                                        <p:tgtEl>
                                          <p:spTgt spid="4"/>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TextBox 2"/>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Arial"/>
                <a:cs typeface="+mn-cs"/>
              </a:rPr>
              <a:t>Thank you.</a:t>
            </a:r>
          </a:p>
        </p:txBody>
      </p:sp>
      <p:sp>
        <p:nvSpPr>
          <p:cNvPr id="4" name="Rectangle 3"/>
          <p:cNvSpPr>
            <a:spLocks noChangeArrowheads="1"/>
          </p:cNvSpPr>
          <p:nvPr/>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p:cNvSpPr>
          <p:nvPr userDrawn="1"/>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
                                        <p:tgtEl>
                                          <p:spTgt spid="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00"/>
                                        <p:tgtEl>
                                          <p:spTgt spid="1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00"/>
                                        <p:tgtEl>
                                          <p:spTgt spid="1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00"/>
                                        <p:tgtEl>
                                          <p:spTgt spid="1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00"/>
                                        <p:tgtEl>
                                          <p:spTgt spid="1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00"/>
                                        <p:tgtEl>
                                          <p:spTgt spid="1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700"/>
                                        <p:tgtEl>
                                          <p:spTgt spid="1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00"/>
                                        <p:tgtEl>
                                          <p:spTgt spid="1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00"/>
                                        <p:tgtEl>
                                          <p:spTgt spid="1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1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700"/>
                                        <p:tgtEl>
                                          <p:spTgt spid="6"/>
                                        </p:tgtEl>
                                      </p:cBhvr>
                                    </p:animEffect>
                                  </p:childTnLst>
                                </p:cTn>
                              </p:par>
                              <p:par>
                                <p:cTn id="62" presetID="10" presetClass="entr" presetSubtype="0" fill="hold" nodeType="withEffect">
                                  <p:stCondLst>
                                    <p:cond delay="1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700"/>
                                        <p:tgtEl>
                                          <p:spTgt spid="4"/>
                                        </p:tgtEl>
                                      </p:cBhvr>
                                    </p:animEffect>
                                  </p:childTnLst>
                                </p:cTn>
                              </p:par>
                              <p:par>
                                <p:cTn id="65" presetID="10" presetClass="entr" presetSubtype="0" fill="hold" nodeType="withEffect">
                                  <p:stCondLst>
                                    <p:cond delay="2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00"/>
                                        <p:tgtEl>
                                          <p:spTgt spid="8"/>
                                        </p:tgtEl>
                                      </p:cBhvr>
                                    </p:animEffect>
                                  </p:childTnLst>
                                </p:cTn>
                              </p:par>
                              <p:par>
                                <p:cTn id="68" presetID="10" presetClass="entr" presetSubtype="0" fill="hold" nodeType="withEffect">
                                  <p:stCondLst>
                                    <p:cond delay="3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700"/>
                                        <p:tgtEl>
                                          <p:spTgt spid="5"/>
                                        </p:tgtEl>
                                      </p:cBhvr>
                                    </p:animEffect>
                                  </p:childTnLst>
                                </p:cTn>
                              </p:par>
                              <p:par>
                                <p:cTn id="71" presetID="10" presetClass="entr" presetSubtype="0" fill="hold" nodeType="withEffect">
                                  <p:stCondLst>
                                    <p:cond delay="4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038" y="452438"/>
            <a:ext cx="8235950" cy="567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6" name="Rectangle 5"/>
          <p:cNvSpPr>
            <a:spLocks noChangeArrowheads="1"/>
          </p:cNvSpPr>
          <p:nvPr/>
        </p:nvSpPr>
        <p:spPr bwMode="hidden">
          <a:xfrm>
            <a:off x="0" y="3360738"/>
            <a:ext cx="9144000" cy="3497262"/>
          </a:xfrm>
          <a:prstGeom prst="rect">
            <a:avLst/>
          </a:prstGeom>
          <a:gradFill rotWithShape="1">
            <a:gsLst>
              <a:gs pos="0">
                <a:srgbClr val="000000">
                  <a:alpha val="0"/>
                </a:srgbClr>
              </a:gs>
              <a:gs pos="100000">
                <a:srgbClr val="0183B7">
                  <a:alpha val="50000"/>
                </a:srgbClr>
              </a:gs>
            </a:gsLst>
            <a:lin ang="5400000" scaled="1"/>
          </a:gradFill>
          <a:ln w="9525" algn="ctr">
            <a:noFill/>
            <a:miter lim="800000"/>
            <a:headEnd/>
            <a:tailEnd/>
          </a:ln>
          <a:effectLst/>
        </p:spPr>
        <p:txBody>
          <a:bodyPr lIns="82124" tIns="41061" rIns="82124" bIns="41061" anchor="ctr"/>
          <a:lstStyle/>
          <a:p>
            <a:pPr algn="ctr" eaLnBrk="0" fontAlgn="auto" hangingPunct="0">
              <a:lnSpc>
                <a:spcPct val="90000"/>
              </a:lnSpc>
              <a:spcBef>
                <a:spcPts val="0"/>
              </a:spcBef>
              <a:spcAft>
                <a:spcPts val="0"/>
              </a:spcAft>
              <a:defRPr/>
            </a:pPr>
            <a:endParaRPr lang="en-US" sz="2400" dirty="0">
              <a:solidFill>
                <a:prstClr val="black"/>
              </a:solidFill>
              <a:latin typeface="Arial"/>
              <a:cs typeface="+mn-cs"/>
            </a:endParaRPr>
          </a:p>
        </p:txBody>
      </p:sp>
      <p:sp>
        <p:nvSpPr>
          <p:cNvPr id="7" name="Rectangle 7"/>
          <p:cNvSpPr>
            <a:spLocks noChangeArrowheads="1"/>
          </p:cNvSpPr>
          <p:nvPr/>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auto" hangingPunct="0">
              <a:spcBef>
                <a:spcPts val="0"/>
              </a:spcBef>
              <a:spcAft>
                <a:spcPts val="0"/>
              </a:spcAft>
              <a:defRPr/>
            </a:pPr>
            <a:fld id="{C2B7EFD0-1D26-4929-8DFE-C0B59E37FD13}" type="slidenum">
              <a:rPr lang="en-US" sz="1000">
                <a:solidFill>
                  <a:srgbClr val="8E8E95"/>
                </a:solidFill>
                <a:latin typeface="Arial"/>
                <a:cs typeface="+mn-cs"/>
              </a:rPr>
              <a:pPr algn="r" defTabSz="814388" eaLnBrk="0" fontAlgn="auto" hangingPunct="0">
                <a:spcBef>
                  <a:spcPts val="0"/>
                </a:spcBef>
                <a:spcAft>
                  <a:spcPts val="0"/>
                </a:spcAft>
                <a:defRPr/>
              </a:pPr>
              <a:t>‹#›</a:t>
            </a:fld>
            <a:endParaRPr lang="en-US" sz="1000" dirty="0">
              <a:solidFill>
                <a:srgbClr val="8E8E95"/>
              </a:solidFill>
              <a:latin typeface="Arial"/>
              <a:cs typeface="+mn-cs"/>
            </a:endParaRPr>
          </a:p>
        </p:txBody>
      </p:sp>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948363"/>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6"/>
          <p:cNvSpPr/>
          <p:nvPr/>
        </p:nvSpPr>
        <p:spPr>
          <a:xfrm>
            <a:off x="1460500" y="5948363"/>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ectangle 7"/>
          <p:cNvSpPr/>
          <p:nvPr/>
        </p:nvSpPr>
        <p:spPr>
          <a:xfrm>
            <a:off x="4772025" y="5948363"/>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ounded Rectangle 11"/>
          <p:cNvSpPr/>
          <p:nvPr/>
        </p:nvSpPr>
        <p:spPr>
          <a:xfrm rot="10800000" flipH="1">
            <a:off x="5870575" y="6613525"/>
            <a:ext cx="779463" cy="3319463"/>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ounded Rectangle 12"/>
          <p:cNvSpPr/>
          <p:nvPr/>
        </p:nvSpPr>
        <p:spPr>
          <a:xfrm rot="10800000" flipH="1">
            <a:off x="6932613" y="6613525"/>
            <a:ext cx="657225"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15" name="Rounded Rectangle 14"/>
          <p:cNvSpPr/>
          <p:nvPr/>
        </p:nvSpPr>
        <p:spPr>
          <a:xfrm rot="10800000" flipH="1">
            <a:off x="2190750" y="6719888"/>
            <a:ext cx="663575" cy="63309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ounded Rectangle 15"/>
          <p:cNvSpPr/>
          <p:nvPr/>
        </p:nvSpPr>
        <p:spPr>
          <a:xfrm rot="10800000" flipH="1">
            <a:off x="2794000" y="6669088"/>
            <a:ext cx="779463" cy="5545137"/>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7" name="Rounded Rectangle 16"/>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8" name="Rounded Rectangle 17"/>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9" name="Rounded Rectangle 18"/>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0" name="Rounded Rectangle 19"/>
          <p:cNvSpPr/>
          <p:nvPr/>
        </p:nvSpPr>
        <p:spPr>
          <a:xfrm rot="10800000" flipH="1">
            <a:off x="8037513" y="8318500"/>
            <a:ext cx="781050" cy="3319463"/>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1" name="Rounded Rectangle 20"/>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2" name="Rounded Rectangle 21"/>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 name="Rectangle 22"/>
          <p:cNvSpPr/>
          <p:nvPr/>
        </p:nvSpPr>
        <p:spPr>
          <a:xfrm>
            <a:off x="0" y="0"/>
            <a:ext cx="9129713"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4" name="Rectangle 23"/>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5"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F8FBE68-CB85-4CC7-BEE0-5E1C2EF7BC0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8" name="Rectangle 2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3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54648355-7634-4443-9865-964947CE9F03}"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32" name="Rectangle 3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3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3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EB0F9C92-14DE-4F0F-8963-9B0239CE4BA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grpSp>
        <p:nvGrpSpPr>
          <p:cNvPr id="36"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7" name="Rectangle 36"/>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8" name="Freeform 37"/>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9" name="Freeform 38"/>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0" name="Freeform 39"/>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1" name="Freeform 40"/>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2" name="Freeform 4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3" name="Freeform 4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4" name="Freeform 4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5" name="Freeform 4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6" name="Freeform 4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7" name="Freeform 4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9" name="Freeform 48"/>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1" name="Freeform 5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2" name="Freeform 5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53" name="Rectangle 52"/>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54"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55"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FD5B8276-6C1E-4560-9851-64791D06617D}"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56"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10"/>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11"/>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12"/>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13"/>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9"/>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15"/>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16"/>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17"/>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18"/>
                                        </p:tgtEl>
                                        <p:attrNameLst>
                                          <p:attrName>ppt_x</p:attrName>
                                          <p:attrName>ppt_y</p:attrName>
                                        </p:attrNameLst>
                                      </p:cBhvr>
                                      <p:rCtr x="0" y="497"/>
                                    </p:animMotion>
                                  </p:childTnLst>
                                </p:cTn>
                              </p:par>
                              <p:par>
                                <p:cTn id="23" presetID="42" presetClass="path" presetSubtype="0" repeatCount="indefinite" accel="50000" decel="50000" fill="hold"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19"/>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20"/>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2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2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8"/>
                                        </p:tgtEl>
                                        <p:attrNameLst>
                                          <p:attrName>style.color</p:attrName>
                                        </p:attrNameLst>
                                      </p:cBhvr>
                                      <p:to>
                                        <a:srgbClr val="60CCCC"/>
                                      </p:to>
                                    </p:animClr>
                                    <p:animClr clrSpc="rgb" dir="cw">
                                      <p:cBhvr>
                                        <p:cTn id="33" dur="6650" autoRev="1" fill="hold"/>
                                        <p:tgtEl>
                                          <p:spTgt spid="8"/>
                                        </p:tgtEl>
                                        <p:attrNameLst>
                                          <p:attrName>fillcolor</p:attrName>
                                        </p:attrNameLst>
                                      </p:cBhvr>
                                      <p:to>
                                        <a:srgbClr val="60CCCC"/>
                                      </p:to>
                                    </p:animClr>
                                    <p:set>
                                      <p:cBhvr>
                                        <p:cTn id="34" dur="6650" autoRev="1" fill="hold"/>
                                        <p:tgtEl>
                                          <p:spTgt spid="8"/>
                                        </p:tgtEl>
                                        <p:attrNameLst>
                                          <p:attrName>fill.type</p:attrName>
                                        </p:attrNameLst>
                                      </p:cBhvr>
                                      <p:to>
                                        <p:strVal val="solid"/>
                                      </p:to>
                                    </p:set>
                                    <p:set>
                                      <p:cBhvr>
                                        <p:cTn id="35" dur="6650" autoRev="1" fill="hold"/>
                                        <p:tgtEl>
                                          <p:spTgt spid="8"/>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7"/>
                                        </p:tgtEl>
                                        <p:attrNameLst>
                                          <p:attrName>style.color</p:attrName>
                                        </p:attrNameLst>
                                      </p:cBhvr>
                                      <p:to>
                                        <a:srgbClr val="60CCCC"/>
                                      </p:to>
                                    </p:animClr>
                                    <p:animClr clrSpc="rgb" dir="cw">
                                      <p:cBhvr>
                                        <p:cTn id="38" dur="5350" autoRev="1" fill="hold"/>
                                        <p:tgtEl>
                                          <p:spTgt spid="7"/>
                                        </p:tgtEl>
                                        <p:attrNameLst>
                                          <p:attrName>fillcolor</p:attrName>
                                        </p:attrNameLst>
                                      </p:cBhvr>
                                      <p:to>
                                        <a:srgbClr val="60CCCC"/>
                                      </p:to>
                                    </p:animClr>
                                    <p:set>
                                      <p:cBhvr>
                                        <p:cTn id="39" dur="5350" autoRev="1" fill="hold"/>
                                        <p:tgtEl>
                                          <p:spTgt spid="7"/>
                                        </p:tgtEl>
                                        <p:attrNameLst>
                                          <p:attrName>fill.type</p:attrName>
                                        </p:attrNameLst>
                                      </p:cBhvr>
                                      <p:to>
                                        <p:strVal val="solid"/>
                                      </p:to>
                                    </p:set>
                                    <p:set>
                                      <p:cBhvr>
                                        <p:cTn id="40" dur="5350" autoRev="1" fill="hold"/>
                                        <p:tgtEl>
                                          <p:spTgt spid="7"/>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6"/>
                                        </p:tgtEl>
                                        <p:attrNameLst>
                                          <p:attrName>style.color</p:attrName>
                                        </p:attrNameLst>
                                      </p:cBhvr>
                                      <p:to>
                                        <a:srgbClr val="60CCCC"/>
                                      </p:to>
                                    </p:animClr>
                                    <p:animClr clrSpc="rgb" dir="cw">
                                      <p:cBhvr>
                                        <p:cTn id="43" dur="6650" autoRev="1" fill="hold"/>
                                        <p:tgtEl>
                                          <p:spTgt spid="6"/>
                                        </p:tgtEl>
                                        <p:attrNameLst>
                                          <p:attrName>fillcolor</p:attrName>
                                        </p:attrNameLst>
                                      </p:cBhvr>
                                      <p:to>
                                        <a:srgbClr val="60CCCC"/>
                                      </p:to>
                                    </p:animClr>
                                    <p:set>
                                      <p:cBhvr>
                                        <p:cTn id="44" dur="6650" autoRev="1" fill="hold"/>
                                        <p:tgtEl>
                                          <p:spTgt spid="6"/>
                                        </p:tgtEl>
                                        <p:attrNameLst>
                                          <p:attrName>fill.type</p:attrName>
                                        </p:attrNameLst>
                                      </p:cBhvr>
                                      <p:to>
                                        <p:strVal val="solid"/>
                                      </p:to>
                                    </p:set>
                                    <p:set>
                                      <p:cBhvr>
                                        <p:cTn id="45" dur="6650" autoRev="1"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20" grpId="0" animBg="1"/>
      <p:bldP spid="21" grpId="0" animBg="1"/>
      <p:bldP spid="2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p:nvPr/>
        </p:nvSpPr>
        <p:spPr>
          <a:xfrm>
            <a:off x="3405188" y="5562600"/>
            <a:ext cx="598487"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6"/>
          <p:cNvSpPr/>
          <p:nvPr/>
        </p:nvSpPr>
        <p:spPr>
          <a:xfrm>
            <a:off x="1460500" y="5638800"/>
            <a:ext cx="47307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ectangle 7"/>
          <p:cNvSpPr/>
          <p:nvPr/>
        </p:nvSpPr>
        <p:spPr>
          <a:xfrm>
            <a:off x="4772025" y="5562600"/>
            <a:ext cx="473075"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p:nvSpPr>
        <p:spPr>
          <a:xfrm rot="10800000" flipH="1">
            <a:off x="2855913" y="831850"/>
            <a:ext cx="657225"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flipH="1">
            <a:off x="822325" y="4716463"/>
            <a:ext cx="655638"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userDrawn="1"/>
        </p:nvSpPr>
        <p:spPr>
          <a:xfrm rot="10800000" flipH="1">
            <a:off x="13319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13" name="Rounded Rectangle 12"/>
          <p:cNvSpPr/>
          <p:nvPr/>
        </p:nvSpPr>
        <p:spPr>
          <a:xfrm rot="10800000" flipH="1">
            <a:off x="4921250" y="1025525"/>
            <a:ext cx="655638"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ounded Rectangle 13"/>
          <p:cNvSpPr/>
          <p:nvPr/>
        </p:nvSpPr>
        <p:spPr>
          <a:xfrm rot="10800000" flipH="1">
            <a:off x="5391150" y="1731963"/>
            <a:ext cx="657225"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5" name="Rounded Rectangle 14"/>
          <p:cNvSpPr/>
          <p:nvPr/>
        </p:nvSpPr>
        <p:spPr>
          <a:xfrm rot="10800000" flipH="1">
            <a:off x="8162925" y="1731963"/>
            <a:ext cx="655638"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ounded Rectangle 15"/>
          <p:cNvSpPr/>
          <p:nvPr/>
        </p:nvSpPr>
        <p:spPr>
          <a:xfrm rot="10800000" flipH="1">
            <a:off x="3770313" y="1981200"/>
            <a:ext cx="657225"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7" name="Rectangle 16"/>
          <p:cNvSpPr/>
          <p:nvPr/>
        </p:nvSpPr>
        <p:spPr>
          <a:xfrm>
            <a:off x="14288" y="0"/>
            <a:ext cx="9129712"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8" name="Rectangle 17"/>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9"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0"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1"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238C7FF5-5240-4214-9587-E90BF6FF6C4D}"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2" name="Rectangle 21"/>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4"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5"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54BF0D2-8B16-4D6A-BFE7-2A00F41BF128}"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26" name="Rectangle 25"/>
          <p:cNvSpPr/>
          <p:nvPr/>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7" name="Rectangle 4"/>
          <p:cNvSpPr>
            <a:spLocks noChangeArrowheads="1"/>
          </p:cNvSpPr>
          <p:nvPr/>
        </p:nvSpPr>
        <p:spPr bwMode="ltGray">
          <a:xfrm>
            <a:off x="250825" y="6586538"/>
            <a:ext cx="1955800" cy="174625"/>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8"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2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34A58523-BB50-4531-9DBC-149D4067B4F5}"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grpSp>
        <p:nvGrpSpPr>
          <p:cNvPr id="30"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31" name="Rectangle 30"/>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2" name="Freeform 3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3" name="Freeform 3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4" name="Freeform 3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5" name="Freeform 3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6" name="Freeform 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7" name="Freeform 3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8" name="Freeform 3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39" name="Freeform 3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0" name="Freeform 3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1" name="Freeform 4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2" name="Freeform 4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3" name="Freeform 4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4" name="Freeform 4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45" name="Rectangle 44"/>
          <p:cNvSpPr/>
          <p:nvPr userDrawn="1"/>
        </p:nvSpPr>
        <p:spPr>
          <a:xfrm>
            <a:off x="0" y="6537325"/>
            <a:ext cx="9129713"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4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0DBF6A5-65E7-478F-8B8F-580B87A0DE7C}"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4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48" name="Subtitle 2"/>
          <p:cNvSpPr>
            <a:spLocks noGrp="1"/>
          </p:cNvSpPr>
          <p:nvPr>
            <p:ph type="subTitle" idx="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p:nvSpPr>
        <p:spPr>
          <a:xfrm>
            <a:off x="1824038" y="-3570288"/>
            <a:ext cx="1728787" cy="1401445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ounded Rectangle 5"/>
          <p:cNvSpPr/>
          <p:nvPr/>
        </p:nvSpPr>
        <p:spPr>
          <a:xfrm>
            <a:off x="0" y="-638175"/>
            <a:ext cx="1730375" cy="814863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ounded Rectangle 6"/>
          <p:cNvSpPr/>
          <p:nvPr/>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6584950" y="-291306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a:off x="8105775" y="56991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p:nvSpPr>
        <p:spPr>
          <a:xfrm rot="10800000">
            <a:off x="3035300" y="1516063"/>
            <a:ext cx="1730375" cy="814863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B9C14D2-1154-4B4A-A6E8-FF3176541DDF}"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9"/>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8"/>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10"/>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7"/>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ounded Rectangle 4"/>
          <p:cNvSpPr/>
          <p:nvPr userDrawn="1"/>
        </p:nvSpPr>
        <p:spPr>
          <a:xfrm>
            <a:off x="1824038" y="3308350"/>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ounded Rectangle 5"/>
          <p:cNvSpPr/>
          <p:nvPr userDrawn="1"/>
        </p:nvSpPr>
        <p:spPr>
          <a:xfrm>
            <a:off x="0" y="1236663"/>
            <a:ext cx="1730375" cy="8148637"/>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ounded Rectangle 6"/>
          <p:cNvSpPr/>
          <p:nvPr userDrawn="1"/>
        </p:nvSpPr>
        <p:spPr>
          <a:xfrm rot="10800000">
            <a:off x="1014413" y="4248150"/>
            <a:ext cx="172878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6584950" y="-2055813"/>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a:off x="8105775" y="2784475"/>
            <a:ext cx="1728788" cy="814705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userDrawn="1"/>
        </p:nvSpPr>
        <p:spPr>
          <a:xfrm rot="10800000">
            <a:off x="3035300" y="174625"/>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11" name="Group 38"/>
          <p:cNvGrpSpPr/>
          <p:nvPr/>
        </p:nvGrpSpPr>
        <p:grpSpPr>
          <a:xfrm>
            <a:off x="341314" y="311151"/>
            <a:ext cx="829170"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27"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DC996024-EB63-4852-B937-2A07DD8664D6}"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2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ctrTitle"/>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3" name="Picture 7"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a:ln w="9525">
            <a:noFill/>
            <a:miter lim="800000"/>
            <a:headEnd/>
            <a:tailEnd/>
          </a:ln>
        </p:spPr>
      </p:pic>
      <p:sp>
        <p:nvSpPr>
          <p:cNvPr id="4" name="Rectangle 3"/>
          <p:cNvSpPr/>
          <p:nvPr userDrawn="1"/>
        </p:nvSpPr>
        <p:spPr>
          <a:xfrm>
            <a:off x="217488" y="3021013"/>
            <a:ext cx="8694737" cy="335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5"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6"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7"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8"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969031CC-B7CA-4CA0-A860-0F0BBC3232D3}"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9"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 name="Title 1"/>
          <p:cNvSpPr>
            <a:spLocks noGrp="1"/>
          </p:cNvSpPr>
          <p:nvPr>
            <p:ph type="ctrTitle"/>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4"/>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6" name="Rounded Rectangle 5"/>
          <p:cNvSpPr/>
          <p:nvPr userDrawn="1"/>
        </p:nvSpPr>
        <p:spPr>
          <a:xfrm>
            <a:off x="4984750" y="1411288"/>
            <a:ext cx="3759200" cy="4794250"/>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7"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9"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10"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FF938928-7C67-4BB8-8FA6-DB1379FBBCC7}"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11" name="Picture 15" descr="verticalbar.png"/>
          <p:cNvPicPr>
            <a:picLocks noChangeAspect="1"/>
          </p:cNvPicPr>
          <p:nvPr userDrawn="1"/>
        </p:nvPicPr>
        <p:blipFill>
          <a:blip r:embed="rId2" cstate="print"/>
          <a:srcRect/>
          <a:stretch>
            <a:fillRect/>
          </a:stretch>
        </p:blipFill>
        <p:spPr bwMode="auto">
          <a:xfrm>
            <a:off x="4948238" y="1335088"/>
            <a:ext cx="84137" cy="4960937"/>
          </a:xfrm>
          <a:prstGeom prst="rect">
            <a:avLst/>
          </a:prstGeom>
          <a:noFill/>
          <a:ln w="9525">
            <a:noFill/>
            <a:miter lim="800000"/>
            <a:headEnd/>
            <a:tailEnd/>
          </a:ln>
        </p:spPr>
      </p:pic>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8" name="Text Placeholder 11"/>
          <p:cNvSpPr>
            <a:spLocks noGrp="1"/>
          </p:cNvSpPr>
          <p:nvPr>
            <p:ph type="body" sz="quarter" idx="13"/>
          </p:nvPr>
        </p:nvSpPr>
        <p:spPr>
          <a:xfrm>
            <a:off x="5310432" y="4735551"/>
            <a:ext cx="3236976" cy="338554"/>
          </a:xfrm>
          <a:noFill/>
        </p:spPr>
        <p:txBody>
          <a:bodyPr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noProof="0" smtClean="0"/>
              <a:t>Click to edit Master text styles</a:t>
            </a:r>
          </a:p>
        </p:txBody>
      </p:sp>
    </p:spTree>
  </p:cSld>
  <p:clrMapOvr>
    <a:masterClrMapping/>
  </p:clrMapOvr>
  <p:transition xmlns:p14="http://schemas.microsoft.com/office/powerpoint/2010/mai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6"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8"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E78BC18F-AEA9-426C-8313-B06247339A65}"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10" name="Picture 13" descr="verticalbar.png"/>
          <p:cNvPicPr>
            <a:picLocks noChangeAspect="1"/>
          </p:cNvPicPr>
          <p:nvPr userDrawn="1"/>
        </p:nvPicPr>
        <p:blipFill>
          <a:blip r:embed="rId2" cstate="print"/>
          <a:srcRect/>
          <a:stretch>
            <a:fillRect/>
          </a:stretch>
        </p:blipFill>
        <p:spPr bwMode="auto">
          <a:xfrm>
            <a:off x="4448175" y="777875"/>
            <a:ext cx="88900" cy="5287963"/>
          </a:xfrm>
          <a:prstGeom prst="rect">
            <a:avLst/>
          </a:prstGeom>
          <a:noFill/>
          <a:ln w="9525">
            <a:noFill/>
            <a:miter lim="800000"/>
            <a:headEnd/>
            <a:tailEnd/>
          </a:ln>
        </p:spPr>
      </p:pic>
      <p:sp>
        <p:nvSpPr>
          <p:cNvPr id="11"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2" name="Title 1"/>
          <p:cNvSpPr>
            <a:spLocks noGrp="1"/>
          </p:cNvSpPr>
          <p:nvPr>
            <p:ph type="title"/>
          </p:nvPr>
        </p:nvSpPr>
        <p:spPr>
          <a:xfrm>
            <a:off x="229702" y="301752"/>
            <a:ext cx="4123944" cy="838200"/>
          </a:xfrm>
        </p:spPr>
        <p:txBody>
          <a:bodyPr anchor="t"/>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4818888" y="310896"/>
            <a:ext cx="3895344" cy="841248"/>
          </a:xfrm>
        </p:spPr>
        <p:txBody>
          <a:bodyPr lIns="82296" rIns="82296" rtlCol="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lvl="0"/>
            <a:r>
              <a:rPr lang="en-US" smtClean="0"/>
              <a:t>Click to edit Master text styles</a:t>
            </a:r>
          </a:p>
        </p:txBody>
      </p:sp>
      <p:sp>
        <p:nvSpPr>
          <p:cNvPr id="9" name="Text Placeholder 8"/>
          <p:cNvSpPr>
            <a:spLocks noGrp="1"/>
          </p:cNvSpPr>
          <p:nvPr>
            <p:ph type="body" sz="quarter" idx="1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transition xmlns:p14="http://schemas.microsoft.com/office/powerpoint/2010/main">
    <p:wipe dir="r"/>
  </p:transition>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8" name="Rectangle 7"/>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12" name="Picture 11" descr="verticalbar.png"/>
          <p:cNvPicPr>
            <a:picLocks noChangeAspect="1"/>
          </p:cNvPicPr>
          <p:nvPr userDrawn="1"/>
        </p:nvPicPr>
        <p:blipFill>
          <a:blip r:embed="rId2" cstate="print"/>
          <a:srcRect/>
          <a:stretch>
            <a:fillRect/>
          </a:stretch>
        </p:blipFill>
        <p:spPr bwMode="auto">
          <a:xfrm>
            <a:off x="3038475" y="777875"/>
            <a:ext cx="88900" cy="5287963"/>
          </a:xfrm>
          <a:prstGeom prst="rect">
            <a:avLst/>
          </a:prstGeom>
          <a:noFill/>
          <a:ln w="9525">
            <a:noFill/>
            <a:miter lim="800000"/>
            <a:headEnd/>
            <a:tailEnd/>
          </a:ln>
        </p:spPr>
      </p:pic>
      <p:pic>
        <p:nvPicPr>
          <p:cNvPr id="16" name="Picture 13" descr="verticalbar.png"/>
          <p:cNvPicPr>
            <a:picLocks noChangeAspect="1"/>
          </p:cNvPicPr>
          <p:nvPr userDrawn="1"/>
        </p:nvPicPr>
        <p:blipFill>
          <a:blip r:embed="rId2" cstate="print"/>
          <a:srcRect/>
          <a:stretch>
            <a:fillRect/>
          </a:stretch>
        </p:blipFill>
        <p:spPr bwMode="auto">
          <a:xfrm>
            <a:off x="6029325" y="777875"/>
            <a:ext cx="88900" cy="5287963"/>
          </a:xfrm>
          <a:prstGeom prst="rect">
            <a:avLst/>
          </a:prstGeom>
          <a:noFill/>
          <a:ln w="9525">
            <a:noFill/>
            <a:miter lim="800000"/>
            <a:headEnd/>
            <a:tailEnd/>
          </a:ln>
        </p:spPr>
      </p:pic>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6" name="Rounded Rectangle 5"/>
          <p:cNvSpPr/>
          <p:nvPr userDrawn="1"/>
        </p:nvSpPr>
        <p:spPr>
          <a:xfrm>
            <a:off x="4984750" y="1411288"/>
            <a:ext cx="3759200" cy="4794250"/>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Rectangle 4"/>
          <p:cNvSpPr>
            <a:spLocks noChangeArrowheads="1"/>
          </p:cNvSpPr>
          <p:nvPr userDrawn="1"/>
        </p:nvSpPr>
        <p:spPr bwMode="ltGray">
          <a:xfrm>
            <a:off x="250825" y="6586538"/>
            <a:ext cx="2568575"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9"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10"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CFB1F98-FCD9-457C-A42C-DEAE7A149371}"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pic>
        <p:nvPicPr>
          <p:cNvPr id="11" name="Picture 15" descr="verticalbar.png"/>
          <p:cNvPicPr>
            <a:picLocks noChangeAspect="1"/>
          </p:cNvPicPr>
          <p:nvPr userDrawn="1"/>
        </p:nvPicPr>
        <p:blipFill>
          <a:blip r:embed="rId2" cstate="print"/>
          <a:srcRect/>
          <a:stretch>
            <a:fillRect/>
          </a:stretch>
        </p:blipFill>
        <p:spPr bwMode="auto">
          <a:xfrm>
            <a:off x="4948238" y="1335088"/>
            <a:ext cx="84137" cy="4960937"/>
          </a:xfrm>
          <a:prstGeom prst="rect">
            <a:avLst/>
          </a:prstGeom>
          <a:noFill/>
          <a:ln w="9525">
            <a:noFill/>
            <a:miter lim="800000"/>
            <a:headEnd/>
            <a:tailEnd/>
          </a:ln>
        </p:spPr>
      </p:pic>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8" name="Text Placeholder 11"/>
          <p:cNvSpPr>
            <a:spLocks noGrp="1"/>
          </p:cNvSpPr>
          <p:nvPr>
            <p:ph type="body" sz="quarter" idx="13"/>
          </p:nvPr>
        </p:nvSpPr>
        <p:spPr>
          <a:xfrm>
            <a:off x="5310432" y="4735551"/>
            <a:ext cx="3236976" cy="338554"/>
          </a:xfrm>
          <a:noFill/>
        </p:spPr>
        <p:txBody>
          <a:bodyPr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noProof="0" smtClean="0"/>
              <a:t>Click to edit Master text styles</a:t>
            </a:r>
          </a:p>
        </p:txBody>
      </p:sp>
    </p:spTree>
  </p:cSld>
  <p:clrMapOvr>
    <a:masterClrMapping/>
  </p:clrMapOvr>
  <p:transition xmlns:p14="http://schemas.microsoft.com/office/powerpoint/2010/mai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8888"/>
            <a:ext cx="9144000" cy="2714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39" name="Title 1"/>
          <p:cNvSpPr>
            <a:spLocks noGrp="1"/>
          </p:cNvSpPr>
          <p:nvPr>
            <p:ph type="title"/>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rmAutofit/>
          </a:bodyPr>
          <a:lstStyle>
            <a:lvl1pPr>
              <a:buNone/>
              <a:defRPr>
                <a:latin typeface="+mj-lt"/>
              </a:defRPr>
            </a:lvl1pPr>
          </a:lstStyle>
          <a:p>
            <a:pPr lvl="0"/>
            <a:r>
              <a:rPr lang="en-US" noProof="0" dirty="0" smtClean="0"/>
              <a:t>Click icon to add chart</a:t>
            </a:r>
            <a:endParaRPr lang="en-US" noProof="0" dirty="0"/>
          </a:p>
        </p:txBody>
      </p:sp>
      <p:sp>
        <p:nvSpPr>
          <p:cNvPr id="4" name="Text Placeholder 9"/>
          <p:cNvSpPr>
            <a:spLocks noGrp="1"/>
          </p:cNvSpPr>
          <p:nvPr>
            <p:ph type="body" sz="quarter" idx="11"/>
          </p:nvPr>
        </p:nvSpPr>
        <p:spPr>
          <a:xfrm>
            <a:off x="249466" y="6062114"/>
            <a:ext cx="7461250" cy="276999"/>
          </a:xfrm>
        </p:spPr>
        <p:txBody>
          <a:bodyPr anchor="b">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4873752" y="1947672"/>
            <a:ext cx="3429000" cy="2990088"/>
          </a:xfrm>
        </p:spPr>
        <p:txBody>
          <a:bodyPr rtlCol="0" anchor="ctr" anchorCtr="1">
            <a:normAutofit/>
          </a:bodyPr>
          <a:lstStyle>
            <a:lvl1pPr algn="ctr">
              <a:buFontTx/>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5"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3" name="Subtitle 2"/>
          <p:cNvSpPr>
            <a:spLocks noGrp="1"/>
          </p:cNvSpPr>
          <p:nvPr>
            <p:ph type="subTitle" idx="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5" name="Rectangle 4"/>
          <p:cNvSpPr/>
          <p:nvPr/>
        </p:nvSpPr>
        <p:spPr>
          <a:xfrm flipV="1">
            <a:off x="217488" y="6356350"/>
            <a:ext cx="8694737"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6" name="Picture 5" descr="verticalbar.png"/>
          <p:cNvPicPr>
            <a:picLocks noChangeAspect="1"/>
          </p:cNvPicPr>
          <p:nvPr userDrawn="1"/>
        </p:nvPicPr>
        <p:blipFill>
          <a:blip r:embed="rId2" cstate="print"/>
          <a:srcRect/>
          <a:stretch>
            <a:fillRect/>
          </a:stretch>
        </p:blipFill>
        <p:spPr bwMode="auto">
          <a:xfrm>
            <a:off x="4441825" y="777875"/>
            <a:ext cx="88900" cy="5287963"/>
          </a:xfrm>
          <a:prstGeom prst="rect">
            <a:avLst/>
          </a:prstGeom>
          <a:noFill/>
          <a:ln w="9525">
            <a:noFill/>
            <a:miter lim="800000"/>
            <a:headEnd/>
            <a:tailEnd/>
          </a:ln>
        </p:spPr>
      </p:pic>
      <p:sp>
        <p:nvSpPr>
          <p:cNvPr id="4" name="Title 1"/>
          <p:cNvSpPr>
            <a:spLocks noGrp="1"/>
          </p:cNvSpPr>
          <p:nvPr>
            <p:ph type="title"/>
          </p:nvPr>
        </p:nvSpPr>
        <p:spPr>
          <a:xfrm>
            <a:off x="229702" y="1918741"/>
            <a:ext cx="4117446" cy="3020518"/>
          </a:xfrm>
        </p:spPr>
        <p:txBody>
          <a:bodyPr anchor="ct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19" y="310896"/>
            <a:ext cx="3895344" cy="6208776"/>
          </a:xfrm>
        </p:spPr>
        <p:txBody>
          <a:bodyPr anchor="ctr">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pSp>
        <p:nvGrpSpPr>
          <p:cNvPr id="5"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0"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21"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dirty="0">
              <a:solidFill>
                <a:srgbClr val="0096D6"/>
              </a:solidFill>
              <a:latin typeface="Arial"/>
              <a:cs typeface="+mn-cs"/>
            </a:endParaRPr>
          </a:p>
        </p:txBody>
      </p:sp>
      <p:sp>
        <p:nvSpPr>
          <p:cNvPr id="3" name="Subtitle 2"/>
          <p:cNvSpPr>
            <a:spLocks noGrp="1"/>
          </p:cNvSpPr>
          <p:nvPr>
            <p:ph type="subTitle" idx="1"/>
          </p:nvPr>
        </p:nvSpPr>
        <p:spPr>
          <a:xfrm>
            <a:off x="236383" y="4279392"/>
            <a:ext cx="4684867" cy="384175"/>
          </a:xfrm>
        </p:spPr>
        <p:txBody>
          <a:bodyPr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3" y="3282696"/>
            <a:ext cx="4712557" cy="1022350"/>
          </a:xfrm>
        </p:spPr>
        <p:txBody>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75" y="1917700"/>
            <a:ext cx="2676525" cy="2889250"/>
          </a:xfrm>
        </p:spPr>
        <p:txBody>
          <a:bodyPr rtlCol="0" anchor="ctr" anchorCtr="1">
            <a:normAutofit/>
          </a:bodyPr>
          <a:lstStyle>
            <a:lvl1pPr algn="ctr">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Rectangle 3"/>
          <p:cNvSpPr/>
          <p:nvPr/>
        </p:nvSpPr>
        <p:spPr>
          <a:xfrm>
            <a:off x="-12700" y="6142038"/>
            <a:ext cx="9156700" cy="7159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6" name="Rounded Rectangle 5"/>
          <p:cNvSpPr/>
          <p:nvPr userDrawn="1"/>
        </p:nvSpPr>
        <p:spPr>
          <a:xfrm>
            <a:off x="1824038" y="-3578225"/>
            <a:ext cx="1728787"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0" y="-644525"/>
            <a:ext cx="1730375" cy="81470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9" name="Rounded Rectangle 8"/>
          <p:cNvSpPr/>
          <p:nvPr userDrawn="1"/>
        </p:nvSpPr>
        <p:spPr>
          <a:xfrm rot="10800000">
            <a:off x="1014413" y="-644525"/>
            <a:ext cx="1728787" cy="81470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0" name="Rounded Rectangle 9"/>
          <p:cNvSpPr/>
          <p:nvPr/>
        </p:nvSpPr>
        <p:spPr>
          <a:xfrm>
            <a:off x="6375400" y="1711325"/>
            <a:ext cx="1730375"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ounded Rectangle 10"/>
          <p:cNvSpPr/>
          <p:nvPr/>
        </p:nvSpPr>
        <p:spPr>
          <a:xfrm>
            <a:off x="8105775" y="835025"/>
            <a:ext cx="1728788"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ounded Rectangle 11"/>
          <p:cNvSpPr/>
          <p:nvPr/>
        </p:nvSpPr>
        <p:spPr>
          <a:xfrm rot="10800000">
            <a:off x="3035300" y="-3378200"/>
            <a:ext cx="1730375"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ectangle 5"/>
          <p:cNvSpPr>
            <a:spLocks noChangeArrowheads="1"/>
          </p:cNvSpPr>
          <p:nvPr/>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14" name="Rectangle 7"/>
          <p:cNvSpPr>
            <a:spLocks noChangeArrowheads="1"/>
          </p:cNvSpPr>
          <p:nvPr/>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EE77A353-8E33-4686-9A89-ACA7D91A3D3C}"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15" name="Rectangle 5"/>
          <p:cNvSpPr>
            <a:spLocks noChangeArrowheads="1"/>
          </p:cNvSpPr>
          <p:nvPr userDrawn="1"/>
        </p:nvSpPr>
        <p:spPr bwMode="ltGray">
          <a:xfrm>
            <a:off x="7762875" y="6584950"/>
            <a:ext cx="812800" cy="174625"/>
          </a:xfrm>
          <a:prstGeom prst="rect">
            <a:avLst/>
          </a:prstGeom>
          <a:noFill/>
          <a:ln w="9525">
            <a:noFill/>
            <a:miter lim="800000"/>
            <a:headEnd/>
            <a:tailEnd/>
          </a:ln>
          <a:effectLst/>
        </p:spPr>
        <p:txBody>
          <a:bodyPr lIns="82124" tIns="41061" rIns="82124" bIns="41061" anchor="b">
            <a:spAutoFit/>
          </a:bodyPr>
          <a:lstStyle/>
          <a:p>
            <a:pPr algn="r" defTabSz="814388" fontAlgn="auto">
              <a:spcBef>
                <a:spcPts val="0"/>
              </a:spcBef>
              <a:spcAft>
                <a:spcPts val="0"/>
              </a:spcAft>
              <a:defRPr/>
            </a:pPr>
            <a:r>
              <a:rPr lang="en-US" sz="600" dirty="0">
                <a:solidFill>
                  <a:srgbClr val="FFFFFF"/>
                </a:solidFill>
                <a:latin typeface="Arial"/>
                <a:cs typeface="+mn-cs"/>
              </a:rPr>
              <a:t>Cisco Confidential</a:t>
            </a:r>
          </a:p>
        </p:txBody>
      </p:sp>
      <p:sp>
        <p:nvSpPr>
          <p:cNvPr id="16" name="Rectangle 7"/>
          <p:cNvSpPr>
            <a:spLocks noChangeArrowheads="1"/>
          </p:cNvSpPr>
          <p:nvPr userDrawn="1"/>
        </p:nvSpPr>
        <p:spPr bwMode="ltGray">
          <a:xfrm>
            <a:off x="8648700" y="6580188"/>
            <a:ext cx="261938" cy="176212"/>
          </a:xfrm>
          <a:prstGeom prst="rect">
            <a:avLst/>
          </a:prstGeom>
          <a:noFill/>
          <a:ln w="9525" algn="ctr">
            <a:noFill/>
            <a:miter lim="800000"/>
            <a:headEnd/>
            <a:tailEnd/>
          </a:ln>
          <a:effectLst/>
        </p:spPr>
        <p:txBody>
          <a:bodyPr lIns="82124" tIns="41061" rIns="82124" bIns="41061" anchor="b">
            <a:spAutoFit/>
          </a:bodyPr>
          <a:lstStyle/>
          <a:p>
            <a:pPr algn="r" defTabSz="814388" fontAlgn="auto">
              <a:spcBef>
                <a:spcPts val="0"/>
              </a:spcBef>
              <a:spcAft>
                <a:spcPts val="0"/>
              </a:spcAft>
              <a:defRPr/>
            </a:pPr>
            <a:fld id="{1DDB66E6-6B7E-4901-BDD5-2279C65DC974}" type="slidenum">
              <a:rPr lang="en-US" sz="600">
                <a:solidFill>
                  <a:srgbClr val="FFFFFF"/>
                </a:solidFill>
                <a:latin typeface="Arial"/>
                <a:cs typeface="+mn-cs"/>
              </a:rPr>
              <a:pPr algn="r" defTabSz="814388" fontAlgn="auto">
                <a:spcBef>
                  <a:spcPts val="0"/>
                </a:spcBef>
                <a:spcAft>
                  <a:spcPts val="0"/>
                </a:spcAft>
                <a:defRPr/>
              </a:pPr>
              <a:t>‹#›</a:t>
            </a:fld>
            <a:endParaRPr lang="en-US" sz="600" dirty="0">
              <a:solidFill>
                <a:srgbClr val="FFFFFF"/>
              </a:solidFill>
              <a:latin typeface="Arial"/>
              <a:cs typeface="+mn-cs"/>
            </a:endParaRPr>
          </a:p>
        </p:txBody>
      </p:sp>
      <p:sp>
        <p:nvSpPr>
          <p:cNvPr id="17"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FFFFFF"/>
                </a:solidFill>
                <a:latin typeface="Arial"/>
                <a:cs typeface="+mn-cs"/>
              </a:rPr>
              <a:t>© 2010 Cisco and/or its affiliates. All rights reserved.</a:t>
            </a:r>
          </a:p>
        </p:txBody>
      </p:sp>
      <p:sp>
        <p:nvSpPr>
          <p:cNvPr id="2" name="Title 1"/>
          <p:cNvSpPr>
            <a:spLocks noGrp="1"/>
          </p:cNvSpPr>
          <p:nvPr>
            <p:ph type="title"/>
          </p:nvPr>
        </p:nvSpPr>
        <p:spPr>
          <a:xfrm>
            <a:off x="237744" y="484632"/>
            <a:ext cx="8755128" cy="4372131"/>
          </a:xfrm>
        </p:spPr>
        <p:txBody>
          <a:bodyPr/>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29768" y="5358903"/>
            <a:ext cx="8574685" cy="614362"/>
          </a:xfrm>
        </p:spPr>
        <p:txBody>
          <a:bodyPr rtlCol="0">
            <a:normAutofit/>
          </a:bodyPr>
          <a:lstStyle>
            <a:lvl1pPr marL="0" indent="0">
              <a:buNone/>
              <a:defRPr lang="en-US" sz="2400" kern="1200" dirty="0" smtClean="0">
                <a:solidFill>
                  <a:schemeClr val="bg1"/>
                </a:solidFill>
                <a:latin typeface="+mj-lt"/>
                <a:ea typeface="+mn-ea"/>
                <a:cs typeface="+mn-cs"/>
              </a:defRPr>
            </a:lvl1pPr>
          </a:lstStyle>
          <a:p>
            <a:pPr lvl="0"/>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000" fill="hold"/>
                                        <p:tgtEl>
                                          <p:spTgt spid="10"/>
                                        </p:tgtEl>
                                        <p:attrNameLst>
                                          <p:attrName>ppt_x</p:attrName>
                                        </p:attrNameLst>
                                      </p:cBhvr>
                                      <p:tavLst>
                                        <p:tav tm="0">
                                          <p:val>
                                            <p:strVal val="#ppt_x"/>
                                          </p:val>
                                        </p:tav>
                                        <p:tav tm="100000">
                                          <p:val>
                                            <p:strVal val="#ppt_x"/>
                                          </p:val>
                                        </p:tav>
                                      </p:tavLst>
                                    </p:anim>
                                    <p:anim calcmode="lin" valueType="num">
                                      <p:cBhvr additive="base">
                                        <p:cTn id="24" dur="2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100" fill="hold"/>
                                        <p:tgtEl>
                                          <p:spTgt spid="11"/>
                                        </p:tgtEl>
                                        <p:attrNameLst>
                                          <p:attrName>ppt_x</p:attrName>
                                        </p:attrNameLst>
                                      </p:cBhvr>
                                      <p:tavLst>
                                        <p:tav tm="0">
                                          <p:val>
                                            <p:strVal val="#ppt_x"/>
                                          </p:val>
                                        </p:tav>
                                        <p:tav tm="100000">
                                          <p:val>
                                            <p:strVal val="#ppt_x"/>
                                          </p:val>
                                        </p:tav>
                                      </p:tavLst>
                                    </p:anim>
                                    <p:anim calcmode="lin" valueType="num">
                                      <p:cBhvr additive="base">
                                        <p:cTn id="28" dur="1100" fill="hold"/>
                                        <p:tgtEl>
                                          <p:spTgt spid="11"/>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1892300" y="795338"/>
            <a:ext cx="5348288" cy="40052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ectangle 5"/>
          <p:cNvSpPr/>
          <p:nvPr userDrawn="1"/>
        </p:nvSpPr>
        <p:spPr>
          <a:xfrm>
            <a:off x="1892300" y="4794250"/>
            <a:ext cx="5346700" cy="996950"/>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1900238" y="795528"/>
            <a:ext cx="5329238" cy="4005072"/>
          </a:xfrm>
          <a:solidFill>
            <a:schemeClr val="bg1">
              <a:alpha val="30000"/>
            </a:schemeClr>
          </a:solidFill>
          <a:ln>
            <a:solidFill>
              <a:schemeClr val="bg2"/>
            </a:solidFill>
          </a:ln>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338138" y="311150"/>
            <a:ext cx="3273425" cy="245903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smtClean="0"/>
              <a:t>Click to edit Master title style</a:t>
            </a:r>
            <a:endParaRPr lang="en-US" dirty="0" smtClean="0"/>
          </a:p>
        </p:txBody>
      </p:sp>
    </p:spTree>
  </p:cSld>
  <p:clrMapOvr>
    <a:masterClrMapping/>
  </p:clrMapOvr>
  <p:transition xmlns:p14="http://schemas.microsoft.com/office/powerpoint/2010/mai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5" name="Rectangle 4"/>
          <p:cNvSpPr/>
          <p:nvPr/>
        </p:nvSpPr>
        <p:spPr>
          <a:xfrm>
            <a:off x="4992688" y="858838"/>
            <a:ext cx="3630612"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algn="ctr">
              <a:buFontTx/>
              <a:buNone/>
              <a:defRPr>
                <a:solidFill>
                  <a:schemeClr val="bg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10" name="Rectangle 9"/>
          <p:cNvSpPr/>
          <p:nvPr/>
        </p:nvSpPr>
        <p:spPr>
          <a:xfrm>
            <a:off x="3668713" y="311150"/>
            <a:ext cx="3268662"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Rectangle 10"/>
          <p:cNvSpPr/>
          <p:nvPr/>
        </p:nvSpPr>
        <p:spPr>
          <a:xfrm>
            <a:off x="334963" y="311150"/>
            <a:ext cx="3259137"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2" name="Rectangle 11"/>
          <p:cNvSpPr/>
          <p:nvPr/>
        </p:nvSpPr>
        <p:spPr>
          <a:xfrm>
            <a:off x="7011988" y="311150"/>
            <a:ext cx="1806575"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ectangle 12"/>
          <p:cNvSpPr/>
          <p:nvPr/>
        </p:nvSpPr>
        <p:spPr>
          <a:xfrm>
            <a:off x="334963" y="3028950"/>
            <a:ext cx="2501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4" name="Rectangle 13"/>
          <p:cNvSpPr/>
          <p:nvPr/>
        </p:nvSpPr>
        <p:spPr>
          <a:xfrm>
            <a:off x="2911475" y="3028950"/>
            <a:ext cx="402590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5" name="Rectangle 14"/>
          <p:cNvSpPr/>
          <p:nvPr/>
        </p:nvSpPr>
        <p:spPr>
          <a:xfrm>
            <a:off x="7011988" y="1684338"/>
            <a:ext cx="1806575" cy="34417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ectangle 15"/>
          <p:cNvSpPr/>
          <p:nvPr/>
        </p:nvSpPr>
        <p:spPr>
          <a:xfrm>
            <a:off x="7011988" y="5183188"/>
            <a:ext cx="1806575"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9" name="Picture Placeholder 25"/>
          <p:cNvSpPr>
            <a:spLocks noGrp="1"/>
          </p:cNvSpPr>
          <p:nvPr>
            <p:ph type="pic" sz="quarter" idx="1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3" name="Rectangle 2"/>
          <p:cNvSpPr/>
          <p:nvPr/>
        </p:nvSpPr>
        <p:spPr>
          <a:xfrm>
            <a:off x="338138" y="311150"/>
            <a:ext cx="8477250"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4" name="Picture 11" descr="bottom bar.jpg"/>
          <p:cNvPicPr>
            <a:picLocks noChangeAspect="1"/>
          </p:cNvPicPr>
          <p:nvPr userDrawn="1"/>
        </p:nvPicPr>
        <p:blipFill>
          <a:blip r:embed="rId2" cstate="print"/>
          <a:srcRect/>
          <a:stretch>
            <a:fillRect/>
          </a:stretch>
        </p:blipFill>
        <p:spPr bwMode="auto">
          <a:xfrm>
            <a:off x="333375" y="6375400"/>
            <a:ext cx="8477250" cy="171450"/>
          </a:xfrm>
          <a:prstGeom prst="rect">
            <a:avLst/>
          </a:prstGeom>
          <a:noFill/>
          <a:ln w="9525">
            <a:noFill/>
            <a:miter lim="800000"/>
            <a:headEnd/>
            <a:tailEnd/>
          </a:ln>
        </p:spPr>
      </p:pic>
      <p:sp>
        <p:nvSpPr>
          <p:cNvPr id="6"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7"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C304BD9-269C-4517-B467-E93D0E98E100}"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8" name="Rectangle 4"/>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5" name="Picture Placeholder 4"/>
          <p:cNvSpPr>
            <a:spLocks noGrp="1"/>
          </p:cNvSpPr>
          <p:nvPr>
            <p:ph type="pic" sz="quarter" idx="10"/>
          </p:nvPr>
        </p:nvSpPr>
        <p:spPr>
          <a:xfrm>
            <a:off x="333375" y="310896"/>
            <a:ext cx="8474869" cy="6054185"/>
          </a:xfrm>
          <a:ln>
            <a:solidFill>
              <a:schemeClr val="bg2"/>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1440" y="-91440"/>
            <a:ext cx="9326880" cy="7040880"/>
          </a:xfrm>
        </p:spPr>
        <p:txBody>
          <a:bodyPr rtlCol="0" anchor="ctr" anchorCtr="1">
            <a:noAutofit/>
          </a:bodyPr>
          <a:lstStyle>
            <a:lvl1pPr algn="ctr">
              <a:buNone/>
              <a:defRPr>
                <a:latin typeface="+mj-lt"/>
              </a:defRPr>
            </a:lvl1pPr>
          </a:lstStyle>
          <a:p>
            <a:pPr lvl="0"/>
            <a:r>
              <a:rPr lang="en-US" noProof="0" dirty="0" smtClean="0"/>
              <a:t>Click icon to add picture</a:t>
            </a:r>
            <a:endParaRPr lang="en-US" noProof="0" dirty="0"/>
          </a:p>
        </p:txBody>
      </p:sp>
    </p:spTree>
  </p:cSld>
  <p:clrMapOvr>
    <a:masterClrMapping/>
  </p:clrMapOvr>
  <p:transition xmlns:p14="http://schemas.microsoft.com/office/powerpoint/2010/mai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3" name="Picture 7"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4" name="Rectangle 3"/>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5" name="Group 3"/>
          <p:cNvGrpSpPr/>
          <p:nvPr userDrawn="1"/>
        </p:nvGrpSpPr>
        <p:grpSpPr>
          <a:xfrm>
            <a:off x="341314" y="6124575"/>
            <a:ext cx="787133" cy="416134"/>
            <a:chOff x="609600" y="528537"/>
            <a:chExt cx="1444734" cy="763789"/>
          </a:xfrm>
          <a:solidFill>
            <a:schemeClr val="bg1"/>
          </a:soli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grpSp>
      <p:sp>
        <p:nvSpPr>
          <p:cNvPr id="21" name="Media Placeholder 20"/>
          <p:cNvSpPr>
            <a:spLocks noGrp="1"/>
          </p:cNvSpPr>
          <p:nvPr>
            <p:ph type="media" sz="quarter" idx="10"/>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dirty="0" smtClean="0"/>
              <a:t>Click icon to add media</a:t>
            </a:r>
            <a:endParaRPr lang="en-US" noProof="0" dirty="0"/>
          </a:p>
        </p:txBody>
      </p:sp>
    </p:spTree>
  </p:cSld>
  <p:clrMapOvr>
    <a:masterClrMapping/>
  </p:clrMapOvr>
  <p:transition xmlns:p14="http://schemas.microsoft.com/office/powerpoint/2010/mai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3" name="Rectangle 7"/>
          <p:cNvSpPr>
            <a:spLocks noChangeArrowheads="1"/>
          </p:cNvSpPr>
          <p:nvPr userDrawn="1"/>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3E25F850-DCDD-4DE1-B0EF-35F27108A04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sp>
        <p:nvSpPr>
          <p:cNvPr id="4" name="Rectangle 3"/>
          <p:cNvSpPr>
            <a:spLocks noChangeArrowheads="1"/>
          </p:cNvSpPr>
          <p:nvPr userDrawn="1"/>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Tree>
  </p:cSld>
  <p:clrMapOvr>
    <a:masterClrMapping/>
  </p:clrMapOvr>
  <p:transition xmlns:p14="http://schemas.microsoft.com/office/powerpoint/2010/mai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a:ln w="9525">
            <a:noFill/>
            <a:miter lim="800000"/>
            <a:headEnd/>
            <a:tailEnd/>
          </a:ln>
        </p:spPr>
      </p:pic>
      <p:sp>
        <p:nvSpPr>
          <p:cNvPr id="3" name="Rectangle 2"/>
          <p:cNvSpPr>
            <a:spLocks noChangeArrowheads="1"/>
          </p:cNvSpPr>
          <p:nvPr userDrawn="1"/>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TextBox 16"/>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Arial"/>
                <a:cs typeface="+mn-cs"/>
              </a:rPr>
              <a:t>Thank you.</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00"/>
                                        <p:tgtEl>
                                          <p:spTgt spid="9"/>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00"/>
                                        <p:tgtEl>
                                          <p:spTgt spid="11"/>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00"/>
                                        <p:tgtEl>
                                          <p:spTgt spid="1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00"/>
                                        <p:tgtEl>
                                          <p:spTgt spid="13"/>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700"/>
                                        <p:tgtEl>
                                          <p:spTgt spid="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7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00"/>
                                        <p:tgtEl>
                                          <p:spTgt spid="16"/>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8"/>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0"/>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2"/>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4"/>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6"/>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9"/>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1"/>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3"/>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5"/>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00"/>
                                        <p:tgtEl>
                                          <p:spTgt spid="5"/>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700"/>
                                        <p:tgtEl>
                                          <p:spTgt spid="3"/>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700"/>
                                        <p:tgtEl>
                                          <p:spTgt spid="7"/>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700"/>
                                        <p:tgtEl>
                                          <p:spTgt spid="4"/>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Rectangle 2"/>
          <p:cNvSpPr>
            <a:spLocks noChangeArrowheads="1"/>
          </p:cNvSpPr>
          <p:nvPr/>
        </p:nvSpPr>
        <p:spPr bwMode="black">
          <a:xfrm>
            <a:off x="4373563" y="5845175"/>
            <a:ext cx="41275" cy="157163"/>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4" name="Freeform 3"/>
          <p:cNvSpPr>
            <a:spLocks/>
          </p:cNvSpPr>
          <p:nvPr/>
        </p:nvSpPr>
        <p:spPr bwMode="black">
          <a:xfrm>
            <a:off x="4614863" y="5840413"/>
            <a:ext cx="120650" cy="16510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4200525" y="5840413"/>
            <a:ext cx="119063" cy="16510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noEditPoints="1"/>
          </p:cNvSpPr>
          <p:nvPr userDrawn="1"/>
        </p:nvSpPr>
        <p:spPr bwMode="black">
          <a:xfrm>
            <a:off x="4778375" y="5840413"/>
            <a:ext cx="165100" cy="16510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p:cNvSpPr>
          <p:nvPr/>
        </p:nvSpPr>
        <p:spPr bwMode="black">
          <a:xfrm>
            <a:off x="4468813" y="5840413"/>
            <a:ext cx="107950" cy="16510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4117975" y="5654675"/>
            <a:ext cx="38100" cy="8096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4227513" y="5600700"/>
            <a:ext cx="38100"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4335463" y="5526088"/>
            <a:ext cx="38100" cy="24765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4443413" y="5600700"/>
            <a:ext cx="39687" cy="13493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4551363" y="5654675"/>
            <a:ext cx="41275" cy="8096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46609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4770438" y="5526088"/>
            <a:ext cx="39687" cy="24765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4876800" y="5600700"/>
            <a:ext cx="39688" cy="13493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4986338" y="5654675"/>
            <a:ext cx="39687" cy="8096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srcRect l="1695" r="14438"/>
          <a:stretch>
            <a:fillRect/>
          </a:stretch>
        </p:blipFill>
        <p:spPr bwMode="auto">
          <a:xfrm>
            <a:off x="0" y="0"/>
            <a:ext cx="9144000" cy="6858000"/>
          </a:xfrm>
          <a:prstGeom prst="rect">
            <a:avLst/>
          </a:prstGeom>
          <a:noFill/>
          <a:ln w="9525">
            <a:noFill/>
            <a:miter lim="800000"/>
            <a:headEnd/>
            <a:tailEnd/>
          </a:ln>
        </p:spPr>
      </p:pic>
      <p:sp>
        <p:nvSpPr>
          <p:cNvPr id="3" name="TextBox 2"/>
          <p:cNvSpPr txBox="1"/>
          <p:nvPr userDrawn="1"/>
        </p:nvSpPr>
        <p:spPr>
          <a:xfrm>
            <a:off x="644525" y="3060700"/>
            <a:ext cx="2436813"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Arial"/>
                <a:cs typeface="+mn-cs"/>
              </a:rPr>
              <a:t>Thank you.</a:t>
            </a:r>
          </a:p>
        </p:txBody>
      </p:sp>
      <p:sp>
        <p:nvSpPr>
          <p:cNvPr id="4" name="Rectangle 3"/>
          <p:cNvSpPr>
            <a:spLocks noChangeArrowheads="1"/>
          </p:cNvSpPr>
          <p:nvPr/>
        </p:nvSpPr>
        <p:spPr bwMode="black">
          <a:xfrm>
            <a:off x="6313488" y="3708400"/>
            <a:ext cx="115887" cy="441325"/>
          </a:xfrm>
          <a:prstGeom prst="rect">
            <a:avLst/>
          </a:prstGeom>
          <a:solidFill>
            <a:schemeClr val="bg1"/>
          </a:solidFill>
          <a:ln w="9525">
            <a:noFill/>
            <a:miter lim="800000"/>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5" name="Freeform 4"/>
          <p:cNvSpPr>
            <a:spLocks/>
          </p:cNvSpPr>
          <p:nvPr/>
        </p:nvSpPr>
        <p:spPr bwMode="black">
          <a:xfrm>
            <a:off x="6992938" y="3697288"/>
            <a:ext cx="336550"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6" name="Freeform 5"/>
          <p:cNvSpPr>
            <a:spLocks/>
          </p:cNvSpPr>
          <p:nvPr userDrawn="1"/>
        </p:nvSpPr>
        <p:spPr bwMode="black">
          <a:xfrm>
            <a:off x="5824538" y="3697288"/>
            <a:ext cx="338137"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7" name="Freeform 6"/>
          <p:cNvSpPr>
            <a:spLocks noEditPoints="1"/>
          </p:cNvSpPr>
          <p:nvPr/>
        </p:nvSpPr>
        <p:spPr bwMode="black">
          <a:xfrm>
            <a:off x="7451725" y="3697288"/>
            <a:ext cx="463550"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8" name="Freeform 7"/>
          <p:cNvSpPr>
            <a:spLocks/>
          </p:cNvSpPr>
          <p:nvPr/>
        </p:nvSpPr>
        <p:spPr bwMode="black">
          <a:xfrm>
            <a:off x="6580188" y="3697288"/>
            <a:ext cx="301625"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9" name="Freeform 8"/>
          <p:cNvSpPr>
            <a:spLocks/>
          </p:cNvSpPr>
          <p:nvPr/>
        </p:nvSpPr>
        <p:spPr bwMode="black">
          <a:xfrm>
            <a:off x="5592763" y="3082925"/>
            <a:ext cx="109537"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0" name="Freeform 9"/>
          <p:cNvSpPr>
            <a:spLocks/>
          </p:cNvSpPr>
          <p:nvPr/>
        </p:nvSpPr>
        <p:spPr bwMode="black">
          <a:xfrm>
            <a:off x="5900738" y="2930525"/>
            <a:ext cx="109537"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1" name="Freeform 10"/>
          <p:cNvSpPr>
            <a:spLocks/>
          </p:cNvSpPr>
          <p:nvPr/>
        </p:nvSpPr>
        <p:spPr bwMode="black">
          <a:xfrm>
            <a:off x="62023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2" name="Freeform 11"/>
          <p:cNvSpPr>
            <a:spLocks/>
          </p:cNvSpPr>
          <p:nvPr/>
        </p:nvSpPr>
        <p:spPr bwMode="black">
          <a:xfrm>
            <a:off x="6510338" y="2930525"/>
            <a:ext cx="11112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3" name="Freeform 12"/>
          <p:cNvSpPr>
            <a:spLocks/>
          </p:cNvSpPr>
          <p:nvPr/>
        </p:nvSpPr>
        <p:spPr bwMode="black">
          <a:xfrm>
            <a:off x="6811963" y="3082925"/>
            <a:ext cx="115887"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4" name="Freeform 13"/>
          <p:cNvSpPr>
            <a:spLocks/>
          </p:cNvSpPr>
          <p:nvPr/>
        </p:nvSpPr>
        <p:spPr bwMode="black">
          <a:xfrm>
            <a:off x="71199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5" name="Freeform 14"/>
          <p:cNvSpPr>
            <a:spLocks/>
          </p:cNvSpPr>
          <p:nvPr/>
        </p:nvSpPr>
        <p:spPr bwMode="black">
          <a:xfrm>
            <a:off x="7427913"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6" name="Freeform 15"/>
          <p:cNvSpPr>
            <a:spLocks/>
          </p:cNvSpPr>
          <p:nvPr/>
        </p:nvSpPr>
        <p:spPr bwMode="black">
          <a:xfrm>
            <a:off x="7729538" y="2930525"/>
            <a:ext cx="11112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
        <p:nvSpPr>
          <p:cNvPr id="17" name="Freeform 16"/>
          <p:cNvSpPr>
            <a:spLocks/>
          </p:cNvSpPr>
          <p:nvPr/>
        </p:nvSpPr>
        <p:spPr bwMode="black">
          <a:xfrm>
            <a:off x="8037513" y="3082925"/>
            <a:ext cx="11112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defRPr/>
            </a:pPr>
            <a:endParaRPr lang="en-US" dirty="0">
              <a:solidFill>
                <a:srgbClr val="0096D6"/>
              </a:solidFill>
              <a:latin typeface="Arial"/>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
                                        <p:tgtEl>
                                          <p:spTgt spid="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00"/>
                                        <p:tgtEl>
                                          <p:spTgt spid="1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00"/>
                                        <p:tgtEl>
                                          <p:spTgt spid="1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00"/>
                                        <p:tgtEl>
                                          <p:spTgt spid="1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00"/>
                                        <p:tgtEl>
                                          <p:spTgt spid="1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00"/>
                                        <p:tgtEl>
                                          <p:spTgt spid="1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700"/>
                                        <p:tgtEl>
                                          <p:spTgt spid="1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00"/>
                                        <p:tgtEl>
                                          <p:spTgt spid="1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00"/>
                                        <p:tgtEl>
                                          <p:spTgt spid="1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1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1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1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1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1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1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1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1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700"/>
                                        <p:tgtEl>
                                          <p:spTgt spid="6"/>
                                        </p:tgtEl>
                                      </p:cBhvr>
                                    </p:animEffect>
                                  </p:childTnLst>
                                </p:cTn>
                              </p:par>
                              <p:par>
                                <p:cTn id="62" presetID="10" presetClass="entr" presetSubtype="0" fill="hold" nodeType="withEffect">
                                  <p:stCondLst>
                                    <p:cond delay="1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700"/>
                                        <p:tgtEl>
                                          <p:spTgt spid="4"/>
                                        </p:tgtEl>
                                      </p:cBhvr>
                                    </p:animEffect>
                                  </p:childTnLst>
                                </p:cTn>
                              </p:par>
                              <p:par>
                                <p:cTn id="65" presetID="10" presetClass="entr" presetSubtype="0" fill="hold" nodeType="withEffect">
                                  <p:stCondLst>
                                    <p:cond delay="2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00"/>
                                        <p:tgtEl>
                                          <p:spTgt spid="8"/>
                                        </p:tgtEl>
                                      </p:cBhvr>
                                    </p:animEffect>
                                  </p:childTnLst>
                                </p:cTn>
                              </p:par>
                              <p:par>
                                <p:cTn id="68" presetID="10" presetClass="entr" presetSubtype="0" fill="hold" nodeType="withEffect">
                                  <p:stCondLst>
                                    <p:cond delay="3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700"/>
                                        <p:tgtEl>
                                          <p:spTgt spid="5"/>
                                        </p:tgtEl>
                                      </p:cBhvr>
                                    </p:animEffect>
                                  </p:childTnLst>
                                </p:cTn>
                              </p:par>
                              <p:par>
                                <p:cTn id="71" presetID="10" presetClass="entr" presetSubtype="0" fill="hold" nodeType="withEffect">
                                  <p:stCondLst>
                                    <p:cond delay="4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36"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4.xml"/><Relationship Id="rId21" Type="http://schemas.openxmlformats.org/officeDocument/2006/relationships/slideLayout" Target="../slideLayouts/slideLayout55.xml"/><Relationship Id="rId22" Type="http://schemas.openxmlformats.org/officeDocument/2006/relationships/slideLayout" Target="../slideLayouts/slideLayout56.xml"/><Relationship Id="rId23" Type="http://schemas.openxmlformats.org/officeDocument/2006/relationships/slideLayout" Target="../slideLayouts/slideLayout57.xml"/><Relationship Id="rId24" Type="http://schemas.openxmlformats.org/officeDocument/2006/relationships/slideLayout" Target="../slideLayouts/slideLayout58.xml"/><Relationship Id="rId25" Type="http://schemas.openxmlformats.org/officeDocument/2006/relationships/slideLayout" Target="../slideLayouts/slideLayout59.xml"/><Relationship Id="rId26" Type="http://schemas.openxmlformats.org/officeDocument/2006/relationships/slideLayout" Target="../slideLayouts/slideLayout60.xml"/><Relationship Id="rId27" Type="http://schemas.openxmlformats.org/officeDocument/2006/relationships/slideLayout" Target="../slideLayouts/slideLayout61.xml"/><Relationship Id="rId28" Type="http://schemas.openxmlformats.org/officeDocument/2006/relationships/slideLayout" Target="../slideLayouts/slideLayout62.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30" Type="http://schemas.openxmlformats.org/officeDocument/2006/relationships/slideLayout" Target="../slideLayouts/slideLayout64.xml"/><Relationship Id="rId31" Type="http://schemas.openxmlformats.org/officeDocument/2006/relationships/slideLayout" Target="../slideLayouts/slideLayout65.xml"/><Relationship Id="rId32" Type="http://schemas.openxmlformats.org/officeDocument/2006/relationships/slideLayout" Target="../slideLayouts/slideLayout66.xml"/><Relationship Id="rId9" Type="http://schemas.openxmlformats.org/officeDocument/2006/relationships/slideLayout" Target="../slideLayouts/slideLayout43.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3" Type="http://schemas.openxmlformats.org/officeDocument/2006/relationships/slideLayout" Target="../slideLayouts/slideLayout67.xml"/><Relationship Id="rId34" Type="http://schemas.openxmlformats.org/officeDocument/2006/relationships/slideLayout" Target="../slideLayouts/slideLayout68.xml"/><Relationship Id="rId35" Type="http://schemas.openxmlformats.org/officeDocument/2006/relationships/theme" Target="../theme/theme2.xml"/><Relationship Id="rId36" Type="http://schemas.openxmlformats.org/officeDocument/2006/relationships/image" Target="../media/image1.jpeg"/><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slideLayout" Target="../slideLayouts/slideLayout52.xml"/><Relationship Id="rId1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8.xml"/><Relationship Id="rId21" Type="http://schemas.openxmlformats.org/officeDocument/2006/relationships/slideLayout" Target="../slideLayouts/slideLayout89.xml"/><Relationship Id="rId22" Type="http://schemas.openxmlformats.org/officeDocument/2006/relationships/slideLayout" Target="../slideLayouts/slideLayout90.xml"/><Relationship Id="rId23" Type="http://schemas.openxmlformats.org/officeDocument/2006/relationships/slideLayout" Target="../slideLayouts/slideLayout91.xml"/><Relationship Id="rId24" Type="http://schemas.openxmlformats.org/officeDocument/2006/relationships/slideLayout" Target="../slideLayouts/slideLayout92.xml"/><Relationship Id="rId25" Type="http://schemas.openxmlformats.org/officeDocument/2006/relationships/slideLayout" Target="../slideLayouts/slideLayout93.xml"/><Relationship Id="rId26" Type="http://schemas.openxmlformats.org/officeDocument/2006/relationships/slideLayout" Target="../slideLayouts/slideLayout94.xml"/><Relationship Id="rId27" Type="http://schemas.openxmlformats.org/officeDocument/2006/relationships/slideLayout" Target="../slideLayouts/slideLayout95.xml"/><Relationship Id="rId28" Type="http://schemas.openxmlformats.org/officeDocument/2006/relationships/slideLayout" Target="../slideLayouts/slideLayout96.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30" Type="http://schemas.openxmlformats.org/officeDocument/2006/relationships/slideLayout" Target="../slideLayouts/slideLayout98.xml"/><Relationship Id="rId31" Type="http://schemas.openxmlformats.org/officeDocument/2006/relationships/slideLayout" Target="../slideLayouts/slideLayout99.xml"/><Relationship Id="rId32" Type="http://schemas.openxmlformats.org/officeDocument/2006/relationships/slideLayout" Target="../slideLayouts/slideLayout100.xml"/><Relationship Id="rId9" Type="http://schemas.openxmlformats.org/officeDocument/2006/relationships/slideLayout" Target="../slideLayouts/slideLayout77.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33" Type="http://schemas.openxmlformats.org/officeDocument/2006/relationships/slideLayout" Target="../slideLayouts/slideLayout101.xml"/><Relationship Id="rId34" Type="http://schemas.openxmlformats.org/officeDocument/2006/relationships/theme" Target="../theme/theme3.xml"/><Relationship Id="rId35" Type="http://schemas.openxmlformats.org/officeDocument/2006/relationships/image" Target="../media/image1.jpeg"/><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slideLayout" Target="../slideLayouts/slideLayout86.xml"/><Relationship Id="rId1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188" y="157163"/>
            <a:ext cx="8588375" cy="838200"/>
          </a:xfrm>
          <a:prstGeom prst="rect">
            <a:avLst/>
          </a:prstGeom>
        </p:spPr>
        <p:txBody>
          <a:bodyPr vert="horz" lIns="82296" tIns="45720" rIns="82296" bIns="45720" rtlCol="0" anchor="t" anchorCtr="0">
            <a:noAutofit/>
          </a:bodyPr>
          <a:lstStyle/>
          <a:p>
            <a:r>
              <a:rPr lang="en-US" dirty="0" smtClean="0"/>
              <a:t>Slide Title Goes Here</a:t>
            </a:r>
            <a:endParaRPr lang="en-US" dirty="0"/>
          </a:p>
        </p:txBody>
      </p:sp>
      <p:sp>
        <p:nvSpPr>
          <p:cNvPr id="1027" name="Text Placeholder 2"/>
          <p:cNvSpPr>
            <a:spLocks noGrp="1"/>
          </p:cNvSpPr>
          <p:nvPr>
            <p:ph type="body" idx="1"/>
          </p:nvPr>
        </p:nvSpPr>
        <p:spPr bwMode="auto">
          <a:xfrm>
            <a:off x="230188" y="1047750"/>
            <a:ext cx="8550275"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ChangeArrowheads="1"/>
          </p:cNvSpPr>
          <p:nvPr/>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a:t>
            </a:r>
            <a:r>
              <a:rPr lang="en-US" sz="600" dirty="0" smtClean="0">
                <a:solidFill>
                  <a:srgbClr val="C0C0C0"/>
                </a:solidFill>
                <a:latin typeface="+mj-lt"/>
                <a:cs typeface="+mn-cs"/>
              </a:rPr>
              <a:t>2012 </a:t>
            </a:r>
            <a:r>
              <a:rPr lang="en-US" sz="600" dirty="0">
                <a:solidFill>
                  <a:srgbClr val="C0C0C0"/>
                </a:solidFill>
                <a:latin typeface="+mj-lt"/>
                <a:cs typeface="+mn-cs"/>
              </a:rPr>
              <a:t>Cisco and/or its affiliates. All rights reserved.</a:t>
            </a:r>
          </a:p>
        </p:txBody>
      </p:sp>
      <p:sp>
        <p:nvSpPr>
          <p:cNvPr id="11"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7DF830B1-A9D5-4DD6-B31F-8E7A9B168361}"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pic>
        <p:nvPicPr>
          <p:cNvPr id="1031" name="Picture 12" descr="bottom bar.jpg"/>
          <p:cNvPicPr>
            <a:picLocks noChangeAspect="1"/>
          </p:cNvPicPr>
          <p:nvPr/>
        </p:nvPicPr>
        <p:blipFill>
          <a:blip r:embed="rId36" cstate="print"/>
          <a:srcRect/>
          <a:stretch>
            <a:fillRect/>
          </a:stretch>
        </p:blipFill>
        <p:spPr bwMode="auto">
          <a:xfrm>
            <a:off x="333375" y="6378575"/>
            <a:ext cx="8477250" cy="161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286" r:id="rId6"/>
    <p:sldLayoutId id="2147484287" r:id="rId7"/>
    <p:sldLayoutId id="2147484311" r:id="rId8"/>
    <p:sldLayoutId id="2147484288" r:id="rId9"/>
    <p:sldLayoutId id="2147484312" r:id="rId10"/>
    <p:sldLayoutId id="2147484313" r:id="rId11"/>
    <p:sldLayoutId id="2147484314" r:id="rId12"/>
    <p:sldLayoutId id="2147484289" r:id="rId13"/>
    <p:sldLayoutId id="2147484290"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24" r:id="rId24"/>
    <p:sldLayoutId id="2147484325" r:id="rId25"/>
    <p:sldLayoutId id="2147484326" r:id="rId26"/>
    <p:sldLayoutId id="2147484327" r:id="rId27"/>
    <p:sldLayoutId id="2147484328" r:id="rId28"/>
    <p:sldLayoutId id="2147484329" r:id="rId29"/>
    <p:sldLayoutId id="2147484330" r:id="rId30"/>
    <p:sldLayoutId id="2147484331" r:id="rId31"/>
    <p:sldLayoutId id="2147484332" r:id="rId32"/>
    <p:sldLayoutId id="2147484292" r:id="rId33"/>
    <p:sldLayoutId id="2147484388" r:id="rId3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mj-ea"/>
          <a:cs typeface="+mj-cs"/>
        </a:defRPr>
      </a:lvl1pPr>
      <a:lvl2pPr algn="l" rtl="0" eaLnBrk="0" fontAlgn="base" hangingPunct="0">
        <a:lnSpc>
          <a:spcPct val="80000"/>
        </a:lnSpc>
        <a:spcBef>
          <a:spcPct val="0"/>
        </a:spcBef>
        <a:spcAft>
          <a:spcPct val="0"/>
        </a:spcAft>
        <a:defRPr sz="3600">
          <a:solidFill>
            <a:schemeClr val="tx1"/>
          </a:solidFill>
          <a:latin typeface="Arial" pitchFamily="34" charset="0"/>
        </a:defRPr>
      </a:lvl2pPr>
      <a:lvl3pPr algn="l" rtl="0" eaLnBrk="0" fontAlgn="base" hangingPunct="0">
        <a:lnSpc>
          <a:spcPct val="80000"/>
        </a:lnSpc>
        <a:spcBef>
          <a:spcPct val="0"/>
        </a:spcBef>
        <a:spcAft>
          <a:spcPct val="0"/>
        </a:spcAft>
        <a:defRPr sz="3600">
          <a:solidFill>
            <a:schemeClr val="tx1"/>
          </a:solidFill>
          <a:latin typeface="Arial" pitchFamily="34" charset="0"/>
        </a:defRPr>
      </a:lvl3pPr>
      <a:lvl4pPr algn="l" rtl="0" eaLnBrk="0" fontAlgn="base" hangingPunct="0">
        <a:lnSpc>
          <a:spcPct val="80000"/>
        </a:lnSpc>
        <a:spcBef>
          <a:spcPct val="0"/>
        </a:spcBef>
        <a:spcAft>
          <a:spcPct val="0"/>
        </a:spcAft>
        <a:defRPr sz="3600">
          <a:solidFill>
            <a:schemeClr val="tx1"/>
          </a:solidFill>
          <a:latin typeface="Arial" pitchFamily="34" charset="0"/>
        </a:defRPr>
      </a:lvl4pPr>
      <a:lvl5pPr algn="l" rtl="0" eaLnBrk="0" fontAlgn="base" hangingPunct="0">
        <a:lnSpc>
          <a:spcPct val="80000"/>
        </a:lnSpc>
        <a:spcBef>
          <a:spcPct val="0"/>
        </a:spcBef>
        <a:spcAft>
          <a:spcPct val="0"/>
        </a:spcAft>
        <a:defRPr sz="3600">
          <a:solidFill>
            <a:schemeClr val="tx1"/>
          </a:solidFill>
          <a:latin typeface="Arial" pitchFamily="34" charset="0"/>
        </a:defRPr>
      </a:lvl5pPr>
      <a:lvl6pPr marL="457200" algn="l" rtl="0" fontAlgn="base">
        <a:lnSpc>
          <a:spcPct val="80000"/>
        </a:lnSpc>
        <a:spcBef>
          <a:spcPct val="0"/>
        </a:spcBef>
        <a:spcAft>
          <a:spcPct val="0"/>
        </a:spcAft>
        <a:defRPr sz="3600">
          <a:solidFill>
            <a:schemeClr val="tx1"/>
          </a:solidFill>
          <a:latin typeface="Arial" pitchFamily="34" charset="0"/>
        </a:defRPr>
      </a:lvl6pPr>
      <a:lvl7pPr marL="914400" algn="l" rtl="0" fontAlgn="base">
        <a:lnSpc>
          <a:spcPct val="80000"/>
        </a:lnSpc>
        <a:spcBef>
          <a:spcPct val="0"/>
        </a:spcBef>
        <a:spcAft>
          <a:spcPct val="0"/>
        </a:spcAft>
        <a:defRPr sz="3600">
          <a:solidFill>
            <a:schemeClr val="tx1"/>
          </a:solidFill>
          <a:latin typeface="Arial" pitchFamily="34" charset="0"/>
        </a:defRPr>
      </a:lvl7pPr>
      <a:lvl8pPr marL="1371600" algn="l" rtl="0" fontAlgn="base">
        <a:lnSpc>
          <a:spcPct val="80000"/>
        </a:lnSpc>
        <a:spcBef>
          <a:spcPct val="0"/>
        </a:spcBef>
        <a:spcAft>
          <a:spcPct val="0"/>
        </a:spcAft>
        <a:defRPr sz="3600">
          <a:solidFill>
            <a:schemeClr val="tx1"/>
          </a:solidFill>
          <a:latin typeface="Arial" pitchFamily="34" charset="0"/>
        </a:defRPr>
      </a:lvl8pPr>
      <a:lvl9pPr marL="1828800" algn="l" rtl="0" fontAlgn="base">
        <a:lnSpc>
          <a:spcPct val="80000"/>
        </a:lnSpc>
        <a:spcBef>
          <a:spcPct val="0"/>
        </a:spcBef>
        <a:spcAft>
          <a:spcPct val="0"/>
        </a:spcAft>
        <a:defRPr sz="3600">
          <a:solidFill>
            <a:schemeClr val="tx1"/>
          </a:solidFill>
          <a:latin typeface="Arial" pitchFamily="34" charset="0"/>
        </a:defRPr>
      </a:lvl9pPr>
    </p:titleStyle>
    <p:bodyStyle>
      <a:lvl1pPr marL="228600" indent="-228600" algn="l" rtl="0" eaLnBrk="0" fontAlgn="base" hangingPunct="0">
        <a:lnSpc>
          <a:spcPct val="95000"/>
        </a:lnSpc>
        <a:spcBef>
          <a:spcPts val="1438"/>
        </a:spcBef>
        <a:spcAft>
          <a:spcPct val="0"/>
        </a:spcAft>
        <a:buClr>
          <a:schemeClr val="tx2"/>
        </a:buClr>
        <a:buSzPct val="90000"/>
        <a:buFont typeface="Arial" pitchFamily="34" charset="0"/>
        <a:buChar char="•"/>
        <a:defRPr lang="en-US" sz="2000" kern="1200" dirty="0">
          <a:solidFill>
            <a:srgbClr val="546568"/>
          </a:solidFill>
          <a:latin typeface="+mj-lt"/>
          <a:ea typeface="+mn-ea"/>
          <a:cs typeface="+mn-cs"/>
        </a:defRPr>
      </a:lvl1pPr>
      <a:lvl2pPr marL="406400" indent="50800" algn="l" rtl="0" eaLnBrk="0" fontAlgn="base" hangingPunct="0">
        <a:lnSpc>
          <a:spcPct val="95000"/>
        </a:lnSpc>
        <a:spcBef>
          <a:spcPts val="838"/>
        </a:spcBef>
        <a:spcAft>
          <a:spcPct val="0"/>
        </a:spcAft>
        <a:buClr>
          <a:schemeClr val="tx2"/>
        </a:buClr>
        <a:defRPr lang="en-US" kern="1200" dirty="0">
          <a:solidFill>
            <a:srgbClr val="546568"/>
          </a:solidFill>
          <a:latin typeface="+mj-lt"/>
          <a:ea typeface="+mn-ea"/>
          <a:cs typeface="+mn-cs"/>
        </a:defRPr>
      </a:lvl2pPr>
      <a:lvl3pPr marL="571500" indent="-1588" algn="l" rtl="0" eaLnBrk="0" fontAlgn="base" hangingPunct="0">
        <a:lnSpc>
          <a:spcPct val="95000"/>
        </a:lnSpc>
        <a:spcBef>
          <a:spcPts val="838"/>
        </a:spcBef>
        <a:spcAft>
          <a:spcPct val="0"/>
        </a:spcAft>
        <a:buFont typeface="Arial" pitchFamily="34" charset="0"/>
        <a:defRPr lang="en-US" sz="1600" kern="1200" dirty="0">
          <a:solidFill>
            <a:srgbClr val="546568"/>
          </a:solidFill>
          <a:latin typeface="+mj-lt"/>
          <a:ea typeface="+mn-ea"/>
          <a:cs typeface="+mn-cs"/>
        </a:defRPr>
      </a:lvl3pPr>
      <a:lvl4pPr marL="688975" indent="682625"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4pPr>
      <a:lvl5pPr marL="801688" indent="1027113"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188" y="431800"/>
            <a:ext cx="8588375"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2051" name="Text Placeholder 2"/>
          <p:cNvSpPr>
            <a:spLocks noGrp="1"/>
          </p:cNvSpPr>
          <p:nvPr>
            <p:ph type="body" idx="1"/>
          </p:nvPr>
        </p:nvSpPr>
        <p:spPr bwMode="auto">
          <a:xfrm>
            <a:off x="230188" y="1339850"/>
            <a:ext cx="8550275"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ChangeArrowheads="1"/>
          </p:cNvSpPr>
          <p:nvPr/>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11"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CB7A62A8-9EC6-41C2-A7E7-FE373D8FBD00}"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2055" name="Picture 12" descr="bottom bar.jpg"/>
          <p:cNvPicPr>
            <a:picLocks noChangeAspect="1"/>
          </p:cNvPicPr>
          <p:nvPr/>
        </p:nvPicPr>
        <p:blipFill>
          <a:blip r:embed="rId36" cstate="print"/>
          <a:srcRect/>
          <a:stretch>
            <a:fillRect/>
          </a:stretch>
        </p:blipFill>
        <p:spPr bwMode="auto">
          <a:xfrm>
            <a:off x="333375" y="6378575"/>
            <a:ext cx="8477250" cy="161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293" r:id="rId6"/>
    <p:sldLayoutId id="2147484294" r:id="rId7"/>
    <p:sldLayoutId id="2147484338" r:id="rId8"/>
    <p:sldLayoutId id="2147484295" r:id="rId9"/>
    <p:sldLayoutId id="2147484339" r:id="rId10"/>
    <p:sldLayoutId id="2147484340" r:id="rId11"/>
    <p:sldLayoutId id="2147484341" r:id="rId12"/>
    <p:sldLayoutId id="2147484296" r:id="rId13"/>
    <p:sldLayoutId id="2147484297"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 id="2147484356" r:id="rId29"/>
    <p:sldLayoutId id="2147484357" r:id="rId30"/>
    <p:sldLayoutId id="2147484358" r:id="rId31"/>
    <p:sldLayoutId id="2147484359" r:id="rId32"/>
    <p:sldLayoutId id="2147484298" r:id="rId33"/>
    <p:sldLayoutId id="2147484360" r:id="rId3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mj-ea"/>
          <a:cs typeface="+mj-cs"/>
        </a:defRPr>
      </a:lvl1pPr>
      <a:lvl2pPr algn="l" rtl="0" eaLnBrk="0" fontAlgn="base" hangingPunct="0">
        <a:lnSpc>
          <a:spcPct val="80000"/>
        </a:lnSpc>
        <a:spcBef>
          <a:spcPct val="0"/>
        </a:spcBef>
        <a:spcAft>
          <a:spcPct val="0"/>
        </a:spcAft>
        <a:defRPr sz="3600">
          <a:solidFill>
            <a:schemeClr val="tx1"/>
          </a:solidFill>
          <a:latin typeface="Arial" pitchFamily="34" charset="0"/>
        </a:defRPr>
      </a:lvl2pPr>
      <a:lvl3pPr algn="l" rtl="0" eaLnBrk="0" fontAlgn="base" hangingPunct="0">
        <a:lnSpc>
          <a:spcPct val="80000"/>
        </a:lnSpc>
        <a:spcBef>
          <a:spcPct val="0"/>
        </a:spcBef>
        <a:spcAft>
          <a:spcPct val="0"/>
        </a:spcAft>
        <a:defRPr sz="3600">
          <a:solidFill>
            <a:schemeClr val="tx1"/>
          </a:solidFill>
          <a:latin typeface="Arial" pitchFamily="34" charset="0"/>
        </a:defRPr>
      </a:lvl3pPr>
      <a:lvl4pPr algn="l" rtl="0" eaLnBrk="0" fontAlgn="base" hangingPunct="0">
        <a:lnSpc>
          <a:spcPct val="80000"/>
        </a:lnSpc>
        <a:spcBef>
          <a:spcPct val="0"/>
        </a:spcBef>
        <a:spcAft>
          <a:spcPct val="0"/>
        </a:spcAft>
        <a:defRPr sz="3600">
          <a:solidFill>
            <a:schemeClr val="tx1"/>
          </a:solidFill>
          <a:latin typeface="Arial" pitchFamily="34" charset="0"/>
        </a:defRPr>
      </a:lvl4pPr>
      <a:lvl5pPr algn="l" rtl="0" eaLnBrk="0" fontAlgn="base" hangingPunct="0">
        <a:lnSpc>
          <a:spcPct val="80000"/>
        </a:lnSpc>
        <a:spcBef>
          <a:spcPct val="0"/>
        </a:spcBef>
        <a:spcAft>
          <a:spcPct val="0"/>
        </a:spcAft>
        <a:defRPr sz="3600">
          <a:solidFill>
            <a:schemeClr val="tx1"/>
          </a:solidFill>
          <a:latin typeface="Arial" pitchFamily="34" charset="0"/>
        </a:defRPr>
      </a:lvl5pPr>
      <a:lvl6pPr marL="457200" algn="l" rtl="0" fontAlgn="base">
        <a:lnSpc>
          <a:spcPct val="80000"/>
        </a:lnSpc>
        <a:spcBef>
          <a:spcPct val="0"/>
        </a:spcBef>
        <a:spcAft>
          <a:spcPct val="0"/>
        </a:spcAft>
        <a:defRPr sz="3600">
          <a:solidFill>
            <a:schemeClr val="tx1"/>
          </a:solidFill>
          <a:latin typeface="Arial" pitchFamily="34" charset="0"/>
        </a:defRPr>
      </a:lvl6pPr>
      <a:lvl7pPr marL="914400" algn="l" rtl="0" fontAlgn="base">
        <a:lnSpc>
          <a:spcPct val="80000"/>
        </a:lnSpc>
        <a:spcBef>
          <a:spcPct val="0"/>
        </a:spcBef>
        <a:spcAft>
          <a:spcPct val="0"/>
        </a:spcAft>
        <a:defRPr sz="3600">
          <a:solidFill>
            <a:schemeClr val="tx1"/>
          </a:solidFill>
          <a:latin typeface="Arial" pitchFamily="34" charset="0"/>
        </a:defRPr>
      </a:lvl7pPr>
      <a:lvl8pPr marL="1371600" algn="l" rtl="0" fontAlgn="base">
        <a:lnSpc>
          <a:spcPct val="80000"/>
        </a:lnSpc>
        <a:spcBef>
          <a:spcPct val="0"/>
        </a:spcBef>
        <a:spcAft>
          <a:spcPct val="0"/>
        </a:spcAft>
        <a:defRPr sz="3600">
          <a:solidFill>
            <a:schemeClr val="tx1"/>
          </a:solidFill>
          <a:latin typeface="Arial" pitchFamily="34" charset="0"/>
        </a:defRPr>
      </a:lvl8pPr>
      <a:lvl9pPr marL="1828800" algn="l" rtl="0" fontAlgn="base">
        <a:lnSpc>
          <a:spcPct val="80000"/>
        </a:lnSpc>
        <a:spcBef>
          <a:spcPct val="0"/>
        </a:spcBef>
        <a:spcAft>
          <a:spcPct val="0"/>
        </a:spcAft>
        <a:defRPr sz="3600">
          <a:solidFill>
            <a:schemeClr val="tx1"/>
          </a:solidFill>
          <a:latin typeface="Arial" pitchFamily="34" charset="0"/>
        </a:defRPr>
      </a:lvl9pPr>
    </p:titleStyle>
    <p:bodyStyle>
      <a:lvl1pPr marL="228600" indent="-228600" algn="l" rtl="0" eaLnBrk="0" fontAlgn="base" hangingPunct="0">
        <a:lnSpc>
          <a:spcPct val="95000"/>
        </a:lnSpc>
        <a:spcBef>
          <a:spcPts val="1438"/>
        </a:spcBef>
        <a:spcAft>
          <a:spcPct val="0"/>
        </a:spcAft>
        <a:buClr>
          <a:schemeClr val="tx2"/>
        </a:buClr>
        <a:buSzPct val="90000"/>
        <a:buFont typeface="Arial" pitchFamily="34" charset="0"/>
        <a:buChar char="•"/>
        <a:defRPr lang="en-US" sz="2000" kern="1200" dirty="0">
          <a:solidFill>
            <a:srgbClr val="546568"/>
          </a:solidFill>
          <a:latin typeface="+mj-lt"/>
          <a:ea typeface="+mn-ea"/>
          <a:cs typeface="+mn-cs"/>
        </a:defRPr>
      </a:lvl1pPr>
      <a:lvl2pPr marL="406400" indent="50800" algn="l" rtl="0" eaLnBrk="0" fontAlgn="base" hangingPunct="0">
        <a:lnSpc>
          <a:spcPct val="95000"/>
        </a:lnSpc>
        <a:spcBef>
          <a:spcPts val="838"/>
        </a:spcBef>
        <a:spcAft>
          <a:spcPct val="0"/>
        </a:spcAft>
        <a:buClr>
          <a:schemeClr val="tx2"/>
        </a:buClr>
        <a:defRPr lang="en-US" kern="1200" dirty="0">
          <a:solidFill>
            <a:srgbClr val="546568"/>
          </a:solidFill>
          <a:latin typeface="+mj-lt"/>
          <a:ea typeface="+mn-ea"/>
          <a:cs typeface="+mn-cs"/>
        </a:defRPr>
      </a:lvl2pPr>
      <a:lvl3pPr marL="571500" indent="-1588" algn="l" rtl="0" eaLnBrk="0" fontAlgn="base" hangingPunct="0">
        <a:lnSpc>
          <a:spcPct val="95000"/>
        </a:lnSpc>
        <a:spcBef>
          <a:spcPts val="838"/>
        </a:spcBef>
        <a:spcAft>
          <a:spcPct val="0"/>
        </a:spcAft>
        <a:buFont typeface="Arial" pitchFamily="34" charset="0"/>
        <a:defRPr lang="en-US" sz="1600" kern="1200" dirty="0">
          <a:solidFill>
            <a:srgbClr val="546568"/>
          </a:solidFill>
          <a:latin typeface="+mj-lt"/>
          <a:ea typeface="+mn-ea"/>
          <a:cs typeface="+mn-cs"/>
        </a:defRPr>
      </a:lvl3pPr>
      <a:lvl4pPr marL="688975" indent="682625"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4pPr>
      <a:lvl5pPr marL="801688" indent="1027113"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188" y="431800"/>
            <a:ext cx="8588375"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075" name="Text Placeholder 2"/>
          <p:cNvSpPr>
            <a:spLocks noGrp="1"/>
          </p:cNvSpPr>
          <p:nvPr>
            <p:ph type="body" idx="1"/>
          </p:nvPr>
        </p:nvSpPr>
        <p:spPr bwMode="auto">
          <a:xfrm>
            <a:off x="230188" y="1339850"/>
            <a:ext cx="8550275"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ChangeArrowheads="1"/>
          </p:cNvSpPr>
          <p:nvPr/>
        </p:nvSpPr>
        <p:spPr bwMode="ltGray">
          <a:xfrm>
            <a:off x="250825" y="6586538"/>
            <a:ext cx="3421063"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Arial"/>
                <a:cs typeface="+mn-cs"/>
              </a:rPr>
              <a:t>© 2010 Cisco and/or its affiliates. All rights reserved.</a:t>
            </a:r>
          </a:p>
        </p:txBody>
      </p:sp>
      <p:sp>
        <p:nvSpPr>
          <p:cNvPr id="11"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Arial"/>
                <a:cs typeface="+mn-cs"/>
              </a:rPr>
              <a:t>Cisco Confidential</a:t>
            </a:r>
          </a:p>
        </p:txBody>
      </p:sp>
      <p:sp>
        <p:nvSpPr>
          <p:cNvPr id="9"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49DE390C-7FD8-4FA9-843B-EE808D9CA039}" type="slidenum">
              <a:rPr lang="en-US" sz="600">
                <a:solidFill>
                  <a:srgbClr val="C0C0C0"/>
                </a:solidFill>
                <a:latin typeface="Arial"/>
                <a:cs typeface="+mn-cs"/>
              </a:rPr>
              <a:pPr algn="r" defTabSz="814388" fontAlgn="auto">
                <a:spcBef>
                  <a:spcPts val="0"/>
                </a:spcBef>
                <a:spcAft>
                  <a:spcPts val="0"/>
                </a:spcAft>
                <a:defRPr/>
              </a:pPr>
              <a:t>‹#›</a:t>
            </a:fld>
            <a:endParaRPr lang="en-US" sz="600" dirty="0">
              <a:solidFill>
                <a:srgbClr val="C0C0C0"/>
              </a:solidFill>
              <a:latin typeface="Arial"/>
              <a:cs typeface="+mn-cs"/>
            </a:endParaRPr>
          </a:p>
        </p:txBody>
      </p:sp>
      <p:pic>
        <p:nvPicPr>
          <p:cNvPr id="3079" name="Picture 12" descr="bottom bar.jpg"/>
          <p:cNvPicPr>
            <a:picLocks noChangeAspect="1"/>
          </p:cNvPicPr>
          <p:nvPr/>
        </p:nvPicPr>
        <p:blipFill>
          <a:blip r:embed="rId35" cstate="print"/>
          <a:srcRect/>
          <a:stretch>
            <a:fillRect/>
          </a:stretch>
        </p:blipFill>
        <p:spPr bwMode="auto">
          <a:xfrm>
            <a:off x="333375" y="6378575"/>
            <a:ext cx="8477250" cy="161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299" r:id="rId6"/>
    <p:sldLayoutId id="2147484300" r:id="rId7"/>
    <p:sldLayoutId id="2147484366" r:id="rId8"/>
    <p:sldLayoutId id="2147484301" r:id="rId9"/>
    <p:sldLayoutId id="2147484367" r:id="rId10"/>
    <p:sldLayoutId id="2147484368" r:id="rId11"/>
    <p:sldLayoutId id="2147484369" r:id="rId12"/>
    <p:sldLayoutId id="2147484302" r:id="rId13"/>
    <p:sldLayoutId id="2147484303" r:id="rId14"/>
    <p:sldLayoutId id="2147484370" r:id="rId15"/>
    <p:sldLayoutId id="2147484371" r:id="rId16"/>
    <p:sldLayoutId id="2147484372" r:id="rId17"/>
    <p:sldLayoutId id="2147484373" r:id="rId18"/>
    <p:sldLayoutId id="2147484374" r:id="rId19"/>
    <p:sldLayoutId id="2147484375" r:id="rId20"/>
    <p:sldLayoutId id="2147484376" r:id="rId21"/>
    <p:sldLayoutId id="2147484377" r:id="rId22"/>
    <p:sldLayoutId id="2147484378" r:id="rId23"/>
    <p:sldLayoutId id="2147484379" r:id="rId24"/>
    <p:sldLayoutId id="2147484380" r:id="rId25"/>
    <p:sldLayoutId id="2147484381" r:id="rId26"/>
    <p:sldLayoutId id="2147484382" r:id="rId27"/>
    <p:sldLayoutId id="2147484383" r:id="rId28"/>
    <p:sldLayoutId id="2147484384" r:id="rId29"/>
    <p:sldLayoutId id="2147484385" r:id="rId30"/>
    <p:sldLayoutId id="2147484386" r:id="rId31"/>
    <p:sldLayoutId id="2147484304" r:id="rId32"/>
    <p:sldLayoutId id="2147484305" r:id="rId33"/>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mj-ea"/>
          <a:cs typeface="+mj-cs"/>
        </a:defRPr>
      </a:lvl1pPr>
      <a:lvl2pPr algn="l" rtl="0" eaLnBrk="0" fontAlgn="base" hangingPunct="0">
        <a:lnSpc>
          <a:spcPct val="80000"/>
        </a:lnSpc>
        <a:spcBef>
          <a:spcPct val="0"/>
        </a:spcBef>
        <a:spcAft>
          <a:spcPct val="0"/>
        </a:spcAft>
        <a:defRPr sz="3600">
          <a:solidFill>
            <a:schemeClr val="tx1"/>
          </a:solidFill>
          <a:latin typeface="Arial" pitchFamily="34" charset="0"/>
        </a:defRPr>
      </a:lvl2pPr>
      <a:lvl3pPr algn="l" rtl="0" eaLnBrk="0" fontAlgn="base" hangingPunct="0">
        <a:lnSpc>
          <a:spcPct val="80000"/>
        </a:lnSpc>
        <a:spcBef>
          <a:spcPct val="0"/>
        </a:spcBef>
        <a:spcAft>
          <a:spcPct val="0"/>
        </a:spcAft>
        <a:defRPr sz="3600">
          <a:solidFill>
            <a:schemeClr val="tx1"/>
          </a:solidFill>
          <a:latin typeface="Arial" pitchFamily="34" charset="0"/>
        </a:defRPr>
      </a:lvl3pPr>
      <a:lvl4pPr algn="l" rtl="0" eaLnBrk="0" fontAlgn="base" hangingPunct="0">
        <a:lnSpc>
          <a:spcPct val="80000"/>
        </a:lnSpc>
        <a:spcBef>
          <a:spcPct val="0"/>
        </a:spcBef>
        <a:spcAft>
          <a:spcPct val="0"/>
        </a:spcAft>
        <a:defRPr sz="3600">
          <a:solidFill>
            <a:schemeClr val="tx1"/>
          </a:solidFill>
          <a:latin typeface="Arial" pitchFamily="34" charset="0"/>
        </a:defRPr>
      </a:lvl4pPr>
      <a:lvl5pPr algn="l" rtl="0" eaLnBrk="0" fontAlgn="base" hangingPunct="0">
        <a:lnSpc>
          <a:spcPct val="80000"/>
        </a:lnSpc>
        <a:spcBef>
          <a:spcPct val="0"/>
        </a:spcBef>
        <a:spcAft>
          <a:spcPct val="0"/>
        </a:spcAft>
        <a:defRPr sz="3600">
          <a:solidFill>
            <a:schemeClr val="tx1"/>
          </a:solidFill>
          <a:latin typeface="Arial" pitchFamily="34" charset="0"/>
        </a:defRPr>
      </a:lvl5pPr>
      <a:lvl6pPr marL="457200" algn="l" rtl="0" fontAlgn="base">
        <a:lnSpc>
          <a:spcPct val="80000"/>
        </a:lnSpc>
        <a:spcBef>
          <a:spcPct val="0"/>
        </a:spcBef>
        <a:spcAft>
          <a:spcPct val="0"/>
        </a:spcAft>
        <a:defRPr sz="3600">
          <a:solidFill>
            <a:schemeClr val="tx1"/>
          </a:solidFill>
          <a:latin typeface="Arial" pitchFamily="34" charset="0"/>
        </a:defRPr>
      </a:lvl6pPr>
      <a:lvl7pPr marL="914400" algn="l" rtl="0" fontAlgn="base">
        <a:lnSpc>
          <a:spcPct val="80000"/>
        </a:lnSpc>
        <a:spcBef>
          <a:spcPct val="0"/>
        </a:spcBef>
        <a:spcAft>
          <a:spcPct val="0"/>
        </a:spcAft>
        <a:defRPr sz="3600">
          <a:solidFill>
            <a:schemeClr val="tx1"/>
          </a:solidFill>
          <a:latin typeface="Arial" pitchFamily="34" charset="0"/>
        </a:defRPr>
      </a:lvl7pPr>
      <a:lvl8pPr marL="1371600" algn="l" rtl="0" fontAlgn="base">
        <a:lnSpc>
          <a:spcPct val="80000"/>
        </a:lnSpc>
        <a:spcBef>
          <a:spcPct val="0"/>
        </a:spcBef>
        <a:spcAft>
          <a:spcPct val="0"/>
        </a:spcAft>
        <a:defRPr sz="3600">
          <a:solidFill>
            <a:schemeClr val="tx1"/>
          </a:solidFill>
          <a:latin typeface="Arial" pitchFamily="34" charset="0"/>
        </a:defRPr>
      </a:lvl8pPr>
      <a:lvl9pPr marL="1828800" algn="l" rtl="0" fontAlgn="base">
        <a:lnSpc>
          <a:spcPct val="80000"/>
        </a:lnSpc>
        <a:spcBef>
          <a:spcPct val="0"/>
        </a:spcBef>
        <a:spcAft>
          <a:spcPct val="0"/>
        </a:spcAft>
        <a:defRPr sz="3600">
          <a:solidFill>
            <a:schemeClr val="tx1"/>
          </a:solidFill>
          <a:latin typeface="Arial" pitchFamily="34" charset="0"/>
        </a:defRPr>
      </a:lvl9pPr>
    </p:titleStyle>
    <p:bodyStyle>
      <a:lvl1pPr marL="228600" indent="-228600" algn="l" rtl="0" eaLnBrk="0" fontAlgn="base" hangingPunct="0">
        <a:lnSpc>
          <a:spcPct val="95000"/>
        </a:lnSpc>
        <a:spcBef>
          <a:spcPts val="1438"/>
        </a:spcBef>
        <a:spcAft>
          <a:spcPct val="0"/>
        </a:spcAft>
        <a:buClr>
          <a:schemeClr val="tx2"/>
        </a:buClr>
        <a:buSzPct val="90000"/>
        <a:buFont typeface="Arial" pitchFamily="34" charset="0"/>
        <a:buChar char="•"/>
        <a:defRPr lang="en-US" sz="2000" kern="1200" dirty="0">
          <a:solidFill>
            <a:srgbClr val="546568"/>
          </a:solidFill>
          <a:latin typeface="+mj-lt"/>
          <a:ea typeface="+mn-ea"/>
          <a:cs typeface="+mn-cs"/>
        </a:defRPr>
      </a:lvl1pPr>
      <a:lvl2pPr marL="406400" indent="50800" algn="l" rtl="0" eaLnBrk="0" fontAlgn="base" hangingPunct="0">
        <a:lnSpc>
          <a:spcPct val="95000"/>
        </a:lnSpc>
        <a:spcBef>
          <a:spcPts val="838"/>
        </a:spcBef>
        <a:spcAft>
          <a:spcPct val="0"/>
        </a:spcAft>
        <a:buClr>
          <a:schemeClr val="tx2"/>
        </a:buClr>
        <a:defRPr lang="en-US" kern="1200" dirty="0">
          <a:solidFill>
            <a:srgbClr val="546568"/>
          </a:solidFill>
          <a:latin typeface="+mj-lt"/>
          <a:ea typeface="+mn-ea"/>
          <a:cs typeface="+mn-cs"/>
        </a:defRPr>
      </a:lvl2pPr>
      <a:lvl3pPr marL="571500" indent="-1588" algn="l" rtl="0" eaLnBrk="0" fontAlgn="base" hangingPunct="0">
        <a:lnSpc>
          <a:spcPct val="95000"/>
        </a:lnSpc>
        <a:spcBef>
          <a:spcPts val="838"/>
        </a:spcBef>
        <a:spcAft>
          <a:spcPct val="0"/>
        </a:spcAft>
        <a:buFont typeface="Arial" pitchFamily="34" charset="0"/>
        <a:defRPr lang="en-US" sz="1600" kern="1200" dirty="0">
          <a:solidFill>
            <a:srgbClr val="546568"/>
          </a:solidFill>
          <a:latin typeface="+mj-lt"/>
          <a:ea typeface="+mn-ea"/>
          <a:cs typeface="+mn-cs"/>
        </a:defRPr>
      </a:lvl3pPr>
      <a:lvl4pPr marL="688975" indent="682625"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4pPr>
      <a:lvl5pPr marL="801688" indent="1027113" algn="l" rtl="0" eaLnBrk="0" fontAlgn="base" hangingPunct="0">
        <a:lnSpc>
          <a:spcPct val="95000"/>
        </a:lnSpc>
        <a:spcBef>
          <a:spcPts val="838"/>
        </a:spcBef>
        <a:spcAft>
          <a:spcPct val="0"/>
        </a:spcAft>
        <a:buFont typeface="Arial" pitchFamily="34" charset="0"/>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51.png"/><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emf"/><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oleObject" Target="../embeddings/oleObject1.bin"/><Relationship Id="rId6" Type="http://schemas.openxmlformats.org/officeDocument/2006/relationships/image" Target="../media/image63.png"/><Relationship Id="rId7" Type="http://schemas.openxmlformats.org/officeDocument/2006/relationships/image" Target="../media/image66.jpeg"/><Relationship Id="rId8"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3.png"/><Relationship Id="rId5" Type="http://schemas.openxmlformats.org/officeDocument/2006/relationships/image" Target="../media/image74.jpeg"/><Relationship Id="rId6" Type="http://schemas.openxmlformats.org/officeDocument/2006/relationships/image" Target="../media/image75.png"/><Relationship Id="rId1" Type="http://schemas.openxmlformats.org/officeDocument/2006/relationships/tags" Target="../tags/tag1.xml"/><Relationship Id="rId2"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91.jpeg"/><Relationship Id="rId1" Type="http://schemas.openxmlformats.org/officeDocument/2006/relationships/tags" Target="../tags/tag2.xml"/><Relationship Id="rId2" Type="http://schemas.openxmlformats.org/officeDocument/2006/relationships/slideLayout" Target="../slideLayouts/slideLayout32.xml"/><Relationship Id="rId3" Type="http://schemas.openxmlformats.org/officeDocument/2006/relationships/notesSlide" Target="../notesSlides/notesSlide13.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jpeg"/><Relationship Id="rId9" Type="http://schemas.openxmlformats.org/officeDocument/2006/relationships/image" Target="../media/image81.png"/><Relationship Id="rId10"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92.jpe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3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9" Type="http://schemas.openxmlformats.org/officeDocument/2006/relationships/image" Target="../media/image101.gif"/><Relationship Id="rId20" Type="http://schemas.openxmlformats.org/officeDocument/2006/relationships/image" Target="../media/image112.jpeg"/><Relationship Id="rId21" Type="http://schemas.openxmlformats.org/officeDocument/2006/relationships/image" Target="../media/image113.png"/><Relationship Id="rId22" Type="http://schemas.openxmlformats.org/officeDocument/2006/relationships/image" Target="../media/image114.png"/><Relationship Id="rId23" Type="http://schemas.openxmlformats.org/officeDocument/2006/relationships/image" Target="../media/image115.jpeg"/><Relationship Id="rId10" Type="http://schemas.openxmlformats.org/officeDocument/2006/relationships/image" Target="../media/image102.gif"/><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jpeg"/><Relationship Id="rId15" Type="http://schemas.openxmlformats.org/officeDocument/2006/relationships/image" Target="../media/image107.png"/><Relationship Id="rId16" Type="http://schemas.openxmlformats.org/officeDocument/2006/relationships/image" Target="../media/image108.gif"/><Relationship Id="rId17" Type="http://schemas.openxmlformats.org/officeDocument/2006/relationships/image" Target="../media/image109.png"/><Relationship Id="rId18" Type="http://schemas.openxmlformats.org/officeDocument/2006/relationships/image" Target="../media/image110.png"/><Relationship Id="rId19" Type="http://schemas.openxmlformats.org/officeDocument/2006/relationships/image" Target="../media/image111.gif"/><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3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1.png"/><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32.jpeg"/></Relationships>
</file>

<file path=ppt/slides/_rels/slide9.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 y="817563"/>
            <a:ext cx="8788400" cy="2917825"/>
          </a:xfrm>
        </p:spPr>
        <p:txBody>
          <a:bodyPr/>
          <a:lstStyle/>
          <a:p>
            <a:pPr eaLnBrk="1" fontAlgn="auto" hangingPunct="1">
              <a:spcAft>
                <a:spcPts val="0"/>
              </a:spcAft>
              <a:defRPr/>
            </a:pPr>
            <a:r>
              <a:rPr sz="3600" dirty="0" smtClean="0"/>
              <a:t/>
            </a:r>
            <a:br>
              <a:rPr sz="3600" dirty="0" smtClean="0"/>
            </a:br>
            <a:r>
              <a:rPr sz="3600" dirty="0" smtClean="0"/>
              <a:t/>
            </a:r>
            <a:br>
              <a:rPr sz="3600" dirty="0" smtClean="0"/>
            </a:br>
            <a:r>
              <a:rPr sz="3600" dirty="0" smtClean="0"/>
              <a:t/>
            </a:r>
            <a:br>
              <a:rPr sz="3600" dirty="0" smtClean="0"/>
            </a:br>
            <a:r>
              <a:rPr sz="4400" dirty="0" smtClean="0"/>
              <a:t>Smart+Connected </a:t>
            </a:r>
            <a:r>
              <a:rPr lang="en-US" sz="4400" dirty="0" smtClean="0"/>
              <a:t>Government</a:t>
            </a:r>
            <a:r>
              <a:rPr sz="3600" dirty="0" smtClean="0"/>
              <a:t/>
            </a:r>
            <a:br>
              <a:rPr sz="3600" dirty="0" smtClean="0"/>
            </a:br>
            <a:r>
              <a:rPr lang="en-US" sz="3600" dirty="0" smtClean="0"/>
              <a:t/>
            </a:r>
            <a:br>
              <a:rPr lang="en-US" sz="3600" dirty="0" smtClean="0"/>
            </a:br>
            <a:r>
              <a:rPr lang="en-US" sz="3200" dirty="0" smtClean="0"/>
              <a:t>Transforming a Community, a Country, the World</a:t>
            </a:r>
            <a:br>
              <a:rPr lang="en-US" sz="3200" dirty="0" smtClean="0"/>
            </a:br>
            <a:r>
              <a:rPr lang="en-US" sz="3200" dirty="0"/>
              <a:t/>
            </a:r>
            <a:br>
              <a:rPr lang="en-US" sz="3200" dirty="0"/>
            </a:br>
            <a:r>
              <a:rPr lang="en-US" sz="3200" dirty="0" smtClean="0"/>
              <a:t/>
            </a:r>
            <a:br>
              <a:rPr lang="en-US" sz="3200" dirty="0" smtClean="0"/>
            </a:br>
            <a:r>
              <a:rPr lang="en-US" sz="2800" dirty="0" smtClean="0"/>
              <a:t>Rick Hutley</a:t>
            </a:r>
            <a:br>
              <a:rPr lang="en-US" sz="2800" dirty="0" smtClean="0"/>
            </a:br>
            <a:r>
              <a:rPr lang="en-US" sz="2800" dirty="0" smtClean="0"/>
              <a:t>Vice President, Cisco Systems</a:t>
            </a:r>
            <a:r>
              <a:rPr sz="2400" dirty="0" smtClean="0"/>
              <a:t/>
            </a:r>
            <a:br>
              <a:rPr sz="2400" dirty="0" smtClean="0"/>
            </a:br>
            <a:r>
              <a:rPr sz="2400" dirty="0" smtClean="0"/>
              <a:t/>
            </a:r>
            <a:br>
              <a:rPr sz="2400" dirty="0" smtClean="0"/>
            </a:br>
            <a:r>
              <a:rPr sz="2400" dirty="0" smtClean="0"/>
              <a:t/>
            </a:r>
            <a:br>
              <a:rPr sz="2400" dirty="0" smtClean="0"/>
            </a:br>
            <a:r>
              <a:rPr sz="2800" dirty="0" smtClean="0"/>
              <a:t/>
            </a:r>
            <a:br>
              <a:rPr sz="2800" dirty="0" smtClean="0"/>
            </a:br>
            <a:endParaRPr sz="8000" dirty="0">
              <a:solidFill>
                <a:schemeClr val="accent2">
                  <a:lumMod val="40000"/>
                  <a:lumOff val="60000"/>
                </a:schemeClr>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7" name="Line 417"/>
          <p:cNvSpPr>
            <a:spLocks noChangeShapeType="1"/>
          </p:cNvSpPr>
          <p:nvPr/>
        </p:nvSpPr>
        <p:spPr bwMode="auto">
          <a:xfrm>
            <a:off x="7332678" y="3738078"/>
            <a:ext cx="0" cy="493981"/>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pic>
        <p:nvPicPr>
          <p:cNvPr id="306" name="Picture 147" descr="Picture 13"/>
          <p:cNvPicPr>
            <a:picLocks noChangeAspect="1" noChangeArrowheads="1"/>
          </p:cNvPicPr>
          <p:nvPr/>
        </p:nvPicPr>
        <p:blipFill>
          <a:blip r:embed="rId3" cstate="print"/>
          <a:srcRect/>
          <a:stretch>
            <a:fillRect/>
          </a:stretch>
        </p:blipFill>
        <p:spPr bwMode="auto">
          <a:xfrm>
            <a:off x="2567866" y="4990164"/>
            <a:ext cx="1180332" cy="215832"/>
          </a:xfrm>
          <a:prstGeom prst="rect">
            <a:avLst/>
          </a:prstGeom>
          <a:noFill/>
          <a:ln w="38100">
            <a:noFill/>
            <a:miter lim="800000"/>
            <a:headEnd/>
            <a:tailEnd/>
          </a:ln>
          <a:effectLst>
            <a:outerShdw dist="38100" dir="2700000" algn="tl" rotWithShape="0">
              <a:srgbClr val="000000">
                <a:alpha val="39998"/>
              </a:srgbClr>
            </a:outerShdw>
          </a:effectLst>
        </p:spPr>
      </p:pic>
      <p:pic>
        <p:nvPicPr>
          <p:cNvPr id="269" name="Picture 115" descr="Picture 13"/>
          <p:cNvPicPr preferRelativeResize="0">
            <a:picLocks noChangeAspect="1" noChangeArrowheads="1"/>
          </p:cNvPicPr>
          <p:nvPr/>
        </p:nvPicPr>
        <p:blipFill>
          <a:blip r:embed="rId3" cstate="print"/>
          <a:srcRect/>
          <a:stretch>
            <a:fillRect/>
          </a:stretch>
        </p:blipFill>
        <p:spPr bwMode="auto">
          <a:xfrm>
            <a:off x="4449824" y="4977301"/>
            <a:ext cx="1178903" cy="215831"/>
          </a:xfrm>
          <a:prstGeom prst="rect">
            <a:avLst/>
          </a:prstGeom>
          <a:noFill/>
          <a:ln w="38100">
            <a:noFill/>
            <a:miter lim="800000"/>
            <a:headEnd/>
            <a:tailEnd/>
          </a:ln>
          <a:effectLst>
            <a:outerShdw dist="38100" dir="2700000" algn="tl" rotWithShape="0">
              <a:srgbClr val="000000">
                <a:alpha val="39999"/>
              </a:srgbClr>
            </a:outerShdw>
          </a:effectLst>
        </p:spPr>
      </p:pic>
      <p:sp>
        <p:nvSpPr>
          <p:cNvPr id="27652" name="Text Box 134"/>
          <p:cNvSpPr txBox="1">
            <a:spLocks noChangeArrowheads="1"/>
          </p:cNvSpPr>
          <p:nvPr/>
        </p:nvSpPr>
        <p:spPr bwMode="auto">
          <a:xfrm>
            <a:off x="2559291" y="5357507"/>
            <a:ext cx="1188906" cy="367341"/>
          </a:xfrm>
          <a:prstGeom prst="rect">
            <a:avLst/>
          </a:prstGeom>
          <a:noFill/>
          <a:ln w="9525">
            <a:noFill/>
            <a:miter lim="800000"/>
            <a:headEnd/>
            <a:tailEnd/>
          </a:ln>
          <a:effectLst>
            <a:prstShdw prst="shdw17" dist="17961" dir="2700000">
              <a:srgbClr val="014F6E">
                <a:alpha val="74997"/>
              </a:srgbClr>
            </a:prstShdw>
          </a:effectLst>
        </p:spPr>
        <p:txBody>
          <a:bodyPr lIns="0" tIns="0" rIns="0" bIns="0" anchor="ctr"/>
          <a:lstStyle/>
          <a:p>
            <a:pPr algn="ctr">
              <a:lnSpc>
                <a:spcPct val="85000"/>
              </a:lnSpc>
              <a:spcBef>
                <a:spcPct val="40000"/>
              </a:spcBef>
            </a:pPr>
            <a:r>
              <a:rPr lang="en-US" sz="1100" b="1" dirty="0" smtClean="0"/>
              <a:t>Service Delivery </a:t>
            </a:r>
            <a:r>
              <a:rPr lang="en-US" sz="1100" b="1" dirty="0"/>
              <a:t>Platform (</a:t>
            </a:r>
            <a:r>
              <a:rPr lang="en-US" sz="1100" b="1" dirty="0" err="1"/>
              <a:t>SDP</a:t>
            </a:r>
            <a:r>
              <a:rPr lang="en-US" sz="1100" b="1" dirty="0"/>
              <a:t>)</a:t>
            </a:r>
          </a:p>
        </p:txBody>
      </p:sp>
      <p:sp>
        <p:nvSpPr>
          <p:cNvPr id="27653" name="Text Box 134"/>
          <p:cNvSpPr txBox="1">
            <a:spLocks noChangeArrowheads="1"/>
          </p:cNvSpPr>
          <p:nvPr/>
        </p:nvSpPr>
        <p:spPr bwMode="auto">
          <a:xfrm>
            <a:off x="4334076" y="5313197"/>
            <a:ext cx="1403252" cy="214401"/>
          </a:xfrm>
          <a:prstGeom prst="rect">
            <a:avLst/>
          </a:prstGeom>
          <a:noFill/>
          <a:ln w="9525">
            <a:noFill/>
            <a:miter lim="800000"/>
            <a:headEnd/>
            <a:tailEnd/>
          </a:ln>
          <a:effectLst>
            <a:prstShdw prst="shdw17" dist="17961" dir="2700000">
              <a:srgbClr val="014F6E">
                <a:alpha val="74997"/>
              </a:srgbClr>
            </a:prstShdw>
          </a:effectLst>
        </p:spPr>
        <p:txBody>
          <a:bodyPr lIns="0" tIns="0" rIns="0" bIns="0" anchor="ctr"/>
          <a:lstStyle/>
          <a:p>
            <a:pPr algn="ctr">
              <a:lnSpc>
                <a:spcPct val="85000"/>
              </a:lnSpc>
              <a:spcBef>
                <a:spcPct val="40000"/>
              </a:spcBef>
            </a:pPr>
            <a:r>
              <a:rPr lang="en-US" sz="1100" b="1" dirty="0" smtClean="0"/>
              <a:t>Video Management</a:t>
            </a:r>
            <a:endParaRPr lang="en-US" sz="1100" b="1" dirty="0"/>
          </a:p>
        </p:txBody>
      </p:sp>
      <p:pic>
        <p:nvPicPr>
          <p:cNvPr id="27654" name="Picture 414" descr="manage"/>
          <p:cNvPicPr>
            <a:picLocks noChangeAspect="1" noChangeArrowheads="1"/>
          </p:cNvPicPr>
          <p:nvPr/>
        </p:nvPicPr>
        <p:blipFill>
          <a:blip r:embed="rId4" cstate="print"/>
          <a:srcRect/>
          <a:stretch>
            <a:fillRect/>
          </a:stretch>
        </p:blipFill>
        <p:spPr bwMode="auto">
          <a:xfrm>
            <a:off x="1101739" y="4990164"/>
            <a:ext cx="445840" cy="268717"/>
          </a:xfrm>
          <a:prstGeom prst="rect">
            <a:avLst/>
          </a:prstGeom>
          <a:noFill/>
          <a:ln w="9525">
            <a:noFill/>
            <a:miter lim="800000"/>
            <a:headEnd/>
            <a:tailEnd/>
          </a:ln>
        </p:spPr>
      </p:pic>
      <p:sp>
        <p:nvSpPr>
          <p:cNvPr id="27655" name="Line 415"/>
          <p:cNvSpPr>
            <a:spLocks noChangeShapeType="1"/>
          </p:cNvSpPr>
          <p:nvPr/>
        </p:nvSpPr>
        <p:spPr bwMode="auto">
          <a:xfrm>
            <a:off x="1676186" y="3805237"/>
            <a:ext cx="0" cy="371629"/>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sp>
        <p:nvSpPr>
          <p:cNvPr id="27656" name="Line 416"/>
          <p:cNvSpPr>
            <a:spLocks noChangeShapeType="1"/>
          </p:cNvSpPr>
          <p:nvPr/>
        </p:nvSpPr>
        <p:spPr bwMode="auto">
          <a:xfrm>
            <a:off x="4572714" y="3799520"/>
            <a:ext cx="0" cy="371629"/>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sp>
        <p:nvSpPr>
          <p:cNvPr id="27658" name="Line 419"/>
          <p:cNvSpPr>
            <a:spLocks noChangeShapeType="1"/>
          </p:cNvSpPr>
          <p:nvPr/>
        </p:nvSpPr>
        <p:spPr bwMode="auto">
          <a:xfrm>
            <a:off x="3233767" y="4379835"/>
            <a:ext cx="0" cy="637488"/>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sp>
        <p:nvSpPr>
          <p:cNvPr id="27659" name="Line 420"/>
          <p:cNvSpPr>
            <a:spLocks noChangeShapeType="1"/>
          </p:cNvSpPr>
          <p:nvPr/>
        </p:nvSpPr>
        <p:spPr bwMode="auto">
          <a:xfrm>
            <a:off x="5051421" y="4379835"/>
            <a:ext cx="0" cy="637488"/>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sp>
        <p:nvSpPr>
          <p:cNvPr id="27660" name="Text Box 134"/>
          <p:cNvSpPr txBox="1">
            <a:spLocks noChangeArrowheads="1"/>
          </p:cNvSpPr>
          <p:nvPr/>
        </p:nvSpPr>
        <p:spPr bwMode="auto">
          <a:xfrm>
            <a:off x="730206" y="5357507"/>
            <a:ext cx="1188906" cy="238700"/>
          </a:xfrm>
          <a:prstGeom prst="rect">
            <a:avLst/>
          </a:prstGeom>
          <a:noFill/>
          <a:ln w="9525">
            <a:noFill/>
            <a:miter lim="800000"/>
            <a:headEnd/>
            <a:tailEnd/>
          </a:ln>
          <a:effectLst>
            <a:prstShdw prst="shdw17" dist="17961" dir="2700000">
              <a:srgbClr val="014F6E">
                <a:alpha val="74997"/>
              </a:srgbClr>
            </a:prstShdw>
          </a:effectLst>
        </p:spPr>
        <p:txBody>
          <a:bodyPr lIns="0" tIns="0" rIns="0" bIns="0" anchor="ctr"/>
          <a:lstStyle/>
          <a:p>
            <a:pPr algn="ctr">
              <a:lnSpc>
                <a:spcPct val="85000"/>
              </a:lnSpc>
              <a:spcBef>
                <a:spcPct val="40000"/>
              </a:spcBef>
            </a:pPr>
            <a:r>
              <a:rPr lang="en-US" sz="1100" b="1" dirty="0" smtClean="0"/>
              <a:t>Databases</a:t>
            </a:r>
            <a:endParaRPr lang="en-US" sz="1100" b="1" dirty="0"/>
          </a:p>
        </p:txBody>
      </p:sp>
      <p:sp>
        <p:nvSpPr>
          <p:cNvPr id="27661" name="Text Box 440"/>
          <p:cNvSpPr txBox="1">
            <a:spLocks noChangeArrowheads="1"/>
          </p:cNvSpPr>
          <p:nvPr/>
        </p:nvSpPr>
        <p:spPr bwMode="auto">
          <a:xfrm>
            <a:off x="5951675" y="5526170"/>
            <a:ext cx="2529283" cy="205825"/>
          </a:xfrm>
          <a:prstGeom prst="rect">
            <a:avLst/>
          </a:prstGeom>
          <a:noFill/>
          <a:ln w="9525">
            <a:noFill/>
            <a:miter lim="800000"/>
            <a:headEnd/>
            <a:tailEnd/>
          </a:ln>
        </p:spPr>
        <p:txBody>
          <a:bodyPr lIns="0" tIns="0" rIns="0" bIns="0"/>
          <a:lstStyle/>
          <a:p>
            <a:pPr algn="ctr">
              <a:spcBef>
                <a:spcPct val="50000"/>
              </a:spcBef>
            </a:pPr>
            <a:r>
              <a:rPr lang="en-US" sz="1100" b="1" dirty="0"/>
              <a:t>Enterprise &amp; Business Applications</a:t>
            </a:r>
          </a:p>
        </p:txBody>
      </p:sp>
      <p:pic>
        <p:nvPicPr>
          <p:cNvPr id="27662" name="Picture 441" descr="enterprise-apps"/>
          <p:cNvPicPr>
            <a:picLocks noChangeAspect="1" noChangeArrowheads="1"/>
          </p:cNvPicPr>
          <p:nvPr/>
        </p:nvPicPr>
        <p:blipFill>
          <a:blip r:embed="rId5" cstate="print"/>
          <a:srcRect/>
          <a:stretch>
            <a:fillRect/>
          </a:stretch>
        </p:blipFill>
        <p:spPr bwMode="auto">
          <a:xfrm>
            <a:off x="6696169" y="5120235"/>
            <a:ext cx="481564" cy="404504"/>
          </a:xfrm>
          <a:prstGeom prst="rect">
            <a:avLst/>
          </a:prstGeom>
          <a:noFill/>
          <a:ln w="9525">
            <a:noFill/>
            <a:miter lim="800000"/>
            <a:headEnd/>
            <a:tailEnd/>
          </a:ln>
        </p:spPr>
      </p:pic>
      <p:pic>
        <p:nvPicPr>
          <p:cNvPr id="27663" name="Picture 442" descr="enterprise-apps"/>
          <p:cNvPicPr>
            <a:picLocks noChangeAspect="1" noChangeArrowheads="1"/>
          </p:cNvPicPr>
          <p:nvPr/>
        </p:nvPicPr>
        <p:blipFill>
          <a:blip r:embed="rId6" cstate="print"/>
          <a:srcRect/>
          <a:stretch>
            <a:fillRect/>
          </a:stretch>
        </p:blipFill>
        <p:spPr bwMode="auto">
          <a:xfrm>
            <a:off x="6216034" y="5120235"/>
            <a:ext cx="480135" cy="405935"/>
          </a:xfrm>
          <a:prstGeom prst="rect">
            <a:avLst/>
          </a:prstGeom>
          <a:noFill/>
          <a:ln w="9525">
            <a:noFill/>
            <a:miter lim="800000"/>
            <a:headEnd/>
            <a:tailEnd/>
          </a:ln>
        </p:spPr>
      </p:pic>
      <p:pic>
        <p:nvPicPr>
          <p:cNvPr id="27664" name="Picture 443" descr="enterprise-apps"/>
          <p:cNvPicPr>
            <a:picLocks noChangeAspect="1" noChangeArrowheads="1"/>
          </p:cNvPicPr>
          <p:nvPr/>
        </p:nvPicPr>
        <p:blipFill>
          <a:blip r:embed="rId6" cstate="print"/>
          <a:srcRect/>
          <a:stretch>
            <a:fillRect/>
          </a:stretch>
        </p:blipFill>
        <p:spPr bwMode="auto">
          <a:xfrm>
            <a:off x="7177734" y="5120235"/>
            <a:ext cx="480135" cy="405935"/>
          </a:xfrm>
          <a:prstGeom prst="rect">
            <a:avLst/>
          </a:prstGeom>
          <a:noFill/>
          <a:ln w="9525">
            <a:noFill/>
            <a:miter lim="800000"/>
            <a:headEnd/>
            <a:tailEnd/>
          </a:ln>
        </p:spPr>
      </p:pic>
      <p:pic>
        <p:nvPicPr>
          <p:cNvPr id="27665" name="Picture 444" descr="enterprise-apps"/>
          <p:cNvPicPr>
            <a:picLocks noChangeAspect="1" noChangeArrowheads="1"/>
          </p:cNvPicPr>
          <p:nvPr/>
        </p:nvPicPr>
        <p:blipFill>
          <a:blip r:embed="rId6" cstate="print"/>
          <a:srcRect/>
          <a:stretch>
            <a:fillRect/>
          </a:stretch>
        </p:blipFill>
        <p:spPr bwMode="auto">
          <a:xfrm>
            <a:off x="7657869" y="5120235"/>
            <a:ext cx="480135" cy="405935"/>
          </a:xfrm>
          <a:prstGeom prst="rect">
            <a:avLst/>
          </a:prstGeom>
          <a:noFill/>
          <a:ln w="9525">
            <a:noFill/>
            <a:miter lim="800000"/>
            <a:headEnd/>
            <a:tailEnd/>
          </a:ln>
        </p:spPr>
      </p:pic>
      <p:sp>
        <p:nvSpPr>
          <p:cNvPr id="27666" name="Line 445"/>
          <p:cNvSpPr>
            <a:spLocks noChangeShapeType="1"/>
          </p:cNvSpPr>
          <p:nvPr/>
        </p:nvSpPr>
        <p:spPr bwMode="auto">
          <a:xfrm>
            <a:off x="7943663" y="4930131"/>
            <a:ext cx="0" cy="207256"/>
          </a:xfrm>
          <a:prstGeom prst="line">
            <a:avLst/>
          </a:prstGeom>
          <a:noFill/>
          <a:ln w="9525">
            <a:solidFill>
              <a:srgbClr val="008080"/>
            </a:solidFill>
            <a:round/>
            <a:headEnd/>
            <a:tailEnd/>
          </a:ln>
          <a:effectLst>
            <a:prstShdw prst="shdw17" dist="17961" dir="2700000">
              <a:srgbClr val="004D4D"/>
            </a:prstShdw>
          </a:effectLst>
        </p:spPr>
        <p:txBody>
          <a:bodyPr lIns="73490" tIns="36745" rIns="73490" bIns="36745"/>
          <a:lstStyle/>
          <a:p>
            <a:endParaRPr lang="en-US"/>
          </a:p>
        </p:txBody>
      </p:sp>
      <p:sp>
        <p:nvSpPr>
          <p:cNvPr id="27667" name="Line 446"/>
          <p:cNvSpPr>
            <a:spLocks noChangeShapeType="1"/>
          </p:cNvSpPr>
          <p:nvPr/>
        </p:nvSpPr>
        <p:spPr bwMode="auto">
          <a:xfrm>
            <a:off x="7389221" y="4930131"/>
            <a:ext cx="0" cy="207256"/>
          </a:xfrm>
          <a:prstGeom prst="line">
            <a:avLst/>
          </a:prstGeom>
          <a:noFill/>
          <a:ln w="9525">
            <a:solidFill>
              <a:srgbClr val="008080"/>
            </a:solidFill>
            <a:round/>
            <a:headEnd/>
            <a:tailEnd/>
          </a:ln>
          <a:effectLst>
            <a:prstShdw prst="shdw17" dist="17961" dir="2700000">
              <a:srgbClr val="004D4D"/>
            </a:prstShdw>
          </a:effectLst>
        </p:spPr>
        <p:txBody>
          <a:bodyPr lIns="73490" tIns="36745" rIns="73490" bIns="36745"/>
          <a:lstStyle/>
          <a:p>
            <a:endParaRPr lang="en-US"/>
          </a:p>
        </p:txBody>
      </p:sp>
      <p:sp>
        <p:nvSpPr>
          <p:cNvPr id="27668" name="Line 447"/>
          <p:cNvSpPr>
            <a:spLocks noChangeShapeType="1"/>
          </p:cNvSpPr>
          <p:nvPr/>
        </p:nvSpPr>
        <p:spPr bwMode="auto">
          <a:xfrm>
            <a:off x="6973389" y="4930131"/>
            <a:ext cx="0" cy="207256"/>
          </a:xfrm>
          <a:prstGeom prst="line">
            <a:avLst/>
          </a:prstGeom>
          <a:noFill/>
          <a:ln w="9525">
            <a:solidFill>
              <a:srgbClr val="008080"/>
            </a:solidFill>
            <a:round/>
            <a:headEnd/>
            <a:tailEnd/>
          </a:ln>
          <a:effectLst>
            <a:prstShdw prst="shdw17" dist="17961" dir="2700000">
              <a:srgbClr val="004D4D"/>
            </a:prstShdw>
          </a:effectLst>
        </p:spPr>
        <p:txBody>
          <a:bodyPr lIns="73490" tIns="36745" rIns="73490" bIns="36745"/>
          <a:lstStyle/>
          <a:p>
            <a:endParaRPr lang="en-US"/>
          </a:p>
        </p:txBody>
      </p:sp>
      <p:sp>
        <p:nvSpPr>
          <p:cNvPr id="27669" name="Line 448"/>
          <p:cNvSpPr>
            <a:spLocks noChangeShapeType="1"/>
          </p:cNvSpPr>
          <p:nvPr/>
        </p:nvSpPr>
        <p:spPr bwMode="auto">
          <a:xfrm>
            <a:off x="6433237" y="4930131"/>
            <a:ext cx="0" cy="207256"/>
          </a:xfrm>
          <a:prstGeom prst="line">
            <a:avLst/>
          </a:prstGeom>
          <a:noFill/>
          <a:ln w="9525">
            <a:solidFill>
              <a:srgbClr val="008080"/>
            </a:solidFill>
            <a:round/>
            <a:headEnd/>
            <a:tailEnd/>
          </a:ln>
          <a:effectLst>
            <a:prstShdw prst="shdw17" dist="17961" dir="2700000">
              <a:srgbClr val="004D4D"/>
            </a:prstShdw>
          </a:effectLst>
        </p:spPr>
        <p:txBody>
          <a:bodyPr lIns="73490" tIns="36745" rIns="73490" bIns="36745"/>
          <a:lstStyle/>
          <a:p>
            <a:endParaRPr lang="en-US"/>
          </a:p>
        </p:txBody>
      </p:sp>
      <p:sp>
        <p:nvSpPr>
          <p:cNvPr id="27670" name="Line 449"/>
          <p:cNvSpPr>
            <a:spLocks noChangeShapeType="1"/>
          </p:cNvSpPr>
          <p:nvPr/>
        </p:nvSpPr>
        <p:spPr bwMode="auto">
          <a:xfrm>
            <a:off x="6433238" y="4908692"/>
            <a:ext cx="1510425" cy="0"/>
          </a:xfrm>
          <a:prstGeom prst="line">
            <a:avLst/>
          </a:prstGeom>
          <a:noFill/>
          <a:ln w="9525">
            <a:solidFill>
              <a:srgbClr val="33CCCC"/>
            </a:solidFill>
            <a:round/>
            <a:headEnd/>
            <a:tailEnd/>
          </a:ln>
          <a:effectLst>
            <a:prstShdw prst="shdw17" dist="17961" dir="2700000">
              <a:srgbClr val="1F7A7A"/>
            </a:prstShdw>
          </a:effectLst>
        </p:spPr>
        <p:txBody>
          <a:bodyPr lIns="73490" tIns="36745" rIns="73490" bIns="36745"/>
          <a:lstStyle/>
          <a:p>
            <a:endParaRPr lang="en-US"/>
          </a:p>
        </p:txBody>
      </p:sp>
      <p:sp>
        <p:nvSpPr>
          <p:cNvPr id="27671" name="Line 450"/>
          <p:cNvSpPr>
            <a:spLocks noChangeShapeType="1"/>
          </p:cNvSpPr>
          <p:nvPr/>
        </p:nvSpPr>
        <p:spPr bwMode="auto">
          <a:xfrm>
            <a:off x="7227747" y="4359823"/>
            <a:ext cx="20006" cy="548869"/>
          </a:xfrm>
          <a:prstGeom prst="line">
            <a:avLst/>
          </a:prstGeom>
          <a:noFill/>
          <a:ln w="9525">
            <a:solidFill>
              <a:srgbClr val="008080"/>
            </a:solidFill>
            <a:round/>
            <a:headEnd/>
            <a:tailEnd/>
          </a:ln>
          <a:effectLst>
            <a:prstShdw prst="shdw17" dist="17961" dir="2700000">
              <a:srgbClr val="004D4D"/>
            </a:prstShdw>
          </a:effectLst>
        </p:spPr>
        <p:txBody>
          <a:bodyPr lIns="73490" tIns="36745" rIns="73490" bIns="36745"/>
          <a:lstStyle/>
          <a:p>
            <a:endParaRPr lang="en-US"/>
          </a:p>
        </p:txBody>
      </p:sp>
      <p:grpSp>
        <p:nvGrpSpPr>
          <p:cNvPr id="11" name="Group 26"/>
          <p:cNvGrpSpPr>
            <a:grpSpLocks/>
          </p:cNvGrpSpPr>
          <p:nvPr/>
        </p:nvGrpSpPr>
        <p:grpSpPr bwMode="auto">
          <a:xfrm>
            <a:off x="914543" y="3101999"/>
            <a:ext cx="1681902" cy="736112"/>
            <a:chOff x="1750" y="2402"/>
            <a:chExt cx="2491" cy="820"/>
          </a:xfrm>
        </p:grpSpPr>
        <p:sp>
          <p:nvSpPr>
            <p:cNvPr id="27750" name="Oval 27"/>
            <p:cNvSpPr>
              <a:spLocks noChangeArrowheads="1"/>
            </p:cNvSpPr>
            <p:nvPr/>
          </p:nvSpPr>
          <p:spPr bwMode="auto">
            <a:xfrm>
              <a:off x="1762" y="2497"/>
              <a:ext cx="2479" cy="725"/>
            </a:xfrm>
            <a:prstGeom prst="ellipse">
              <a:avLst/>
            </a:prstGeom>
            <a:solidFill>
              <a:schemeClr val="bg2">
                <a:alpha val="25098"/>
              </a:schemeClr>
            </a:solidFill>
            <a:ln w="9525">
              <a:noFill/>
              <a:round/>
              <a:headEnd/>
              <a:tailEnd/>
            </a:ln>
          </p:spPr>
          <p:txBody>
            <a:bodyPr wrap="none" lIns="82124" tIns="41061" rIns="82124" bIns="41061" anchor="ctr"/>
            <a:lstStyle/>
            <a:p>
              <a:endParaRPr lang="en-US">
                <a:solidFill>
                  <a:schemeClr val="tx1"/>
                </a:solidFill>
              </a:endParaRPr>
            </a:p>
          </p:txBody>
        </p:sp>
        <p:grpSp>
          <p:nvGrpSpPr>
            <p:cNvPr id="12" name="Group 28"/>
            <p:cNvGrpSpPr>
              <a:grpSpLocks/>
            </p:cNvGrpSpPr>
            <p:nvPr/>
          </p:nvGrpSpPr>
          <p:grpSpPr bwMode="auto">
            <a:xfrm>
              <a:off x="1750" y="2402"/>
              <a:ext cx="2418" cy="800"/>
              <a:chOff x="646" y="2460"/>
              <a:chExt cx="4454" cy="1157"/>
            </a:xfrm>
          </p:grpSpPr>
          <p:grpSp>
            <p:nvGrpSpPr>
              <p:cNvPr id="13" name="Group 29"/>
              <p:cNvGrpSpPr>
                <a:grpSpLocks/>
              </p:cNvGrpSpPr>
              <p:nvPr/>
            </p:nvGrpSpPr>
            <p:grpSpPr bwMode="auto">
              <a:xfrm>
                <a:off x="646" y="2557"/>
                <a:ext cx="4454" cy="1060"/>
                <a:chOff x="646" y="2557"/>
                <a:chExt cx="4454" cy="1060"/>
              </a:xfrm>
            </p:grpSpPr>
            <p:sp>
              <p:nvSpPr>
                <p:cNvPr id="27755" name="Oval 30"/>
                <p:cNvSpPr>
                  <a:spLocks noChangeArrowheads="1"/>
                </p:cNvSpPr>
                <p:nvPr/>
              </p:nvSpPr>
              <p:spPr bwMode="auto">
                <a:xfrm>
                  <a:off x="646" y="2557"/>
                  <a:ext cx="4454" cy="1060"/>
                </a:xfrm>
                <a:prstGeom prst="ellipse">
                  <a:avLst/>
                </a:prstGeom>
                <a:gradFill rotWithShape="1">
                  <a:gsLst>
                    <a:gs pos="0">
                      <a:srgbClr val="182F47"/>
                    </a:gs>
                    <a:gs pos="50000">
                      <a:srgbClr val="336599"/>
                    </a:gs>
                    <a:gs pos="100000">
                      <a:srgbClr val="182F47"/>
                    </a:gs>
                  </a:gsLst>
                  <a:lin ang="0" scaled="1"/>
                </a:gradFill>
                <a:ln w="9525">
                  <a:noFill/>
                  <a:round/>
                  <a:headEnd/>
                  <a:tailEnd/>
                </a:ln>
              </p:spPr>
              <p:txBody>
                <a:bodyPr wrap="none" lIns="73025" tIns="36512" rIns="73025" bIns="36512" anchor="ctr"/>
                <a:lstStyle/>
                <a:p>
                  <a:endParaRPr lang="en-US">
                    <a:solidFill>
                      <a:schemeClr val="tx1"/>
                    </a:solidFill>
                  </a:endParaRPr>
                </a:p>
              </p:txBody>
            </p:sp>
            <p:sp>
              <p:nvSpPr>
                <p:cNvPr id="27756" name="Rectangle 31"/>
                <p:cNvSpPr>
                  <a:spLocks noChangeArrowheads="1"/>
                </p:cNvSpPr>
                <p:nvPr/>
              </p:nvSpPr>
              <p:spPr bwMode="auto">
                <a:xfrm>
                  <a:off x="646" y="3007"/>
                  <a:ext cx="4454" cy="97"/>
                </a:xfrm>
                <a:prstGeom prst="rect">
                  <a:avLst/>
                </a:prstGeom>
                <a:gradFill rotWithShape="1">
                  <a:gsLst>
                    <a:gs pos="0">
                      <a:srgbClr val="182F47"/>
                    </a:gs>
                    <a:gs pos="50000">
                      <a:srgbClr val="336599"/>
                    </a:gs>
                    <a:gs pos="100000">
                      <a:srgbClr val="182F47"/>
                    </a:gs>
                  </a:gsLst>
                  <a:lin ang="0" scaled="1"/>
                </a:gradFill>
                <a:ln w="9525">
                  <a:noFill/>
                  <a:miter lim="800000"/>
                  <a:headEnd/>
                  <a:tailEnd/>
                </a:ln>
              </p:spPr>
              <p:txBody>
                <a:bodyPr wrap="none" lIns="73025" tIns="36512" rIns="73025" bIns="36512" anchor="ctr"/>
                <a:lstStyle/>
                <a:p>
                  <a:endParaRPr lang="en-US">
                    <a:solidFill>
                      <a:schemeClr val="tx1"/>
                    </a:solidFill>
                  </a:endParaRPr>
                </a:p>
              </p:txBody>
            </p:sp>
          </p:grpSp>
          <p:sp>
            <p:nvSpPr>
              <p:cNvPr id="27753" name="Oval 32"/>
              <p:cNvSpPr>
                <a:spLocks noChangeArrowheads="1"/>
              </p:cNvSpPr>
              <p:nvPr/>
            </p:nvSpPr>
            <p:spPr bwMode="auto">
              <a:xfrm>
                <a:off x="646" y="2460"/>
                <a:ext cx="4454" cy="1060"/>
              </a:xfrm>
              <a:prstGeom prst="ellipse">
                <a:avLst/>
              </a:prstGeom>
              <a:gradFill rotWithShape="1">
                <a:gsLst>
                  <a:gs pos="0">
                    <a:srgbClr val="294A6A"/>
                  </a:gs>
                  <a:gs pos="100000">
                    <a:srgbClr val="4B87C3"/>
                  </a:gs>
                </a:gsLst>
                <a:lin ang="5400000" scaled="1"/>
              </a:gradFill>
              <a:ln w="9525">
                <a:noFill/>
                <a:round/>
                <a:headEnd/>
                <a:tailEnd/>
              </a:ln>
            </p:spPr>
            <p:txBody>
              <a:bodyPr wrap="none" lIns="73025" tIns="36512" rIns="73025" bIns="36512" anchor="ctr"/>
              <a:lstStyle/>
              <a:p>
                <a:endParaRPr lang="en-US">
                  <a:solidFill>
                    <a:schemeClr val="tx1"/>
                  </a:solidFill>
                </a:endParaRPr>
              </a:p>
            </p:txBody>
          </p:sp>
          <p:sp>
            <p:nvSpPr>
              <p:cNvPr id="27754" name="Oval 33"/>
              <p:cNvSpPr>
                <a:spLocks noChangeArrowheads="1"/>
              </p:cNvSpPr>
              <p:nvPr/>
            </p:nvSpPr>
            <p:spPr bwMode="auto">
              <a:xfrm>
                <a:off x="674" y="2483"/>
                <a:ext cx="4394" cy="1012"/>
              </a:xfrm>
              <a:prstGeom prst="ellipse">
                <a:avLst/>
              </a:prstGeom>
              <a:gradFill rotWithShape="1">
                <a:gsLst>
                  <a:gs pos="0">
                    <a:srgbClr val="1D1D2B"/>
                  </a:gs>
                  <a:gs pos="100000">
                    <a:srgbClr val="3E3E5C">
                      <a:alpha val="25998"/>
                    </a:srgbClr>
                  </a:gs>
                </a:gsLst>
                <a:lin ang="5400000" scaled="1"/>
              </a:gradFill>
              <a:ln w="9525">
                <a:noFill/>
                <a:round/>
                <a:headEnd/>
                <a:tailEnd/>
              </a:ln>
            </p:spPr>
            <p:txBody>
              <a:bodyPr wrap="none" lIns="73025" tIns="36512" rIns="73025" bIns="36512" anchor="ctr"/>
              <a:lstStyle/>
              <a:p>
                <a:endParaRPr lang="en-US">
                  <a:solidFill>
                    <a:schemeClr val="tx1"/>
                  </a:solidFill>
                </a:endParaRPr>
              </a:p>
            </p:txBody>
          </p:sp>
        </p:grpSp>
      </p:grpSp>
      <p:sp>
        <p:nvSpPr>
          <p:cNvPr id="248984" name="Text Box 152"/>
          <p:cNvSpPr txBox="1">
            <a:spLocks noChangeArrowheads="1"/>
          </p:cNvSpPr>
          <p:nvPr/>
        </p:nvSpPr>
        <p:spPr bwMode="auto">
          <a:xfrm>
            <a:off x="1143180" y="1479692"/>
            <a:ext cx="1204625" cy="289651"/>
          </a:xfrm>
          <a:prstGeom prst="rect">
            <a:avLst/>
          </a:prstGeom>
          <a:noFill/>
          <a:ln w="9525">
            <a:noFill/>
            <a:miter lim="800000"/>
            <a:headEnd/>
            <a:tailEnd/>
          </a:ln>
          <a:effectLst>
            <a:prstShdw prst="shdw17" dist="17961" dir="2700000">
              <a:schemeClr val="accent1">
                <a:gamma/>
                <a:shade val="60000"/>
                <a:invGamma/>
              </a:schemeClr>
            </a:prstShdw>
          </a:effectLst>
        </p:spPr>
        <p:txBody>
          <a:bodyPr lIns="73490" tIns="36745" rIns="73490" bIns="36745">
            <a:spAutoFit/>
          </a:bodyPr>
          <a:lstStyle/>
          <a:p>
            <a:pPr algn="ctr">
              <a:spcBef>
                <a:spcPct val="50000"/>
              </a:spcBef>
              <a:defRPr/>
            </a:pPr>
            <a:r>
              <a:rPr lang="en-US" sz="1400" b="1" dirty="0" smtClean="0"/>
              <a:t>Agency 1</a:t>
            </a:r>
            <a:endParaRPr lang="en-US" sz="1400" b="1" dirty="0"/>
          </a:p>
        </p:txBody>
      </p:sp>
      <p:pic>
        <p:nvPicPr>
          <p:cNvPr id="27675" name="Picture 101"/>
          <p:cNvPicPr>
            <a:picLocks noChangeAspect="1" noChangeArrowheads="1"/>
          </p:cNvPicPr>
          <p:nvPr/>
        </p:nvPicPr>
        <p:blipFill>
          <a:blip r:embed="rId7" cstate="print"/>
          <a:srcRect/>
          <a:stretch>
            <a:fillRect/>
          </a:stretch>
        </p:blipFill>
        <p:spPr bwMode="auto">
          <a:xfrm>
            <a:off x="1216057" y="1788431"/>
            <a:ext cx="1011713" cy="1775247"/>
          </a:xfrm>
          <a:prstGeom prst="rect">
            <a:avLst/>
          </a:prstGeom>
          <a:noFill/>
          <a:ln w="9525">
            <a:noFill/>
            <a:miter lim="800000"/>
            <a:headEnd/>
            <a:tailEnd/>
          </a:ln>
        </p:spPr>
      </p:pic>
      <p:sp>
        <p:nvSpPr>
          <p:cNvPr id="27676" name="Freeform 102"/>
          <p:cNvSpPr>
            <a:spLocks/>
          </p:cNvSpPr>
          <p:nvPr/>
        </p:nvSpPr>
        <p:spPr bwMode="auto">
          <a:xfrm>
            <a:off x="998854" y="1749837"/>
            <a:ext cx="1448979" cy="1942480"/>
          </a:xfrm>
          <a:custGeom>
            <a:avLst/>
            <a:gdLst>
              <a:gd name="T0" fmla="*/ 2147483647 w 442"/>
              <a:gd name="T1" fmla="*/ 0 h 582"/>
              <a:gd name="T2" fmla="*/ 2147483647 w 442"/>
              <a:gd name="T3" fmla="*/ 2147483647 h 582"/>
              <a:gd name="T4" fmla="*/ 0 w 442"/>
              <a:gd name="T5" fmla="*/ 0 h 582"/>
              <a:gd name="T6" fmla="*/ 0 w 442"/>
              <a:gd name="T7" fmla="*/ 2147483647 h 582"/>
              <a:gd name="T8" fmla="*/ 2147483647 w 442"/>
              <a:gd name="T9" fmla="*/ 2147483647 h 582"/>
              <a:gd name="T10" fmla="*/ 2147483647 w 442"/>
              <a:gd name="T11" fmla="*/ 2147483647 h 582"/>
              <a:gd name="T12" fmla="*/ 2147483647 w 442"/>
              <a:gd name="T13" fmla="*/ 0 h 582"/>
              <a:gd name="T14" fmla="*/ 0 60000 65536"/>
              <a:gd name="T15" fmla="*/ 0 60000 65536"/>
              <a:gd name="T16" fmla="*/ 0 60000 65536"/>
              <a:gd name="T17" fmla="*/ 0 60000 65536"/>
              <a:gd name="T18" fmla="*/ 0 60000 65536"/>
              <a:gd name="T19" fmla="*/ 0 60000 65536"/>
              <a:gd name="T20" fmla="*/ 0 60000 65536"/>
              <a:gd name="T21" fmla="*/ 0 w 442"/>
              <a:gd name="T22" fmla="*/ 0 h 582"/>
              <a:gd name="T23" fmla="*/ 442 w 442"/>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 h="582">
                <a:moveTo>
                  <a:pt x="442" y="0"/>
                </a:moveTo>
                <a:cubicBezTo>
                  <a:pt x="442" y="43"/>
                  <a:pt x="343" y="79"/>
                  <a:pt x="221" y="79"/>
                </a:cubicBezTo>
                <a:cubicBezTo>
                  <a:pt x="99" y="79"/>
                  <a:pt x="0" y="43"/>
                  <a:pt x="0" y="0"/>
                </a:cubicBezTo>
                <a:cubicBezTo>
                  <a:pt x="0" y="503"/>
                  <a:pt x="0" y="503"/>
                  <a:pt x="0" y="503"/>
                </a:cubicBezTo>
                <a:cubicBezTo>
                  <a:pt x="0" y="546"/>
                  <a:pt x="99" y="582"/>
                  <a:pt x="221" y="582"/>
                </a:cubicBezTo>
                <a:cubicBezTo>
                  <a:pt x="343" y="582"/>
                  <a:pt x="442" y="546"/>
                  <a:pt x="442" y="503"/>
                </a:cubicBezTo>
                <a:cubicBezTo>
                  <a:pt x="442" y="0"/>
                  <a:pt x="442" y="0"/>
                  <a:pt x="442" y="0"/>
                </a:cubicBezTo>
              </a:path>
            </a:pathLst>
          </a:custGeom>
          <a:gradFill rotWithShape="1">
            <a:gsLst>
              <a:gs pos="0">
                <a:srgbClr val="000000">
                  <a:alpha val="0"/>
                </a:srgbClr>
              </a:gs>
              <a:gs pos="100000">
                <a:srgbClr val="678DC5">
                  <a:alpha val="40999"/>
                </a:srgbClr>
              </a:gs>
            </a:gsLst>
            <a:lin ang="5400000" scaled="1"/>
          </a:gradFill>
          <a:ln w="9525">
            <a:noFill/>
            <a:round/>
            <a:headEnd/>
            <a:tailEnd/>
          </a:ln>
        </p:spPr>
        <p:txBody>
          <a:bodyPr wrap="none" lIns="58690" tIns="29344" rIns="58690" bIns="29344" anchor="ctr"/>
          <a:lstStyle/>
          <a:p>
            <a:endParaRPr lang="en-US"/>
          </a:p>
        </p:txBody>
      </p:sp>
      <p:sp>
        <p:nvSpPr>
          <p:cNvPr id="55399" name="Oval 103"/>
          <p:cNvSpPr>
            <a:spLocks noChangeArrowheads="1"/>
          </p:cNvSpPr>
          <p:nvPr/>
        </p:nvSpPr>
        <p:spPr bwMode="auto">
          <a:xfrm>
            <a:off x="1757638" y="3094852"/>
            <a:ext cx="538723" cy="541723"/>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00" name="Oval 104"/>
          <p:cNvSpPr>
            <a:spLocks noChangeArrowheads="1"/>
          </p:cNvSpPr>
          <p:nvPr/>
        </p:nvSpPr>
        <p:spPr bwMode="auto">
          <a:xfrm>
            <a:off x="1156040" y="3026243"/>
            <a:ext cx="538722" cy="541723"/>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01" name="Oval 105"/>
          <p:cNvSpPr>
            <a:spLocks noChangeArrowheads="1"/>
          </p:cNvSpPr>
          <p:nvPr/>
        </p:nvSpPr>
        <p:spPr bwMode="auto">
          <a:xfrm>
            <a:off x="1764783" y="2493098"/>
            <a:ext cx="541580" cy="541721"/>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02" name="Oval 106"/>
          <p:cNvSpPr>
            <a:spLocks noChangeArrowheads="1"/>
          </p:cNvSpPr>
          <p:nvPr/>
        </p:nvSpPr>
        <p:spPr bwMode="auto">
          <a:xfrm>
            <a:off x="1136034" y="2524544"/>
            <a:ext cx="541580" cy="541721"/>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06" name="Oval 110"/>
          <p:cNvSpPr>
            <a:spLocks noChangeArrowheads="1"/>
          </p:cNvSpPr>
          <p:nvPr/>
        </p:nvSpPr>
        <p:spPr bwMode="auto">
          <a:xfrm>
            <a:off x="1757638" y="2028560"/>
            <a:ext cx="538723" cy="541723"/>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grpSp>
        <p:nvGrpSpPr>
          <p:cNvPr id="14" name="Group 453"/>
          <p:cNvGrpSpPr>
            <a:grpSpLocks/>
          </p:cNvGrpSpPr>
          <p:nvPr/>
        </p:nvGrpSpPr>
        <p:grpSpPr bwMode="auto">
          <a:xfrm>
            <a:off x="1221774" y="3136303"/>
            <a:ext cx="384393" cy="365912"/>
            <a:chOff x="391" y="3848"/>
            <a:chExt cx="345" cy="345"/>
          </a:xfrm>
        </p:grpSpPr>
        <p:sp>
          <p:nvSpPr>
            <p:cNvPr id="244166" name="Oval 454"/>
            <p:cNvSpPr>
              <a:spLocks noChangeArrowheads="1"/>
            </p:cNvSpPr>
            <p:nvPr/>
          </p:nvSpPr>
          <p:spPr bwMode="auto">
            <a:xfrm>
              <a:off x="390" y="3848"/>
              <a:ext cx="345" cy="346"/>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49" name="Picture 36" descr="Picture 3"/>
            <p:cNvPicPr preferRelativeResize="0">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2" y="3888"/>
              <a:ext cx="288" cy="259"/>
            </a:xfrm>
            <a:prstGeom prst="rect">
              <a:avLst/>
            </a:prstGeom>
            <a:noFill/>
            <a:ln w="38100">
              <a:noFill/>
              <a:miter lim="800000"/>
              <a:headEnd/>
              <a:tailEnd/>
            </a:ln>
          </p:spPr>
        </p:pic>
      </p:grpSp>
      <p:grpSp>
        <p:nvGrpSpPr>
          <p:cNvPr id="15" name="Group 456"/>
          <p:cNvGrpSpPr>
            <a:grpSpLocks/>
          </p:cNvGrpSpPr>
          <p:nvPr/>
        </p:nvGrpSpPr>
        <p:grpSpPr bwMode="auto">
          <a:xfrm>
            <a:off x="1216058" y="2646038"/>
            <a:ext cx="384393" cy="364484"/>
            <a:chOff x="1279" y="3830"/>
            <a:chExt cx="345" cy="345"/>
          </a:xfrm>
        </p:grpSpPr>
        <p:sp>
          <p:nvSpPr>
            <p:cNvPr id="244169" name="Oval 457"/>
            <p:cNvSpPr>
              <a:spLocks noChangeArrowheads="1"/>
            </p:cNvSpPr>
            <p:nvPr/>
          </p:nvSpPr>
          <p:spPr bwMode="auto">
            <a:xfrm>
              <a:off x="1279" y="3830"/>
              <a:ext cx="345" cy="344"/>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47" name="Picture 51" descr="Digital Signage"/>
            <p:cNvPicPr preferRelativeResize="0">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296" y="3888"/>
              <a:ext cx="308" cy="212"/>
            </a:xfrm>
            <a:prstGeom prst="rect">
              <a:avLst/>
            </a:prstGeom>
            <a:noFill/>
            <a:ln w="38100">
              <a:noFill/>
              <a:miter lim="800000"/>
              <a:headEnd/>
              <a:tailEnd/>
            </a:ln>
          </p:spPr>
        </p:pic>
      </p:grpSp>
      <p:pic>
        <p:nvPicPr>
          <p:cNvPr id="27684" name="Picture 52" descr="Survallence"/>
          <p:cNvPicPr preferRelativeResize="0">
            <a:picLocks noChangeArrowheads="1"/>
          </p:cNvPicPr>
          <p:nvPr/>
        </p:nvPicPr>
        <p:blipFill>
          <a:blip r:embed="rId10" cstate="print"/>
          <a:srcRect/>
          <a:stretch>
            <a:fillRect/>
          </a:stretch>
        </p:blipFill>
        <p:spPr bwMode="auto">
          <a:xfrm>
            <a:off x="1803364" y="2646038"/>
            <a:ext cx="384394" cy="364484"/>
          </a:xfrm>
          <a:prstGeom prst="rect">
            <a:avLst/>
          </a:prstGeom>
          <a:noFill/>
          <a:ln w="9525" algn="ctr">
            <a:noFill/>
            <a:miter lim="800000"/>
            <a:headEnd/>
            <a:tailEnd/>
          </a:ln>
        </p:spPr>
      </p:pic>
      <p:pic>
        <p:nvPicPr>
          <p:cNvPr id="27685" name="Picture 461" descr="bms"/>
          <p:cNvPicPr>
            <a:picLocks noChangeAspect="1" noChangeArrowheads="1"/>
          </p:cNvPicPr>
          <p:nvPr/>
        </p:nvPicPr>
        <p:blipFill>
          <a:blip r:embed="rId11" cstate="print"/>
          <a:srcRect/>
          <a:stretch>
            <a:fillRect/>
          </a:stretch>
        </p:blipFill>
        <p:spPr bwMode="auto">
          <a:xfrm>
            <a:off x="1803364" y="3167749"/>
            <a:ext cx="384394" cy="334467"/>
          </a:xfrm>
          <a:prstGeom prst="rect">
            <a:avLst/>
          </a:prstGeom>
          <a:noFill/>
          <a:ln w="9525">
            <a:noFill/>
            <a:miter lim="800000"/>
            <a:headEnd/>
            <a:tailEnd/>
          </a:ln>
        </p:spPr>
      </p:pic>
      <p:pic>
        <p:nvPicPr>
          <p:cNvPr id="27686" name="Picture 483" descr="Light"/>
          <p:cNvPicPr preferRelativeResize="0">
            <a:picLocks noChangeArrowheads="1"/>
          </p:cNvPicPr>
          <p:nvPr/>
        </p:nvPicPr>
        <p:blipFill>
          <a:blip r:embed="rId12" cstate="print"/>
          <a:srcRect/>
          <a:stretch>
            <a:fillRect/>
          </a:stretch>
        </p:blipFill>
        <p:spPr bwMode="auto">
          <a:xfrm>
            <a:off x="1803364" y="2160061"/>
            <a:ext cx="384394" cy="364484"/>
          </a:xfrm>
          <a:prstGeom prst="rect">
            <a:avLst/>
          </a:prstGeom>
          <a:noFill/>
          <a:ln w="9525" algn="ctr">
            <a:noFill/>
            <a:miter lim="800000"/>
            <a:headEnd/>
            <a:tailEnd/>
          </a:ln>
        </p:spPr>
      </p:pic>
      <p:grpSp>
        <p:nvGrpSpPr>
          <p:cNvPr id="16" name="Group 95"/>
          <p:cNvGrpSpPr>
            <a:grpSpLocks/>
          </p:cNvGrpSpPr>
          <p:nvPr/>
        </p:nvGrpSpPr>
        <p:grpSpPr bwMode="auto">
          <a:xfrm>
            <a:off x="3719619" y="3244933"/>
            <a:ext cx="1690475" cy="631771"/>
            <a:chOff x="1750" y="2402"/>
            <a:chExt cx="2491" cy="820"/>
          </a:xfrm>
        </p:grpSpPr>
        <p:sp>
          <p:nvSpPr>
            <p:cNvPr id="27739" name="Oval 96"/>
            <p:cNvSpPr>
              <a:spLocks noChangeArrowheads="1"/>
            </p:cNvSpPr>
            <p:nvPr/>
          </p:nvSpPr>
          <p:spPr bwMode="auto">
            <a:xfrm>
              <a:off x="1762" y="2497"/>
              <a:ext cx="2479" cy="725"/>
            </a:xfrm>
            <a:prstGeom prst="ellipse">
              <a:avLst/>
            </a:prstGeom>
            <a:solidFill>
              <a:schemeClr val="bg2">
                <a:alpha val="25098"/>
              </a:schemeClr>
            </a:solidFill>
            <a:ln w="9525">
              <a:noFill/>
              <a:round/>
              <a:headEnd/>
              <a:tailEnd/>
            </a:ln>
          </p:spPr>
          <p:txBody>
            <a:bodyPr wrap="none" lIns="82124" tIns="41061" rIns="82124" bIns="41061" anchor="ctr"/>
            <a:lstStyle/>
            <a:p>
              <a:endParaRPr lang="en-US">
                <a:solidFill>
                  <a:schemeClr val="tx1"/>
                </a:solidFill>
              </a:endParaRPr>
            </a:p>
          </p:txBody>
        </p:sp>
        <p:grpSp>
          <p:nvGrpSpPr>
            <p:cNvPr id="17" name="Group 97"/>
            <p:cNvGrpSpPr>
              <a:grpSpLocks/>
            </p:cNvGrpSpPr>
            <p:nvPr/>
          </p:nvGrpSpPr>
          <p:grpSpPr bwMode="auto">
            <a:xfrm>
              <a:off x="1750" y="2402"/>
              <a:ext cx="2418" cy="800"/>
              <a:chOff x="646" y="2460"/>
              <a:chExt cx="4454" cy="1157"/>
            </a:xfrm>
          </p:grpSpPr>
          <p:grpSp>
            <p:nvGrpSpPr>
              <p:cNvPr id="18" name="Group 98"/>
              <p:cNvGrpSpPr>
                <a:grpSpLocks/>
              </p:cNvGrpSpPr>
              <p:nvPr/>
            </p:nvGrpSpPr>
            <p:grpSpPr bwMode="auto">
              <a:xfrm>
                <a:off x="646" y="2557"/>
                <a:ext cx="4454" cy="1060"/>
                <a:chOff x="646" y="2557"/>
                <a:chExt cx="4454" cy="1060"/>
              </a:xfrm>
            </p:grpSpPr>
            <p:sp>
              <p:nvSpPr>
                <p:cNvPr id="27744" name="Oval 99"/>
                <p:cNvSpPr>
                  <a:spLocks noChangeArrowheads="1"/>
                </p:cNvSpPr>
                <p:nvPr/>
              </p:nvSpPr>
              <p:spPr bwMode="auto">
                <a:xfrm>
                  <a:off x="646" y="2557"/>
                  <a:ext cx="4454" cy="1060"/>
                </a:xfrm>
                <a:prstGeom prst="ellipse">
                  <a:avLst/>
                </a:prstGeom>
                <a:gradFill rotWithShape="1">
                  <a:gsLst>
                    <a:gs pos="0">
                      <a:srgbClr val="182F47"/>
                    </a:gs>
                    <a:gs pos="50000">
                      <a:srgbClr val="336599"/>
                    </a:gs>
                    <a:gs pos="100000">
                      <a:srgbClr val="182F47"/>
                    </a:gs>
                  </a:gsLst>
                  <a:lin ang="0" scaled="1"/>
                </a:gradFill>
                <a:ln w="9525">
                  <a:noFill/>
                  <a:round/>
                  <a:headEnd/>
                  <a:tailEnd/>
                </a:ln>
              </p:spPr>
              <p:txBody>
                <a:bodyPr wrap="none" lIns="73025" tIns="36512" rIns="73025" bIns="36512" anchor="ctr"/>
                <a:lstStyle/>
                <a:p>
                  <a:endParaRPr lang="en-US">
                    <a:solidFill>
                      <a:schemeClr val="tx1"/>
                    </a:solidFill>
                  </a:endParaRPr>
                </a:p>
              </p:txBody>
            </p:sp>
            <p:sp>
              <p:nvSpPr>
                <p:cNvPr id="27745" name="Rectangle 100"/>
                <p:cNvSpPr>
                  <a:spLocks noChangeArrowheads="1"/>
                </p:cNvSpPr>
                <p:nvPr/>
              </p:nvSpPr>
              <p:spPr bwMode="auto">
                <a:xfrm>
                  <a:off x="646" y="3007"/>
                  <a:ext cx="4454" cy="97"/>
                </a:xfrm>
                <a:prstGeom prst="rect">
                  <a:avLst/>
                </a:prstGeom>
                <a:gradFill rotWithShape="1">
                  <a:gsLst>
                    <a:gs pos="0">
                      <a:srgbClr val="182F47"/>
                    </a:gs>
                    <a:gs pos="50000">
                      <a:srgbClr val="336599"/>
                    </a:gs>
                    <a:gs pos="100000">
                      <a:srgbClr val="182F47"/>
                    </a:gs>
                  </a:gsLst>
                  <a:lin ang="0" scaled="1"/>
                </a:gradFill>
                <a:ln w="9525">
                  <a:noFill/>
                  <a:miter lim="800000"/>
                  <a:headEnd/>
                  <a:tailEnd/>
                </a:ln>
              </p:spPr>
              <p:txBody>
                <a:bodyPr wrap="none" lIns="73025" tIns="36512" rIns="73025" bIns="36512" anchor="ctr"/>
                <a:lstStyle/>
                <a:p>
                  <a:endParaRPr lang="en-US">
                    <a:solidFill>
                      <a:schemeClr val="tx1"/>
                    </a:solidFill>
                  </a:endParaRPr>
                </a:p>
              </p:txBody>
            </p:sp>
          </p:grpSp>
          <p:sp>
            <p:nvSpPr>
              <p:cNvPr id="27742" name="Oval 101"/>
              <p:cNvSpPr>
                <a:spLocks noChangeArrowheads="1"/>
              </p:cNvSpPr>
              <p:nvPr/>
            </p:nvSpPr>
            <p:spPr bwMode="auto">
              <a:xfrm>
                <a:off x="646" y="2460"/>
                <a:ext cx="4454" cy="1060"/>
              </a:xfrm>
              <a:prstGeom prst="ellipse">
                <a:avLst/>
              </a:prstGeom>
              <a:gradFill rotWithShape="1">
                <a:gsLst>
                  <a:gs pos="0">
                    <a:srgbClr val="294A6A"/>
                  </a:gs>
                  <a:gs pos="100000">
                    <a:srgbClr val="4B87C3"/>
                  </a:gs>
                </a:gsLst>
                <a:lin ang="5400000" scaled="1"/>
              </a:gradFill>
              <a:ln w="9525">
                <a:noFill/>
                <a:round/>
                <a:headEnd/>
                <a:tailEnd/>
              </a:ln>
            </p:spPr>
            <p:txBody>
              <a:bodyPr wrap="none" lIns="73025" tIns="36512" rIns="73025" bIns="36512" anchor="ctr"/>
              <a:lstStyle/>
              <a:p>
                <a:endParaRPr lang="en-US">
                  <a:solidFill>
                    <a:schemeClr val="tx1"/>
                  </a:solidFill>
                </a:endParaRPr>
              </a:p>
            </p:txBody>
          </p:sp>
          <p:sp>
            <p:nvSpPr>
              <p:cNvPr id="27743" name="Oval 102"/>
              <p:cNvSpPr>
                <a:spLocks noChangeArrowheads="1"/>
              </p:cNvSpPr>
              <p:nvPr/>
            </p:nvSpPr>
            <p:spPr bwMode="auto">
              <a:xfrm>
                <a:off x="674" y="2483"/>
                <a:ext cx="4394" cy="1012"/>
              </a:xfrm>
              <a:prstGeom prst="ellipse">
                <a:avLst/>
              </a:prstGeom>
              <a:gradFill rotWithShape="1">
                <a:gsLst>
                  <a:gs pos="0">
                    <a:srgbClr val="1D1D2B"/>
                  </a:gs>
                  <a:gs pos="100000">
                    <a:srgbClr val="3E3E5C">
                      <a:alpha val="25998"/>
                    </a:srgbClr>
                  </a:gs>
                </a:gsLst>
                <a:lin ang="5400000" scaled="1"/>
              </a:gradFill>
              <a:ln w="9525">
                <a:noFill/>
                <a:round/>
                <a:headEnd/>
                <a:tailEnd/>
              </a:ln>
            </p:spPr>
            <p:txBody>
              <a:bodyPr wrap="none" lIns="73025" tIns="36512" rIns="73025" bIns="36512" anchor="ctr"/>
              <a:lstStyle/>
              <a:p>
                <a:endParaRPr lang="en-US">
                  <a:solidFill>
                    <a:schemeClr val="tx1"/>
                  </a:solidFill>
                </a:endParaRPr>
              </a:p>
            </p:txBody>
          </p:sp>
        </p:grpSp>
      </p:grpSp>
      <p:sp>
        <p:nvSpPr>
          <p:cNvPr id="3" name="Text Box 152"/>
          <p:cNvSpPr txBox="1">
            <a:spLocks noChangeArrowheads="1"/>
          </p:cNvSpPr>
          <p:nvPr/>
        </p:nvSpPr>
        <p:spPr bwMode="auto">
          <a:xfrm>
            <a:off x="3972547" y="1479692"/>
            <a:ext cx="1204625" cy="289651"/>
          </a:xfrm>
          <a:prstGeom prst="rect">
            <a:avLst/>
          </a:prstGeom>
          <a:noFill/>
          <a:ln w="9525">
            <a:noFill/>
            <a:miter lim="800000"/>
            <a:headEnd/>
            <a:tailEnd/>
          </a:ln>
          <a:effectLst>
            <a:prstShdw prst="shdw17" dist="17961" dir="2700000">
              <a:schemeClr val="accent1">
                <a:gamma/>
                <a:shade val="60000"/>
                <a:invGamma/>
              </a:schemeClr>
            </a:prstShdw>
          </a:effectLst>
        </p:spPr>
        <p:txBody>
          <a:bodyPr lIns="73490" tIns="36745" rIns="73490" bIns="36745">
            <a:spAutoFit/>
          </a:bodyPr>
          <a:lstStyle/>
          <a:p>
            <a:pPr algn="ctr">
              <a:spcBef>
                <a:spcPct val="50000"/>
              </a:spcBef>
              <a:defRPr/>
            </a:pPr>
            <a:r>
              <a:rPr lang="en-US" sz="1400" b="1" dirty="0" smtClean="0"/>
              <a:t>Agency </a:t>
            </a:r>
            <a:r>
              <a:rPr lang="en-US" sz="1400" b="1" dirty="0"/>
              <a:t>2</a:t>
            </a:r>
          </a:p>
        </p:txBody>
      </p:sp>
      <p:pic>
        <p:nvPicPr>
          <p:cNvPr id="27689" name="Picture 114"/>
          <p:cNvPicPr>
            <a:picLocks noChangeAspect="1" noChangeArrowheads="1"/>
          </p:cNvPicPr>
          <p:nvPr/>
        </p:nvPicPr>
        <p:blipFill>
          <a:blip r:embed="rId7" cstate="print"/>
          <a:srcRect/>
          <a:stretch>
            <a:fillRect/>
          </a:stretch>
        </p:blipFill>
        <p:spPr bwMode="auto">
          <a:xfrm>
            <a:off x="4051140" y="1845605"/>
            <a:ext cx="1013142" cy="1775247"/>
          </a:xfrm>
          <a:prstGeom prst="rect">
            <a:avLst/>
          </a:prstGeom>
          <a:noFill/>
          <a:ln w="9525">
            <a:noFill/>
            <a:miter lim="800000"/>
            <a:headEnd/>
            <a:tailEnd/>
          </a:ln>
        </p:spPr>
      </p:pic>
      <p:sp>
        <p:nvSpPr>
          <p:cNvPr id="27690" name="Freeform 115"/>
          <p:cNvSpPr>
            <a:spLocks/>
          </p:cNvSpPr>
          <p:nvPr/>
        </p:nvSpPr>
        <p:spPr bwMode="auto">
          <a:xfrm>
            <a:off x="3833937" y="1808441"/>
            <a:ext cx="1448979" cy="1941051"/>
          </a:xfrm>
          <a:custGeom>
            <a:avLst/>
            <a:gdLst>
              <a:gd name="T0" fmla="*/ 2147483647 w 442"/>
              <a:gd name="T1" fmla="*/ 0 h 582"/>
              <a:gd name="T2" fmla="*/ 2147483647 w 442"/>
              <a:gd name="T3" fmla="*/ 2147483647 h 582"/>
              <a:gd name="T4" fmla="*/ 0 w 442"/>
              <a:gd name="T5" fmla="*/ 0 h 582"/>
              <a:gd name="T6" fmla="*/ 0 w 442"/>
              <a:gd name="T7" fmla="*/ 2147483647 h 582"/>
              <a:gd name="T8" fmla="*/ 2147483647 w 442"/>
              <a:gd name="T9" fmla="*/ 2147483647 h 582"/>
              <a:gd name="T10" fmla="*/ 2147483647 w 442"/>
              <a:gd name="T11" fmla="*/ 2147483647 h 582"/>
              <a:gd name="T12" fmla="*/ 2147483647 w 442"/>
              <a:gd name="T13" fmla="*/ 0 h 582"/>
              <a:gd name="T14" fmla="*/ 0 60000 65536"/>
              <a:gd name="T15" fmla="*/ 0 60000 65536"/>
              <a:gd name="T16" fmla="*/ 0 60000 65536"/>
              <a:gd name="T17" fmla="*/ 0 60000 65536"/>
              <a:gd name="T18" fmla="*/ 0 60000 65536"/>
              <a:gd name="T19" fmla="*/ 0 60000 65536"/>
              <a:gd name="T20" fmla="*/ 0 60000 65536"/>
              <a:gd name="T21" fmla="*/ 0 w 442"/>
              <a:gd name="T22" fmla="*/ 0 h 582"/>
              <a:gd name="T23" fmla="*/ 442 w 442"/>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 h="582">
                <a:moveTo>
                  <a:pt x="442" y="0"/>
                </a:moveTo>
                <a:cubicBezTo>
                  <a:pt x="442" y="43"/>
                  <a:pt x="343" y="79"/>
                  <a:pt x="221" y="79"/>
                </a:cubicBezTo>
                <a:cubicBezTo>
                  <a:pt x="99" y="79"/>
                  <a:pt x="0" y="43"/>
                  <a:pt x="0" y="0"/>
                </a:cubicBezTo>
                <a:cubicBezTo>
                  <a:pt x="0" y="503"/>
                  <a:pt x="0" y="503"/>
                  <a:pt x="0" y="503"/>
                </a:cubicBezTo>
                <a:cubicBezTo>
                  <a:pt x="0" y="546"/>
                  <a:pt x="99" y="582"/>
                  <a:pt x="221" y="582"/>
                </a:cubicBezTo>
                <a:cubicBezTo>
                  <a:pt x="343" y="582"/>
                  <a:pt x="442" y="546"/>
                  <a:pt x="442" y="503"/>
                </a:cubicBezTo>
                <a:cubicBezTo>
                  <a:pt x="442" y="0"/>
                  <a:pt x="442" y="0"/>
                  <a:pt x="442" y="0"/>
                </a:cubicBezTo>
              </a:path>
            </a:pathLst>
          </a:custGeom>
          <a:gradFill rotWithShape="1">
            <a:gsLst>
              <a:gs pos="0">
                <a:srgbClr val="000000">
                  <a:alpha val="0"/>
                </a:srgbClr>
              </a:gs>
              <a:gs pos="100000">
                <a:srgbClr val="678DC5">
                  <a:alpha val="40999"/>
                </a:srgbClr>
              </a:gs>
            </a:gsLst>
            <a:lin ang="5400000" scaled="1"/>
          </a:gradFill>
          <a:ln w="9525">
            <a:noFill/>
            <a:round/>
            <a:headEnd/>
            <a:tailEnd/>
          </a:ln>
        </p:spPr>
        <p:txBody>
          <a:bodyPr wrap="none" lIns="58690" tIns="29344" rIns="58690" bIns="29344" anchor="ctr"/>
          <a:lstStyle/>
          <a:p>
            <a:endParaRPr lang="en-US"/>
          </a:p>
        </p:txBody>
      </p:sp>
      <p:sp>
        <p:nvSpPr>
          <p:cNvPr id="55412" name="Oval 116"/>
          <p:cNvSpPr>
            <a:spLocks noChangeArrowheads="1"/>
          </p:cNvSpPr>
          <p:nvPr/>
        </p:nvSpPr>
        <p:spPr bwMode="auto">
          <a:xfrm>
            <a:off x="4621301" y="3027674"/>
            <a:ext cx="541581" cy="538863"/>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13" name="Oval 117"/>
          <p:cNvSpPr>
            <a:spLocks noChangeArrowheads="1"/>
          </p:cNvSpPr>
          <p:nvPr/>
        </p:nvSpPr>
        <p:spPr bwMode="auto">
          <a:xfrm>
            <a:off x="3948254" y="3027674"/>
            <a:ext cx="541580" cy="538863"/>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55415" name="Oval 119"/>
          <p:cNvSpPr>
            <a:spLocks noChangeArrowheads="1"/>
          </p:cNvSpPr>
          <p:nvPr/>
        </p:nvSpPr>
        <p:spPr bwMode="auto">
          <a:xfrm>
            <a:off x="3948254" y="2561708"/>
            <a:ext cx="541580" cy="541721"/>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pic>
        <p:nvPicPr>
          <p:cNvPr id="27694" name="Picture 52" descr="Survallence"/>
          <p:cNvPicPr preferRelativeResize="0">
            <a:picLocks noChangeArrowheads="1"/>
          </p:cNvPicPr>
          <p:nvPr/>
        </p:nvPicPr>
        <p:blipFill>
          <a:blip r:embed="rId10" cstate="print"/>
          <a:srcRect/>
          <a:stretch>
            <a:fillRect/>
          </a:stretch>
        </p:blipFill>
        <p:spPr bwMode="auto">
          <a:xfrm>
            <a:off x="4679889" y="2646037"/>
            <a:ext cx="384393" cy="365912"/>
          </a:xfrm>
          <a:prstGeom prst="rect">
            <a:avLst/>
          </a:prstGeom>
          <a:noFill/>
          <a:ln w="9525" algn="ctr">
            <a:noFill/>
            <a:miter lim="800000"/>
            <a:headEnd/>
            <a:tailEnd/>
          </a:ln>
        </p:spPr>
      </p:pic>
      <p:pic>
        <p:nvPicPr>
          <p:cNvPr id="27695" name="Picture 464" descr="bms"/>
          <p:cNvPicPr>
            <a:picLocks noChangeAspect="1" noChangeArrowheads="1"/>
          </p:cNvPicPr>
          <p:nvPr/>
        </p:nvPicPr>
        <p:blipFill>
          <a:blip r:embed="rId11" cstate="print"/>
          <a:srcRect/>
          <a:stretch>
            <a:fillRect/>
          </a:stretch>
        </p:blipFill>
        <p:spPr bwMode="auto">
          <a:xfrm>
            <a:off x="4679889" y="3169178"/>
            <a:ext cx="384393" cy="333037"/>
          </a:xfrm>
          <a:prstGeom prst="rect">
            <a:avLst/>
          </a:prstGeom>
          <a:noFill/>
          <a:ln w="9525">
            <a:noFill/>
            <a:miter lim="800000"/>
            <a:headEnd/>
            <a:tailEnd/>
          </a:ln>
        </p:spPr>
      </p:pic>
      <p:grpSp>
        <p:nvGrpSpPr>
          <p:cNvPr id="19" name="Group 465"/>
          <p:cNvGrpSpPr>
            <a:grpSpLocks/>
          </p:cNvGrpSpPr>
          <p:nvPr/>
        </p:nvGrpSpPr>
        <p:grpSpPr bwMode="auto">
          <a:xfrm>
            <a:off x="4048283" y="3136303"/>
            <a:ext cx="384393" cy="365912"/>
            <a:chOff x="391" y="3848"/>
            <a:chExt cx="345" cy="345"/>
          </a:xfrm>
        </p:grpSpPr>
        <p:sp>
          <p:nvSpPr>
            <p:cNvPr id="244178" name="Oval 466"/>
            <p:cNvSpPr>
              <a:spLocks noChangeArrowheads="1"/>
            </p:cNvSpPr>
            <p:nvPr/>
          </p:nvSpPr>
          <p:spPr bwMode="auto">
            <a:xfrm>
              <a:off x="391" y="3848"/>
              <a:ext cx="345" cy="346"/>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38" name="Picture 36" descr="Picture 3"/>
            <p:cNvPicPr preferRelativeResize="0">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2" y="3888"/>
              <a:ext cx="288" cy="259"/>
            </a:xfrm>
            <a:prstGeom prst="rect">
              <a:avLst/>
            </a:prstGeom>
            <a:noFill/>
            <a:ln w="38100">
              <a:noFill/>
              <a:miter lim="800000"/>
              <a:headEnd/>
              <a:tailEnd/>
            </a:ln>
          </p:spPr>
        </p:pic>
      </p:grpSp>
      <p:grpSp>
        <p:nvGrpSpPr>
          <p:cNvPr id="20" name="Group 468"/>
          <p:cNvGrpSpPr>
            <a:grpSpLocks/>
          </p:cNvGrpSpPr>
          <p:nvPr/>
        </p:nvGrpSpPr>
        <p:grpSpPr bwMode="auto">
          <a:xfrm>
            <a:off x="4031135" y="2646037"/>
            <a:ext cx="384393" cy="365912"/>
            <a:chOff x="1279" y="3830"/>
            <a:chExt cx="345" cy="345"/>
          </a:xfrm>
        </p:grpSpPr>
        <p:sp>
          <p:nvSpPr>
            <p:cNvPr id="244181" name="Oval 469"/>
            <p:cNvSpPr>
              <a:spLocks noChangeArrowheads="1"/>
            </p:cNvSpPr>
            <p:nvPr/>
          </p:nvSpPr>
          <p:spPr bwMode="auto">
            <a:xfrm>
              <a:off x="1279" y="3830"/>
              <a:ext cx="345" cy="346"/>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36" name="Picture 51" descr="Digital Signage"/>
            <p:cNvPicPr preferRelativeResize="0">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296" y="3888"/>
              <a:ext cx="308" cy="212"/>
            </a:xfrm>
            <a:prstGeom prst="rect">
              <a:avLst/>
            </a:prstGeom>
            <a:noFill/>
            <a:ln w="38100">
              <a:noFill/>
              <a:miter lim="800000"/>
              <a:headEnd/>
              <a:tailEnd/>
            </a:ln>
          </p:spPr>
        </p:pic>
      </p:grpSp>
      <p:pic>
        <p:nvPicPr>
          <p:cNvPr id="27698" name="Picture 484" descr="Light"/>
          <p:cNvPicPr preferRelativeResize="0">
            <a:picLocks noChangeArrowheads="1"/>
          </p:cNvPicPr>
          <p:nvPr/>
        </p:nvPicPr>
        <p:blipFill>
          <a:blip r:embed="rId12" cstate="print"/>
          <a:srcRect/>
          <a:stretch>
            <a:fillRect/>
          </a:stretch>
        </p:blipFill>
        <p:spPr bwMode="auto">
          <a:xfrm>
            <a:off x="4679889" y="2160060"/>
            <a:ext cx="384393" cy="365912"/>
          </a:xfrm>
          <a:prstGeom prst="rect">
            <a:avLst/>
          </a:prstGeom>
          <a:noFill/>
          <a:ln w="9525" algn="ctr">
            <a:noFill/>
            <a:miter lim="800000"/>
            <a:headEnd/>
            <a:tailEnd/>
          </a:ln>
        </p:spPr>
      </p:pic>
      <p:sp>
        <p:nvSpPr>
          <p:cNvPr id="7" name="Oval 119"/>
          <p:cNvSpPr>
            <a:spLocks noChangeArrowheads="1"/>
          </p:cNvSpPr>
          <p:nvPr/>
        </p:nvSpPr>
        <p:spPr bwMode="auto">
          <a:xfrm>
            <a:off x="4625587" y="2570284"/>
            <a:ext cx="541580" cy="541721"/>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sp>
        <p:nvSpPr>
          <p:cNvPr id="8" name="Oval 119"/>
          <p:cNvSpPr>
            <a:spLocks noChangeArrowheads="1"/>
          </p:cNvSpPr>
          <p:nvPr/>
        </p:nvSpPr>
        <p:spPr bwMode="auto">
          <a:xfrm>
            <a:off x="4558426" y="2112893"/>
            <a:ext cx="538723" cy="541721"/>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58690" tIns="29344" rIns="58690" bIns="29344" anchor="ctr"/>
          <a:lstStyle/>
          <a:p>
            <a:pPr>
              <a:defRPr/>
            </a:pPr>
            <a:endParaRPr lang="en-US" dirty="0">
              <a:solidFill>
                <a:schemeClr val="tx1"/>
              </a:solidFill>
              <a:latin typeface="+mn-lt"/>
            </a:endParaRPr>
          </a:p>
        </p:txBody>
      </p:sp>
      <p:grpSp>
        <p:nvGrpSpPr>
          <p:cNvPr id="21" name="Group 95"/>
          <p:cNvGrpSpPr>
            <a:grpSpLocks/>
          </p:cNvGrpSpPr>
          <p:nvPr/>
        </p:nvGrpSpPr>
        <p:grpSpPr bwMode="auto">
          <a:xfrm>
            <a:off x="6477537" y="3173467"/>
            <a:ext cx="1690475" cy="631771"/>
            <a:chOff x="1750" y="2402"/>
            <a:chExt cx="2491" cy="820"/>
          </a:xfrm>
        </p:grpSpPr>
        <p:sp>
          <p:nvSpPr>
            <p:cNvPr id="27728" name="Oval 96"/>
            <p:cNvSpPr>
              <a:spLocks noChangeArrowheads="1"/>
            </p:cNvSpPr>
            <p:nvPr/>
          </p:nvSpPr>
          <p:spPr bwMode="auto">
            <a:xfrm>
              <a:off x="1762" y="2497"/>
              <a:ext cx="2479" cy="725"/>
            </a:xfrm>
            <a:prstGeom prst="ellipse">
              <a:avLst/>
            </a:prstGeom>
            <a:solidFill>
              <a:schemeClr val="bg2">
                <a:alpha val="25098"/>
              </a:schemeClr>
            </a:solidFill>
            <a:ln w="9525">
              <a:noFill/>
              <a:round/>
              <a:headEnd/>
              <a:tailEnd/>
            </a:ln>
          </p:spPr>
          <p:txBody>
            <a:bodyPr wrap="none" lIns="82124" tIns="41061" rIns="82124" bIns="41061" anchor="ctr"/>
            <a:lstStyle/>
            <a:p>
              <a:endParaRPr lang="en-US">
                <a:solidFill>
                  <a:schemeClr val="tx1"/>
                </a:solidFill>
              </a:endParaRPr>
            </a:p>
          </p:txBody>
        </p:sp>
        <p:grpSp>
          <p:nvGrpSpPr>
            <p:cNvPr id="22" name="Group 97"/>
            <p:cNvGrpSpPr>
              <a:grpSpLocks/>
            </p:cNvGrpSpPr>
            <p:nvPr/>
          </p:nvGrpSpPr>
          <p:grpSpPr bwMode="auto">
            <a:xfrm>
              <a:off x="1750" y="2402"/>
              <a:ext cx="2418" cy="800"/>
              <a:chOff x="646" y="2460"/>
              <a:chExt cx="4454" cy="1157"/>
            </a:xfrm>
          </p:grpSpPr>
          <p:grpSp>
            <p:nvGrpSpPr>
              <p:cNvPr id="23" name="Group 98"/>
              <p:cNvGrpSpPr>
                <a:grpSpLocks/>
              </p:cNvGrpSpPr>
              <p:nvPr/>
            </p:nvGrpSpPr>
            <p:grpSpPr bwMode="auto">
              <a:xfrm>
                <a:off x="646" y="2557"/>
                <a:ext cx="4454" cy="1060"/>
                <a:chOff x="646" y="2557"/>
                <a:chExt cx="4454" cy="1060"/>
              </a:xfrm>
            </p:grpSpPr>
            <p:sp>
              <p:nvSpPr>
                <p:cNvPr id="27733" name="Oval 99"/>
                <p:cNvSpPr>
                  <a:spLocks noChangeArrowheads="1"/>
                </p:cNvSpPr>
                <p:nvPr/>
              </p:nvSpPr>
              <p:spPr bwMode="auto">
                <a:xfrm>
                  <a:off x="646" y="2557"/>
                  <a:ext cx="4454" cy="1060"/>
                </a:xfrm>
                <a:prstGeom prst="ellipse">
                  <a:avLst/>
                </a:prstGeom>
                <a:gradFill rotWithShape="1">
                  <a:gsLst>
                    <a:gs pos="0">
                      <a:srgbClr val="182F47"/>
                    </a:gs>
                    <a:gs pos="50000">
                      <a:srgbClr val="336599"/>
                    </a:gs>
                    <a:gs pos="100000">
                      <a:srgbClr val="182F47"/>
                    </a:gs>
                  </a:gsLst>
                  <a:lin ang="0" scaled="1"/>
                </a:gradFill>
                <a:ln w="9525">
                  <a:noFill/>
                  <a:round/>
                  <a:headEnd/>
                  <a:tailEnd/>
                </a:ln>
              </p:spPr>
              <p:txBody>
                <a:bodyPr wrap="none" lIns="73025" tIns="36512" rIns="73025" bIns="36512" anchor="ctr"/>
                <a:lstStyle/>
                <a:p>
                  <a:endParaRPr lang="en-US">
                    <a:solidFill>
                      <a:schemeClr val="tx1"/>
                    </a:solidFill>
                  </a:endParaRPr>
                </a:p>
              </p:txBody>
            </p:sp>
            <p:sp>
              <p:nvSpPr>
                <p:cNvPr id="27734" name="Rectangle 100"/>
                <p:cNvSpPr>
                  <a:spLocks noChangeArrowheads="1"/>
                </p:cNvSpPr>
                <p:nvPr/>
              </p:nvSpPr>
              <p:spPr bwMode="auto">
                <a:xfrm>
                  <a:off x="646" y="3007"/>
                  <a:ext cx="4454" cy="97"/>
                </a:xfrm>
                <a:prstGeom prst="rect">
                  <a:avLst/>
                </a:prstGeom>
                <a:gradFill rotWithShape="1">
                  <a:gsLst>
                    <a:gs pos="0">
                      <a:srgbClr val="182F47"/>
                    </a:gs>
                    <a:gs pos="50000">
                      <a:srgbClr val="336599"/>
                    </a:gs>
                    <a:gs pos="100000">
                      <a:srgbClr val="182F47"/>
                    </a:gs>
                  </a:gsLst>
                  <a:lin ang="0" scaled="1"/>
                </a:gradFill>
                <a:ln w="9525">
                  <a:noFill/>
                  <a:miter lim="800000"/>
                  <a:headEnd/>
                  <a:tailEnd/>
                </a:ln>
              </p:spPr>
              <p:txBody>
                <a:bodyPr wrap="none" lIns="73025" tIns="36512" rIns="73025" bIns="36512" anchor="ctr"/>
                <a:lstStyle/>
                <a:p>
                  <a:endParaRPr lang="en-US">
                    <a:solidFill>
                      <a:schemeClr val="tx1"/>
                    </a:solidFill>
                  </a:endParaRPr>
                </a:p>
              </p:txBody>
            </p:sp>
          </p:grpSp>
          <p:sp>
            <p:nvSpPr>
              <p:cNvPr id="27731" name="Oval 101"/>
              <p:cNvSpPr>
                <a:spLocks noChangeArrowheads="1"/>
              </p:cNvSpPr>
              <p:nvPr/>
            </p:nvSpPr>
            <p:spPr bwMode="auto">
              <a:xfrm>
                <a:off x="646" y="2460"/>
                <a:ext cx="4454" cy="1060"/>
              </a:xfrm>
              <a:prstGeom prst="ellipse">
                <a:avLst/>
              </a:prstGeom>
              <a:gradFill rotWithShape="1">
                <a:gsLst>
                  <a:gs pos="0">
                    <a:srgbClr val="294A6A"/>
                  </a:gs>
                  <a:gs pos="100000">
                    <a:srgbClr val="4B87C3"/>
                  </a:gs>
                </a:gsLst>
                <a:lin ang="5400000" scaled="1"/>
              </a:gradFill>
              <a:ln w="9525">
                <a:noFill/>
                <a:round/>
                <a:headEnd/>
                <a:tailEnd/>
              </a:ln>
            </p:spPr>
            <p:txBody>
              <a:bodyPr wrap="none" lIns="73025" tIns="36512" rIns="73025" bIns="36512" anchor="ctr"/>
              <a:lstStyle/>
              <a:p>
                <a:endParaRPr lang="en-US">
                  <a:solidFill>
                    <a:schemeClr val="tx1"/>
                  </a:solidFill>
                </a:endParaRPr>
              </a:p>
            </p:txBody>
          </p:sp>
          <p:sp>
            <p:nvSpPr>
              <p:cNvPr id="27732" name="Oval 102"/>
              <p:cNvSpPr>
                <a:spLocks noChangeArrowheads="1"/>
              </p:cNvSpPr>
              <p:nvPr/>
            </p:nvSpPr>
            <p:spPr bwMode="auto">
              <a:xfrm>
                <a:off x="674" y="2483"/>
                <a:ext cx="4394" cy="1012"/>
              </a:xfrm>
              <a:prstGeom prst="ellipse">
                <a:avLst/>
              </a:prstGeom>
              <a:gradFill rotWithShape="1">
                <a:gsLst>
                  <a:gs pos="0">
                    <a:srgbClr val="1D1D2B"/>
                  </a:gs>
                  <a:gs pos="100000">
                    <a:srgbClr val="3E3E5C">
                      <a:alpha val="25998"/>
                    </a:srgbClr>
                  </a:gs>
                </a:gsLst>
                <a:lin ang="5400000" scaled="1"/>
              </a:gradFill>
              <a:ln w="9525">
                <a:noFill/>
                <a:round/>
                <a:headEnd/>
                <a:tailEnd/>
              </a:ln>
            </p:spPr>
            <p:txBody>
              <a:bodyPr wrap="none" lIns="73025" tIns="36512" rIns="73025" bIns="36512" anchor="ctr"/>
              <a:lstStyle/>
              <a:p>
                <a:endParaRPr lang="en-US">
                  <a:solidFill>
                    <a:schemeClr val="tx1"/>
                  </a:solidFill>
                </a:endParaRPr>
              </a:p>
            </p:txBody>
          </p:sp>
        </p:grpSp>
      </p:grpSp>
      <p:grpSp>
        <p:nvGrpSpPr>
          <p:cNvPr id="24" name="Group 130"/>
          <p:cNvGrpSpPr>
            <a:grpSpLocks/>
          </p:cNvGrpSpPr>
          <p:nvPr/>
        </p:nvGrpSpPr>
        <p:grpSpPr bwMode="auto">
          <a:xfrm>
            <a:off x="6596142" y="1579745"/>
            <a:ext cx="1448979" cy="2175464"/>
            <a:chOff x="3836" y="1680"/>
            <a:chExt cx="913" cy="1370"/>
          </a:xfrm>
        </p:grpSpPr>
        <p:sp>
          <p:nvSpPr>
            <p:cNvPr id="2" name="Text Box 152"/>
            <p:cNvSpPr txBox="1">
              <a:spLocks noChangeArrowheads="1"/>
            </p:cNvSpPr>
            <p:nvPr/>
          </p:nvSpPr>
          <p:spPr bwMode="auto">
            <a:xfrm>
              <a:off x="3936" y="1680"/>
              <a:ext cx="666" cy="18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en-US" sz="1300" b="1" dirty="0"/>
            </a:p>
          </p:txBody>
        </p:sp>
        <p:pic>
          <p:nvPicPr>
            <p:cNvPr id="27712" name="Picture 114"/>
            <p:cNvPicPr>
              <a:picLocks noChangeAspect="1" noChangeArrowheads="1"/>
            </p:cNvPicPr>
            <p:nvPr/>
          </p:nvPicPr>
          <p:blipFill>
            <a:blip r:embed="rId7" cstate="print"/>
            <a:srcRect/>
            <a:stretch>
              <a:fillRect/>
            </a:stretch>
          </p:blipFill>
          <p:spPr bwMode="auto">
            <a:xfrm>
              <a:off x="3973" y="1851"/>
              <a:ext cx="638" cy="1118"/>
            </a:xfrm>
            <a:prstGeom prst="rect">
              <a:avLst/>
            </a:prstGeom>
            <a:noFill/>
            <a:ln w="9525">
              <a:noFill/>
              <a:miter lim="800000"/>
              <a:headEnd/>
              <a:tailEnd/>
            </a:ln>
          </p:spPr>
        </p:pic>
        <p:sp>
          <p:nvSpPr>
            <p:cNvPr id="27713" name="Freeform 115"/>
            <p:cNvSpPr>
              <a:spLocks/>
            </p:cNvSpPr>
            <p:nvPr/>
          </p:nvSpPr>
          <p:spPr bwMode="auto">
            <a:xfrm>
              <a:off x="3836" y="1827"/>
              <a:ext cx="913" cy="1223"/>
            </a:xfrm>
            <a:custGeom>
              <a:avLst/>
              <a:gdLst>
                <a:gd name="T0" fmla="*/ 2147483647 w 442"/>
                <a:gd name="T1" fmla="*/ 0 h 582"/>
                <a:gd name="T2" fmla="*/ 2147483647 w 442"/>
                <a:gd name="T3" fmla="*/ 2147483647 h 582"/>
                <a:gd name="T4" fmla="*/ 0 w 442"/>
                <a:gd name="T5" fmla="*/ 0 h 582"/>
                <a:gd name="T6" fmla="*/ 0 w 442"/>
                <a:gd name="T7" fmla="*/ 2147483647 h 582"/>
                <a:gd name="T8" fmla="*/ 2147483647 w 442"/>
                <a:gd name="T9" fmla="*/ 2147483647 h 582"/>
                <a:gd name="T10" fmla="*/ 2147483647 w 442"/>
                <a:gd name="T11" fmla="*/ 2147483647 h 582"/>
                <a:gd name="T12" fmla="*/ 2147483647 w 442"/>
                <a:gd name="T13" fmla="*/ 0 h 582"/>
                <a:gd name="T14" fmla="*/ 0 60000 65536"/>
                <a:gd name="T15" fmla="*/ 0 60000 65536"/>
                <a:gd name="T16" fmla="*/ 0 60000 65536"/>
                <a:gd name="T17" fmla="*/ 0 60000 65536"/>
                <a:gd name="T18" fmla="*/ 0 60000 65536"/>
                <a:gd name="T19" fmla="*/ 0 60000 65536"/>
                <a:gd name="T20" fmla="*/ 0 60000 65536"/>
                <a:gd name="T21" fmla="*/ 0 w 442"/>
                <a:gd name="T22" fmla="*/ 0 h 582"/>
                <a:gd name="T23" fmla="*/ 442 w 442"/>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 h="582">
                  <a:moveTo>
                    <a:pt x="442" y="0"/>
                  </a:moveTo>
                  <a:cubicBezTo>
                    <a:pt x="442" y="43"/>
                    <a:pt x="343" y="79"/>
                    <a:pt x="221" y="79"/>
                  </a:cubicBezTo>
                  <a:cubicBezTo>
                    <a:pt x="99" y="79"/>
                    <a:pt x="0" y="43"/>
                    <a:pt x="0" y="0"/>
                  </a:cubicBezTo>
                  <a:cubicBezTo>
                    <a:pt x="0" y="503"/>
                    <a:pt x="0" y="503"/>
                    <a:pt x="0" y="503"/>
                  </a:cubicBezTo>
                  <a:cubicBezTo>
                    <a:pt x="0" y="546"/>
                    <a:pt x="99" y="582"/>
                    <a:pt x="221" y="582"/>
                  </a:cubicBezTo>
                  <a:cubicBezTo>
                    <a:pt x="343" y="582"/>
                    <a:pt x="442" y="546"/>
                    <a:pt x="442" y="503"/>
                  </a:cubicBezTo>
                  <a:cubicBezTo>
                    <a:pt x="442" y="0"/>
                    <a:pt x="442" y="0"/>
                    <a:pt x="442" y="0"/>
                  </a:cubicBezTo>
                </a:path>
              </a:pathLst>
            </a:custGeom>
            <a:gradFill rotWithShape="1">
              <a:gsLst>
                <a:gs pos="0">
                  <a:srgbClr val="000000">
                    <a:alpha val="0"/>
                  </a:srgbClr>
                </a:gs>
                <a:gs pos="100000">
                  <a:srgbClr val="678DC5">
                    <a:alpha val="40999"/>
                  </a:srgbClr>
                </a:gs>
              </a:gsLst>
              <a:lin ang="5400000" scaled="1"/>
            </a:gradFill>
            <a:ln w="9525">
              <a:noFill/>
              <a:round/>
              <a:headEnd/>
              <a:tailEnd/>
            </a:ln>
          </p:spPr>
          <p:txBody>
            <a:bodyPr wrap="none" lIns="73025" tIns="36511" rIns="73025" bIns="36511" anchor="ctr"/>
            <a:lstStyle/>
            <a:p>
              <a:endParaRPr lang="en-US"/>
            </a:p>
          </p:txBody>
        </p:sp>
        <p:sp>
          <p:nvSpPr>
            <p:cNvPr id="4" name="Oval 116"/>
            <p:cNvSpPr>
              <a:spLocks noChangeArrowheads="1"/>
            </p:cNvSpPr>
            <p:nvPr/>
          </p:nvSpPr>
          <p:spPr bwMode="auto">
            <a:xfrm>
              <a:off x="4320" y="2640"/>
              <a:ext cx="339" cy="338"/>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73025" tIns="36511" rIns="73025" bIns="36511" anchor="ctr"/>
            <a:lstStyle/>
            <a:p>
              <a:pPr>
                <a:defRPr/>
              </a:pPr>
              <a:endParaRPr lang="en-US" dirty="0">
                <a:solidFill>
                  <a:schemeClr val="tx1"/>
                </a:solidFill>
                <a:latin typeface="+mn-lt"/>
              </a:endParaRPr>
            </a:p>
          </p:txBody>
        </p:sp>
        <p:sp>
          <p:nvSpPr>
            <p:cNvPr id="5" name="Oval 117"/>
            <p:cNvSpPr>
              <a:spLocks noChangeArrowheads="1"/>
            </p:cNvSpPr>
            <p:nvPr/>
          </p:nvSpPr>
          <p:spPr bwMode="auto">
            <a:xfrm>
              <a:off x="3931" y="2640"/>
              <a:ext cx="339" cy="338"/>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73025" tIns="36511" rIns="73025" bIns="36511" anchor="ctr"/>
            <a:lstStyle/>
            <a:p>
              <a:pPr>
                <a:defRPr/>
              </a:pPr>
              <a:endParaRPr lang="en-US" dirty="0">
                <a:solidFill>
                  <a:schemeClr val="tx1"/>
                </a:solidFill>
                <a:latin typeface="+mn-lt"/>
              </a:endParaRPr>
            </a:p>
          </p:txBody>
        </p:sp>
        <p:sp>
          <p:nvSpPr>
            <p:cNvPr id="6" name="Oval 119"/>
            <p:cNvSpPr>
              <a:spLocks noChangeArrowheads="1"/>
            </p:cNvSpPr>
            <p:nvPr/>
          </p:nvSpPr>
          <p:spPr bwMode="auto">
            <a:xfrm>
              <a:off x="3936" y="2352"/>
              <a:ext cx="341" cy="338"/>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73025" tIns="36511" rIns="73025" bIns="36511" anchor="ctr"/>
            <a:lstStyle/>
            <a:p>
              <a:pPr>
                <a:defRPr/>
              </a:pPr>
              <a:endParaRPr lang="en-US" dirty="0">
                <a:solidFill>
                  <a:schemeClr val="tx1"/>
                </a:solidFill>
                <a:latin typeface="+mn-lt"/>
              </a:endParaRPr>
            </a:p>
          </p:txBody>
        </p:sp>
        <p:pic>
          <p:nvPicPr>
            <p:cNvPr id="27717" name="Picture 52" descr="Survallence"/>
            <p:cNvPicPr preferRelativeResize="0">
              <a:picLocks noChangeArrowheads="1"/>
            </p:cNvPicPr>
            <p:nvPr/>
          </p:nvPicPr>
          <p:blipFill>
            <a:blip r:embed="rId10" cstate="print"/>
            <a:srcRect/>
            <a:stretch>
              <a:fillRect/>
            </a:stretch>
          </p:blipFill>
          <p:spPr bwMode="auto">
            <a:xfrm>
              <a:off x="4360" y="2400"/>
              <a:ext cx="242" cy="230"/>
            </a:xfrm>
            <a:prstGeom prst="rect">
              <a:avLst/>
            </a:prstGeom>
            <a:noFill/>
            <a:ln w="9525" algn="ctr">
              <a:noFill/>
              <a:miter lim="800000"/>
              <a:headEnd/>
              <a:tailEnd/>
            </a:ln>
          </p:spPr>
        </p:pic>
        <p:pic>
          <p:nvPicPr>
            <p:cNvPr id="27718" name="Picture 475" descr="bms"/>
            <p:cNvPicPr>
              <a:picLocks noChangeAspect="1" noChangeArrowheads="1"/>
            </p:cNvPicPr>
            <p:nvPr/>
          </p:nvPicPr>
          <p:blipFill>
            <a:blip r:embed="rId11" cstate="print"/>
            <a:srcRect/>
            <a:stretch>
              <a:fillRect/>
            </a:stretch>
          </p:blipFill>
          <p:spPr bwMode="auto">
            <a:xfrm>
              <a:off x="4363" y="2729"/>
              <a:ext cx="242" cy="210"/>
            </a:xfrm>
            <a:prstGeom prst="rect">
              <a:avLst/>
            </a:prstGeom>
            <a:noFill/>
            <a:ln w="9525">
              <a:noFill/>
              <a:miter lim="800000"/>
              <a:headEnd/>
              <a:tailEnd/>
            </a:ln>
          </p:spPr>
        </p:pic>
        <p:grpSp>
          <p:nvGrpSpPr>
            <p:cNvPr id="25" name="Group 476"/>
            <p:cNvGrpSpPr>
              <a:grpSpLocks/>
            </p:cNvGrpSpPr>
            <p:nvPr/>
          </p:nvGrpSpPr>
          <p:grpSpPr bwMode="auto">
            <a:xfrm>
              <a:off x="3990" y="2709"/>
              <a:ext cx="242" cy="230"/>
              <a:chOff x="391" y="3848"/>
              <a:chExt cx="345" cy="345"/>
            </a:xfrm>
          </p:grpSpPr>
          <p:sp>
            <p:nvSpPr>
              <p:cNvPr id="244189" name="Oval 477"/>
              <p:cNvSpPr>
                <a:spLocks noChangeArrowheads="1"/>
              </p:cNvSpPr>
              <p:nvPr/>
            </p:nvSpPr>
            <p:spPr bwMode="auto">
              <a:xfrm>
                <a:off x="391" y="3848"/>
                <a:ext cx="345" cy="347"/>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27" name="Picture 36" descr="Picture 3"/>
              <p:cNvPicPr preferRelativeResize="0">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2" y="3888"/>
                <a:ext cx="288" cy="259"/>
              </a:xfrm>
              <a:prstGeom prst="rect">
                <a:avLst/>
              </a:prstGeom>
              <a:noFill/>
              <a:ln w="38100">
                <a:noFill/>
                <a:miter lim="800000"/>
                <a:headEnd/>
                <a:tailEnd/>
              </a:ln>
            </p:spPr>
          </p:pic>
        </p:grpSp>
        <p:grpSp>
          <p:nvGrpSpPr>
            <p:cNvPr id="26" name="Group 479"/>
            <p:cNvGrpSpPr>
              <a:grpSpLocks/>
            </p:cNvGrpSpPr>
            <p:nvPr/>
          </p:nvGrpSpPr>
          <p:grpSpPr bwMode="auto">
            <a:xfrm>
              <a:off x="3979" y="2400"/>
              <a:ext cx="242" cy="230"/>
              <a:chOff x="1279" y="3830"/>
              <a:chExt cx="345" cy="345"/>
            </a:xfrm>
          </p:grpSpPr>
          <p:sp>
            <p:nvSpPr>
              <p:cNvPr id="244192" name="Oval 480"/>
              <p:cNvSpPr>
                <a:spLocks noChangeArrowheads="1"/>
              </p:cNvSpPr>
              <p:nvPr/>
            </p:nvSpPr>
            <p:spPr bwMode="auto">
              <a:xfrm>
                <a:off x="1279" y="3830"/>
                <a:ext cx="345" cy="343"/>
              </a:xfrm>
              <a:prstGeom prst="ellipse">
                <a:avLst/>
              </a:prstGeom>
              <a:solidFill>
                <a:srgbClr val="969696"/>
              </a:solidFill>
              <a:ln w="1587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en-US">
                  <a:solidFill>
                    <a:schemeClr val="tx1"/>
                  </a:solidFill>
                </a:endParaRPr>
              </a:p>
            </p:txBody>
          </p:sp>
          <p:pic>
            <p:nvPicPr>
              <p:cNvPr id="27725" name="Picture 51" descr="Digital Signage"/>
              <p:cNvPicPr preferRelativeResize="0">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296" y="3888"/>
                <a:ext cx="308" cy="212"/>
              </a:xfrm>
              <a:prstGeom prst="rect">
                <a:avLst/>
              </a:prstGeom>
              <a:noFill/>
              <a:ln w="38100">
                <a:noFill/>
                <a:miter lim="800000"/>
                <a:headEnd/>
                <a:tailEnd/>
              </a:ln>
            </p:spPr>
          </p:pic>
        </p:grpSp>
        <p:pic>
          <p:nvPicPr>
            <p:cNvPr id="27721" name="Picture 485" descr="Light"/>
            <p:cNvPicPr preferRelativeResize="0">
              <a:picLocks noChangeArrowheads="1"/>
            </p:cNvPicPr>
            <p:nvPr/>
          </p:nvPicPr>
          <p:blipFill>
            <a:blip r:embed="rId12" cstate="print"/>
            <a:srcRect/>
            <a:stretch>
              <a:fillRect/>
            </a:stretch>
          </p:blipFill>
          <p:spPr bwMode="auto">
            <a:xfrm>
              <a:off x="4369" y="2094"/>
              <a:ext cx="242" cy="230"/>
            </a:xfrm>
            <a:prstGeom prst="rect">
              <a:avLst/>
            </a:prstGeom>
            <a:noFill/>
            <a:ln w="9525" algn="ctr">
              <a:noFill/>
              <a:miter lim="800000"/>
              <a:headEnd/>
              <a:tailEnd/>
            </a:ln>
          </p:spPr>
        </p:pic>
        <p:sp>
          <p:nvSpPr>
            <p:cNvPr id="9" name="Oval 119"/>
            <p:cNvSpPr>
              <a:spLocks noChangeArrowheads="1"/>
            </p:cNvSpPr>
            <p:nvPr/>
          </p:nvSpPr>
          <p:spPr bwMode="auto">
            <a:xfrm>
              <a:off x="4315" y="2352"/>
              <a:ext cx="341" cy="338"/>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73025" tIns="36511" rIns="73025" bIns="36511" anchor="ctr"/>
            <a:lstStyle/>
            <a:p>
              <a:pPr>
                <a:defRPr/>
              </a:pPr>
              <a:endParaRPr lang="en-US" dirty="0">
                <a:solidFill>
                  <a:schemeClr val="tx1"/>
                </a:solidFill>
                <a:latin typeface="+mn-lt"/>
              </a:endParaRPr>
            </a:p>
          </p:txBody>
        </p:sp>
        <p:sp>
          <p:nvSpPr>
            <p:cNvPr id="10" name="Oval 119"/>
            <p:cNvSpPr>
              <a:spLocks noChangeArrowheads="1"/>
            </p:cNvSpPr>
            <p:nvPr/>
          </p:nvSpPr>
          <p:spPr bwMode="auto">
            <a:xfrm>
              <a:off x="4315" y="2064"/>
              <a:ext cx="341" cy="338"/>
            </a:xfrm>
            <a:prstGeom prst="ellipse">
              <a:avLst/>
            </a:prstGeom>
            <a:gradFill rotWithShape="1">
              <a:gsLst>
                <a:gs pos="0">
                  <a:schemeClr val="tx1">
                    <a:gamma/>
                    <a:shade val="0"/>
                    <a:invGamma/>
                    <a:alpha val="0"/>
                  </a:schemeClr>
                </a:gs>
                <a:gs pos="100000">
                  <a:schemeClr val="tx1">
                    <a:alpha val="37000"/>
                  </a:schemeClr>
                </a:gs>
              </a:gsLst>
              <a:lin ang="5400000" scaled="1"/>
            </a:gradFill>
            <a:ln w="9525">
              <a:noFill/>
              <a:round/>
              <a:headEnd/>
              <a:tailEnd/>
            </a:ln>
            <a:effectLst/>
          </p:spPr>
          <p:txBody>
            <a:bodyPr wrap="none" lIns="73025" tIns="36511" rIns="73025" bIns="36511" anchor="ctr"/>
            <a:lstStyle/>
            <a:p>
              <a:pPr>
                <a:defRPr/>
              </a:pPr>
              <a:endParaRPr lang="en-US" dirty="0">
                <a:solidFill>
                  <a:schemeClr val="tx1"/>
                </a:solidFill>
                <a:latin typeface="+mn-lt"/>
              </a:endParaRPr>
            </a:p>
          </p:txBody>
        </p:sp>
      </p:grpSp>
      <p:sp>
        <p:nvSpPr>
          <p:cNvPr id="27703" name="Text Box 136"/>
          <p:cNvSpPr txBox="1">
            <a:spLocks noChangeArrowheads="1"/>
          </p:cNvSpPr>
          <p:nvPr/>
        </p:nvSpPr>
        <p:spPr bwMode="auto">
          <a:xfrm>
            <a:off x="3562431" y="5908123"/>
            <a:ext cx="2020568" cy="364483"/>
          </a:xfrm>
          <a:prstGeom prst="rect">
            <a:avLst/>
          </a:prstGeom>
          <a:noFill/>
          <a:ln w="9525">
            <a:noFill/>
            <a:miter lim="800000"/>
            <a:headEnd/>
            <a:tailEnd/>
          </a:ln>
          <a:effectLst>
            <a:prstShdw prst="shdw17" dist="17961" dir="2700000">
              <a:srgbClr val="014F6E">
                <a:alpha val="74997"/>
              </a:srgbClr>
            </a:prstShdw>
          </a:effectLst>
        </p:spPr>
        <p:txBody>
          <a:bodyPr lIns="0" tIns="0" rIns="0" bIns="0" anchor="ctr"/>
          <a:lstStyle/>
          <a:p>
            <a:pPr algn="ctr">
              <a:lnSpc>
                <a:spcPct val="85000"/>
              </a:lnSpc>
              <a:spcBef>
                <a:spcPct val="40000"/>
              </a:spcBef>
            </a:pPr>
            <a:r>
              <a:rPr lang="en-US" sz="1400" b="1" dirty="0"/>
              <a:t>Data Center</a:t>
            </a:r>
          </a:p>
        </p:txBody>
      </p:sp>
      <p:sp>
        <p:nvSpPr>
          <p:cNvPr id="136" name="Rounded Rectangle 135"/>
          <p:cNvSpPr/>
          <p:nvPr/>
        </p:nvSpPr>
        <p:spPr bwMode="auto">
          <a:xfrm>
            <a:off x="533400" y="4634256"/>
            <a:ext cx="8077200" cy="1607696"/>
          </a:xfrm>
          <a:prstGeom prst="roundRect">
            <a:avLst/>
          </a:prstGeom>
          <a:noFill/>
          <a:ln w="9525" cap="flat" cmpd="sng" algn="ctr">
            <a:solidFill>
              <a:srgbClr val="FFC000"/>
            </a:solidFill>
            <a:prstDash val="solid"/>
            <a:round/>
            <a:headEnd type="none" w="med" len="med"/>
            <a:tailEnd type="none" w="med" len="med"/>
          </a:ln>
          <a:effectLst/>
          <a:scene3d>
            <a:camera prst="orthographicFront"/>
            <a:lightRig rig="threePt" dir="t">
              <a:rot lat="0" lon="0" rev="1200000"/>
            </a:lightRig>
          </a:scene3d>
          <a:sp3d>
            <a:bevelT w="63500" h="25400"/>
            <a:bevelB/>
          </a:sp3d>
        </p:spPr>
        <p:txBody>
          <a:bodyPr lIns="81633" tIns="40817" rIns="81633" bIns="40817"/>
          <a:lstStyle/>
          <a:p>
            <a:pPr defTabSz="727045">
              <a:lnSpc>
                <a:spcPct val="90000"/>
              </a:lnSpc>
              <a:defRPr/>
            </a:pPr>
            <a:endParaRPr lang="en-US" sz="2900" b="1" dirty="0"/>
          </a:p>
        </p:txBody>
      </p:sp>
      <p:sp>
        <p:nvSpPr>
          <p:cNvPr id="132" name="Text Box 152"/>
          <p:cNvSpPr txBox="1">
            <a:spLocks noChangeArrowheads="1"/>
          </p:cNvSpPr>
          <p:nvPr/>
        </p:nvSpPr>
        <p:spPr bwMode="auto">
          <a:xfrm>
            <a:off x="6701885" y="1479691"/>
            <a:ext cx="1298937" cy="297875"/>
          </a:xfrm>
          <a:prstGeom prst="rect">
            <a:avLst/>
          </a:prstGeom>
          <a:noFill/>
          <a:ln w="9525">
            <a:noFill/>
            <a:miter lim="800000"/>
            <a:headEnd/>
            <a:tailEnd/>
          </a:ln>
          <a:effectLst>
            <a:prstShdw prst="shdw17" dist="17961" dir="2700000">
              <a:schemeClr val="accent1">
                <a:gamma/>
                <a:shade val="60000"/>
                <a:invGamma/>
              </a:schemeClr>
            </a:prstShdw>
          </a:effectLst>
        </p:spPr>
        <p:txBody>
          <a:bodyPr lIns="81633" tIns="40817" rIns="81633" bIns="40817">
            <a:spAutoFit/>
          </a:bodyPr>
          <a:lstStyle/>
          <a:p>
            <a:pPr algn="ctr">
              <a:spcBef>
                <a:spcPct val="50000"/>
              </a:spcBef>
              <a:defRPr/>
            </a:pPr>
            <a:r>
              <a:rPr lang="en-US" sz="1400" b="1" dirty="0" smtClean="0"/>
              <a:t>Building N</a:t>
            </a:r>
            <a:endParaRPr lang="en-US" sz="1400" b="1" dirty="0"/>
          </a:p>
        </p:txBody>
      </p:sp>
      <p:sp>
        <p:nvSpPr>
          <p:cNvPr id="27708" name="Title 132"/>
          <p:cNvSpPr>
            <a:spLocks noGrp="1"/>
          </p:cNvSpPr>
          <p:nvPr>
            <p:ph type="title"/>
          </p:nvPr>
        </p:nvSpPr>
        <p:spPr>
          <a:xfrm>
            <a:off x="559903" y="29109"/>
            <a:ext cx="8588861" cy="838200"/>
          </a:xfrm>
        </p:spPr>
        <p:txBody>
          <a:bodyPr/>
          <a:lstStyle/>
          <a:p>
            <a:r>
              <a:rPr lang="en-US" dirty="0" smtClean="0"/>
              <a:t>Integrating Across the Corporation, or Across the City</a:t>
            </a:r>
          </a:p>
        </p:txBody>
      </p:sp>
      <p:sp>
        <p:nvSpPr>
          <p:cNvPr id="27709" name="Line 419"/>
          <p:cNvSpPr>
            <a:spLocks noChangeShapeType="1"/>
          </p:cNvSpPr>
          <p:nvPr/>
        </p:nvSpPr>
        <p:spPr bwMode="auto">
          <a:xfrm>
            <a:off x="1278931" y="4359823"/>
            <a:ext cx="0" cy="637488"/>
          </a:xfrm>
          <a:prstGeom prst="line">
            <a:avLst/>
          </a:prstGeom>
          <a:noFill/>
          <a:ln w="9525">
            <a:solidFill>
              <a:srgbClr val="008080"/>
            </a:solidFill>
            <a:round/>
            <a:headEnd/>
            <a:tailEnd/>
          </a:ln>
          <a:effectLst>
            <a:prstShdw prst="shdw17" dist="17961" dir="2700000">
              <a:srgbClr val="004D4D"/>
            </a:prstShdw>
          </a:effectLst>
        </p:spPr>
        <p:txBody>
          <a:bodyPr lIns="81633" tIns="40817" rIns="81633" bIns="40817"/>
          <a:lstStyle/>
          <a:p>
            <a:endParaRPr lang="en-US"/>
          </a:p>
        </p:txBody>
      </p:sp>
      <p:sp>
        <p:nvSpPr>
          <p:cNvPr id="27710" name="Rectangle 6"/>
          <p:cNvSpPr>
            <a:spLocks noChangeArrowheads="1"/>
          </p:cNvSpPr>
          <p:nvPr/>
        </p:nvSpPr>
        <p:spPr bwMode="auto">
          <a:xfrm>
            <a:off x="620174" y="4176867"/>
            <a:ext cx="8007966" cy="221548"/>
          </a:xfrm>
          <a:prstGeom prst="rect">
            <a:avLst/>
          </a:prstGeom>
          <a:gradFill rotWithShape="1">
            <a:gsLst>
              <a:gs pos="0">
                <a:srgbClr val="594306"/>
              </a:gs>
              <a:gs pos="50000">
                <a:srgbClr val="C0910C"/>
              </a:gs>
              <a:gs pos="100000">
                <a:srgbClr val="594306"/>
              </a:gs>
            </a:gsLst>
            <a:lin ang="0" scaled="1"/>
          </a:gradFill>
          <a:ln w="9525">
            <a:noFill/>
            <a:miter lim="800000"/>
            <a:headEnd/>
            <a:tailEnd/>
          </a:ln>
        </p:spPr>
        <p:txBody>
          <a:bodyPr wrap="none" lIns="65193" tIns="32596" rIns="65193" bIns="32596" anchor="ctr" anchorCtr="1"/>
          <a:lstStyle/>
          <a:p>
            <a:r>
              <a:rPr lang="en-US" sz="1300" b="1" dirty="0">
                <a:solidFill>
                  <a:srgbClr val="FFFFFF"/>
                </a:solidFill>
              </a:rPr>
              <a:t>IP Network (LAN)</a:t>
            </a:r>
          </a:p>
        </p:txBody>
      </p:sp>
    </p:spTree>
    <p:extLst>
      <p:ext uri="{BB962C8B-B14F-4D97-AF65-F5344CB8AC3E}">
        <p14:creationId xmlns:p14="http://schemas.microsoft.com/office/powerpoint/2010/main" val="3581592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Wellness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Delivering Better Healthcare to Citizens</a:t>
            </a:r>
            <a:endParaRPr lang="en-US" sz="2800" dirty="0">
              <a:latin typeface="Arial" charset="0"/>
              <a:ea typeface="ＭＳ Ｐゴシック" charset="0"/>
              <a:cs typeface="ＭＳ Ｐゴシック" charset="0"/>
            </a:endParaRPr>
          </a:p>
        </p:txBody>
      </p:sp>
      <p:pic>
        <p:nvPicPr>
          <p:cNvPr id="23" name="Picture 3" descr="MAG550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0"/>
            <a:ext cx="9144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9"/>
          <p:cNvGrpSpPr>
            <a:grpSpLocks/>
          </p:cNvGrpSpPr>
          <p:nvPr/>
        </p:nvGrpSpPr>
        <p:grpSpPr bwMode="auto">
          <a:xfrm>
            <a:off x="4114800" y="3505200"/>
            <a:ext cx="5029200" cy="838200"/>
            <a:chOff x="2592" y="1010"/>
            <a:chExt cx="3168" cy="528"/>
          </a:xfrm>
        </p:grpSpPr>
        <p:sp>
          <p:nvSpPr>
            <p:cNvPr id="25" name="AutoShape 10"/>
            <p:cNvSpPr>
              <a:spLocks noChangeArrowheads="1"/>
            </p:cNvSpPr>
            <p:nvPr/>
          </p:nvSpPr>
          <p:spPr bwMode="auto">
            <a:xfrm flipH="1">
              <a:off x="2592" y="1010"/>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26" name="Text Box 11"/>
            <p:cNvSpPr txBox="1">
              <a:spLocks noChangeArrowheads="1"/>
            </p:cNvSpPr>
            <p:nvPr/>
          </p:nvSpPr>
          <p:spPr bwMode="auto">
            <a:xfrm>
              <a:off x="2880" y="1016"/>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Improve quality of care and simplify communications</a:t>
              </a:r>
            </a:p>
          </p:txBody>
        </p:sp>
      </p:grpSp>
      <p:grpSp>
        <p:nvGrpSpPr>
          <p:cNvPr id="27" name="Group 12"/>
          <p:cNvGrpSpPr>
            <a:grpSpLocks/>
          </p:cNvGrpSpPr>
          <p:nvPr/>
        </p:nvGrpSpPr>
        <p:grpSpPr bwMode="auto">
          <a:xfrm>
            <a:off x="0" y="4445000"/>
            <a:ext cx="5334000" cy="838200"/>
            <a:chOff x="0" y="1488"/>
            <a:chExt cx="3168" cy="528"/>
          </a:xfrm>
        </p:grpSpPr>
        <p:sp>
          <p:nvSpPr>
            <p:cNvPr id="28" name="AutoShape 13"/>
            <p:cNvSpPr>
              <a:spLocks noChangeArrowheads="1"/>
            </p:cNvSpPr>
            <p:nvPr/>
          </p:nvSpPr>
          <p:spPr bwMode="auto">
            <a:xfrm>
              <a:off x="0" y="1488"/>
              <a:ext cx="2688" cy="528"/>
            </a:xfrm>
            <a:prstGeom prst="homePlate">
              <a:avLst>
                <a:gd name="adj" fmla="val 23616"/>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29" name="Text Box 14"/>
            <p:cNvSpPr txBox="1">
              <a:spLocks noChangeArrowheads="1"/>
            </p:cNvSpPr>
            <p:nvPr/>
          </p:nvSpPr>
          <p:spPr bwMode="auto">
            <a:xfrm>
              <a:off x="144" y="1488"/>
              <a:ext cx="302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Prompt and secure access </a:t>
              </a:r>
              <a:br>
                <a:rPr lang="en-US">
                  <a:solidFill>
                    <a:srgbClr val="FFFFFF"/>
                  </a:solidFill>
                  <a:latin typeface="Arial" charset="0"/>
                </a:rPr>
              </a:br>
              <a:r>
                <a:rPr lang="en-US">
                  <a:solidFill>
                    <a:srgbClr val="FFFFFF"/>
                  </a:solidFill>
                  <a:latin typeface="Arial" charset="0"/>
                </a:rPr>
                <a:t>to digital images and reports</a:t>
              </a:r>
            </a:p>
          </p:txBody>
        </p:sp>
      </p:grpSp>
      <p:grpSp>
        <p:nvGrpSpPr>
          <p:cNvPr id="30" name="Group 15"/>
          <p:cNvGrpSpPr>
            <a:grpSpLocks/>
          </p:cNvGrpSpPr>
          <p:nvPr/>
        </p:nvGrpSpPr>
        <p:grpSpPr bwMode="auto">
          <a:xfrm>
            <a:off x="4114800" y="5410200"/>
            <a:ext cx="5029200" cy="838200"/>
            <a:chOff x="2592" y="1010"/>
            <a:chExt cx="3168" cy="528"/>
          </a:xfrm>
        </p:grpSpPr>
        <p:sp>
          <p:nvSpPr>
            <p:cNvPr id="31" name="AutoShape 16"/>
            <p:cNvSpPr>
              <a:spLocks noChangeArrowheads="1"/>
            </p:cNvSpPr>
            <p:nvPr/>
          </p:nvSpPr>
          <p:spPr bwMode="auto">
            <a:xfrm flipH="1">
              <a:off x="2592" y="1010"/>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32" name="Text Box 17"/>
            <p:cNvSpPr txBox="1">
              <a:spLocks noChangeArrowheads="1"/>
            </p:cNvSpPr>
            <p:nvPr/>
          </p:nvSpPr>
          <p:spPr bwMode="auto">
            <a:xfrm>
              <a:off x="2880" y="1016"/>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Safeguard patient records and clinical applications</a:t>
              </a:r>
            </a:p>
          </p:txBody>
        </p:sp>
      </p:grpSp>
    </p:spTree>
    <p:extLst>
      <p:ext uri="{BB962C8B-B14F-4D97-AF65-F5344CB8AC3E}">
        <p14:creationId xmlns:p14="http://schemas.microsoft.com/office/powerpoint/2010/main" val="33757021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txBox="1">
            <a:spLocks noChangeArrowheads="1"/>
          </p:cNvSpPr>
          <p:nvPr/>
        </p:nvSpPr>
        <p:spPr bwMode="auto">
          <a:xfrm>
            <a:off x="479425" y="112713"/>
            <a:ext cx="8145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5240" tIns="15240" rIns="15240" bIns="15240" anchor="b"/>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r>
              <a:rPr lang="en-US" sz="3200">
                <a:solidFill>
                  <a:schemeClr val="bg1"/>
                </a:solidFill>
                <a:cs typeface="Arial" charset="0"/>
              </a:rPr>
              <a:t>New Business Model:  </a:t>
            </a:r>
          </a:p>
          <a:p>
            <a:r>
              <a:rPr lang="en-US" sz="3200">
                <a:solidFill>
                  <a:schemeClr val="bg1"/>
                </a:solidFill>
                <a:cs typeface="Arial" charset="0"/>
              </a:rPr>
              <a:t>Virtual Presence</a:t>
            </a:r>
          </a:p>
        </p:txBody>
      </p:sp>
      <p:pic>
        <p:nvPicPr>
          <p:cNvPr id="56322" name="Picture 44" descr="FourBarriers-Dude"/>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36019" y="4222750"/>
            <a:ext cx="218598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656" y="1343025"/>
            <a:ext cx="1606550" cy="1885950"/>
          </a:xfrm>
          <a:prstGeom prst="rect">
            <a:avLst/>
          </a:prstGeom>
          <a:noFill/>
          <a:ln>
            <a:noFill/>
          </a:ln>
          <a:effectLst>
            <a:outerShdw blurRad="111125"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6324" name="Object 2"/>
          <p:cNvGraphicFramePr>
            <a:graphicFrameLocks noChangeAspect="1"/>
          </p:cNvGraphicFramePr>
          <p:nvPr>
            <p:extLst>
              <p:ext uri="{D42A27DB-BD31-4B8C-83A1-F6EECF244321}">
                <p14:modId xmlns:p14="http://schemas.microsoft.com/office/powerpoint/2010/main" val="710630982"/>
              </p:ext>
            </p:extLst>
          </p:nvPr>
        </p:nvGraphicFramePr>
        <p:xfrm>
          <a:off x="6584419" y="4284663"/>
          <a:ext cx="2339975" cy="1558925"/>
        </p:xfrm>
        <a:graphic>
          <a:graphicData uri="http://schemas.openxmlformats.org/presentationml/2006/ole">
            <mc:AlternateContent xmlns:mc="http://schemas.openxmlformats.org/markup-compatibility/2006">
              <mc:Choice xmlns:v="urn:schemas-microsoft-com:vml" Requires="v">
                <p:oleObj spid="_x0000_s86038" name="Clip" r:id="rId5" imgW="5714286" imgH="3809524" progId="MS_ClipArt_Gallery.2">
                  <p:embed/>
                </p:oleObj>
              </mc:Choice>
              <mc:Fallback>
                <p:oleObj name="Clip" r:id="rId5" imgW="5714286" imgH="3809524"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419" y="4284663"/>
                        <a:ext cx="2339975" cy="1558925"/>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325" name="TextBox 1"/>
          <p:cNvSpPr txBox="1">
            <a:spLocks noChangeArrowheads="1"/>
          </p:cNvSpPr>
          <p:nvPr/>
        </p:nvSpPr>
        <p:spPr bwMode="auto">
          <a:xfrm>
            <a:off x="518581" y="5842000"/>
            <a:ext cx="216058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a:r>
              <a:rPr lang="en-US" sz="1800"/>
              <a:t>Specialist</a:t>
            </a:r>
            <a:endParaRPr lang="en-US" sz="1400"/>
          </a:p>
          <a:p>
            <a:pPr algn="ctr"/>
            <a:r>
              <a:rPr lang="en-US" sz="1400"/>
              <a:t>More Interesting Cases</a:t>
            </a:r>
          </a:p>
          <a:p>
            <a:pPr algn="ctr"/>
            <a:r>
              <a:rPr lang="en-US" sz="1400"/>
              <a:t>Increased Revenue</a:t>
            </a:r>
          </a:p>
        </p:txBody>
      </p:sp>
      <p:sp>
        <p:nvSpPr>
          <p:cNvPr id="56326" name="TextBox 11"/>
          <p:cNvSpPr txBox="1">
            <a:spLocks noChangeArrowheads="1"/>
          </p:cNvSpPr>
          <p:nvPr/>
        </p:nvSpPr>
        <p:spPr bwMode="auto">
          <a:xfrm>
            <a:off x="6474881" y="5837238"/>
            <a:ext cx="24304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a:r>
              <a:rPr lang="en-US" sz="1800"/>
              <a:t>Hospital</a:t>
            </a:r>
            <a:endParaRPr lang="en-US" sz="1400"/>
          </a:p>
          <a:p>
            <a:pPr algn="ctr"/>
            <a:r>
              <a:rPr lang="en-US" sz="1400"/>
              <a:t>Increased Services</a:t>
            </a:r>
          </a:p>
          <a:p>
            <a:pPr algn="ctr"/>
            <a:r>
              <a:rPr lang="en-US" sz="1400"/>
              <a:t>Greater Revenue Potential</a:t>
            </a:r>
          </a:p>
        </p:txBody>
      </p:sp>
      <p:pic>
        <p:nvPicPr>
          <p:cNvPr id="56327" name="Picture 6" descr="cdccont_0900aecd805fa4f1_0900aecd805fa4f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669" y="4522788"/>
            <a:ext cx="19827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24" descr="Arrows_Clr_01_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0806" y="4564063"/>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4" descr="Arrows_Clr_01_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374744" y="4462463"/>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4" descr="Arrows_Clr_01_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523718" y="3119438"/>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TextBox 22"/>
          <p:cNvSpPr txBox="1">
            <a:spLocks noChangeArrowheads="1"/>
          </p:cNvSpPr>
          <p:nvPr/>
        </p:nvSpPr>
        <p:spPr bwMode="auto">
          <a:xfrm>
            <a:off x="3701519" y="3284538"/>
            <a:ext cx="18256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a:r>
              <a:rPr lang="en-US" sz="1800" dirty="0"/>
              <a:t>Patient</a:t>
            </a:r>
          </a:p>
          <a:p>
            <a:pPr algn="ctr"/>
            <a:r>
              <a:rPr lang="en-US" sz="1400" dirty="0"/>
              <a:t>Rapid Response</a:t>
            </a:r>
          </a:p>
          <a:p>
            <a:pPr algn="ctr"/>
            <a:r>
              <a:rPr lang="en-US" sz="1400" dirty="0"/>
              <a:t>Improved Outcome</a:t>
            </a:r>
          </a:p>
        </p:txBody>
      </p:sp>
      <p:sp>
        <p:nvSpPr>
          <p:cNvPr id="56332" name="TextBox 23"/>
          <p:cNvSpPr txBox="1">
            <a:spLocks noChangeArrowheads="1"/>
          </p:cNvSpPr>
          <p:nvPr/>
        </p:nvSpPr>
        <p:spPr bwMode="auto">
          <a:xfrm>
            <a:off x="3063344" y="5656263"/>
            <a:ext cx="2933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a:r>
              <a:rPr lang="en-US" sz="1800"/>
              <a:t>TelePresence Collaboration</a:t>
            </a:r>
            <a:endParaRPr lang="en-US" sz="1400"/>
          </a:p>
        </p:txBody>
      </p:sp>
      <p:sp>
        <p:nvSpPr>
          <p:cNvPr id="16"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Wellness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Remote Experts</a:t>
            </a:r>
            <a:endParaRPr lang="en-US" sz="2800" dirty="0">
              <a:latin typeface="Arial" charset="0"/>
              <a:ea typeface="ＭＳ Ｐゴシック" charset="0"/>
              <a:cs typeface="ＭＳ Ｐゴシック" charset="0"/>
            </a:endParaRPr>
          </a:p>
        </p:txBody>
      </p:sp>
      <p:grpSp>
        <p:nvGrpSpPr>
          <p:cNvPr id="7" name="Group 6"/>
          <p:cNvGrpSpPr/>
          <p:nvPr/>
        </p:nvGrpSpPr>
        <p:grpSpPr>
          <a:xfrm>
            <a:off x="50799" y="932920"/>
            <a:ext cx="9059335" cy="3046412"/>
            <a:chOff x="50799" y="932920"/>
            <a:chExt cx="9059335" cy="3046412"/>
          </a:xfrm>
        </p:grpSpPr>
        <p:grpSp>
          <p:nvGrpSpPr>
            <p:cNvPr id="5" name="Group 4"/>
            <p:cNvGrpSpPr/>
            <p:nvPr/>
          </p:nvGrpSpPr>
          <p:grpSpPr>
            <a:xfrm>
              <a:off x="5665259" y="932920"/>
              <a:ext cx="3444875" cy="1844145"/>
              <a:chOff x="5639312" y="424922"/>
              <a:chExt cx="3444875" cy="1844145"/>
            </a:xfrm>
          </p:grpSpPr>
          <p:sp>
            <p:nvSpPr>
              <p:cNvPr id="3" name="Rounded Rectangle 2"/>
              <p:cNvSpPr/>
              <p:nvPr/>
            </p:nvSpPr>
            <p:spPr bwMode="auto">
              <a:xfrm>
                <a:off x="5639312" y="424922"/>
                <a:ext cx="3444875" cy="1844145"/>
              </a:xfrm>
              <a:prstGeom prst="roundRect">
                <a:avLst>
                  <a:gd name="adj" fmla="val 7394"/>
                </a:avLst>
              </a:prstGeom>
              <a:solidFill>
                <a:srgbClr val="FFFF00"/>
              </a:solidFill>
              <a:ln w="9525" cap="flat" cmpd="sng" algn="ctr">
                <a:solidFill>
                  <a:schemeClr val="tx1"/>
                </a:solidFill>
                <a:prstDash val="solid"/>
                <a:round/>
                <a:headEnd type="none" w="med" len="med"/>
                <a:tailEnd type="none" w="med" len="med"/>
              </a:ln>
              <a:effectLst>
                <a:outerShdw blurRad="50800" dist="63500" dir="2700000" algn="tl" rotWithShape="0">
                  <a:srgbClr val="000000">
                    <a:alpha val="43000"/>
                  </a:srgbClr>
                </a:outerShdw>
              </a:effectLst>
            </p:spPr>
            <p:txBody>
              <a:bodyPr wrap="none" anchor="ctr"/>
              <a:lstStyle/>
              <a:p>
                <a:pPr algn="ctr">
                  <a:lnSpc>
                    <a:spcPct val="100000"/>
                  </a:lnSpc>
                  <a:defRPr/>
                </a:pPr>
                <a:endParaRPr lang="en-US" sz="2400" b="0">
                  <a:ea typeface="ＭＳ Ｐゴシック" charset="-128"/>
                  <a:cs typeface="ＭＳ Ｐゴシック" charset="-128"/>
                </a:endParaRPr>
              </a:p>
            </p:txBody>
          </p:sp>
          <p:sp>
            <p:nvSpPr>
              <p:cNvPr id="25" name="TextBox 24"/>
              <p:cNvSpPr txBox="1"/>
              <p:nvPr/>
            </p:nvSpPr>
            <p:spPr>
              <a:xfrm>
                <a:off x="5706534" y="449263"/>
                <a:ext cx="2646878" cy="1661994"/>
              </a:xfrm>
              <a:prstGeom prst="rect">
                <a:avLst/>
              </a:prstGeom>
              <a:noFill/>
            </p:spPr>
            <p:txBody>
              <a:bodyPr wrap="none">
                <a:spAutoFit/>
              </a:bodyPr>
              <a:lstStyle/>
              <a:p>
                <a:pPr>
                  <a:defRPr/>
                </a:pPr>
                <a:r>
                  <a:rPr lang="en-US" sz="1800" dirty="0"/>
                  <a:t>Specialists On Call:</a:t>
                </a:r>
              </a:p>
              <a:p>
                <a:pPr>
                  <a:defRPr/>
                </a:pPr>
                <a:endParaRPr lang="en-US" sz="1400" dirty="0"/>
              </a:p>
              <a:p>
                <a:pPr marL="285750" indent="-285750" algn="ctr">
                  <a:buFont typeface="Arial"/>
                  <a:buChar char="•"/>
                  <a:defRPr/>
                </a:pPr>
                <a:r>
                  <a:rPr lang="en-US" sz="1400" dirty="0"/>
                  <a:t>National Coverage</a:t>
                </a:r>
              </a:p>
              <a:p>
                <a:pPr marL="285750" indent="-285750" algn="ctr">
                  <a:buFont typeface="Arial"/>
                  <a:buChar char="•"/>
                  <a:defRPr/>
                </a:pPr>
                <a:r>
                  <a:rPr lang="en-US" sz="1400" dirty="0"/>
                  <a:t>Specialists: </a:t>
                </a:r>
              </a:p>
              <a:p>
                <a:pPr marL="742950" lvl="1" indent="-285750" algn="ctr">
                  <a:buFont typeface="Arial"/>
                  <a:buChar char="•"/>
                  <a:defRPr/>
                </a:pPr>
                <a:r>
                  <a:rPr lang="en-US" sz="1400" dirty="0"/>
                  <a:t>More productive time</a:t>
                </a:r>
              </a:p>
              <a:p>
                <a:pPr marL="742950" lvl="1" indent="-285750" algn="ctr">
                  <a:buFont typeface="Arial"/>
                  <a:buChar char="•"/>
                  <a:defRPr/>
                </a:pPr>
                <a:r>
                  <a:rPr lang="en-US" sz="1400" dirty="0"/>
                  <a:t>40% More patients</a:t>
                </a:r>
              </a:p>
              <a:p>
                <a:pPr marL="742950" lvl="1" indent="-285750" algn="ctr">
                  <a:buFont typeface="Arial"/>
                  <a:buChar char="•"/>
                  <a:defRPr/>
                </a:pPr>
                <a:r>
                  <a:rPr lang="en-US" sz="1400" dirty="0"/>
                  <a:t>15 Min response </a:t>
                </a:r>
                <a:r>
                  <a:rPr lang="en-US" sz="1400" dirty="0" smtClean="0"/>
                  <a:t>time</a:t>
                </a:r>
                <a:endParaRPr lang="en-US" sz="1400" dirty="0"/>
              </a:p>
            </p:txBody>
          </p:sp>
        </p:grpSp>
        <p:grpSp>
          <p:nvGrpSpPr>
            <p:cNvPr id="4" name="Group 3"/>
            <p:cNvGrpSpPr/>
            <p:nvPr/>
          </p:nvGrpSpPr>
          <p:grpSpPr>
            <a:xfrm>
              <a:off x="50799" y="932920"/>
              <a:ext cx="3444875" cy="3046412"/>
              <a:chOff x="-1735411" y="949855"/>
              <a:chExt cx="3444875" cy="3194440"/>
            </a:xfrm>
          </p:grpSpPr>
          <p:sp>
            <p:nvSpPr>
              <p:cNvPr id="19" name="Rounded Rectangle 18"/>
              <p:cNvSpPr/>
              <p:nvPr/>
            </p:nvSpPr>
            <p:spPr bwMode="auto">
              <a:xfrm>
                <a:off x="-1735411" y="949855"/>
                <a:ext cx="3444875" cy="3164945"/>
              </a:xfrm>
              <a:prstGeom prst="roundRect">
                <a:avLst>
                  <a:gd name="adj" fmla="val 7394"/>
                </a:avLst>
              </a:prstGeom>
              <a:solidFill>
                <a:srgbClr val="FFFF00"/>
              </a:solidFill>
              <a:ln w="9525" cap="flat" cmpd="sng" algn="ctr">
                <a:solidFill>
                  <a:schemeClr val="tx1"/>
                </a:solidFill>
                <a:prstDash val="solid"/>
                <a:round/>
                <a:headEnd type="none" w="med" len="med"/>
                <a:tailEnd type="none" w="med" len="med"/>
              </a:ln>
              <a:effectLst>
                <a:outerShdw blurRad="50800" dist="63500" dir="2700000" algn="tl" rotWithShape="0">
                  <a:srgbClr val="000000">
                    <a:alpha val="43000"/>
                  </a:srgbClr>
                </a:outerShdw>
              </a:effectLst>
            </p:spPr>
            <p:txBody>
              <a:bodyPr wrap="none" anchor="ctr"/>
              <a:lstStyle/>
              <a:p>
                <a:pPr algn="ctr">
                  <a:lnSpc>
                    <a:spcPct val="100000"/>
                  </a:lnSpc>
                  <a:defRPr/>
                </a:pPr>
                <a:endParaRPr lang="en-US" sz="2400" b="0">
                  <a:ea typeface="ＭＳ Ｐゴシック" charset="-128"/>
                  <a:cs typeface="ＭＳ Ｐゴシック" charset="-128"/>
                </a:endParaRPr>
              </a:p>
            </p:txBody>
          </p:sp>
          <p:sp>
            <p:nvSpPr>
              <p:cNvPr id="20" name="TextBox 19"/>
              <p:cNvSpPr txBox="1"/>
              <p:nvPr/>
            </p:nvSpPr>
            <p:spPr>
              <a:xfrm>
                <a:off x="-1668189" y="974196"/>
                <a:ext cx="3198311" cy="3170099"/>
              </a:xfrm>
              <a:prstGeom prst="rect">
                <a:avLst/>
              </a:prstGeom>
              <a:noFill/>
            </p:spPr>
            <p:txBody>
              <a:bodyPr wrap="none">
                <a:spAutoFit/>
              </a:bodyPr>
              <a:lstStyle/>
              <a:p>
                <a:pPr>
                  <a:defRPr/>
                </a:pPr>
                <a:r>
                  <a:rPr lang="en-US" sz="1800" dirty="0" smtClean="0"/>
                  <a:t>Citizen Benefits:</a:t>
                </a:r>
                <a:endParaRPr lang="en-US" sz="1800" dirty="0"/>
              </a:p>
              <a:p>
                <a:pPr>
                  <a:defRPr/>
                </a:pPr>
                <a:endParaRPr lang="en-US" sz="1400" dirty="0"/>
              </a:p>
              <a:p>
                <a:pPr marL="285750" indent="-285750" algn="ctr">
                  <a:buFont typeface="Arial"/>
                  <a:buChar char="•"/>
                  <a:defRPr/>
                </a:pPr>
                <a:r>
                  <a:rPr lang="en-US" sz="1400" dirty="0" smtClean="0"/>
                  <a:t>Hospital</a:t>
                </a:r>
                <a:r>
                  <a:rPr lang="en-US" sz="1400" dirty="0"/>
                  <a:t>: </a:t>
                </a:r>
              </a:p>
              <a:p>
                <a:pPr marL="742950" lvl="1" indent="-285750" algn="ctr">
                  <a:buFont typeface="Arial"/>
                  <a:buChar char="•"/>
                  <a:defRPr/>
                </a:pPr>
                <a:r>
                  <a:rPr lang="en-US" sz="1400" dirty="0"/>
                  <a:t>More services</a:t>
                </a:r>
              </a:p>
              <a:p>
                <a:pPr marL="742950" lvl="1" indent="-285750" algn="ctr">
                  <a:buFont typeface="Arial"/>
                  <a:buChar char="•"/>
                  <a:defRPr/>
                </a:pPr>
                <a:r>
                  <a:rPr lang="en-US" sz="1400" dirty="0"/>
                  <a:t>More revenue</a:t>
                </a:r>
              </a:p>
              <a:p>
                <a:pPr marL="742950" lvl="1" indent="-285750" algn="ctr">
                  <a:buFont typeface="Arial"/>
                  <a:buChar char="•"/>
                  <a:defRPr/>
                </a:pPr>
                <a:r>
                  <a:rPr lang="en-US" sz="1400" dirty="0"/>
                  <a:t>Higher quality services</a:t>
                </a:r>
              </a:p>
              <a:p>
                <a:pPr marL="285750" indent="-285750" algn="ctr">
                  <a:buFont typeface="Arial"/>
                  <a:buChar char="•"/>
                  <a:defRPr/>
                </a:pPr>
                <a:r>
                  <a:rPr lang="en-US" sz="1400" dirty="0"/>
                  <a:t>Patients:</a:t>
                </a:r>
              </a:p>
              <a:p>
                <a:pPr marL="742950" lvl="1" indent="-285750" algn="ctr">
                  <a:buFont typeface="Arial"/>
                  <a:buChar char="•"/>
                  <a:defRPr/>
                </a:pPr>
                <a:r>
                  <a:rPr lang="en-US" sz="1400" dirty="0"/>
                  <a:t>Broader specialists available</a:t>
                </a:r>
              </a:p>
              <a:p>
                <a:pPr marL="742950" lvl="1" indent="-285750" algn="ctr">
                  <a:buFont typeface="Arial"/>
                  <a:buChar char="•"/>
                  <a:defRPr/>
                </a:pPr>
                <a:r>
                  <a:rPr lang="en-US" sz="1400" dirty="0"/>
                  <a:t>Faster treatment</a:t>
                </a:r>
              </a:p>
              <a:p>
                <a:pPr marL="742950" lvl="1" indent="-285750" algn="ctr">
                  <a:buFont typeface="Arial"/>
                  <a:buChar char="•"/>
                  <a:defRPr/>
                </a:pPr>
                <a:r>
                  <a:rPr lang="en-US" sz="1400" dirty="0"/>
                  <a:t>Better clinical </a:t>
                </a:r>
                <a:r>
                  <a:rPr lang="en-US" sz="1400" dirty="0" smtClean="0"/>
                  <a:t>outcome</a:t>
                </a:r>
                <a:endParaRPr lang="en-US" sz="1400" dirty="0"/>
              </a:p>
              <a:p>
                <a:pPr marL="285750" indent="-285750" algn="ctr">
                  <a:buFont typeface="Arial"/>
                  <a:buChar char="•"/>
                  <a:defRPr/>
                </a:pPr>
                <a:r>
                  <a:rPr lang="en-US" sz="1400" dirty="0" smtClean="0"/>
                  <a:t>Community:</a:t>
                </a:r>
              </a:p>
              <a:p>
                <a:pPr marL="742950" lvl="1" indent="-285750" algn="ctr">
                  <a:buFont typeface="Arial"/>
                  <a:buChar char="•"/>
                  <a:defRPr/>
                </a:pPr>
                <a:r>
                  <a:rPr lang="en-US" sz="1400" dirty="0" smtClean="0"/>
                  <a:t>More effective service</a:t>
                </a:r>
              </a:p>
              <a:p>
                <a:pPr marL="742950" lvl="1" indent="-285750" algn="ctr">
                  <a:buFont typeface="Arial"/>
                  <a:buChar char="•"/>
                  <a:defRPr/>
                </a:pPr>
                <a:r>
                  <a:rPr lang="en-US" sz="1400" dirty="0" smtClean="0"/>
                  <a:t>Reduced costs</a:t>
                </a:r>
                <a:endParaRPr lang="en-US" sz="1400" dirty="0"/>
              </a:p>
              <a:p>
                <a:pPr algn="ctr">
                  <a:defRPr/>
                </a:pPr>
                <a:endParaRPr lang="en-US" sz="1400" dirty="0"/>
              </a:p>
            </p:txBody>
          </p:sp>
        </p:grpSp>
      </p:grpSp>
    </p:spTree>
    <p:extLst>
      <p:ext uri="{BB962C8B-B14F-4D97-AF65-F5344CB8AC3E}">
        <p14:creationId xmlns:p14="http://schemas.microsoft.com/office/powerpoint/2010/main" val="9690863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 27"/>
          <p:cNvSpPr/>
          <p:nvPr/>
        </p:nvSpPr>
        <p:spPr bwMode="auto">
          <a:xfrm>
            <a:off x="5806016" y="1556195"/>
            <a:ext cx="438150" cy="381000"/>
          </a:xfrm>
          <a:prstGeom prst="homePlate">
            <a:avLst/>
          </a:prstGeom>
          <a:solidFill>
            <a:srgbClr val="00B050"/>
          </a:solidFill>
          <a:ln w="9525" cap="flat" cmpd="sng" algn="ctr">
            <a:noFill/>
            <a:prstDash val="solid"/>
            <a:round/>
            <a:headEnd type="none" w="med" len="med"/>
            <a:tailEnd type="none" w="med" len="med"/>
          </a:ln>
          <a:effectLst/>
          <a:scene3d>
            <a:camera prst="orthographicFront"/>
            <a:lightRig rig="threePt" dir="t"/>
          </a:scene3d>
          <a:sp3d>
            <a:bevelT/>
          </a:sp3d>
        </p:spPr>
        <p:txBody>
          <a:bodyPr>
            <a:prstTxWarp prst="textNoShape">
              <a:avLst/>
            </a:prstTxWarp>
          </a:bodyPr>
          <a:lstStyle/>
          <a:p>
            <a:pPr defTabSz="814388">
              <a:defRPr/>
            </a:pPr>
            <a:endParaRPr lang="en-US" sz="2400"/>
          </a:p>
        </p:txBody>
      </p:sp>
      <p:sp>
        <p:nvSpPr>
          <p:cNvPr id="29" name="Pentagon 28"/>
          <p:cNvSpPr/>
          <p:nvPr/>
        </p:nvSpPr>
        <p:spPr bwMode="auto">
          <a:xfrm>
            <a:off x="7672916" y="1556195"/>
            <a:ext cx="438150" cy="381000"/>
          </a:xfrm>
          <a:prstGeom prst="homePlate">
            <a:avLst/>
          </a:prstGeom>
          <a:solidFill>
            <a:srgbClr val="00B050"/>
          </a:solidFill>
          <a:ln w="9525" cap="flat" cmpd="sng" algn="ctr">
            <a:noFill/>
            <a:prstDash val="solid"/>
            <a:round/>
            <a:headEnd type="none" w="med" len="med"/>
            <a:tailEnd type="none" w="med" len="med"/>
          </a:ln>
          <a:effectLst/>
          <a:scene3d>
            <a:camera prst="orthographicFront"/>
            <a:lightRig rig="threePt" dir="t"/>
          </a:scene3d>
          <a:sp3d>
            <a:bevelT/>
          </a:sp3d>
        </p:spPr>
        <p:txBody>
          <a:bodyPr>
            <a:prstTxWarp prst="textNoShape">
              <a:avLst/>
            </a:prstTxWarp>
          </a:bodyPr>
          <a:lstStyle/>
          <a:p>
            <a:pPr defTabSz="814388">
              <a:defRPr/>
            </a:pPr>
            <a:endParaRPr lang="en-US" sz="2400"/>
          </a:p>
        </p:txBody>
      </p:sp>
      <p:sp>
        <p:nvSpPr>
          <p:cNvPr id="25" name="Pentagon 24"/>
          <p:cNvSpPr/>
          <p:nvPr/>
        </p:nvSpPr>
        <p:spPr bwMode="auto">
          <a:xfrm>
            <a:off x="4234391" y="1556195"/>
            <a:ext cx="438150" cy="381000"/>
          </a:xfrm>
          <a:prstGeom prst="homePlate">
            <a:avLst/>
          </a:prstGeom>
          <a:solidFill>
            <a:srgbClr val="00B050"/>
          </a:solidFill>
          <a:ln w="9525" cap="flat" cmpd="sng" algn="ctr">
            <a:noFill/>
            <a:prstDash val="solid"/>
            <a:round/>
            <a:headEnd type="none" w="med" len="med"/>
            <a:tailEnd type="none" w="med" len="med"/>
          </a:ln>
          <a:effectLst/>
          <a:scene3d>
            <a:camera prst="orthographicFront"/>
            <a:lightRig rig="threePt" dir="t"/>
          </a:scene3d>
          <a:sp3d>
            <a:bevelT/>
          </a:sp3d>
        </p:spPr>
        <p:txBody>
          <a:bodyPr>
            <a:prstTxWarp prst="textNoShape">
              <a:avLst/>
            </a:prstTxWarp>
          </a:bodyPr>
          <a:lstStyle/>
          <a:p>
            <a:pPr defTabSz="814388">
              <a:defRPr/>
            </a:pPr>
            <a:endParaRPr lang="en-US" sz="2400"/>
          </a:p>
        </p:txBody>
      </p:sp>
      <p:sp>
        <p:nvSpPr>
          <p:cNvPr id="52235" name="TextBox 9"/>
          <p:cNvSpPr txBox="1">
            <a:spLocks noChangeArrowheads="1"/>
          </p:cNvSpPr>
          <p:nvPr/>
        </p:nvSpPr>
        <p:spPr bwMode="auto">
          <a:xfrm>
            <a:off x="3234266" y="2194458"/>
            <a:ext cx="2286000" cy="584776"/>
          </a:xfrm>
          <a:prstGeom prst="rect">
            <a:avLst/>
          </a:prstGeom>
          <a:noFill/>
          <a:ln w="9525">
            <a:noFill/>
            <a:miter lim="800000"/>
            <a:headEnd/>
            <a:tailEnd/>
          </a:ln>
        </p:spPr>
        <p:txBody>
          <a:bodyPr>
            <a:prstTxWarp prst="textNoShape">
              <a:avLst/>
            </a:prstTxWarp>
            <a:spAutoFit/>
          </a:bodyPr>
          <a:lstStyle/>
          <a:p>
            <a:pPr algn="ctr"/>
            <a:r>
              <a:rPr lang="en-US" sz="1600"/>
              <a:t>Sensor</a:t>
            </a:r>
            <a:br>
              <a:rPr lang="en-US" sz="1600"/>
            </a:br>
            <a:r>
              <a:rPr lang="en-US" sz="1600"/>
              <a:t>Ingestible (“raisin”)</a:t>
            </a:r>
          </a:p>
        </p:txBody>
      </p:sp>
      <p:pic>
        <p:nvPicPr>
          <p:cNvPr id="52236" name="Picture 3"/>
          <p:cNvPicPr>
            <a:picLocks noChangeAspect="1" noChangeArrowheads="1"/>
          </p:cNvPicPr>
          <p:nvPr/>
        </p:nvPicPr>
        <p:blipFill>
          <a:blip r:embed="rId3"/>
          <a:srcRect/>
          <a:stretch>
            <a:fillRect/>
          </a:stretch>
        </p:blipFill>
        <p:spPr bwMode="auto">
          <a:xfrm>
            <a:off x="3615266" y="3616859"/>
            <a:ext cx="1733550" cy="1160463"/>
          </a:xfrm>
          <a:prstGeom prst="rect">
            <a:avLst/>
          </a:prstGeom>
          <a:noFill/>
          <a:ln w="9525">
            <a:noFill/>
            <a:miter lim="800000"/>
            <a:headEnd/>
            <a:tailEnd/>
          </a:ln>
        </p:spPr>
      </p:pic>
      <p:pic>
        <p:nvPicPr>
          <p:cNvPr id="52238" name="Picture 5"/>
          <p:cNvPicPr>
            <a:picLocks noChangeAspect="1" noChangeArrowheads="1"/>
          </p:cNvPicPr>
          <p:nvPr/>
        </p:nvPicPr>
        <p:blipFill>
          <a:blip r:embed="rId4"/>
          <a:srcRect/>
          <a:stretch>
            <a:fillRect/>
          </a:stretch>
        </p:blipFill>
        <p:spPr bwMode="auto">
          <a:xfrm>
            <a:off x="33866" y="3070758"/>
            <a:ext cx="3476625" cy="3200400"/>
          </a:xfrm>
          <a:prstGeom prst="rect">
            <a:avLst/>
          </a:prstGeom>
          <a:noFill/>
          <a:ln w="9525">
            <a:noFill/>
            <a:miter lim="800000"/>
            <a:headEnd/>
            <a:tailEnd/>
          </a:ln>
        </p:spPr>
      </p:pic>
      <p:grpSp>
        <p:nvGrpSpPr>
          <p:cNvPr id="2" name="Group 17"/>
          <p:cNvGrpSpPr>
            <a:grpSpLocks/>
          </p:cNvGrpSpPr>
          <p:nvPr/>
        </p:nvGrpSpPr>
        <p:grpSpPr bwMode="auto">
          <a:xfrm>
            <a:off x="6959602" y="2221445"/>
            <a:ext cx="2151591" cy="3435351"/>
            <a:chOff x="6487584" y="2733675"/>
            <a:chExt cx="2151591" cy="3433764"/>
          </a:xfrm>
        </p:grpSpPr>
        <p:pic>
          <p:nvPicPr>
            <p:cNvPr id="52250" name="Picture 5"/>
            <p:cNvPicPr>
              <a:picLocks noChangeAspect="1" noChangeArrowheads="1"/>
            </p:cNvPicPr>
            <p:nvPr/>
          </p:nvPicPr>
          <p:blipFill>
            <a:blip r:embed="rId5"/>
            <a:srcRect/>
            <a:stretch>
              <a:fillRect/>
            </a:stretch>
          </p:blipFill>
          <p:spPr bwMode="auto">
            <a:xfrm>
              <a:off x="6491288" y="3998391"/>
              <a:ext cx="2147887" cy="2169048"/>
            </a:xfrm>
            <a:prstGeom prst="rect">
              <a:avLst/>
            </a:prstGeom>
            <a:noFill/>
            <a:ln w="9525">
              <a:noFill/>
              <a:miter lim="800000"/>
              <a:headEnd/>
              <a:tailEnd/>
            </a:ln>
          </p:spPr>
        </p:pic>
        <p:sp>
          <p:nvSpPr>
            <p:cNvPr id="52251" name="TextBox 14"/>
            <p:cNvSpPr txBox="1">
              <a:spLocks noChangeArrowheads="1"/>
            </p:cNvSpPr>
            <p:nvPr/>
          </p:nvSpPr>
          <p:spPr bwMode="auto">
            <a:xfrm>
              <a:off x="6487584" y="2733675"/>
              <a:ext cx="1981200" cy="830613"/>
            </a:xfrm>
            <a:prstGeom prst="rect">
              <a:avLst/>
            </a:prstGeom>
            <a:noFill/>
            <a:ln w="9525">
              <a:noFill/>
              <a:miter lim="800000"/>
              <a:headEnd/>
              <a:tailEnd/>
            </a:ln>
          </p:spPr>
          <p:txBody>
            <a:bodyPr wrap="square">
              <a:prstTxWarp prst="textNoShape">
                <a:avLst/>
              </a:prstTxWarp>
              <a:spAutoFit/>
            </a:bodyPr>
            <a:lstStyle/>
            <a:p>
              <a:pPr algn="ctr"/>
              <a:r>
                <a:rPr lang="en-US" sz="1600" dirty="0"/>
                <a:t>Sends Report</a:t>
              </a:r>
              <a:br>
                <a:rPr lang="en-US" sz="1600" dirty="0"/>
              </a:br>
              <a:r>
                <a:rPr lang="en-US" sz="1600" dirty="0"/>
                <a:t>delivered</a:t>
              </a:r>
              <a:br>
                <a:rPr lang="en-US" sz="1600" dirty="0"/>
              </a:br>
              <a:r>
                <a:rPr lang="en-US" sz="1600" dirty="0"/>
                <a:t>to </a:t>
              </a:r>
              <a:r>
                <a:rPr lang="en-US" sz="1600" dirty="0" smtClean="0"/>
                <a:t>Social Network</a:t>
              </a:r>
              <a:endParaRPr lang="en-US" sz="1600" dirty="0"/>
            </a:p>
          </p:txBody>
        </p:sp>
      </p:grpSp>
      <p:sp>
        <p:nvSpPr>
          <p:cNvPr id="23" name="TextBox 22"/>
          <p:cNvSpPr txBox="1"/>
          <p:nvPr/>
        </p:nvSpPr>
        <p:spPr>
          <a:xfrm>
            <a:off x="3643843" y="4836059"/>
            <a:ext cx="1647825" cy="830997"/>
          </a:xfrm>
          <a:prstGeom prst="rect">
            <a:avLst/>
          </a:prstGeom>
          <a:noFill/>
        </p:spPr>
        <p:txBody>
          <a:bodyPr>
            <a:spAutoFit/>
          </a:bodyPr>
          <a:lstStyle/>
          <a:p>
            <a:pPr algn="ctr">
              <a:defRPr/>
            </a:pPr>
            <a:r>
              <a:rPr lang="en-US" sz="1200" dirty="0">
                <a:solidFill>
                  <a:schemeClr val="tx1">
                    <a:lumMod val="85000"/>
                  </a:schemeClr>
                </a:solidFill>
              </a:rPr>
              <a:t>Body water activates sensor,  transmits electrical signal throughout  body</a:t>
            </a:r>
          </a:p>
        </p:txBody>
      </p:sp>
      <p:grpSp>
        <p:nvGrpSpPr>
          <p:cNvPr id="3" name="Group 16"/>
          <p:cNvGrpSpPr>
            <a:grpSpLocks/>
          </p:cNvGrpSpPr>
          <p:nvPr/>
        </p:nvGrpSpPr>
        <p:grpSpPr bwMode="auto">
          <a:xfrm>
            <a:off x="5339291" y="2194458"/>
            <a:ext cx="1466850" cy="2362200"/>
            <a:chOff x="5124450" y="1343025"/>
            <a:chExt cx="1466850" cy="2362200"/>
          </a:xfrm>
        </p:grpSpPr>
        <p:pic>
          <p:nvPicPr>
            <p:cNvPr id="674822" name="Picture 6"/>
            <p:cNvPicPr>
              <a:picLocks noChangeAspect="1" noChangeArrowheads="1"/>
            </p:cNvPicPr>
            <p:nvPr/>
          </p:nvPicPr>
          <p:blipFill>
            <a:blip r:embed="rId6"/>
            <a:srcRect/>
            <a:stretch>
              <a:fillRect/>
            </a:stretch>
          </p:blipFill>
          <p:spPr bwMode="auto">
            <a:xfrm>
              <a:off x="5124450" y="2733675"/>
              <a:ext cx="1466850" cy="971550"/>
            </a:xfrm>
            <a:prstGeom prst="ellipse">
              <a:avLst/>
            </a:prstGeom>
            <a:noFill/>
            <a:ln w="9525">
              <a:noFill/>
              <a:miter lim="800000"/>
              <a:headEnd/>
              <a:tailEnd/>
            </a:ln>
            <a:effectLst/>
          </p:spPr>
        </p:pic>
        <p:sp>
          <p:nvSpPr>
            <p:cNvPr id="52249" name="TextBox 13"/>
            <p:cNvSpPr txBox="1">
              <a:spLocks noChangeArrowheads="1"/>
            </p:cNvSpPr>
            <p:nvPr/>
          </p:nvSpPr>
          <p:spPr bwMode="auto">
            <a:xfrm>
              <a:off x="5133975" y="1343025"/>
              <a:ext cx="1352550" cy="1077218"/>
            </a:xfrm>
            <a:prstGeom prst="rect">
              <a:avLst/>
            </a:prstGeom>
            <a:noFill/>
            <a:ln w="9525">
              <a:noFill/>
              <a:miter lim="800000"/>
              <a:headEnd/>
              <a:tailEnd/>
            </a:ln>
          </p:spPr>
          <p:txBody>
            <a:bodyPr>
              <a:prstTxWarp prst="textNoShape">
                <a:avLst/>
              </a:prstTxWarp>
              <a:spAutoFit/>
            </a:bodyPr>
            <a:lstStyle/>
            <a:p>
              <a:pPr algn="ctr"/>
              <a:r>
                <a:rPr lang="en-US" sz="1600"/>
                <a:t>Reader </a:t>
              </a:r>
              <a:br>
                <a:rPr lang="en-US" sz="1600"/>
              </a:br>
              <a:r>
                <a:rPr lang="en-US" sz="1600"/>
                <a:t>Detects</a:t>
              </a:r>
              <a:br>
                <a:rPr lang="en-US" sz="1600"/>
              </a:br>
              <a:r>
                <a:rPr lang="en-US" sz="1600"/>
                <a:t>Med Levels,</a:t>
              </a:r>
              <a:br>
                <a:rPr lang="en-US" sz="1600"/>
              </a:br>
              <a:r>
                <a:rPr lang="en-US" sz="1600"/>
                <a:t>Med Type</a:t>
              </a:r>
            </a:p>
          </p:txBody>
        </p:sp>
      </p:grpSp>
      <p:cxnSp>
        <p:nvCxnSpPr>
          <p:cNvPr id="19" name="Straight Connector 18"/>
          <p:cNvCxnSpPr/>
          <p:nvPr/>
        </p:nvCxnSpPr>
        <p:spPr bwMode="auto">
          <a:xfrm rot="5400000">
            <a:off x="3130285" y="3928801"/>
            <a:ext cx="4324351" cy="1588"/>
          </a:xfrm>
          <a:prstGeom prst="line">
            <a:avLst/>
          </a:prstGeom>
          <a:noFill/>
          <a:ln w="3175" cap="flat" cmpd="sng" algn="ctr">
            <a:solidFill>
              <a:schemeClr val="bg1">
                <a:lumMod val="65000"/>
                <a:lumOff val="35000"/>
              </a:schemeClr>
            </a:solidFill>
            <a:prstDash val="solid"/>
            <a:round/>
            <a:headEnd type="none" w="med" len="med"/>
            <a:tailEnd type="none" w="med" len="med"/>
          </a:ln>
          <a:effectLst/>
        </p:spPr>
      </p:cxnSp>
      <p:cxnSp>
        <p:nvCxnSpPr>
          <p:cNvPr id="20" name="Straight Connector 19"/>
          <p:cNvCxnSpPr/>
          <p:nvPr/>
        </p:nvCxnSpPr>
        <p:spPr bwMode="auto">
          <a:xfrm rot="5400000">
            <a:off x="4730486" y="3947851"/>
            <a:ext cx="4324351" cy="1588"/>
          </a:xfrm>
          <a:prstGeom prst="line">
            <a:avLst/>
          </a:prstGeom>
          <a:noFill/>
          <a:ln w="3175" cap="flat" cmpd="sng" algn="ctr">
            <a:solidFill>
              <a:schemeClr val="bg1">
                <a:lumMod val="65000"/>
                <a:lumOff val="35000"/>
              </a:schemeClr>
            </a:solidFill>
            <a:prstDash val="solid"/>
            <a:round/>
            <a:headEnd type="none" w="med" len="med"/>
            <a:tailEnd type="none" w="med" len="med"/>
          </a:ln>
          <a:effectLst/>
        </p:spPr>
      </p:cxnSp>
      <p:sp>
        <p:nvSpPr>
          <p:cNvPr id="21" name="TextBox 20"/>
          <p:cNvSpPr txBox="1"/>
          <p:nvPr/>
        </p:nvSpPr>
        <p:spPr>
          <a:xfrm>
            <a:off x="4243916" y="1519772"/>
            <a:ext cx="266700" cy="369332"/>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dirty="0">
                <a:solidFill>
                  <a:srgbClr val="7030A0"/>
                </a:solidFill>
                <a:latin typeface="Arial Black" pitchFamily="34" charset="0"/>
              </a:rPr>
              <a:t>1</a:t>
            </a:r>
          </a:p>
        </p:txBody>
      </p:sp>
      <p:sp>
        <p:nvSpPr>
          <p:cNvPr id="22" name="TextBox 21"/>
          <p:cNvSpPr txBox="1"/>
          <p:nvPr/>
        </p:nvSpPr>
        <p:spPr>
          <a:xfrm>
            <a:off x="5815541" y="1519772"/>
            <a:ext cx="266700" cy="369332"/>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dirty="0">
                <a:solidFill>
                  <a:srgbClr val="7030A0"/>
                </a:solidFill>
                <a:latin typeface="Arial Black" pitchFamily="34" charset="0"/>
              </a:rPr>
              <a:t>2</a:t>
            </a:r>
          </a:p>
        </p:txBody>
      </p:sp>
      <p:sp>
        <p:nvSpPr>
          <p:cNvPr id="26" name="TextBox 25"/>
          <p:cNvSpPr txBox="1"/>
          <p:nvPr/>
        </p:nvSpPr>
        <p:spPr>
          <a:xfrm>
            <a:off x="7653866" y="1519772"/>
            <a:ext cx="266700" cy="369332"/>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dirty="0">
                <a:solidFill>
                  <a:srgbClr val="7030A0"/>
                </a:solidFill>
                <a:latin typeface="Arial Black" pitchFamily="34" charset="0"/>
              </a:rPr>
              <a:t>3</a:t>
            </a:r>
          </a:p>
        </p:txBody>
      </p:sp>
      <p:sp>
        <p:nvSpPr>
          <p:cNvPr id="52247" name="TextBox 26"/>
          <p:cNvSpPr txBox="1">
            <a:spLocks noChangeArrowheads="1"/>
          </p:cNvSpPr>
          <p:nvPr/>
        </p:nvSpPr>
        <p:spPr bwMode="auto">
          <a:xfrm>
            <a:off x="33868" y="6023508"/>
            <a:ext cx="2581275" cy="246221"/>
          </a:xfrm>
          <a:prstGeom prst="rect">
            <a:avLst/>
          </a:prstGeom>
          <a:noFill/>
          <a:ln w="9525">
            <a:noFill/>
            <a:miter lim="800000"/>
            <a:headEnd/>
            <a:tailEnd/>
          </a:ln>
        </p:spPr>
        <p:txBody>
          <a:bodyPr>
            <a:prstTxWarp prst="textNoShape">
              <a:avLst/>
            </a:prstTxWarp>
            <a:spAutoFit/>
          </a:bodyPr>
          <a:lstStyle/>
          <a:p>
            <a:r>
              <a:rPr lang="en-US" sz="1000"/>
              <a:t>Source: Proteus Biomedical</a:t>
            </a:r>
          </a:p>
        </p:txBody>
      </p:sp>
      <p:sp>
        <p:nvSpPr>
          <p:cNvPr id="2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Wellness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Ingestible Sensors, Social Networks</a:t>
            </a:r>
            <a:endParaRPr lang="en-US" sz="2800" dirty="0">
              <a:latin typeface="Arial" charset="0"/>
              <a:ea typeface="ＭＳ Ｐゴシック" charset="0"/>
              <a:cs typeface="ＭＳ Ｐゴシック" charset="0"/>
            </a:endParaRPr>
          </a:p>
        </p:txBody>
      </p:sp>
      <p:sp>
        <p:nvSpPr>
          <p:cNvPr id="27" name="Rounded Rectangle 26"/>
          <p:cNvSpPr/>
          <p:nvPr/>
        </p:nvSpPr>
        <p:spPr bwMode="auto">
          <a:xfrm>
            <a:off x="50800" y="1085316"/>
            <a:ext cx="3200400" cy="1640947"/>
          </a:xfrm>
          <a:prstGeom prst="roundRect">
            <a:avLst>
              <a:gd name="adj" fmla="val 7394"/>
            </a:avLst>
          </a:prstGeom>
          <a:solidFill>
            <a:srgbClr val="FFFF00"/>
          </a:solidFill>
          <a:ln w="9525" cap="flat" cmpd="sng" algn="ctr">
            <a:solidFill>
              <a:schemeClr val="tx1"/>
            </a:solidFill>
            <a:prstDash val="solid"/>
            <a:round/>
            <a:headEnd type="none" w="med" len="med"/>
            <a:tailEnd type="none" w="med" len="med"/>
          </a:ln>
          <a:effectLst>
            <a:outerShdw blurRad="50800" dist="63500" dir="2700000" algn="tl" rotWithShape="0">
              <a:srgbClr val="000000">
                <a:alpha val="43000"/>
              </a:srgbClr>
            </a:outerShdw>
          </a:effectLst>
        </p:spPr>
        <p:txBody>
          <a:bodyPr wrap="none" anchor="ctr"/>
          <a:lstStyle/>
          <a:p>
            <a:pPr algn="ctr">
              <a:lnSpc>
                <a:spcPct val="100000"/>
              </a:lnSpc>
              <a:defRPr/>
            </a:pPr>
            <a:endParaRPr lang="en-US" sz="2400" b="0">
              <a:ea typeface="ＭＳ Ｐゴシック" charset="-128"/>
              <a:cs typeface="ＭＳ Ｐゴシック" charset="-128"/>
            </a:endParaRPr>
          </a:p>
        </p:txBody>
      </p:sp>
      <p:sp>
        <p:nvSpPr>
          <p:cNvPr id="30" name="TextBox 29"/>
          <p:cNvSpPr txBox="1"/>
          <p:nvPr/>
        </p:nvSpPr>
        <p:spPr>
          <a:xfrm>
            <a:off x="195281" y="1109659"/>
            <a:ext cx="3122482" cy="1446550"/>
          </a:xfrm>
          <a:prstGeom prst="rect">
            <a:avLst/>
          </a:prstGeom>
          <a:noFill/>
        </p:spPr>
        <p:txBody>
          <a:bodyPr wrap="none">
            <a:spAutoFit/>
          </a:bodyPr>
          <a:lstStyle/>
          <a:p>
            <a:pPr>
              <a:defRPr/>
            </a:pPr>
            <a:r>
              <a:rPr lang="en-US" sz="1800" dirty="0" smtClean="0"/>
              <a:t>Informed Health Community:</a:t>
            </a:r>
            <a:endParaRPr lang="en-US" sz="1800" dirty="0"/>
          </a:p>
          <a:p>
            <a:pPr>
              <a:defRPr/>
            </a:pPr>
            <a:endParaRPr lang="en-US" sz="1400" dirty="0"/>
          </a:p>
          <a:p>
            <a:pPr marL="285750" indent="-285750" algn="ctr">
              <a:buFont typeface="Arial"/>
              <a:buChar char="•"/>
              <a:defRPr/>
            </a:pPr>
            <a:r>
              <a:rPr lang="en-US" sz="1400" dirty="0" smtClean="0"/>
              <a:t>Respond when needed:</a:t>
            </a:r>
          </a:p>
          <a:p>
            <a:pPr marL="742950" lvl="1" indent="-285750" algn="ctr">
              <a:buFont typeface="Arial"/>
              <a:buChar char="•"/>
              <a:defRPr/>
            </a:pPr>
            <a:r>
              <a:rPr lang="en-US" sz="1400" dirty="0" smtClean="0"/>
              <a:t>Reduced redundancy</a:t>
            </a:r>
          </a:p>
          <a:p>
            <a:pPr marL="742950" lvl="1" indent="-285750" algn="ctr">
              <a:buFont typeface="Arial"/>
              <a:buChar char="•"/>
              <a:defRPr/>
            </a:pPr>
            <a:r>
              <a:rPr lang="en-US" sz="1400" dirty="0" smtClean="0"/>
              <a:t>Reduced cost</a:t>
            </a:r>
          </a:p>
          <a:p>
            <a:pPr marL="285750" indent="-285750" algn="ctr">
              <a:buFont typeface="Arial"/>
              <a:buChar char="•"/>
              <a:defRPr/>
            </a:pPr>
            <a:r>
              <a:rPr lang="en-US" sz="1400" dirty="0" smtClean="0"/>
              <a:t>More effective services</a:t>
            </a:r>
            <a:endParaRPr lang="en-US" sz="1400" dirty="0"/>
          </a:p>
        </p:txBody>
      </p:sp>
    </p:spTree>
    <p:extLst>
      <p:ext uri="{BB962C8B-B14F-4D97-AF65-F5344CB8AC3E}">
        <p14:creationId xmlns:p14="http://schemas.microsoft.com/office/powerpoint/2010/main" val="21986452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CISCO_HEALTH_PRESENCE_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98575"/>
            <a:ext cx="7605713"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black">
          <a:xfrm>
            <a:off x="6176963" y="5780088"/>
            <a:ext cx="2495550" cy="712787"/>
          </a:xfrm>
          <a:prstGeom prst="rect">
            <a:avLst/>
          </a:prstGeom>
          <a:solidFill>
            <a:srgbClr val="333333">
              <a:alpha val="80000"/>
            </a:srgbClr>
          </a:solidFill>
          <a:ln w="9525" algn="ctr">
            <a:noFill/>
            <a:miter lim="800000"/>
            <a:headEnd/>
            <a:tailEnd/>
          </a:ln>
        </p:spPr>
        <p:txBody>
          <a:bodyPr lIns="82124" tIns="41061" rIns="82124" bIns="41061" anchor="b"/>
          <a:lstStyle/>
          <a:p>
            <a:pPr defTabSz="814388">
              <a:defRPr/>
            </a:pPr>
            <a:r>
              <a:rPr lang="en-US" sz="1400" kern="0" dirty="0">
                <a:solidFill>
                  <a:srgbClr val="FFFFFF"/>
                </a:solidFill>
                <a:latin typeface="+mn-lt"/>
                <a:ea typeface="+mj-ea"/>
                <a:cs typeface="+mj-cs"/>
              </a:rPr>
              <a:t>HealthPresence pilot study conducted at Aberdeen Royal Infirmary in Scotland</a:t>
            </a:r>
          </a:p>
        </p:txBody>
      </p:sp>
      <p:sp>
        <p:nvSpPr>
          <p:cNvPr id="73731" name="Rectangle 2"/>
          <p:cNvSpPr txBox="1">
            <a:spLocks noChangeArrowheads="1"/>
          </p:cNvSpPr>
          <p:nvPr/>
        </p:nvSpPr>
        <p:spPr bwMode="auto">
          <a:xfrm>
            <a:off x="479425" y="112713"/>
            <a:ext cx="8145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5240" tIns="15240" rIns="15240" bIns="15240" anchor="b"/>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r>
              <a:rPr lang="en-US" sz="3200">
                <a:solidFill>
                  <a:schemeClr val="bg1"/>
                </a:solidFill>
                <a:cs typeface="Arial" charset="0"/>
              </a:rPr>
              <a:t>HealthPresence – Changing the Business Model:  The Dr Will Go the the Patient</a:t>
            </a:r>
          </a:p>
        </p:txBody>
      </p:sp>
      <p:sp>
        <p:nvSpPr>
          <p:cNvPr id="5"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Wellness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New Business Model for Medicine: Remote Doctors </a:t>
            </a: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94263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97981"/>
            <a:ext cx="9144000" cy="5260019"/>
          </a:xfrm>
          <a:prstGeom prst="rect">
            <a:avLst/>
          </a:prstGeom>
          <a:gradFill flip="none" rotWithShape="1">
            <a:gsLst>
              <a:gs pos="0">
                <a:schemeClr val="bg1">
                  <a:lumMod val="75000"/>
                </a:schemeClr>
              </a:gs>
              <a:gs pos="100000">
                <a:srgbClr val="FFFFFF"/>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195" name="Picture 3"/>
          <p:cNvPicPr>
            <a:picLocks noChangeAspect="1" noChangeArrowheads="1"/>
          </p:cNvPicPr>
          <p:nvPr/>
        </p:nvPicPr>
        <p:blipFill>
          <a:blip r:embed="rId4" cstate="print">
            <a:lum bright="24000"/>
            <a:grayscl/>
          </a:blip>
          <a:srcRect/>
          <a:stretch>
            <a:fillRect/>
          </a:stretch>
        </p:blipFill>
        <p:spPr bwMode="auto">
          <a:xfrm>
            <a:off x="6278881" y="1224915"/>
            <a:ext cx="2278913" cy="1447165"/>
          </a:xfrm>
          <a:prstGeom prst="ellipse">
            <a:avLst/>
          </a:prstGeom>
          <a:ln>
            <a:noFill/>
          </a:ln>
          <a:effectLst>
            <a:softEdge rad="112500"/>
          </a:effectLst>
        </p:spPr>
      </p:pic>
      <p:pic>
        <p:nvPicPr>
          <p:cNvPr id="50" name="Picture 38" descr="small iCAr New Design"/>
          <p:cNvPicPr>
            <a:picLocks noChangeAspect="1" noChangeArrowheads="1"/>
          </p:cNvPicPr>
          <p:nvPr/>
        </p:nvPicPr>
        <p:blipFill>
          <a:blip r:embed="rId5" cstate="screen">
            <a:grayscl/>
            <a:lum bright="24000"/>
          </a:blip>
          <a:stretch>
            <a:fillRect/>
          </a:stretch>
        </p:blipFill>
        <p:spPr bwMode="auto">
          <a:xfrm>
            <a:off x="684089" y="1264753"/>
            <a:ext cx="2404551" cy="1488911"/>
          </a:xfrm>
          <a:prstGeom prst="ellipse">
            <a:avLst/>
          </a:prstGeom>
          <a:ln>
            <a:noFill/>
          </a:ln>
          <a:effectLst>
            <a:softEdge rad="112500"/>
          </a:effectLst>
        </p:spPr>
      </p:pic>
      <p:sp>
        <p:nvSpPr>
          <p:cNvPr id="21" name="Freeform 4"/>
          <p:cNvSpPr>
            <a:spLocks/>
          </p:cNvSpPr>
          <p:nvPr/>
        </p:nvSpPr>
        <p:spPr bwMode="auto">
          <a:xfrm>
            <a:off x="5142230" y="3081020"/>
            <a:ext cx="3754438" cy="711200"/>
          </a:xfrm>
          <a:custGeom>
            <a:avLst/>
            <a:gdLst/>
            <a:ahLst/>
            <a:cxnLst>
              <a:cxn ang="0">
                <a:pos x="0" y="448"/>
              </a:cxn>
              <a:cxn ang="0">
                <a:pos x="349" y="0"/>
              </a:cxn>
              <a:cxn ang="0">
                <a:pos x="2365" y="0"/>
              </a:cxn>
            </a:cxnLst>
            <a:rect l="0" t="0" r="r" b="b"/>
            <a:pathLst>
              <a:path w="2365" h="448">
                <a:moveTo>
                  <a:pt x="0" y="448"/>
                </a:moveTo>
                <a:lnTo>
                  <a:pt x="349" y="0"/>
                </a:lnTo>
                <a:lnTo>
                  <a:pt x="2365" y="0"/>
                </a:lnTo>
              </a:path>
            </a:pathLst>
          </a:custGeom>
          <a:noFill/>
          <a:ln w="28575" cap="flat" cmpd="sng">
            <a:solidFill>
              <a:schemeClr val="accent1"/>
            </a:solidFill>
            <a:prstDash val="solid"/>
            <a:round/>
            <a:headEnd type="triangle" w="med" len="lg"/>
            <a:tailEnd type="none" w="med" len="med"/>
          </a:ln>
          <a:effectLst/>
        </p:spPr>
        <p:txBody>
          <a:bodyPr lIns="0" tIns="0" rIns="0" bIns="0">
            <a:spAutoFit/>
          </a:bodyPr>
          <a:lstStyle/>
          <a:p>
            <a:endParaRPr lang="en-US"/>
          </a:p>
        </p:txBody>
      </p:sp>
      <p:sp>
        <p:nvSpPr>
          <p:cNvPr id="22" name="Line 5"/>
          <p:cNvSpPr>
            <a:spLocks noChangeShapeType="1"/>
          </p:cNvSpPr>
          <p:nvPr/>
        </p:nvSpPr>
        <p:spPr bwMode="auto">
          <a:xfrm flipH="1" flipV="1">
            <a:off x="354330" y="4630420"/>
            <a:ext cx="3232150" cy="2540"/>
          </a:xfrm>
          <a:prstGeom prst="line">
            <a:avLst/>
          </a:prstGeom>
          <a:noFill/>
          <a:ln w="28575">
            <a:solidFill>
              <a:schemeClr val="accent1"/>
            </a:solidFill>
            <a:round/>
            <a:headEnd type="triangle" w="med" len="lg"/>
            <a:tailEnd/>
          </a:ln>
          <a:effectLst/>
        </p:spPr>
        <p:txBody>
          <a:bodyPr wrap="square" lIns="0" tIns="0" rIns="0" bIns="0">
            <a:spAutoFit/>
          </a:bodyPr>
          <a:lstStyle/>
          <a:p>
            <a:endParaRPr lang="en-US"/>
          </a:p>
        </p:txBody>
      </p:sp>
      <p:sp>
        <p:nvSpPr>
          <p:cNvPr id="23" name="Freeform 6"/>
          <p:cNvSpPr>
            <a:spLocks/>
          </p:cNvSpPr>
          <p:nvPr/>
        </p:nvSpPr>
        <p:spPr bwMode="auto">
          <a:xfrm flipH="1">
            <a:off x="354330" y="3081020"/>
            <a:ext cx="3754438" cy="711200"/>
          </a:xfrm>
          <a:custGeom>
            <a:avLst/>
            <a:gdLst/>
            <a:ahLst/>
            <a:cxnLst>
              <a:cxn ang="0">
                <a:pos x="0" y="448"/>
              </a:cxn>
              <a:cxn ang="0">
                <a:pos x="349" y="0"/>
              </a:cxn>
              <a:cxn ang="0">
                <a:pos x="2365" y="0"/>
              </a:cxn>
            </a:cxnLst>
            <a:rect l="0" t="0" r="r" b="b"/>
            <a:pathLst>
              <a:path w="2365" h="448">
                <a:moveTo>
                  <a:pt x="0" y="448"/>
                </a:moveTo>
                <a:lnTo>
                  <a:pt x="349" y="0"/>
                </a:lnTo>
                <a:lnTo>
                  <a:pt x="2365" y="0"/>
                </a:lnTo>
              </a:path>
            </a:pathLst>
          </a:custGeom>
          <a:noFill/>
          <a:ln w="28575" cap="flat" cmpd="sng">
            <a:solidFill>
              <a:schemeClr val="accent1"/>
            </a:solidFill>
            <a:prstDash val="solid"/>
            <a:round/>
            <a:headEnd type="triangle" w="med" len="lg"/>
            <a:tailEnd type="none" w="med" len="med"/>
          </a:ln>
          <a:effectLst/>
        </p:spPr>
        <p:txBody>
          <a:bodyPr lIns="0" tIns="0" rIns="0" bIns="0">
            <a:spAutoFit/>
          </a:bodyPr>
          <a:lstStyle/>
          <a:p>
            <a:endParaRPr lang="en-US"/>
          </a:p>
        </p:txBody>
      </p:sp>
      <p:sp>
        <p:nvSpPr>
          <p:cNvPr id="24" name="Freeform 7"/>
          <p:cNvSpPr>
            <a:spLocks/>
          </p:cNvSpPr>
          <p:nvPr/>
        </p:nvSpPr>
        <p:spPr bwMode="auto">
          <a:xfrm flipV="1">
            <a:off x="5142230" y="5462270"/>
            <a:ext cx="3754438" cy="711200"/>
          </a:xfrm>
          <a:custGeom>
            <a:avLst/>
            <a:gdLst/>
            <a:ahLst/>
            <a:cxnLst>
              <a:cxn ang="0">
                <a:pos x="0" y="448"/>
              </a:cxn>
              <a:cxn ang="0">
                <a:pos x="349" y="0"/>
              </a:cxn>
              <a:cxn ang="0">
                <a:pos x="2365" y="0"/>
              </a:cxn>
            </a:cxnLst>
            <a:rect l="0" t="0" r="r" b="b"/>
            <a:pathLst>
              <a:path w="2365" h="448">
                <a:moveTo>
                  <a:pt x="0" y="448"/>
                </a:moveTo>
                <a:lnTo>
                  <a:pt x="349" y="0"/>
                </a:lnTo>
                <a:lnTo>
                  <a:pt x="2365" y="0"/>
                </a:lnTo>
              </a:path>
            </a:pathLst>
          </a:custGeom>
          <a:noFill/>
          <a:ln w="28575" cap="flat" cmpd="sng">
            <a:solidFill>
              <a:schemeClr val="accent1"/>
            </a:solidFill>
            <a:prstDash val="solid"/>
            <a:round/>
            <a:headEnd type="triangle" w="med" len="lg"/>
            <a:tailEnd type="none" w="med" len="med"/>
          </a:ln>
          <a:effectLst/>
        </p:spPr>
        <p:txBody>
          <a:bodyPr lIns="0" tIns="0" rIns="0" bIns="0">
            <a:spAutoFit/>
          </a:bodyPr>
          <a:lstStyle/>
          <a:p>
            <a:endParaRPr lang="en-US"/>
          </a:p>
        </p:txBody>
      </p:sp>
      <p:sp>
        <p:nvSpPr>
          <p:cNvPr id="25" name="Freeform 8"/>
          <p:cNvSpPr>
            <a:spLocks/>
          </p:cNvSpPr>
          <p:nvPr/>
        </p:nvSpPr>
        <p:spPr bwMode="auto">
          <a:xfrm flipH="1" flipV="1">
            <a:off x="354330" y="5462270"/>
            <a:ext cx="3754438" cy="711200"/>
          </a:xfrm>
          <a:custGeom>
            <a:avLst/>
            <a:gdLst/>
            <a:ahLst/>
            <a:cxnLst>
              <a:cxn ang="0">
                <a:pos x="0" y="448"/>
              </a:cxn>
              <a:cxn ang="0">
                <a:pos x="349" y="0"/>
              </a:cxn>
              <a:cxn ang="0">
                <a:pos x="2365" y="0"/>
              </a:cxn>
            </a:cxnLst>
            <a:rect l="0" t="0" r="r" b="b"/>
            <a:pathLst>
              <a:path w="2365" h="448">
                <a:moveTo>
                  <a:pt x="0" y="448"/>
                </a:moveTo>
                <a:lnTo>
                  <a:pt x="349" y="0"/>
                </a:lnTo>
                <a:lnTo>
                  <a:pt x="2365" y="0"/>
                </a:lnTo>
              </a:path>
            </a:pathLst>
          </a:custGeom>
          <a:noFill/>
          <a:ln w="28575" cap="flat" cmpd="sng">
            <a:solidFill>
              <a:schemeClr val="accent1"/>
            </a:solidFill>
            <a:prstDash val="solid"/>
            <a:round/>
            <a:headEnd type="triangle" w="med" len="lg"/>
            <a:tailEnd type="none" w="med" len="med"/>
          </a:ln>
          <a:effectLst/>
        </p:spPr>
        <p:txBody>
          <a:bodyPr lIns="0" tIns="0" rIns="0" bIns="0">
            <a:spAutoFit/>
          </a:bodyPr>
          <a:lstStyle/>
          <a:p>
            <a:endParaRPr lang="en-US"/>
          </a:p>
        </p:txBody>
      </p:sp>
      <p:sp>
        <p:nvSpPr>
          <p:cNvPr id="26" name="Line 9"/>
          <p:cNvSpPr>
            <a:spLocks noChangeShapeType="1"/>
          </p:cNvSpPr>
          <p:nvPr/>
        </p:nvSpPr>
        <p:spPr bwMode="auto">
          <a:xfrm flipV="1">
            <a:off x="5648960" y="4630420"/>
            <a:ext cx="3247708" cy="2540"/>
          </a:xfrm>
          <a:prstGeom prst="line">
            <a:avLst/>
          </a:prstGeom>
          <a:noFill/>
          <a:ln w="28575">
            <a:solidFill>
              <a:schemeClr val="accent1"/>
            </a:solidFill>
            <a:round/>
            <a:headEnd type="triangle" w="med" len="lg"/>
            <a:tailEnd/>
          </a:ln>
          <a:effectLst/>
        </p:spPr>
        <p:txBody>
          <a:bodyPr wrap="square" lIns="0" tIns="0" rIns="0" bIns="0">
            <a:spAutoFit/>
          </a:bodyPr>
          <a:lstStyle/>
          <a:p>
            <a:endParaRPr lang="en-US"/>
          </a:p>
        </p:txBody>
      </p:sp>
      <p:sp>
        <p:nvSpPr>
          <p:cNvPr id="27" name="Rectangle 10"/>
          <p:cNvSpPr>
            <a:spLocks noChangeArrowheads="1"/>
          </p:cNvSpPr>
          <p:nvPr/>
        </p:nvSpPr>
        <p:spPr bwMode="auto">
          <a:xfrm>
            <a:off x="6136640" y="4251821"/>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Pervasive Computing</a:t>
            </a:r>
          </a:p>
        </p:txBody>
      </p:sp>
      <p:sp>
        <p:nvSpPr>
          <p:cNvPr id="28" name="Rectangle 11"/>
          <p:cNvSpPr>
            <a:spLocks noChangeArrowheads="1"/>
          </p:cNvSpPr>
          <p:nvPr/>
        </p:nvSpPr>
        <p:spPr bwMode="auto">
          <a:xfrm>
            <a:off x="6136640" y="5807571"/>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Smart Grid</a:t>
            </a:r>
            <a:endParaRPr lang="de-DE" altLang="de-DE" b="1" dirty="0"/>
          </a:p>
        </p:txBody>
      </p:sp>
      <p:sp>
        <p:nvSpPr>
          <p:cNvPr id="29" name="Rectangle 12"/>
          <p:cNvSpPr>
            <a:spLocks noChangeArrowheads="1"/>
          </p:cNvSpPr>
          <p:nvPr/>
        </p:nvSpPr>
        <p:spPr bwMode="auto">
          <a:xfrm>
            <a:off x="6136640" y="2719884"/>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Intelligent Transportation</a:t>
            </a:r>
            <a:endParaRPr lang="de-DE" altLang="de-DE" b="1" dirty="0"/>
          </a:p>
        </p:txBody>
      </p:sp>
      <p:sp>
        <p:nvSpPr>
          <p:cNvPr id="30" name="Rectangle 13"/>
          <p:cNvSpPr>
            <a:spLocks noChangeArrowheads="1"/>
          </p:cNvSpPr>
          <p:nvPr/>
        </p:nvSpPr>
        <p:spPr bwMode="auto">
          <a:xfrm>
            <a:off x="354330" y="4251821"/>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Networked</a:t>
            </a:r>
          </a:p>
        </p:txBody>
      </p:sp>
      <p:sp>
        <p:nvSpPr>
          <p:cNvPr id="31" name="Rectangle 14"/>
          <p:cNvSpPr>
            <a:spLocks noChangeArrowheads="1"/>
          </p:cNvSpPr>
          <p:nvPr/>
        </p:nvSpPr>
        <p:spPr bwMode="auto">
          <a:xfrm>
            <a:off x="354330" y="5807571"/>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Electric</a:t>
            </a:r>
            <a:endParaRPr lang="de-DE" altLang="de-DE" b="1" dirty="0"/>
          </a:p>
        </p:txBody>
      </p:sp>
      <p:sp>
        <p:nvSpPr>
          <p:cNvPr id="32" name="Rectangle 15"/>
          <p:cNvSpPr>
            <a:spLocks noChangeArrowheads="1"/>
          </p:cNvSpPr>
          <p:nvPr/>
        </p:nvSpPr>
        <p:spPr bwMode="auto">
          <a:xfrm>
            <a:off x="354330" y="2719884"/>
            <a:ext cx="2963863" cy="276999"/>
          </a:xfrm>
          <a:prstGeom prst="rect">
            <a:avLst/>
          </a:prstGeom>
          <a:noFill/>
          <a:ln w="6350">
            <a:noFill/>
            <a:miter lim="800000"/>
            <a:headEnd/>
            <a:tailEnd/>
          </a:ln>
          <a:effectLst/>
        </p:spPr>
        <p:txBody>
          <a:bodyPr lIns="0" tIns="0" rIns="0" bIns="0" anchor="b">
            <a:spAutoFit/>
          </a:bodyPr>
          <a:lstStyle/>
          <a:p>
            <a:pPr defTabSz="330200">
              <a:tabLst>
                <a:tab pos="8521700" algn="r"/>
              </a:tabLst>
            </a:pPr>
            <a:r>
              <a:rPr lang="de-DE" altLang="de-DE" b="1" dirty="0" smtClean="0"/>
              <a:t>Smart Vehicle</a:t>
            </a:r>
          </a:p>
        </p:txBody>
      </p:sp>
      <p:sp>
        <p:nvSpPr>
          <p:cNvPr id="49" name="Text Box 5"/>
          <p:cNvSpPr txBox="1">
            <a:spLocks noChangeArrowheads="1"/>
          </p:cNvSpPr>
          <p:nvPr>
            <p:custDataLst>
              <p:tags r:id="rId1"/>
            </p:custDataLst>
          </p:nvPr>
        </p:nvSpPr>
        <p:spPr bwMode="auto">
          <a:xfrm>
            <a:off x="244463" y="6149871"/>
            <a:ext cx="2791789" cy="249555"/>
          </a:xfrm>
          <a:prstGeom prst="rect">
            <a:avLst/>
          </a:prstGeom>
          <a:noFill/>
          <a:ln w="9525" algn="ctr">
            <a:noFill/>
            <a:miter lim="800000"/>
            <a:headEnd/>
            <a:tailEnd/>
          </a:ln>
        </p:spPr>
        <p:txBody>
          <a:bodyPr wrap="none" lIns="80962" tIns="41275" rIns="80962" bIns="41275" anchor="b">
            <a:spAutoFit/>
          </a:bodyPr>
          <a:lstStyle/>
          <a:p>
            <a:pPr indent="-171450" defTabSz="804863" eaLnBrk="0" hangingPunct="0">
              <a:lnSpc>
                <a:spcPct val="90000"/>
              </a:lnSpc>
              <a:spcBef>
                <a:spcPct val="50000"/>
              </a:spcBef>
            </a:pPr>
            <a:r>
              <a:rPr lang="en-US" sz="1200" dirty="0" smtClean="0"/>
              <a:t>Source: Cisco IBSG Automotive 2011</a:t>
            </a:r>
            <a:endParaRPr lang="en-US" sz="1200" dirty="0"/>
          </a:p>
        </p:txBody>
      </p:sp>
      <p:sp>
        <p:nvSpPr>
          <p:cNvPr id="20" name="AutoShape 3"/>
          <p:cNvSpPr>
            <a:spLocks noChangeArrowheads="1"/>
          </p:cNvSpPr>
          <p:nvPr/>
        </p:nvSpPr>
        <p:spPr bwMode="auto">
          <a:xfrm>
            <a:off x="3635693" y="3817303"/>
            <a:ext cx="1984375" cy="1663700"/>
          </a:xfrm>
          <a:prstGeom prst="hexagon">
            <a:avLst>
              <a:gd name="adj" fmla="val 29819"/>
              <a:gd name="vf" fmla="val 115470"/>
            </a:avLst>
          </a:prstGeom>
          <a:blipFill>
            <a:blip r:embed="rId6" cstate="print"/>
            <a:stretch>
              <a:fillRect/>
            </a:stretch>
          </a:blipFill>
          <a:ln w="25400">
            <a:noFill/>
            <a:miter lim="800000"/>
            <a:headEnd/>
            <a:tailEnd/>
          </a:ln>
          <a:effectLst/>
        </p:spPr>
        <p:txBody>
          <a:bodyPr lIns="0" tIns="0" rIns="0" bIns="0">
            <a:spAutoFit/>
          </a:bodyPr>
          <a:lstStyle/>
          <a:p>
            <a:endParaRPr lang="en-US"/>
          </a:p>
        </p:txBody>
      </p:sp>
      <p:sp>
        <p:nvSpPr>
          <p:cNvPr id="33" name="Rectangle 16"/>
          <p:cNvSpPr>
            <a:spLocks noChangeArrowheads="1"/>
          </p:cNvSpPr>
          <p:nvPr/>
        </p:nvSpPr>
        <p:spPr bwMode="auto">
          <a:xfrm>
            <a:off x="3948846" y="3833307"/>
            <a:ext cx="1377950" cy="615553"/>
          </a:xfrm>
          <a:prstGeom prst="rect">
            <a:avLst/>
          </a:prstGeom>
          <a:noFill/>
          <a:ln w="6350">
            <a:noFill/>
            <a:miter lim="800000"/>
            <a:headEnd/>
            <a:tailEnd/>
          </a:ln>
          <a:effectLst/>
        </p:spPr>
        <p:txBody>
          <a:bodyPr lIns="0" tIns="0" rIns="0" bIns="0" anchor="ctr">
            <a:spAutoFit/>
          </a:bodyPr>
          <a:lstStyle/>
          <a:p>
            <a:pPr algn="ctr" defTabSz="330200">
              <a:tabLst>
                <a:tab pos="8521700" algn="r"/>
              </a:tabLst>
            </a:pPr>
            <a:r>
              <a:rPr lang="de-DE" altLang="zh-HK" sz="2000" b="1" dirty="0" smtClean="0">
                <a:solidFill>
                  <a:schemeClr val="bg1"/>
                </a:solidFill>
                <a:ea typeface="新細明體" pitchFamily="18" charset="-120"/>
              </a:rPr>
              <a:t>Internet </a:t>
            </a:r>
          </a:p>
          <a:p>
            <a:pPr algn="ctr" defTabSz="330200">
              <a:tabLst>
                <a:tab pos="8521700" algn="r"/>
              </a:tabLst>
            </a:pPr>
            <a:r>
              <a:rPr lang="de-DE" altLang="zh-HK" sz="2000" b="1" dirty="0" smtClean="0">
                <a:solidFill>
                  <a:schemeClr val="bg1"/>
                </a:solidFill>
                <a:ea typeface="新細明體" pitchFamily="18" charset="-120"/>
              </a:rPr>
              <a:t>of Cars</a:t>
            </a:r>
          </a:p>
        </p:txBody>
      </p:sp>
      <p:sp>
        <p:nvSpPr>
          <p:cNvPr id="3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Travel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Intelligent Transport, Control and Management</a:t>
            </a: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018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p:nvPr/>
        </p:nvCxnSpPr>
        <p:spPr bwMode="auto">
          <a:xfrm rot="5400000">
            <a:off x="475850" y="4002322"/>
            <a:ext cx="1798843" cy="1588"/>
          </a:xfrm>
          <a:prstGeom prst="straightConnector1">
            <a:avLst/>
          </a:prstGeom>
          <a:solidFill>
            <a:schemeClr val="accent1"/>
          </a:solidFill>
          <a:ln w="28575" cap="flat" cmpd="sng" algn="ctr">
            <a:solidFill>
              <a:schemeClr val="tx2"/>
            </a:solidFill>
            <a:prstDash val="dash"/>
            <a:round/>
            <a:headEnd type="none" w="med" len="med"/>
            <a:tailEnd type="triangle" w="med" len="med"/>
          </a:ln>
          <a:effectLst/>
        </p:spPr>
      </p:cxnSp>
      <p:cxnSp>
        <p:nvCxnSpPr>
          <p:cNvPr id="60" name="Straight Arrow Connector 59"/>
          <p:cNvCxnSpPr/>
          <p:nvPr/>
        </p:nvCxnSpPr>
        <p:spPr bwMode="auto">
          <a:xfrm rot="5400000">
            <a:off x="6980061" y="4043970"/>
            <a:ext cx="1523204" cy="1588"/>
          </a:xfrm>
          <a:prstGeom prst="straightConnector1">
            <a:avLst/>
          </a:prstGeom>
          <a:solidFill>
            <a:schemeClr val="accent1"/>
          </a:solidFill>
          <a:ln w="28575" cap="flat" cmpd="sng" algn="ctr">
            <a:solidFill>
              <a:schemeClr val="tx2"/>
            </a:solidFill>
            <a:prstDash val="dash"/>
            <a:round/>
            <a:headEnd type="none" w="med" len="med"/>
            <a:tailEnd type="triangle" w="med" len="med"/>
          </a:ln>
          <a:effectLst/>
        </p:spPr>
      </p:cxnSp>
      <p:sp>
        <p:nvSpPr>
          <p:cNvPr id="50" name="Freeform 49"/>
          <p:cNvSpPr/>
          <p:nvPr/>
        </p:nvSpPr>
        <p:spPr bwMode="auto">
          <a:xfrm flipH="1">
            <a:off x="6080230" y="2409215"/>
            <a:ext cx="1040524" cy="2806262"/>
          </a:xfrm>
          <a:custGeom>
            <a:avLst/>
            <a:gdLst>
              <a:gd name="connsiteX0" fmla="*/ 0 w 1040524"/>
              <a:gd name="connsiteY0" fmla="*/ 0 h 2543504"/>
              <a:gd name="connsiteX1" fmla="*/ 1040524 w 1040524"/>
              <a:gd name="connsiteY1" fmla="*/ 0 h 2543504"/>
              <a:gd name="connsiteX2" fmla="*/ 1040524 w 1040524"/>
              <a:gd name="connsiteY2" fmla="*/ 2543504 h 2543504"/>
            </a:gdLst>
            <a:ahLst/>
            <a:cxnLst>
              <a:cxn ang="0">
                <a:pos x="connsiteX0" y="connsiteY0"/>
              </a:cxn>
              <a:cxn ang="0">
                <a:pos x="connsiteX1" y="connsiteY1"/>
              </a:cxn>
              <a:cxn ang="0">
                <a:pos x="connsiteX2" y="connsiteY2"/>
              </a:cxn>
            </a:cxnLst>
            <a:rect l="l" t="t" r="r" b="b"/>
            <a:pathLst>
              <a:path w="1040524" h="2543504">
                <a:moveTo>
                  <a:pt x="0" y="0"/>
                </a:moveTo>
                <a:lnTo>
                  <a:pt x="1040524" y="0"/>
                </a:lnTo>
                <a:lnTo>
                  <a:pt x="1040524" y="2543504"/>
                </a:lnTo>
              </a:path>
            </a:pathLst>
          </a:custGeom>
          <a:noFill/>
          <a:ln w="28575" cap="flat" cmpd="sng" algn="ctr">
            <a:solidFill>
              <a:schemeClr val="tx2"/>
            </a:solidFill>
            <a:prstDash val="dash"/>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
        <p:nvSpPr>
          <p:cNvPr id="49" name="Freeform 48"/>
          <p:cNvSpPr/>
          <p:nvPr/>
        </p:nvSpPr>
        <p:spPr bwMode="auto">
          <a:xfrm>
            <a:off x="2017986" y="2409215"/>
            <a:ext cx="1040524" cy="2806262"/>
          </a:xfrm>
          <a:custGeom>
            <a:avLst/>
            <a:gdLst>
              <a:gd name="connsiteX0" fmla="*/ 0 w 1040524"/>
              <a:gd name="connsiteY0" fmla="*/ 0 h 2543504"/>
              <a:gd name="connsiteX1" fmla="*/ 1040524 w 1040524"/>
              <a:gd name="connsiteY1" fmla="*/ 0 h 2543504"/>
              <a:gd name="connsiteX2" fmla="*/ 1040524 w 1040524"/>
              <a:gd name="connsiteY2" fmla="*/ 2543504 h 2543504"/>
            </a:gdLst>
            <a:ahLst/>
            <a:cxnLst>
              <a:cxn ang="0">
                <a:pos x="connsiteX0" y="connsiteY0"/>
              </a:cxn>
              <a:cxn ang="0">
                <a:pos x="connsiteX1" y="connsiteY1"/>
              </a:cxn>
              <a:cxn ang="0">
                <a:pos x="connsiteX2" y="connsiteY2"/>
              </a:cxn>
            </a:cxnLst>
            <a:rect l="l" t="t" r="r" b="b"/>
            <a:pathLst>
              <a:path w="1040524" h="2543504">
                <a:moveTo>
                  <a:pt x="0" y="0"/>
                </a:moveTo>
                <a:lnTo>
                  <a:pt x="1040524" y="0"/>
                </a:lnTo>
                <a:lnTo>
                  <a:pt x="1040524" y="2543504"/>
                </a:lnTo>
              </a:path>
            </a:pathLst>
          </a:custGeom>
          <a:noFill/>
          <a:ln w="28575" cap="flat" cmpd="sng" algn="ctr">
            <a:solidFill>
              <a:schemeClr val="tx2"/>
            </a:solidFill>
            <a:prstDash val="dash"/>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grpSp>
        <p:nvGrpSpPr>
          <p:cNvPr id="2" name="Group 16"/>
          <p:cNvGrpSpPr/>
          <p:nvPr/>
        </p:nvGrpSpPr>
        <p:grpSpPr>
          <a:xfrm>
            <a:off x="679299" y="2031851"/>
            <a:ext cx="1409700" cy="1409700"/>
            <a:chOff x="1049944" y="1461923"/>
            <a:chExt cx="1409700" cy="1409700"/>
          </a:xfrm>
        </p:grpSpPr>
        <p:pic>
          <p:nvPicPr>
            <p:cNvPr id="15" name="Picture 14" descr="family-gaming.png"/>
            <p:cNvPicPr>
              <a:picLocks noChangeAspect="1"/>
            </p:cNvPicPr>
            <p:nvPr/>
          </p:nvPicPr>
          <p:blipFill>
            <a:blip r:embed="rId4" cstate="screen">
              <a:grayscl/>
            </a:blip>
            <a:stretch>
              <a:fillRect/>
            </a:stretch>
          </p:blipFill>
          <p:spPr>
            <a:xfrm>
              <a:off x="1049944" y="1461923"/>
              <a:ext cx="1409700" cy="1409700"/>
            </a:xfrm>
            <a:prstGeom prst="rect">
              <a:avLst/>
            </a:prstGeom>
          </p:spPr>
        </p:pic>
        <p:sp>
          <p:nvSpPr>
            <p:cNvPr id="16" name="Oval 15"/>
            <p:cNvSpPr/>
            <p:nvPr/>
          </p:nvSpPr>
          <p:spPr bwMode="auto">
            <a:xfrm>
              <a:off x="1050706" y="1462685"/>
              <a:ext cx="1408176" cy="1408176"/>
            </a:xfrm>
            <a:prstGeom prst="ellipse">
              <a:avLst/>
            </a:prstGeom>
            <a:noFill/>
            <a:ln w="28575" cap="flat" cmpd="sng" algn="ctr">
              <a:solidFill>
                <a:schemeClr val="accent1"/>
              </a:solidFill>
              <a:prstDash val="solid"/>
              <a:round/>
              <a:headEnd type="none" w="med" len="med"/>
              <a:tailEnd type="none" w="med" len="med"/>
            </a:ln>
            <a:effectLst>
              <a:outerShdw blurRad="101600" sx="103000" sy="103000" algn="ctr" rotWithShape="0">
                <a:prstClr val="black">
                  <a:alpha val="50000"/>
                </a:prstClr>
              </a:outerShdw>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grpSp>
      <p:grpSp>
        <p:nvGrpSpPr>
          <p:cNvPr id="3" name="Group 19"/>
          <p:cNvGrpSpPr/>
          <p:nvPr/>
        </p:nvGrpSpPr>
        <p:grpSpPr>
          <a:xfrm>
            <a:off x="3867150" y="2031851"/>
            <a:ext cx="1409700" cy="1409700"/>
            <a:chOff x="1049944" y="1461923"/>
            <a:chExt cx="1409700" cy="1409700"/>
          </a:xfrm>
        </p:grpSpPr>
        <p:pic>
          <p:nvPicPr>
            <p:cNvPr id="21" name="Picture 20" descr="family-gaming.png"/>
            <p:cNvPicPr>
              <a:picLocks noChangeAspect="1"/>
            </p:cNvPicPr>
            <p:nvPr/>
          </p:nvPicPr>
          <p:blipFill>
            <a:blip r:embed="rId5" cstate="screen">
              <a:grayscl/>
            </a:blip>
            <a:stretch>
              <a:fillRect/>
            </a:stretch>
          </p:blipFill>
          <p:spPr>
            <a:xfrm>
              <a:off x="1049944" y="1461923"/>
              <a:ext cx="1409700" cy="1409700"/>
            </a:xfrm>
            <a:prstGeom prst="rect">
              <a:avLst/>
            </a:prstGeom>
          </p:spPr>
        </p:pic>
        <p:sp>
          <p:nvSpPr>
            <p:cNvPr id="22" name="Oval 21"/>
            <p:cNvSpPr/>
            <p:nvPr/>
          </p:nvSpPr>
          <p:spPr bwMode="auto">
            <a:xfrm>
              <a:off x="1050706" y="1462685"/>
              <a:ext cx="1408176" cy="1408176"/>
            </a:xfrm>
            <a:prstGeom prst="ellipse">
              <a:avLst/>
            </a:prstGeom>
            <a:noFill/>
            <a:ln w="28575" cap="flat" cmpd="sng" algn="ctr">
              <a:solidFill>
                <a:schemeClr val="accent1"/>
              </a:solidFill>
              <a:prstDash val="solid"/>
              <a:round/>
              <a:headEnd type="none" w="med" len="med"/>
              <a:tailEnd type="none" w="med" len="med"/>
            </a:ln>
            <a:effectLst>
              <a:outerShdw blurRad="101600" sx="103000" sy="103000" algn="ctr" rotWithShape="0">
                <a:prstClr val="black">
                  <a:alpha val="50000"/>
                </a:prstClr>
              </a:outerShdw>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grpSp>
      <p:grpSp>
        <p:nvGrpSpPr>
          <p:cNvPr id="4" name="Group 22"/>
          <p:cNvGrpSpPr/>
          <p:nvPr/>
        </p:nvGrpSpPr>
        <p:grpSpPr>
          <a:xfrm>
            <a:off x="7037051" y="2031851"/>
            <a:ext cx="1409700" cy="1409700"/>
            <a:chOff x="1049944" y="1461923"/>
            <a:chExt cx="1409700" cy="1409700"/>
          </a:xfrm>
        </p:grpSpPr>
        <p:pic>
          <p:nvPicPr>
            <p:cNvPr id="24" name="Picture 23" descr="family-gaming.png"/>
            <p:cNvPicPr>
              <a:picLocks noChangeAspect="1"/>
            </p:cNvPicPr>
            <p:nvPr/>
          </p:nvPicPr>
          <p:blipFill>
            <a:blip r:embed="rId6" cstate="screen">
              <a:grayscl/>
            </a:blip>
            <a:stretch>
              <a:fillRect/>
            </a:stretch>
          </p:blipFill>
          <p:spPr>
            <a:xfrm>
              <a:off x="1049944" y="1461923"/>
              <a:ext cx="1409700" cy="1409700"/>
            </a:xfrm>
            <a:prstGeom prst="rect">
              <a:avLst/>
            </a:prstGeom>
          </p:spPr>
        </p:pic>
        <p:sp>
          <p:nvSpPr>
            <p:cNvPr id="25" name="Oval 24"/>
            <p:cNvSpPr/>
            <p:nvPr/>
          </p:nvSpPr>
          <p:spPr bwMode="auto">
            <a:xfrm>
              <a:off x="1050706" y="1462685"/>
              <a:ext cx="1408176" cy="1408176"/>
            </a:xfrm>
            <a:prstGeom prst="ellipse">
              <a:avLst/>
            </a:prstGeom>
            <a:noFill/>
            <a:ln w="28575" cap="flat" cmpd="sng" algn="ctr">
              <a:solidFill>
                <a:schemeClr val="accent1"/>
              </a:solidFill>
              <a:prstDash val="solid"/>
              <a:round/>
              <a:headEnd type="none" w="med" len="med"/>
              <a:tailEnd type="none" w="med" len="med"/>
            </a:ln>
            <a:effectLst>
              <a:outerShdw blurRad="101600" sx="103000" sy="103000" algn="ctr" rotWithShape="0">
                <a:prstClr val="black">
                  <a:alpha val="50000"/>
                </a:prstClr>
              </a:outerShdw>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grpSp>
      <p:pic>
        <p:nvPicPr>
          <p:cNvPr id="27" name="Picture 26" descr="modem.png"/>
          <p:cNvPicPr>
            <a:picLocks noChangeAspect="1"/>
          </p:cNvPicPr>
          <p:nvPr/>
        </p:nvPicPr>
        <p:blipFill>
          <a:blip r:embed="rId7" cstate="screen">
            <a:grayscl/>
          </a:blip>
          <a:stretch>
            <a:fillRect/>
          </a:stretch>
        </p:blipFill>
        <p:spPr>
          <a:xfrm>
            <a:off x="2042979" y="1883730"/>
            <a:ext cx="465155" cy="472940"/>
          </a:xfrm>
          <a:prstGeom prst="rect">
            <a:avLst/>
          </a:prstGeom>
        </p:spPr>
      </p:pic>
      <p:pic>
        <p:nvPicPr>
          <p:cNvPr id="28" name="Picture 27" descr="modem.png"/>
          <p:cNvPicPr>
            <a:picLocks noChangeAspect="1"/>
          </p:cNvPicPr>
          <p:nvPr/>
        </p:nvPicPr>
        <p:blipFill>
          <a:blip r:embed="rId7" cstate="screen">
            <a:grayscl/>
          </a:blip>
          <a:stretch>
            <a:fillRect/>
          </a:stretch>
        </p:blipFill>
        <p:spPr>
          <a:xfrm>
            <a:off x="6609685" y="1883730"/>
            <a:ext cx="465155" cy="472940"/>
          </a:xfrm>
          <a:prstGeom prst="rect">
            <a:avLst/>
          </a:prstGeom>
        </p:spPr>
      </p:pic>
      <p:sp>
        <p:nvSpPr>
          <p:cNvPr id="29" name="TextBox 28"/>
          <p:cNvSpPr txBox="1"/>
          <p:nvPr/>
        </p:nvSpPr>
        <p:spPr>
          <a:xfrm>
            <a:off x="753404" y="5768259"/>
            <a:ext cx="1317990" cy="369332"/>
          </a:xfrm>
          <a:prstGeom prst="rect">
            <a:avLst/>
          </a:prstGeom>
          <a:solidFill>
            <a:schemeClr val="bg1">
              <a:lumMod val="65000"/>
            </a:schemeClr>
          </a:solidFill>
        </p:spPr>
        <p:txBody>
          <a:bodyPr wrap="none" rtlCol="0">
            <a:spAutoFit/>
          </a:bodyPr>
          <a:lstStyle/>
          <a:p>
            <a:pPr algn="ctr"/>
            <a:r>
              <a:rPr lang="en-US" sz="2000" dirty="0" smtClean="0">
                <a:solidFill>
                  <a:schemeClr val="tx1"/>
                </a:solidFill>
                <a:latin typeface="Arial Narrow" pitchFamily="34" charset="0"/>
              </a:rPr>
              <a:t>Cable / DSL</a:t>
            </a:r>
          </a:p>
        </p:txBody>
      </p:sp>
      <p:sp>
        <p:nvSpPr>
          <p:cNvPr id="30" name="TextBox 29"/>
          <p:cNvSpPr txBox="1"/>
          <p:nvPr/>
        </p:nvSpPr>
        <p:spPr>
          <a:xfrm>
            <a:off x="6949977" y="5768259"/>
            <a:ext cx="1563248" cy="369332"/>
          </a:xfrm>
          <a:prstGeom prst="rect">
            <a:avLst/>
          </a:prstGeom>
          <a:solidFill>
            <a:schemeClr val="bg1">
              <a:lumMod val="65000"/>
            </a:schemeClr>
          </a:solidFill>
        </p:spPr>
        <p:txBody>
          <a:bodyPr wrap="none" rtlCol="0">
            <a:spAutoFit/>
          </a:bodyPr>
          <a:lstStyle/>
          <a:p>
            <a:pPr algn="ctr"/>
            <a:r>
              <a:rPr lang="en-US" sz="2000" dirty="0" smtClean="0">
                <a:solidFill>
                  <a:schemeClr val="tx1"/>
                </a:solidFill>
                <a:latin typeface="Arial Narrow" pitchFamily="34" charset="0"/>
              </a:rPr>
              <a:t>Ethernet / LAN</a:t>
            </a:r>
          </a:p>
        </p:txBody>
      </p:sp>
      <p:sp>
        <p:nvSpPr>
          <p:cNvPr id="31" name="TextBox 30"/>
          <p:cNvSpPr txBox="1"/>
          <p:nvPr/>
        </p:nvSpPr>
        <p:spPr>
          <a:xfrm>
            <a:off x="3958691" y="5768259"/>
            <a:ext cx="1226618" cy="369332"/>
          </a:xfrm>
          <a:prstGeom prst="rect">
            <a:avLst/>
          </a:prstGeom>
          <a:solidFill>
            <a:schemeClr val="bg1">
              <a:lumMod val="65000"/>
            </a:schemeClr>
          </a:solidFill>
        </p:spPr>
        <p:txBody>
          <a:bodyPr wrap="none" rtlCol="0">
            <a:spAutoFit/>
          </a:bodyPr>
          <a:lstStyle/>
          <a:p>
            <a:pPr algn="ctr"/>
            <a:r>
              <a:rPr lang="en-US" sz="2000" dirty="0" smtClean="0">
                <a:solidFill>
                  <a:schemeClr val="tx1"/>
                </a:solidFill>
                <a:latin typeface="Arial Narrow" pitchFamily="34" charset="0"/>
              </a:rPr>
              <a:t>“Switching”</a:t>
            </a:r>
          </a:p>
        </p:txBody>
      </p:sp>
      <p:pic>
        <p:nvPicPr>
          <p:cNvPr id="32" name="Picture 38" descr="small iCAr New Design"/>
          <p:cNvPicPr>
            <a:picLocks noChangeAspect="1" noChangeArrowheads="1"/>
          </p:cNvPicPr>
          <p:nvPr/>
        </p:nvPicPr>
        <p:blipFill>
          <a:blip r:embed="rId8" cstate="screen">
            <a:grayscl/>
            <a:lum contrast="19000"/>
          </a:blip>
          <a:srcRect/>
          <a:stretch>
            <a:fillRect/>
          </a:stretch>
        </p:blipFill>
        <p:spPr bwMode="auto">
          <a:xfrm>
            <a:off x="3941272" y="4826200"/>
            <a:ext cx="1261457" cy="791673"/>
          </a:xfrm>
          <a:prstGeom prst="ellipse">
            <a:avLst/>
          </a:prstGeom>
          <a:ln w="28575" cap="rnd">
            <a:solidFill>
              <a:schemeClr val="accent1"/>
            </a:solidFill>
          </a:ln>
          <a:effectLst>
            <a:outerShdw blurRad="101600" sx="103000" sy="103000" algn="ctr" rotWithShape="0">
              <a:prstClr val="black">
                <a:alpha val="50000"/>
              </a:prstClr>
            </a:outerShdw>
          </a:effectLst>
        </p:spPr>
      </p:pic>
      <p:pic>
        <p:nvPicPr>
          <p:cNvPr id="33" name="Picture 32" descr="wlan_icon.png"/>
          <p:cNvPicPr>
            <a:picLocks noChangeAspect="1"/>
          </p:cNvPicPr>
          <p:nvPr/>
        </p:nvPicPr>
        <p:blipFill>
          <a:blip r:embed="rId9" cstate="screen">
            <a:grayscl/>
          </a:blip>
          <a:stretch>
            <a:fillRect/>
          </a:stretch>
        </p:blipFill>
        <p:spPr>
          <a:xfrm>
            <a:off x="5437784" y="3082698"/>
            <a:ext cx="437493" cy="431417"/>
          </a:xfrm>
          <a:prstGeom prst="rect">
            <a:avLst/>
          </a:prstGeom>
        </p:spPr>
      </p:pic>
      <p:pic>
        <p:nvPicPr>
          <p:cNvPr id="34" name="Picture 33" descr="3g lte icon.png"/>
          <p:cNvPicPr>
            <a:picLocks noChangeAspect="1"/>
          </p:cNvPicPr>
          <p:nvPr/>
        </p:nvPicPr>
        <p:blipFill>
          <a:blip r:embed="rId10" cstate="screen">
            <a:grayscl/>
          </a:blip>
          <a:stretch>
            <a:fillRect/>
          </a:stretch>
        </p:blipFill>
        <p:spPr>
          <a:xfrm>
            <a:off x="5181607" y="4151365"/>
            <a:ext cx="472965" cy="472965"/>
          </a:xfrm>
          <a:prstGeom prst="rect">
            <a:avLst/>
          </a:prstGeom>
        </p:spPr>
      </p:pic>
      <p:sp>
        <p:nvSpPr>
          <p:cNvPr id="35" name="TextBox 34"/>
          <p:cNvSpPr txBox="1"/>
          <p:nvPr/>
        </p:nvSpPr>
        <p:spPr>
          <a:xfrm>
            <a:off x="3156873" y="2798128"/>
            <a:ext cx="680443" cy="275460"/>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3G/LTE</a:t>
            </a:r>
          </a:p>
        </p:txBody>
      </p:sp>
      <p:sp>
        <p:nvSpPr>
          <p:cNvPr id="36" name="TextBox 35"/>
          <p:cNvSpPr txBox="1"/>
          <p:nvPr/>
        </p:nvSpPr>
        <p:spPr>
          <a:xfrm>
            <a:off x="5343411" y="2798128"/>
            <a:ext cx="609461" cy="275460"/>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WLAN</a:t>
            </a:r>
          </a:p>
        </p:txBody>
      </p:sp>
      <p:pic>
        <p:nvPicPr>
          <p:cNvPr id="37" name="Picture 36" descr="houseMagnify.png"/>
          <p:cNvPicPr>
            <a:picLocks noChangeAspect="1"/>
          </p:cNvPicPr>
          <p:nvPr/>
        </p:nvPicPr>
        <p:blipFill>
          <a:blip r:embed="rId11" cstate="screen">
            <a:grayscl/>
            <a:lum bright="14000"/>
          </a:blip>
          <a:stretch>
            <a:fillRect/>
          </a:stretch>
        </p:blipFill>
        <p:spPr>
          <a:xfrm>
            <a:off x="2029331" y="3087460"/>
            <a:ext cx="760421" cy="437165"/>
          </a:xfrm>
          <a:prstGeom prst="rect">
            <a:avLst/>
          </a:prstGeom>
        </p:spPr>
      </p:pic>
      <p:sp>
        <p:nvSpPr>
          <p:cNvPr id="38" name="TextBox 37"/>
          <p:cNvSpPr txBox="1"/>
          <p:nvPr/>
        </p:nvSpPr>
        <p:spPr>
          <a:xfrm>
            <a:off x="2052721" y="2431874"/>
            <a:ext cx="930063" cy="641714"/>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Home</a:t>
            </a:r>
          </a:p>
          <a:p>
            <a:pPr algn="ctr">
              <a:lnSpc>
                <a:spcPct val="85000"/>
              </a:lnSpc>
            </a:pPr>
            <a:r>
              <a:rPr lang="en-US" sz="1400" dirty="0" smtClean="0">
                <a:latin typeface="Arial Narrow" pitchFamily="34" charset="0"/>
              </a:rPr>
              <a:t>Security &amp;</a:t>
            </a:r>
          </a:p>
          <a:p>
            <a:pPr algn="ctr">
              <a:lnSpc>
                <a:spcPct val="85000"/>
              </a:lnSpc>
            </a:pPr>
            <a:r>
              <a:rPr lang="en-US" sz="1400" dirty="0" smtClean="0">
                <a:latin typeface="Arial Narrow" pitchFamily="34" charset="0"/>
              </a:rPr>
              <a:t>Automation</a:t>
            </a:r>
          </a:p>
        </p:txBody>
      </p:sp>
      <p:pic>
        <p:nvPicPr>
          <p:cNvPr id="42" name="Picture 41" descr="iphone.png"/>
          <p:cNvPicPr>
            <a:picLocks noChangeAspect="1"/>
          </p:cNvPicPr>
          <p:nvPr/>
        </p:nvPicPr>
        <p:blipFill>
          <a:blip r:embed="rId12" cstate="screen">
            <a:grayscl/>
            <a:lum bright="16000"/>
          </a:blip>
          <a:stretch>
            <a:fillRect/>
          </a:stretch>
        </p:blipFill>
        <p:spPr>
          <a:xfrm>
            <a:off x="1211938" y="4894947"/>
            <a:ext cx="344423" cy="654178"/>
          </a:xfrm>
          <a:prstGeom prst="rect">
            <a:avLst/>
          </a:prstGeom>
          <a:effectLst>
            <a:outerShdw blurRad="101600" sx="103000" sy="103000" algn="ctr" rotWithShape="0">
              <a:prstClr val="black">
                <a:alpha val="50000"/>
              </a:prstClr>
            </a:outerShdw>
          </a:effectLst>
        </p:spPr>
      </p:pic>
      <p:pic>
        <p:nvPicPr>
          <p:cNvPr id="43" name="Picture 42" descr="ipad.jpg"/>
          <p:cNvPicPr>
            <a:picLocks noChangeAspect="1"/>
          </p:cNvPicPr>
          <p:nvPr/>
        </p:nvPicPr>
        <p:blipFill>
          <a:blip r:embed="rId13" cstate="screen">
            <a:grayscl/>
          </a:blip>
          <a:stretch>
            <a:fillRect/>
          </a:stretch>
        </p:blipFill>
        <p:spPr>
          <a:xfrm>
            <a:off x="7433344" y="4795054"/>
            <a:ext cx="617114" cy="853965"/>
          </a:xfrm>
          <a:prstGeom prst="rect">
            <a:avLst/>
          </a:prstGeom>
          <a:effectLst>
            <a:outerShdw blurRad="101600" sx="103000" sy="103000" algn="ctr" rotWithShape="0">
              <a:prstClr val="black">
                <a:alpha val="50000"/>
              </a:prstClr>
            </a:outerShdw>
          </a:effectLst>
        </p:spPr>
      </p:pic>
      <p:cxnSp>
        <p:nvCxnSpPr>
          <p:cNvPr id="45" name="Straight Arrow Connector 44"/>
          <p:cNvCxnSpPr/>
          <p:nvPr/>
        </p:nvCxnSpPr>
        <p:spPr bwMode="auto">
          <a:xfrm>
            <a:off x="1597572" y="5215469"/>
            <a:ext cx="2259725" cy="1588"/>
          </a:xfrm>
          <a:prstGeom prst="straightConnector1">
            <a:avLst/>
          </a:prstGeom>
          <a:solidFill>
            <a:schemeClr val="accent1"/>
          </a:solidFill>
          <a:ln w="28575" cap="flat" cmpd="sng" algn="ctr">
            <a:solidFill>
              <a:schemeClr val="tx2"/>
            </a:solidFill>
            <a:prstDash val="dash"/>
            <a:round/>
            <a:headEnd type="triangle" w="med" len="med"/>
            <a:tailEnd type="triangle" w="med" len="med"/>
          </a:ln>
          <a:effectLst/>
        </p:spPr>
      </p:cxnSp>
      <p:cxnSp>
        <p:nvCxnSpPr>
          <p:cNvPr id="46" name="Straight Arrow Connector 45"/>
          <p:cNvCxnSpPr/>
          <p:nvPr/>
        </p:nvCxnSpPr>
        <p:spPr bwMode="auto">
          <a:xfrm>
            <a:off x="5302465" y="5215469"/>
            <a:ext cx="2033755" cy="1588"/>
          </a:xfrm>
          <a:prstGeom prst="straightConnector1">
            <a:avLst/>
          </a:prstGeom>
          <a:solidFill>
            <a:schemeClr val="accent1"/>
          </a:solidFill>
          <a:ln w="28575" cap="flat" cmpd="sng" algn="ctr">
            <a:solidFill>
              <a:schemeClr val="tx2"/>
            </a:solidFill>
            <a:prstDash val="dash"/>
            <a:round/>
            <a:headEnd type="triangle" w="med" len="med"/>
            <a:tailEnd type="triangle" w="med" len="med"/>
          </a:ln>
          <a:effectLst/>
        </p:spPr>
      </p:cxnSp>
      <p:sp>
        <p:nvSpPr>
          <p:cNvPr id="55" name="TextBox 54"/>
          <p:cNvSpPr txBox="1"/>
          <p:nvPr/>
        </p:nvSpPr>
        <p:spPr>
          <a:xfrm>
            <a:off x="1178885" y="3841640"/>
            <a:ext cx="400751" cy="183127"/>
          </a:xfrm>
          <a:prstGeom prst="rect">
            <a:avLst/>
          </a:prstGeom>
          <a:solidFill>
            <a:schemeClr val="bg1"/>
          </a:solidFill>
        </p:spPr>
        <p:txBody>
          <a:bodyPr wrap="none" lIns="0" tIns="0" rIns="0" bIns="0" rtlCol="0" anchor="b" anchorCtr="0">
            <a:spAutoFit/>
          </a:bodyPr>
          <a:lstStyle/>
          <a:p>
            <a:pPr algn="ctr">
              <a:lnSpc>
                <a:spcPct val="85000"/>
              </a:lnSpc>
            </a:pPr>
            <a:r>
              <a:rPr lang="en-US" sz="1400" dirty="0" smtClean="0">
                <a:latin typeface="Arial Narrow" pitchFamily="34" charset="0"/>
              </a:rPr>
              <a:t>Media</a:t>
            </a:r>
          </a:p>
        </p:txBody>
      </p:sp>
      <p:sp>
        <p:nvSpPr>
          <p:cNvPr id="61" name="TextBox 60"/>
          <p:cNvSpPr txBox="1"/>
          <p:nvPr/>
        </p:nvSpPr>
        <p:spPr>
          <a:xfrm>
            <a:off x="3381108" y="3841640"/>
            <a:ext cx="599844" cy="275460"/>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DSRC</a:t>
            </a:r>
          </a:p>
        </p:txBody>
      </p:sp>
      <p:pic>
        <p:nvPicPr>
          <p:cNvPr id="62" name="Picture 61" descr="HOTSPOT.png"/>
          <p:cNvPicPr>
            <a:picLocks noChangeAspect="1"/>
          </p:cNvPicPr>
          <p:nvPr/>
        </p:nvPicPr>
        <p:blipFill>
          <a:blip r:embed="rId14" cstate="screen"/>
          <a:stretch>
            <a:fillRect/>
          </a:stretch>
        </p:blipFill>
        <p:spPr>
          <a:xfrm>
            <a:off x="3288811" y="3081878"/>
            <a:ext cx="439406" cy="533564"/>
          </a:xfrm>
          <a:prstGeom prst="rect">
            <a:avLst/>
          </a:prstGeom>
        </p:spPr>
      </p:pic>
      <p:pic>
        <p:nvPicPr>
          <p:cNvPr id="52" name="Picture 51" descr="ipad_handson_3a.png"/>
          <p:cNvPicPr>
            <a:picLocks noChangeAspect="1"/>
          </p:cNvPicPr>
          <p:nvPr/>
        </p:nvPicPr>
        <p:blipFill>
          <a:blip r:embed="rId15" cstate="screen">
            <a:grayscl/>
            <a:lum bright="12000"/>
          </a:blip>
          <a:stretch>
            <a:fillRect/>
          </a:stretch>
        </p:blipFill>
        <p:spPr>
          <a:xfrm>
            <a:off x="1124081" y="4132900"/>
            <a:ext cx="590910" cy="477564"/>
          </a:xfrm>
          <a:prstGeom prst="rect">
            <a:avLst/>
          </a:prstGeom>
        </p:spPr>
      </p:pic>
      <p:sp>
        <p:nvSpPr>
          <p:cNvPr id="53" name="Left Arrow 52"/>
          <p:cNvSpPr/>
          <p:nvPr/>
        </p:nvSpPr>
        <p:spPr bwMode="auto">
          <a:xfrm>
            <a:off x="1026320" y="4238004"/>
            <a:ext cx="788194" cy="136634"/>
          </a:xfrm>
          <a:prstGeom prst="leftArrow">
            <a:avLst/>
          </a:prstGeom>
          <a:solidFill>
            <a:schemeClr val="bg1">
              <a:lumMod val="75000"/>
              <a:alpha val="60000"/>
            </a:schemeClr>
          </a:solid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
        <p:nvSpPr>
          <p:cNvPr id="54" name="Left Arrow 53"/>
          <p:cNvSpPr/>
          <p:nvPr/>
        </p:nvSpPr>
        <p:spPr bwMode="auto">
          <a:xfrm flipH="1">
            <a:off x="979596" y="4368975"/>
            <a:ext cx="813484" cy="136634"/>
          </a:xfrm>
          <a:prstGeom prst="leftArrow">
            <a:avLst/>
          </a:prstGeom>
          <a:solidFill>
            <a:schemeClr val="bg1">
              <a:lumMod val="75000"/>
              <a:alpha val="60000"/>
            </a:schemeClr>
          </a:solid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pic>
        <p:nvPicPr>
          <p:cNvPr id="40" name="Picture 39" descr="tv.png"/>
          <p:cNvPicPr>
            <a:picLocks noChangeAspect="1"/>
          </p:cNvPicPr>
          <p:nvPr/>
        </p:nvPicPr>
        <p:blipFill>
          <a:blip r:embed="rId16" cstate="screen">
            <a:grayscl/>
            <a:lum bright="14000"/>
          </a:blip>
          <a:stretch>
            <a:fillRect/>
          </a:stretch>
        </p:blipFill>
        <p:spPr>
          <a:xfrm>
            <a:off x="1799197" y="4122824"/>
            <a:ext cx="533424" cy="462021"/>
          </a:xfrm>
          <a:prstGeom prst="rect">
            <a:avLst/>
          </a:prstGeom>
        </p:spPr>
      </p:pic>
      <p:pic>
        <p:nvPicPr>
          <p:cNvPr id="77837" name="Picture 13" descr="C:\Users\Premier\AppData\Local\Microsoft\Windows\Temporary Internet Files\Content.IE5\33BTD30B\MC900431566[1].png"/>
          <p:cNvPicPr>
            <a:picLocks noChangeAspect="1" noChangeArrowheads="1"/>
          </p:cNvPicPr>
          <p:nvPr/>
        </p:nvPicPr>
        <p:blipFill>
          <a:blip r:embed="rId17" cstate="screen">
            <a:grayscl/>
            <a:lum bright="7000"/>
          </a:blip>
          <a:srcRect/>
          <a:stretch>
            <a:fillRect/>
          </a:stretch>
        </p:blipFill>
        <p:spPr bwMode="auto">
          <a:xfrm>
            <a:off x="540094" y="4095939"/>
            <a:ext cx="584519" cy="588416"/>
          </a:xfrm>
          <a:prstGeom prst="rect">
            <a:avLst/>
          </a:prstGeom>
          <a:noFill/>
        </p:spPr>
      </p:pic>
      <p:sp>
        <p:nvSpPr>
          <p:cNvPr id="64" name="TextBox 63"/>
          <p:cNvSpPr txBox="1"/>
          <p:nvPr/>
        </p:nvSpPr>
        <p:spPr>
          <a:xfrm>
            <a:off x="5074074" y="3841640"/>
            <a:ext cx="692817" cy="275460"/>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Hotspot</a:t>
            </a:r>
          </a:p>
        </p:txBody>
      </p:sp>
      <p:pic>
        <p:nvPicPr>
          <p:cNvPr id="65" name="Picture 64" descr="city-mesh.png"/>
          <p:cNvPicPr>
            <a:picLocks noChangeAspect="1"/>
          </p:cNvPicPr>
          <p:nvPr/>
        </p:nvPicPr>
        <p:blipFill>
          <a:blip r:embed="rId18" cstate="screen"/>
          <a:stretch>
            <a:fillRect/>
          </a:stretch>
        </p:blipFill>
        <p:spPr>
          <a:xfrm>
            <a:off x="4241400" y="4063447"/>
            <a:ext cx="661200" cy="630258"/>
          </a:xfrm>
          <a:prstGeom prst="rect">
            <a:avLst/>
          </a:prstGeom>
        </p:spPr>
      </p:pic>
      <p:sp>
        <p:nvSpPr>
          <p:cNvPr id="66" name="TextBox 65"/>
          <p:cNvSpPr txBox="1"/>
          <p:nvPr/>
        </p:nvSpPr>
        <p:spPr>
          <a:xfrm>
            <a:off x="4151855" y="3841640"/>
            <a:ext cx="840295" cy="275460"/>
          </a:xfrm>
          <a:prstGeom prst="rect">
            <a:avLst/>
          </a:prstGeom>
          <a:noFill/>
        </p:spPr>
        <p:txBody>
          <a:bodyPr wrap="none" rtlCol="0" anchor="b" anchorCtr="0">
            <a:spAutoFit/>
          </a:bodyPr>
          <a:lstStyle/>
          <a:p>
            <a:pPr algn="ctr">
              <a:lnSpc>
                <a:spcPct val="85000"/>
              </a:lnSpc>
            </a:pPr>
            <a:r>
              <a:rPr lang="en-US" sz="1400" dirty="0" smtClean="0">
                <a:latin typeface="Arial Narrow" pitchFamily="34" charset="0"/>
              </a:rPr>
              <a:t>City Mesh</a:t>
            </a:r>
          </a:p>
        </p:txBody>
      </p:sp>
      <p:sp>
        <p:nvSpPr>
          <p:cNvPr id="74" name="TextBox 73"/>
          <p:cNvSpPr txBox="1"/>
          <p:nvPr/>
        </p:nvSpPr>
        <p:spPr>
          <a:xfrm>
            <a:off x="497999" y="1379198"/>
            <a:ext cx="1828800" cy="400110"/>
          </a:xfrm>
          <a:prstGeom prst="rect">
            <a:avLst/>
          </a:prstGeom>
          <a:solidFill>
            <a:schemeClr val="accent1"/>
          </a:solidFill>
        </p:spPr>
        <p:txBody>
          <a:bodyPr wrap="none" rtlCol="0" anchor="ctr" anchorCtr="0">
            <a:noAutofit/>
          </a:bodyPr>
          <a:lstStyle/>
          <a:p>
            <a:pPr algn="ctr"/>
            <a:r>
              <a:rPr lang="en-US" sz="2000" b="1" dirty="0" smtClean="0">
                <a:solidFill>
                  <a:schemeClr val="bg1"/>
                </a:solidFill>
                <a:latin typeface="Arial Narrow" pitchFamily="34" charset="0"/>
              </a:rPr>
              <a:t>HOME</a:t>
            </a:r>
          </a:p>
        </p:txBody>
      </p:sp>
      <p:sp>
        <p:nvSpPr>
          <p:cNvPr id="75" name="TextBox 74"/>
          <p:cNvSpPr txBox="1"/>
          <p:nvPr/>
        </p:nvSpPr>
        <p:spPr>
          <a:xfrm>
            <a:off x="6817201" y="1379198"/>
            <a:ext cx="1828800" cy="400110"/>
          </a:xfrm>
          <a:prstGeom prst="rect">
            <a:avLst/>
          </a:prstGeom>
          <a:solidFill>
            <a:schemeClr val="accent1"/>
          </a:solidFill>
        </p:spPr>
        <p:txBody>
          <a:bodyPr wrap="none" rtlCol="0" anchor="ctr" anchorCtr="0">
            <a:noAutofit/>
          </a:bodyPr>
          <a:lstStyle/>
          <a:p>
            <a:pPr algn="ctr"/>
            <a:r>
              <a:rPr lang="en-US" sz="2000" b="1" dirty="0" smtClean="0">
                <a:solidFill>
                  <a:schemeClr val="bg1"/>
                </a:solidFill>
                <a:latin typeface="Arial Narrow" pitchFamily="34" charset="0"/>
              </a:rPr>
              <a:t>OFFICE</a:t>
            </a:r>
          </a:p>
        </p:txBody>
      </p:sp>
      <p:sp>
        <p:nvSpPr>
          <p:cNvPr id="76" name="TextBox 75"/>
          <p:cNvSpPr txBox="1"/>
          <p:nvPr/>
        </p:nvSpPr>
        <p:spPr>
          <a:xfrm>
            <a:off x="3657600" y="1379198"/>
            <a:ext cx="1828800" cy="400110"/>
          </a:xfrm>
          <a:prstGeom prst="rect">
            <a:avLst/>
          </a:prstGeom>
          <a:solidFill>
            <a:schemeClr val="accent1"/>
          </a:solidFill>
        </p:spPr>
        <p:txBody>
          <a:bodyPr wrap="none" rtlCol="0" anchor="ctr" anchorCtr="0">
            <a:noAutofit/>
          </a:bodyPr>
          <a:lstStyle/>
          <a:p>
            <a:pPr algn="ctr"/>
            <a:r>
              <a:rPr lang="en-US" sz="2000" b="1" dirty="0" smtClean="0">
                <a:solidFill>
                  <a:schemeClr val="bg1"/>
                </a:solidFill>
                <a:latin typeface="Arial Narrow" pitchFamily="34" charset="0"/>
              </a:rPr>
              <a:t>ROAD</a:t>
            </a:r>
          </a:p>
        </p:txBody>
      </p:sp>
      <p:pic>
        <p:nvPicPr>
          <p:cNvPr id="51" name="Picture 50"/>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519270" y="4163969"/>
            <a:ext cx="314793" cy="484297"/>
          </a:xfrm>
          <a:prstGeom prst="rect">
            <a:avLst/>
          </a:prstGeom>
        </p:spPr>
      </p:pic>
      <p:sp>
        <p:nvSpPr>
          <p:cNvPr id="56" name="Title 55"/>
          <p:cNvSpPr>
            <a:spLocks noGrp="1"/>
          </p:cNvSpPr>
          <p:nvPr>
            <p:ph type="title"/>
          </p:nvPr>
        </p:nvSpPr>
        <p:spPr>
          <a:xfrm>
            <a:off x="0" y="0"/>
            <a:ext cx="9144000" cy="995363"/>
          </a:xfrm>
        </p:spPr>
        <p:txBody>
          <a:bodyPr/>
          <a:lstStyle/>
          <a:p>
            <a:pPr lvl="0"/>
            <a:r>
              <a:rPr lang="en-US" dirty="0" smtClean="0"/>
              <a:t>The Connected Traveling Experience </a:t>
            </a:r>
            <a:br>
              <a:rPr lang="en-US" dirty="0" smtClean="0"/>
            </a:br>
            <a:r>
              <a:rPr lang="en-US" sz="2800" dirty="0" smtClean="0"/>
              <a:t>Seamless Hand Off – Massive Data – Multiple Touch Points</a:t>
            </a:r>
            <a:endParaRPr lang="en-US" sz="2800" dirty="0"/>
          </a:p>
        </p:txBody>
      </p:sp>
      <p:sp>
        <p:nvSpPr>
          <p:cNvPr id="58" name="Text Box 5"/>
          <p:cNvSpPr txBox="1">
            <a:spLocks noChangeArrowheads="1"/>
          </p:cNvSpPr>
          <p:nvPr>
            <p:custDataLst>
              <p:tags r:id="rId1"/>
            </p:custDataLst>
          </p:nvPr>
        </p:nvSpPr>
        <p:spPr bwMode="auto">
          <a:xfrm>
            <a:off x="244463" y="6108927"/>
            <a:ext cx="2705227" cy="249555"/>
          </a:xfrm>
          <a:prstGeom prst="rect">
            <a:avLst/>
          </a:prstGeom>
          <a:noFill/>
          <a:ln w="9525" algn="ctr">
            <a:noFill/>
            <a:miter lim="800000"/>
            <a:headEnd/>
            <a:tailEnd/>
          </a:ln>
        </p:spPr>
        <p:txBody>
          <a:bodyPr wrap="none" lIns="80962" tIns="41275" rIns="80962" bIns="41275" anchor="b">
            <a:spAutoFit/>
          </a:bodyPr>
          <a:lstStyle/>
          <a:p>
            <a:pPr indent="-171450" defTabSz="804863" eaLnBrk="0" hangingPunct="0">
              <a:lnSpc>
                <a:spcPct val="90000"/>
              </a:lnSpc>
              <a:spcBef>
                <a:spcPct val="50000"/>
              </a:spcBef>
            </a:pPr>
            <a:r>
              <a:rPr lang="en-US" sz="1200" dirty="0" smtClean="0"/>
              <a:t>Source: Cisco IBSG Automotive 2011</a:t>
            </a:r>
            <a:endParaRPr lang="en-US" sz="1200" dirty="0"/>
          </a:p>
        </p:txBody>
      </p:sp>
    </p:spTree>
    <p:extLst>
      <p:ext uri="{BB962C8B-B14F-4D97-AF65-F5344CB8AC3E}">
        <p14:creationId xmlns:p14="http://schemas.microsoft.com/office/powerpoint/2010/main" val="7707491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3000"/>
                                  </p:stCondLst>
                                  <p:childTnLst>
                                    <p:animClr clrSpc="rgb" dir="cw">
                                      <p:cBhvr>
                                        <p:cTn id="6" dur="1000" fill="hold"/>
                                        <p:tgtEl>
                                          <p:spTgt spid="76"/>
                                        </p:tgtEl>
                                        <p:attrNameLst>
                                          <p:attrName>fillcolor</p:attrName>
                                        </p:attrNameLst>
                                      </p:cBhvr>
                                      <p:to>
                                        <a:srgbClr val="FD2F1F"/>
                                      </p:to>
                                    </p:animClr>
                                    <p:set>
                                      <p:cBhvr>
                                        <p:cTn id="7" dur="1000" fill="hold"/>
                                        <p:tgtEl>
                                          <p:spTgt spid="76"/>
                                        </p:tgtEl>
                                        <p:attrNameLst>
                                          <p:attrName>fill.type</p:attrName>
                                        </p:attrNameLst>
                                      </p:cBhvr>
                                      <p:to>
                                        <p:strVal val="solid"/>
                                      </p:to>
                                    </p:set>
                                    <p:set>
                                      <p:cBhvr>
                                        <p:cTn id="8" dur="1000" fill="hold"/>
                                        <p:tgtEl>
                                          <p:spTgt spid="76"/>
                                        </p:tgtEl>
                                        <p:attrNameLst>
                                          <p:attrName>fill.on</p:attrName>
                                        </p:attrNameLst>
                                      </p:cBhvr>
                                      <p:to>
                                        <p:strVal val="true"/>
                                      </p:to>
                                    </p:set>
                                  </p:childTnLst>
                                </p:cTn>
                              </p:par>
                            </p:childTnLst>
                          </p:cTn>
                        </p:par>
                        <p:par>
                          <p:cTn id="9" fill="hold">
                            <p:stCondLst>
                              <p:cond delay="4000"/>
                            </p:stCondLst>
                            <p:childTnLst>
                              <p:par>
                                <p:cTn id="10" presetID="1" presetClass="emph" presetSubtype="2" fill="hold" nodeType="afterEffect">
                                  <p:stCondLst>
                                    <p:cond delay="0"/>
                                  </p:stCondLst>
                                  <p:childTnLst>
                                    <p:animClr clrSpc="rgb" dir="cw">
                                      <p:cBhvr>
                                        <p:cTn id="11" dur="2000" fill="hold"/>
                                        <p:tgtEl>
                                          <p:spTgt spid="31"/>
                                        </p:tgtEl>
                                        <p:attrNameLst>
                                          <p:attrName>fillcolor</p:attrName>
                                        </p:attrNameLst>
                                      </p:cBhvr>
                                      <p:to>
                                        <a:srgbClr val="FD2F1F"/>
                                      </p:to>
                                    </p:animClr>
                                    <p:set>
                                      <p:cBhvr>
                                        <p:cTn id="12" dur="2000" fill="hold"/>
                                        <p:tgtEl>
                                          <p:spTgt spid="31"/>
                                        </p:tgtEl>
                                        <p:attrNameLst>
                                          <p:attrName>fill.type</p:attrName>
                                        </p:attrNameLst>
                                      </p:cBhvr>
                                      <p:to>
                                        <p:strVal val="solid"/>
                                      </p:to>
                                    </p:set>
                                    <p:set>
                                      <p:cBhvr>
                                        <p:cTn id="13" dur="2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62" name="Title 13"/>
          <p:cNvSpPr>
            <a:spLocks noGrp="1"/>
          </p:cNvSpPr>
          <p:nvPr>
            <p:ph type="title"/>
          </p:nvPr>
        </p:nvSpPr>
        <p:spPr>
          <a:xfrm>
            <a:off x="534154" y="152400"/>
            <a:ext cx="8266946" cy="972770"/>
          </a:xfrm>
        </p:spPr>
        <p:txBody>
          <a:bodyPr/>
          <a:lstStyle/>
          <a:p>
            <a:r>
              <a:rPr lang="de-DE" sz="3200" dirty="0" smtClean="0"/>
              <a:t>In 2015, 9M Vehicles Will Be Connected – </a:t>
            </a:r>
            <a:r>
              <a:rPr lang="de-DE" sz="2800" dirty="0" smtClean="0"/>
              <a:t>Growing Fast To More Than 50M Units each year</a:t>
            </a:r>
            <a:endParaRPr lang="en-US" sz="2000" dirty="0" smtClean="0"/>
          </a:p>
        </p:txBody>
      </p:sp>
      <p:graphicFrame>
        <p:nvGraphicFramePr>
          <p:cNvPr id="9" name="Table 8"/>
          <p:cNvGraphicFramePr>
            <a:graphicFrameLocks noGrp="1"/>
          </p:cNvGraphicFramePr>
          <p:nvPr>
            <p:extLst>
              <p:ext uri="{D42A27DB-BD31-4B8C-83A1-F6EECF244321}">
                <p14:modId xmlns:p14="http://schemas.microsoft.com/office/powerpoint/2010/main" val="1032818987"/>
              </p:ext>
            </p:extLst>
          </p:nvPr>
        </p:nvGraphicFramePr>
        <p:xfrm>
          <a:off x="216258" y="5410874"/>
          <a:ext cx="8415996" cy="435494"/>
        </p:xfrm>
        <a:graphic>
          <a:graphicData uri="http://schemas.openxmlformats.org/drawingml/2006/table">
            <a:tbl>
              <a:tblPr/>
              <a:tblGrid>
                <a:gridCol w="781850"/>
                <a:gridCol w="654808"/>
                <a:gridCol w="775482"/>
                <a:gridCol w="775482"/>
                <a:gridCol w="775482"/>
                <a:gridCol w="775482"/>
                <a:gridCol w="775482"/>
                <a:gridCol w="775482"/>
                <a:gridCol w="775482"/>
                <a:gridCol w="775482"/>
                <a:gridCol w="775482"/>
              </a:tblGrid>
              <a:tr h="184284">
                <a:tc>
                  <a:txBody>
                    <a:bodyPr/>
                    <a:lstStyle/>
                    <a:p>
                      <a:pPr algn="l" fontAlgn="b"/>
                      <a:r>
                        <a:rPr lang="en-US" sz="1400" b="1" i="0" u="none" strike="noStrike" dirty="0" smtClean="0">
                          <a:solidFill>
                            <a:schemeClr val="tx1"/>
                          </a:solidFill>
                          <a:latin typeface="Arial" pitchFamily="34" charset="0"/>
                          <a:cs typeface="Arial" pitchFamily="34" charset="0"/>
                        </a:rPr>
                        <a:t>SCV </a:t>
                      </a:r>
                      <a:r>
                        <a:rPr lang="en-US" sz="1400" b="1" i="0" u="none" strike="noStrike" dirty="0" err="1" smtClean="0">
                          <a:solidFill>
                            <a:schemeClr val="tx1"/>
                          </a:solidFill>
                          <a:latin typeface="Arial" pitchFamily="34" charset="0"/>
                          <a:cs typeface="Arial" pitchFamily="34" charset="0"/>
                        </a:rPr>
                        <a:t>mkt</a:t>
                      </a:r>
                      <a:r>
                        <a:rPr lang="en-US" sz="1400" b="1" i="0" u="none" strike="noStrike" dirty="0" smtClean="0">
                          <a:solidFill>
                            <a:schemeClr val="tx1"/>
                          </a:solidFill>
                          <a:latin typeface="Arial" pitchFamily="34" charset="0"/>
                          <a:cs typeface="Arial" pitchFamily="34" charset="0"/>
                        </a:rPr>
                        <a:t> Share</a:t>
                      </a:r>
                      <a:endParaRPr lang="en-US" sz="1400" b="0" i="0" u="none" strike="noStrike" dirty="0">
                        <a:solidFill>
                          <a:schemeClr val="tx1"/>
                        </a:solidFill>
                        <a:latin typeface="Arial" pitchFamily="34" charset="0"/>
                        <a:cs typeface="Arial" pitchFamily="34" charset="0"/>
                      </a:endParaRPr>
                    </a:p>
                  </a:txBody>
                  <a:tcPr marL="8775" marR="8775" marT="8775" marB="0" anchor="b">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4%</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8%</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smtClean="0">
                          <a:solidFill>
                            <a:schemeClr val="tx1"/>
                          </a:solidFill>
                          <a:latin typeface="+mj-lt"/>
                        </a:rPr>
                        <a:t>12%</a:t>
                      </a:r>
                      <a:endParaRPr lang="en-US" sz="1400" b="0" i="0" u="none" strike="noStrike" dirty="0">
                        <a:solidFill>
                          <a:schemeClr val="tx1"/>
                        </a:solidFill>
                        <a:latin typeface="+mj-lt"/>
                      </a:endParaRP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19%</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27%</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39%</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47%</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55%</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58%</a:t>
                      </a:r>
                    </a:p>
                  </a:txBody>
                  <a:tcPr marL="9525" marR="9525" marT="9525" marB="0" anchor="ctr">
                    <a:lnL>
                      <a:noFill/>
                    </a:lnL>
                    <a:lnR>
                      <a:noFill/>
                    </a:lnR>
                    <a:lnT>
                      <a:noFill/>
                    </a:lnT>
                    <a:lnB>
                      <a:noFill/>
                    </a:lnB>
                    <a:solidFill>
                      <a:schemeClr val="accent5">
                        <a:lumMod val="60000"/>
                        <a:lumOff val="40000"/>
                      </a:schemeClr>
                    </a:solidFill>
                  </a:tcPr>
                </a:tc>
                <a:tc>
                  <a:txBody>
                    <a:bodyPr/>
                    <a:lstStyle/>
                    <a:p>
                      <a:pPr algn="ctr" fontAlgn="b"/>
                      <a:r>
                        <a:rPr lang="en-US" sz="1400" b="0" i="0" u="none" strike="noStrike" dirty="0">
                          <a:solidFill>
                            <a:schemeClr val="tx1"/>
                          </a:solidFill>
                          <a:latin typeface="+mj-lt"/>
                        </a:rPr>
                        <a:t>62%</a:t>
                      </a:r>
                    </a:p>
                  </a:txBody>
                  <a:tcPr marL="9525" marR="9525" marT="9525" marB="0" anchor="ctr">
                    <a:lnL>
                      <a:noFill/>
                    </a:lnL>
                    <a:lnR>
                      <a:noFill/>
                    </a:lnR>
                    <a:lnT>
                      <a:noFill/>
                    </a:lnT>
                    <a:lnB>
                      <a:noFill/>
                    </a:lnB>
                    <a:solidFill>
                      <a:schemeClr val="accent5">
                        <a:lumMod val="60000"/>
                        <a:lumOff val="40000"/>
                      </a:schemeClr>
                    </a:solidFill>
                  </a:tcPr>
                </a:tc>
              </a:tr>
            </a:tbl>
          </a:graphicData>
        </a:graphic>
      </p:graphicFrame>
      <p:sp>
        <p:nvSpPr>
          <p:cNvPr id="23" name="Rectangle 296"/>
          <p:cNvSpPr>
            <a:spLocks noChangeArrowheads="1"/>
          </p:cNvSpPr>
          <p:nvPr/>
        </p:nvSpPr>
        <p:spPr bwMode="auto">
          <a:xfrm>
            <a:off x="207771" y="5868024"/>
            <a:ext cx="4664075" cy="252633"/>
          </a:xfrm>
          <a:prstGeom prst="rect">
            <a:avLst/>
          </a:prstGeom>
          <a:noFill/>
          <a:ln w="9525">
            <a:noFill/>
            <a:miter lim="800000"/>
            <a:headEnd/>
            <a:tailEnd/>
          </a:ln>
        </p:spPr>
        <p:txBody>
          <a:bodyPr lIns="80962" tIns="41275" rIns="80962" bIns="41275" anchor="b">
            <a:spAutoFit/>
          </a:bodyPr>
          <a:lstStyle/>
          <a:p>
            <a:pPr defTabSz="804863">
              <a:spcBef>
                <a:spcPct val="50000"/>
              </a:spcBef>
            </a:pPr>
            <a:r>
              <a:rPr lang="en-US" sz="1100" dirty="0">
                <a:solidFill>
                  <a:srgbClr val="008041">
                    <a:lumMod val="50000"/>
                  </a:srgbClr>
                </a:solidFill>
              </a:rPr>
              <a:t>Source: Cisco </a:t>
            </a:r>
            <a:r>
              <a:rPr lang="en-US" sz="1100" dirty="0" smtClean="0">
                <a:solidFill>
                  <a:srgbClr val="008041">
                    <a:lumMod val="50000"/>
                  </a:srgbClr>
                </a:solidFill>
              </a:rPr>
              <a:t>IBSG, 2010, based on US-</a:t>
            </a:r>
            <a:r>
              <a:rPr lang="en-US" sz="1100" dirty="0" err="1" smtClean="0">
                <a:solidFill>
                  <a:srgbClr val="008041">
                    <a:lumMod val="50000"/>
                  </a:srgbClr>
                </a:solidFill>
              </a:rPr>
              <a:t>DOT</a:t>
            </a:r>
            <a:r>
              <a:rPr lang="en-US" sz="1100" dirty="0" smtClean="0">
                <a:solidFill>
                  <a:srgbClr val="008041">
                    <a:lumMod val="50000"/>
                  </a:srgbClr>
                </a:solidFill>
              </a:rPr>
              <a:t>, </a:t>
            </a:r>
            <a:r>
              <a:rPr lang="en-US" sz="1100" dirty="0" err="1" smtClean="0">
                <a:solidFill>
                  <a:srgbClr val="008041">
                    <a:lumMod val="50000"/>
                  </a:srgbClr>
                </a:solidFill>
              </a:rPr>
              <a:t>iSupply</a:t>
            </a:r>
            <a:r>
              <a:rPr lang="en-US" sz="1100" dirty="0" smtClean="0">
                <a:solidFill>
                  <a:srgbClr val="008041">
                    <a:lumMod val="50000"/>
                  </a:srgbClr>
                </a:solidFill>
              </a:rPr>
              <a:t>, McKinsey data</a:t>
            </a:r>
            <a:endParaRPr lang="en-US" sz="1100" dirty="0">
              <a:solidFill>
                <a:srgbClr val="008041">
                  <a:lumMod val="50000"/>
                </a:srgbClr>
              </a:solidFill>
            </a:endParaRPr>
          </a:p>
        </p:txBody>
      </p:sp>
      <p:graphicFrame>
        <p:nvGraphicFramePr>
          <p:cNvPr id="33" name="Table 32"/>
          <p:cNvGraphicFramePr>
            <a:graphicFrameLocks noGrp="1"/>
          </p:cNvGraphicFramePr>
          <p:nvPr>
            <p:extLst>
              <p:ext uri="{D42A27DB-BD31-4B8C-83A1-F6EECF244321}">
                <p14:modId xmlns:p14="http://schemas.microsoft.com/office/powerpoint/2010/main" val="3265358179"/>
              </p:ext>
            </p:extLst>
          </p:nvPr>
        </p:nvGraphicFramePr>
        <p:xfrm>
          <a:off x="240758" y="1525513"/>
          <a:ext cx="8257816" cy="776871"/>
        </p:xfrm>
        <a:graphic>
          <a:graphicData uri="http://schemas.openxmlformats.org/drawingml/2006/table">
            <a:tbl>
              <a:tblPr/>
              <a:tblGrid>
                <a:gridCol w="681806"/>
                <a:gridCol w="757601"/>
                <a:gridCol w="757601"/>
                <a:gridCol w="757601"/>
                <a:gridCol w="757601"/>
                <a:gridCol w="757601"/>
                <a:gridCol w="757601"/>
                <a:gridCol w="757601"/>
                <a:gridCol w="757601"/>
                <a:gridCol w="757601"/>
                <a:gridCol w="757601"/>
              </a:tblGrid>
              <a:tr h="184284">
                <a:tc>
                  <a:txBody>
                    <a:bodyPr/>
                    <a:lstStyle/>
                    <a:p>
                      <a:pPr algn="l" fontAlgn="b">
                        <a:lnSpc>
                          <a:spcPct val="90000"/>
                        </a:lnSpc>
                      </a:pPr>
                      <a:r>
                        <a:rPr lang="en-US" sz="1400" b="1" i="0" u="none" strike="noStrike" dirty="0" smtClean="0">
                          <a:solidFill>
                            <a:schemeClr val="bg2"/>
                          </a:solidFill>
                          <a:latin typeface="+mj-lt"/>
                        </a:rPr>
                        <a:t>New P. Vehicle Sales p.a.</a:t>
                      </a:r>
                      <a:endParaRPr lang="en-US" sz="1400" b="0" i="0" u="none" strike="noStrike" dirty="0">
                        <a:solidFill>
                          <a:schemeClr val="bg2"/>
                        </a:solidFill>
                        <a:latin typeface="+mj-lt"/>
                      </a:endParaRPr>
                    </a:p>
                  </a:txBody>
                  <a:tcPr marL="8775" marR="8775" marT="8775"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69.0</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73.0</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77.0</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78.9</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80.8</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82.8</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84.8</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86.8</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89.0</a:t>
                      </a:r>
                    </a:p>
                  </a:txBody>
                  <a:tcPr marL="8659" marR="8659" marT="8659" marB="0" anchor="ctr">
                    <a:lnL>
                      <a:noFill/>
                    </a:lnL>
                    <a:lnR>
                      <a:noFill/>
                    </a:lnR>
                    <a:lnT>
                      <a:noFill/>
                    </a:lnT>
                    <a:lnB>
                      <a:noFill/>
                    </a:lnB>
                    <a:noFill/>
                  </a:tcPr>
                </a:tc>
                <a:tc>
                  <a:txBody>
                    <a:bodyPr/>
                    <a:lstStyle/>
                    <a:p>
                      <a:pPr algn="ctr" fontAlgn="b"/>
                      <a:r>
                        <a:rPr lang="en-US" sz="1400" b="0" i="0" u="none" strike="noStrike" dirty="0">
                          <a:solidFill>
                            <a:srgbClr val="000000"/>
                          </a:solidFill>
                          <a:latin typeface="+mj-lt"/>
                        </a:rPr>
                        <a:t>91.1</a:t>
                      </a:r>
                    </a:p>
                  </a:txBody>
                  <a:tcPr marL="8659" marR="8659" marT="8659" marB="0" anchor="ctr">
                    <a:lnL>
                      <a:noFill/>
                    </a:lnL>
                    <a:lnR>
                      <a:noFill/>
                    </a:lnR>
                    <a:lnT>
                      <a:noFill/>
                    </a:lnT>
                    <a:lnB>
                      <a:noFill/>
                    </a:lnB>
                    <a:noFill/>
                  </a:tcPr>
                </a:tc>
              </a:tr>
            </a:tbl>
          </a:graphicData>
        </a:graphic>
      </p:graphicFrame>
      <p:sp>
        <p:nvSpPr>
          <p:cNvPr id="53" name="TextBox 52"/>
          <p:cNvSpPr txBox="1"/>
          <p:nvPr/>
        </p:nvSpPr>
        <p:spPr>
          <a:xfrm>
            <a:off x="1222476" y="1378259"/>
            <a:ext cx="6484339" cy="338554"/>
          </a:xfrm>
          <a:prstGeom prst="rect">
            <a:avLst/>
          </a:prstGeom>
          <a:noFill/>
        </p:spPr>
        <p:txBody>
          <a:bodyPr wrap="none" rtlCol="0">
            <a:spAutoFit/>
          </a:bodyPr>
          <a:lstStyle/>
          <a:p>
            <a:r>
              <a:rPr lang="en-US" sz="1600" b="1" dirty="0" smtClean="0">
                <a:solidFill>
                  <a:schemeClr val="tx1">
                    <a:lumMod val="75000"/>
                  </a:schemeClr>
                </a:solidFill>
              </a:rPr>
              <a:t>Global New Passenger Vehicle Sales, Share of </a:t>
            </a:r>
            <a:r>
              <a:rPr lang="en-US" sz="1600" b="1" dirty="0" err="1" smtClean="0">
                <a:solidFill>
                  <a:schemeClr val="tx1">
                    <a:lumMod val="75000"/>
                  </a:schemeClr>
                </a:solidFill>
              </a:rPr>
              <a:t>SCVs</a:t>
            </a:r>
            <a:r>
              <a:rPr lang="en-US" sz="1600" b="1" dirty="0" smtClean="0">
                <a:solidFill>
                  <a:schemeClr val="tx1">
                    <a:lumMod val="75000"/>
                  </a:schemeClr>
                </a:solidFill>
              </a:rPr>
              <a:t> [in Millions]</a:t>
            </a:r>
            <a:endParaRPr lang="en-US" sz="1600" b="1" dirty="0">
              <a:solidFill>
                <a:schemeClr val="tx1">
                  <a:lumMod val="75000"/>
                </a:schemeClr>
              </a:solidFill>
            </a:endParaRPr>
          </a:p>
        </p:txBody>
      </p:sp>
      <p:graphicFrame>
        <p:nvGraphicFramePr>
          <p:cNvPr id="34" name="Chart 33"/>
          <p:cNvGraphicFramePr/>
          <p:nvPr>
            <p:extLst>
              <p:ext uri="{D42A27DB-BD31-4B8C-83A1-F6EECF244321}">
                <p14:modId xmlns:p14="http://schemas.microsoft.com/office/powerpoint/2010/main" val="4122906984"/>
              </p:ext>
            </p:extLst>
          </p:nvPr>
        </p:nvGraphicFramePr>
        <p:xfrm>
          <a:off x="815123" y="1630664"/>
          <a:ext cx="7842740" cy="375529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3"/>
          <p:cNvGrpSpPr/>
          <p:nvPr/>
        </p:nvGrpSpPr>
        <p:grpSpPr>
          <a:xfrm>
            <a:off x="8375465" y="2107518"/>
            <a:ext cx="762000" cy="1752600"/>
            <a:chOff x="8244840" y="2133600"/>
            <a:chExt cx="762000" cy="1752600"/>
          </a:xfrm>
        </p:grpSpPr>
        <p:sp>
          <p:nvSpPr>
            <p:cNvPr id="54" name="TextBox 53"/>
            <p:cNvSpPr txBox="1"/>
            <p:nvPr/>
          </p:nvSpPr>
          <p:spPr>
            <a:xfrm>
              <a:off x="8347685" y="2834640"/>
              <a:ext cx="659155" cy="369332"/>
            </a:xfrm>
            <a:prstGeom prst="rect">
              <a:avLst/>
            </a:prstGeom>
            <a:noFill/>
          </p:spPr>
          <p:txBody>
            <a:bodyPr wrap="none" rtlCol="0">
              <a:spAutoFit/>
            </a:bodyPr>
            <a:lstStyle/>
            <a:p>
              <a:r>
                <a:rPr lang="de-DE" dirty="0" smtClean="0">
                  <a:solidFill>
                    <a:srgbClr val="0096D6"/>
                  </a:solidFill>
                </a:rPr>
                <a:t>SCV</a:t>
              </a:r>
              <a:endParaRPr lang="en-US" dirty="0">
                <a:solidFill>
                  <a:srgbClr val="0096D6"/>
                </a:solidFill>
              </a:endParaRPr>
            </a:p>
          </p:txBody>
        </p:sp>
        <p:sp>
          <p:nvSpPr>
            <p:cNvPr id="56" name="Right Brace 55"/>
            <p:cNvSpPr/>
            <p:nvPr/>
          </p:nvSpPr>
          <p:spPr bwMode="auto">
            <a:xfrm>
              <a:off x="8244840" y="2133600"/>
              <a:ext cx="182880" cy="1752600"/>
            </a:xfrm>
            <a:prstGeom prst="rightBrace">
              <a:avLst/>
            </a:prstGeom>
            <a:noFill/>
            <a:ln w="19050" cap="flat" cmpd="sng" algn="ctr">
              <a:solidFill>
                <a:schemeClr val="tx1"/>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eaLnBrk="0" fontAlgn="base" hangingPunct="0">
                <a:lnSpc>
                  <a:spcPct val="90000"/>
                </a:lnSpc>
                <a:spcBef>
                  <a:spcPct val="0"/>
                </a:spcBef>
                <a:spcAft>
                  <a:spcPct val="0"/>
                </a:spcAft>
              </a:pPr>
              <a:endParaRPr lang="en-US" sz="2400" b="1" smtClean="0">
                <a:solidFill>
                  <a:srgbClr val="0096D6"/>
                </a:solidFill>
              </a:endParaRPr>
            </a:p>
          </p:txBody>
        </p:sp>
      </p:grpSp>
      <p:sp>
        <p:nvSpPr>
          <p:cNvPr id="3" name="Oval 2"/>
          <p:cNvSpPr/>
          <p:nvPr/>
        </p:nvSpPr>
        <p:spPr>
          <a:xfrm>
            <a:off x="2424469" y="2228249"/>
            <a:ext cx="828132" cy="3267444"/>
          </a:xfrm>
          <a:prstGeom prst="ellipse">
            <a:avLst/>
          </a:prstGeom>
          <a:noFill/>
          <a:ln>
            <a:solidFill>
              <a:schemeClr val="accent4">
                <a:lumMod val="60000"/>
                <a:lumOff val="40000"/>
                <a:alpha val="34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Tree>
    <p:extLst>
      <p:ext uri="{BB962C8B-B14F-4D97-AF65-F5344CB8AC3E}">
        <p14:creationId xmlns:p14="http://schemas.microsoft.com/office/powerpoint/2010/main" val="1208158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Government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Delivering Better Services to Citizens</a:t>
            </a:r>
            <a:endParaRPr lang="en-US" sz="2800" dirty="0">
              <a:latin typeface="Arial" charset="0"/>
              <a:ea typeface="ＭＳ Ｐゴシック" charset="0"/>
              <a:cs typeface="ＭＳ Ｐゴシック" charset="0"/>
            </a:endParaRPr>
          </a:p>
        </p:txBody>
      </p:sp>
      <p:pic>
        <p:nvPicPr>
          <p:cNvPr id="23" name="Picture 3" descr="MAG299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8"/>
          <p:cNvGrpSpPr>
            <a:grpSpLocks/>
          </p:cNvGrpSpPr>
          <p:nvPr/>
        </p:nvGrpSpPr>
        <p:grpSpPr bwMode="auto">
          <a:xfrm>
            <a:off x="4114800" y="1981200"/>
            <a:ext cx="5029200" cy="838200"/>
            <a:chOff x="2592" y="1010"/>
            <a:chExt cx="3168" cy="528"/>
          </a:xfrm>
        </p:grpSpPr>
        <p:sp>
          <p:nvSpPr>
            <p:cNvPr id="25" name="AutoShape 9"/>
            <p:cNvSpPr>
              <a:spLocks noChangeArrowheads="1"/>
            </p:cNvSpPr>
            <p:nvPr/>
          </p:nvSpPr>
          <p:spPr bwMode="auto">
            <a:xfrm flipH="1">
              <a:off x="2592" y="1010"/>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solidFill>
                  <a:srgbClr val="FFFFFF"/>
                </a:solidFill>
              </a:endParaRPr>
            </a:p>
          </p:txBody>
        </p:sp>
        <p:sp>
          <p:nvSpPr>
            <p:cNvPr id="26" name="Text Box 10"/>
            <p:cNvSpPr txBox="1">
              <a:spLocks noChangeArrowheads="1"/>
            </p:cNvSpPr>
            <p:nvPr/>
          </p:nvSpPr>
          <p:spPr bwMode="auto">
            <a:xfrm>
              <a:off x="2880" y="1016"/>
              <a:ext cx="2880"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smtClean="0">
                  <a:solidFill>
                    <a:srgbClr val="FFFFFF"/>
                  </a:solidFill>
                  <a:latin typeface="Arial" charset="0"/>
                </a:rPr>
                <a:t>Providing the Vision and Drive for Smart Communities</a:t>
              </a:r>
              <a:endParaRPr lang="en-US" dirty="0">
                <a:solidFill>
                  <a:srgbClr val="FFFFFF"/>
                </a:solidFill>
                <a:latin typeface="Arial" charset="0"/>
              </a:endParaRPr>
            </a:p>
          </p:txBody>
        </p:sp>
      </p:grpSp>
      <p:grpSp>
        <p:nvGrpSpPr>
          <p:cNvPr id="27" name="Group 11"/>
          <p:cNvGrpSpPr>
            <a:grpSpLocks/>
          </p:cNvGrpSpPr>
          <p:nvPr/>
        </p:nvGrpSpPr>
        <p:grpSpPr bwMode="auto">
          <a:xfrm>
            <a:off x="0" y="3454400"/>
            <a:ext cx="4800600" cy="838200"/>
            <a:chOff x="0" y="1488"/>
            <a:chExt cx="3024" cy="528"/>
          </a:xfrm>
        </p:grpSpPr>
        <p:sp>
          <p:nvSpPr>
            <p:cNvPr id="28" name="AutoShape 12"/>
            <p:cNvSpPr>
              <a:spLocks noChangeArrowheads="1"/>
            </p:cNvSpPr>
            <p:nvPr/>
          </p:nvSpPr>
          <p:spPr bwMode="auto">
            <a:xfrm>
              <a:off x="0" y="1488"/>
              <a:ext cx="2688" cy="528"/>
            </a:xfrm>
            <a:prstGeom prst="homePlate">
              <a:avLst>
                <a:gd name="adj" fmla="val 23616"/>
              </a:avLst>
            </a:prstGeom>
            <a:solidFill>
              <a:schemeClr val="accent1">
                <a:alpha val="89803"/>
              </a:schemeClr>
            </a:solidFill>
            <a:ln w="9525">
              <a:solidFill>
                <a:srgbClr val="DDDDDD"/>
              </a:solidFill>
              <a:miter lim="800000"/>
              <a:headEnd/>
              <a:tailEnd/>
            </a:ln>
          </p:spPr>
          <p:txBody>
            <a:bodyPr wrap="none" anchor="ctr"/>
            <a:lstStyle/>
            <a:p>
              <a:endParaRPr lang="en-US">
                <a:solidFill>
                  <a:srgbClr val="FFFFFF"/>
                </a:solidFill>
              </a:endParaRPr>
            </a:p>
          </p:txBody>
        </p:sp>
        <p:sp>
          <p:nvSpPr>
            <p:cNvPr id="29" name="Text Box 13"/>
            <p:cNvSpPr txBox="1">
              <a:spLocks noChangeArrowheads="1"/>
            </p:cNvSpPr>
            <p:nvPr/>
          </p:nvSpPr>
          <p:spPr bwMode="auto">
            <a:xfrm>
              <a:off x="144" y="1488"/>
              <a:ext cx="2880"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a:solidFill>
                    <a:srgbClr val="FFFFFF"/>
                  </a:solidFill>
                  <a:latin typeface="Arial" charset="0"/>
                </a:rPr>
                <a:t>Increase productivity and </a:t>
              </a:r>
              <a:br>
                <a:rPr lang="en-US" dirty="0">
                  <a:solidFill>
                    <a:srgbClr val="FFFFFF"/>
                  </a:solidFill>
                  <a:latin typeface="Arial" charset="0"/>
                </a:rPr>
              </a:br>
              <a:r>
                <a:rPr lang="en-US" dirty="0">
                  <a:solidFill>
                    <a:srgbClr val="FFFFFF"/>
                  </a:solidFill>
                  <a:latin typeface="Arial" charset="0"/>
                </a:rPr>
                <a:t>better serve constituents</a:t>
              </a:r>
            </a:p>
          </p:txBody>
        </p:sp>
      </p:grpSp>
      <p:grpSp>
        <p:nvGrpSpPr>
          <p:cNvPr id="30" name="Group 14"/>
          <p:cNvGrpSpPr>
            <a:grpSpLocks/>
          </p:cNvGrpSpPr>
          <p:nvPr/>
        </p:nvGrpSpPr>
        <p:grpSpPr bwMode="auto">
          <a:xfrm>
            <a:off x="4114800" y="5257800"/>
            <a:ext cx="5029200" cy="838200"/>
            <a:chOff x="2592" y="1010"/>
            <a:chExt cx="3168" cy="528"/>
          </a:xfrm>
        </p:grpSpPr>
        <p:sp>
          <p:nvSpPr>
            <p:cNvPr id="31" name="AutoShape 15"/>
            <p:cNvSpPr>
              <a:spLocks noChangeArrowheads="1"/>
            </p:cNvSpPr>
            <p:nvPr/>
          </p:nvSpPr>
          <p:spPr bwMode="auto">
            <a:xfrm flipH="1">
              <a:off x="2592" y="1010"/>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solidFill>
                  <a:srgbClr val="FFFFFF"/>
                </a:solidFill>
              </a:endParaRPr>
            </a:p>
          </p:txBody>
        </p:sp>
        <p:sp>
          <p:nvSpPr>
            <p:cNvPr id="32" name="Text Box 16"/>
            <p:cNvSpPr txBox="1">
              <a:spLocks noChangeArrowheads="1"/>
            </p:cNvSpPr>
            <p:nvPr/>
          </p:nvSpPr>
          <p:spPr bwMode="auto">
            <a:xfrm>
              <a:off x="2880" y="1016"/>
              <a:ext cx="2880"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a:solidFill>
                    <a:srgbClr val="FFFFFF"/>
                  </a:solidFill>
                  <a:latin typeface="Arial" charset="0"/>
                </a:rPr>
                <a:t>Improve citizen experience and quality of </a:t>
              </a:r>
              <a:r>
                <a:rPr lang="en-US" dirty="0" smtClean="0">
                  <a:solidFill>
                    <a:srgbClr val="FFFFFF"/>
                  </a:solidFill>
                  <a:latin typeface="Arial" charset="0"/>
                </a:rPr>
                <a:t>life, at work or home</a:t>
              </a:r>
              <a:endParaRPr lang="en-US" dirty="0">
                <a:solidFill>
                  <a:srgbClr val="FFFFFF"/>
                </a:solidFill>
                <a:latin typeface="Arial" charset="0"/>
              </a:endParaRPr>
            </a:p>
          </p:txBody>
        </p:sp>
      </p:grpSp>
    </p:spTree>
    <p:extLst>
      <p:ext uri="{BB962C8B-B14F-4D97-AF65-F5344CB8AC3E}">
        <p14:creationId xmlns:p14="http://schemas.microsoft.com/office/powerpoint/2010/main" val="14736683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0" y="76200"/>
            <a:ext cx="8915400" cy="1008063"/>
          </a:xfrm>
        </p:spPr>
        <p:txBody>
          <a:bodyPr>
            <a:normAutofit/>
          </a:bodyPr>
          <a:lstStyle/>
          <a:p>
            <a:pPr eaLnBrk="1" fontAlgn="auto" hangingPunct="1">
              <a:spcAft>
                <a:spcPts val="0"/>
              </a:spcAft>
              <a:defRPr/>
            </a:pPr>
            <a:r>
              <a:rPr lang="en-US" dirty="0" smtClean="0">
                <a:latin typeface="Arial" charset="0"/>
              </a:rPr>
              <a:t>Virtual Assistants  </a:t>
            </a:r>
            <a:br>
              <a:rPr lang="en-US" dirty="0" smtClean="0">
                <a:latin typeface="Arial" charset="0"/>
              </a:rPr>
            </a:br>
            <a:r>
              <a:rPr lang="en-US" sz="2800" dirty="0" smtClean="0">
                <a:latin typeface="Arial" charset="0"/>
              </a:rPr>
              <a:t>At </a:t>
            </a:r>
            <a:r>
              <a:rPr lang="en-US" sz="2800" dirty="0">
                <a:latin typeface="Arial" charset="0"/>
              </a:rPr>
              <a:t>Work or Home</a:t>
            </a:r>
          </a:p>
        </p:txBody>
      </p:sp>
      <p:pic>
        <p:nvPicPr>
          <p:cNvPr id="84994" name="Picture 1" descr="FinderScreenSnapz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182688"/>
            <a:ext cx="6269379" cy="38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5685741"/>
            <a:ext cx="2492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627355" y="543867"/>
            <a:ext cx="2503488" cy="446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t>At Home: </a:t>
            </a:r>
            <a:br>
              <a:rPr lang="en-US" sz="1600" dirty="0" smtClean="0"/>
            </a:br>
            <a:endParaRPr lang="en-US" sz="1600" dirty="0" smtClean="0"/>
          </a:p>
          <a:p>
            <a:pPr marL="285750" indent="-285750" eaLnBrk="1" hangingPunct="1">
              <a:buFont typeface="Arial"/>
              <a:buChar char="•"/>
              <a:defRPr/>
            </a:pPr>
            <a:r>
              <a:rPr lang="en-US" sz="1800" dirty="0" smtClean="0"/>
              <a:t>Self help in the home (aging population)</a:t>
            </a:r>
          </a:p>
          <a:p>
            <a:pPr marL="285750" indent="-285750" eaLnBrk="1" hangingPunct="1">
              <a:buFont typeface="Arial"/>
              <a:buChar char="•"/>
              <a:defRPr/>
            </a:pPr>
            <a:endParaRPr lang="en-US" sz="1800" dirty="0"/>
          </a:p>
          <a:p>
            <a:pPr marL="285750" indent="-285750" eaLnBrk="1" hangingPunct="1">
              <a:buFont typeface="Arial"/>
              <a:buChar char="•"/>
              <a:defRPr/>
            </a:pPr>
            <a:r>
              <a:rPr lang="en-US" sz="1800" dirty="0"/>
              <a:t>Avatar guided </a:t>
            </a:r>
            <a:r>
              <a:rPr lang="en-US" sz="1800" dirty="0" smtClean="0"/>
              <a:t>activity (e.g. medication reminders)</a:t>
            </a:r>
          </a:p>
          <a:p>
            <a:pPr marL="285750" indent="-285750" eaLnBrk="1" hangingPunct="1">
              <a:buFont typeface="Arial"/>
              <a:buChar char="•"/>
              <a:defRPr/>
            </a:pPr>
            <a:endParaRPr lang="en-US" sz="1800" dirty="0"/>
          </a:p>
          <a:p>
            <a:pPr marL="285750" indent="-285750" eaLnBrk="1" hangingPunct="1">
              <a:buFont typeface="Arial"/>
              <a:buChar char="•"/>
              <a:defRPr/>
            </a:pPr>
            <a:r>
              <a:rPr lang="en-US" sz="1800" dirty="0" smtClean="0"/>
              <a:t>Activity sensors</a:t>
            </a:r>
          </a:p>
          <a:p>
            <a:pPr eaLnBrk="1" hangingPunct="1">
              <a:defRPr/>
            </a:pPr>
            <a:endParaRPr lang="en-US" sz="1800" dirty="0" smtClean="0"/>
          </a:p>
          <a:p>
            <a:pPr marL="285750" indent="-285750" eaLnBrk="1" hangingPunct="1">
              <a:buFont typeface="Arial"/>
              <a:buChar char="•"/>
              <a:defRPr/>
            </a:pPr>
            <a:r>
              <a:rPr lang="en-US" sz="1800" dirty="0" smtClean="0"/>
              <a:t>Better use of scarce Social Services  resources</a:t>
            </a:r>
          </a:p>
        </p:txBody>
      </p:sp>
      <p:sp>
        <p:nvSpPr>
          <p:cNvPr id="7" name="TextBox 4"/>
          <p:cNvSpPr txBox="1">
            <a:spLocks noChangeArrowheads="1"/>
          </p:cNvSpPr>
          <p:nvPr/>
        </p:nvSpPr>
        <p:spPr bwMode="auto">
          <a:xfrm>
            <a:off x="3112935" y="5120852"/>
            <a:ext cx="5839017"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t>At Work:</a:t>
            </a:r>
            <a:br>
              <a:rPr lang="en-US" sz="1600" dirty="0" smtClean="0"/>
            </a:br>
            <a:endParaRPr lang="en-US" sz="1600" dirty="0" smtClean="0"/>
          </a:p>
          <a:p>
            <a:pPr marL="285750" indent="-285750" eaLnBrk="1" hangingPunct="1">
              <a:buFont typeface="Arial"/>
              <a:buChar char="•"/>
              <a:defRPr/>
            </a:pPr>
            <a:r>
              <a:rPr lang="en-US" sz="1800" dirty="0" smtClean="0"/>
              <a:t>Avatar </a:t>
            </a:r>
            <a:r>
              <a:rPr lang="en-US" sz="1800" dirty="0"/>
              <a:t>g</a:t>
            </a:r>
            <a:r>
              <a:rPr lang="en-US" sz="1800" dirty="0" smtClean="0"/>
              <a:t>uided processes</a:t>
            </a:r>
          </a:p>
          <a:p>
            <a:pPr marL="285750" indent="-285750" eaLnBrk="1" hangingPunct="1">
              <a:buFont typeface="Arial"/>
              <a:buChar char="•"/>
              <a:defRPr/>
            </a:pPr>
            <a:r>
              <a:rPr lang="en-US" sz="1800" dirty="0" smtClean="0"/>
              <a:t>Office automation (</a:t>
            </a:r>
            <a:r>
              <a:rPr lang="en-US" sz="1800" dirty="0" err="1" smtClean="0"/>
              <a:t>eg</a:t>
            </a:r>
            <a:r>
              <a:rPr lang="en-US" sz="1800" dirty="0" smtClean="0"/>
              <a:t>. Lights, sockets, doors…)</a:t>
            </a:r>
          </a:p>
          <a:p>
            <a:pPr marL="285750" indent="-285750" eaLnBrk="1" hangingPunct="1">
              <a:buFont typeface="Arial"/>
              <a:buChar char="•"/>
              <a:defRPr/>
            </a:pPr>
            <a:endParaRPr lang="en-US" sz="1800" dirty="0" smtClean="0"/>
          </a:p>
        </p:txBody>
      </p:sp>
    </p:spTree>
    <p:extLst>
      <p:ext uri="{BB962C8B-B14F-4D97-AF65-F5344CB8AC3E}">
        <p14:creationId xmlns:p14="http://schemas.microsoft.com/office/powerpoint/2010/main" val="11350295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7"/>
          <p:cNvSpPr>
            <a:spLocks noGrp="1" noChangeArrowheads="1"/>
          </p:cNvSpPr>
          <p:nvPr>
            <p:ph type="title"/>
          </p:nvPr>
        </p:nvSpPr>
        <p:spPr>
          <a:xfrm>
            <a:off x="0" y="23813"/>
            <a:ext cx="9144000" cy="1143000"/>
          </a:xfrm>
        </p:spPr>
        <p:txBody>
          <a:bodyPr/>
          <a:lstStyle/>
          <a:p>
            <a:pPr eaLnBrk="1" hangingPunct="1"/>
            <a:r>
              <a:rPr lang="en-US" dirty="0" smtClean="0">
                <a:latin typeface="Arial" charset="0"/>
                <a:ea typeface="ＭＳ Ｐゴシック" charset="0"/>
                <a:cs typeface="ＭＳ Ｐゴシック" charset="0"/>
              </a:rPr>
              <a:t>Four Mega-Trends Changing our World</a:t>
            </a:r>
            <a:endParaRPr lang="en-US" dirty="0">
              <a:latin typeface="Arial" charset="0"/>
              <a:ea typeface="ＭＳ Ｐゴシック" charset="0"/>
              <a:cs typeface="ＭＳ Ｐゴシック" charset="0"/>
            </a:endParaRPr>
          </a:p>
        </p:txBody>
      </p:sp>
      <p:grpSp>
        <p:nvGrpSpPr>
          <p:cNvPr id="28" name="Group 21"/>
          <p:cNvGrpSpPr>
            <a:grpSpLocks/>
          </p:cNvGrpSpPr>
          <p:nvPr/>
        </p:nvGrpSpPr>
        <p:grpSpPr bwMode="auto">
          <a:xfrm>
            <a:off x="5537200" y="1065213"/>
            <a:ext cx="2806700" cy="2209800"/>
            <a:chOff x="5537200" y="1435100"/>
            <a:chExt cx="2806700" cy="2209800"/>
          </a:xfrm>
        </p:grpSpPr>
        <p:sp>
          <p:nvSpPr>
            <p:cNvPr id="29" name="Freeform 28"/>
            <p:cNvSpPr/>
            <p:nvPr/>
          </p:nvSpPr>
          <p:spPr>
            <a:xfrm>
              <a:off x="5537200" y="1435100"/>
              <a:ext cx="1308100" cy="2209800"/>
            </a:xfrm>
            <a:custGeom>
              <a:avLst/>
              <a:gdLst>
                <a:gd name="connsiteX0" fmla="*/ 1295400 w 1308100"/>
                <a:gd name="connsiteY0" fmla="*/ 0 h 2209800"/>
                <a:gd name="connsiteX1" fmla="*/ 0 w 1308100"/>
                <a:gd name="connsiteY1" fmla="*/ 2209800 h 2209800"/>
                <a:gd name="connsiteX2" fmla="*/ 1308100 w 1308100"/>
                <a:gd name="connsiteY2" fmla="*/ 1435100 h 2209800"/>
                <a:gd name="connsiteX3" fmla="*/ 1295400 w 1308100"/>
                <a:gd name="connsiteY3" fmla="*/ 0 h 2209800"/>
              </a:gdLst>
              <a:ahLst/>
              <a:cxnLst>
                <a:cxn ang="0">
                  <a:pos x="connsiteX0" y="connsiteY0"/>
                </a:cxn>
                <a:cxn ang="0">
                  <a:pos x="connsiteX1" y="connsiteY1"/>
                </a:cxn>
                <a:cxn ang="0">
                  <a:pos x="connsiteX2" y="connsiteY2"/>
                </a:cxn>
                <a:cxn ang="0">
                  <a:pos x="connsiteX3" y="connsiteY3"/>
                </a:cxn>
              </a:cxnLst>
              <a:rect l="l" t="t" r="r" b="b"/>
              <a:pathLst>
                <a:path w="1308100" h="2209800">
                  <a:moveTo>
                    <a:pt x="1295400" y="0"/>
                  </a:moveTo>
                  <a:lnTo>
                    <a:pt x="0" y="2209800"/>
                  </a:lnTo>
                  <a:lnTo>
                    <a:pt x="1308100" y="1435100"/>
                  </a:lnTo>
                  <a:lnTo>
                    <a:pt x="1295400" y="0"/>
                  </a:lnTo>
                  <a:close/>
                </a:path>
              </a:pathLst>
            </a:custGeom>
            <a:solidFill>
              <a:schemeClr val="accent3">
                <a:lumMod val="75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Freeform 29"/>
            <p:cNvSpPr/>
            <p:nvPr/>
          </p:nvSpPr>
          <p:spPr>
            <a:xfrm>
              <a:off x="5549900" y="2857500"/>
              <a:ext cx="2794000" cy="774700"/>
            </a:xfrm>
            <a:custGeom>
              <a:avLst/>
              <a:gdLst>
                <a:gd name="connsiteX0" fmla="*/ 0 w 2794000"/>
                <a:gd name="connsiteY0" fmla="*/ 774700 h 774700"/>
                <a:gd name="connsiteX1" fmla="*/ 1308100 w 2794000"/>
                <a:gd name="connsiteY1" fmla="*/ 0 h 774700"/>
                <a:gd name="connsiteX2" fmla="*/ 2794000 w 2794000"/>
                <a:gd name="connsiteY2" fmla="*/ 12700 h 774700"/>
                <a:gd name="connsiteX3" fmla="*/ 0 w 27940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2794000" h="774700">
                  <a:moveTo>
                    <a:pt x="0" y="774700"/>
                  </a:moveTo>
                  <a:lnTo>
                    <a:pt x="1308100" y="0"/>
                  </a:lnTo>
                  <a:lnTo>
                    <a:pt x="2794000" y="12700"/>
                  </a:lnTo>
                  <a:lnTo>
                    <a:pt x="0" y="774700"/>
                  </a:lnTo>
                  <a:close/>
                </a:path>
              </a:pathLst>
            </a:custGeom>
            <a:solidFill>
              <a:srgbClr val="0096D6">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32" name="Picture 125" descr="MMH00681"/>
          <p:cNvPicPr>
            <a:picLocks noChangeAspect="1" noChangeArrowheads="1"/>
          </p:cNvPicPr>
          <p:nvPr/>
        </p:nvPicPr>
        <p:blipFill>
          <a:blip r:embed="rId3" cstate="print"/>
          <a:srcRect b="18544"/>
          <a:stretch>
            <a:fillRect/>
          </a:stretch>
        </p:blipFill>
        <p:spPr bwMode="auto">
          <a:xfrm>
            <a:off x="6862763" y="1095375"/>
            <a:ext cx="1489075" cy="1392238"/>
          </a:xfrm>
          <a:prstGeom prst="rect">
            <a:avLst/>
          </a:prstGeom>
          <a:noFill/>
          <a:ln w="22225" cap="flat" cmpd="sng" algn="ctr">
            <a:solidFill>
              <a:schemeClr val="bg2"/>
            </a:solidFill>
            <a:prstDash val="solid"/>
            <a:miter lim="800000"/>
            <a:headEnd type="none" w="med" len="med"/>
            <a:tailEnd type="none" w="med" len="med"/>
          </a:ln>
          <a:effectLst>
            <a:outerShdw blurRad="127000" dist="38100" dir="8280000">
              <a:srgbClr val="000000">
                <a:alpha val="43000"/>
              </a:srgbClr>
            </a:outerShdw>
          </a:effectLst>
        </p:spPr>
      </p:pic>
      <p:grpSp>
        <p:nvGrpSpPr>
          <p:cNvPr id="33" name="Group 22"/>
          <p:cNvGrpSpPr>
            <a:grpSpLocks/>
          </p:cNvGrpSpPr>
          <p:nvPr/>
        </p:nvGrpSpPr>
        <p:grpSpPr bwMode="auto">
          <a:xfrm flipH="1">
            <a:off x="723900" y="1065213"/>
            <a:ext cx="2806700" cy="2209800"/>
            <a:chOff x="5537200" y="1435100"/>
            <a:chExt cx="2806700" cy="2209800"/>
          </a:xfrm>
        </p:grpSpPr>
        <p:sp>
          <p:nvSpPr>
            <p:cNvPr id="34" name="Freeform 33"/>
            <p:cNvSpPr/>
            <p:nvPr/>
          </p:nvSpPr>
          <p:spPr>
            <a:xfrm>
              <a:off x="5537200" y="1435100"/>
              <a:ext cx="1308100" cy="2209800"/>
            </a:xfrm>
            <a:custGeom>
              <a:avLst/>
              <a:gdLst>
                <a:gd name="connsiteX0" fmla="*/ 1295400 w 1308100"/>
                <a:gd name="connsiteY0" fmla="*/ 0 h 2209800"/>
                <a:gd name="connsiteX1" fmla="*/ 0 w 1308100"/>
                <a:gd name="connsiteY1" fmla="*/ 2209800 h 2209800"/>
                <a:gd name="connsiteX2" fmla="*/ 1308100 w 1308100"/>
                <a:gd name="connsiteY2" fmla="*/ 1435100 h 2209800"/>
                <a:gd name="connsiteX3" fmla="*/ 1295400 w 1308100"/>
                <a:gd name="connsiteY3" fmla="*/ 0 h 2209800"/>
              </a:gdLst>
              <a:ahLst/>
              <a:cxnLst>
                <a:cxn ang="0">
                  <a:pos x="connsiteX0" y="connsiteY0"/>
                </a:cxn>
                <a:cxn ang="0">
                  <a:pos x="connsiteX1" y="connsiteY1"/>
                </a:cxn>
                <a:cxn ang="0">
                  <a:pos x="connsiteX2" y="connsiteY2"/>
                </a:cxn>
                <a:cxn ang="0">
                  <a:pos x="connsiteX3" y="connsiteY3"/>
                </a:cxn>
              </a:cxnLst>
              <a:rect l="l" t="t" r="r" b="b"/>
              <a:pathLst>
                <a:path w="1308100" h="2209800">
                  <a:moveTo>
                    <a:pt x="1295400" y="0"/>
                  </a:moveTo>
                  <a:lnTo>
                    <a:pt x="0" y="2209800"/>
                  </a:lnTo>
                  <a:lnTo>
                    <a:pt x="1308100" y="1435100"/>
                  </a:lnTo>
                  <a:lnTo>
                    <a:pt x="1295400" y="0"/>
                  </a:lnTo>
                  <a:close/>
                </a:path>
              </a:pathLst>
            </a:custGeom>
            <a:solidFill>
              <a:schemeClr val="accent3">
                <a:lumMod val="75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Freeform 34"/>
            <p:cNvSpPr/>
            <p:nvPr/>
          </p:nvSpPr>
          <p:spPr>
            <a:xfrm>
              <a:off x="5549900" y="2857500"/>
              <a:ext cx="2794000" cy="774700"/>
            </a:xfrm>
            <a:custGeom>
              <a:avLst/>
              <a:gdLst>
                <a:gd name="connsiteX0" fmla="*/ 0 w 2794000"/>
                <a:gd name="connsiteY0" fmla="*/ 774700 h 774700"/>
                <a:gd name="connsiteX1" fmla="*/ 1308100 w 2794000"/>
                <a:gd name="connsiteY1" fmla="*/ 0 h 774700"/>
                <a:gd name="connsiteX2" fmla="*/ 2794000 w 2794000"/>
                <a:gd name="connsiteY2" fmla="*/ 12700 h 774700"/>
                <a:gd name="connsiteX3" fmla="*/ 0 w 27940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2794000" h="774700">
                  <a:moveTo>
                    <a:pt x="0" y="774700"/>
                  </a:moveTo>
                  <a:lnTo>
                    <a:pt x="1308100" y="0"/>
                  </a:lnTo>
                  <a:lnTo>
                    <a:pt x="2794000" y="12700"/>
                  </a:lnTo>
                  <a:lnTo>
                    <a:pt x="0" y="774700"/>
                  </a:lnTo>
                  <a:close/>
                </a:path>
              </a:pathLst>
            </a:custGeom>
            <a:solidFill>
              <a:srgbClr val="0096D6">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36" name="Picture 19" descr="shutterstock_22150885"/>
          <p:cNvPicPr>
            <a:picLocks noChangeAspect="1" noChangeArrowheads="1"/>
          </p:cNvPicPr>
          <p:nvPr/>
        </p:nvPicPr>
        <p:blipFill>
          <a:blip r:embed="rId4" cstate="print"/>
          <a:srcRect t="2901" r="-1292" b="27820"/>
          <a:stretch>
            <a:fillRect/>
          </a:stretch>
        </p:blipFill>
        <p:spPr bwMode="auto">
          <a:xfrm>
            <a:off x="698500" y="1096963"/>
            <a:ext cx="1539875" cy="1408112"/>
          </a:xfrm>
          <a:prstGeom prst="rect">
            <a:avLst/>
          </a:prstGeom>
          <a:noFill/>
          <a:ln w="22225" cap="flat" cmpd="sng" algn="ctr">
            <a:solidFill>
              <a:srgbClr val="FFFFFF"/>
            </a:solidFill>
            <a:prstDash val="solid"/>
            <a:miter lim="800000"/>
            <a:headEnd type="none" w="med" len="med"/>
            <a:tailEnd type="none" w="med" len="med"/>
          </a:ln>
          <a:effectLst>
            <a:outerShdw blurRad="127000" dist="38100" dir="1920000">
              <a:srgbClr val="000000">
                <a:alpha val="43000"/>
              </a:srgbClr>
            </a:outerShdw>
          </a:effectLst>
        </p:spPr>
      </p:pic>
      <p:grpSp>
        <p:nvGrpSpPr>
          <p:cNvPr id="37" name="Group 30"/>
          <p:cNvGrpSpPr>
            <a:grpSpLocks/>
          </p:cNvGrpSpPr>
          <p:nvPr/>
        </p:nvGrpSpPr>
        <p:grpSpPr bwMode="auto">
          <a:xfrm>
            <a:off x="685800" y="3300413"/>
            <a:ext cx="3011488" cy="2057400"/>
            <a:chOff x="685800" y="4000500"/>
            <a:chExt cx="3012068" cy="2057400"/>
          </a:xfrm>
        </p:grpSpPr>
        <p:sp>
          <p:nvSpPr>
            <p:cNvPr id="38" name="Freeform 37"/>
            <p:cNvSpPr/>
            <p:nvPr/>
          </p:nvSpPr>
          <p:spPr>
            <a:xfrm>
              <a:off x="2210094" y="4089400"/>
              <a:ext cx="1308352" cy="1968500"/>
            </a:xfrm>
            <a:custGeom>
              <a:avLst/>
              <a:gdLst>
                <a:gd name="connsiteX0" fmla="*/ 0 w 1308100"/>
                <a:gd name="connsiteY0" fmla="*/ 495300 h 1968500"/>
                <a:gd name="connsiteX1" fmla="*/ 1308100 w 1308100"/>
                <a:gd name="connsiteY1" fmla="*/ 0 h 1968500"/>
                <a:gd name="connsiteX2" fmla="*/ 12700 w 1308100"/>
                <a:gd name="connsiteY2" fmla="*/ 1968500 h 1968500"/>
                <a:gd name="connsiteX3" fmla="*/ 0 w 1308100"/>
                <a:gd name="connsiteY3" fmla="*/ 495300 h 1968500"/>
              </a:gdLst>
              <a:ahLst/>
              <a:cxnLst>
                <a:cxn ang="0">
                  <a:pos x="connsiteX0" y="connsiteY0"/>
                </a:cxn>
                <a:cxn ang="0">
                  <a:pos x="connsiteX1" y="connsiteY1"/>
                </a:cxn>
                <a:cxn ang="0">
                  <a:pos x="connsiteX2" y="connsiteY2"/>
                </a:cxn>
                <a:cxn ang="0">
                  <a:pos x="connsiteX3" y="connsiteY3"/>
                </a:cxn>
              </a:cxnLst>
              <a:rect l="l" t="t" r="r" b="b"/>
              <a:pathLst>
                <a:path w="1308100" h="1968500">
                  <a:moveTo>
                    <a:pt x="0" y="495300"/>
                  </a:moveTo>
                  <a:lnTo>
                    <a:pt x="1308100" y="0"/>
                  </a:lnTo>
                  <a:lnTo>
                    <a:pt x="12700" y="1968500"/>
                  </a:lnTo>
                  <a:lnTo>
                    <a:pt x="0" y="495300"/>
                  </a:lnTo>
                  <a:close/>
                </a:path>
              </a:pathLst>
            </a:custGeom>
            <a:solidFill>
              <a:schemeClr val="accent3">
                <a:lumMod val="9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9" name="Freeform 38"/>
            <p:cNvSpPr/>
            <p:nvPr/>
          </p:nvSpPr>
          <p:spPr>
            <a:xfrm>
              <a:off x="685800" y="4000500"/>
              <a:ext cx="3012068" cy="558800"/>
            </a:xfrm>
            <a:custGeom>
              <a:avLst/>
              <a:gdLst>
                <a:gd name="connsiteX0" fmla="*/ 2806700 w 2806700"/>
                <a:gd name="connsiteY0" fmla="*/ 0 h 520700"/>
                <a:gd name="connsiteX1" fmla="*/ 0 w 2806700"/>
                <a:gd name="connsiteY1" fmla="*/ 520700 h 520700"/>
                <a:gd name="connsiteX2" fmla="*/ 1524000 w 2806700"/>
                <a:gd name="connsiteY2" fmla="*/ 508000 h 520700"/>
                <a:gd name="connsiteX3" fmla="*/ 2806700 w 2806700"/>
                <a:gd name="connsiteY3" fmla="*/ 0 h 520700"/>
              </a:gdLst>
              <a:ahLst/>
              <a:cxnLst>
                <a:cxn ang="0">
                  <a:pos x="connsiteX0" y="connsiteY0"/>
                </a:cxn>
                <a:cxn ang="0">
                  <a:pos x="connsiteX1" y="connsiteY1"/>
                </a:cxn>
                <a:cxn ang="0">
                  <a:pos x="connsiteX2" y="connsiteY2"/>
                </a:cxn>
                <a:cxn ang="0">
                  <a:pos x="connsiteX3" y="connsiteY3"/>
                </a:cxn>
              </a:cxnLst>
              <a:rect l="l" t="t" r="r" b="b"/>
              <a:pathLst>
                <a:path w="2806700" h="520700">
                  <a:moveTo>
                    <a:pt x="2806700" y="0"/>
                  </a:moveTo>
                  <a:lnTo>
                    <a:pt x="0" y="520700"/>
                  </a:lnTo>
                  <a:lnTo>
                    <a:pt x="1524000" y="508000"/>
                  </a:lnTo>
                  <a:lnTo>
                    <a:pt x="2806700" y="0"/>
                  </a:lnTo>
                  <a:close/>
                </a:path>
              </a:pathLst>
            </a:custGeom>
            <a:solidFill>
              <a:srgbClr val="0096D6">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40" name="Picture 121" descr="MMH00571"/>
          <p:cNvPicPr>
            <a:picLocks noChangeAspect="1" noChangeArrowheads="1"/>
          </p:cNvPicPr>
          <p:nvPr/>
        </p:nvPicPr>
        <p:blipFill>
          <a:blip r:embed="rId5" cstate="print"/>
          <a:srcRect t="14349" r="5405" b="9320"/>
          <a:stretch>
            <a:fillRect/>
          </a:stretch>
        </p:blipFill>
        <p:spPr bwMode="auto">
          <a:xfrm>
            <a:off x="676275" y="3865563"/>
            <a:ext cx="1558925" cy="1422400"/>
          </a:xfrm>
          <a:prstGeom prst="rect">
            <a:avLst/>
          </a:prstGeom>
          <a:noFill/>
          <a:ln w="22225" cap="flat" cmpd="sng" algn="ctr">
            <a:solidFill>
              <a:srgbClr val="FFFFFF"/>
            </a:solidFill>
            <a:prstDash val="solid"/>
            <a:miter lim="800000"/>
            <a:headEnd type="none" w="med" len="med"/>
            <a:tailEnd type="none" w="med" len="med"/>
          </a:ln>
          <a:effectLst>
            <a:outerShdw blurRad="127000" dist="38100" dir="1920000">
              <a:srgbClr val="000000">
                <a:alpha val="43000"/>
              </a:srgbClr>
            </a:outerShdw>
          </a:effectLst>
        </p:spPr>
      </p:pic>
      <p:grpSp>
        <p:nvGrpSpPr>
          <p:cNvPr id="41" name="Group 31"/>
          <p:cNvGrpSpPr>
            <a:grpSpLocks/>
          </p:cNvGrpSpPr>
          <p:nvPr/>
        </p:nvGrpSpPr>
        <p:grpSpPr bwMode="auto">
          <a:xfrm flipH="1">
            <a:off x="5410200" y="3300413"/>
            <a:ext cx="3011488" cy="2057400"/>
            <a:chOff x="685800" y="4000500"/>
            <a:chExt cx="3012068" cy="2057400"/>
          </a:xfrm>
        </p:grpSpPr>
        <p:sp>
          <p:nvSpPr>
            <p:cNvPr id="42" name="Freeform 41"/>
            <p:cNvSpPr/>
            <p:nvPr/>
          </p:nvSpPr>
          <p:spPr>
            <a:xfrm>
              <a:off x="2210094" y="4089400"/>
              <a:ext cx="1308352" cy="1968500"/>
            </a:xfrm>
            <a:custGeom>
              <a:avLst/>
              <a:gdLst>
                <a:gd name="connsiteX0" fmla="*/ 0 w 1308100"/>
                <a:gd name="connsiteY0" fmla="*/ 495300 h 1968500"/>
                <a:gd name="connsiteX1" fmla="*/ 1308100 w 1308100"/>
                <a:gd name="connsiteY1" fmla="*/ 0 h 1968500"/>
                <a:gd name="connsiteX2" fmla="*/ 12700 w 1308100"/>
                <a:gd name="connsiteY2" fmla="*/ 1968500 h 1968500"/>
                <a:gd name="connsiteX3" fmla="*/ 0 w 1308100"/>
                <a:gd name="connsiteY3" fmla="*/ 495300 h 1968500"/>
              </a:gdLst>
              <a:ahLst/>
              <a:cxnLst>
                <a:cxn ang="0">
                  <a:pos x="connsiteX0" y="connsiteY0"/>
                </a:cxn>
                <a:cxn ang="0">
                  <a:pos x="connsiteX1" y="connsiteY1"/>
                </a:cxn>
                <a:cxn ang="0">
                  <a:pos x="connsiteX2" y="connsiteY2"/>
                </a:cxn>
                <a:cxn ang="0">
                  <a:pos x="connsiteX3" y="connsiteY3"/>
                </a:cxn>
              </a:cxnLst>
              <a:rect l="l" t="t" r="r" b="b"/>
              <a:pathLst>
                <a:path w="1308100" h="1968500">
                  <a:moveTo>
                    <a:pt x="0" y="495300"/>
                  </a:moveTo>
                  <a:lnTo>
                    <a:pt x="1308100" y="0"/>
                  </a:lnTo>
                  <a:lnTo>
                    <a:pt x="12700" y="1968500"/>
                  </a:lnTo>
                  <a:lnTo>
                    <a:pt x="0" y="495300"/>
                  </a:lnTo>
                  <a:close/>
                </a:path>
              </a:pathLst>
            </a:custGeom>
            <a:solidFill>
              <a:schemeClr val="accent3">
                <a:lumMod val="9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3" name="Freeform 42"/>
            <p:cNvSpPr/>
            <p:nvPr/>
          </p:nvSpPr>
          <p:spPr>
            <a:xfrm>
              <a:off x="685800" y="4000500"/>
              <a:ext cx="3012068" cy="558800"/>
            </a:xfrm>
            <a:custGeom>
              <a:avLst/>
              <a:gdLst>
                <a:gd name="connsiteX0" fmla="*/ 2806700 w 2806700"/>
                <a:gd name="connsiteY0" fmla="*/ 0 h 520700"/>
                <a:gd name="connsiteX1" fmla="*/ 0 w 2806700"/>
                <a:gd name="connsiteY1" fmla="*/ 520700 h 520700"/>
                <a:gd name="connsiteX2" fmla="*/ 1524000 w 2806700"/>
                <a:gd name="connsiteY2" fmla="*/ 508000 h 520700"/>
                <a:gd name="connsiteX3" fmla="*/ 2806700 w 2806700"/>
                <a:gd name="connsiteY3" fmla="*/ 0 h 520700"/>
              </a:gdLst>
              <a:ahLst/>
              <a:cxnLst>
                <a:cxn ang="0">
                  <a:pos x="connsiteX0" y="connsiteY0"/>
                </a:cxn>
                <a:cxn ang="0">
                  <a:pos x="connsiteX1" y="connsiteY1"/>
                </a:cxn>
                <a:cxn ang="0">
                  <a:pos x="connsiteX2" y="connsiteY2"/>
                </a:cxn>
                <a:cxn ang="0">
                  <a:pos x="connsiteX3" y="connsiteY3"/>
                </a:cxn>
              </a:cxnLst>
              <a:rect l="l" t="t" r="r" b="b"/>
              <a:pathLst>
                <a:path w="2806700" h="520700">
                  <a:moveTo>
                    <a:pt x="2806700" y="0"/>
                  </a:moveTo>
                  <a:lnTo>
                    <a:pt x="0" y="520700"/>
                  </a:lnTo>
                  <a:lnTo>
                    <a:pt x="1524000" y="508000"/>
                  </a:lnTo>
                  <a:lnTo>
                    <a:pt x="2806700" y="0"/>
                  </a:lnTo>
                  <a:close/>
                </a:path>
              </a:pathLst>
            </a:custGeom>
            <a:solidFill>
              <a:srgbClr val="0096D6">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44" name="Picture 23" descr="shutterstock_35760871"/>
          <p:cNvPicPr>
            <a:picLocks noChangeAspect="1" noChangeArrowheads="1"/>
          </p:cNvPicPr>
          <p:nvPr/>
        </p:nvPicPr>
        <p:blipFill>
          <a:blip r:embed="rId6" cstate="print"/>
          <a:srcRect t="16985" r="41666"/>
          <a:stretch>
            <a:fillRect/>
          </a:stretch>
        </p:blipFill>
        <p:spPr bwMode="auto">
          <a:xfrm>
            <a:off x="6840538" y="3848100"/>
            <a:ext cx="1528762" cy="1446213"/>
          </a:xfrm>
          <a:prstGeom prst="rect">
            <a:avLst/>
          </a:prstGeom>
          <a:noFill/>
          <a:ln w="22225" cap="flat" cmpd="sng" algn="ctr">
            <a:solidFill>
              <a:srgbClr val="FFFFFF"/>
            </a:solidFill>
            <a:prstDash val="solid"/>
            <a:miter lim="800000"/>
            <a:headEnd type="none" w="med" len="med"/>
            <a:tailEnd type="none" w="med" len="med"/>
          </a:ln>
          <a:effectLst>
            <a:outerShdw blurRad="127000" dist="38100" dir="8280000">
              <a:srgbClr val="000000">
                <a:alpha val="43000"/>
              </a:srgbClr>
            </a:outerShdw>
          </a:effectLst>
        </p:spPr>
      </p:pic>
      <p:pic>
        <p:nvPicPr>
          <p:cNvPr id="45" name="Picture 15" descr="G3.png"/>
          <p:cNvPicPr>
            <a:picLocks noChangeAspect="1"/>
          </p:cNvPicPr>
          <p:nvPr/>
        </p:nvPicPr>
        <p:blipFill>
          <a:blip r:embed="rId7" cstate="print"/>
          <a:srcRect/>
          <a:stretch>
            <a:fillRect/>
          </a:stretch>
        </p:blipFill>
        <p:spPr bwMode="auto">
          <a:xfrm>
            <a:off x="2743200" y="1649413"/>
            <a:ext cx="3644900" cy="4610100"/>
          </a:xfrm>
          <a:prstGeom prst="rect">
            <a:avLst/>
          </a:prstGeom>
          <a:noFill/>
          <a:ln w="9525">
            <a:noFill/>
            <a:miter lim="800000"/>
            <a:headEnd/>
            <a:tailEnd/>
          </a:ln>
        </p:spPr>
      </p:pic>
      <p:grpSp>
        <p:nvGrpSpPr>
          <p:cNvPr id="46" name="Group 46"/>
          <p:cNvGrpSpPr>
            <a:grpSpLocks/>
          </p:cNvGrpSpPr>
          <p:nvPr/>
        </p:nvGrpSpPr>
        <p:grpSpPr bwMode="auto">
          <a:xfrm>
            <a:off x="698500" y="1082675"/>
            <a:ext cx="1549400" cy="1444625"/>
            <a:chOff x="698500" y="1452562"/>
            <a:chExt cx="1549400" cy="1443809"/>
          </a:xfrm>
        </p:grpSpPr>
        <p:sp>
          <p:nvSpPr>
            <p:cNvPr id="47" name="Rectangle 46"/>
            <p:cNvSpPr/>
            <p:nvPr/>
          </p:nvSpPr>
          <p:spPr>
            <a:xfrm>
              <a:off x="698500" y="1460496"/>
              <a:ext cx="1549400" cy="1410490"/>
            </a:xfrm>
            <a:prstGeom prst="rect">
              <a:avLst/>
            </a:prstGeom>
            <a:solidFill>
              <a:schemeClr val="tx1">
                <a:lumMod val="75000"/>
                <a:alpha val="7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 name="Rectangle 35"/>
            <p:cNvSpPr>
              <a:spLocks noChangeArrowheads="1"/>
            </p:cNvSpPr>
            <p:nvPr/>
          </p:nvSpPr>
          <p:spPr bwMode="auto">
            <a:xfrm>
              <a:off x="736600" y="1452562"/>
              <a:ext cx="1447800" cy="1443809"/>
            </a:xfrm>
            <a:prstGeom prst="rect">
              <a:avLst/>
            </a:prstGeom>
            <a:noFill/>
            <a:ln w="9525">
              <a:noFill/>
              <a:miter lim="800000"/>
              <a:headEnd/>
              <a:tailEnd/>
            </a:ln>
            <a:effectLst>
              <a:outerShdw blurRad="63500" dist="38100" dir="2700000">
                <a:srgbClr val="000000">
                  <a:alpha val="82000"/>
                </a:srgbClr>
              </a:outerShdw>
            </a:effectLst>
          </p:spPr>
          <p:txBody>
            <a:bodyPr lIns="82124" tIns="41061" rIns="82124" bIns="41061">
              <a:spAutoFit/>
            </a:bodyPr>
            <a:lstStyle/>
            <a:p>
              <a:pPr algn="ctr" defTabSz="814388" eaLnBrk="0" fontAlgn="auto" hangingPunct="0">
                <a:lnSpc>
                  <a:spcPct val="90000"/>
                </a:lnSpc>
                <a:spcBef>
                  <a:spcPts val="0"/>
                </a:spcBef>
                <a:spcAft>
                  <a:spcPts val="0"/>
                </a:spcAft>
                <a:defRPr/>
              </a:pPr>
              <a:r>
                <a:rPr lang="en-US" sz="1400" dirty="0">
                  <a:solidFill>
                    <a:schemeClr val="bg2"/>
                  </a:solidFill>
                  <a:latin typeface="+mn-lt"/>
                  <a:ea typeface="ＭＳ Ｐゴシック" charset="-128"/>
                  <a:cs typeface="ＭＳ Ｐゴシック" charset="-128"/>
                </a:rPr>
                <a:t>Developed countries’ labor forces  substantially age</a:t>
              </a:r>
              <a:br>
                <a:rPr lang="en-US" sz="1400" dirty="0">
                  <a:solidFill>
                    <a:schemeClr val="bg2"/>
                  </a:solidFill>
                  <a:latin typeface="+mn-lt"/>
                  <a:ea typeface="ＭＳ Ｐゴシック" charset="-128"/>
                  <a:cs typeface="ＭＳ Ｐゴシック" charset="-128"/>
                </a:rPr>
              </a:br>
              <a:r>
                <a:rPr lang="en-US" sz="1400" dirty="0">
                  <a:solidFill>
                    <a:schemeClr val="bg2"/>
                  </a:solidFill>
                  <a:latin typeface="+mn-lt"/>
                  <a:ea typeface="ＭＳ Ｐゴシック" charset="-128"/>
                  <a:cs typeface="ＭＳ Ｐゴシック" charset="-128"/>
                </a:rPr>
                <a:t>and decline in numbers</a:t>
              </a:r>
            </a:p>
          </p:txBody>
        </p:sp>
      </p:grpSp>
      <p:grpSp>
        <p:nvGrpSpPr>
          <p:cNvPr id="49" name="Group 44"/>
          <p:cNvGrpSpPr>
            <a:grpSpLocks/>
          </p:cNvGrpSpPr>
          <p:nvPr/>
        </p:nvGrpSpPr>
        <p:grpSpPr bwMode="auto">
          <a:xfrm>
            <a:off x="6845300" y="1090613"/>
            <a:ext cx="1498600" cy="1409700"/>
            <a:chOff x="6845300" y="1460500"/>
            <a:chExt cx="1498600" cy="1409700"/>
          </a:xfrm>
        </p:grpSpPr>
        <p:sp>
          <p:nvSpPr>
            <p:cNvPr id="50" name="Rectangle 49"/>
            <p:cNvSpPr/>
            <p:nvPr/>
          </p:nvSpPr>
          <p:spPr>
            <a:xfrm>
              <a:off x="6845300" y="1460500"/>
              <a:ext cx="1498600" cy="1409700"/>
            </a:xfrm>
            <a:prstGeom prst="rect">
              <a:avLst/>
            </a:prstGeom>
            <a:solidFill>
              <a:schemeClr val="tx1">
                <a:lumMod val="75000"/>
                <a:alpha val="7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1" name="Rectangle 35"/>
            <p:cNvSpPr>
              <a:spLocks noChangeArrowheads="1"/>
            </p:cNvSpPr>
            <p:nvPr/>
          </p:nvSpPr>
          <p:spPr bwMode="auto">
            <a:xfrm>
              <a:off x="6953250" y="1528762"/>
              <a:ext cx="1301750" cy="1249363"/>
            </a:xfrm>
            <a:prstGeom prst="rect">
              <a:avLst/>
            </a:prstGeom>
            <a:noFill/>
            <a:ln w="9525">
              <a:noFill/>
              <a:miter lim="800000"/>
              <a:headEnd/>
              <a:tailEnd/>
            </a:ln>
            <a:effectLst>
              <a:outerShdw blurRad="63500" dist="38100" dir="2700000">
                <a:srgbClr val="000000">
                  <a:alpha val="82000"/>
                </a:srgbClr>
              </a:outerShdw>
            </a:effectLst>
          </p:spPr>
          <p:txBody>
            <a:bodyPr lIns="82124" tIns="41061" rIns="82124" bIns="41061">
              <a:spAutoFit/>
            </a:bodyPr>
            <a:lstStyle/>
            <a:p>
              <a:pPr algn="ctr" defTabSz="814388" eaLnBrk="0" fontAlgn="auto" hangingPunct="0">
                <a:lnSpc>
                  <a:spcPct val="90000"/>
                </a:lnSpc>
                <a:spcBef>
                  <a:spcPts val="0"/>
                </a:spcBef>
                <a:spcAft>
                  <a:spcPts val="0"/>
                </a:spcAft>
                <a:defRPr/>
              </a:pPr>
              <a:r>
                <a:rPr lang="en-US" sz="1400" dirty="0">
                  <a:solidFill>
                    <a:schemeClr val="bg2"/>
                  </a:solidFill>
                  <a:latin typeface="+mn-lt"/>
                  <a:ea typeface="ＭＳ Ｐゴシック" charset="-128"/>
                  <a:cs typeface="ＭＳ Ｐゴシック" charset="-128"/>
                </a:rPr>
                <a:t>Population growth increasingly concentrated in emerging countries</a:t>
              </a:r>
            </a:p>
          </p:txBody>
        </p:sp>
      </p:grpSp>
      <p:grpSp>
        <p:nvGrpSpPr>
          <p:cNvPr id="52" name="Group 43"/>
          <p:cNvGrpSpPr>
            <a:grpSpLocks/>
          </p:cNvGrpSpPr>
          <p:nvPr/>
        </p:nvGrpSpPr>
        <p:grpSpPr bwMode="auto">
          <a:xfrm>
            <a:off x="6845300" y="3859213"/>
            <a:ext cx="1498600" cy="1435100"/>
            <a:chOff x="6845300" y="4559300"/>
            <a:chExt cx="1498600" cy="1435100"/>
          </a:xfrm>
        </p:grpSpPr>
        <p:sp>
          <p:nvSpPr>
            <p:cNvPr id="53" name="Rectangle 52"/>
            <p:cNvSpPr/>
            <p:nvPr/>
          </p:nvSpPr>
          <p:spPr>
            <a:xfrm>
              <a:off x="6845300" y="4559300"/>
              <a:ext cx="1498600" cy="1435100"/>
            </a:xfrm>
            <a:prstGeom prst="rect">
              <a:avLst/>
            </a:prstGeom>
            <a:solidFill>
              <a:schemeClr val="tx1">
                <a:lumMod val="75000"/>
                <a:alpha val="7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4" name="Rectangle 35"/>
            <p:cNvSpPr>
              <a:spLocks noChangeArrowheads="1"/>
            </p:cNvSpPr>
            <p:nvPr/>
          </p:nvSpPr>
          <p:spPr bwMode="auto">
            <a:xfrm>
              <a:off x="6953250" y="4818062"/>
              <a:ext cx="1301750" cy="862013"/>
            </a:xfrm>
            <a:prstGeom prst="rect">
              <a:avLst/>
            </a:prstGeom>
            <a:noFill/>
            <a:ln w="9525">
              <a:noFill/>
              <a:miter lim="800000"/>
              <a:headEnd/>
              <a:tailEnd/>
            </a:ln>
            <a:effectLst>
              <a:outerShdw blurRad="63500" dist="38100" dir="2700000">
                <a:srgbClr val="000000">
                  <a:alpha val="82000"/>
                </a:srgbClr>
              </a:outerShdw>
            </a:effectLst>
          </p:spPr>
          <p:txBody>
            <a:bodyPr lIns="82124" tIns="41061" rIns="82124" bIns="41061">
              <a:spAutoFit/>
            </a:bodyPr>
            <a:lstStyle/>
            <a:p>
              <a:pPr algn="ctr" defTabSz="814388" eaLnBrk="0" fontAlgn="auto" hangingPunct="0">
                <a:lnSpc>
                  <a:spcPct val="90000"/>
                </a:lnSpc>
                <a:spcBef>
                  <a:spcPts val="0"/>
                </a:spcBef>
                <a:spcAft>
                  <a:spcPts val="0"/>
                </a:spcAft>
                <a:defRPr/>
              </a:pPr>
              <a:r>
                <a:rPr lang="en-US" sz="1400" dirty="0">
                  <a:solidFill>
                    <a:schemeClr val="bg2"/>
                  </a:solidFill>
                  <a:latin typeface="+mn-lt"/>
                  <a:ea typeface="ＭＳ Ｐゴシック" charset="-128"/>
                  <a:cs typeface="ＭＳ Ｐゴシック" charset="-128"/>
                </a:rPr>
                <a:t>World’s population becomes urbanized</a:t>
              </a:r>
            </a:p>
          </p:txBody>
        </p:sp>
      </p:grpSp>
      <p:grpSp>
        <p:nvGrpSpPr>
          <p:cNvPr id="55" name="Group 42"/>
          <p:cNvGrpSpPr>
            <a:grpSpLocks/>
          </p:cNvGrpSpPr>
          <p:nvPr/>
        </p:nvGrpSpPr>
        <p:grpSpPr bwMode="auto">
          <a:xfrm>
            <a:off x="685800" y="3871913"/>
            <a:ext cx="1549400" cy="1409700"/>
            <a:chOff x="685800" y="4572000"/>
            <a:chExt cx="1549400" cy="1409700"/>
          </a:xfrm>
        </p:grpSpPr>
        <p:sp>
          <p:nvSpPr>
            <p:cNvPr id="56" name="Rectangle 55"/>
            <p:cNvSpPr/>
            <p:nvPr/>
          </p:nvSpPr>
          <p:spPr>
            <a:xfrm>
              <a:off x="685800" y="4572000"/>
              <a:ext cx="1549400" cy="1409700"/>
            </a:xfrm>
            <a:prstGeom prst="rect">
              <a:avLst/>
            </a:prstGeom>
            <a:solidFill>
              <a:schemeClr val="tx1">
                <a:lumMod val="75000"/>
                <a:alpha val="7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7" name="Rectangle 35"/>
            <p:cNvSpPr>
              <a:spLocks noChangeArrowheads="1"/>
            </p:cNvSpPr>
            <p:nvPr/>
          </p:nvSpPr>
          <p:spPr bwMode="auto">
            <a:xfrm>
              <a:off x="806450" y="4818062"/>
              <a:ext cx="1301750" cy="862013"/>
            </a:xfrm>
            <a:prstGeom prst="rect">
              <a:avLst/>
            </a:prstGeom>
            <a:noFill/>
            <a:ln w="9525">
              <a:noFill/>
              <a:miter lim="800000"/>
              <a:headEnd/>
              <a:tailEnd/>
            </a:ln>
            <a:effectLst>
              <a:outerShdw blurRad="63500" dist="38100" dir="2700000">
                <a:srgbClr val="000000">
                  <a:alpha val="82000"/>
                </a:srgbClr>
              </a:outerShdw>
            </a:effectLst>
          </p:spPr>
          <p:txBody>
            <a:bodyPr lIns="82124" tIns="41061" rIns="82124" bIns="41061">
              <a:spAutoFit/>
            </a:bodyPr>
            <a:lstStyle/>
            <a:p>
              <a:pPr algn="ctr" defTabSz="814388" eaLnBrk="0" fontAlgn="auto" hangingPunct="0">
                <a:lnSpc>
                  <a:spcPct val="90000"/>
                </a:lnSpc>
                <a:spcBef>
                  <a:spcPts val="0"/>
                </a:spcBef>
                <a:spcAft>
                  <a:spcPts val="0"/>
                </a:spcAft>
                <a:defRPr/>
              </a:pPr>
              <a:r>
                <a:rPr lang="en-US" sz="1400" dirty="0">
                  <a:solidFill>
                    <a:schemeClr val="bg2"/>
                  </a:solidFill>
                  <a:latin typeface="+mn-lt"/>
                  <a:ea typeface="ＭＳ Ｐゴシック" charset="-128"/>
                  <a:cs typeface="ＭＳ Ｐゴシック" charset="-128"/>
                </a:rPr>
                <a:t>Economic power shifts to developing nations</a:t>
              </a:r>
            </a:p>
          </p:txBody>
        </p:sp>
      </p:grpSp>
      <p:grpSp>
        <p:nvGrpSpPr>
          <p:cNvPr id="58" name="Group 48"/>
          <p:cNvGrpSpPr>
            <a:grpSpLocks/>
          </p:cNvGrpSpPr>
          <p:nvPr/>
        </p:nvGrpSpPr>
        <p:grpSpPr bwMode="auto">
          <a:xfrm>
            <a:off x="0" y="5448834"/>
            <a:ext cx="9144000" cy="1036637"/>
            <a:chOff x="0" y="5668772"/>
            <a:chExt cx="9144000" cy="1036828"/>
          </a:xfrm>
        </p:grpSpPr>
        <p:pic>
          <p:nvPicPr>
            <p:cNvPr id="59" name="Picture 41" descr="G4.png"/>
            <p:cNvPicPr>
              <a:picLocks noChangeAspect="1"/>
            </p:cNvPicPr>
            <p:nvPr/>
          </p:nvPicPr>
          <p:blipFill>
            <a:blip r:embed="rId8" cstate="print"/>
            <a:srcRect l="3107" r="2235"/>
            <a:stretch>
              <a:fillRect/>
            </a:stretch>
          </p:blipFill>
          <p:spPr bwMode="auto">
            <a:xfrm>
              <a:off x="0" y="5668772"/>
              <a:ext cx="9144000" cy="1036828"/>
            </a:xfrm>
            <a:prstGeom prst="rect">
              <a:avLst/>
            </a:prstGeom>
            <a:noFill/>
            <a:ln w="9525">
              <a:noFill/>
              <a:miter lim="800000"/>
              <a:headEnd/>
              <a:tailEnd/>
            </a:ln>
          </p:spPr>
        </p:pic>
        <p:sp>
          <p:nvSpPr>
            <p:cNvPr id="60" name="TextBox 98"/>
            <p:cNvSpPr txBox="1">
              <a:spLocks noChangeArrowheads="1"/>
            </p:cNvSpPr>
            <p:nvPr/>
          </p:nvSpPr>
          <p:spPr bwMode="auto">
            <a:xfrm>
              <a:off x="1155700" y="5900590"/>
              <a:ext cx="6616700" cy="539849"/>
            </a:xfrm>
            <a:prstGeom prst="rect">
              <a:avLst/>
            </a:prstGeom>
            <a:noFill/>
            <a:ln w="9525">
              <a:noFill/>
              <a:miter lim="800000"/>
              <a:headEnd/>
              <a:tailEnd/>
            </a:ln>
          </p:spPr>
          <p:txBody>
            <a:bodyPr>
              <a:spAutoFit/>
            </a:bodyPr>
            <a:lstStyle/>
            <a:p>
              <a:pPr algn="ctr" eaLnBrk="0" fontAlgn="auto" hangingPunct="0">
                <a:lnSpc>
                  <a:spcPct val="90000"/>
                </a:lnSpc>
                <a:spcBef>
                  <a:spcPts val="0"/>
                </a:spcBef>
                <a:spcAft>
                  <a:spcPts val="0"/>
                </a:spcAft>
                <a:defRPr/>
              </a:pPr>
              <a:r>
                <a:rPr lang="en-US" sz="1600" dirty="0">
                  <a:solidFill>
                    <a:srgbClr val="FFFFFF"/>
                  </a:solidFill>
                  <a:effectLst>
                    <a:outerShdw blurRad="50800" dist="38100" dir="2700000">
                      <a:srgbClr val="000000">
                        <a:alpha val="43000"/>
                      </a:srgbClr>
                    </a:outerShdw>
                  </a:effectLst>
                  <a:latin typeface="+mn-lt"/>
                  <a:ea typeface="ＭＳ Ｐゴシック" charset="-128"/>
                  <a:cs typeface="ＭＳ Ｐゴシック" charset="-128"/>
                </a:rPr>
                <a:t>The strategic and economic policies of the 20th century </a:t>
              </a:r>
              <a:r>
                <a:rPr lang="en-US" sz="1600" dirty="0" smtClean="0">
                  <a:solidFill>
                    <a:srgbClr val="FFFFFF"/>
                  </a:solidFill>
                  <a:effectLst>
                    <a:outerShdw blurRad="50800" dist="38100" dir="2700000">
                      <a:srgbClr val="000000">
                        <a:alpha val="43000"/>
                      </a:srgbClr>
                    </a:outerShdw>
                  </a:effectLst>
                  <a:latin typeface="+mn-lt"/>
                  <a:ea typeface="ＭＳ Ｐゴシック" charset="-128"/>
                  <a:cs typeface="ＭＳ Ｐゴシック" charset="-128"/>
                </a:rPr>
                <a:t>are outmoded </a:t>
              </a:r>
              <a:r>
                <a:rPr lang="en-US" sz="1600" dirty="0">
                  <a:solidFill>
                    <a:srgbClr val="FFFFFF"/>
                  </a:solidFill>
                  <a:effectLst>
                    <a:outerShdw blurRad="50800" dist="38100" dir="2700000">
                      <a:srgbClr val="000000">
                        <a:alpha val="43000"/>
                      </a:srgbClr>
                    </a:outerShdw>
                  </a:effectLst>
                  <a:latin typeface="+mn-lt"/>
                  <a:ea typeface="ＭＳ Ｐゴシック" charset="-128"/>
                  <a:cs typeface="ＭＳ Ｐゴシック" charset="-128"/>
                </a:rPr>
                <a:t>-  time to find new ones.</a:t>
              </a:r>
            </a:p>
          </p:txBody>
        </p:sp>
      </p:grpSp>
    </p:spTree>
    <p:extLst>
      <p:ext uri="{BB962C8B-B14F-4D97-AF65-F5344CB8AC3E}">
        <p14:creationId xmlns:p14="http://schemas.microsoft.com/office/powerpoint/2010/main" val="27667652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1000"/>
                                        <p:tgtEl>
                                          <p:spTgt spid="33"/>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fltVal val="0"/>
                                          </p:val>
                                        </p:tav>
                                        <p:tav tm="100000">
                                          <p:val>
                                            <p:strVal val="#ppt_w"/>
                                          </p:val>
                                        </p:tav>
                                      </p:tavLst>
                                    </p:anim>
                                    <p:anim calcmode="lin" valueType="num">
                                      <p:cBhvr>
                                        <p:cTn id="22" dur="1000" fill="hold"/>
                                        <p:tgtEl>
                                          <p:spTgt spid="32"/>
                                        </p:tgtEl>
                                        <p:attrNameLst>
                                          <p:attrName>ppt_h</p:attrName>
                                        </p:attrNameLst>
                                      </p:cBhvr>
                                      <p:tavLst>
                                        <p:tav tm="0">
                                          <p:val>
                                            <p:fltVal val="0"/>
                                          </p:val>
                                        </p:tav>
                                        <p:tav tm="100000">
                                          <p:val>
                                            <p:strVal val="#ppt_h"/>
                                          </p:val>
                                        </p:tav>
                                      </p:tavLst>
                                    </p:anim>
                                    <p:animEffect transition="in" filter="fade">
                                      <p:cBhvr>
                                        <p:cTn id="23" dur="1000"/>
                                        <p:tgtEl>
                                          <p:spTgt spid="32"/>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1000"/>
                                        <p:tgtEl>
                                          <p:spTgt spid="28"/>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childTnLst>
                                </p:cTn>
                              </p:par>
                            </p:childTnLst>
                          </p:cTn>
                        </p:par>
                        <p:par>
                          <p:cTn id="32" fill="hold">
                            <p:stCondLst>
                              <p:cond delay="6000"/>
                            </p:stCondLst>
                            <p:childTnLst>
                              <p:par>
                                <p:cTn id="33" presetID="53"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animEffect transition="in" filter="fade">
                                      <p:cBhvr>
                                        <p:cTn id="37" dur="1000"/>
                                        <p:tgtEl>
                                          <p:spTgt spid="40"/>
                                        </p:tgtEl>
                                      </p:cBhvr>
                                    </p:animEffect>
                                  </p:childTnLst>
                                </p:cTn>
                              </p:par>
                            </p:childTnLst>
                          </p:cTn>
                        </p:par>
                        <p:par>
                          <p:cTn id="38" fill="hold">
                            <p:stCondLst>
                              <p:cond delay="7000"/>
                            </p:stCondLst>
                            <p:childTnLst>
                              <p:par>
                                <p:cTn id="39" presetID="22" presetClass="entr" presetSubtype="2"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right)">
                                      <p:cBhvr>
                                        <p:cTn id="41" dur="1000"/>
                                        <p:tgtEl>
                                          <p:spTgt spid="37"/>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1000"/>
                                        <p:tgtEl>
                                          <p:spTgt spid="55"/>
                                        </p:tgtEl>
                                      </p:cBhvr>
                                    </p:animEffect>
                                  </p:childTnLst>
                                </p:cTn>
                              </p:par>
                            </p:childTnLst>
                          </p:cTn>
                        </p:par>
                        <p:par>
                          <p:cTn id="46" fill="hold">
                            <p:stCondLst>
                              <p:cond delay="9000"/>
                            </p:stCondLst>
                            <p:childTnLst>
                              <p:par>
                                <p:cTn id="47" presetID="53"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1000" fill="hold"/>
                                        <p:tgtEl>
                                          <p:spTgt spid="44"/>
                                        </p:tgtEl>
                                        <p:attrNameLst>
                                          <p:attrName>ppt_w</p:attrName>
                                        </p:attrNameLst>
                                      </p:cBhvr>
                                      <p:tavLst>
                                        <p:tav tm="0">
                                          <p:val>
                                            <p:fltVal val="0"/>
                                          </p:val>
                                        </p:tav>
                                        <p:tav tm="100000">
                                          <p:val>
                                            <p:strVal val="#ppt_w"/>
                                          </p:val>
                                        </p:tav>
                                      </p:tavLst>
                                    </p:anim>
                                    <p:anim calcmode="lin" valueType="num">
                                      <p:cBhvr>
                                        <p:cTn id="50" dur="1000" fill="hold"/>
                                        <p:tgtEl>
                                          <p:spTgt spid="44"/>
                                        </p:tgtEl>
                                        <p:attrNameLst>
                                          <p:attrName>ppt_h</p:attrName>
                                        </p:attrNameLst>
                                      </p:cBhvr>
                                      <p:tavLst>
                                        <p:tav tm="0">
                                          <p:val>
                                            <p:fltVal val="0"/>
                                          </p:val>
                                        </p:tav>
                                        <p:tav tm="100000">
                                          <p:val>
                                            <p:strVal val="#ppt_h"/>
                                          </p:val>
                                        </p:tav>
                                      </p:tavLst>
                                    </p:anim>
                                    <p:animEffect transition="in" filter="fade">
                                      <p:cBhvr>
                                        <p:cTn id="51" dur="1000"/>
                                        <p:tgtEl>
                                          <p:spTgt spid="44"/>
                                        </p:tgtEl>
                                      </p:cBhvr>
                                    </p:animEffect>
                                  </p:childTnLst>
                                </p:cTn>
                              </p:par>
                            </p:childTnLst>
                          </p:cTn>
                        </p:par>
                        <p:par>
                          <p:cTn id="52" fill="hold">
                            <p:stCondLst>
                              <p:cond delay="10000"/>
                            </p:stCondLst>
                            <p:childTnLst>
                              <p:par>
                                <p:cTn id="53" presetID="22" presetClass="entr" presetSubtype="8"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1000"/>
                                        <p:tgtEl>
                                          <p:spTgt spid="41"/>
                                        </p:tgtEl>
                                      </p:cBhvr>
                                    </p:animEffect>
                                  </p:childTnLst>
                                </p:cTn>
                              </p:par>
                            </p:childTnLst>
                          </p:cTn>
                        </p:par>
                        <p:par>
                          <p:cTn id="56" fill="hold">
                            <p:stCondLst>
                              <p:cond delay="11000"/>
                            </p:stCondLst>
                            <p:childTnLst>
                              <p:par>
                                <p:cTn id="57" presetID="10" presetClass="entr" presetSubtype="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barn(outVertical)">
                                      <p:cBhvr>
                                        <p:cTn id="64"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Rectangle 912"/>
          <p:cNvSpPr/>
          <p:nvPr/>
        </p:nvSpPr>
        <p:spPr>
          <a:xfrm>
            <a:off x="0" y="3078849"/>
            <a:ext cx="3216442" cy="342900"/>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9" name="Rectangle 908"/>
          <p:cNvSpPr/>
          <p:nvPr/>
        </p:nvSpPr>
        <p:spPr>
          <a:xfrm>
            <a:off x="0" y="873630"/>
            <a:ext cx="9144000" cy="342900"/>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245"/>
          <p:cNvGrpSpPr/>
          <p:nvPr/>
        </p:nvGrpSpPr>
        <p:grpSpPr>
          <a:xfrm>
            <a:off x="76200" y="3639163"/>
            <a:ext cx="8711938" cy="2207444"/>
            <a:chOff x="5232401" y="4483100"/>
            <a:chExt cx="3333750" cy="2005013"/>
          </a:xfrm>
          <a:gradFill flip="none" rotWithShape="1">
            <a:gsLst>
              <a:gs pos="0">
                <a:schemeClr val="accent1">
                  <a:lumMod val="75000"/>
                </a:schemeClr>
              </a:gs>
              <a:gs pos="100000">
                <a:schemeClr val="bg1"/>
              </a:gs>
            </a:gsLst>
            <a:lin ang="16200000" scaled="1"/>
            <a:tileRect/>
          </a:gradFill>
        </p:grpSpPr>
        <p:grpSp>
          <p:nvGrpSpPr>
            <p:cNvPr id="3" name="Group 208"/>
            <p:cNvGrpSpPr>
              <a:grpSpLocks/>
            </p:cNvGrpSpPr>
            <p:nvPr/>
          </p:nvGrpSpPr>
          <p:grpSpPr bwMode="auto">
            <a:xfrm>
              <a:off x="5453076" y="4483177"/>
              <a:ext cx="3008318" cy="1863757"/>
              <a:chOff x="3435" y="2824"/>
              <a:chExt cx="1895" cy="1174"/>
            </a:xfrm>
            <a:grpFill/>
          </p:grpSpPr>
          <p:sp>
            <p:nvSpPr>
              <p:cNvPr id="706" name="Freeform 8"/>
              <p:cNvSpPr>
                <a:spLocks/>
              </p:cNvSpPr>
              <p:nvPr/>
            </p:nvSpPr>
            <p:spPr bwMode="auto">
              <a:xfrm>
                <a:off x="3798" y="3065"/>
                <a:ext cx="16" cy="23"/>
              </a:xfrm>
              <a:custGeom>
                <a:avLst/>
                <a:gdLst/>
                <a:ahLst/>
                <a:cxnLst>
                  <a:cxn ang="0">
                    <a:pos x="4" y="18"/>
                  </a:cxn>
                  <a:cxn ang="0">
                    <a:pos x="5" y="17"/>
                  </a:cxn>
                  <a:cxn ang="0">
                    <a:pos x="5" y="18"/>
                  </a:cxn>
                  <a:cxn ang="0">
                    <a:pos x="6" y="20"/>
                  </a:cxn>
                  <a:cxn ang="0">
                    <a:pos x="6" y="19"/>
                  </a:cxn>
                  <a:cxn ang="0">
                    <a:pos x="7" y="19"/>
                  </a:cxn>
                  <a:cxn ang="0">
                    <a:pos x="8" y="20"/>
                  </a:cxn>
                  <a:cxn ang="0">
                    <a:pos x="9" y="22"/>
                  </a:cxn>
                  <a:cxn ang="0">
                    <a:pos x="12" y="23"/>
                  </a:cxn>
                  <a:cxn ang="0">
                    <a:pos x="14" y="23"/>
                  </a:cxn>
                  <a:cxn ang="0">
                    <a:pos x="16" y="22"/>
                  </a:cxn>
                  <a:cxn ang="0">
                    <a:pos x="16" y="11"/>
                  </a:cxn>
                  <a:cxn ang="0">
                    <a:pos x="15" y="8"/>
                  </a:cxn>
                  <a:cxn ang="0">
                    <a:pos x="15" y="6"/>
                  </a:cxn>
                  <a:cxn ang="0">
                    <a:pos x="14" y="5"/>
                  </a:cxn>
                  <a:cxn ang="0">
                    <a:pos x="13" y="5"/>
                  </a:cxn>
                  <a:cxn ang="0">
                    <a:pos x="12" y="3"/>
                  </a:cxn>
                  <a:cxn ang="0">
                    <a:pos x="9" y="1"/>
                  </a:cxn>
                  <a:cxn ang="0">
                    <a:pos x="8" y="0"/>
                  </a:cxn>
                  <a:cxn ang="0">
                    <a:pos x="5" y="2"/>
                  </a:cxn>
                  <a:cxn ang="0">
                    <a:pos x="3" y="5"/>
                  </a:cxn>
                  <a:cxn ang="0">
                    <a:pos x="2" y="5"/>
                  </a:cxn>
                  <a:cxn ang="0">
                    <a:pos x="5" y="5"/>
                  </a:cxn>
                  <a:cxn ang="0">
                    <a:pos x="4" y="6"/>
                  </a:cxn>
                  <a:cxn ang="0">
                    <a:pos x="3" y="6"/>
                  </a:cxn>
                  <a:cxn ang="0">
                    <a:pos x="4" y="7"/>
                  </a:cxn>
                  <a:cxn ang="0">
                    <a:pos x="1" y="9"/>
                  </a:cxn>
                  <a:cxn ang="0">
                    <a:pos x="1" y="10"/>
                  </a:cxn>
                  <a:cxn ang="0">
                    <a:pos x="0" y="11"/>
                  </a:cxn>
                  <a:cxn ang="0">
                    <a:pos x="2" y="14"/>
                  </a:cxn>
                  <a:cxn ang="0">
                    <a:pos x="2" y="16"/>
                  </a:cxn>
                  <a:cxn ang="0">
                    <a:pos x="3" y="15"/>
                  </a:cxn>
                  <a:cxn ang="0">
                    <a:pos x="3" y="15"/>
                  </a:cxn>
                </a:cxnLst>
                <a:rect l="0" t="0" r="r" b="b"/>
                <a:pathLst>
                  <a:path w="16" h="23">
                    <a:moveTo>
                      <a:pt x="3" y="16"/>
                    </a:moveTo>
                    <a:lnTo>
                      <a:pt x="4" y="18"/>
                    </a:lnTo>
                    <a:lnTo>
                      <a:pt x="5" y="18"/>
                    </a:lnTo>
                    <a:lnTo>
                      <a:pt x="5" y="17"/>
                    </a:lnTo>
                    <a:lnTo>
                      <a:pt x="5" y="18"/>
                    </a:lnTo>
                    <a:lnTo>
                      <a:pt x="5" y="18"/>
                    </a:lnTo>
                    <a:lnTo>
                      <a:pt x="5" y="19"/>
                    </a:lnTo>
                    <a:lnTo>
                      <a:pt x="6" y="20"/>
                    </a:lnTo>
                    <a:lnTo>
                      <a:pt x="6" y="20"/>
                    </a:lnTo>
                    <a:lnTo>
                      <a:pt x="6" y="19"/>
                    </a:lnTo>
                    <a:lnTo>
                      <a:pt x="6" y="18"/>
                    </a:lnTo>
                    <a:lnTo>
                      <a:pt x="7" y="19"/>
                    </a:lnTo>
                    <a:lnTo>
                      <a:pt x="8" y="20"/>
                    </a:lnTo>
                    <a:lnTo>
                      <a:pt x="8" y="20"/>
                    </a:lnTo>
                    <a:lnTo>
                      <a:pt x="9" y="21"/>
                    </a:lnTo>
                    <a:lnTo>
                      <a:pt x="9" y="22"/>
                    </a:lnTo>
                    <a:lnTo>
                      <a:pt x="10" y="23"/>
                    </a:lnTo>
                    <a:lnTo>
                      <a:pt x="12" y="23"/>
                    </a:lnTo>
                    <a:lnTo>
                      <a:pt x="13" y="23"/>
                    </a:lnTo>
                    <a:lnTo>
                      <a:pt x="14" y="23"/>
                    </a:lnTo>
                    <a:lnTo>
                      <a:pt x="16" y="23"/>
                    </a:lnTo>
                    <a:lnTo>
                      <a:pt x="16" y="22"/>
                    </a:lnTo>
                    <a:lnTo>
                      <a:pt x="16" y="21"/>
                    </a:lnTo>
                    <a:lnTo>
                      <a:pt x="16" y="11"/>
                    </a:lnTo>
                    <a:lnTo>
                      <a:pt x="16" y="10"/>
                    </a:lnTo>
                    <a:lnTo>
                      <a:pt x="15" y="8"/>
                    </a:lnTo>
                    <a:lnTo>
                      <a:pt x="15" y="8"/>
                    </a:lnTo>
                    <a:lnTo>
                      <a:pt x="15" y="6"/>
                    </a:lnTo>
                    <a:lnTo>
                      <a:pt x="13" y="8"/>
                    </a:lnTo>
                    <a:lnTo>
                      <a:pt x="14" y="5"/>
                    </a:lnTo>
                    <a:lnTo>
                      <a:pt x="13" y="5"/>
                    </a:lnTo>
                    <a:lnTo>
                      <a:pt x="13" y="5"/>
                    </a:lnTo>
                    <a:lnTo>
                      <a:pt x="13" y="4"/>
                    </a:lnTo>
                    <a:lnTo>
                      <a:pt x="12" y="3"/>
                    </a:lnTo>
                    <a:lnTo>
                      <a:pt x="11" y="2"/>
                    </a:lnTo>
                    <a:lnTo>
                      <a:pt x="9" y="1"/>
                    </a:lnTo>
                    <a:lnTo>
                      <a:pt x="9" y="1"/>
                    </a:lnTo>
                    <a:lnTo>
                      <a:pt x="8" y="0"/>
                    </a:lnTo>
                    <a:lnTo>
                      <a:pt x="7" y="0"/>
                    </a:lnTo>
                    <a:lnTo>
                      <a:pt x="5" y="2"/>
                    </a:lnTo>
                    <a:lnTo>
                      <a:pt x="5" y="5"/>
                    </a:lnTo>
                    <a:lnTo>
                      <a:pt x="3" y="5"/>
                    </a:lnTo>
                    <a:lnTo>
                      <a:pt x="2" y="5"/>
                    </a:lnTo>
                    <a:lnTo>
                      <a:pt x="2" y="5"/>
                    </a:lnTo>
                    <a:lnTo>
                      <a:pt x="3" y="5"/>
                    </a:lnTo>
                    <a:lnTo>
                      <a:pt x="5" y="5"/>
                    </a:lnTo>
                    <a:lnTo>
                      <a:pt x="5" y="6"/>
                    </a:lnTo>
                    <a:lnTo>
                      <a:pt x="4" y="6"/>
                    </a:lnTo>
                    <a:lnTo>
                      <a:pt x="3" y="5"/>
                    </a:lnTo>
                    <a:lnTo>
                      <a:pt x="3" y="6"/>
                    </a:lnTo>
                    <a:lnTo>
                      <a:pt x="3" y="7"/>
                    </a:lnTo>
                    <a:lnTo>
                      <a:pt x="4" y="7"/>
                    </a:lnTo>
                    <a:lnTo>
                      <a:pt x="4" y="8"/>
                    </a:lnTo>
                    <a:lnTo>
                      <a:pt x="1" y="9"/>
                    </a:lnTo>
                    <a:lnTo>
                      <a:pt x="2" y="9"/>
                    </a:lnTo>
                    <a:lnTo>
                      <a:pt x="1" y="10"/>
                    </a:lnTo>
                    <a:lnTo>
                      <a:pt x="0" y="10"/>
                    </a:lnTo>
                    <a:lnTo>
                      <a:pt x="0" y="11"/>
                    </a:lnTo>
                    <a:lnTo>
                      <a:pt x="1" y="14"/>
                    </a:lnTo>
                    <a:lnTo>
                      <a:pt x="2" y="14"/>
                    </a:lnTo>
                    <a:lnTo>
                      <a:pt x="2" y="16"/>
                    </a:lnTo>
                    <a:lnTo>
                      <a:pt x="2" y="16"/>
                    </a:lnTo>
                    <a:lnTo>
                      <a:pt x="3" y="13"/>
                    </a:lnTo>
                    <a:lnTo>
                      <a:pt x="3" y="15"/>
                    </a:lnTo>
                    <a:lnTo>
                      <a:pt x="3" y="14"/>
                    </a:lnTo>
                    <a:lnTo>
                      <a:pt x="3" y="15"/>
                    </a:lnTo>
                    <a:lnTo>
                      <a:pt x="3" y="1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7" name="Freeform 9"/>
              <p:cNvSpPr>
                <a:spLocks/>
              </p:cNvSpPr>
              <p:nvPr/>
            </p:nvSpPr>
            <p:spPr bwMode="auto">
              <a:xfrm>
                <a:off x="3695" y="3008"/>
                <a:ext cx="8" cy="9"/>
              </a:xfrm>
              <a:custGeom>
                <a:avLst/>
                <a:gdLst/>
                <a:ahLst/>
                <a:cxnLst>
                  <a:cxn ang="0">
                    <a:pos x="2" y="5"/>
                  </a:cxn>
                  <a:cxn ang="0">
                    <a:pos x="3" y="4"/>
                  </a:cxn>
                  <a:cxn ang="0">
                    <a:pos x="3" y="8"/>
                  </a:cxn>
                  <a:cxn ang="0">
                    <a:pos x="5" y="9"/>
                  </a:cxn>
                  <a:cxn ang="0">
                    <a:pos x="8" y="8"/>
                  </a:cxn>
                  <a:cxn ang="0">
                    <a:pos x="8" y="7"/>
                  </a:cxn>
                  <a:cxn ang="0">
                    <a:pos x="8" y="5"/>
                  </a:cxn>
                  <a:cxn ang="0">
                    <a:pos x="5" y="2"/>
                  </a:cxn>
                  <a:cxn ang="0">
                    <a:pos x="4" y="0"/>
                  </a:cxn>
                  <a:cxn ang="0">
                    <a:pos x="4" y="0"/>
                  </a:cxn>
                  <a:cxn ang="0">
                    <a:pos x="4" y="0"/>
                  </a:cxn>
                  <a:cxn ang="0">
                    <a:pos x="3" y="0"/>
                  </a:cxn>
                  <a:cxn ang="0">
                    <a:pos x="3" y="1"/>
                  </a:cxn>
                  <a:cxn ang="0">
                    <a:pos x="3" y="2"/>
                  </a:cxn>
                  <a:cxn ang="0">
                    <a:pos x="2" y="2"/>
                  </a:cxn>
                  <a:cxn ang="0">
                    <a:pos x="1" y="2"/>
                  </a:cxn>
                  <a:cxn ang="0">
                    <a:pos x="0" y="3"/>
                  </a:cxn>
                  <a:cxn ang="0">
                    <a:pos x="1" y="4"/>
                  </a:cxn>
                  <a:cxn ang="0">
                    <a:pos x="2" y="5"/>
                  </a:cxn>
                </a:cxnLst>
                <a:rect l="0" t="0" r="r" b="b"/>
                <a:pathLst>
                  <a:path w="8" h="9">
                    <a:moveTo>
                      <a:pt x="2" y="5"/>
                    </a:moveTo>
                    <a:lnTo>
                      <a:pt x="3" y="4"/>
                    </a:lnTo>
                    <a:lnTo>
                      <a:pt x="3" y="8"/>
                    </a:lnTo>
                    <a:lnTo>
                      <a:pt x="5" y="9"/>
                    </a:lnTo>
                    <a:lnTo>
                      <a:pt x="8" y="8"/>
                    </a:lnTo>
                    <a:lnTo>
                      <a:pt x="8" y="7"/>
                    </a:lnTo>
                    <a:lnTo>
                      <a:pt x="8" y="5"/>
                    </a:lnTo>
                    <a:lnTo>
                      <a:pt x="5" y="2"/>
                    </a:lnTo>
                    <a:lnTo>
                      <a:pt x="4" y="0"/>
                    </a:lnTo>
                    <a:lnTo>
                      <a:pt x="4" y="0"/>
                    </a:lnTo>
                    <a:lnTo>
                      <a:pt x="4" y="0"/>
                    </a:lnTo>
                    <a:lnTo>
                      <a:pt x="3" y="0"/>
                    </a:lnTo>
                    <a:lnTo>
                      <a:pt x="3" y="1"/>
                    </a:lnTo>
                    <a:lnTo>
                      <a:pt x="3" y="2"/>
                    </a:lnTo>
                    <a:lnTo>
                      <a:pt x="2" y="2"/>
                    </a:lnTo>
                    <a:lnTo>
                      <a:pt x="1" y="2"/>
                    </a:lnTo>
                    <a:lnTo>
                      <a:pt x="0" y="3"/>
                    </a:lnTo>
                    <a:lnTo>
                      <a:pt x="1" y="4"/>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8" name="Freeform 10"/>
              <p:cNvSpPr>
                <a:spLocks/>
              </p:cNvSpPr>
              <p:nvPr/>
            </p:nvSpPr>
            <p:spPr bwMode="auto">
              <a:xfrm>
                <a:off x="3753" y="3042"/>
                <a:ext cx="9" cy="9"/>
              </a:xfrm>
              <a:custGeom>
                <a:avLst/>
                <a:gdLst/>
                <a:ahLst/>
                <a:cxnLst>
                  <a:cxn ang="0">
                    <a:pos x="4" y="0"/>
                  </a:cxn>
                  <a:cxn ang="0">
                    <a:pos x="3" y="0"/>
                  </a:cxn>
                  <a:cxn ang="0">
                    <a:pos x="1" y="1"/>
                  </a:cxn>
                  <a:cxn ang="0">
                    <a:pos x="0" y="3"/>
                  </a:cxn>
                  <a:cxn ang="0">
                    <a:pos x="0" y="3"/>
                  </a:cxn>
                  <a:cxn ang="0">
                    <a:pos x="1" y="3"/>
                  </a:cxn>
                  <a:cxn ang="0">
                    <a:pos x="1" y="4"/>
                  </a:cxn>
                  <a:cxn ang="0">
                    <a:pos x="1" y="4"/>
                  </a:cxn>
                  <a:cxn ang="0">
                    <a:pos x="2" y="3"/>
                  </a:cxn>
                  <a:cxn ang="0">
                    <a:pos x="2" y="6"/>
                  </a:cxn>
                  <a:cxn ang="0">
                    <a:pos x="2" y="6"/>
                  </a:cxn>
                  <a:cxn ang="0">
                    <a:pos x="3" y="8"/>
                  </a:cxn>
                  <a:cxn ang="0">
                    <a:pos x="6" y="9"/>
                  </a:cxn>
                  <a:cxn ang="0">
                    <a:pos x="9" y="7"/>
                  </a:cxn>
                  <a:cxn ang="0">
                    <a:pos x="9" y="7"/>
                  </a:cxn>
                  <a:cxn ang="0">
                    <a:pos x="8" y="4"/>
                  </a:cxn>
                  <a:cxn ang="0">
                    <a:pos x="7" y="3"/>
                  </a:cxn>
                  <a:cxn ang="0">
                    <a:pos x="7" y="3"/>
                  </a:cxn>
                  <a:cxn ang="0">
                    <a:pos x="5" y="1"/>
                  </a:cxn>
                  <a:cxn ang="0">
                    <a:pos x="4" y="2"/>
                  </a:cxn>
                  <a:cxn ang="0">
                    <a:pos x="4" y="2"/>
                  </a:cxn>
                  <a:cxn ang="0">
                    <a:pos x="4" y="1"/>
                  </a:cxn>
                  <a:cxn ang="0">
                    <a:pos x="4" y="0"/>
                  </a:cxn>
                </a:cxnLst>
                <a:rect l="0" t="0" r="r" b="b"/>
                <a:pathLst>
                  <a:path w="9" h="9">
                    <a:moveTo>
                      <a:pt x="4" y="0"/>
                    </a:moveTo>
                    <a:lnTo>
                      <a:pt x="3" y="0"/>
                    </a:lnTo>
                    <a:lnTo>
                      <a:pt x="1" y="1"/>
                    </a:lnTo>
                    <a:lnTo>
                      <a:pt x="0" y="3"/>
                    </a:lnTo>
                    <a:lnTo>
                      <a:pt x="0" y="3"/>
                    </a:lnTo>
                    <a:lnTo>
                      <a:pt x="1" y="3"/>
                    </a:lnTo>
                    <a:lnTo>
                      <a:pt x="1" y="4"/>
                    </a:lnTo>
                    <a:lnTo>
                      <a:pt x="1" y="4"/>
                    </a:lnTo>
                    <a:lnTo>
                      <a:pt x="2" y="3"/>
                    </a:lnTo>
                    <a:lnTo>
                      <a:pt x="2" y="6"/>
                    </a:lnTo>
                    <a:lnTo>
                      <a:pt x="2" y="6"/>
                    </a:lnTo>
                    <a:lnTo>
                      <a:pt x="3" y="8"/>
                    </a:lnTo>
                    <a:lnTo>
                      <a:pt x="6" y="9"/>
                    </a:lnTo>
                    <a:lnTo>
                      <a:pt x="9" y="7"/>
                    </a:lnTo>
                    <a:lnTo>
                      <a:pt x="9" y="7"/>
                    </a:lnTo>
                    <a:lnTo>
                      <a:pt x="8" y="4"/>
                    </a:lnTo>
                    <a:lnTo>
                      <a:pt x="7" y="3"/>
                    </a:lnTo>
                    <a:lnTo>
                      <a:pt x="7" y="3"/>
                    </a:lnTo>
                    <a:lnTo>
                      <a:pt x="5" y="1"/>
                    </a:lnTo>
                    <a:lnTo>
                      <a:pt x="4" y="2"/>
                    </a:lnTo>
                    <a:lnTo>
                      <a:pt x="4" y="2"/>
                    </a:lnTo>
                    <a:lnTo>
                      <a:pt x="4" y="1"/>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9" name="Rectangle 11"/>
              <p:cNvSpPr>
                <a:spLocks noChangeArrowheads="1"/>
              </p:cNvSpPr>
              <p:nvPr/>
            </p:nvSpPr>
            <p:spPr bwMode="auto">
              <a:xfrm>
                <a:off x="3807" y="3065"/>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0" name="Freeform 12"/>
              <p:cNvSpPr>
                <a:spLocks/>
              </p:cNvSpPr>
              <p:nvPr/>
            </p:nvSpPr>
            <p:spPr bwMode="auto">
              <a:xfrm>
                <a:off x="3812" y="2824"/>
                <a:ext cx="189" cy="231"/>
              </a:xfrm>
              <a:custGeom>
                <a:avLst/>
                <a:gdLst/>
                <a:ahLst/>
                <a:cxnLst>
                  <a:cxn ang="0">
                    <a:pos x="39" y="65"/>
                  </a:cxn>
                  <a:cxn ang="0">
                    <a:pos x="39" y="91"/>
                  </a:cxn>
                  <a:cxn ang="0">
                    <a:pos x="77" y="121"/>
                  </a:cxn>
                  <a:cxn ang="0">
                    <a:pos x="105" y="147"/>
                  </a:cxn>
                  <a:cxn ang="0">
                    <a:pos x="54" y="162"/>
                  </a:cxn>
                  <a:cxn ang="0">
                    <a:pos x="57" y="173"/>
                  </a:cxn>
                  <a:cxn ang="0">
                    <a:pos x="69" y="195"/>
                  </a:cxn>
                  <a:cxn ang="0">
                    <a:pos x="66" y="196"/>
                  </a:cxn>
                  <a:cxn ang="0">
                    <a:pos x="84" y="204"/>
                  </a:cxn>
                  <a:cxn ang="0">
                    <a:pos x="83" y="207"/>
                  </a:cxn>
                  <a:cxn ang="0">
                    <a:pos x="82" y="217"/>
                  </a:cxn>
                  <a:cxn ang="0">
                    <a:pos x="59" y="207"/>
                  </a:cxn>
                  <a:cxn ang="0">
                    <a:pos x="46" y="227"/>
                  </a:cxn>
                  <a:cxn ang="0">
                    <a:pos x="54" y="229"/>
                  </a:cxn>
                  <a:cxn ang="0">
                    <a:pos x="60" y="233"/>
                  </a:cxn>
                  <a:cxn ang="0">
                    <a:pos x="64" y="230"/>
                  </a:cxn>
                  <a:cxn ang="0">
                    <a:pos x="62" y="235"/>
                  </a:cxn>
                  <a:cxn ang="0">
                    <a:pos x="64" y="239"/>
                  </a:cxn>
                  <a:cxn ang="0">
                    <a:pos x="61" y="243"/>
                  </a:cxn>
                  <a:cxn ang="0">
                    <a:pos x="68" y="251"/>
                  </a:cxn>
                  <a:cxn ang="0">
                    <a:pos x="80" y="237"/>
                  </a:cxn>
                  <a:cxn ang="0">
                    <a:pos x="70" y="255"/>
                  </a:cxn>
                  <a:cxn ang="0">
                    <a:pos x="56" y="247"/>
                  </a:cxn>
                  <a:cxn ang="0">
                    <a:pos x="40" y="245"/>
                  </a:cxn>
                  <a:cxn ang="0">
                    <a:pos x="47" y="260"/>
                  </a:cxn>
                  <a:cxn ang="0">
                    <a:pos x="48" y="264"/>
                  </a:cxn>
                  <a:cxn ang="0">
                    <a:pos x="39" y="266"/>
                  </a:cxn>
                  <a:cxn ang="0">
                    <a:pos x="36" y="282"/>
                  </a:cxn>
                  <a:cxn ang="0">
                    <a:pos x="44" y="285"/>
                  </a:cxn>
                  <a:cxn ang="0">
                    <a:pos x="62" y="285"/>
                  </a:cxn>
                  <a:cxn ang="0">
                    <a:pos x="76" y="286"/>
                  </a:cxn>
                  <a:cxn ang="0">
                    <a:pos x="90" y="285"/>
                  </a:cxn>
                  <a:cxn ang="0">
                    <a:pos x="111" y="281"/>
                  </a:cxn>
                  <a:cxn ang="0">
                    <a:pos x="104" y="263"/>
                  </a:cxn>
                  <a:cxn ang="0">
                    <a:pos x="84" y="261"/>
                  </a:cxn>
                  <a:cxn ang="0">
                    <a:pos x="106" y="259"/>
                  </a:cxn>
                  <a:cxn ang="0">
                    <a:pos x="112" y="245"/>
                  </a:cxn>
                  <a:cxn ang="0">
                    <a:pos x="124" y="236"/>
                  </a:cxn>
                  <a:cxn ang="0">
                    <a:pos x="132" y="226"/>
                  </a:cxn>
                  <a:cxn ang="0">
                    <a:pos x="136" y="215"/>
                  </a:cxn>
                  <a:cxn ang="0">
                    <a:pos x="127" y="202"/>
                  </a:cxn>
                  <a:cxn ang="0">
                    <a:pos x="125" y="198"/>
                  </a:cxn>
                  <a:cxn ang="0">
                    <a:pos x="128" y="199"/>
                  </a:cxn>
                  <a:cxn ang="0">
                    <a:pos x="115" y="193"/>
                  </a:cxn>
                  <a:cxn ang="0">
                    <a:pos x="119" y="187"/>
                  </a:cxn>
                  <a:cxn ang="0">
                    <a:pos x="132" y="186"/>
                  </a:cxn>
                  <a:cxn ang="0">
                    <a:pos x="143" y="180"/>
                  </a:cxn>
                  <a:cxn ang="0">
                    <a:pos x="148" y="176"/>
                  </a:cxn>
                  <a:cxn ang="0">
                    <a:pos x="160" y="163"/>
                  </a:cxn>
                  <a:cxn ang="0">
                    <a:pos x="161" y="142"/>
                  </a:cxn>
                  <a:cxn ang="0">
                    <a:pos x="179" y="121"/>
                  </a:cxn>
                  <a:cxn ang="0">
                    <a:pos x="206" y="93"/>
                  </a:cxn>
                  <a:cxn ang="0">
                    <a:pos x="194" y="84"/>
                  </a:cxn>
                  <a:cxn ang="0">
                    <a:pos x="237" y="52"/>
                  </a:cxn>
                  <a:cxn ang="0">
                    <a:pos x="197" y="31"/>
                  </a:cxn>
                  <a:cxn ang="0">
                    <a:pos x="133" y="11"/>
                  </a:cxn>
                  <a:cxn ang="0">
                    <a:pos x="92" y="7"/>
                  </a:cxn>
                  <a:cxn ang="0">
                    <a:pos x="40" y="6"/>
                  </a:cxn>
                  <a:cxn ang="0">
                    <a:pos x="1" y="22"/>
                  </a:cxn>
                </a:cxnLst>
                <a:rect l="0" t="0" r="r" b="b"/>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1" name="Freeform 13"/>
              <p:cNvSpPr>
                <a:spLocks/>
              </p:cNvSpPr>
              <p:nvPr/>
            </p:nvSpPr>
            <p:spPr bwMode="auto">
              <a:xfrm>
                <a:off x="3705" y="3006"/>
                <a:ext cx="20" cy="20"/>
              </a:xfrm>
              <a:custGeom>
                <a:avLst/>
                <a:gdLst/>
                <a:ahLst/>
                <a:cxnLst>
                  <a:cxn ang="0">
                    <a:pos x="0" y="13"/>
                  </a:cxn>
                  <a:cxn ang="0">
                    <a:pos x="0" y="15"/>
                  </a:cxn>
                  <a:cxn ang="0">
                    <a:pos x="1" y="16"/>
                  </a:cxn>
                  <a:cxn ang="0">
                    <a:pos x="4" y="17"/>
                  </a:cxn>
                  <a:cxn ang="0">
                    <a:pos x="4" y="18"/>
                  </a:cxn>
                  <a:cxn ang="0">
                    <a:pos x="5" y="19"/>
                  </a:cxn>
                  <a:cxn ang="0">
                    <a:pos x="7" y="20"/>
                  </a:cxn>
                  <a:cxn ang="0">
                    <a:pos x="8" y="20"/>
                  </a:cxn>
                  <a:cxn ang="0">
                    <a:pos x="11" y="17"/>
                  </a:cxn>
                  <a:cxn ang="0">
                    <a:pos x="12" y="17"/>
                  </a:cxn>
                  <a:cxn ang="0">
                    <a:pos x="16" y="17"/>
                  </a:cxn>
                  <a:cxn ang="0">
                    <a:pos x="18" y="15"/>
                  </a:cxn>
                  <a:cxn ang="0">
                    <a:pos x="18" y="9"/>
                  </a:cxn>
                  <a:cxn ang="0">
                    <a:pos x="15" y="10"/>
                  </a:cxn>
                  <a:cxn ang="0">
                    <a:pos x="15" y="9"/>
                  </a:cxn>
                  <a:cxn ang="0">
                    <a:pos x="14" y="8"/>
                  </a:cxn>
                  <a:cxn ang="0">
                    <a:pos x="14" y="9"/>
                  </a:cxn>
                  <a:cxn ang="0">
                    <a:pos x="13" y="10"/>
                  </a:cxn>
                  <a:cxn ang="0">
                    <a:pos x="13" y="10"/>
                  </a:cxn>
                  <a:cxn ang="0">
                    <a:pos x="13" y="10"/>
                  </a:cxn>
                  <a:cxn ang="0">
                    <a:pos x="12" y="10"/>
                  </a:cxn>
                  <a:cxn ang="0">
                    <a:pos x="11" y="10"/>
                  </a:cxn>
                  <a:cxn ang="0">
                    <a:pos x="11" y="10"/>
                  </a:cxn>
                  <a:cxn ang="0">
                    <a:pos x="11" y="9"/>
                  </a:cxn>
                  <a:cxn ang="0">
                    <a:pos x="11" y="10"/>
                  </a:cxn>
                  <a:cxn ang="0">
                    <a:pos x="11" y="9"/>
                  </a:cxn>
                  <a:cxn ang="0">
                    <a:pos x="11" y="8"/>
                  </a:cxn>
                  <a:cxn ang="0">
                    <a:pos x="13" y="8"/>
                  </a:cxn>
                  <a:cxn ang="0">
                    <a:pos x="13" y="7"/>
                  </a:cxn>
                  <a:cxn ang="0">
                    <a:pos x="13" y="7"/>
                  </a:cxn>
                  <a:cxn ang="0">
                    <a:pos x="13" y="6"/>
                  </a:cxn>
                  <a:cxn ang="0">
                    <a:pos x="14" y="6"/>
                  </a:cxn>
                  <a:cxn ang="0">
                    <a:pos x="15" y="6"/>
                  </a:cxn>
                  <a:cxn ang="0">
                    <a:pos x="19" y="5"/>
                  </a:cxn>
                  <a:cxn ang="0">
                    <a:pos x="20" y="3"/>
                  </a:cxn>
                  <a:cxn ang="0">
                    <a:pos x="20" y="2"/>
                  </a:cxn>
                  <a:cxn ang="0">
                    <a:pos x="20" y="1"/>
                  </a:cxn>
                  <a:cxn ang="0">
                    <a:pos x="17" y="0"/>
                  </a:cxn>
                  <a:cxn ang="0">
                    <a:pos x="15" y="0"/>
                  </a:cxn>
                  <a:cxn ang="0">
                    <a:pos x="14" y="2"/>
                  </a:cxn>
                  <a:cxn ang="0">
                    <a:pos x="13" y="2"/>
                  </a:cxn>
                  <a:cxn ang="0">
                    <a:pos x="13" y="1"/>
                  </a:cxn>
                  <a:cxn ang="0">
                    <a:pos x="9" y="2"/>
                  </a:cxn>
                  <a:cxn ang="0">
                    <a:pos x="8" y="2"/>
                  </a:cxn>
                  <a:cxn ang="0">
                    <a:pos x="8" y="2"/>
                  </a:cxn>
                  <a:cxn ang="0">
                    <a:pos x="8" y="2"/>
                  </a:cxn>
                  <a:cxn ang="0">
                    <a:pos x="8" y="2"/>
                  </a:cxn>
                  <a:cxn ang="0">
                    <a:pos x="6" y="2"/>
                  </a:cxn>
                  <a:cxn ang="0">
                    <a:pos x="5" y="3"/>
                  </a:cxn>
                  <a:cxn ang="0">
                    <a:pos x="4" y="3"/>
                  </a:cxn>
                  <a:cxn ang="0">
                    <a:pos x="4" y="4"/>
                  </a:cxn>
                  <a:cxn ang="0">
                    <a:pos x="3" y="5"/>
                  </a:cxn>
                  <a:cxn ang="0">
                    <a:pos x="0" y="6"/>
                  </a:cxn>
                  <a:cxn ang="0">
                    <a:pos x="0" y="6"/>
                  </a:cxn>
                  <a:cxn ang="0">
                    <a:pos x="0" y="8"/>
                  </a:cxn>
                  <a:cxn ang="0">
                    <a:pos x="0" y="13"/>
                  </a:cxn>
                  <a:cxn ang="0">
                    <a:pos x="0" y="13"/>
                  </a:cxn>
                </a:cxnLst>
                <a:rect l="0" t="0" r="r" b="b"/>
                <a:pathLst>
                  <a:path w="20" h="20">
                    <a:moveTo>
                      <a:pt x="0" y="13"/>
                    </a:moveTo>
                    <a:lnTo>
                      <a:pt x="0" y="15"/>
                    </a:lnTo>
                    <a:lnTo>
                      <a:pt x="1" y="16"/>
                    </a:lnTo>
                    <a:lnTo>
                      <a:pt x="4" y="17"/>
                    </a:lnTo>
                    <a:lnTo>
                      <a:pt x="4" y="18"/>
                    </a:lnTo>
                    <a:lnTo>
                      <a:pt x="5" y="19"/>
                    </a:lnTo>
                    <a:lnTo>
                      <a:pt x="7" y="20"/>
                    </a:lnTo>
                    <a:lnTo>
                      <a:pt x="8" y="20"/>
                    </a:lnTo>
                    <a:lnTo>
                      <a:pt x="11" y="17"/>
                    </a:lnTo>
                    <a:lnTo>
                      <a:pt x="12" y="17"/>
                    </a:lnTo>
                    <a:lnTo>
                      <a:pt x="16" y="17"/>
                    </a:lnTo>
                    <a:lnTo>
                      <a:pt x="18" y="15"/>
                    </a:lnTo>
                    <a:lnTo>
                      <a:pt x="18" y="9"/>
                    </a:lnTo>
                    <a:lnTo>
                      <a:pt x="15" y="10"/>
                    </a:lnTo>
                    <a:lnTo>
                      <a:pt x="15" y="9"/>
                    </a:lnTo>
                    <a:lnTo>
                      <a:pt x="14" y="8"/>
                    </a:lnTo>
                    <a:lnTo>
                      <a:pt x="14" y="9"/>
                    </a:lnTo>
                    <a:lnTo>
                      <a:pt x="13" y="10"/>
                    </a:lnTo>
                    <a:lnTo>
                      <a:pt x="13" y="10"/>
                    </a:lnTo>
                    <a:lnTo>
                      <a:pt x="13" y="10"/>
                    </a:lnTo>
                    <a:lnTo>
                      <a:pt x="12" y="10"/>
                    </a:lnTo>
                    <a:lnTo>
                      <a:pt x="11" y="10"/>
                    </a:lnTo>
                    <a:lnTo>
                      <a:pt x="11" y="10"/>
                    </a:lnTo>
                    <a:lnTo>
                      <a:pt x="11" y="9"/>
                    </a:lnTo>
                    <a:lnTo>
                      <a:pt x="11" y="10"/>
                    </a:lnTo>
                    <a:lnTo>
                      <a:pt x="11" y="9"/>
                    </a:lnTo>
                    <a:lnTo>
                      <a:pt x="11" y="8"/>
                    </a:lnTo>
                    <a:lnTo>
                      <a:pt x="13" y="8"/>
                    </a:lnTo>
                    <a:lnTo>
                      <a:pt x="13" y="7"/>
                    </a:lnTo>
                    <a:lnTo>
                      <a:pt x="13" y="7"/>
                    </a:lnTo>
                    <a:lnTo>
                      <a:pt x="13" y="6"/>
                    </a:lnTo>
                    <a:lnTo>
                      <a:pt x="14" y="6"/>
                    </a:lnTo>
                    <a:lnTo>
                      <a:pt x="15" y="6"/>
                    </a:lnTo>
                    <a:lnTo>
                      <a:pt x="19" y="5"/>
                    </a:lnTo>
                    <a:lnTo>
                      <a:pt x="20" y="3"/>
                    </a:lnTo>
                    <a:lnTo>
                      <a:pt x="20" y="2"/>
                    </a:lnTo>
                    <a:lnTo>
                      <a:pt x="20" y="1"/>
                    </a:lnTo>
                    <a:lnTo>
                      <a:pt x="17" y="0"/>
                    </a:lnTo>
                    <a:lnTo>
                      <a:pt x="15" y="0"/>
                    </a:lnTo>
                    <a:lnTo>
                      <a:pt x="14" y="2"/>
                    </a:lnTo>
                    <a:lnTo>
                      <a:pt x="13" y="2"/>
                    </a:lnTo>
                    <a:lnTo>
                      <a:pt x="13" y="1"/>
                    </a:lnTo>
                    <a:lnTo>
                      <a:pt x="9" y="2"/>
                    </a:lnTo>
                    <a:lnTo>
                      <a:pt x="8" y="2"/>
                    </a:lnTo>
                    <a:lnTo>
                      <a:pt x="8" y="2"/>
                    </a:lnTo>
                    <a:lnTo>
                      <a:pt x="8" y="2"/>
                    </a:lnTo>
                    <a:lnTo>
                      <a:pt x="8" y="2"/>
                    </a:lnTo>
                    <a:lnTo>
                      <a:pt x="6" y="2"/>
                    </a:lnTo>
                    <a:lnTo>
                      <a:pt x="5" y="3"/>
                    </a:lnTo>
                    <a:lnTo>
                      <a:pt x="4" y="3"/>
                    </a:lnTo>
                    <a:lnTo>
                      <a:pt x="4" y="4"/>
                    </a:lnTo>
                    <a:lnTo>
                      <a:pt x="3" y="5"/>
                    </a:lnTo>
                    <a:lnTo>
                      <a:pt x="0" y="6"/>
                    </a:lnTo>
                    <a:lnTo>
                      <a:pt x="0" y="6"/>
                    </a:lnTo>
                    <a:lnTo>
                      <a:pt x="0" y="8"/>
                    </a:lnTo>
                    <a:lnTo>
                      <a:pt x="0" y="13"/>
                    </a:lnTo>
                    <a:lnTo>
                      <a:pt x="0" y="1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2" name="Freeform 14"/>
              <p:cNvSpPr>
                <a:spLocks/>
              </p:cNvSpPr>
              <p:nvPr/>
            </p:nvSpPr>
            <p:spPr bwMode="auto">
              <a:xfrm>
                <a:off x="3764" y="3041"/>
                <a:ext cx="29" cy="39"/>
              </a:xfrm>
              <a:custGeom>
                <a:avLst/>
                <a:gdLst/>
                <a:ahLst/>
                <a:cxnLst>
                  <a:cxn ang="0">
                    <a:pos x="13" y="1"/>
                  </a:cxn>
                  <a:cxn ang="0">
                    <a:pos x="10" y="5"/>
                  </a:cxn>
                  <a:cxn ang="0">
                    <a:pos x="14" y="9"/>
                  </a:cxn>
                  <a:cxn ang="0">
                    <a:pos x="12" y="10"/>
                  </a:cxn>
                  <a:cxn ang="0">
                    <a:pos x="16" y="12"/>
                  </a:cxn>
                  <a:cxn ang="0">
                    <a:pos x="17" y="17"/>
                  </a:cxn>
                  <a:cxn ang="0">
                    <a:pos x="13" y="14"/>
                  </a:cxn>
                  <a:cxn ang="0">
                    <a:pos x="10" y="13"/>
                  </a:cxn>
                  <a:cxn ang="0">
                    <a:pos x="8" y="8"/>
                  </a:cxn>
                  <a:cxn ang="0">
                    <a:pos x="5" y="6"/>
                  </a:cxn>
                  <a:cxn ang="0">
                    <a:pos x="3" y="9"/>
                  </a:cxn>
                  <a:cxn ang="0">
                    <a:pos x="4" y="15"/>
                  </a:cxn>
                  <a:cxn ang="0">
                    <a:pos x="7" y="16"/>
                  </a:cxn>
                  <a:cxn ang="0">
                    <a:pos x="8" y="22"/>
                  </a:cxn>
                  <a:cxn ang="0">
                    <a:pos x="4" y="19"/>
                  </a:cxn>
                  <a:cxn ang="0">
                    <a:pos x="3" y="22"/>
                  </a:cxn>
                  <a:cxn ang="0">
                    <a:pos x="1" y="23"/>
                  </a:cxn>
                  <a:cxn ang="0">
                    <a:pos x="0" y="26"/>
                  </a:cxn>
                  <a:cxn ang="0">
                    <a:pos x="6" y="25"/>
                  </a:cxn>
                  <a:cxn ang="0">
                    <a:pos x="13" y="23"/>
                  </a:cxn>
                  <a:cxn ang="0">
                    <a:pos x="17" y="22"/>
                  </a:cxn>
                  <a:cxn ang="0">
                    <a:pos x="21" y="22"/>
                  </a:cxn>
                  <a:cxn ang="0">
                    <a:pos x="17" y="25"/>
                  </a:cxn>
                  <a:cxn ang="0">
                    <a:pos x="15" y="26"/>
                  </a:cxn>
                  <a:cxn ang="0">
                    <a:pos x="14" y="28"/>
                  </a:cxn>
                  <a:cxn ang="0">
                    <a:pos x="11" y="29"/>
                  </a:cxn>
                  <a:cxn ang="0">
                    <a:pos x="14" y="31"/>
                  </a:cxn>
                  <a:cxn ang="0">
                    <a:pos x="12" y="33"/>
                  </a:cxn>
                  <a:cxn ang="0">
                    <a:pos x="13" y="38"/>
                  </a:cxn>
                  <a:cxn ang="0">
                    <a:pos x="18" y="37"/>
                  </a:cxn>
                  <a:cxn ang="0">
                    <a:pos x="19" y="38"/>
                  </a:cxn>
                  <a:cxn ang="0">
                    <a:pos x="21" y="38"/>
                  </a:cxn>
                  <a:cxn ang="0">
                    <a:pos x="23" y="38"/>
                  </a:cxn>
                  <a:cxn ang="0">
                    <a:pos x="25" y="36"/>
                  </a:cxn>
                  <a:cxn ang="0">
                    <a:pos x="25" y="34"/>
                  </a:cxn>
                  <a:cxn ang="0">
                    <a:pos x="25" y="32"/>
                  </a:cxn>
                  <a:cxn ang="0">
                    <a:pos x="25" y="30"/>
                  </a:cxn>
                  <a:cxn ang="0">
                    <a:pos x="26" y="29"/>
                  </a:cxn>
                  <a:cxn ang="0">
                    <a:pos x="27" y="28"/>
                  </a:cxn>
                  <a:cxn ang="0">
                    <a:pos x="26" y="25"/>
                  </a:cxn>
                  <a:cxn ang="0">
                    <a:pos x="29" y="29"/>
                  </a:cxn>
                  <a:cxn ang="0">
                    <a:pos x="27" y="21"/>
                  </a:cxn>
                  <a:cxn ang="0">
                    <a:pos x="28" y="17"/>
                  </a:cxn>
                  <a:cxn ang="0">
                    <a:pos x="27" y="10"/>
                  </a:cxn>
                  <a:cxn ang="0">
                    <a:pos x="24" y="3"/>
                  </a:cxn>
                  <a:cxn ang="0">
                    <a:pos x="21" y="0"/>
                  </a:cxn>
                  <a:cxn ang="0">
                    <a:pos x="21" y="3"/>
                  </a:cxn>
                  <a:cxn ang="0">
                    <a:pos x="20" y="6"/>
                  </a:cxn>
                </a:cxnLst>
                <a:rect l="0" t="0" r="r" b="b"/>
                <a:pathLst>
                  <a:path w="29" h="39">
                    <a:moveTo>
                      <a:pt x="18" y="4"/>
                    </a:moveTo>
                    <a:lnTo>
                      <a:pt x="17" y="1"/>
                    </a:lnTo>
                    <a:lnTo>
                      <a:pt x="15" y="2"/>
                    </a:lnTo>
                    <a:lnTo>
                      <a:pt x="13" y="1"/>
                    </a:lnTo>
                    <a:lnTo>
                      <a:pt x="11" y="3"/>
                    </a:lnTo>
                    <a:lnTo>
                      <a:pt x="10" y="4"/>
                    </a:lnTo>
                    <a:lnTo>
                      <a:pt x="10" y="4"/>
                    </a:lnTo>
                    <a:lnTo>
                      <a:pt x="10" y="5"/>
                    </a:lnTo>
                    <a:lnTo>
                      <a:pt x="10" y="7"/>
                    </a:lnTo>
                    <a:lnTo>
                      <a:pt x="11" y="8"/>
                    </a:lnTo>
                    <a:lnTo>
                      <a:pt x="13" y="8"/>
                    </a:lnTo>
                    <a:lnTo>
                      <a:pt x="14" y="9"/>
                    </a:lnTo>
                    <a:lnTo>
                      <a:pt x="14" y="9"/>
                    </a:lnTo>
                    <a:lnTo>
                      <a:pt x="14" y="9"/>
                    </a:lnTo>
                    <a:lnTo>
                      <a:pt x="14" y="10"/>
                    </a:lnTo>
                    <a:lnTo>
                      <a:pt x="12" y="10"/>
                    </a:lnTo>
                    <a:lnTo>
                      <a:pt x="12" y="11"/>
                    </a:lnTo>
                    <a:lnTo>
                      <a:pt x="13" y="11"/>
                    </a:lnTo>
                    <a:lnTo>
                      <a:pt x="15" y="11"/>
                    </a:lnTo>
                    <a:lnTo>
                      <a:pt x="16" y="12"/>
                    </a:lnTo>
                    <a:lnTo>
                      <a:pt x="14" y="12"/>
                    </a:lnTo>
                    <a:lnTo>
                      <a:pt x="16" y="17"/>
                    </a:lnTo>
                    <a:lnTo>
                      <a:pt x="17" y="16"/>
                    </a:lnTo>
                    <a:lnTo>
                      <a:pt x="17" y="17"/>
                    </a:lnTo>
                    <a:lnTo>
                      <a:pt x="16" y="18"/>
                    </a:lnTo>
                    <a:lnTo>
                      <a:pt x="14" y="17"/>
                    </a:lnTo>
                    <a:lnTo>
                      <a:pt x="12" y="15"/>
                    </a:lnTo>
                    <a:lnTo>
                      <a:pt x="13" y="14"/>
                    </a:lnTo>
                    <a:lnTo>
                      <a:pt x="12" y="14"/>
                    </a:lnTo>
                    <a:lnTo>
                      <a:pt x="11" y="14"/>
                    </a:lnTo>
                    <a:lnTo>
                      <a:pt x="10" y="14"/>
                    </a:lnTo>
                    <a:lnTo>
                      <a:pt x="10" y="13"/>
                    </a:lnTo>
                    <a:lnTo>
                      <a:pt x="9" y="10"/>
                    </a:lnTo>
                    <a:lnTo>
                      <a:pt x="10" y="9"/>
                    </a:lnTo>
                    <a:lnTo>
                      <a:pt x="8" y="8"/>
                    </a:lnTo>
                    <a:lnTo>
                      <a:pt x="8" y="8"/>
                    </a:lnTo>
                    <a:lnTo>
                      <a:pt x="8" y="7"/>
                    </a:lnTo>
                    <a:lnTo>
                      <a:pt x="7" y="7"/>
                    </a:lnTo>
                    <a:lnTo>
                      <a:pt x="7" y="7"/>
                    </a:lnTo>
                    <a:lnTo>
                      <a:pt x="5" y="6"/>
                    </a:lnTo>
                    <a:lnTo>
                      <a:pt x="4" y="6"/>
                    </a:lnTo>
                    <a:lnTo>
                      <a:pt x="4" y="8"/>
                    </a:lnTo>
                    <a:lnTo>
                      <a:pt x="4" y="8"/>
                    </a:lnTo>
                    <a:lnTo>
                      <a:pt x="3" y="9"/>
                    </a:lnTo>
                    <a:lnTo>
                      <a:pt x="3" y="11"/>
                    </a:lnTo>
                    <a:lnTo>
                      <a:pt x="4" y="11"/>
                    </a:lnTo>
                    <a:lnTo>
                      <a:pt x="4" y="13"/>
                    </a:lnTo>
                    <a:lnTo>
                      <a:pt x="4" y="15"/>
                    </a:lnTo>
                    <a:lnTo>
                      <a:pt x="5" y="15"/>
                    </a:lnTo>
                    <a:lnTo>
                      <a:pt x="5" y="17"/>
                    </a:lnTo>
                    <a:lnTo>
                      <a:pt x="7" y="16"/>
                    </a:lnTo>
                    <a:lnTo>
                      <a:pt x="7" y="16"/>
                    </a:lnTo>
                    <a:lnTo>
                      <a:pt x="7" y="18"/>
                    </a:lnTo>
                    <a:lnTo>
                      <a:pt x="7" y="18"/>
                    </a:lnTo>
                    <a:lnTo>
                      <a:pt x="8" y="19"/>
                    </a:lnTo>
                    <a:lnTo>
                      <a:pt x="8" y="22"/>
                    </a:lnTo>
                    <a:lnTo>
                      <a:pt x="7" y="22"/>
                    </a:lnTo>
                    <a:lnTo>
                      <a:pt x="7" y="21"/>
                    </a:lnTo>
                    <a:lnTo>
                      <a:pt x="4" y="19"/>
                    </a:lnTo>
                    <a:lnTo>
                      <a:pt x="4" y="19"/>
                    </a:lnTo>
                    <a:lnTo>
                      <a:pt x="3" y="20"/>
                    </a:lnTo>
                    <a:lnTo>
                      <a:pt x="3" y="22"/>
                    </a:lnTo>
                    <a:lnTo>
                      <a:pt x="3" y="22"/>
                    </a:lnTo>
                    <a:lnTo>
                      <a:pt x="3" y="22"/>
                    </a:lnTo>
                    <a:lnTo>
                      <a:pt x="3" y="22"/>
                    </a:lnTo>
                    <a:lnTo>
                      <a:pt x="3" y="23"/>
                    </a:lnTo>
                    <a:lnTo>
                      <a:pt x="2" y="23"/>
                    </a:lnTo>
                    <a:lnTo>
                      <a:pt x="1" y="23"/>
                    </a:lnTo>
                    <a:lnTo>
                      <a:pt x="0" y="24"/>
                    </a:lnTo>
                    <a:lnTo>
                      <a:pt x="0" y="25"/>
                    </a:lnTo>
                    <a:lnTo>
                      <a:pt x="0" y="25"/>
                    </a:lnTo>
                    <a:lnTo>
                      <a:pt x="0" y="26"/>
                    </a:lnTo>
                    <a:lnTo>
                      <a:pt x="1" y="27"/>
                    </a:lnTo>
                    <a:lnTo>
                      <a:pt x="3" y="26"/>
                    </a:lnTo>
                    <a:lnTo>
                      <a:pt x="5" y="26"/>
                    </a:lnTo>
                    <a:lnTo>
                      <a:pt x="6" y="25"/>
                    </a:lnTo>
                    <a:lnTo>
                      <a:pt x="7" y="26"/>
                    </a:lnTo>
                    <a:lnTo>
                      <a:pt x="7" y="25"/>
                    </a:lnTo>
                    <a:lnTo>
                      <a:pt x="9" y="25"/>
                    </a:lnTo>
                    <a:lnTo>
                      <a:pt x="13" y="23"/>
                    </a:lnTo>
                    <a:lnTo>
                      <a:pt x="14" y="23"/>
                    </a:lnTo>
                    <a:lnTo>
                      <a:pt x="15" y="22"/>
                    </a:lnTo>
                    <a:lnTo>
                      <a:pt x="16" y="23"/>
                    </a:lnTo>
                    <a:lnTo>
                      <a:pt x="17" y="22"/>
                    </a:lnTo>
                    <a:lnTo>
                      <a:pt x="18" y="22"/>
                    </a:lnTo>
                    <a:lnTo>
                      <a:pt x="20" y="22"/>
                    </a:lnTo>
                    <a:lnTo>
                      <a:pt x="21" y="22"/>
                    </a:lnTo>
                    <a:lnTo>
                      <a:pt x="21" y="22"/>
                    </a:lnTo>
                    <a:lnTo>
                      <a:pt x="20" y="22"/>
                    </a:lnTo>
                    <a:lnTo>
                      <a:pt x="16" y="23"/>
                    </a:lnTo>
                    <a:lnTo>
                      <a:pt x="16" y="24"/>
                    </a:lnTo>
                    <a:lnTo>
                      <a:pt x="17" y="25"/>
                    </a:lnTo>
                    <a:lnTo>
                      <a:pt x="17" y="25"/>
                    </a:lnTo>
                    <a:lnTo>
                      <a:pt x="15" y="26"/>
                    </a:lnTo>
                    <a:lnTo>
                      <a:pt x="15" y="26"/>
                    </a:lnTo>
                    <a:lnTo>
                      <a:pt x="15" y="26"/>
                    </a:lnTo>
                    <a:lnTo>
                      <a:pt x="14" y="27"/>
                    </a:lnTo>
                    <a:lnTo>
                      <a:pt x="16" y="27"/>
                    </a:lnTo>
                    <a:lnTo>
                      <a:pt x="16" y="28"/>
                    </a:lnTo>
                    <a:lnTo>
                      <a:pt x="14" y="28"/>
                    </a:lnTo>
                    <a:lnTo>
                      <a:pt x="14" y="28"/>
                    </a:lnTo>
                    <a:lnTo>
                      <a:pt x="14" y="29"/>
                    </a:lnTo>
                    <a:lnTo>
                      <a:pt x="13" y="29"/>
                    </a:lnTo>
                    <a:lnTo>
                      <a:pt x="11" y="29"/>
                    </a:lnTo>
                    <a:lnTo>
                      <a:pt x="13" y="30"/>
                    </a:lnTo>
                    <a:lnTo>
                      <a:pt x="11" y="31"/>
                    </a:lnTo>
                    <a:lnTo>
                      <a:pt x="11" y="32"/>
                    </a:lnTo>
                    <a:lnTo>
                      <a:pt x="14" y="31"/>
                    </a:lnTo>
                    <a:lnTo>
                      <a:pt x="13" y="33"/>
                    </a:lnTo>
                    <a:lnTo>
                      <a:pt x="14" y="33"/>
                    </a:lnTo>
                    <a:lnTo>
                      <a:pt x="14" y="33"/>
                    </a:lnTo>
                    <a:lnTo>
                      <a:pt x="12" y="33"/>
                    </a:lnTo>
                    <a:lnTo>
                      <a:pt x="11" y="34"/>
                    </a:lnTo>
                    <a:lnTo>
                      <a:pt x="12" y="35"/>
                    </a:lnTo>
                    <a:lnTo>
                      <a:pt x="12" y="37"/>
                    </a:lnTo>
                    <a:lnTo>
                      <a:pt x="13" y="38"/>
                    </a:lnTo>
                    <a:lnTo>
                      <a:pt x="14" y="39"/>
                    </a:lnTo>
                    <a:lnTo>
                      <a:pt x="17" y="39"/>
                    </a:lnTo>
                    <a:lnTo>
                      <a:pt x="18" y="37"/>
                    </a:lnTo>
                    <a:lnTo>
                      <a:pt x="18" y="37"/>
                    </a:lnTo>
                    <a:lnTo>
                      <a:pt x="18" y="38"/>
                    </a:lnTo>
                    <a:lnTo>
                      <a:pt x="18" y="37"/>
                    </a:lnTo>
                    <a:lnTo>
                      <a:pt x="19" y="37"/>
                    </a:lnTo>
                    <a:lnTo>
                      <a:pt x="19" y="38"/>
                    </a:lnTo>
                    <a:lnTo>
                      <a:pt x="20" y="38"/>
                    </a:lnTo>
                    <a:lnTo>
                      <a:pt x="20" y="37"/>
                    </a:lnTo>
                    <a:lnTo>
                      <a:pt x="21" y="37"/>
                    </a:lnTo>
                    <a:lnTo>
                      <a:pt x="21" y="38"/>
                    </a:lnTo>
                    <a:lnTo>
                      <a:pt x="21" y="38"/>
                    </a:lnTo>
                    <a:lnTo>
                      <a:pt x="21" y="38"/>
                    </a:lnTo>
                    <a:lnTo>
                      <a:pt x="22" y="37"/>
                    </a:lnTo>
                    <a:lnTo>
                      <a:pt x="23" y="38"/>
                    </a:lnTo>
                    <a:lnTo>
                      <a:pt x="25" y="38"/>
                    </a:lnTo>
                    <a:lnTo>
                      <a:pt x="25" y="37"/>
                    </a:lnTo>
                    <a:lnTo>
                      <a:pt x="25" y="36"/>
                    </a:lnTo>
                    <a:lnTo>
                      <a:pt x="25" y="36"/>
                    </a:lnTo>
                    <a:lnTo>
                      <a:pt x="25" y="35"/>
                    </a:lnTo>
                    <a:lnTo>
                      <a:pt x="25" y="34"/>
                    </a:lnTo>
                    <a:lnTo>
                      <a:pt x="25" y="34"/>
                    </a:lnTo>
                    <a:lnTo>
                      <a:pt x="25" y="34"/>
                    </a:lnTo>
                    <a:lnTo>
                      <a:pt x="26" y="36"/>
                    </a:lnTo>
                    <a:lnTo>
                      <a:pt x="27" y="36"/>
                    </a:lnTo>
                    <a:lnTo>
                      <a:pt x="27" y="36"/>
                    </a:lnTo>
                    <a:lnTo>
                      <a:pt x="25" y="32"/>
                    </a:lnTo>
                    <a:lnTo>
                      <a:pt x="25" y="32"/>
                    </a:lnTo>
                    <a:lnTo>
                      <a:pt x="25" y="31"/>
                    </a:lnTo>
                    <a:lnTo>
                      <a:pt x="25" y="29"/>
                    </a:lnTo>
                    <a:lnTo>
                      <a:pt x="25" y="30"/>
                    </a:lnTo>
                    <a:lnTo>
                      <a:pt x="26" y="30"/>
                    </a:lnTo>
                    <a:lnTo>
                      <a:pt x="25" y="29"/>
                    </a:lnTo>
                    <a:lnTo>
                      <a:pt x="25" y="29"/>
                    </a:lnTo>
                    <a:lnTo>
                      <a:pt x="26" y="29"/>
                    </a:lnTo>
                    <a:lnTo>
                      <a:pt x="25" y="28"/>
                    </a:lnTo>
                    <a:lnTo>
                      <a:pt x="25" y="27"/>
                    </a:lnTo>
                    <a:lnTo>
                      <a:pt x="26" y="27"/>
                    </a:lnTo>
                    <a:lnTo>
                      <a:pt x="27" y="28"/>
                    </a:lnTo>
                    <a:lnTo>
                      <a:pt x="27" y="27"/>
                    </a:lnTo>
                    <a:lnTo>
                      <a:pt x="27" y="26"/>
                    </a:lnTo>
                    <a:lnTo>
                      <a:pt x="26" y="26"/>
                    </a:lnTo>
                    <a:lnTo>
                      <a:pt x="26" y="25"/>
                    </a:lnTo>
                    <a:lnTo>
                      <a:pt x="27" y="26"/>
                    </a:lnTo>
                    <a:lnTo>
                      <a:pt x="27" y="25"/>
                    </a:lnTo>
                    <a:lnTo>
                      <a:pt x="28" y="26"/>
                    </a:lnTo>
                    <a:lnTo>
                      <a:pt x="29" y="29"/>
                    </a:lnTo>
                    <a:lnTo>
                      <a:pt x="29" y="22"/>
                    </a:lnTo>
                    <a:lnTo>
                      <a:pt x="29" y="22"/>
                    </a:lnTo>
                    <a:lnTo>
                      <a:pt x="26" y="22"/>
                    </a:lnTo>
                    <a:lnTo>
                      <a:pt x="27" y="21"/>
                    </a:lnTo>
                    <a:lnTo>
                      <a:pt x="28" y="19"/>
                    </a:lnTo>
                    <a:lnTo>
                      <a:pt x="28" y="17"/>
                    </a:lnTo>
                    <a:lnTo>
                      <a:pt x="28" y="17"/>
                    </a:lnTo>
                    <a:lnTo>
                      <a:pt x="28" y="17"/>
                    </a:lnTo>
                    <a:lnTo>
                      <a:pt x="28" y="15"/>
                    </a:lnTo>
                    <a:lnTo>
                      <a:pt x="29" y="13"/>
                    </a:lnTo>
                    <a:lnTo>
                      <a:pt x="28" y="11"/>
                    </a:lnTo>
                    <a:lnTo>
                      <a:pt x="27" y="10"/>
                    </a:lnTo>
                    <a:lnTo>
                      <a:pt x="28" y="6"/>
                    </a:lnTo>
                    <a:lnTo>
                      <a:pt x="26" y="4"/>
                    </a:lnTo>
                    <a:lnTo>
                      <a:pt x="25" y="4"/>
                    </a:lnTo>
                    <a:lnTo>
                      <a:pt x="24" y="3"/>
                    </a:lnTo>
                    <a:lnTo>
                      <a:pt x="25" y="3"/>
                    </a:lnTo>
                    <a:lnTo>
                      <a:pt x="24" y="2"/>
                    </a:lnTo>
                    <a:lnTo>
                      <a:pt x="24" y="0"/>
                    </a:lnTo>
                    <a:lnTo>
                      <a:pt x="21" y="0"/>
                    </a:lnTo>
                    <a:lnTo>
                      <a:pt x="23" y="1"/>
                    </a:lnTo>
                    <a:lnTo>
                      <a:pt x="23" y="3"/>
                    </a:lnTo>
                    <a:lnTo>
                      <a:pt x="21" y="2"/>
                    </a:lnTo>
                    <a:lnTo>
                      <a:pt x="21" y="3"/>
                    </a:lnTo>
                    <a:lnTo>
                      <a:pt x="21" y="4"/>
                    </a:lnTo>
                    <a:lnTo>
                      <a:pt x="21" y="6"/>
                    </a:lnTo>
                    <a:lnTo>
                      <a:pt x="20" y="5"/>
                    </a:lnTo>
                    <a:lnTo>
                      <a:pt x="20" y="6"/>
                    </a:lnTo>
                    <a:lnTo>
                      <a:pt x="20" y="5"/>
                    </a:lnTo>
                    <a:lnTo>
                      <a:pt x="20" y="4"/>
                    </a:lnTo>
                    <a:lnTo>
                      <a:pt x="18"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3" name="Freeform 15"/>
              <p:cNvSpPr>
                <a:spLocks/>
              </p:cNvSpPr>
              <p:nvPr/>
            </p:nvSpPr>
            <p:spPr bwMode="auto">
              <a:xfrm>
                <a:off x="3796" y="3032"/>
                <a:ext cx="95" cy="60"/>
              </a:xfrm>
              <a:custGeom>
                <a:avLst/>
                <a:gdLst/>
                <a:ahLst/>
                <a:cxnLst>
                  <a:cxn ang="0">
                    <a:pos x="41" y="53"/>
                  </a:cxn>
                  <a:cxn ang="0">
                    <a:pos x="44" y="52"/>
                  </a:cxn>
                  <a:cxn ang="0">
                    <a:pos x="47" y="59"/>
                  </a:cxn>
                  <a:cxn ang="0">
                    <a:pos x="51" y="58"/>
                  </a:cxn>
                  <a:cxn ang="0">
                    <a:pos x="55" y="58"/>
                  </a:cxn>
                  <a:cxn ang="0">
                    <a:pos x="62" y="59"/>
                  </a:cxn>
                  <a:cxn ang="0">
                    <a:pos x="64" y="58"/>
                  </a:cxn>
                  <a:cxn ang="0">
                    <a:pos x="73" y="57"/>
                  </a:cxn>
                  <a:cxn ang="0">
                    <a:pos x="75" y="52"/>
                  </a:cxn>
                  <a:cxn ang="0">
                    <a:pos x="79" y="57"/>
                  </a:cxn>
                  <a:cxn ang="0">
                    <a:pos x="86" y="57"/>
                  </a:cxn>
                  <a:cxn ang="0">
                    <a:pos x="91" y="53"/>
                  </a:cxn>
                  <a:cxn ang="0">
                    <a:pos x="91" y="46"/>
                  </a:cxn>
                  <a:cxn ang="0">
                    <a:pos x="95" y="38"/>
                  </a:cxn>
                  <a:cxn ang="0">
                    <a:pos x="91" y="37"/>
                  </a:cxn>
                  <a:cxn ang="0">
                    <a:pos x="89" y="33"/>
                  </a:cxn>
                  <a:cxn ang="0">
                    <a:pos x="85" y="31"/>
                  </a:cxn>
                  <a:cxn ang="0">
                    <a:pos x="74" y="31"/>
                  </a:cxn>
                  <a:cxn ang="0">
                    <a:pos x="68" y="32"/>
                  </a:cxn>
                  <a:cxn ang="0">
                    <a:pos x="65" y="34"/>
                  </a:cxn>
                  <a:cxn ang="0">
                    <a:pos x="62" y="36"/>
                  </a:cxn>
                  <a:cxn ang="0">
                    <a:pos x="58" y="38"/>
                  </a:cxn>
                  <a:cxn ang="0">
                    <a:pos x="58" y="39"/>
                  </a:cxn>
                  <a:cxn ang="0">
                    <a:pos x="54" y="38"/>
                  </a:cxn>
                  <a:cxn ang="0">
                    <a:pos x="50" y="38"/>
                  </a:cxn>
                  <a:cxn ang="0">
                    <a:pos x="47" y="38"/>
                  </a:cxn>
                  <a:cxn ang="0">
                    <a:pos x="46" y="35"/>
                  </a:cxn>
                  <a:cxn ang="0">
                    <a:pos x="43" y="40"/>
                  </a:cxn>
                  <a:cxn ang="0">
                    <a:pos x="40" y="37"/>
                  </a:cxn>
                  <a:cxn ang="0">
                    <a:pos x="41" y="35"/>
                  </a:cxn>
                  <a:cxn ang="0">
                    <a:pos x="38" y="31"/>
                  </a:cxn>
                  <a:cxn ang="0">
                    <a:pos x="37" y="29"/>
                  </a:cxn>
                  <a:cxn ang="0">
                    <a:pos x="33" y="28"/>
                  </a:cxn>
                  <a:cxn ang="0">
                    <a:pos x="32" y="29"/>
                  </a:cxn>
                  <a:cxn ang="0">
                    <a:pos x="33" y="26"/>
                  </a:cxn>
                  <a:cxn ang="0">
                    <a:pos x="32" y="24"/>
                  </a:cxn>
                  <a:cxn ang="0">
                    <a:pos x="29" y="20"/>
                  </a:cxn>
                  <a:cxn ang="0">
                    <a:pos x="36" y="24"/>
                  </a:cxn>
                  <a:cxn ang="0">
                    <a:pos x="41" y="22"/>
                  </a:cxn>
                  <a:cxn ang="0">
                    <a:pos x="36" y="17"/>
                  </a:cxn>
                  <a:cxn ang="0">
                    <a:pos x="29" y="16"/>
                  </a:cxn>
                  <a:cxn ang="0">
                    <a:pos x="33" y="15"/>
                  </a:cxn>
                  <a:cxn ang="0">
                    <a:pos x="35" y="14"/>
                  </a:cxn>
                  <a:cxn ang="0">
                    <a:pos x="30" y="9"/>
                  </a:cxn>
                  <a:cxn ang="0">
                    <a:pos x="25" y="13"/>
                  </a:cxn>
                  <a:cxn ang="0">
                    <a:pos x="18" y="17"/>
                  </a:cxn>
                  <a:cxn ang="0">
                    <a:pos x="19" y="9"/>
                  </a:cxn>
                  <a:cxn ang="0">
                    <a:pos x="16" y="4"/>
                  </a:cxn>
                  <a:cxn ang="0">
                    <a:pos x="11" y="2"/>
                  </a:cxn>
                  <a:cxn ang="0">
                    <a:pos x="2" y="2"/>
                  </a:cxn>
                  <a:cxn ang="0">
                    <a:pos x="0" y="5"/>
                  </a:cxn>
                  <a:cxn ang="0">
                    <a:pos x="0" y="6"/>
                  </a:cxn>
                  <a:cxn ang="0">
                    <a:pos x="2" y="10"/>
                  </a:cxn>
                  <a:cxn ang="0">
                    <a:pos x="7" y="17"/>
                  </a:cxn>
                  <a:cxn ang="0">
                    <a:pos x="11" y="20"/>
                  </a:cxn>
                  <a:cxn ang="0">
                    <a:pos x="18" y="20"/>
                  </a:cxn>
                  <a:cxn ang="0">
                    <a:pos x="20" y="18"/>
                  </a:cxn>
                  <a:cxn ang="0">
                    <a:pos x="26" y="35"/>
                  </a:cxn>
                  <a:cxn ang="0">
                    <a:pos x="26" y="45"/>
                  </a:cxn>
                  <a:cxn ang="0">
                    <a:pos x="28" y="54"/>
                  </a:cxn>
                  <a:cxn ang="0">
                    <a:pos x="33" y="52"/>
                  </a:cxn>
                  <a:cxn ang="0">
                    <a:pos x="36" y="56"/>
                  </a:cxn>
                  <a:cxn ang="0">
                    <a:pos x="40" y="58"/>
                  </a:cxn>
                </a:cxnLst>
                <a:rect l="0" t="0" r="r" b="b"/>
                <a:pathLst>
                  <a:path w="95" h="60">
                    <a:moveTo>
                      <a:pt x="41" y="56"/>
                    </a:moveTo>
                    <a:lnTo>
                      <a:pt x="41" y="56"/>
                    </a:lnTo>
                    <a:lnTo>
                      <a:pt x="40" y="54"/>
                    </a:lnTo>
                    <a:lnTo>
                      <a:pt x="40" y="53"/>
                    </a:lnTo>
                    <a:lnTo>
                      <a:pt x="41" y="53"/>
                    </a:lnTo>
                    <a:lnTo>
                      <a:pt x="42" y="53"/>
                    </a:lnTo>
                    <a:lnTo>
                      <a:pt x="42" y="52"/>
                    </a:lnTo>
                    <a:lnTo>
                      <a:pt x="43" y="55"/>
                    </a:lnTo>
                    <a:lnTo>
                      <a:pt x="44" y="53"/>
                    </a:lnTo>
                    <a:lnTo>
                      <a:pt x="44" y="52"/>
                    </a:lnTo>
                    <a:lnTo>
                      <a:pt x="44" y="52"/>
                    </a:lnTo>
                    <a:lnTo>
                      <a:pt x="46" y="53"/>
                    </a:lnTo>
                    <a:lnTo>
                      <a:pt x="45" y="59"/>
                    </a:lnTo>
                    <a:lnTo>
                      <a:pt x="47" y="60"/>
                    </a:lnTo>
                    <a:lnTo>
                      <a:pt x="47" y="59"/>
                    </a:lnTo>
                    <a:lnTo>
                      <a:pt x="48" y="60"/>
                    </a:lnTo>
                    <a:lnTo>
                      <a:pt x="49" y="59"/>
                    </a:lnTo>
                    <a:lnTo>
                      <a:pt x="50" y="60"/>
                    </a:lnTo>
                    <a:lnTo>
                      <a:pt x="51" y="59"/>
                    </a:lnTo>
                    <a:lnTo>
                      <a:pt x="51" y="58"/>
                    </a:lnTo>
                    <a:lnTo>
                      <a:pt x="52" y="58"/>
                    </a:lnTo>
                    <a:lnTo>
                      <a:pt x="52" y="59"/>
                    </a:lnTo>
                    <a:lnTo>
                      <a:pt x="55" y="60"/>
                    </a:lnTo>
                    <a:lnTo>
                      <a:pt x="56" y="59"/>
                    </a:lnTo>
                    <a:lnTo>
                      <a:pt x="55" y="58"/>
                    </a:lnTo>
                    <a:lnTo>
                      <a:pt x="57" y="59"/>
                    </a:lnTo>
                    <a:lnTo>
                      <a:pt x="58" y="58"/>
                    </a:lnTo>
                    <a:lnTo>
                      <a:pt x="58" y="57"/>
                    </a:lnTo>
                    <a:lnTo>
                      <a:pt x="59" y="60"/>
                    </a:lnTo>
                    <a:lnTo>
                      <a:pt x="62" y="59"/>
                    </a:lnTo>
                    <a:lnTo>
                      <a:pt x="62" y="58"/>
                    </a:lnTo>
                    <a:lnTo>
                      <a:pt x="62" y="55"/>
                    </a:lnTo>
                    <a:lnTo>
                      <a:pt x="63" y="58"/>
                    </a:lnTo>
                    <a:lnTo>
                      <a:pt x="64" y="59"/>
                    </a:lnTo>
                    <a:lnTo>
                      <a:pt x="64" y="58"/>
                    </a:lnTo>
                    <a:lnTo>
                      <a:pt x="66" y="57"/>
                    </a:lnTo>
                    <a:lnTo>
                      <a:pt x="65" y="56"/>
                    </a:lnTo>
                    <a:lnTo>
                      <a:pt x="65" y="54"/>
                    </a:lnTo>
                    <a:lnTo>
                      <a:pt x="66" y="58"/>
                    </a:lnTo>
                    <a:lnTo>
                      <a:pt x="73" y="57"/>
                    </a:lnTo>
                    <a:lnTo>
                      <a:pt x="75" y="53"/>
                    </a:lnTo>
                    <a:lnTo>
                      <a:pt x="73" y="53"/>
                    </a:lnTo>
                    <a:lnTo>
                      <a:pt x="73" y="50"/>
                    </a:lnTo>
                    <a:lnTo>
                      <a:pt x="74" y="50"/>
                    </a:lnTo>
                    <a:lnTo>
                      <a:pt x="75" y="52"/>
                    </a:lnTo>
                    <a:lnTo>
                      <a:pt x="76" y="52"/>
                    </a:lnTo>
                    <a:lnTo>
                      <a:pt x="76" y="57"/>
                    </a:lnTo>
                    <a:lnTo>
                      <a:pt x="77" y="58"/>
                    </a:lnTo>
                    <a:lnTo>
                      <a:pt x="79" y="58"/>
                    </a:lnTo>
                    <a:lnTo>
                      <a:pt x="79" y="57"/>
                    </a:lnTo>
                    <a:lnTo>
                      <a:pt x="80" y="58"/>
                    </a:lnTo>
                    <a:lnTo>
                      <a:pt x="81" y="59"/>
                    </a:lnTo>
                    <a:lnTo>
                      <a:pt x="83" y="60"/>
                    </a:lnTo>
                    <a:lnTo>
                      <a:pt x="84" y="58"/>
                    </a:lnTo>
                    <a:lnTo>
                      <a:pt x="86" y="57"/>
                    </a:lnTo>
                    <a:lnTo>
                      <a:pt x="89" y="57"/>
                    </a:lnTo>
                    <a:lnTo>
                      <a:pt x="91" y="57"/>
                    </a:lnTo>
                    <a:lnTo>
                      <a:pt x="91" y="57"/>
                    </a:lnTo>
                    <a:lnTo>
                      <a:pt x="91" y="53"/>
                    </a:lnTo>
                    <a:lnTo>
                      <a:pt x="91" y="53"/>
                    </a:lnTo>
                    <a:lnTo>
                      <a:pt x="91" y="53"/>
                    </a:lnTo>
                    <a:lnTo>
                      <a:pt x="91" y="51"/>
                    </a:lnTo>
                    <a:lnTo>
                      <a:pt x="90" y="49"/>
                    </a:lnTo>
                    <a:lnTo>
                      <a:pt x="90" y="47"/>
                    </a:lnTo>
                    <a:lnTo>
                      <a:pt x="91" y="46"/>
                    </a:lnTo>
                    <a:lnTo>
                      <a:pt x="91" y="46"/>
                    </a:lnTo>
                    <a:lnTo>
                      <a:pt x="92" y="44"/>
                    </a:lnTo>
                    <a:lnTo>
                      <a:pt x="94" y="43"/>
                    </a:lnTo>
                    <a:lnTo>
                      <a:pt x="95" y="42"/>
                    </a:lnTo>
                    <a:lnTo>
                      <a:pt x="95" y="38"/>
                    </a:lnTo>
                    <a:lnTo>
                      <a:pt x="95" y="38"/>
                    </a:lnTo>
                    <a:lnTo>
                      <a:pt x="94" y="38"/>
                    </a:lnTo>
                    <a:lnTo>
                      <a:pt x="94" y="37"/>
                    </a:lnTo>
                    <a:lnTo>
                      <a:pt x="94" y="36"/>
                    </a:lnTo>
                    <a:lnTo>
                      <a:pt x="91" y="37"/>
                    </a:lnTo>
                    <a:lnTo>
                      <a:pt x="91" y="36"/>
                    </a:lnTo>
                    <a:lnTo>
                      <a:pt x="91" y="35"/>
                    </a:lnTo>
                    <a:lnTo>
                      <a:pt x="91" y="35"/>
                    </a:lnTo>
                    <a:lnTo>
                      <a:pt x="91" y="35"/>
                    </a:lnTo>
                    <a:lnTo>
                      <a:pt x="89" y="33"/>
                    </a:lnTo>
                    <a:lnTo>
                      <a:pt x="88" y="34"/>
                    </a:lnTo>
                    <a:lnTo>
                      <a:pt x="86" y="33"/>
                    </a:lnTo>
                    <a:lnTo>
                      <a:pt x="87" y="31"/>
                    </a:lnTo>
                    <a:lnTo>
                      <a:pt x="86" y="31"/>
                    </a:lnTo>
                    <a:lnTo>
                      <a:pt x="85" y="31"/>
                    </a:lnTo>
                    <a:lnTo>
                      <a:pt x="80" y="29"/>
                    </a:lnTo>
                    <a:lnTo>
                      <a:pt x="78" y="30"/>
                    </a:lnTo>
                    <a:lnTo>
                      <a:pt x="76" y="31"/>
                    </a:lnTo>
                    <a:lnTo>
                      <a:pt x="74" y="31"/>
                    </a:lnTo>
                    <a:lnTo>
                      <a:pt x="74" y="31"/>
                    </a:lnTo>
                    <a:lnTo>
                      <a:pt x="73" y="31"/>
                    </a:lnTo>
                    <a:lnTo>
                      <a:pt x="72" y="30"/>
                    </a:lnTo>
                    <a:lnTo>
                      <a:pt x="71" y="30"/>
                    </a:lnTo>
                    <a:lnTo>
                      <a:pt x="70" y="31"/>
                    </a:lnTo>
                    <a:lnTo>
                      <a:pt x="68" y="32"/>
                    </a:lnTo>
                    <a:lnTo>
                      <a:pt x="67" y="33"/>
                    </a:lnTo>
                    <a:lnTo>
                      <a:pt x="67" y="34"/>
                    </a:lnTo>
                    <a:lnTo>
                      <a:pt x="67" y="35"/>
                    </a:lnTo>
                    <a:lnTo>
                      <a:pt x="66" y="34"/>
                    </a:lnTo>
                    <a:lnTo>
                      <a:pt x="65" y="34"/>
                    </a:lnTo>
                    <a:lnTo>
                      <a:pt x="64" y="35"/>
                    </a:lnTo>
                    <a:lnTo>
                      <a:pt x="63" y="35"/>
                    </a:lnTo>
                    <a:lnTo>
                      <a:pt x="64" y="37"/>
                    </a:lnTo>
                    <a:lnTo>
                      <a:pt x="63" y="36"/>
                    </a:lnTo>
                    <a:lnTo>
                      <a:pt x="62" y="36"/>
                    </a:lnTo>
                    <a:lnTo>
                      <a:pt x="62" y="35"/>
                    </a:lnTo>
                    <a:lnTo>
                      <a:pt x="61" y="36"/>
                    </a:lnTo>
                    <a:lnTo>
                      <a:pt x="60" y="36"/>
                    </a:lnTo>
                    <a:lnTo>
                      <a:pt x="58" y="37"/>
                    </a:lnTo>
                    <a:lnTo>
                      <a:pt x="58" y="38"/>
                    </a:lnTo>
                    <a:lnTo>
                      <a:pt x="59" y="38"/>
                    </a:lnTo>
                    <a:lnTo>
                      <a:pt x="62" y="39"/>
                    </a:lnTo>
                    <a:lnTo>
                      <a:pt x="62" y="40"/>
                    </a:lnTo>
                    <a:lnTo>
                      <a:pt x="61" y="39"/>
                    </a:lnTo>
                    <a:lnTo>
                      <a:pt x="58" y="39"/>
                    </a:lnTo>
                    <a:lnTo>
                      <a:pt x="55" y="41"/>
                    </a:lnTo>
                    <a:lnTo>
                      <a:pt x="55" y="41"/>
                    </a:lnTo>
                    <a:lnTo>
                      <a:pt x="57" y="39"/>
                    </a:lnTo>
                    <a:lnTo>
                      <a:pt x="56" y="38"/>
                    </a:lnTo>
                    <a:lnTo>
                      <a:pt x="54" y="38"/>
                    </a:lnTo>
                    <a:lnTo>
                      <a:pt x="53" y="36"/>
                    </a:lnTo>
                    <a:lnTo>
                      <a:pt x="51" y="35"/>
                    </a:lnTo>
                    <a:lnTo>
                      <a:pt x="51" y="37"/>
                    </a:lnTo>
                    <a:lnTo>
                      <a:pt x="51" y="38"/>
                    </a:lnTo>
                    <a:lnTo>
                      <a:pt x="50" y="38"/>
                    </a:lnTo>
                    <a:lnTo>
                      <a:pt x="50" y="37"/>
                    </a:lnTo>
                    <a:lnTo>
                      <a:pt x="49" y="36"/>
                    </a:lnTo>
                    <a:lnTo>
                      <a:pt x="48" y="37"/>
                    </a:lnTo>
                    <a:lnTo>
                      <a:pt x="47" y="38"/>
                    </a:lnTo>
                    <a:lnTo>
                      <a:pt x="47" y="38"/>
                    </a:lnTo>
                    <a:lnTo>
                      <a:pt x="47" y="38"/>
                    </a:lnTo>
                    <a:lnTo>
                      <a:pt x="47" y="37"/>
                    </a:lnTo>
                    <a:lnTo>
                      <a:pt x="47" y="37"/>
                    </a:lnTo>
                    <a:lnTo>
                      <a:pt x="46" y="36"/>
                    </a:lnTo>
                    <a:lnTo>
                      <a:pt x="46" y="35"/>
                    </a:lnTo>
                    <a:lnTo>
                      <a:pt x="44" y="34"/>
                    </a:lnTo>
                    <a:lnTo>
                      <a:pt x="44" y="35"/>
                    </a:lnTo>
                    <a:lnTo>
                      <a:pt x="44" y="36"/>
                    </a:lnTo>
                    <a:lnTo>
                      <a:pt x="44" y="38"/>
                    </a:lnTo>
                    <a:lnTo>
                      <a:pt x="43" y="40"/>
                    </a:lnTo>
                    <a:lnTo>
                      <a:pt x="43" y="39"/>
                    </a:lnTo>
                    <a:lnTo>
                      <a:pt x="42" y="37"/>
                    </a:lnTo>
                    <a:lnTo>
                      <a:pt x="40" y="36"/>
                    </a:lnTo>
                    <a:lnTo>
                      <a:pt x="40" y="37"/>
                    </a:lnTo>
                    <a:lnTo>
                      <a:pt x="40" y="37"/>
                    </a:lnTo>
                    <a:lnTo>
                      <a:pt x="40" y="36"/>
                    </a:lnTo>
                    <a:lnTo>
                      <a:pt x="40" y="36"/>
                    </a:lnTo>
                    <a:lnTo>
                      <a:pt x="39" y="36"/>
                    </a:lnTo>
                    <a:lnTo>
                      <a:pt x="39" y="35"/>
                    </a:lnTo>
                    <a:lnTo>
                      <a:pt x="41" y="35"/>
                    </a:lnTo>
                    <a:lnTo>
                      <a:pt x="41" y="32"/>
                    </a:lnTo>
                    <a:lnTo>
                      <a:pt x="41" y="31"/>
                    </a:lnTo>
                    <a:lnTo>
                      <a:pt x="40" y="31"/>
                    </a:lnTo>
                    <a:lnTo>
                      <a:pt x="39" y="31"/>
                    </a:lnTo>
                    <a:lnTo>
                      <a:pt x="38" y="31"/>
                    </a:lnTo>
                    <a:lnTo>
                      <a:pt x="39" y="30"/>
                    </a:lnTo>
                    <a:lnTo>
                      <a:pt x="38" y="28"/>
                    </a:lnTo>
                    <a:lnTo>
                      <a:pt x="37" y="27"/>
                    </a:lnTo>
                    <a:lnTo>
                      <a:pt x="37" y="28"/>
                    </a:lnTo>
                    <a:lnTo>
                      <a:pt x="37" y="29"/>
                    </a:lnTo>
                    <a:lnTo>
                      <a:pt x="36" y="28"/>
                    </a:lnTo>
                    <a:lnTo>
                      <a:pt x="34" y="29"/>
                    </a:lnTo>
                    <a:lnTo>
                      <a:pt x="35" y="27"/>
                    </a:lnTo>
                    <a:lnTo>
                      <a:pt x="34" y="28"/>
                    </a:lnTo>
                    <a:lnTo>
                      <a:pt x="33" y="28"/>
                    </a:lnTo>
                    <a:lnTo>
                      <a:pt x="33" y="27"/>
                    </a:lnTo>
                    <a:lnTo>
                      <a:pt x="33" y="29"/>
                    </a:lnTo>
                    <a:lnTo>
                      <a:pt x="30" y="31"/>
                    </a:lnTo>
                    <a:lnTo>
                      <a:pt x="31" y="29"/>
                    </a:lnTo>
                    <a:lnTo>
                      <a:pt x="32" y="29"/>
                    </a:lnTo>
                    <a:lnTo>
                      <a:pt x="32" y="28"/>
                    </a:lnTo>
                    <a:lnTo>
                      <a:pt x="31" y="27"/>
                    </a:lnTo>
                    <a:lnTo>
                      <a:pt x="36" y="27"/>
                    </a:lnTo>
                    <a:lnTo>
                      <a:pt x="34" y="26"/>
                    </a:lnTo>
                    <a:lnTo>
                      <a:pt x="33" y="26"/>
                    </a:lnTo>
                    <a:lnTo>
                      <a:pt x="33" y="25"/>
                    </a:lnTo>
                    <a:lnTo>
                      <a:pt x="33" y="25"/>
                    </a:lnTo>
                    <a:lnTo>
                      <a:pt x="33" y="24"/>
                    </a:lnTo>
                    <a:lnTo>
                      <a:pt x="33" y="24"/>
                    </a:lnTo>
                    <a:lnTo>
                      <a:pt x="32" y="24"/>
                    </a:lnTo>
                    <a:lnTo>
                      <a:pt x="30" y="24"/>
                    </a:lnTo>
                    <a:lnTo>
                      <a:pt x="29" y="23"/>
                    </a:lnTo>
                    <a:lnTo>
                      <a:pt x="30" y="22"/>
                    </a:lnTo>
                    <a:lnTo>
                      <a:pt x="29" y="21"/>
                    </a:lnTo>
                    <a:lnTo>
                      <a:pt x="29" y="20"/>
                    </a:lnTo>
                    <a:lnTo>
                      <a:pt x="31" y="23"/>
                    </a:lnTo>
                    <a:lnTo>
                      <a:pt x="33" y="23"/>
                    </a:lnTo>
                    <a:lnTo>
                      <a:pt x="33" y="23"/>
                    </a:lnTo>
                    <a:lnTo>
                      <a:pt x="35" y="24"/>
                    </a:lnTo>
                    <a:lnTo>
                      <a:pt x="36" y="24"/>
                    </a:lnTo>
                    <a:lnTo>
                      <a:pt x="35" y="24"/>
                    </a:lnTo>
                    <a:lnTo>
                      <a:pt x="36" y="24"/>
                    </a:lnTo>
                    <a:lnTo>
                      <a:pt x="39" y="24"/>
                    </a:lnTo>
                    <a:lnTo>
                      <a:pt x="40" y="24"/>
                    </a:lnTo>
                    <a:lnTo>
                      <a:pt x="41" y="22"/>
                    </a:lnTo>
                    <a:lnTo>
                      <a:pt x="42" y="20"/>
                    </a:lnTo>
                    <a:lnTo>
                      <a:pt x="42" y="20"/>
                    </a:lnTo>
                    <a:lnTo>
                      <a:pt x="40" y="20"/>
                    </a:lnTo>
                    <a:lnTo>
                      <a:pt x="39" y="20"/>
                    </a:lnTo>
                    <a:lnTo>
                      <a:pt x="36" y="17"/>
                    </a:lnTo>
                    <a:lnTo>
                      <a:pt x="35" y="17"/>
                    </a:lnTo>
                    <a:lnTo>
                      <a:pt x="35" y="18"/>
                    </a:lnTo>
                    <a:lnTo>
                      <a:pt x="34" y="17"/>
                    </a:lnTo>
                    <a:lnTo>
                      <a:pt x="33" y="16"/>
                    </a:lnTo>
                    <a:lnTo>
                      <a:pt x="29" y="16"/>
                    </a:lnTo>
                    <a:lnTo>
                      <a:pt x="29" y="15"/>
                    </a:lnTo>
                    <a:lnTo>
                      <a:pt x="29" y="15"/>
                    </a:lnTo>
                    <a:lnTo>
                      <a:pt x="32" y="15"/>
                    </a:lnTo>
                    <a:lnTo>
                      <a:pt x="33" y="14"/>
                    </a:lnTo>
                    <a:lnTo>
                      <a:pt x="33" y="15"/>
                    </a:lnTo>
                    <a:lnTo>
                      <a:pt x="33" y="16"/>
                    </a:lnTo>
                    <a:lnTo>
                      <a:pt x="34" y="16"/>
                    </a:lnTo>
                    <a:lnTo>
                      <a:pt x="35" y="16"/>
                    </a:lnTo>
                    <a:lnTo>
                      <a:pt x="35" y="15"/>
                    </a:lnTo>
                    <a:lnTo>
                      <a:pt x="35" y="14"/>
                    </a:lnTo>
                    <a:lnTo>
                      <a:pt x="34" y="13"/>
                    </a:lnTo>
                    <a:lnTo>
                      <a:pt x="32" y="11"/>
                    </a:lnTo>
                    <a:lnTo>
                      <a:pt x="31" y="11"/>
                    </a:lnTo>
                    <a:lnTo>
                      <a:pt x="30" y="10"/>
                    </a:lnTo>
                    <a:lnTo>
                      <a:pt x="30" y="9"/>
                    </a:lnTo>
                    <a:lnTo>
                      <a:pt x="29" y="9"/>
                    </a:lnTo>
                    <a:lnTo>
                      <a:pt x="29" y="10"/>
                    </a:lnTo>
                    <a:lnTo>
                      <a:pt x="27" y="11"/>
                    </a:lnTo>
                    <a:lnTo>
                      <a:pt x="26" y="12"/>
                    </a:lnTo>
                    <a:lnTo>
                      <a:pt x="25" y="13"/>
                    </a:lnTo>
                    <a:lnTo>
                      <a:pt x="24" y="12"/>
                    </a:lnTo>
                    <a:lnTo>
                      <a:pt x="23" y="13"/>
                    </a:lnTo>
                    <a:lnTo>
                      <a:pt x="21" y="12"/>
                    </a:lnTo>
                    <a:lnTo>
                      <a:pt x="19" y="15"/>
                    </a:lnTo>
                    <a:lnTo>
                      <a:pt x="18" y="17"/>
                    </a:lnTo>
                    <a:lnTo>
                      <a:pt x="18" y="16"/>
                    </a:lnTo>
                    <a:lnTo>
                      <a:pt x="18" y="15"/>
                    </a:lnTo>
                    <a:lnTo>
                      <a:pt x="19" y="13"/>
                    </a:lnTo>
                    <a:lnTo>
                      <a:pt x="19" y="11"/>
                    </a:lnTo>
                    <a:lnTo>
                      <a:pt x="19" y="9"/>
                    </a:lnTo>
                    <a:lnTo>
                      <a:pt x="19" y="9"/>
                    </a:lnTo>
                    <a:lnTo>
                      <a:pt x="19" y="7"/>
                    </a:lnTo>
                    <a:lnTo>
                      <a:pt x="18" y="6"/>
                    </a:lnTo>
                    <a:lnTo>
                      <a:pt x="18" y="4"/>
                    </a:lnTo>
                    <a:lnTo>
                      <a:pt x="16" y="4"/>
                    </a:lnTo>
                    <a:lnTo>
                      <a:pt x="16" y="3"/>
                    </a:lnTo>
                    <a:lnTo>
                      <a:pt x="15" y="4"/>
                    </a:lnTo>
                    <a:lnTo>
                      <a:pt x="14" y="5"/>
                    </a:lnTo>
                    <a:lnTo>
                      <a:pt x="14" y="3"/>
                    </a:lnTo>
                    <a:lnTo>
                      <a:pt x="11" y="2"/>
                    </a:lnTo>
                    <a:lnTo>
                      <a:pt x="10" y="2"/>
                    </a:lnTo>
                    <a:lnTo>
                      <a:pt x="7" y="0"/>
                    </a:lnTo>
                    <a:lnTo>
                      <a:pt x="6" y="0"/>
                    </a:lnTo>
                    <a:lnTo>
                      <a:pt x="3" y="1"/>
                    </a:lnTo>
                    <a:lnTo>
                      <a:pt x="2" y="2"/>
                    </a:lnTo>
                    <a:lnTo>
                      <a:pt x="2" y="2"/>
                    </a:lnTo>
                    <a:lnTo>
                      <a:pt x="0" y="2"/>
                    </a:lnTo>
                    <a:lnTo>
                      <a:pt x="0" y="3"/>
                    </a:lnTo>
                    <a:lnTo>
                      <a:pt x="0" y="4"/>
                    </a:lnTo>
                    <a:lnTo>
                      <a:pt x="0" y="5"/>
                    </a:lnTo>
                    <a:lnTo>
                      <a:pt x="1" y="5"/>
                    </a:lnTo>
                    <a:lnTo>
                      <a:pt x="4" y="7"/>
                    </a:lnTo>
                    <a:lnTo>
                      <a:pt x="4" y="8"/>
                    </a:lnTo>
                    <a:lnTo>
                      <a:pt x="2" y="8"/>
                    </a:lnTo>
                    <a:lnTo>
                      <a:pt x="0" y="6"/>
                    </a:lnTo>
                    <a:lnTo>
                      <a:pt x="0" y="7"/>
                    </a:lnTo>
                    <a:lnTo>
                      <a:pt x="0" y="9"/>
                    </a:lnTo>
                    <a:lnTo>
                      <a:pt x="0" y="9"/>
                    </a:lnTo>
                    <a:lnTo>
                      <a:pt x="2" y="9"/>
                    </a:lnTo>
                    <a:lnTo>
                      <a:pt x="2" y="10"/>
                    </a:lnTo>
                    <a:lnTo>
                      <a:pt x="4" y="11"/>
                    </a:lnTo>
                    <a:lnTo>
                      <a:pt x="4" y="10"/>
                    </a:lnTo>
                    <a:lnTo>
                      <a:pt x="4" y="13"/>
                    </a:lnTo>
                    <a:lnTo>
                      <a:pt x="5" y="12"/>
                    </a:lnTo>
                    <a:lnTo>
                      <a:pt x="7" y="17"/>
                    </a:lnTo>
                    <a:lnTo>
                      <a:pt x="9" y="17"/>
                    </a:lnTo>
                    <a:lnTo>
                      <a:pt x="10" y="18"/>
                    </a:lnTo>
                    <a:lnTo>
                      <a:pt x="11" y="21"/>
                    </a:lnTo>
                    <a:lnTo>
                      <a:pt x="11" y="20"/>
                    </a:lnTo>
                    <a:lnTo>
                      <a:pt x="11" y="20"/>
                    </a:lnTo>
                    <a:lnTo>
                      <a:pt x="17" y="21"/>
                    </a:lnTo>
                    <a:lnTo>
                      <a:pt x="17" y="21"/>
                    </a:lnTo>
                    <a:lnTo>
                      <a:pt x="17" y="20"/>
                    </a:lnTo>
                    <a:lnTo>
                      <a:pt x="17" y="20"/>
                    </a:lnTo>
                    <a:lnTo>
                      <a:pt x="18" y="20"/>
                    </a:lnTo>
                    <a:lnTo>
                      <a:pt x="18" y="20"/>
                    </a:lnTo>
                    <a:lnTo>
                      <a:pt x="19" y="19"/>
                    </a:lnTo>
                    <a:lnTo>
                      <a:pt x="19" y="18"/>
                    </a:lnTo>
                    <a:lnTo>
                      <a:pt x="19" y="17"/>
                    </a:lnTo>
                    <a:lnTo>
                      <a:pt x="20" y="18"/>
                    </a:lnTo>
                    <a:lnTo>
                      <a:pt x="22" y="27"/>
                    </a:lnTo>
                    <a:lnTo>
                      <a:pt x="23" y="27"/>
                    </a:lnTo>
                    <a:lnTo>
                      <a:pt x="26" y="31"/>
                    </a:lnTo>
                    <a:lnTo>
                      <a:pt x="26" y="35"/>
                    </a:lnTo>
                    <a:lnTo>
                      <a:pt x="26" y="35"/>
                    </a:lnTo>
                    <a:lnTo>
                      <a:pt x="24" y="40"/>
                    </a:lnTo>
                    <a:lnTo>
                      <a:pt x="24" y="40"/>
                    </a:lnTo>
                    <a:lnTo>
                      <a:pt x="24" y="44"/>
                    </a:lnTo>
                    <a:lnTo>
                      <a:pt x="24" y="46"/>
                    </a:lnTo>
                    <a:lnTo>
                      <a:pt x="26" y="45"/>
                    </a:lnTo>
                    <a:lnTo>
                      <a:pt x="26" y="49"/>
                    </a:lnTo>
                    <a:lnTo>
                      <a:pt x="26" y="52"/>
                    </a:lnTo>
                    <a:lnTo>
                      <a:pt x="27" y="53"/>
                    </a:lnTo>
                    <a:lnTo>
                      <a:pt x="29" y="54"/>
                    </a:lnTo>
                    <a:lnTo>
                      <a:pt x="28" y="54"/>
                    </a:lnTo>
                    <a:lnTo>
                      <a:pt x="28" y="56"/>
                    </a:lnTo>
                    <a:lnTo>
                      <a:pt x="29" y="56"/>
                    </a:lnTo>
                    <a:lnTo>
                      <a:pt x="30" y="56"/>
                    </a:lnTo>
                    <a:lnTo>
                      <a:pt x="30" y="54"/>
                    </a:lnTo>
                    <a:lnTo>
                      <a:pt x="33" y="52"/>
                    </a:lnTo>
                    <a:lnTo>
                      <a:pt x="32" y="54"/>
                    </a:lnTo>
                    <a:lnTo>
                      <a:pt x="33" y="57"/>
                    </a:lnTo>
                    <a:lnTo>
                      <a:pt x="33" y="53"/>
                    </a:lnTo>
                    <a:lnTo>
                      <a:pt x="34" y="56"/>
                    </a:lnTo>
                    <a:lnTo>
                      <a:pt x="36" y="56"/>
                    </a:lnTo>
                    <a:lnTo>
                      <a:pt x="35" y="57"/>
                    </a:lnTo>
                    <a:lnTo>
                      <a:pt x="37" y="57"/>
                    </a:lnTo>
                    <a:lnTo>
                      <a:pt x="37" y="57"/>
                    </a:lnTo>
                    <a:lnTo>
                      <a:pt x="37" y="58"/>
                    </a:lnTo>
                    <a:lnTo>
                      <a:pt x="40" y="58"/>
                    </a:lnTo>
                    <a:lnTo>
                      <a:pt x="41" y="5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4" name="Freeform 16"/>
              <p:cNvSpPr>
                <a:spLocks/>
              </p:cNvSpPr>
              <p:nvPr/>
            </p:nvSpPr>
            <p:spPr bwMode="auto">
              <a:xfrm>
                <a:off x="3754" y="3050"/>
                <a:ext cx="11" cy="6"/>
              </a:xfrm>
              <a:custGeom>
                <a:avLst/>
                <a:gdLst/>
                <a:ahLst/>
                <a:cxnLst>
                  <a:cxn ang="0">
                    <a:pos x="10" y="0"/>
                  </a:cxn>
                  <a:cxn ang="0">
                    <a:pos x="9" y="0"/>
                  </a:cxn>
                  <a:cxn ang="0">
                    <a:pos x="8" y="0"/>
                  </a:cxn>
                  <a:cxn ang="0">
                    <a:pos x="3" y="2"/>
                  </a:cxn>
                  <a:cxn ang="0">
                    <a:pos x="1" y="2"/>
                  </a:cxn>
                  <a:cxn ang="0">
                    <a:pos x="1" y="3"/>
                  </a:cxn>
                  <a:cxn ang="0">
                    <a:pos x="0" y="4"/>
                  </a:cxn>
                  <a:cxn ang="0">
                    <a:pos x="1" y="6"/>
                  </a:cxn>
                  <a:cxn ang="0">
                    <a:pos x="2" y="6"/>
                  </a:cxn>
                  <a:cxn ang="0">
                    <a:pos x="2" y="6"/>
                  </a:cxn>
                  <a:cxn ang="0">
                    <a:pos x="3" y="6"/>
                  </a:cxn>
                  <a:cxn ang="0">
                    <a:pos x="3" y="6"/>
                  </a:cxn>
                  <a:cxn ang="0">
                    <a:pos x="3" y="6"/>
                  </a:cxn>
                  <a:cxn ang="0">
                    <a:pos x="7" y="6"/>
                  </a:cxn>
                  <a:cxn ang="0">
                    <a:pos x="10" y="5"/>
                  </a:cxn>
                  <a:cxn ang="0">
                    <a:pos x="11" y="4"/>
                  </a:cxn>
                  <a:cxn ang="0">
                    <a:pos x="11" y="2"/>
                  </a:cxn>
                  <a:cxn ang="0">
                    <a:pos x="10" y="2"/>
                  </a:cxn>
                  <a:cxn ang="0">
                    <a:pos x="10" y="0"/>
                  </a:cxn>
                </a:cxnLst>
                <a:rect l="0" t="0" r="r" b="b"/>
                <a:pathLst>
                  <a:path w="11" h="6">
                    <a:moveTo>
                      <a:pt x="10" y="0"/>
                    </a:moveTo>
                    <a:lnTo>
                      <a:pt x="9" y="0"/>
                    </a:lnTo>
                    <a:lnTo>
                      <a:pt x="8" y="0"/>
                    </a:lnTo>
                    <a:lnTo>
                      <a:pt x="3" y="2"/>
                    </a:lnTo>
                    <a:lnTo>
                      <a:pt x="1" y="2"/>
                    </a:lnTo>
                    <a:lnTo>
                      <a:pt x="1" y="3"/>
                    </a:lnTo>
                    <a:lnTo>
                      <a:pt x="0" y="4"/>
                    </a:lnTo>
                    <a:lnTo>
                      <a:pt x="1" y="6"/>
                    </a:lnTo>
                    <a:lnTo>
                      <a:pt x="2" y="6"/>
                    </a:lnTo>
                    <a:lnTo>
                      <a:pt x="2" y="6"/>
                    </a:lnTo>
                    <a:lnTo>
                      <a:pt x="3" y="6"/>
                    </a:lnTo>
                    <a:lnTo>
                      <a:pt x="3" y="6"/>
                    </a:lnTo>
                    <a:lnTo>
                      <a:pt x="3" y="6"/>
                    </a:lnTo>
                    <a:lnTo>
                      <a:pt x="7" y="6"/>
                    </a:lnTo>
                    <a:lnTo>
                      <a:pt x="10" y="5"/>
                    </a:lnTo>
                    <a:lnTo>
                      <a:pt x="11" y="4"/>
                    </a:lnTo>
                    <a:lnTo>
                      <a:pt x="11" y="2"/>
                    </a:lnTo>
                    <a:lnTo>
                      <a:pt x="10" y="2"/>
                    </a:lnTo>
                    <a:lnTo>
                      <a:pt x="1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5" name="Freeform 17"/>
              <p:cNvSpPr>
                <a:spLocks/>
              </p:cNvSpPr>
              <p:nvPr/>
            </p:nvSpPr>
            <p:spPr bwMode="auto">
              <a:xfrm>
                <a:off x="3748" y="2971"/>
                <a:ext cx="37" cy="43"/>
              </a:xfrm>
              <a:custGeom>
                <a:avLst/>
                <a:gdLst/>
                <a:ahLst/>
                <a:cxnLst>
                  <a:cxn ang="0">
                    <a:pos x="4" y="9"/>
                  </a:cxn>
                  <a:cxn ang="0">
                    <a:pos x="5" y="12"/>
                  </a:cxn>
                  <a:cxn ang="0">
                    <a:pos x="3" y="15"/>
                  </a:cxn>
                  <a:cxn ang="0">
                    <a:pos x="5" y="16"/>
                  </a:cxn>
                  <a:cxn ang="0">
                    <a:pos x="7" y="12"/>
                  </a:cxn>
                  <a:cxn ang="0">
                    <a:pos x="8" y="11"/>
                  </a:cxn>
                  <a:cxn ang="0">
                    <a:pos x="9" y="13"/>
                  </a:cxn>
                  <a:cxn ang="0">
                    <a:pos x="8" y="15"/>
                  </a:cxn>
                  <a:cxn ang="0">
                    <a:pos x="8" y="17"/>
                  </a:cxn>
                  <a:cxn ang="0">
                    <a:pos x="9" y="16"/>
                  </a:cxn>
                  <a:cxn ang="0">
                    <a:pos x="10" y="18"/>
                  </a:cxn>
                  <a:cxn ang="0">
                    <a:pos x="12" y="18"/>
                  </a:cxn>
                  <a:cxn ang="0">
                    <a:pos x="9" y="20"/>
                  </a:cxn>
                  <a:cxn ang="0">
                    <a:pos x="12" y="22"/>
                  </a:cxn>
                  <a:cxn ang="0">
                    <a:pos x="9" y="24"/>
                  </a:cxn>
                  <a:cxn ang="0">
                    <a:pos x="5" y="23"/>
                  </a:cxn>
                  <a:cxn ang="0">
                    <a:pos x="4" y="27"/>
                  </a:cxn>
                  <a:cxn ang="0">
                    <a:pos x="8" y="30"/>
                  </a:cxn>
                  <a:cxn ang="0">
                    <a:pos x="11" y="30"/>
                  </a:cxn>
                  <a:cxn ang="0">
                    <a:pos x="12" y="29"/>
                  </a:cxn>
                  <a:cxn ang="0">
                    <a:pos x="16" y="28"/>
                  </a:cxn>
                  <a:cxn ang="0">
                    <a:pos x="17" y="30"/>
                  </a:cxn>
                  <a:cxn ang="0">
                    <a:pos x="19" y="30"/>
                  </a:cxn>
                  <a:cxn ang="0">
                    <a:pos x="23" y="31"/>
                  </a:cxn>
                  <a:cxn ang="0">
                    <a:pos x="25" y="32"/>
                  </a:cxn>
                  <a:cxn ang="0">
                    <a:pos x="26" y="32"/>
                  </a:cxn>
                  <a:cxn ang="0">
                    <a:pos x="26" y="34"/>
                  </a:cxn>
                  <a:cxn ang="0">
                    <a:pos x="27" y="39"/>
                  </a:cxn>
                  <a:cxn ang="0">
                    <a:pos x="29" y="42"/>
                  </a:cxn>
                  <a:cxn ang="0">
                    <a:pos x="31" y="43"/>
                  </a:cxn>
                  <a:cxn ang="0">
                    <a:pos x="32" y="41"/>
                  </a:cxn>
                  <a:cxn ang="0">
                    <a:pos x="35" y="41"/>
                  </a:cxn>
                  <a:cxn ang="0">
                    <a:pos x="36" y="38"/>
                  </a:cxn>
                  <a:cxn ang="0">
                    <a:pos x="34" y="30"/>
                  </a:cxn>
                  <a:cxn ang="0">
                    <a:pos x="32" y="28"/>
                  </a:cxn>
                  <a:cxn ang="0">
                    <a:pos x="31" y="24"/>
                  </a:cxn>
                  <a:cxn ang="0">
                    <a:pos x="33" y="21"/>
                  </a:cxn>
                  <a:cxn ang="0">
                    <a:pos x="33" y="19"/>
                  </a:cxn>
                  <a:cxn ang="0">
                    <a:pos x="32" y="19"/>
                  </a:cxn>
                  <a:cxn ang="0">
                    <a:pos x="31" y="18"/>
                  </a:cxn>
                  <a:cxn ang="0">
                    <a:pos x="30" y="18"/>
                  </a:cxn>
                  <a:cxn ang="0">
                    <a:pos x="30" y="16"/>
                  </a:cxn>
                  <a:cxn ang="0">
                    <a:pos x="26" y="12"/>
                  </a:cxn>
                  <a:cxn ang="0">
                    <a:pos x="24" y="13"/>
                  </a:cxn>
                  <a:cxn ang="0">
                    <a:pos x="23" y="14"/>
                  </a:cxn>
                  <a:cxn ang="0">
                    <a:pos x="23" y="12"/>
                  </a:cxn>
                  <a:cxn ang="0">
                    <a:pos x="23" y="8"/>
                  </a:cxn>
                  <a:cxn ang="0">
                    <a:pos x="22" y="8"/>
                  </a:cxn>
                  <a:cxn ang="0">
                    <a:pos x="21" y="8"/>
                  </a:cxn>
                  <a:cxn ang="0">
                    <a:pos x="19" y="7"/>
                  </a:cxn>
                  <a:cxn ang="0">
                    <a:pos x="17" y="5"/>
                  </a:cxn>
                  <a:cxn ang="0">
                    <a:pos x="15" y="8"/>
                  </a:cxn>
                  <a:cxn ang="0">
                    <a:pos x="14" y="12"/>
                  </a:cxn>
                  <a:cxn ang="0">
                    <a:pos x="13" y="3"/>
                  </a:cxn>
                  <a:cxn ang="0">
                    <a:pos x="12" y="2"/>
                  </a:cxn>
                  <a:cxn ang="0">
                    <a:pos x="11" y="1"/>
                  </a:cxn>
                  <a:cxn ang="0">
                    <a:pos x="8" y="0"/>
                  </a:cxn>
                  <a:cxn ang="0">
                    <a:pos x="2" y="2"/>
                  </a:cxn>
                  <a:cxn ang="0">
                    <a:pos x="0" y="5"/>
                  </a:cxn>
                  <a:cxn ang="0">
                    <a:pos x="1" y="11"/>
                  </a:cxn>
                </a:cxnLst>
                <a:rect l="0" t="0" r="r" b="b"/>
                <a:pathLst>
                  <a:path w="37" h="43">
                    <a:moveTo>
                      <a:pt x="1" y="11"/>
                    </a:moveTo>
                    <a:lnTo>
                      <a:pt x="4" y="9"/>
                    </a:lnTo>
                    <a:lnTo>
                      <a:pt x="5" y="10"/>
                    </a:lnTo>
                    <a:lnTo>
                      <a:pt x="5" y="12"/>
                    </a:lnTo>
                    <a:lnTo>
                      <a:pt x="4" y="15"/>
                    </a:lnTo>
                    <a:lnTo>
                      <a:pt x="3" y="15"/>
                    </a:lnTo>
                    <a:lnTo>
                      <a:pt x="4" y="16"/>
                    </a:lnTo>
                    <a:lnTo>
                      <a:pt x="5" y="16"/>
                    </a:lnTo>
                    <a:lnTo>
                      <a:pt x="6" y="12"/>
                    </a:lnTo>
                    <a:lnTo>
                      <a:pt x="7" y="12"/>
                    </a:lnTo>
                    <a:lnTo>
                      <a:pt x="8" y="11"/>
                    </a:lnTo>
                    <a:lnTo>
                      <a:pt x="8" y="11"/>
                    </a:lnTo>
                    <a:lnTo>
                      <a:pt x="9" y="12"/>
                    </a:lnTo>
                    <a:lnTo>
                      <a:pt x="9" y="13"/>
                    </a:lnTo>
                    <a:lnTo>
                      <a:pt x="9" y="14"/>
                    </a:lnTo>
                    <a:lnTo>
                      <a:pt x="8" y="15"/>
                    </a:lnTo>
                    <a:lnTo>
                      <a:pt x="8" y="16"/>
                    </a:lnTo>
                    <a:lnTo>
                      <a:pt x="8" y="17"/>
                    </a:lnTo>
                    <a:lnTo>
                      <a:pt x="9" y="17"/>
                    </a:lnTo>
                    <a:lnTo>
                      <a:pt x="9" y="16"/>
                    </a:lnTo>
                    <a:lnTo>
                      <a:pt x="10" y="16"/>
                    </a:lnTo>
                    <a:lnTo>
                      <a:pt x="10" y="18"/>
                    </a:lnTo>
                    <a:lnTo>
                      <a:pt x="12" y="17"/>
                    </a:lnTo>
                    <a:lnTo>
                      <a:pt x="12" y="18"/>
                    </a:lnTo>
                    <a:lnTo>
                      <a:pt x="12" y="19"/>
                    </a:lnTo>
                    <a:lnTo>
                      <a:pt x="9" y="20"/>
                    </a:lnTo>
                    <a:lnTo>
                      <a:pt x="9" y="21"/>
                    </a:lnTo>
                    <a:lnTo>
                      <a:pt x="12" y="22"/>
                    </a:lnTo>
                    <a:lnTo>
                      <a:pt x="12" y="24"/>
                    </a:lnTo>
                    <a:lnTo>
                      <a:pt x="9" y="24"/>
                    </a:lnTo>
                    <a:lnTo>
                      <a:pt x="6" y="23"/>
                    </a:lnTo>
                    <a:lnTo>
                      <a:pt x="5" y="23"/>
                    </a:lnTo>
                    <a:lnTo>
                      <a:pt x="4" y="23"/>
                    </a:lnTo>
                    <a:lnTo>
                      <a:pt x="4" y="27"/>
                    </a:lnTo>
                    <a:lnTo>
                      <a:pt x="5" y="29"/>
                    </a:lnTo>
                    <a:lnTo>
                      <a:pt x="8" y="30"/>
                    </a:lnTo>
                    <a:lnTo>
                      <a:pt x="10" y="31"/>
                    </a:lnTo>
                    <a:lnTo>
                      <a:pt x="11" y="30"/>
                    </a:lnTo>
                    <a:lnTo>
                      <a:pt x="12" y="29"/>
                    </a:lnTo>
                    <a:lnTo>
                      <a:pt x="12" y="29"/>
                    </a:lnTo>
                    <a:lnTo>
                      <a:pt x="16" y="27"/>
                    </a:lnTo>
                    <a:lnTo>
                      <a:pt x="16" y="28"/>
                    </a:lnTo>
                    <a:lnTo>
                      <a:pt x="16" y="30"/>
                    </a:lnTo>
                    <a:lnTo>
                      <a:pt x="17" y="30"/>
                    </a:lnTo>
                    <a:lnTo>
                      <a:pt x="18" y="30"/>
                    </a:lnTo>
                    <a:lnTo>
                      <a:pt x="19" y="30"/>
                    </a:lnTo>
                    <a:lnTo>
                      <a:pt x="23" y="30"/>
                    </a:lnTo>
                    <a:lnTo>
                      <a:pt x="23" y="31"/>
                    </a:lnTo>
                    <a:lnTo>
                      <a:pt x="23" y="32"/>
                    </a:lnTo>
                    <a:lnTo>
                      <a:pt x="25" y="32"/>
                    </a:lnTo>
                    <a:lnTo>
                      <a:pt x="25" y="31"/>
                    </a:lnTo>
                    <a:lnTo>
                      <a:pt x="26" y="32"/>
                    </a:lnTo>
                    <a:lnTo>
                      <a:pt x="26" y="33"/>
                    </a:lnTo>
                    <a:lnTo>
                      <a:pt x="26" y="34"/>
                    </a:lnTo>
                    <a:lnTo>
                      <a:pt x="26" y="37"/>
                    </a:lnTo>
                    <a:lnTo>
                      <a:pt x="27" y="39"/>
                    </a:lnTo>
                    <a:lnTo>
                      <a:pt x="27" y="40"/>
                    </a:lnTo>
                    <a:lnTo>
                      <a:pt x="29" y="42"/>
                    </a:lnTo>
                    <a:lnTo>
                      <a:pt x="30" y="41"/>
                    </a:lnTo>
                    <a:lnTo>
                      <a:pt x="31" y="43"/>
                    </a:lnTo>
                    <a:lnTo>
                      <a:pt x="32" y="42"/>
                    </a:lnTo>
                    <a:lnTo>
                      <a:pt x="32" y="41"/>
                    </a:lnTo>
                    <a:lnTo>
                      <a:pt x="34" y="41"/>
                    </a:lnTo>
                    <a:lnTo>
                      <a:pt x="35" y="41"/>
                    </a:lnTo>
                    <a:lnTo>
                      <a:pt x="36" y="40"/>
                    </a:lnTo>
                    <a:lnTo>
                      <a:pt x="36" y="38"/>
                    </a:lnTo>
                    <a:lnTo>
                      <a:pt x="37" y="36"/>
                    </a:lnTo>
                    <a:lnTo>
                      <a:pt x="34" y="30"/>
                    </a:lnTo>
                    <a:lnTo>
                      <a:pt x="33" y="28"/>
                    </a:lnTo>
                    <a:lnTo>
                      <a:pt x="32" y="28"/>
                    </a:lnTo>
                    <a:lnTo>
                      <a:pt x="32" y="26"/>
                    </a:lnTo>
                    <a:lnTo>
                      <a:pt x="31" y="24"/>
                    </a:lnTo>
                    <a:lnTo>
                      <a:pt x="33" y="23"/>
                    </a:lnTo>
                    <a:lnTo>
                      <a:pt x="33" y="21"/>
                    </a:lnTo>
                    <a:lnTo>
                      <a:pt x="33" y="20"/>
                    </a:lnTo>
                    <a:lnTo>
                      <a:pt x="33" y="19"/>
                    </a:lnTo>
                    <a:lnTo>
                      <a:pt x="33" y="19"/>
                    </a:lnTo>
                    <a:lnTo>
                      <a:pt x="32" y="19"/>
                    </a:lnTo>
                    <a:lnTo>
                      <a:pt x="32" y="19"/>
                    </a:lnTo>
                    <a:lnTo>
                      <a:pt x="31" y="18"/>
                    </a:lnTo>
                    <a:lnTo>
                      <a:pt x="31" y="18"/>
                    </a:lnTo>
                    <a:lnTo>
                      <a:pt x="30" y="18"/>
                    </a:lnTo>
                    <a:lnTo>
                      <a:pt x="30" y="17"/>
                    </a:lnTo>
                    <a:lnTo>
                      <a:pt x="30" y="16"/>
                    </a:lnTo>
                    <a:lnTo>
                      <a:pt x="30" y="14"/>
                    </a:lnTo>
                    <a:lnTo>
                      <a:pt x="26" y="12"/>
                    </a:lnTo>
                    <a:lnTo>
                      <a:pt x="26" y="12"/>
                    </a:lnTo>
                    <a:lnTo>
                      <a:pt x="24" y="13"/>
                    </a:lnTo>
                    <a:lnTo>
                      <a:pt x="23" y="14"/>
                    </a:lnTo>
                    <a:lnTo>
                      <a:pt x="23" y="14"/>
                    </a:lnTo>
                    <a:lnTo>
                      <a:pt x="23" y="13"/>
                    </a:lnTo>
                    <a:lnTo>
                      <a:pt x="23" y="12"/>
                    </a:lnTo>
                    <a:lnTo>
                      <a:pt x="23" y="10"/>
                    </a:lnTo>
                    <a:lnTo>
                      <a:pt x="23" y="8"/>
                    </a:lnTo>
                    <a:lnTo>
                      <a:pt x="22" y="8"/>
                    </a:lnTo>
                    <a:lnTo>
                      <a:pt x="22" y="8"/>
                    </a:lnTo>
                    <a:lnTo>
                      <a:pt x="21" y="9"/>
                    </a:lnTo>
                    <a:lnTo>
                      <a:pt x="21" y="8"/>
                    </a:lnTo>
                    <a:lnTo>
                      <a:pt x="21" y="8"/>
                    </a:lnTo>
                    <a:lnTo>
                      <a:pt x="19" y="7"/>
                    </a:lnTo>
                    <a:lnTo>
                      <a:pt x="19" y="5"/>
                    </a:lnTo>
                    <a:lnTo>
                      <a:pt x="17" y="5"/>
                    </a:lnTo>
                    <a:lnTo>
                      <a:pt x="16" y="5"/>
                    </a:lnTo>
                    <a:lnTo>
                      <a:pt x="15" y="8"/>
                    </a:lnTo>
                    <a:lnTo>
                      <a:pt x="14" y="10"/>
                    </a:lnTo>
                    <a:lnTo>
                      <a:pt x="14" y="12"/>
                    </a:lnTo>
                    <a:lnTo>
                      <a:pt x="12" y="9"/>
                    </a:lnTo>
                    <a:lnTo>
                      <a:pt x="13" y="3"/>
                    </a:lnTo>
                    <a:lnTo>
                      <a:pt x="12" y="2"/>
                    </a:lnTo>
                    <a:lnTo>
                      <a:pt x="12" y="2"/>
                    </a:lnTo>
                    <a:lnTo>
                      <a:pt x="10" y="3"/>
                    </a:lnTo>
                    <a:lnTo>
                      <a:pt x="11" y="1"/>
                    </a:lnTo>
                    <a:lnTo>
                      <a:pt x="10" y="1"/>
                    </a:lnTo>
                    <a:lnTo>
                      <a:pt x="8" y="0"/>
                    </a:lnTo>
                    <a:lnTo>
                      <a:pt x="6" y="1"/>
                    </a:lnTo>
                    <a:lnTo>
                      <a:pt x="2" y="2"/>
                    </a:lnTo>
                    <a:lnTo>
                      <a:pt x="1" y="1"/>
                    </a:lnTo>
                    <a:lnTo>
                      <a:pt x="0" y="5"/>
                    </a:lnTo>
                    <a:lnTo>
                      <a:pt x="1" y="10"/>
                    </a:lnTo>
                    <a:lnTo>
                      <a:pt x="1"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6" name="Freeform 18"/>
              <p:cNvSpPr>
                <a:spLocks/>
              </p:cNvSpPr>
              <p:nvPr/>
            </p:nvSpPr>
            <p:spPr bwMode="auto">
              <a:xfrm>
                <a:off x="3746" y="3015"/>
                <a:ext cx="10" cy="16"/>
              </a:xfrm>
              <a:custGeom>
                <a:avLst/>
                <a:gdLst/>
                <a:ahLst/>
                <a:cxnLst>
                  <a:cxn ang="0">
                    <a:pos x="2" y="7"/>
                  </a:cxn>
                  <a:cxn ang="0">
                    <a:pos x="5" y="15"/>
                  </a:cxn>
                  <a:cxn ang="0">
                    <a:pos x="6" y="15"/>
                  </a:cxn>
                  <a:cxn ang="0">
                    <a:pos x="8" y="16"/>
                  </a:cxn>
                  <a:cxn ang="0">
                    <a:pos x="9" y="15"/>
                  </a:cxn>
                  <a:cxn ang="0">
                    <a:pos x="9" y="15"/>
                  </a:cxn>
                  <a:cxn ang="0">
                    <a:pos x="10" y="15"/>
                  </a:cxn>
                  <a:cxn ang="0">
                    <a:pos x="10" y="13"/>
                  </a:cxn>
                  <a:cxn ang="0">
                    <a:pos x="9" y="12"/>
                  </a:cxn>
                  <a:cxn ang="0">
                    <a:pos x="9" y="12"/>
                  </a:cxn>
                  <a:cxn ang="0">
                    <a:pos x="7" y="9"/>
                  </a:cxn>
                  <a:cxn ang="0">
                    <a:pos x="7" y="9"/>
                  </a:cxn>
                  <a:cxn ang="0">
                    <a:pos x="6" y="8"/>
                  </a:cxn>
                  <a:cxn ang="0">
                    <a:pos x="6" y="8"/>
                  </a:cxn>
                  <a:cxn ang="0">
                    <a:pos x="6" y="6"/>
                  </a:cxn>
                  <a:cxn ang="0">
                    <a:pos x="6" y="5"/>
                  </a:cxn>
                  <a:cxn ang="0">
                    <a:pos x="5" y="5"/>
                  </a:cxn>
                  <a:cxn ang="0">
                    <a:pos x="5" y="4"/>
                  </a:cxn>
                  <a:cxn ang="0">
                    <a:pos x="5" y="4"/>
                  </a:cxn>
                  <a:cxn ang="0">
                    <a:pos x="4" y="3"/>
                  </a:cxn>
                  <a:cxn ang="0">
                    <a:pos x="3" y="1"/>
                  </a:cxn>
                  <a:cxn ang="0">
                    <a:pos x="3" y="1"/>
                  </a:cxn>
                  <a:cxn ang="0">
                    <a:pos x="1" y="1"/>
                  </a:cxn>
                  <a:cxn ang="0">
                    <a:pos x="0" y="0"/>
                  </a:cxn>
                  <a:cxn ang="0">
                    <a:pos x="0" y="1"/>
                  </a:cxn>
                  <a:cxn ang="0">
                    <a:pos x="2" y="6"/>
                  </a:cxn>
                  <a:cxn ang="0">
                    <a:pos x="2" y="7"/>
                  </a:cxn>
                </a:cxnLst>
                <a:rect l="0" t="0" r="r" b="b"/>
                <a:pathLst>
                  <a:path w="10" h="16">
                    <a:moveTo>
                      <a:pt x="2" y="7"/>
                    </a:moveTo>
                    <a:lnTo>
                      <a:pt x="5" y="15"/>
                    </a:lnTo>
                    <a:lnTo>
                      <a:pt x="6" y="15"/>
                    </a:lnTo>
                    <a:lnTo>
                      <a:pt x="8" y="16"/>
                    </a:lnTo>
                    <a:lnTo>
                      <a:pt x="9" y="15"/>
                    </a:lnTo>
                    <a:lnTo>
                      <a:pt x="9" y="15"/>
                    </a:lnTo>
                    <a:lnTo>
                      <a:pt x="10" y="15"/>
                    </a:lnTo>
                    <a:lnTo>
                      <a:pt x="10" y="13"/>
                    </a:lnTo>
                    <a:lnTo>
                      <a:pt x="9" y="12"/>
                    </a:lnTo>
                    <a:lnTo>
                      <a:pt x="9" y="12"/>
                    </a:lnTo>
                    <a:lnTo>
                      <a:pt x="7" y="9"/>
                    </a:lnTo>
                    <a:lnTo>
                      <a:pt x="7" y="9"/>
                    </a:lnTo>
                    <a:lnTo>
                      <a:pt x="6" y="8"/>
                    </a:lnTo>
                    <a:lnTo>
                      <a:pt x="6" y="8"/>
                    </a:lnTo>
                    <a:lnTo>
                      <a:pt x="6" y="6"/>
                    </a:lnTo>
                    <a:lnTo>
                      <a:pt x="6" y="5"/>
                    </a:lnTo>
                    <a:lnTo>
                      <a:pt x="5" y="5"/>
                    </a:lnTo>
                    <a:lnTo>
                      <a:pt x="5" y="4"/>
                    </a:lnTo>
                    <a:lnTo>
                      <a:pt x="5" y="4"/>
                    </a:lnTo>
                    <a:lnTo>
                      <a:pt x="4" y="3"/>
                    </a:lnTo>
                    <a:lnTo>
                      <a:pt x="3" y="1"/>
                    </a:lnTo>
                    <a:lnTo>
                      <a:pt x="3" y="1"/>
                    </a:lnTo>
                    <a:lnTo>
                      <a:pt x="1" y="1"/>
                    </a:lnTo>
                    <a:lnTo>
                      <a:pt x="0" y="0"/>
                    </a:lnTo>
                    <a:lnTo>
                      <a:pt x="0" y="1"/>
                    </a:lnTo>
                    <a:lnTo>
                      <a:pt x="2" y="6"/>
                    </a:lnTo>
                    <a:lnTo>
                      <a:pt x="2"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7" name="Freeform 19"/>
              <p:cNvSpPr>
                <a:spLocks/>
              </p:cNvSpPr>
              <p:nvPr/>
            </p:nvSpPr>
            <p:spPr bwMode="auto">
              <a:xfrm>
                <a:off x="3758" y="2850"/>
                <a:ext cx="104" cy="157"/>
              </a:xfrm>
              <a:custGeom>
                <a:avLst/>
                <a:gdLst/>
                <a:ahLst/>
                <a:cxnLst>
                  <a:cxn ang="0">
                    <a:pos x="14" y="54"/>
                  </a:cxn>
                  <a:cxn ang="0">
                    <a:pos x="25" y="75"/>
                  </a:cxn>
                  <a:cxn ang="0">
                    <a:pos x="46" y="110"/>
                  </a:cxn>
                  <a:cxn ang="0">
                    <a:pos x="55" y="130"/>
                  </a:cxn>
                  <a:cxn ang="0">
                    <a:pos x="57" y="134"/>
                  </a:cxn>
                  <a:cxn ang="0">
                    <a:pos x="57" y="137"/>
                  </a:cxn>
                  <a:cxn ang="0">
                    <a:pos x="66" y="144"/>
                  </a:cxn>
                  <a:cxn ang="0">
                    <a:pos x="68" y="147"/>
                  </a:cxn>
                  <a:cxn ang="0">
                    <a:pos x="60" y="147"/>
                  </a:cxn>
                  <a:cxn ang="0">
                    <a:pos x="60" y="151"/>
                  </a:cxn>
                  <a:cxn ang="0">
                    <a:pos x="64" y="153"/>
                  </a:cxn>
                  <a:cxn ang="0">
                    <a:pos x="65" y="158"/>
                  </a:cxn>
                  <a:cxn ang="0">
                    <a:pos x="69" y="154"/>
                  </a:cxn>
                  <a:cxn ang="0">
                    <a:pos x="73" y="153"/>
                  </a:cxn>
                  <a:cxn ang="0">
                    <a:pos x="72" y="157"/>
                  </a:cxn>
                  <a:cxn ang="0">
                    <a:pos x="75" y="155"/>
                  </a:cxn>
                  <a:cxn ang="0">
                    <a:pos x="76" y="155"/>
                  </a:cxn>
                  <a:cxn ang="0">
                    <a:pos x="79" y="153"/>
                  </a:cxn>
                  <a:cxn ang="0">
                    <a:pos x="90" y="155"/>
                  </a:cxn>
                  <a:cxn ang="0">
                    <a:pos x="83" y="156"/>
                  </a:cxn>
                  <a:cxn ang="0">
                    <a:pos x="82" y="159"/>
                  </a:cxn>
                  <a:cxn ang="0">
                    <a:pos x="94" y="158"/>
                  </a:cxn>
                  <a:cxn ang="0">
                    <a:pos x="77" y="163"/>
                  </a:cxn>
                  <a:cxn ang="0">
                    <a:pos x="73" y="175"/>
                  </a:cxn>
                  <a:cxn ang="0">
                    <a:pos x="76" y="177"/>
                  </a:cxn>
                  <a:cxn ang="0">
                    <a:pos x="75" y="180"/>
                  </a:cxn>
                  <a:cxn ang="0">
                    <a:pos x="77" y="183"/>
                  </a:cxn>
                  <a:cxn ang="0">
                    <a:pos x="85" y="186"/>
                  </a:cxn>
                  <a:cxn ang="0">
                    <a:pos x="79" y="192"/>
                  </a:cxn>
                  <a:cxn ang="0">
                    <a:pos x="82" y="192"/>
                  </a:cxn>
                  <a:cxn ang="0">
                    <a:pos x="83" y="196"/>
                  </a:cxn>
                  <a:cxn ang="0">
                    <a:pos x="92" y="200"/>
                  </a:cxn>
                  <a:cxn ang="0">
                    <a:pos x="94" y="196"/>
                  </a:cxn>
                  <a:cxn ang="0">
                    <a:pos x="99" y="197"/>
                  </a:cxn>
                  <a:cxn ang="0">
                    <a:pos x="96" y="186"/>
                  </a:cxn>
                  <a:cxn ang="0">
                    <a:pos x="102" y="191"/>
                  </a:cxn>
                  <a:cxn ang="0">
                    <a:pos x="107" y="190"/>
                  </a:cxn>
                  <a:cxn ang="0">
                    <a:pos x="106" y="183"/>
                  </a:cxn>
                  <a:cxn ang="0">
                    <a:pos x="111" y="184"/>
                  </a:cxn>
                  <a:cxn ang="0">
                    <a:pos x="110" y="165"/>
                  </a:cxn>
                  <a:cxn ang="0">
                    <a:pos x="117" y="173"/>
                  </a:cxn>
                  <a:cxn ang="0">
                    <a:pos x="120" y="168"/>
                  </a:cxn>
                  <a:cxn ang="0">
                    <a:pos x="132" y="158"/>
                  </a:cxn>
                  <a:cxn ang="0">
                    <a:pos x="130" y="150"/>
                  </a:cxn>
                  <a:cxn ang="0">
                    <a:pos x="125" y="147"/>
                  </a:cxn>
                  <a:cxn ang="0">
                    <a:pos x="123" y="150"/>
                  </a:cxn>
                  <a:cxn ang="0">
                    <a:pos x="121" y="142"/>
                  </a:cxn>
                  <a:cxn ang="0">
                    <a:pos x="116" y="142"/>
                  </a:cxn>
                  <a:cxn ang="0">
                    <a:pos x="115" y="142"/>
                  </a:cxn>
                  <a:cxn ang="0">
                    <a:pos x="116" y="132"/>
                  </a:cxn>
                  <a:cxn ang="0">
                    <a:pos x="111" y="127"/>
                  </a:cxn>
                  <a:cxn ang="0">
                    <a:pos x="102" y="123"/>
                  </a:cxn>
                  <a:cxn ang="0">
                    <a:pos x="109" y="92"/>
                  </a:cxn>
                  <a:cxn ang="0">
                    <a:pos x="94" y="69"/>
                  </a:cxn>
                  <a:cxn ang="0">
                    <a:pos x="88" y="56"/>
                  </a:cxn>
                  <a:cxn ang="0">
                    <a:pos x="87" y="26"/>
                  </a:cxn>
                  <a:cxn ang="0">
                    <a:pos x="63" y="2"/>
                  </a:cxn>
                  <a:cxn ang="0">
                    <a:pos x="51" y="10"/>
                  </a:cxn>
                  <a:cxn ang="0">
                    <a:pos x="59" y="18"/>
                  </a:cxn>
                  <a:cxn ang="0">
                    <a:pos x="45" y="19"/>
                  </a:cxn>
                  <a:cxn ang="0">
                    <a:pos x="27" y="20"/>
                  </a:cxn>
                  <a:cxn ang="0">
                    <a:pos x="16" y="13"/>
                  </a:cxn>
                  <a:cxn ang="0">
                    <a:pos x="13" y="26"/>
                  </a:cxn>
                </a:cxnLst>
                <a:rect l="0" t="0" r="r" b="b"/>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8" name="Freeform 20"/>
              <p:cNvSpPr>
                <a:spLocks/>
              </p:cNvSpPr>
              <p:nvPr/>
            </p:nvSpPr>
            <p:spPr bwMode="auto">
              <a:xfrm>
                <a:off x="3705" y="2988"/>
                <a:ext cx="22" cy="13"/>
              </a:xfrm>
              <a:custGeom>
                <a:avLst/>
                <a:gdLst/>
                <a:ahLst/>
                <a:cxnLst>
                  <a:cxn ang="0">
                    <a:pos x="0" y="13"/>
                  </a:cxn>
                  <a:cxn ang="0">
                    <a:pos x="1" y="13"/>
                  </a:cxn>
                  <a:cxn ang="0">
                    <a:pos x="3" y="13"/>
                  </a:cxn>
                  <a:cxn ang="0">
                    <a:pos x="3" y="13"/>
                  </a:cxn>
                  <a:cxn ang="0">
                    <a:pos x="3" y="13"/>
                  </a:cxn>
                  <a:cxn ang="0">
                    <a:pos x="3" y="12"/>
                  </a:cxn>
                  <a:cxn ang="0">
                    <a:pos x="4" y="11"/>
                  </a:cxn>
                  <a:cxn ang="0">
                    <a:pos x="5" y="11"/>
                  </a:cxn>
                  <a:cxn ang="0">
                    <a:pos x="5" y="11"/>
                  </a:cxn>
                  <a:cxn ang="0">
                    <a:pos x="5" y="10"/>
                  </a:cxn>
                  <a:cxn ang="0">
                    <a:pos x="6" y="10"/>
                  </a:cxn>
                  <a:cxn ang="0">
                    <a:pos x="6" y="11"/>
                  </a:cxn>
                  <a:cxn ang="0">
                    <a:pos x="8" y="12"/>
                  </a:cxn>
                  <a:cxn ang="0">
                    <a:pos x="8" y="13"/>
                  </a:cxn>
                  <a:cxn ang="0">
                    <a:pos x="11" y="13"/>
                  </a:cxn>
                  <a:cxn ang="0">
                    <a:pos x="11" y="13"/>
                  </a:cxn>
                  <a:cxn ang="0">
                    <a:pos x="11" y="12"/>
                  </a:cxn>
                  <a:cxn ang="0">
                    <a:pos x="11" y="11"/>
                  </a:cxn>
                  <a:cxn ang="0">
                    <a:pos x="11" y="10"/>
                  </a:cxn>
                  <a:cxn ang="0">
                    <a:pos x="11" y="10"/>
                  </a:cxn>
                  <a:cxn ang="0">
                    <a:pos x="11" y="10"/>
                  </a:cxn>
                  <a:cxn ang="0">
                    <a:pos x="12" y="11"/>
                  </a:cxn>
                  <a:cxn ang="0">
                    <a:pos x="13" y="11"/>
                  </a:cxn>
                  <a:cxn ang="0">
                    <a:pos x="15" y="13"/>
                  </a:cxn>
                  <a:cxn ang="0">
                    <a:pos x="16" y="13"/>
                  </a:cxn>
                  <a:cxn ang="0">
                    <a:pos x="19" y="13"/>
                  </a:cxn>
                  <a:cxn ang="0">
                    <a:pos x="19" y="13"/>
                  </a:cxn>
                  <a:cxn ang="0">
                    <a:pos x="21" y="13"/>
                  </a:cxn>
                  <a:cxn ang="0">
                    <a:pos x="22" y="12"/>
                  </a:cxn>
                  <a:cxn ang="0">
                    <a:pos x="22" y="7"/>
                  </a:cxn>
                  <a:cxn ang="0">
                    <a:pos x="21" y="6"/>
                  </a:cxn>
                  <a:cxn ang="0">
                    <a:pos x="21" y="5"/>
                  </a:cxn>
                  <a:cxn ang="0">
                    <a:pos x="19" y="5"/>
                  </a:cxn>
                  <a:cxn ang="0">
                    <a:pos x="19" y="3"/>
                  </a:cxn>
                  <a:cxn ang="0">
                    <a:pos x="19" y="3"/>
                  </a:cxn>
                  <a:cxn ang="0">
                    <a:pos x="19" y="3"/>
                  </a:cxn>
                  <a:cxn ang="0">
                    <a:pos x="17" y="2"/>
                  </a:cxn>
                  <a:cxn ang="0">
                    <a:pos x="17" y="2"/>
                  </a:cxn>
                  <a:cxn ang="0">
                    <a:pos x="16" y="2"/>
                  </a:cxn>
                  <a:cxn ang="0">
                    <a:pos x="16" y="1"/>
                  </a:cxn>
                  <a:cxn ang="0">
                    <a:pos x="16" y="0"/>
                  </a:cxn>
                  <a:cxn ang="0">
                    <a:pos x="14" y="1"/>
                  </a:cxn>
                  <a:cxn ang="0">
                    <a:pos x="12" y="3"/>
                  </a:cxn>
                  <a:cxn ang="0">
                    <a:pos x="11" y="2"/>
                  </a:cxn>
                  <a:cxn ang="0">
                    <a:pos x="11" y="5"/>
                  </a:cxn>
                  <a:cxn ang="0">
                    <a:pos x="5" y="6"/>
                  </a:cxn>
                  <a:cxn ang="0">
                    <a:pos x="4" y="8"/>
                  </a:cxn>
                  <a:cxn ang="0">
                    <a:pos x="4" y="9"/>
                  </a:cxn>
                  <a:cxn ang="0">
                    <a:pos x="3" y="9"/>
                  </a:cxn>
                  <a:cxn ang="0">
                    <a:pos x="2" y="9"/>
                  </a:cxn>
                  <a:cxn ang="0">
                    <a:pos x="0" y="10"/>
                  </a:cxn>
                  <a:cxn ang="0">
                    <a:pos x="0" y="13"/>
                  </a:cxn>
                  <a:cxn ang="0">
                    <a:pos x="0" y="13"/>
                  </a:cxn>
                  <a:cxn ang="0">
                    <a:pos x="0" y="13"/>
                  </a:cxn>
                </a:cxnLst>
                <a:rect l="0" t="0" r="r" b="b"/>
                <a:pathLst>
                  <a:path w="22" h="13">
                    <a:moveTo>
                      <a:pt x="0" y="13"/>
                    </a:moveTo>
                    <a:lnTo>
                      <a:pt x="1" y="13"/>
                    </a:lnTo>
                    <a:lnTo>
                      <a:pt x="3" y="13"/>
                    </a:lnTo>
                    <a:lnTo>
                      <a:pt x="3" y="13"/>
                    </a:lnTo>
                    <a:lnTo>
                      <a:pt x="3" y="13"/>
                    </a:lnTo>
                    <a:lnTo>
                      <a:pt x="3" y="12"/>
                    </a:lnTo>
                    <a:lnTo>
                      <a:pt x="4" y="11"/>
                    </a:lnTo>
                    <a:lnTo>
                      <a:pt x="5" y="11"/>
                    </a:lnTo>
                    <a:lnTo>
                      <a:pt x="5" y="11"/>
                    </a:lnTo>
                    <a:lnTo>
                      <a:pt x="5" y="10"/>
                    </a:lnTo>
                    <a:lnTo>
                      <a:pt x="6" y="10"/>
                    </a:lnTo>
                    <a:lnTo>
                      <a:pt x="6" y="11"/>
                    </a:lnTo>
                    <a:lnTo>
                      <a:pt x="8" y="12"/>
                    </a:lnTo>
                    <a:lnTo>
                      <a:pt x="8" y="13"/>
                    </a:lnTo>
                    <a:lnTo>
                      <a:pt x="11" y="13"/>
                    </a:lnTo>
                    <a:lnTo>
                      <a:pt x="11" y="13"/>
                    </a:lnTo>
                    <a:lnTo>
                      <a:pt x="11" y="12"/>
                    </a:lnTo>
                    <a:lnTo>
                      <a:pt x="11" y="11"/>
                    </a:lnTo>
                    <a:lnTo>
                      <a:pt x="11" y="10"/>
                    </a:lnTo>
                    <a:lnTo>
                      <a:pt x="11" y="10"/>
                    </a:lnTo>
                    <a:lnTo>
                      <a:pt x="11" y="10"/>
                    </a:lnTo>
                    <a:lnTo>
                      <a:pt x="12" y="11"/>
                    </a:lnTo>
                    <a:lnTo>
                      <a:pt x="13" y="11"/>
                    </a:lnTo>
                    <a:lnTo>
                      <a:pt x="15" y="13"/>
                    </a:lnTo>
                    <a:lnTo>
                      <a:pt x="16" y="13"/>
                    </a:lnTo>
                    <a:lnTo>
                      <a:pt x="19" y="13"/>
                    </a:lnTo>
                    <a:lnTo>
                      <a:pt x="19" y="13"/>
                    </a:lnTo>
                    <a:lnTo>
                      <a:pt x="21" y="13"/>
                    </a:lnTo>
                    <a:lnTo>
                      <a:pt x="22" y="12"/>
                    </a:lnTo>
                    <a:lnTo>
                      <a:pt x="22" y="7"/>
                    </a:lnTo>
                    <a:lnTo>
                      <a:pt x="21" y="6"/>
                    </a:lnTo>
                    <a:lnTo>
                      <a:pt x="21" y="5"/>
                    </a:lnTo>
                    <a:lnTo>
                      <a:pt x="19" y="5"/>
                    </a:lnTo>
                    <a:lnTo>
                      <a:pt x="19" y="3"/>
                    </a:lnTo>
                    <a:lnTo>
                      <a:pt x="19" y="3"/>
                    </a:lnTo>
                    <a:lnTo>
                      <a:pt x="19" y="3"/>
                    </a:lnTo>
                    <a:lnTo>
                      <a:pt x="17" y="2"/>
                    </a:lnTo>
                    <a:lnTo>
                      <a:pt x="17" y="2"/>
                    </a:lnTo>
                    <a:lnTo>
                      <a:pt x="16" y="2"/>
                    </a:lnTo>
                    <a:lnTo>
                      <a:pt x="16" y="1"/>
                    </a:lnTo>
                    <a:lnTo>
                      <a:pt x="16" y="0"/>
                    </a:lnTo>
                    <a:lnTo>
                      <a:pt x="14" y="1"/>
                    </a:lnTo>
                    <a:lnTo>
                      <a:pt x="12" y="3"/>
                    </a:lnTo>
                    <a:lnTo>
                      <a:pt x="11" y="2"/>
                    </a:lnTo>
                    <a:lnTo>
                      <a:pt x="11" y="5"/>
                    </a:lnTo>
                    <a:lnTo>
                      <a:pt x="5" y="6"/>
                    </a:lnTo>
                    <a:lnTo>
                      <a:pt x="4" y="8"/>
                    </a:lnTo>
                    <a:lnTo>
                      <a:pt x="4" y="9"/>
                    </a:lnTo>
                    <a:lnTo>
                      <a:pt x="3" y="9"/>
                    </a:lnTo>
                    <a:lnTo>
                      <a:pt x="2" y="9"/>
                    </a:lnTo>
                    <a:lnTo>
                      <a:pt x="0" y="10"/>
                    </a:lnTo>
                    <a:lnTo>
                      <a:pt x="0" y="13"/>
                    </a:lnTo>
                    <a:lnTo>
                      <a:pt x="0" y="13"/>
                    </a:lnTo>
                    <a:lnTo>
                      <a:pt x="0" y="1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19" name="Freeform 21"/>
              <p:cNvSpPr>
                <a:spLocks/>
              </p:cNvSpPr>
              <p:nvPr/>
            </p:nvSpPr>
            <p:spPr bwMode="auto">
              <a:xfrm>
                <a:off x="5078" y="3053"/>
                <a:ext cx="36" cy="33"/>
              </a:xfrm>
              <a:custGeom>
                <a:avLst/>
                <a:gdLst/>
                <a:ahLst/>
                <a:cxnLst>
                  <a:cxn ang="0">
                    <a:pos x="0" y="20"/>
                  </a:cxn>
                  <a:cxn ang="0">
                    <a:pos x="4" y="26"/>
                  </a:cxn>
                  <a:cxn ang="0">
                    <a:pos x="7" y="31"/>
                  </a:cxn>
                  <a:cxn ang="0">
                    <a:pos x="11" y="32"/>
                  </a:cxn>
                  <a:cxn ang="0">
                    <a:pos x="14" y="33"/>
                  </a:cxn>
                  <a:cxn ang="0">
                    <a:pos x="16" y="28"/>
                  </a:cxn>
                  <a:cxn ang="0">
                    <a:pos x="15" y="26"/>
                  </a:cxn>
                  <a:cxn ang="0">
                    <a:pos x="17" y="28"/>
                  </a:cxn>
                  <a:cxn ang="0">
                    <a:pos x="18" y="29"/>
                  </a:cxn>
                  <a:cxn ang="0">
                    <a:pos x="17" y="30"/>
                  </a:cxn>
                  <a:cxn ang="0">
                    <a:pos x="18" y="31"/>
                  </a:cxn>
                  <a:cxn ang="0">
                    <a:pos x="23" y="28"/>
                  </a:cxn>
                  <a:cxn ang="0">
                    <a:pos x="29" y="25"/>
                  </a:cxn>
                  <a:cxn ang="0">
                    <a:pos x="29" y="27"/>
                  </a:cxn>
                  <a:cxn ang="0">
                    <a:pos x="31" y="30"/>
                  </a:cxn>
                  <a:cxn ang="0">
                    <a:pos x="32" y="28"/>
                  </a:cxn>
                  <a:cxn ang="0">
                    <a:pos x="36" y="28"/>
                  </a:cxn>
                  <a:cxn ang="0">
                    <a:pos x="36" y="27"/>
                  </a:cxn>
                  <a:cxn ang="0">
                    <a:pos x="32" y="25"/>
                  </a:cxn>
                  <a:cxn ang="0">
                    <a:pos x="30" y="18"/>
                  </a:cxn>
                  <a:cxn ang="0">
                    <a:pos x="32" y="11"/>
                  </a:cxn>
                  <a:cxn ang="0">
                    <a:pos x="30" y="11"/>
                  </a:cxn>
                  <a:cxn ang="0">
                    <a:pos x="27" y="5"/>
                  </a:cxn>
                  <a:cxn ang="0">
                    <a:pos x="24" y="3"/>
                  </a:cxn>
                  <a:cxn ang="0">
                    <a:pos x="23" y="9"/>
                  </a:cxn>
                  <a:cxn ang="0">
                    <a:pos x="23" y="11"/>
                  </a:cxn>
                  <a:cxn ang="0">
                    <a:pos x="23" y="14"/>
                  </a:cxn>
                  <a:cxn ang="0">
                    <a:pos x="21" y="14"/>
                  </a:cxn>
                  <a:cxn ang="0">
                    <a:pos x="20" y="14"/>
                  </a:cxn>
                  <a:cxn ang="0">
                    <a:pos x="20" y="12"/>
                  </a:cxn>
                  <a:cxn ang="0">
                    <a:pos x="20" y="10"/>
                  </a:cxn>
                  <a:cxn ang="0">
                    <a:pos x="20" y="10"/>
                  </a:cxn>
                  <a:cxn ang="0">
                    <a:pos x="18" y="10"/>
                  </a:cxn>
                  <a:cxn ang="0">
                    <a:pos x="18" y="9"/>
                  </a:cxn>
                  <a:cxn ang="0">
                    <a:pos x="17" y="8"/>
                  </a:cxn>
                  <a:cxn ang="0">
                    <a:pos x="17" y="6"/>
                  </a:cxn>
                  <a:cxn ang="0">
                    <a:pos x="15" y="6"/>
                  </a:cxn>
                  <a:cxn ang="0">
                    <a:pos x="12" y="3"/>
                  </a:cxn>
                  <a:cxn ang="0">
                    <a:pos x="12" y="0"/>
                  </a:cxn>
                  <a:cxn ang="0">
                    <a:pos x="10" y="0"/>
                  </a:cxn>
                  <a:cxn ang="0">
                    <a:pos x="8" y="2"/>
                  </a:cxn>
                  <a:cxn ang="0">
                    <a:pos x="4" y="6"/>
                  </a:cxn>
                  <a:cxn ang="0">
                    <a:pos x="3" y="6"/>
                  </a:cxn>
                  <a:cxn ang="0">
                    <a:pos x="4" y="8"/>
                  </a:cxn>
                  <a:cxn ang="0">
                    <a:pos x="4" y="10"/>
                  </a:cxn>
                  <a:cxn ang="0">
                    <a:pos x="2" y="10"/>
                  </a:cxn>
                  <a:cxn ang="0">
                    <a:pos x="3" y="13"/>
                  </a:cxn>
                  <a:cxn ang="0">
                    <a:pos x="2" y="15"/>
                  </a:cxn>
                  <a:cxn ang="0">
                    <a:pos x="1" y="14"/>
                  </a:cxn>
                  <a:cxn ang="0">
                    <a:pos x="3" y="16"/>
                  </a:cxn>
                  <a:cxn ang="0">
                    <a:pos x="2" y="17"/>
                  </a:cxn>
                  <a:cxn ang="0">
                    <a:pos x="2" y="18"/>
                  </a:cxn>
                  <a:cxn ang="0">
                    <a:pos x="3" y="19"/>
                  </a:cxn>
                  <a:cxn ang="0">
                    <a:pos x="1" y="19"/>
                  </a:cxn>
                </a:cxnLst>
                <a:rect l="0" t="0" r="r" b="b"/>
                <a:pathLst>
                  <a:path w="36" h="33">
                    <a:moveTo>
                      <a:pt x="1" y="19"/>
                    </a:moveTo>
                    <a:lnTo>
                      <a:pt x="0" y="20"/>
                    </a:lnTo>
                    <a:lnTo>
                      <a:pt x="2" y="24"/>
                    </a:lnTo>
                    <a:lnTo>
                      <a:pt x="4" y="26"/>
                    </a:lnTo>
                    <a:lnTo>
                      <a:pt x="6" y="26"/>
                    </a:lnTo>
                    <a:lnTo>
                      <a:pt x="7" y="31"/>
                    </a:lnTo>
                    <a:lnTo>
                      <a:pt x="9" y="32"/>
                    </a:lnTo>
                    <a:lnTo>
                      <a:pt x="11" y="32"/>
                    </a:lnTo>
                    <a:lnTo>
                      <a:pt x="13" y="33"/>
                    </a:lnTo>
                    <a:lnTo>
                      <a:pt x="14" y="33"/>
                    </a:lnTo>
                    <a:lnTo>
                      <a:pt x="14" y="32"/>
                    </a:lnTo>
                    <a:lnTo>
                      <a:pt x="16" y="28"/>
                    </a:lnTo>
                    <a:lnTo>
                      <a:pt x="14" y="29"/>
                    </a:lnTo>
                    <a:lnTo>
                      <a:pt x="15" y="26"/>
                    </a:lnTo>
                    <a:lnTo>
                      <a:pt x="17" y="25"/>
                    </a:lnTo>
                    <a:lnTo>
                      <a:pt x="17" y="28"/>
                    </a:lnTo>
                    <a:lnTo>
                      <a:pt x="18" y="29"/>
                    </a:lnTo>
                    <a:lnTo>
                      <a:pt x="18" y="29"/>
                    </a:lnTo>
                    <a:lnTo>
                      <a:pt x="18" y="30"/>
                    </a:lnTo>
                    <a:lnTo>
                      <a:pt x="17" y="30"/>
                    </a:lnTo>
                    <a:lnTo>
                      <a:pt x="18" y="31"/>
                    </a:lnTo>
                    <a:lnTo>
                      <a:pt x="18" y="31"/>
                    </a:lnTo>
                    <a:lnTo>
                      <a:pt x="21" y="30"/>
                    </a:lnTo>
                    <a:lnTo>
                      <a:pt x="23" y="28"/>
                    </a:lnTo>
                    <a:lnTo>
                      <a:pt x="27" y="27"/>
                    </a:lnTo>
                    <a:lnTo>
                      <a:pt x="29" y="25"/>
                    </a:lnTo>
                    <a:lnTo>
                      <a:pt x="29" y="26"/>
                    </a:lnTo>
                    <a:lnTo>
                      <a:pt x="29" y="27"/>
                    </a:lnTo>
                    <a:lnTo>
                      <a:pt x="29" y="28"/>
                    </a:lnTo>
                    <a:lnTo>
                      <a:pt x="31" y="30"/>
                    </a:lnTo>
                    <a:lnTo>
                      <a:pt x="32" y="29"/>
                    </a:lnTo>
                    <a:lnTo>
                      <a:pt x="32" y="28"/>
                    </a:lnTo>
                    <a:lnTo>
                      <a:pt x="35" y="29"/>
                    </a:lnTo>
                    <a:lnTo>
                      <a:pt x="36" y="28"/>
                    </a:lnTo>
                    <a:lnTo>
                      <a:pt x="36" y="28"/>
                    </a:lnTo>
                    <a:lnTo>
                      <a:pt x="36" y="27"/>
                    </a:lnTo>
                    <a:lnTo>
                      <a:pt x="35" y="26"/>
                    </a:lnTo>
                    <a:lnTo>
                      <a:pt x="32" y="25"/>
                    </a:lnTo>
                    <a:lnTo>
                      <a:pt x="31" y="24"/>
                    </a:lnTo>
                    <a:lnTo>
                      <a:pt x="30" y="18"/>
                    </a:lnTo>
                    <a:lnTo>
                      <a:pt x="32" y="13"/>
                    </a:lnTo>
                    <a:lnTo>
                      <a:pt x="32" y="11"/>
                    </a:lnTo>
                    <a:lnTo>
                      <a:pt x="31" y="11"/>
                    </a:lnTo>
                    <a:lnTo>
                      <a:pt x="30" y="11"/>
                    </a:lnTo>
                    <a:lnTo>
                      <a:pt x="29" y="8"/>
                    </a:lnTo>
                    <a:lnTo>
                      <a:pt x="27" y="5"/>
                    </a:lnTo>
                    <a:lnTo>
                      <a:pt x="25" y="3"/>
                    </a:lnTo>
                    <a:lnTo>
                      <a:pt x="24" y="3"/>
                    </a:lnTo>
                    <a:lnTo>
                      <a:pt x="23" y="5"/>
                    </a:lnTo>
                    <a:lnTo>
                      <a:pt x="23" y="9"/>
                    </a:lnTo>
                    <a:lnTo>
                      <a:pt x="24" y="10"/>
                    </a:lnTo>
                    <a:lnTo>
                      <a:pt x="23" y="11"/>
                    </a:lnTo>
                    <a:lnTo>
                      <a:pt x="23" y="14"/>
                    </a:lnTo>
                    <a:lnTo>
                      <a:pt x="23" y="14"/>
                    </a:lnTo>
                    <a:lnTo>
                      <a:pt x="21" y="14"/>
                    </a:lnTo>
                    <a:lnTo>
                      <a:pt x="21" y="14"/>
                    </a:lnTo>
                    <a:lnTo>
                      <a:pt x="21" y="14"/>
                    </a:lnTo>
                    <a:lnTo>
                      <a:pt x="20" y="14"/>
                    </a:lnTo>
                    <a:lnTo>
                      <a:pt x="20" y="13"/>
                    </a:lnTo>
                    <a:lnTo>
                      <a:pt x="20" y="12"/>
                    </a:lnTo>
                    <a:lnTo>
                      <a:pt x="20" y="12"/>
                    </a:lnTo>
                    <a:lnTo>
                      <a:pt x="20" y="10"/>
                    </a:lnTo>
                    <a:lnTo>
                      <a:pt x="20" y="10"/>
                    </a:lnTo>
                    <a:lnTo>
                      <a:pt x="20" y="10"/>
                    </a:lnTo>
                    <a:lnTo>
                      <a:pt x="18" y="9"/>
                    </a:lnTo>
                    <a:lnTo>
                      <a:pt x="18" y="10"/>
                    </a:lnTo>
                    <a:lnTo>
                      <a:pt x="18" y="9"/>
                    </a:lnTo>
                    <a:lnTo>
                      <a:pt x="18" y="9"/>
                    </a:lnTo>
                    <a:lnTo>
                      <a:pt x="17" y="9"/>
                    </a:lnTo>
                    <a:lnTo>
                      <a:pt x="17" y="8"/>
                    </a:lnTo>
                    <a:lnTo>
                      <a:pt x="18" y="6"/>
                    </a:lnTo>
                    <a:lnTo>
                      <a:pt x="17" y="6"/>
                    </a:lnTo>
                    <a:lnTo>
                      <a:pt x="16" y="5"/>
                    </a:lnTo>
                    <a:lnTo>
                      <a:pt x="15" y="6"/>
                    </a:lnTo>
                    <a:lnTo>
                      <a:pt x="14" y="5"/>
                    </a:lnTo>
                    <a:lnTo>
                      <a:pt x="12" y="3"/>
                    </a:lnTo>
                    <a:lnTo>
                      <a:pt x="12" y="1"/>
                    </a:lnTo>
                    <a:lnTo>
                      <a:pt x="12" y="0"/>
                    </a:lnTo>
                    <a:lnTo>
                      <a:pt x="12" y="0"/>
                    </a:lnTo>
                    <a:lnTo>
                      <a:pt x="10" y="0"/>
                    </a:lnTo>
                    <a:lnTo>
                      <a:pt x="8" y="2"/>
                    </a:lnTo>
                    <a:lnTo>
                      <a:pt x="8" y="2"/>
                    </a:lnTo>
                    <a:lnTo>
                      <a:pt x="7" y="4"/>
                    </a:lnTo>
                    <a:lnTo>
                      <a:pt x="4" y="6"/>
                    </a:lnTo>
                    <a:lnTo>
                      <a:pt x="3" y="5"/>
                    </a:lnTo>
                    <a:lnTo>
                      <a:pt x="3" y="6"/>
                    </a:lnTo>
                    <a:lnTo>
                      <a:pt x="3" y="9"/>
                    </a:lnTo>
                    <a:lnTo>
                      <a:pt x="4" y="8"/>
                    </a:lnTo>
                    <a:lnTo>
                      <a:pt x="4" y="10"/>
                    </a:lnTo>
                    <a:lnTo>
                      <a:pt x="4" y="10"/>
                    </a:lnTo>
                    <a:lnTo>
                      <a:pt x="3" y="10"/>
                    </a:lnTo>
                    <a:lnTo>
                      <a:pt x="2" y="10"/>
                    </a:lnTo>
                    <a:lnTo>
                      <a:pt x="2" y="12"/>
                    </a:lnTo>
                    <a:lnTo>
                      <a:pt x="3" y="13"/>
                    </a:lnTo>
                    <a:lnTo>
                      <a:pt x="2" y="14"/>
                    </a:lnTo>
                    <a:lnTo>
                      <a:pt x="2" y="15"/>
                    </a:lnTo>
                    <a:lnTo>
                      <a:pt x="1" y="14"/>
                    </a:lnTo>
                    <a:lnTo>
                      <a:pt x="1" y="14"/>
                    </a:lnTo>
                    <a:lnTo>
                      <a:pt x="1" y="15"/>
                    </a:lnTo>
                    <a:lnTo>
                      <a:pt x="3" y="16"/>
                    </a:lnTo>
                    <a:lnTo>
                      <a:pt x="3" y="17"/>
                    </a:lnTo>
                    <a:lnTo>
                      <a:pt x="2" y="17"/>
                    </a:lnTo>
                    <a:lnTo>
                      <a:pt x="2" y="17"/>
                    </a:lnTo>
                    <a:lnTo>
                      <a:pt x="2" y="18"/>
                    </a:lnTo>
                    <a:lnTo>
                      <a:pt x="3" y="17"/>
                    </a:lnTo>
                    <a:lnTo>
                      <a:pt x="3" y="19"/>
                    </a:lnTo>
                    <a:lnTo>
                      <a:pt x="2" y="20"/>
                    </a:lnTo>
                    <a:lnTo>
                      <a:pt x="1" y="1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0" name="Freeform 22"/>
              <p:cNvSpPr>
                <a:spLocks/>
              </p:cNvSpPr>
              <p:nvPr/>
            </p:nvSpPr>
            <p:spPr bwMode="auto">
              <a:xfrm>
                <a:off x="3765" y="3009"/>
                <a:ext cx="9" cy="7"/>
              </a:xfrm>
              <a:custGeom>
                <a:avLst/>
                <a:gdLst/>
                <a:ahLst/>
                <a:cxnLst>
                  <a:cxn ang="0">
                    <a:pos x="5" y="0"/>
                  </a:cxn>
                  <a:cxn ang="0">
                    <a:pos x="3" y="1"/>
                  </a:cxn>
                  <a:cxn ang="0">
                    <a:pos x="2" y="1"/>
                  </a:cxn>
                  <a:cxn ang="0">
                    <a:pos x="0" y="2"/>
                  </a:cxn>
                  <a:cxn ang="0">
                    <a:pos x="0" y="3"/>
                  </a:cxn>
                  <a:cxn ang="0">
                    <a:pos x="2" y="7"/>
                  </a:cxn>
                  <a:cxn ang="0">
                    <a:pos x="5" y="6"/>
                  </a:cxn>
                  <a:cxn ang="0">
                    <a:pos x="6" y="5"/>
                  </a:cxn>
                  <a:cxn ang="0">
                    <a:pos x="7" y="5"/>
                  </a:cxn>
                  <a:cxn ang="0">
                    <a:pos x="9" y="5"/>
                  </a:cxn>
                  <a:cxn ang="0">
                    <a:pos x="9" y="4"/>
                  </a:cxn>
                  <a:cxn ang="0">
                    <a:pos x="5" y="0"/>
                  </a:cxn>
                </a:cxnLst>
                <a:rect l="0" t="0" r="r" b="b"/>
                <a:pathLst>
                  <a:path w="9" h="7">
                    <a:moveTo>
                      <a:pt x="5" y="0"/>
                    </a:moveTo>
                    <a:lnTo>
                      <a:pt x="3" y="1"/>
                    </a:lnTo>
                    <a:lnTo>
                      <a:pt x="2" y="1"/>
                    </a:lnTo>
                    <a:lnTo>
                      <a:pt x="0" y="2"/>
                    </a:lnTo>
                    <a:lnTo>
                      <a:pt x="0" y="3"/>
                    </a:lnTo>
                    <a:lnTo>
                      <a:pt x="2" y="7"/>
                    </a:lnTo>
                    <a:lnTo>
                      <a:pt x="5" y="6"/>
                    </a:lnTo>
                    <a:lnTo>
                      <a:pt x="6" y="5"/>
                    </a:lnTo>
                    <a:lnTo>
                      <a:pt x="7" y="5"/>
                    </a:lnTo>
                    <a:lnTo>
                      <a:pt x="9" y="5"/>
                    </a:lnTo>
                    <a:lnTo>
                      <a:pt x="9" y="4"/>
                    </a:lnTo>
                    <a:lnTo>
                      <a:pt x="5"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1" name="Freeform 23"/>
              <p:cNvSpPr>
                <a:spLocks/>
              </p:cNvSpPr>
              <p:nvPr/>
            </p:nvSpPr>
            <p:spPr bwMode="auto">
              <a:xfrm>
                <a:off x="3852" y="3048"/>
                <a:ext cx="3" cy="3"/>
              </a:xfrm>
              <a:custGeom>
                <a:avLst/>
                <a:gdLst/>
                <a:ahLst/>
                <a:cxnLst>
                  <a:cxn ang="0">
                    <a:pos x="0" y="2"/>
                  </a:cxn>
                  <a:cxn ang="0">
                    <a:pos x="3" y="3"/>
                  </a:cxn>
                  <a:cxn ang="0">
                    <a:pos x="1" y="0"/>
                  </a:cxn>
                  <a:cxn ang="0">
                    <a:pos x="0" y="1"/>
                  </a:cxn>
                  <a:cxn ang="0">
                    <a:pos x="0" y="2"/>
                  </a:cxn>
                </a:cxnLst>
                <a:rect l="0" t="0" r="r" b="b"/>
                <a:pathLst>
                  <a:path w="3" h="3">
                    <a:moveTo>
                      <a:pt x="0" y="2"/>
                    </a:moveTo>
                    <a:lnTo>
                      <a:pt x="3" y="3"/>
                    </a:lnTo>
                    <a:lnTo>
                      <a:pt x="1" y="0"/>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2" name="Freeform 24"/>
              <p:cNvSpPr>
                <a:spLocks/>
              </p:cNvSpPr>
              <p:nvPr/>
            </p:nvSpPr>
            <p:spPr bwMode="auto">
              <a:xfrm>
                <a:off x="3890" y="3056"/>
                <a:ext cx="4" cy="7"/>
              </a:xfrm>
              <a:custGeom>
                <a:avLst/>
                <a:gdLst/>
                <a:ahLst/>
                <a:cxnLst>
                  <a:cxn ang="0">
                    <a:pos x="4" y="1"/>
                  </a:cxn>
                  <a:cxn ang="0">
                    <a:pos x="2" y="0"/>
                  </a:cxn>
                  <a:cxn ang="0">
                    <a:pos x="2" y="0"/>
                  </a:cxn>
                  <a:cxn ang="0">
                    <a:pos x="2" y="0"/>
                  </a:cxn>
                  <a:cxn ang="0">
                    <a:pos x="1" y="1"/>
                  </a:cxn>
                  <a:cxn ang="0">
                    <a:pos x="1" y="2"/>
                  </a:cxn>
                  <a:cxn ang="0">
                    <a:pos x="1" y="4"/>
                  </a:cxn>
                  <a:cxn ang="0">
                    <a:pos x="1" y="5"/>
                  </a:cxn>
                  <a:cxn ang="0">
                    <a:pos x="0" y="6"/>
                  </a:cxn>
                  <a:cxn ang="0">
                    <a:pos x="2" y="7"/>
                  </a:cxn>
                  <a:cxn ang="0">
                    <a:pos x="2" y="7"/>
                  </a:cxn>
                  <a:cxn ang="0">
                    <a:pos x="2" y="6"/>
                  </a:cxn>
                  <a:cxn ang="0">
                    <a:pos x="4" y="6"/>
                  </a:cxn>
                  <a:cxn ang="0">
                    <a:pos x="4" y="5"/>
                  </a:cxn>
                  <a:cxn ang="0">
                    <a:pos x="3" y="4"/>
                  </a:cxn>
                  <a:cxn ang="0">
                    <a:pos x="4" y="1"/>
                  </a:cxn>
                  <a:cxn ang="0">
                    <a:pos x="4" y="1"/>
                  </a:cxn>
                </a:cxnLst>
                <a:rect l="0" t="0" r="r" b="b"/>
                <a:pathLst>
                  <a:path w="4" h="7">
                    <a:moveTo>
                      <a:pt x="4" y="1"/>
                    </a:moveTo>
                    <a:lnTo>
                      <a:pt x="2" y="0"/>
                    </a:lnTo>
                    <a:lnTo>
                      <a:pt x="2" y="0"/>
                    </a:lnTo>
                    <a:lnTo>
                      <a:pt x="2" y="0"/>
                    </a:lnTo>
                    <a:lnTo>
                      <a:pt x="1" y="1"/>
                    </a:lnTo>
                    <a:lnTo>
                      <a:pt x="1" y="2"/>
                    </a:lnTo>
                    <a:lnTo>
                      <a:pt x="1" y="4"/>
                    </a:lnTo>
                    <a:lnTo>
                      <a:pt x="1" y="5"/>
                    </a:lnTo>
                    <a:lnTo>
                      <a:pt x="0" y="6"/>
                    </a:lnTo>
                    <a:lnTo>
                      <a:pt x="2" y="7"/>
                    </a:lnTo>
                    <a:lnTo>
                      <a:pt x="2" y="7"/>
                    </a:lnTo>
                    <a:lnTo>
                      <a:pt x="2" y="6"/>
                    </a:lnTo>
                    <a:lnTo>
                      <a:pt x="4" y="6"/>
                    </a:lnTo>
                    <a:lnTo>
                      <a:pt x="4" y="5"/>
                    </a:lnTo>
                    <a:lnTo>
                      <a:pt x="3" y="4"/>
                    </a:lnTo>
                    <a:lnTo>
                      <a:pt x="4"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3" name="Freeform 25"/>
              <p:cNvSpPr>
                <a:spLocks/>
              </p:cNvSpPr>
              <p:nvPr/>
            </p:nvSpPr>
            <p:spPr bwMode="auto">
              <a:xfrm>
                <a:off x="4826" y="2932"/>
                <a:ext cx="5" cy="4"/>
              </a:xfrm>
              <a:custGeom>
                <a:avLst/>
                <a:gdLst/>
                <a:ahLst/>
                <a:cxnLst>
                  <a:cxn ang="0">
                    <a:pos x="1" y="5"/>
                  </a:cxn>
                  <a:cxn ang="0">
                    <a:pos x="3" y="4"/>
                  </a:cxn>
                  <a:cxn ang="0">
                    <a:pos x="5" y="4"/>
                  </a:cxn>
                  <a:cxn ang="0">
                    <a:pos x="7" y="3"/>
                  </a:cxn>
                  <a:cxn ang="0">
                    <a:pos x="7" y="0"/>
                  </a:cxn>
                  <a:cxn ang="0">
                    <a:pos x="6" y="0"/>
                  </a:cxn>
                  <a:cxn ang="0">
                    <a:pos x="3" y="0"/>
                  </a:cxn>
                  <a:cxn ang="0">
                    <a:pos x="2" y="1"/>
                  </a:cxn>
                  <a:cxn ang="0">
                    <a:pos x="1" y="5"/>
                  </a:cxn>
                  <a:cxn ang="0">
                    <a:pos x="1" y="5"/>
                  </a:cxn>
                </a:cxnLst>
                <a:rect l="0" t="0" r="r" b="b"/>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4" name="Rectangle 26"/>
              <p:cNvSpPr>
                <a:spLocks noChangeArrowheads="1"/>
              </p:cNvSpPr>
              <p:nvPr/>
            </p:nvSpPr>
            <p:spPr bwMode="auto">
              <a:xfrm>
                <a:off x="4842" y="2951"/>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5" name="Freeform 27"/>
              <p:cNvSpPr>
                <a:spLocks/>
              </p:cNvSpPr>
              <p:nvPr/>
            </p:nvSpPr>
            <p:spPr bwMode="auto">
              <a:xfrm>
                <a:off x="4828" y="2915"/>
                <a:ext cx="25" cy="36"/>
              </a:xfrm>
              <a:custGeom>
                <a:avLst/>
                <a:gdLst/>
                <a:ahLst/>
                <a:cxnLst>
                  <a:cxn ang="0">
                    <a:pos x="8" y="17"/>
                  </a:cxn>
                  <a:cxn ang="0">
                    <a:pos x="5" y="19"/>
                  </a:cxn>
                  <a:cxn ang="0">
                    <a:pos x="12" y="20"/>
                  </a:cxn>
                  <a:cxn ang="0">
                    <a:pos x="12" y="24"/>
                  </a:cxn>
                  <a:cxn ang="0">
                    <a:pos x="14" y="27"/>
                  </a:cxn>
                  <a:cxn ang="0">
                    <a:pos x="13" y="31"/>
                  </a:cxn>
                  <a:cxn ang="0">
                    <a:pos x="12" y="32"/>
                  </a:cxn>
                  <a:cxn ang="0">
                    <a:pos x="11" y="32"/>
                  </a:cxn>
                  <a:cxn ang="0">
                    <a:pos x="10" y="28"/>
                  </a:cxn>
                  <a:cxn ang="0">
                    <a:pos x="10" y="28"/>
                  </a:cxn>
                  <a:cxn ang="0">
                    <a:pos x="8" y="28"/>
                  </a:cxn>
                  <a:cxn ang="0">
                    <a:pos x="7" y="28"/>
                  </a:cxn>
                  <a:cxn ang="0">
                    <a:pos x="3" y="29"/>
                  </a:cxn>
                  <a:cxn ang="0">
                    <a:pos x="1" y="33"/>
                  </a:cxn>
                  <a:cxn ang="0">
                    <a:pos x="0" y="39"/>
                  </a:cxn>
                  <a:cxn ang="0">
                    <a:pos x="1" y="41"/>
                  </a:cxn>
                  <a:cxn ang="0">
                    <a:pos x="2" y="40"/>
                  </a:cxn>
                  <a:cxn ang="0">
                    <a:pos x="9" y="44"/>
                  </a:cxn>
                  <a:cxn ang="0">
                    <a:pos x="14" y="46"/>
                  </a:cxn>
                  <a:cxn ang="0">
                    <a:pos x="16" y="44"/>
                  </a:cxn>
                  <a:cxn ang="0">
                    <a:pos x="17" y="43"/>
                  </a:cxn>
                  <a:cxn ang="0">
                    <a:pos x="18" y="43"/>
                  </a:cxn>
                  <a:cxn ang="0">
                    <a:pos x="18" y="43"/>
                  </a:cxn>
                  <a:cxn ang="0">
                    <a:pos x="21" y="43"/>
                  </a:cxn>
                  <a:cxn ang="0">
                    <a:pos x="21" y="41"/>
                  </a:cxn>
                  <a:cxn ang="0">
                    <a:pos x="22" y="38"/>
                  </a:cxn>
                  <a:cxn ang="0">
                    <a:pos x="24" y="35"/>
                  </a:cxn>
                  <a:cxn ang="0">
                    <a:pos x="27" y="33"/>
                  </a:cxn>
                  <a:cxn ang="0">
                    <a:pos x="29" y="32"/>
                  </a:cxn>
                  <a:cxn ang="0">
                    <a:pos x="31" y="33"/>
                  </a:cxn>
                  <a:cxn ang="0">
                    <a:pos x="31" y="31"/>
                  </a:cxn>
                  <a:cxn ang="0">
                    <a:pos x="32" y="29"/>
                  </a:cxn>
                  <a:cxn ang="0">
                    <a:pos x="32" y="26"/>
                  </a:cxn>
                  <a:cxn ang="0">
                    <a:pos x="31" y="23"/>
                  </a:cxn>
                  <a:cxn ang="0">
                    <a:pos x="31" y="18"/>
                  </a:cxn>
                  <a:cxn ang="0">
                    <a:pos x="30" y="16"/>
                  </a:cxn>
                  <a:cxn ang="0">
                    <a:pos x="29" y="13"/>
                  </a:cxn>
                  <a:cxn ang="0">
                    <a:pos x="31" y="10"/>
                  </a:cxn>
                  <a:cxn ang="0">
                    <a:pos x="31" y="7"/>
                  </a:cxn>
                  <a:cxn ang="0">
                    <a:pos x="30" y="5"/>
                  </a:cxn>
                  <a:cxn ang="0">
                    <a:pos x="26" y="2"/>
                  </a:cxn>
                  <a:cxn ang="0">
                    <a:pos x="24" y="0"/>
                  </a:cxn>
                  <a:cxn ang="0">
                    <a:pos x="21" y="3"/>
                  </a:cxn>
                  <a:cxn ang="0">
                    <a:pos x="20" y="5"/>
                  </a:cxn>
                  <a:cxn ang="0">
                    <a:pos x="19" y="6"/>
                  </a:cxn>
                  <a:cxn ang="0">
                    <a:pos x="19" y="9"/>
                  </a:cxn>
                  <a:cxn ang="0">
                    <a:pos x="18" y="10"/>
                  </a:cxn>
                  <a:cxn ang="0">
                    <a:pos x="17" y="10"/>
                  </a:cxn>
                  <a:cxn ang="0">
                    <a:pos x="14" y="9"/>
                  </a:cxn>
                  <a:cxn ang="0">
                    <a:pos x="11" y="11"/>
                  </a:cxn>
                  <a:cxn ang="0">
                    <a:pos x="8" y="12"/>
                  </a:cxn>
                  <a:cxn ang="0">
                    <a:pos x="8" y="14"/>
                  </a:cxn>
                  <a:cxn ang="0">
                    <a:pos x="8" y="17"/>
                  </a:cxn>
                </a:cxnLst>
                <a:rect l="0" t="0" r="r" b="b"/>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6" name="Freeform 28"/>
              <p:cNvSpPr>
                <a:spLocks/>
              </p:cNvSpPr>
              <p:nvPr/>
            </p:nvSpPr>
            <p:spPr bwMode="auto">
              <a:xfrm>
                <a:off x="4827" y="2951"/>
                <a:ext cx="15" cy="11"/>
              </a:xfrm>
              <a:custGeom>
                <a:avLst/>
                <a:gdLst/>
                <a:ahLst/>
                <a:cxnLst>
                  <a:cxn ang="0">
                    <a:pos x="5" y="9"/>
                  </a:cxn>
                  <a:cxn ang="0">
                    <a:pos x="4" y="10"/>
                  </a:cxn>
                  <a:cxn ang="0">
                    <a:pos x="3" y="8"/>
                  </a:cxn>
                  <a:cxn ang="0">
                    <a:pos x="1" y="8"/>
                  </a:cxn>
                  <a:cxn ang="0">
                    <a:pos x="1" y="9"/>
                  </a:cxn>
                  <a:cxn ang="0">
                    <a:pos x="4" y="11"/>
                  </a:cxn>
                  <a:cxn ang="0">
                    <a:pos x="6" y="10"/>
                  </a:cxn>
                  <a:cxn ang="0">
                    <a:pos x="7" y="10"/>
                  </a:cxn>
                  <a:cxn ang="0">
                    <a:pos x="8" y="10"/>
                  </a:cxn>
                  <a:cxn ang="0">
                    <a:pos x="10" y="9"/>
                  </a:cxn>
                  <a:cxn ang="0">
                    <a:pos x="13" y="6"/>
                  </a:cxn>
                  <a:cxn ang="0">
                    <a:pos x="14" y="5"/>
                  </a:cxn>
                  <a:cxn ang="0">
                    <a:pos x="15" y="3"/>
                  </a:cxn>
                  <a:cxn ang="0">
                    <a:pos x="15" y="3"/>
                  </a:cxn>
                  <a:cxn ang="0">
                    <a:pos x="11" y="0"/>
                  </a:cxn>
                  <a:cxn ang="0">
                    <a:pos x="1" y="0"/>
                  </a:cxn>
                  <a:cxn ang="0">
                    <a:pos x="0" y="1"/>
                  </a:cxn>
                  <a:cxn ang="0">
                    <a:pos x="0" y="3"/>
                  </a:cxn>
                  <a:cxn ang="0">
                    <a:pos x="2" y="3"/>
                  </a:cxn>
                  <a:cxn ang="0">
                    <a:pos x="2" y="5"/>
                  </a:cxn>
                  <a:cxn ang="0">
                    <a:pos x="1" y="5"/>
                  </a:cxn>
                  <a:cxn ang="0">
                    <a:pos x="5" y="6"/>
                  </a:cxn>
                  <a:cxn ang="0">
                    <a:pos x="7" y="8"/>
                  </a:cxn>
                  <a:cxn ang="0">
                    <a:pos x="7" y="9"/>
                  </a:cxn>
                  <a:cxn ang="0">
                    <a:pos x="5" y="9"/>
                  </a:cxn>
                </a:cxnLst>
                <a:rect l="0" t="0" r="r" b="b"/>
                <a:pathLst>
                  <a:path w="15" h="11">
                    <a:moveTo>
                      <a:pt x="5" y="9"/>
                    </a:moveTo>
                    <a:lnTo>
                      <a:pt x="4" y="10"/>
                    </a:lnTo>
                    <a:lnTo>
                      <a:pt x="3" y="8"/>
                    </a:lnTo>
                    <a:lnTo>
                      <a:pt x="1" y="8"/>
                    </a:lnTo>
                    <a:lnTo>
                      <a:pt x="1" y="9"/>
                    </a:lnTo>
                    <a:lnTo>
                      <a:pt x="4" y="11"/>
                    </a:lnTo>
                    <a:lnTo>
                      <a:pt x="6" y="10"/>
                    </a:lnTo>
                    <a:lnTo>
                      <a:pt x="7" y="10"/>
                    </a:lnTo>
                    <a:lnTo>
                      <a:pt x="8" y="10"/>
                    </a:lnTo>
                    <a:lnTo>
                      <a:pt x="10" y="9"/>
                    </a:lnTo>
                    <a:lnTo>
                      <a:pt x="13" y="6"/>
                    </a:lnTo>
                    <a:lnTo>
                      <a:pt x="14" y="5"/>
                    </a:lnTo>
                    <a:lnTo>
                      <a:pt x="15" y="3"/>
                    </a:lnTo>
                    <a:lnTo>
                      <a:pt x="15" y="3"/>
                    </a:lnTo>
                    <a:lnTo>
                      <a:pt x="11" y="0"/>
                    </a:lnTo>
                    <a:lnTo>
                      <a:pt x="1" y="0"/>
                    </a:lnTo>
                    <a:lnTo>
                      <a:pt x="0" y="1"/>
                    </a:lnTo>
                    <a:lnTo>
                      <a:pt x="0" y="3"/>
                    </a:lnTo>
                    <a:lnTo>
                      <a:pt x="2" y="3"/>
                    </a:lnTo>
                    <a:lnTo>
                      <a:pt x="2" y="5"/>
                    </a:lnTo>
                    <a:lnTo>
                      <a:pt x="1" y="5"/>
                    </a:lnTo>
                    <a:lnTo>
                      <a:pt x="5" y="6"/>
                    </a:lnTo>
                    <a:lnTo>
                      <a:pt x="7" y="8"/>
                    </a:lnTo>
                    <a:lnTo>
                      <a:pt x="7" y="9"/>
                    </a:lnTo>
                    <a:lnTo>
                      <a:pt x="5"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7" name="Freeform 29"/>
              <p:cNvSpPr>
                <a:spLocks/>
              </p:cNvSpPr>
              <p:nvPr/>
            </p:nvSpPr>
            <p:spPr bwMode="auto">
              <a:xfrm>
                <a:off x="4849" y="3030"/>
                <a:ext cx="7" cy="8"/>
              </a:xfrm>
              <a:custGeom>
                <a:avLst/>
                <a:gdLst/>
                <a:ahLst/>
                <a:cxnLst>
                  <a:cxn ang="0">
                    <a:pos x="3" y="7"/>
                  </a:cxn>
                  <a:cxn ang="0">
                    <a:pos x="3" y="8"/>
                  </a:cxn>
                  <a:cxn ang="0">
                    <a:pos x="3" y="8"/>
                  </a:cxn>
                  <a:cxn ang="0">
                    <a:pos x="5" y="7"/>
                  </a:cxn>
                  <a:cxn ang="0">
                    <a:pos x="7" y="4"/>
                  </a:cxn>
                  <a:cxn ang="0">
                    <a:pos x="7" y="4"/>
                  </a:cxn>
                  <a:cxn ang="0">
                    <a:pos x="7" y="4"/>
                  </a:cxn>
                  <a:cxn ang="0">
                    <a:pos x="7" y="4"/>
                  </a:cxn>
                  <a:cxn ang="0">
                    <a:pos x="7" y="2"/>
                  </a:cxn>
                  <a:cxn ang="0">
                    <a:pos x="7" y="0"/>
                  </a:cxn>
                  <a:cxn ang="0">
                    <a:pos x="5" y="3"/>
                  </a:cxn>
                  <a:cxn ang="0">
                    <a:pos x="3" y="4"/>
                  </a:cxn>
                  <a:cxn ang="0">
                    <a:pos x="3" y="4"/>
                  </a:cxn>
                  <a:cxn ang="0">
                    <a:pos x="0" y="6"/>
                  </a:cxn>
                  <a:cxn ang="0">
                    <a:pos x="1" y="7"/>
                  </a:cxn>
                  <a:cxn ang="0">
                    <a:pos x="3" y="7"/>
                  </a:cxn>
                  <a:cxn ang="0">
                    <a:pos x="4" y="5"/>
                  </a:cxn>
                  <a:cxn ang="0">
                    <a:pos x="4" y="6"/>
                  </a:cxn>
                  <a:cxn ang="0">
                    <a:pos x="4" y="7"/>
                  </a:cxn>
                  <a:cxn ang="0">
                    <a:pos x="3" y="7"/>
                  </a:cxn>
                </a:cxnLst>
                <a:rect l="0" t="0" r="r" b="b"/>
                <a:pathLst>
                  <a:path w="7" h="8">
                    <a:moveTo>
                      <a:pt x="3" y="7"/>
                    </a:moveTo>
                    <a:lnTo>
                      <a:pt x="3" y="8"/>
                    </a:lnTo>
                    <a:lnTo>
                      <a:pt x="3" y="8"/>
                    </a:lnTo>
                    <a:lnTo>
                      <a:pt x="5" y="7"/>
                    </a:lnTo>
                    <a:lnTo>
                      <a:pt x="7" y="4"/>
                    </a:lnTo>
                    <a:lnTo>
                      <a:pt x="7" y="4"/>
                    </a:lnTo>
                    <a:lnTo>
                      <a:pt x="7" y="4"/>
                    </a:lnTo>
                    <a:lnTo>
                      <a:pt x="7" y="4"/>
                    </a:lnTo>
                    <a:lnTo>
                      <a:pt x="7" y="2"/>
                    </a:lnTo>
                    <a:lnTo>
                      <a:pt x="7" y="0"/>
                    </a:lnTo>
                    <a:lnTo>
                      <a:pt x="5" y="3"/>
                    </a:lnTo>
                    <a:lnTo>
                      <a:pt x="3" y="4"/>
                    </a:lnTo>
                    <a:lnTo>
                      <a:pt x="3" y="4"/>
                    </a:lnTo>
                    <a:lnTo>
                      <a:pt x="0" y="6"/>
                    </a:lnTo>
                    <a:lnTo>
                      <a:pt x="1" y="7"/>
                    </a:lnTo>
                    <a:lnTo>
                      <a:pt x="3" y="7"/>
                    </a:lnTo>
                    <a:lnTo>
                      <a:pt x="4" y="5"/>
                    </a:lnTo>
                    <a:lnTo>
                      <a:pt x="4" y="6"/>
                    </a:lnTo>
                    <a:lnTo>
                      <a:pt x="4" y="7"/>
                    </a:lnTo>
                    <a:lnTo>
                      <a:pt x="3"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8" name="Freeform 30"/>
              <p:cNvSpPr>
                <a:spLocks/>
              </p:cNvSpPr>
              <p:nvPr/>
            </p:nvSpPr>
            <p:spPr bwMode="auto">
              <a:xfrm>
                <a:off x="4820" y="3027"/>
                <a:ext cx="3" cy="4"/>
              </a:xfrm>
              <a:custGeom>
                <a:avLst/>
                <a:gdLst/>
                <a:ahLst/>
                <a:cxnLst>
                  <a:cxn ang="0">
                    <a:pos x="1" y="4"/>
                  </a:cxn>
                  <a:cxn ang="0">
                    <a:pos x="1" y="3"/>
                  </a:cxn>
                  <a:cxn ang="0">
                    <a:pos x="2" y="4"/>
                  </a:cxn>
                  <a:cxn ang="0">
                    <a:pos x="3" y="3"/>
                  </a:cxn>
                  <a:cxn ang="0">
                    <a:pos x="3" y="2"/>
                  </a:cxn>
                  <a:cxn ang="0">
                    <a:pos x="3" y="2"/>
                  </a:cxn>
                  <a:cxn ang="0">
                    <a:pos x="3" y="1"/>
                  </a:cxn>
                  <a:cxn ang="0">
                    <a:pos x="2" y="1"/>
                  </a:cxn>
                  <a:cxn ang="0">
                    <a:pos x="2" y="0"/>
                  </a:cxn>
                  <a:cxn ang="0">
                    <a:pos x="1" y="0"/>
                  </a:cxn>
                  <a:cxn ang="0">
                    <a:pos x="0" y="1"/>
                  </a:cxn>
                  <a:cxn ang="0">
                    <a:pos x="0" y="2"/>
                  </a:cxn>
                  <a:cxn ang="0">
                    <a:pos x="0" y="3"/>
                  </a:cxn>
                  <a:cxn ang="0">
                    <a:pos x="1" y="4"/>
                  </a:cxn>
                </a:cxnLst>
                <a:rect l="0" t="0" r="r" b="b"/>
                <a:pathLst>
                  <a:path w="3" h="4">
                    <a:moveTo>
                      <a:pt x="1" y="4"/>
                    </a:moveTo>
                    <a:lnTo>
                      <a:pt x="1" y="3"/>
                    </a:lnTo>
                    <a:lnTo>
                      <a:pt x="2" y="4"/>
                    </a:lnTo>
                    <a:lnTo>
                      <a:pt x="3" y="3"/>
                    </a:lnTo>
                    <a:lnTo>
                      <a:pt x="3" y="2"/>
                    </a:lnTo>
                    <a:lnTo>
                      <a:pt x="3" y="2"/>
                    </a:lnTo>
                    <a:lnTo>
                      <a:pt x="3" y="1"/>
                    </a:lnTo>
                    <a:lnTo>
                      <a:pt x="2" y="1"/>
                    </a:lnTo>
                    <a:lnTo>
                      <a:pt x="2" y="0"/>
                    </a:lnTo>
                    <a:lnTo>
                      <a:pt x="1" y="0"/>
                    </a:lnTo>
                    <a:lnTo>
                      <a:pt x="0" y="1"/>
                    </a:lnTo>
                    <a:lnTo>
                      <a:pt x="0" y="2"/>
                    </a:lnTo>
                    <a:lnTo>
                      <a:pt x="0" y="3"/>
                    </a:lnTo>
                    <a:lnTo>
                      <a:pt x="1"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29" name="Freeform 31"/>
              <p:cNvSpPr>
                <a:spLocks/>
              </p:cNvSpPr>
              <p:nvPr/>
            </p:nvSpPr>
            <p:spPr bwMode="auto">
              <a:xfrm>
                <a:off x="4850" y="3051"/>
                <a:ext cx="7" cy="4"/>
              </a:xfrm>
              <a:custGeom>
                <a:avLst/>
                <a:gdLst/>
                <a:ahLst/>
                <a:cxnLst>
                  <a:cxn ang="0">
                    <a:pos x="6" y="1"/>
                  </a:cxn>
                  <a:cxn ang="0">
                    <a:pos x="7" y="1"/>
                  </a:cxn>
                  <a:cxn ang="0">
                    <a:pos x="7" y="3"/>
                  </a:cxn>
                  <a:cxn ang="0">
                    <a:pos x="7" y="1"/>
                  </a:cxn>
                  <a:cxn ang="0">
                    <a:pos x="7" y="1"/>
                  </a:cxn>
                  <a:cxn ang="0">
                    <a:pos x="6" y="1"/>
                  </a:cxn>
                  <a:cxn ang="0">
                    <a:pos x="6" y="0"/>
                  </a:cxn>
                  <a:cxn ang="0">
                    <a:pos x="4" y="1"/>
                  </a:cxn>
                  <a:cxn ang="0">
                    <a:pos x="2" y="0"/>
                  </a:cxn>
                  <a:cxn ang="0">
                    <a:pos x="2" y="1"/>
                  </a:cxn>
                  <a:cxn ang="0">
                    <a:pos x="2" y="1"/>
                  </a:cxn>
                  <a:cxn ang="0">
                    <a:pos x="1" y="2"/>
                  </a:cxn>
                  <a:cxn ang="0">
                    <a:pos x="1" y="1"/>
                  </a:cxn>
                  <a:cxn ang="0">
                    <a:pos x="1" y="1"/>
                  </a:cxn>
                  <a:cxn ang="0">
                    <a:pos x="0" y="1"/>
                  </a:cxn>
                  <a:cxn ang="0">
                    <a:pos x="0" y="2"/>
                  </a:cxn>
                  <a:cxn ang="0">
                    <a:pos x="3" y="4"/>
                  </a:cxn>
                  <a:cxn ang="0">
                    <a:pos x="6" y="4"/>
                  </a:cxn>
                  <a:cxn ang="0">
                    <a:pos x="6" y="2"/>
                  </a:cxn>
                  <a:cxn ang="0">
                    <a:pos x="6" y="2"/>
                  </a:cxn>
                  <a:cxn ang="0">
                    <a:pos x="6" y="1"/>
                  </a:cxn>
                  <a:cxn ang="0">
                    <a:pos x="6" y="1"/>
                  </a:cxn>
                </a:cxnLst>
                <a:rect l="0" t="0" r="r" b="b"/>
                <a:pathLst>
                  <a:path w="7" h="4">
                    <a:moveTo>
                      <a:pt x="6" y="1"/>
                    </a:moveTo>
                    <a:lnTo>
                      <a:pt x="7" y="1"/>
                    </a:lnTo>
                    <a:lnTo>
                      <a:pt x="7" y="3"/>
                    </a:lnTo>
                    <a:lnTo>
                      <a:pt x="7" y="1"/>
                    </a:lnTo>
                    <a:lnTo>
                      <a:pt x="7" y="1"/>
                    </a:lnTo>
                    <a:lnTo>
                      <a:pt x="6" y="1"/>
                    </a:lnTo>
                    <a:lnTo>
                      <a:pt x="6" y="0"/>
                    </a:lnTo>
                    <a:lnTo>
                      <a:pt x="4" y="1"/>
                    </a:lnTo>
                    <a:lnTo>
                      <a:pt x="2" y="0"/>
                    </a:lnTo>
                    <a:lnTo>
                      <a:pt x="2" y="1"/>
                    </a:lnTo>
                    <a:lnTo>
                      <a:pt x="2" y="1"/>
                    </a:lnTo>
                    <a:lnTo>
                      <a:pt x="1" y="2"/>
                    </a:lnTo>
                    <a:lnTo>
                      <a:pt x="1" y="1"/>
                    </a:lnTo>
                    <a:lnTo>
                      <a:pt x="1" y="1"/>
                    </a:lnTo>
                    <a:lnTo>
                      <a:pt x="0" y="1"/>
                    </a:lnTo>
                    <a:lnTo>
                      <a:pt x="0" y="2"/>
                    </a:lnTo>
                    <a:lnTo>
                      <a:pt x="3" y="4"/>
                    </a:lnTo>
                    <a:lnTo>
                      <a:pt x="6" y="4"/>
                    </a:lnTo>
                    <a:lnTo>
                      <a:pt x="6" y="2"/>
                    </a:lnTo>
                    <a:lnTo>
                      <a:pt x="6" y="2"/>
                    </a:lnTo>
                    <a:lnTo>
                      <a:pt x="6" y="1"/>
                    </a:lnTo>
                    <a:lnTo>
                      <a:pt x="6"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0" name="Freeform 32"/>
              <p:cNvSpPr>
                <a:spLocks/>
              </p:cNvSpPr>
              <p:nvPr/>
            </p:nvSpPr>
            <p:spPr bwMode="auto">
              <a:xfrm>
                <a:off x="4827" y="2921"/>
                <a:ext cx="2" cy="1"/>
              </a:xfrm>
              <a:custGeom>
                <a:avLst/>
                <a:gdLst/>
                <a:ahLst/>
                <a:cxnLst>
                  <a:cxn ang="0">
                    <a:pos x="1" y="1"/>
                  </a:cxn>
                  <a:cxn ang="0">
                    <a:pos x="2" y="1"/>
                  </a:cxn>
                  <a:cxn ang="0">
                    <a:pos x="3" y="1"/>
                  </a:cxn>
                  <a:cxn ang="0">
                    <a:pos x="2" y="0"/>
                  </a:cxn>
                  <a:cxn ang="0">
                    <a:pos x="1" y="1"/>
                  </a:cxn>
                </a:cxnLst>
                <a:rect l="0" t="0" r="r" b="b"/>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1" name="Freeform 33"/>
              <p:cNvSpPr>
                <a:spLocks/>
              </p:cNvSpPr>
              <p:nvPr/>
            </p:nvSpPr>
            <p:spPr bwMode="auto">
              <a:xfrm>
                <a:off x="3800" y="3014"/>
                <a:ext cx="17" cy="11"/>
              </a:xfrm>
              <a:custGeom>
                <a:avLst/>
                <a:gdLst/>
                <a:ahLst/>
                <a:cxnLst>
                  <a:cxn ang="0">
                    <a:pos x="7" y="2"/>
                  </a:cxn>
                  <a:cxn ang="0">
                    <a:pos x="7" y="2"/>
                  </a:cxn>
                  <a:cxn ang="0">
                    <a:pos x="7" y="2"/>
                  </a:cxn>
                  <a:cxn ang="0">
                    <a:pos x="6" y="2"/>
                  </a:cxn>
                  <a:cxn ang="0">
                    <a:pos x="5" y="2"/>
                  </a:cxn>
                  <a:cxn ang="0">
                    <a:pos x="5" y="2"/>
                  </a:cxn>
                  <a:cxn ang="0">
                    <a:pos x="4" y="0"/>
                  </a:cxn>
                  <a:cxn ang="0">
                    <a:pos x="3" y="0"/>
                  </a:cxn>
                  <a:cxn ang="0">
                    <a:pos x="3" y="2"/>
                  </a:cxn>
                  <a:cxn ang="0">
                    <a:pos x="1" y="2"/>
                  </a:cxn>
                  <a:cxn ang="0">
                    <a:pos x="0" y="3"/>
                  </a:cxn>
                  <a:cxn ang="0">
                    <a:pos x="0" y="5"/>
                  </a:cxn>
                  <a:cxn ang="0">
                    <a:pos x="0" y="5"/>
                  </a:cxn>
                  <a:cxn ang="0">
                    <a:pos x="0" y="5"/>
                  </a:cxn>
                  <a:cxn ang="0">
                    <a:pos x="1" y="6"/>
                  </a:cxn>
                  <a:cxn ang="0">
                    <a:pos x="2" y="8"/>
                  </a:cxn>
                  <a:cxn ang="0">
                    <a:pos x="3" y="8"/>
                  </a:cxn>
                  <a:cxn ang="0">
                    <a:pos x="3" y="9"/>
                  </a:cxn>
                  <a:cxn ang="0">
                    <a:pos x="6" y="9"/>
                  </a:cxn>
                  <a:cxn ang="0">
                    <a:pos x="7" y="9"/>
                  </a:cxn>
                  <a:cxn ang="0">
                    <a:pos x="7" y="10"/>
                  </a:cxn>
                  <a:cxn ang="0">
                    <a:pos x="8" y="9"/>
                  </a:cxn>
                  <a:cxn ang="0">
                    <a:pos x="8" y="9"/>
                  </a:cxn>
                  <a:cxn ang="0">
                    <a:pos x="11" y="9"/>
                  </a:cxn>
                  <a:cxn ang="0">
                    <a:pos x="11" y="10"/>
                  </a:cxn>
                  <a:cxn ang="0">
                    <a:pos x="13" y="11"/>
                  </a:cxn>
                  <a:cxn ang="0">
                    <a:pos x="15" y="10"/>
                  </a:cxn>
                  <a:cxn ang="0">
                    <a:pos x="15" y="9"/>
                  </a:cxn>
                  <a:cxn ang="0">
                    <a:pos x="15" y="9"/>
                  </a:cxn>
                  <a:cxn ang="0">
                    <a:pos x="15" y="7"/>
                  </a:cxn>
                  <a:cxn ang="0">
                    <a:pos x="15" y="6"/>
                  </a:cxn>
                  <a:cxn ang="0">
                    <a:pos x="15" y="6"/>
                  </a:cxn>
                  <a:cxn ang="0">
                    <a:pos x="15" y="5"/>
                  </a:cxn>
                  <a:cxn ang="0">
                    <a:pos x="17" y="5"/>
                  </a:cxn>
                  <a:cxn ang="0">
                    <a:pos x="17" y="5"/>
                  </a:cxn>
                  <a:cxn ang="0">
                    <a:pos x="16" y="3"/>
                  </a:cxn>
                  <a:cxn ang="0">
                    <a:pos x="15" y="2"/>
                  </a:cxn>
                  <a:cxn ang="0">
                    <a:pos x="14" y="2"/>
                  </a:cxn>
                  <a:cxn ang="0">
                    <a:pos x="14" y="2"/>
                  </a:cxn>
                  <a:cxn ang="0">
                    <a:pos x="13" y="3"/>
                  </a:cxn>
                  <a:cxn ang="0">
                    <a:pos x="11" y="2"/>
                  </a:cxn>
                  <a:cxn ang="0">
                    <a:pos x="11" y="2"/>
                  </a:cxn>
                  <a:cxn ang="0">
                    <a:pos x="9" y="2"/>
                  </a:cxn>
                  <a:cxn ang="0">
                    <a:pos x="9" y="2"/>
                  </a:cxn>
                  <a:cxn ang="0">
                    <a:pos x="7" y="2"/>
                  </a:cxn>
                </a:cxnLst>
                <a:rect l="0" t="0" r="r" b="b"/>
                <a:pathLst>
                  <a:path w="17" h="11">
                    <a:moveTo>
                      <a:pt x="7" y="2"/>
                    </a:moveTo>
                    <a:lnTo>
                      <a:pt x="7" y="2"/>
                    </a:lnTo>
                    <a:lnTo>
                      <a:pt x="7" y="2"/>
                    </a:lnTo>
                    <a:lnTo>
                      <a:pt x="6" y="2"/>
                    </a:lnTo>
                    <a:lnTo>
                      <a:pt x="5" y="2"/>
                    </a:lnTo>
                    <a:lnTo>
                      <a:pt x="5" y="2"/>
                    </a:lnTo>
                    <a:lnTo>
                      <a:pt x="4" y="0"/>
                    </a:lnTo>
                    <a:lnTo>
                      <a:pt x="3" y="0"/>
                    </a:lnTo>
                    <a:lnTo>
                      <a:pt x="3" y="2"/>
                    </a:lnTo>
                    <a:lnTo>
                      <a:pt x="1" y="2"/>
                    </a:lnTo>
                    <a:lnTo>
                      <a:pt x="0" y="3"/>
                    </a:lnTo>
                    <a:lnTo>
                      <a:pt x="0" y="5"/>
                    </a:lnTo>
                    <a:lnTo>
                      <a:pt x="0" y="5"/>
                    </a:lnTo>
                    <a:lnTo>
                      <a:pt x="0" y="5"/>
                    </a:lnTo>
                    <a:lnTo>
                      <a:pt x="1" y="6"/>
                    </a:lnTo>
                    <a:lnTo>
                      <a:pt x="2" y="8"/>
                    </a:lnTo>
                    <a:lnTo>
                      <a:pt x="3" y="8"/>
                    </a:lnTo>
                    <a:lnTo>
                      <a:pt x="3" y="9"/>
                    </a:lnTo>
                    <a:lnTo>
                      <a:pt x="6" y="9"/>
                    </a:lnTo>
                    <a:lnTo>
                      <a:pt x="7" y="9"/>
                    </a:lnTo>
                    <a:lnTo>
                      <a:pt x="7" y="10"/>
                    </a:lnTo>
                    <a:lnTo>
                      <a:pt x="8" y="9"/>
                    </a:lnTo>
                    <a:lnTo>
                      <a:pt x="8" y="9"/>
                    </a:lnTo>
                    <a:lnTo>
                      <a:pt x="11" y="9"/>
                    </a:lnTo>
                    <a:lnTo>
                      <a:pt x="11" y="10"/>
                    </a:lnTo>
                    <a:lnTo>
                      <a:pt x="13" y="11"/>
                    </a:lnTo>
                    <a:lnTo>
                      <a:pt x="15" y="10"/>
                    </a:lnTo>
                    <a:lnTo>
                      <a:pt x="15" y="9"/>
                    </a:lnTo>
                    <a:lnTo>
                      <a:pt x="15" y="9"/>
                    </a:lnTo>
                    <a:lnTo>
                      <a:pt x="15" y="7"/>
                    </a:lnTo>
                    <a:lnTo>
                      <a:pt x="15" y="6"/>
                    </a:lnTo>
                    <a:lnTo>
                      <a:pt x="15" y="6"/>
                    </a:lnTo>
                    <a:lnTo>
                      <a:pt x="15" y="5"/>
                    </a:lnTo>
                    <a:lnTo>
                      <a:pt x="17" y="5"/>
                    </a:lnTo>
                    <a:lnTo>
                      <a:pt x="17" y="5"/>
                    </a:lnTo>
                    <a:lnTo>
                      <a:pt x="16" y="3"/>
                    </a:lnTo>
                    <a:lnTo>
                      <a:pt x="15" y="2"/>
                    </a:lnTo>
                    <a:lnTo>
                      <a:pt x="14" y="2"/>
                    </a:lnTo>
                    <a:lnTo>
                      <a:pt x="14" y="2"/>
                    </a:lnTo>
                    <a:lnTo>
                      <a:pt x="13" y="3"/>
                    </a:lnTo>
                    <a:lnTo>
                      <a:pt x="11" y="2"/>
                    </a:lnTo>
                    <a:lnTo>
                      <a:pt x="11" y="2"/>
                    </a:lnTo>
                    <a:lnTo>
                      <a:pt x="9" y="2"/>
                    </a:lnTo>
                    <a:lnTo>
                      <a:pt x="9" y="2"/>
                    </a:lnTo>
                    <a:lnTo>
                      <a:pt x="7"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2" name="Freeform 34"/>
              <p:cNvSpPr>
                <a:spLocks/>
              </p:cNvSpPr>
              <p:nvPr/>
            </p:nvSpPr>
            <p:spPr bwMode="auto">
              <a:xfrm>
                <a:off x="3795" y="3064"/>
                <a:ext cx="6" cy="7"/>
              </a:xfrm>
              <a:custGeom>
                <a:avLst/>
                <a:gdLst/>
                <a:ahLst/>
                <a:cxnLst>
                  <a:cxn ang="0">
                    <a:pos x="4" y="2"/>
                  </a:cxn>
                  <a:cxn ang="0">
                    <a:pos x="4" y="3"/>
                  </a:cxn>
                  <a:cxn ang="0">
                    <a:pos x="5" y="4"/>
                  </a:cxn>
                  <a:cxn ang="0">
                    <a:pos x="5" y="5"/>
                  </a:cxn>
                  <a:cxn ang="0">
                    <a:pos x="6" y="3"/>
                  </a:cxn>
                  <a:cxn ang="0">
                    <a:pos x="6" y="2"/>
                  </a:cxn>
                  <a:cxn ang="0">
                    <a:pos x="4" y="0"/>
                  </a:cxn>
                  <a:cxn ang="0">
                    <a:pos x="4" y="2"/>
                  </a:cxn>
                  <a:cxn ang="0">
                    <a:pos x="3" y="2"/>
                  </a:cxn>
                  <a:cxn ang="0">
                    <a:pos x="2" y="3"/>
                  </a:cxn>
                  <a:cxn ang="0">
                    <a:pos x="1" y="3"/>
                  </a:cxn>
                  <a:cxn ang="0">
                    <a:pos x="0" y="4"/>
                  </a:cxn>
                  <a:cxn ang="0">
                    <a:pos x="0" y="5"/>
                  </a:cxn>
                  <a:cxn ang="0">
                    <a:pos x="1" y="6"/>
                  </a:cxn>
                  <a:cxn ang="0">
                    <a:pos x="1" y="6"/>
                  </a:cxn>
                  <a:cxn ang="0">
                    <a:pos x="1" y="7"/>
                  </a:cxn>
                  <a:cxn ang="0">
                    <a:pos x="2" y="6"/>
                  </a:cxn>
                  <a:cxn ang="0">
                    <a:pos x="2" y="6"/>
                  </a:cxn>
                  <a:cxn ang="0">
                    <a:pos x="2" y="6"/>
                  </a:cxn>
                  <a:cxn ang="0">
                    <a:pos x="3" y="5"/>
                  </a:cxn>
                  <a:cxn ang="0">
                    <a:pos x="3" y="4"/>
                  </a:cxn>
                  <a:cxn ang="0">
                    <a:pos x="3" y="4"/>
                  </a:cxn>
                  <a:cxn ang="0">
                    <a:pos x="4" y="2"/>
                  </a:cxn>
                  <a:cxn ang="0">
                    <a:pos x="4" y="2"/>
                  </a:cxn>
                </a:cxnLst>
                <a:rect l="0" t="0" r="r" b="b"/>
                <a:pathLst>
                  <a:path w="6" h="7">
                    <a:moveTo>
                      <a:pt x="4" y="2"/>
                    </a:moveTo>
                    <a:lnTo>
                      <a:pt x="4" y="3"/>
                    </a:lnTo>
                    <a:lnTo>
                      <a:pt x="5" y="4"/>
                    </a:lnTo>
                    <a:lnTo>
                      <a:pt x="5" y="5"/>
                    </a:lnTo>
                    <a:lnTo>
                      <a:pt x="6" y="3"/>
                    </a:lnTo>
                    <a:lnTo>
                      <a:pt x="6" y="2"/>
                    </a:lnTo>
                    <a:lnTo>
                      <a:pt x="4" y="0"/>
                    </a:lnTo>
                    <a:lnTo>
                      <a:pt x="4" y="2"/>
                    </a:lnTo>
                    <a:lnTo>
                      <a:pt x="3" y="2"/>
                    </a:lnTo>
                    <a:lnTo>
                      <a:pt x="2" y="3"/>
                    </a:lnTo>
                    <a:lnTo>
                      <a:pt x="1" y="3"/>
                    </a:lnTo>
                    <a:lnTo>
                      <a:pt x="0" y="4"/>
                    </a:lnTo>
                    <a:lnTo>
                      <a:pt x="0" y="5"/>
                    </a:lnTo>
                    <a:lnTo>
                      <a:pt x="1" y="6"/>
                    </a:lnTo>
                    <a:lnTo>
                      <a:pt x="1" y="6"/>
                    </a:lnTo>
                    <a:lnTo>
                      <a:pt x="1" y="7"/>
                    </a:lnTo>
                    <a:lnTo>
                      <a:pt x="2" y="6"/>
                    </a:lnTo>
                    <a:lnTo>
                      <a:pt x="2" y="6"/>
                    </a:lnTo>
                    <a:lnTo>
                      <a:pt x="2" y="6"/>
                    </a:lnTo>
                    <a:lnTo>
                      <a:pt x="3" y="5"/>
                    </a:lnTo>
                    <a:lnTo>
                      <a:pt x="3" y="4"/>
                    </a:lnTo>
                    <a:lnTo>
                      <a:pt x="3" y="4"/>
                    </a:lnTo>
                    <a:lnTo>
                      <a:pt x="4" y="2"/>
                    </a:lnTo>
                    <a:lnTo>
                      <a:pt x="4"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3" name="Freeform 35"/>
              <p:cNvSpPr>
                <a:spLocks/>
              </p:cNvSpPr>
              <p:nvPr/>
            </p:nvSpPr>
            <p:spPr bwMode="auto">
              <a:xfrm>
                <a:off x="3789" y="2983"/>
                <a:ext cx="19" cy="32"/>
              </a:xfrm>
              <a:custGeom>
                <a:avLst/>
                <a:gdLst/>
                <a:ahLst/>
                <a:cxnLst>
                  <a:cxn ang="0">
                    <a:pos x="12" y="7"/>
                  </a:cxn>
                  <a:cxn ang="0">
                    <a:pos x="11" y="7"/>
                  </a:cxn>
                  <a:cxn ang="0">
                    <a:pos x="10" y="5"/>
                  </a:cxn>
                  <a:cxn ang="0">
                    <a:pos x="9" y="5"/>
                  </a:cxn>
                  <a:cxn ang="0">
                    <a:pos x="4" y="1"/>
                  </a:cxn>
                  <a:cxn ang="0">
                    <a:pos x="1" y="0"/>
                  </a:cxn>
                  <a:cxn ang="0">
                    <a:pos x="0" y="2"/>
                  </a:cxn>
                  <a:cxn ang="0">
                    <a:pos x="0" y="3"/>
                  </a:cxn>
                  <a:cxn ang="0">
                    <a:pos x="0" y="3"/>
                  </a:cxn>
                  <a:cxn ang="0">
                    <a:pos x="0" y="7"/>
                  </a:cxn>
                  <a:cxn ang="0">
                    <a:pos x="0" y="7"/>
                  </a:cxn>
                  <a:cxn ang="0">
                    <a:pos x="1" y="8"/>
                  </a:cxn>
                  <a:cxn ang="0">
                    <a:pos x="0" y="9"/>
                  </a:cxn>
                  <a:cxn ang="0">
                    <a:pos x="0" y="11"/>
                  </a:cxn>
                  <a:cxn ang="0">
                    <a:pos x="0" y="13"/>
                  </a:cxn>
                  <a:cxn ang="0">
                    <a:pos x="1" y="13"/>
                  </a:cxn>
                  <a:cxn ang="0">
                    <a:pos x="1" y="15"/>
                  </a:cxn>
                  <a:cxn ang="0">
                    <a:pos x="1" y="17"/>
                  </a:cxn>
                  <a:cxn ang="0">
                    <a:pos x="3" y="17"/>
                  </a:cxn>
                  <a:cxn ang="0">
                    <a:pos x="3" y="18"/>
                  </a:cxn>
                  <a:cxn ang="0">
                    <a:pos x="2" y="18"/>
                  </a:cxn>
                  <a:cxn ang="0">
                    <a:pos x="2" y="19"/>
                  </a:cxn>
                  <a:cxn ang="0">
                    <a:pos x="4" y="19"/>
                  </a:cxn>
                  <a:cxn ang="0">
                    <a:pos x="4" y="19"/>
                  </a:cxn>
                  <a:cxn ang="0">
                    <a:pos x="7" y="21"/>
                  </a:cxn>
                  <a:cxn ang="0">
                    <a:pos x="7" y="22"/>
                  </a:cxn>
                  <a:cxn ang="0">
                    <a:pos x="8" y="22"/>
                  </a:cxn>
                  <a:cxn ang="0">
                    <a:pos x="7" y="23"/>
                  </a:cxn>
                  <a:cxn ang="0">
                    <a:pos x="3" y="23"/>
                  </a:cxn>
                  <a:cxn ang="0">
                    <a:pos x="3" y="24"/>
                  </a:cxn>
                  <a:cxn ang="0">
                    <a:pos x="7" y="29"/>
                  </a:cxn>
                  <a:cxn ang="0">
                    <a:pos x="6" y="30"/>
                  </a:cxn>
                  <a:cxn ang="0">
                    <a:pos x="6" y="31"/>
                  </a:cxn>
                  <a:cxn ang="0">
                    <a:pos x="7" y="32"/>
                  </a:cxn>
                  <a:cxn ang="0">
                    <a:pos x="9" y="30"/>
                  </a:cxn>
                  <a:cxn ang="0">
                    <a:pos x="9" y="30"/>
                  </a:cxn>
                  <a:cxn ang="0">
                    <a:pos x="8" y="29"/>
                  </a:cxn>
                  <a:cxn ang="0">
                    <a:pos x="8" y="29"/>
                  </a:cxn>
                  <a:cxn ang="0">
                    <a:pos x="10" y="28"/>
                  </a:cxn>
                  <a:cxn ang="0">
                    <a:pos x="11" y="29"/>
                  </a:cxn>
                  <a:cxn ang="0">
                    <a:pos x="12" y="29"/>
                  </a:cxn>
                  <a:cxn ang="0">
                    <a:pos x="16" y="27"/>
                  </a:cxn>
                  <a:cxn ang="0">
                    <a:pos x="18" y="28"/>
                  </a:cxn>
                  <a:cxn ang="0">
                    <a:pos x="18" y="28"/>
                  </a:cxn>
                  <a:cxn ang="0">
                    <a:pos x="18" y="28"/>
                  </a:cxn>
                  <a:cxn ang="0">
                    <a:pos x="19" y="24"/>
                  </a:cxn>
                  <a:cxn ang="0">
                    <a:pos x="18" y="23"/>
                  </a:cxn>
                  <a:cxn ang="0">
                    <a:pos x="18" y="22"/>
                  </a:cxn>
                  <a:cxn ang="0">
                    <a:pos x="18" y="23"/>
                  </a:cxn>
                  <a:cxn ang="0">
                    <a:pos x="18" y="18"/>
                  </a:cxn>
                  <a:cxn ang="0">
                    <a:pos x="19" y="17"/>
                  </a:cxn>
                  <a:cxn ang="0">
                    <a:pos x="19" y="16"/>
                  </a:cxn>
                  <a:cxn ang="0">
                    <a:pos x="18" y="12"/>
                  </a:cxn>
                  <a:cxn ang="0">
                    <a:pos x="14" y="11"/>
                  </a:cxn>
                  <a:cxn ang="0">
                    <a:pos x="13" y="11"/>
                  </a:cxn>
                  <a:cxn ang="0">
                    <a:pos x="12" y="11"/>
                  </a:cxn>
                  <a:cxn ang="0">
                    <a:pos x="12" y="7"/>
                  </a:cxn>
                  <a:cxn ang="0">
                    <a:pos x="12" y="7"/>
                  </a:cxn>
                </a:cxnLst>
                <a:rect l="0" t="0" r="r" b="b"/>
                <a:pathLst>
                  <a:path w="19" h="32">
                    <a:moveTo>
                      <a:pt x="12" y="7"/>
                    </a:moveTo>
                    <a:lnTo>
                      <a:pt x="11" y="7"/>
                    </a:lnTo>
                    <a:lnTo>
                      <a:pt x="10" y="5"/>
                    </a:lnTo>
                    <a:lnTo>
                      <a:pt x="9" y="5"/>
                    </a:lnTo>
                    <a:lnTo>
                      <a:pt x="4" y="1"/>
                    </a:lnTo>
                    <a:lnTo>
                      <a:pt x="1" y="0"/>
                    </a:lnTo>
                    <a:lnTo>
                      <a:pt x="0" y="2"/>
                    </a:lnTo>
                    <a:lnTo>
                      <a:pt x="0" y="3"/>
                    </a:lnTo>
                    <a:lnTo>
                      <a:pt x="0" y="3"/>
                    </a:lnTo>
                    <a:lnTo>
                      <a:pt x="0" y="7"/>
                    </a:lnTo>
                    <a:lnTo>
                      <a:pt x="0" y="7"/>
                    </a:lnTo>
                    <a:lnTo>
                      <a:pt x="1" y="8"/>
                    </a:lnTo>
                    <a:lnTo>
                      <a:pt x="0" y="9"/>
                    </a:lnTo>
                    <a:lnTo>
                      <a:pt x="0" y="11"/>
                    </a:lnTo>
                    <a:lnTo>
                      <a:pt x="0" y="13"/>
                    </a:lnTo>
                    <a:lnTo>
                      <a:pt x="1" y="13"/>
                    </a:lnTo>
                    <a:lnTo>
                      <a:pt x="1" y="15"/>
                    </a:lnTo>
                    <a:lnTo>
                      <a:pt x="1" y="17"/>
                    </a:lnTo>
                    <a:lnTo>
                      <a:pt x="3" y="17"/>
                    </a:lnTo>
                    <a:lnTo>
                      <a:pt x="3" y="18"/>
                    </a:lnTo>
                    <a:lnTo>
                      <a:pt x="2" y="18"/>
                    </a:lnTo>
                    <a:lnTo>
                      <a:pt x="2" y="19"/>
                    </a:lnTo>
                    <a:lnTo>
                      <a:pt x="4" y="19"/>
                    </a:lnTo>
                    <a:lnTo>
                      <a:pt x="4" y="19"/>
                    </a:lnTo>
                    <a:lnTo>
                      <a:pt x="7" y="21"/>
                    </a:lnTo>
                    <a:lnTo>
                      <a:pt x="7" y="22"/>
                    </a:lnTo>
                    <a:lnTo>
                      <a:pt x="8" y="22"/>
                    </a:lnTo>
                    <a:lnTo>
                      <a:pt x="7" y="23"/>
                    </a:lnTo>
                    <a:lnTo>
                      <a:pt x="3" y="23"/>
                    </a:lnTo>
                    <a:lnTo>
                      <a:pt x="3" y="24"/>
                    </a:lnTo>
                    <a:lnTo>
                      <a:pt x="7" y="29"/>
                    </a:lnTo>
                    <a:lnTo>
                      <a:pt x="6" y="30"/>
                    </a:lnTo>
                    <a:lnTo>
                      <a:pt x="6" y="31"/>
                    </a:lnTo>
                    <a:lnTo>
                      <a:pt x="7" y="32"/>
                    </a:lnTo>
                    <a:lnTo>
                      <a:pt x="9" y="30"/>
                    </a:lnTo>
                    <a:lnTo>
                      <a:pt x="9" y="30"/>
                    </a:lnTo>
                    <a:lnTo>
                      <a:pt x="8" y="29"/>
                    </a:lnTo>
                    <a:lnTo>
                      <a:pt x="8" y="29"/>
                    </a:lnTo>
                    <a:lnTo>
                      <a:pt x="10" y="28"/>
                    </a:lnTo>
                    <a:lnTo>
                      <a:pt x="11" y="29"/>
                    </a:lnTo>
                    <a:lnTo>
                      <a:pt x="12" y="29"/>
                    </a:lnTo>
                    <a:lnTo>
                      <a:pt x="16" y="27"/>
                    </a:lnTo>
                    <a:lnTo>
                      <a:pt x="18" y="28"/>
                    </a:lnTo>
                    <a:lnTo>
                      <a:pt x="18" y="28"/>
                    </a:lnTo>
                    <a:lnTo>
                      <a:pt x="18" y="28"/>
                    </a:lnTo>
                    <a:lnTo>
                      <a:pt x="19" y="24"/>
                    </a:lnTo>
                    <a:lnTo>
                      <a:pt x="18" y="23"/>
                    </a:lnTo>
                    <a:lnTo>
                      <a:pt x="18" y="22"/>
                    </a:lnTo>
                    <a:lnTo>
                      <a:pt x="18" y="23"/>
                    </a:lnTo>
                    <a:lnTo>
                      <a:pt x="18" y="18"/>
                    </a:lnTo>
                    <a:lnTo>
                      <a:pt x="19" y="17"/>
                    </a:lnTo>
                    <a:lnTo>
                      <a:pt x="19" y="16"/>
                    </a:lnTo>
                    <a:lnTo>
                      <a:pt x="18" y="12"/>
                    </a:lnTo>
                    <a:lnTo>
                      <a:pt x="14" y="11"/>
                    </a:lnTo>
                    <a:lnTo>
                      <a:pt x="13" y="11"/>
                    </a:lnTo>
                    <a:lnTo>
                      <a:pt x="12" y="11"/>
                    </a:lnTo>
                    <a:lnTo>
                      <a:pt x="12" y="7"/>
                    </a:lnTo>
                    <a:lnTo>
                      <a:pt x="12"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4" name="Freeform 36"/>
              <p:cNvSpPr>
                <a:spLocks/>
              </p:cNvSpPr>
              <p:nvPr/>
            </p:nvSpPr>
            <p:spPr bwMode="auto">
              <a:xfrm>
                <a:off x="3770" y="3040"/>
                <a:ext cx="6" cy="5"/>
              </a:xfrm>
              <a:custGeom>
                <a:avLst/>
                <a:gdLst/>
                <a:ahLst/>
                <a:cxnLst>
                  <a:cxn ang="0">
                    <a:pos x="4" y="1"/>
                  </a:cxn>
                  <a:cxn ang="0">
                    <a:pos x="3" y="1"/>
                  </a:cxn>
                  <a:cxn ang="0">
                    <a:pos x="1" y="3"/>
                  </a:cxn>
                  <a:cxn ang="0">
                    <a:pos x="0" y="4"/>
                  </a:cxn>
                  <a:cxn ang="0">
                    <a:pos x="0" y="5"/>
                  </a:cxn>
                  <a:cxn ang="0">
                    <a:pos x="2" y="5"/>
                  </a:cxn>
                  <a:cxn ang="0">
                    <a:pos x="4" y="3"/>
                  </a:cxn>
                  <a:cxn ang="0">
                    <a:pos x="6" y="1"/>
                  </a:cxn>
                  <a:cxn ang="0">
                    <a:pos x="5" y="0"/>
                  </a:cxn>
                  <a:cxn ang="0">
                    <a:pos x="4" y="1"/>
                  </a:cxn>
                </a:cxnLst>
                <a:rect l="0" t="0" r="r" b="b"/>
                <a:pathLst>
                  <a:path w="6" h="5">
                    <a:moveTo>
                      <a:pt x="4" y="1"/>
                    </a:moveTo>
                    <a:lnTo>
                      <a:pt x="3" y="1"/>
                    </a:lnTo>
                    <a:lnTo>
                      <a:pt x="1" y="3"/>
                    </a:lnTo>
                    <a:lnTo>
                      <a:pt x="0" y="4"/>
                    </a:lnTo>
                    <a:lnTo>
                      <a:pt x="0" y="5"/>
                    </a:lnTo>
                    <a:lnTo>
                      <a:pt x="2" y="5"/>
                    </a:lnTo>
                    <a:lnTo>
                      <a:pt x="4" y="3"/>
                    </a:lnTo>
                    <a:lnTo>
                      <a:pt x="6" y="1"/>
                    </a:lnTo>
                    <a:lnTo>
                      <a:pt x="5" y="0"/>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5" name="Freeform 37"/>
              <p:cNvSpPr>
                <a:spLocks/>
              </p:cNvSpPr>
              <p:nvPr/>
            </p:nvSpPr>
            <p:spPr bwMode="auto">
              <a:xfrm>
                <a:off x="3782" y="2951"/>
                <a:ext cx="7" cy="12"/>
              </a:xfrm>
              <a:custGeom>
                <a:avLst/>
                <a:gdLst/>
                <a:ahLst/>
                <a:cxnLst>
                  <a:cxn ang="0">
                    <a:pos x="0" y="0"/>
                  </a:cxn>
                  <a:cxn ang="0">
                    <a:pos x="0" y="5"/>
                  </a:cxn>
                  <a:cxn ang="0">
                    <a:pos x="3" y="5"/>
                  </a:cxn>
                  <a:cxn ang="0">
                    <a:pos x="3" y="6"/>
                  </a:cxn>
                  <a:cxn ang="0">
                    <a:pos x="3" y="7"/>
                  </a:cxn>
                  <a:cxn ang="0">
                    <a:pos x="3" y="8"/>
                  </a:cxn>
                  <a:cxn ang="0">
                    <a:pos x="5" y="11"/>
                  </a:cxn>
                  <a:cxn ang="0">
                    <a:pos x="6" y="12"/>
                  </a:cxn>
                  <a:cxn ang="0">
                    <a:pos x="7" y="3"/>
                  </a:cxn>
                  <a:cxn ang="0">
                    <a:pos x="7" y="0"/>
                  </a:cxn>
                  <a:cxn ang="0">
                    <a:pos x="0" y="0"/>
                  </a:cxn>
                </a:cxnLst>
                <a:rect l="0" t="0" r="r" b="b"/>
                <a:pathLst>
                  <a:path w="7" h="12">
                    <a:moveTo>
                      <a:pt x="0" y="0"/>
                    </a:moveTo>
                    <a:lnTo>
                      <a:pt x="0" y="5"/>
                    </a:lnTo>
                    <a:lnTo>
                      <a:pt x="3" y="5"/>
                    </a:lnTo>
                    <a:lnTo>
                      <a:pt x="3" y="6"/>
                    </a:lnTo>
                    <a:lnTo>
                      <a:pt x="3" y="7"/>
                    </a:lnTo>
                    <a:lnTo>
                      <a:pt x="3" y="8"/>
                    </a:lnTo>
                    <a:lnTo>
                      <a:pt x="5" y="11"/>
                    </a:lnTo>
                    <a:lnTo>
                      <a:pt x="6" y="12"/>
                    </a:lnTo>
                    <a:lnTo>
                      <a:pt x="7" y="3"/>
                    </a:lnTo>
                    <a:lnTo>
                      <a:pt x="7"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6" name="Freeform 38"/>
              <p:cNvSpPr>
                <a:spLocks/>
              </p:cNvSpPr>
              <p:nvPr/>
            </p:nvSpPr>
            <p:spPr bwMode="auto">
              <a:xfrm>
                <a:off x="3760" y="3058"/>
                <a:ext cx="7" cy="5"/>
              </a:xfrm>
              <a:custGeom>
                <a:avLst/>
                <a:gdLst/>
                <a:ahLst/>
                <a:cxnLst>
                  <a:cxn ang="0">
                    <a:pos x="2" y="5"/>
                  </a:cxn>
                  <a:cxn ang="0">
                    <a:pos x="4" y="5"/>
                  </a:cxn>
                  <a:cxn ang="0">
                    <a:pos x="5" y="5"/>
                  </a:cxn>
                  <a:cxn ang="0">
                    <a:pos x="5" y="3"/>
                  </a:cxn>
                  <a:cxn ang="0">
                    <a:pos x="7" y="1"/>
                  </a:cxn>
                  <a:cxn ang="0">
                    <a:pos x="7" y="0"/>
                  </a:cxn>
                  <a:cxn ang="0">
                    <a:pos x="3" y="1"/>
                  </a:cxn>
                  <a:cxn ang="0">
                    <a:pos x="3" y="1"/>
                  </a:cxn>
                  <a:cxn ang="0">
                    <a:pos x="2" y="2"/>
                  </a:cxn>
                  <a:cxn ang="0">
                    <a:pos x="0" y="4"/>
                  </a:cxn>
                  <a:cxn ang="0">
                    <a:pos x="0" y="5"/>
                  </a:cxn>
                  <a:cxn ang="0">
                    <a:pos x="1" y="5"/>
                  </a:cxn>
                  <a:cxn ang="0">
                    <a:pos x="2" y="5"/>
                  </a:cxn>
                </a:cxnLst>
                <a:rect l="0" t="0" r="r" b="b"/>
                <a:pathLst>
                  <a:path w="7" h="5">
                    <a:moveTo>
                      <a:pt x="2" y="5"/>
                    </a:moveTo>
                    <a:lnTo>
                      <a:pt x="4" y="5"/>
                    </a:lnTo>
                    <a:lnTo>
                      <a:pt x="5" y="5"/>
                    </a:lnTo>
                    <a:lnTo>
                      <a:pt x="5" y="3"/>
                    </a:lnTo>
                    <a:lnTo>
                      <a:pt x="7" y="1"/>
                    </a:lnTo>
                    <a:lnTo>
                      <a:pt x="7" y="0"/>
                    </a:lnTo>
                    <a:lnTo>
                      <a:pt x="3" y="1"/>
                    </a:lnTo>
                    <a:lnTo>
                      <a:pt x="3" y="1"/>
                    </a:lnTo>
                    <a:lnTo>
                      <a:pt x="2" y="2"/>
                    </a:lnTo>
                    <a:lnTo>
                      <a:pt x="0" y="4"/>
                    </a:lnTo>
                    <a:lnTo>
                      <a:pt x="0" y="5"/>
                    </a:lnTo>
                    <a:lnTo>
                      <a:pt x="1" y="5"/>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7" name="Freeform 39"/>
              <p:cNvSpPr>
                <a:spLocks/>
              </p:cNvSpPr>
              <p:nvPr/>
            </p:nvSpPr>
            <p:spPr bwMode="auto">
              <a:xfrm>
                <a:off x="4837" y="2943"/>
                <a:ext cx="41" cy="45"/>
              </a:xfrm>
              <a:custGeom>
                <a:avLst/>
                <a:gdLst/>
                <a:ahLst/>
                <a:cxnLst>
                  <a:cxn ang="0">
                    <a:pos x="18" y="0"/>
                  </a:cxn>
                  <a:cxn ang="0">
                    <a:pos x="14" y="3"/>
                  </a:cxn>
                  <a:cxn ang="0">
                    <a:pos x="11" y="10"/>
                  </a:cxn>
                  <a:cxn ang="0">
                    <a:pos x="11" y="13"/>
                  </a:cxn>
                  <a:cxn ang="0">
                    <a:pos x="10" y="17"/>
                  </a:cxn>
                  <a:cxn ang="0">
                    <a:pos x="11" y="19"/>
                  </a:cxn>
                  <a:cxn ang="0">
                    <a:pos x="7" y="21"/>
                  </a:cxn>
                  <a:cxn ang="0">
                    <a:pos x="2" y="29"/>
                  </a:cxn>
                  <a:cxn ang="0">
                    <a:pos x="2" y="30"/>
                  </a:cxn>
                  <a:cxn ang="0">
                    <a:pos x="3" y="32"/>
                  </a:cxn>
                  <a:cxn ang="0">
                    <a:pos x="4" y="29"/>
                  </a:cxn>
                  <a:cxn ang="0">
                    <a:pos x="6" y="30"/>
                  </a:cxn>
                  <a:cxn ang="0">
                    <a:pos x="7" y="32"/>
                  </a:cxn>
                  <a:cxn ang="0">
                    <a:pos x="9" y="31"/>
                  </a:cxn>
                  <a:cxn ang="0">
                    <a:pos x="11" y="42"/>
                  </a:cxn>
                  <a:cxn ang="0">
                    <a:pos x="13" y="46"/>
                  </a:cxn>
                  <a:cxn ang="0">
                    <a:pos x="15" y="49"/>
                  </a:cxn>
                  <a:cxn ang="0">
                    <a:pos x="21" y="49"/>
                  </a:cxn>
                  <a:cxn ang="0">
                    <a:pos x="22" y="49"/>
                  </a:cxn>
                  <a:cxn ang="0">
                    <a:pos x="24" y="51"/>
                  </a:cxn>
                  <a:cxn ang="0">
                    <a:pos x="30" y="54"/>
                  </a:cxn>
                  <a:cxn ang="0">
                    <a:pos x="33" y="56"/>
                  </a:cxn>
                  <a:cxn ang="0">
                    <a:pos x="42" y="58"/>
                  </a:cxn>
                  <a:cxn ang="0">
                    <a:pos x="45" y="57"/>
                  </a:cxn>
                  <a:cxn ang="0">
                    <a:pos x="47" y="55"/>
                  </a:cxn>
                  <a:cxn ang="0">
                    <a:pos x="48" y="52"/>
                  </a:cxn>
                  <a:cxn ang="0">
                    <a:pos x="48" y="48"/>
                  </a:cxn>
                  <a:cxn ang="0">
                    <a:pos x="47" y="44"/>
                  </a:cxn>
                  <a:cxn ang="0">
                    <a:pos x="43" y="40"/>
                  </a:cxn>
                  <a:cxn ang="0">
                    <a:pos x="47" y="40"/>
                  </a:cxn>
                  <a:cxn ang="0">
                    <a:pos x="48" y="31"/>
                  </a:cxn>
                  <a:cxn ang="0">
                    <a:pos x="50" y="25"/>
                  </a:cxn>
                  <a:cxn ang="0">
                    <a:pos x="51" y="24"/>
                  </a:cxn>
                  <a:cxn ang="0">
                    <a:pos x="49" y="22"/>
                  </a:cxn>
                  <a:cxn ang="0">
                    <a:pos x="49" y="19"/>
                  </a:cxn>
                  <a:cxn ang="0">
                    <a:pos x="47" y="13"/>
                  </a:cxn>
                  <a:cxn ang="0">
                    <a:pos x="46" y="11"/>
                  </a:cxn>
                  <a:cxn ang="0">
                    <a:pos x="43" y="11"/>
                  </a:cxn>
                  <a:cxn ang="0">
                    <a:pos x="39" y="11"/>
                  </a:cxn>
                  <a:cxn ang="0">
                    <a:pos x="39" y="15"/>
                  </a:cxn>
                  <a:cxn ang="0">
                    <a:pos x="34" y="20"/>
                  </a:cxn>
                  <a:cxn ang="0">
                    <a:pos x="30" y="23"/>
                  </a:cxn>
                  <a:cxn ang="0">
                    <a:pos x="33" y="19"/>
                  </a:cxn>
                  <a:cxn ang="0">
                    <a:pos x="34" y="16"/>
                  </a:cxn>
                  <a:cxn ang="0">
                    <a:pos x="37" y="11"/>
                  </a:cxn>
                  <a:cxn ang="0">
                    <a:pos x="36" y="11"/>
                  </a:cxn>
                  <a:cxn ang="0">
                    <a:pos x="37" y="7"/>
                  </a:cxn>
                  <a:cxn ang="0">
                    <a:pos x="34" y="6"/>
                  </a:cxn>
                  <a:cxn ang="0">
                    <a:pos x="32" y="3"/>
                  </a:cxn>
                  <a:cxn ang="0">
                    <a:pos x="24" y="0"/>
                  </a:cxn>
                  <a:cxn ang="0">
                    <a:pos x="22" y="0"/>
                  </a:cxn>
                  <a:cxn ang="0">
                    <a:pos x="18" y="0"/>
                  </a:cxn>
                </a:cxnLst>
                <a:rect l="0" t="0" r="r" b="b"/>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8" name="Freeform 40"/>
              <p:cNvSpPr>
                <a:spLocks/>
              </p:cNvSpPr>
              <p:nvPr/>
            </p:nvSpPr>
            <p:spPr bwMode="auto">
              <a:xfrm>
                <a:off x="3757" y="3056"/>
                <a:ext cx="9" cy="4"/>
              </a:xfrm>
              <a:custGeom>
                <a:avLst/>
                <a:gdLst/>
                <a:ahLst/>
                <a:cxnLst>
                  <a:cxn ang="0">
                    <a:pos x="9" y="1"/>
                  </a:cxn>
                  <a:cxn ang="0">
                    <a:pos x="9" y="0"/>
                  </a:cxn>
                  <a:cxn ang="0">
                    <a:pos x="7" y="0"/>
                  </a:cxn>
                  <a:cxn ang="0">
                    <a:pos x="6" y="0"/>
                  </a:cxn>
                  <a:cxn ang="0">
                    <a:pos x="1" y="3"/>
                  </a:cxn>
                  <a:cxn ang="0">
                    <a:pos x="0" y="4"/>
                  </a:cxn>
                  <a:cxn ang="0">
                    <a:pos x="8" y="2"/>
                  </a:cxn>
                  <a:cxn ang="0">
                    <a:pos x="9" y="1"/>
                  </a:cxn>
                </a:cxnLst>
                <a:rect l="0" t="0" r="r" b="b"/>
                <a:pathLst>
                  <a:path w="9" h="4">
                    <a:moveTo>
                      <a:pt x="9" y="1"/>
                    </a:moveTo>
                    <a:lnTo>
                      <a:pt x="9" y="0"/>
                    </a:lnTo>
                    <a:lnTo>
                      <a:pt x="7" y="0"/>
                    </a:lnTo>
                    <a:lnTo>
                      <a:pt x="6" y="0"/>
                    </a:lnTo>
                    <a:lnTo>
                      <a:pt x="1" y="3"/>
                    </a:lnTo>
                    <a:lnTo>
                      <a:pt x="0" y="4"/>
                    </a:lnTo>
                    <a:lnTo>
                      <a:pt x="8" y="2"/>
                    </a:lnTo>
                    <a:lnTo>
                      <a:pt x="9"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39" name="Freeform 41"/>
              <p:cNvSpPr>
                <a:spLocks/>
              </p:cNvSpPr>
              <p:nvPr/>
            </p:nvSpPr>
            <p:spPr bwMode="auto">
              <a:xfrm>
                <a:off x="5071" y="3061"/>
                <a:ext cx="3" cy="11"/>
              </a:xfrm>
              <a:custGeom>
                <a:avLst/>
                <a:gdLst/>
                <a:ahLst/>
                <a:cxnLst>
                  <a:cxn ang="0">
                    <a:pos x="0" y="9"/>
                  </a:cxn>
                  <a:cxn ang="0">
                    <a:pos x="0" y="11"/>
                  </a:cxn>
                  <a:cxn ang="0">
                    <a:pos x="2" y="11"/>
                  </a:cxn>
                  <a:cxn ang="0">
                    <a:pos x="3" y="10"/>
                  </a:cxn>
                  <a:cxn ang="0">
                    <a:pos x="2" y="9"/>
                  </a:cxn>
                  <a:cxn ang="0">
                    <a:pos x="3" y="8"/>
                  </a:cxn>
                  <a:cxn ang="0">
                    <a:pos x="3" y="7"/>
                  </a:cxn>
                  <a:cxn ang="0">
                    <a:pos x="3" y="6"/>
                  </a:cxn>
                  <a:cxn ang="0">
                    <a:pos x="3" y="6"/>
                  </a:cxn>
                  <a:cxn ang="0">
                    <a:pos x="2" y="4"/>
                  </a:cxn>
                  <a:cxn ang="0">
                    <a:pos x="2" y="2"/>
                  </a:cxn>
                  <a:cxn ang="0">
                    <a:pos x="1" y="2"/>
                  </a:cxn>
                  <a:cxn ang="0">
                    <a:pos x="1" y="0"/>
                  </a:cxn>
                  <a:cxn ang="0">
                    <a:pos x="0" y="8"/>
                  </a:cxn>
                  <a:cxn ang="0">
                    <a:pos x="0" y="9"/>
                  </a:cxn>
                  <a:cxn ang="0">
                    <a:pos x="0" y="9"/>
                  </a:cxn>
                </a:cxnLst>
                <a:rect l="0" t="0" r="r" b="b"/>
                <a:pathLst>
                  <a:path w="3" h="11">
                    <a:moveTo>
                      <a:pt x="0" y="9"/>
                    </a:moveTo>
                    <a:lnTo>
                      <a:pt x="0" y="11"/>
                    </a:lnTo>
                    <a:lnTo>
                      <a:pt x="2" y="11"/>
                    </a:lnTo>
                    <a:lnTo>
                      <a:pt x="3" y="10"/>
                    </a:lnTo>
                    <a:lnTo>
                      <a:pt x="2" y="9"/>
                    </a:lnTo>
                    <a:lnTo>
                      <a:pt x="3" y="8"/>
                    </a:lnTo>
                    <a:lnTo>
                      <a:pt x="3" y="7"/>
                    </a:lnTo>
                    <a:lnTo>
                      <a:pt x="3" y="6"/>
                    </a:lnTo>
                    <a:lnTo>
                      <a:pt x="3" y="6"/>
                    </a:lnTo>
                    <a:lnTo>
                      <a:pt x="2" y="4"/>
                    </a:lnTo>
                    <a:lnTo>
                      <a:pt x="2" y="2"/>
                    </a:lnTo>
                    <a:lnTo>
                      <a:pt x="1" y="2"/>
                    </a:lnTo>
                    <a:lnTo>
                      <a:pt x="1" y="0"/>
                    </a:lnTo>
                    <a:lnTo>
                      <a:pt x="0" y="8"/>
                    </a:lnTo>
                    <a:lnTo>
                      <a:pt x="0" y="9"/>
                    </a:lnTo>
                    <a:lnTo>
                      <a:pt x="0"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0" name="Freeform 42"/>
              <p:cNvSpPr>
                <a:spLocks/>
              </p:cNvSpPr>
              <p:nvPr/>
            </p:nvSpPr>
            <p:spPr bwMode="auto">
              <a:xfrm>
                <a:off x="4873" y="2968"/>
                <a:ext cx="34" cy="43"/>
              </a:xfrm>
              <a:custGeom>
                <a:avLst/>
                <a:gdLst/>
                <a:ahLst/>
                <a:cxnLst>
                  <a:cxn ang="0">
                    <a:pos x="5" y="23"/>
                  </a:cxn>
                  <a:cxn ang="0">
                    <a:pos x="4" y="28"/>
                  </a:cxn>
                  <a:cxn ang="0">
                    <a:pos x="3" y="30"/>
                  </a:cxn>
                  <a:cxn ang="0">
                    <a:pos x="3" y="31"/>
                  </a:cxn>
                  <a:cxn ang="0">
                    <a:pos x="0" y="40"/>
                  </a:cxn>
                  <a:cxn ang="0">
                    <a:pos x="1" y="40"/>
                  </a:cxn>
                  <a:cxn ang="0">
                    <a:pos x="0" y="42"/>
                  </a:cxn>
                  <a:cxn ang="0">
                    <a:pos x="4" y="41"/>
                  </a:cxn>
                  <a:cxn ang="0">
                    <a:pos x="8" y="39"/>
                  </a:cxn>
                  <a:cxn ang="0">
                    <a:pos x="9" y="37"/>
                  </a:cxn>
                  <a:cxn ang="0">
                    <a:pos x="13" y="36"/>
                  </a:cxn>
                  <a:cxn ang="0">
                    <a:pos x="15" y="36"/>
                  </a:cxn>
                  <a:cxn ang="0">
                    <a:pos x="19" y="37"/>
                  </a:cxn>
                  <a:cxn ang="0">
                    <a:pos x="19" y="35"/>
                  </a:cxn>
                  <a:cxn ang="0">
                    <a:pos x="21" y="36"/>
                  </a:cxn>
                  <a:cxn ang="0">
                    <a:pos x="24" y="35"/>
                  </a:cxn>
                  <a:cxn ang="0">
                    <a:pos x="30" y="33"/>
                  </a:cxn>
                  <a:cxn ang="0">
                    <a:pos x="31" y="32"/>
                  </a:cxn>
                  <a:cxn ang="0">
                    <a:pos x="33" y="20"/>
                  </a:cxn>
                  <a:cxn ang="0">
                    <a:pos x="29" y="17"/>
                  </a:cxn>
                  <a:cxn ang="0">
                    <a:pos x="27" y="12"/>
                  </a:cxn>
                  <a:cxn ang="0">
                    <a:pos x="27" y="14"/>
                  </a:cxn>
                  <a:cxn ang="0">
                    <a:pos x="26" y="10"/>
                  </a:cxn>
                  <a:cxn ang="0">
                    <a:pos x="24" y="8"/>
                  </a:cxn>
                  <a:cxn ang="0">
                    <a:pos x="23" y="11"/>
                  </a:cxn>
                  <a:cxn ang="0">
                    <a:pos x="23" y="8"/>
                  </a:cxn>
                  <a:cxn ang="0">
                    <a:pos x="21" y="8"/>
                  </a:cxn>
                  <a:cxn ang="0">
                    <a:pos x="19" y="13"/>
                  </a:cxn>
                  <a:cxn ang="0">
                    <a:pos x="19" y="10"/>
                  </a:cxn>
                  <a:cxn ang="0">
                    <a:pos x="20" y="5"/>
                  </a:cxn>
                  <a:cxn ang="0">
                    <a:pos x="19" y="3"/>
                  </a:cxn>
                  <a:cxn ang="0">
                    <a:pos x="19" y="4"/>
                  </a:cxn>
                  <a:cxn ang="0">
                    <a:pos x="16" y="0"/>
                  </a:cxn>
                  <a:cxn ang="0">
                    <a:pos x="15" y="7"/>
                  </a:cxn>
                  <a:cxn ang="0">
                    <a:pos x="12" y="3"/>
                  </a:cxn>
                  <a:cxn ang="0">
                    <a:pos x="12" y="5"/>
                  </a:cxn>
                  <a:cxn ang="0">
                    <a:pos x="10" y="8"/>
                  </a:cxn>
                  <a:cxn ang="0">
                    <a:pos x="11" y="10"/>
                  </a:cxn>
                  <a:cxn ang="0">
                    <a:pos x="9" y="11"/>
                  </a:cxn>
                  <a:cxn ang="0">
                    <a:pos x="9" y="12"/>
                  </a:cxn>
                  <a:cxn ang="0">
                    <a:pos x="8" y="14"/>
                  </a:cxn>
                  <a:cxn ang="0">
                    <a:pos x="9" y="21"/>
                  </a:cxn>
                  <a:cxn ang="0">
                    <a:pos x="6" y="19"/>
                  </a:cxn>
                </a:cxnLst>
                <a:rect l="0" t="0" r="r" b="b"/>
                <a:pathLst>
                  <a:path w="34" h="43">
                    <a:moveTo>
                      <a:pt x="6" y="19"/>
                    </a:moveTo>
                    <a:lnTo>
                      <a:pt x="5" y="23"/>
                    </a:lnTo>
                    <a:lnTo>
                      <a:pt x="5" y="25"/>
                    </a:lnTo>
                    <a:lnTo>
                      <a:pt x="4" y="28"/>
                    </a:lnTo>
                    <a:lnTo>
                      <a:pt x="4" y="29"/>
                    </a:lnTo>
                    <a:lnTo>
                      <a:pt x="3" y="30"/>
                    </a:lnTo>
                    <a:lnTo>
                      <a:pt x="3" y="30"/>
                    </a:lnTo>
                    <a:lnTo>
                      <a:pt x="3" y="31"/>
                    </a:lnTo>
                    <a:lnTo>
                      <a:pt x="0" y="37"/>
                    </a:lnTo>
                    <a:lnTo>
                      <a:pt x="0" y="40"/>
                    </a:lnTo>
                    <a:lnTo>
                      <a:pt x="1" y="40"/>
                    </a:lnTo>
                    <a:lnTo>
                      <a:pt x="1" y="40"/>
                    </a:lnTo>
                    <a:lnTo>
                      <a:pt x="1" y="41"/>
                    </a:lnTo>
                    <a:lnTo>
                      <a:pt x="0" y="42"/>
                    </a:lnTo>
                    <a:lnTo>
                      <a:pt x="3" y="43"/>
                    </a:lnTo>
                    <a:lnTo>
                      <a:pt x="4" y="41"/>
                    </a:lnTo>
                    <a:lnTo>
                      <a:pt x="5" y="40"/>
                    </a:lnTo>
                    <a:lnTo>
                      <a:pt x="8" y="39"/>
                    </a:lnTo>
                    <a:lnTo>
                      <a:pt x="9" y="38"/>
                    </a:lnTo>
                    <a:lnTo>
                      <a:pt x="9" y="37"/>
                    </a:lnTo>
                    <a:lnTo>
                      <a:pt x="9" y="36"/>
                    </a:lnTo>
                    <a:lnTo>
                      <a:pt x="13" y="36"/>
                    </a:lnTo>
                    <a:lnTo>
                      <a:pt x="14" y="35"/>
                    </a:lnTo>
                    <a:lnTo>
                      <a:pt x="15" y="36"/>
                    </a:lnTo>
                    <a:lnTo>
                      <a:pt x="17" y="35"/>
                    </a:lnTo>
                    <a:lnTo>
                      <a:pt x="19" y="37"/>
                    </a:lnTo>
                    <a:lnTo>
                      <a:pt x="19" y="37"/>
                    </a:lnTo>
                    <a:lnTo>
                      <a:pt x="19" y="35"/>
                    </a:lnTo>
                    <a:lnTo>
                      <a:pt x="20" y="35"/>
                    </a:lnTo>
                    <a:lnTo>
                      <a:pt x="21" y="36"/>
                    </a:lnTo>
                    <a:lnTo>
                      <a:pt x="22" y="35"/>
                    </a:lnTo>
                    <a:lnTo>
                      <a:pt x="24" y="35"/>
                    </a:lnTo>
                    <a:lnTo>
                      <a:pt x="27" y="33"/>
                    </a:lnTo>
                    <a:lnTo>
                      <a:pt x="30" y="33"/>
                    </a:lnTo>
                    <a:lnTo>
                      <a:pt x="30" y="33"/>
                    </a:lnTo>
                    <a:lnTo>
                      <a:pt x="31" y="32"/>
                    </a:lnTo>
                    <a:lnTo>
                      <a:pt x="34" y="29"/>
                    </a:lnTo>
                    <a:lnTo>
                      <a:pt x="33" y="20"/>
                    </a:lnTo>
                    <a:lnTo>
                      <a:pt x="32" y="19"/>
                    </a:lnTo>
                    <a:lnTo>
                      <a:pt x="29" y="17"/>
                    </a:lnTo>
                    <a:lnTo>
                      <a:pt x="27" y="11"/>
                    </a:lnTo>
                    <a:lnTo>
                      <a:pt x="27" y="12"/>
                    </a:lnTo>
                    <a:lnTo>
                      <a:pt x="27" y="14"/>
                    </a:lnTo>
                    <a:lnTo>
                      <a:pt x="27" y="14"/>
                    </a:lnTo>
                    <a:lnTo>
                      <a:pt x="26" y="12"/>
                    </a:lnTo>
                    <a:lnTo>
                      <a:pt x="26" y="10"/>
                    </a:lnTo>
                    <a:lnTo>
                      <a:pt x="26" y="8"/>
                    </a:lnTo>
                    <a:lnTo>
                      <a:pt x="24" y="8"/>
                    </a:lnTo>
                    <a:lnTo>
                      <a:pt x="24" y="9"/>
                    </a:lnTo>
                    <a:lnTo>
                      <a:pt x="23" y="11"/>
                    </a:lnTo>
                    <a:lnTo>
                      <a:pt x="23" y="10"/>
                    </a:lnTo>
                    <a:lnTo>
                      <a:pt x="23" y="8"/>
                    </a:lnTo>
                    <a:lnTo>
                      <a:pt x="22" y="7"/>
                    </a:lnTo>
                    <a:lnTo>
                      <a:pt x="21" y="8"/>
                    </a:lnTo>
                    <a:lnTo>
                      <a:pt x="21" y="9"/>
                    </a:lnTo>
                    <a:lnTo>
                      <a:pt x="19" y="13"/>
                    </a:lnTo>
                    <a:lnTo>
                      <a:pt x="19" y="11"/>
                    </a:lnTo>
                    <a:lnTo>
                      <a:pt x="19" y="10"/>
                    </a:lnTo>
                    <a:lnTo>
                      <a:pt x="19" y="8"/>
                    </a:lnTo>
                    <a:lnTo>
                      <a:pt x="20" y="5"/>
                    </a:lnTo>
                    <a:lnTo>
                      <a:pt x="20" y="4"/>
                    </a:lnTo>
                    <a:lnTo>
                      <a:pt x="19" y="3"/>
                    </a:lnTo>
                    <a:lnTo>
                      <a:pt x="19" y="4"/>
                    </a:lnTo>
                    <a:lnTo>
                      <a:pt x="19" y="4"/>
                    </a:lnTo>
                    <a:lnTo>
                      <a:pt x="19" y="2"/>
                    </a:lnTo>
                    <a:lnTo>
                      <a:pt x="16" y="0"/>
                    </a:lnTo>
                    <a:lnTo>
                      <a:pt x="15" y="2"/>
                    </a:lnTo>
                    <a:lnTo>
                      <a:pt x="15" y="7"/>
                    </a:lnTo>
                    <a:lnTo>
                      <a:pt x="13" y="6"/>
                    </a:lnTo>
                    <a:lnTo>
                      <a:pt x="12" y="3"/>
                    </a:lnTo>
                    <a:lnTo>
                      <a:pt x="12" y="4"/>
                    </a:lnTo>
                    <a:lnTo>
                      <a:pt x="12" y="5"/>
                    </a:lnTo>
                    <a:lnTo>
                      <a:pt x="12" y="6"/>
                    </a:lnTo>
                    <a:lnTo>
                      <a:pt x="10" y="8"/>
                    </a:lnTo>
                    <a:lnTo>
                      <a:pt x="10" y="9"/>
                    </a:lnTo>
                    <a:lnTo>
                      <a:pt x="11" y="10"/>
                    </a:lnTo>
                    <a:lnTo>
                      <a:pt x="9" y="10"/>
                    </a:lnTo>
                    <a:lnTo>
                      <a:pt x="9" y="11"/>
                    </a:lnTo>
                    <a:lnTo>
                      <a:pt x="9" y="12"/>
                    </a:lnTo>
                    <a:lnTo>
                      <a:pt x="9" y="12"/>
                    </a:lnTo>
                    <a:lnTo>
                      <a:pt x="9" y="12"/>
                    </a:lnTo>
                    <a:lnTo>
                      <a:pt x="8" y="14"/>
                    </a:lnTo>
                    <a:lnTo>
                      <a:pt x="8" y="19"/>
                    </a:lnTo>
                    <a:lnTo>
                      <a:pt x="9" y="21"/>
                    </a:lnTo>
                    <a:lnTo>
                      <a:pt x="8" y="21"/>
                    </a:lnTo>
                    <a:lnTo>
                      <a:pt x="6" y="1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1" name="Freeform 43"/>
              <p:cNvSpPr>
                <a:spLocks/>
              </p:cNvSpPr>
              <p:nvPr/>
            </p:nvSpPr>
            <p:spPr bwMode="auto">
              <a:xfrm>
                <a:off x="4912" y="3004"/>
                <a:ext cx="7" cy="4"/>
              </a:xfrm>
              <a:custGeom>
                <a:avLst/>
                <a:gdLst/>
                <a:ahLst/>
                <a:cxnLst>
                  <a:cxn ang="0">
                    <a:pos x="6" y="4"/>
                  </a:cxn>
                  <a:cxn ang="0">
                    <a:pos x="6" y="3"/>
                  </a:cxn>
                  <a:cxn ang="0">
                    <a:pos x="7" y="1"/>
                  </a:cxn>
                  <a:cxn ang="0">
                    <a:pos x="7" y="1"/>
                  </a:cxn>
                  <a:cxn ang="0">
                    <a:pos x="6" y="1"/>
                  </a:cxn>
                  <a:cxn ang="0">
                    <a:pos x="6" y="0"/>
                  </a:cxn>
                  <a:cxn ang="0">
                    <a:pos x="6" y="0"/>
                  </a:cxn>
                  <a:cxn ang="0">
                    <a:pos x="4" y="1"/>
                  </a:cxn>
                  <a:cxn ang="0">
                    <a:pos x="3" y="0"/>
                  </a:cxn>
                  <a:cxn ang="0">
                    <a:pos x="2" y="1"/>
                  </a:cxn>
                  <a:cxn ang="0">
                    <a:pos x="2" y="1"/>
                  </a:cxn>
                  <a:cxn ang="0">
                    <a:pos x="1" y="1"/>
                  </a:cxn>
                  <a:cxn ang="0">
                    <a:pos x="0" y="2"/>
                  </a:cxn>
                  <a:cxn ang="0">
                    <a:pos x="6" y="4"/>
                  </a:cxn>
                  <a:cxn ang="0">
                    <a:pos x="6" y="4"/>
                  </a:cxn>
                </a:cxnLst>
                <a:rect l="0" t="0" r="r" b="b"/>
                <a:pathLst>
                  <a:path w="7" h="4">
                    <a:moveTo>
                      <a:pt x="6" y="4"/>
                    </a:moveTo>
                    <a:lnTo>
                      <a:pt x="6" y="3"/>
                    </a:lnTo>
                    <a:lnTo>
                      <a:pt x="7" y="1"/>
                    </a:lnTo>
                    <a:lnTo>
                      <a:pt x="7" y="1"/>
                    </a:lnTo>
                    <a:lnTo>
                      <a:pt x="6" y="1"/>
                    </a:lnTo>
                    <a:lnTo>
                      <a:pt x="6" y="0"/>
                    </a:lnTo>
                    <a:lnTo>
                      <a:pt x="6" y="0"/>
                    </a:lnTo>
                    <a:lnTo>
                      <a:pt x="4" y="1"/>
                    </a:lnTo>
                    <a:lnTo>
                      <a:pt x="3" y="0"/>
                    </a:lnTo>
                    <a:lnTo>
                      <a:pt x="2" y="1"/>
                    </a:lnTo>
                    <a:lnTo>
                      <a:pt x="2" y="1"/>
                    </a:lnTo>
                    <a:lnTo>
                      <a:pt x="1" y="1"/>
                    </a:lnTo>
                    <a:lnTo>
                      <a:pt x="0" y="2"/>
                    </a:lnTo>
                    <a:lnTo>
                      <a:pt x="6" y="4"/>
                    </a:lnTo>
                    <a:lnTo>
                      <a:pt x="6"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2" name="Freeform 44"/>
              <p:cNvSpPr>
                <a:spLocks/>
              </p:cNvSpPr>
              <p:nvPr/>
            </p:nvSpPr>
            <p:spPr bwMode="auto">
              <a:xfrm>
                <a:off x="4829" y="2910"/>
                <a:ext cx="5" cy="4"/>
              </a:xfrm>
              <a:custGeom>
                <a:avLst/>
                <a:gdLst/>
                <a:ahLst/>
                <a:cxnLst>
                  <a:cxn ang="0">
                    <a:pos x="3" y="6"/>
                  </a:cxn>
                  <a:cxn ang="0">
                    <a:pos x="5" y="6"/>
                  </a:cxn>
                  <a:cxn ang="0">
                    <a:pos x="6" y="6"/>
                  </a:cxn>
                  <a:cxn ang="0">
                    <a:pos x="7" y="5"/>
                  </a:cxn>
                  <a:cxn ang="0">
                    <a:pos x="6" y="0"/>
                  </a:cxn>
                  <a:cxn ang="0">
                    <a:pos x="4" y="1"/>
                  </a:cxn>
                  <a:cxn ang="0">
                    <a:pos x="1" y="3"/>
                  </a:cxn>
                  <a:cxn ang="0">
                    <a:pos x="3" y="6"/>
                  </a:cxn>
                </a:cxnLst>
                <a:rect l="0" t="0" r="r" b="b"/>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3" name="Freeform 45"/>
              <p:cNvSpPr>
                <a:spLocks/>
              </p:cNvSpPr>
              <p:nvPr/>
            </p:nvSpPr>
            <p:spPr bwMode="auto">
              <a:xfrm>
                <a:off x="3966" y="2951"/>
                <a:ext cx="2" cy="1"/>
              </a:xfrm>
              <a:custGeom>
                <a:avLst/>
                <a:gdLst/>
                <a:ahLst/>
                <a:cxnLst>
                  <a:cxn ang="0">
                    <a:pos x="2" y="0"/>
                  </a:cxn>
                  <a:cxn ang="0">
                    <a:pos x="0" y="0"/>
                  </a:cxn>
                  <a:cxn ang="0">
                    <a:pos x="1" y="1"/>
                  </a:cxn>
                  <a:cxn ang="0">
                    <a:pos x="2" y="0"/>
                  </a:cxn>
                </a:cxnLst>
                <a:rect l="0" t="0" r="r" b="b"/>
                <a:pathLst>
                  <a:path w="2" h="1">
                    <a:moveTo>
                      <a:pt x="2" y="0"/>
                    </a:moveTo>
                    <a:lnTo>
                      <a:pt x="0" y="0"/>
                    </a:lnTo>
                    <a:lnTo>
                      <a:pt x="1"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4" name="Freeform 46"/>
              <p:cNvSpPr>
                <a:spLocks/>
              </p:cNvSpPr>
              <p:nvPr/>
            </p:nvSpPr>
            <p:spPr bwMode="auto">
              <a:xfrm>
                <a:off x="3697" y="3037"/>
                <a:ext cx="7" cy="4"/>
              </a:xfrm>
              <a:custGeom>
                <a:avLst/>
                <a:gdLst/>
                <a:ahLst/>
                <a:cxnLst>
                  <a:cxn ang="0">
                    <a:pos x="5" y="0"/>
                  </a:cxn>
                  <a:cxn ang="0">
                    <a:pos x="0" y="1"/>
                  </a:cxn>
                  <a:cxn ang="0">
                    <a:pos x="0" y="2"/>
                  </a:cxn>
                  <a:cxn ang="0">
                    <a:pos x="1" y="4"/>
                  </a:cxn>
                  <a:cxn ang="0">
                    <a:pos x="5" y="4"/>
                  </a:cxn>
                  <a:cxn ang="0">
                    <a:pos x="7" y="4"/>
                  </a:cxn>
                  <a:cxn ang="0">
                    <a:pos x="7" y="2"/>
                  </a:cxn>
                  <a:cxn ang="0">
                    <a:pos x="5" y="0"/>
                  </a:cxn>
                  <a:cxn ang="0">
                    <a:pos x="5" y="0"/>
                  </a:cxn>
                </a:cxnLst>
                <a:rect l="0" t="0" r="r" b="b"/>
                <a:pathLst>
                  <a:path w="7" h="4">
                    <a:moveTo>
                      <a:pt x="5" y="0"/>
                    </a:moveTo>
                    <a:lnTo>
                      <a:pt x="0" y="1"/>
                    </a:lnTo>
                    <a:lnTo>
                      <a:pt x="0" y="2"/>
                    </a:lnTo>
                    <a:lnTo>
                      <a:pt x="1" y="4"/>
                    </a:lnTo>
                    <a:lnTo>
                      <a:pt x="5" y="4"/>
                    </a:lnTo>
                    <a:lnTo>
                      <a:pt x="7" y="4"/>
                    </a:lnTo>
                    <a:lnTo>
                      <a:pt x="7" y="2"/>
                    </a:lnTo>
                    <a:lnTo>
                      <a:pt x="5" y="0"/>
                    </a:lnTo>
                    <a:lnTo>
                      <a:pt x="5"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5" name="Freeform 47"/>
              <p:cNvSpPr>
                <a:spLocks/>
              </p:cNvSpPr>
              <p:nvPr/>
            </p:nvSpPr>
            <p:spPr bwMode="auto">
              <a:xfrm>
                <a:off x="3950" y="3024"/>
                <a:ext cx="17" cy="6"/>
              </a:xfrm>
              <a:custGeom>
                <a:avLst/>
                <a:gdLst/>
                <a:ahLst/>
                <a:cxnLst>
                  <a:cxn ang="0">
                    <a:pos x="5" y="5"/>
                  </a:cxn>
                  <a:cxn ang="0">
                    <a:pos x="6" y="5"/>
                  </a:cxn>
                  <a:cxn ang="0">
                    <a:pos x="13" y="6"/>
                  </a:cxn>
                  <a:cxn ang="0">
                    <a:pos x="16" y="6"/>
                  </a:cxn>
                  <a:cxn ang="0">
                    <a:pos x="17" y="5"/>
                  </a:cxn>
                  <a:cxn ang="0">
                    <a:pos x="17" y="4"/>
                  </a:cxn>
                  <a:cxn ang="0">
                    <a:pos x="14" y="3"/>
                  </a:cxn>
                  <a:cxn ang="0">
                    <a:pos x="13" y="2"/>
                  </a:cxn>
                  <a:cxn ang="0">
                    <a:pos x="12" y="1"/>
                  </a:cxn>
                  <a:cxn ang="0">
                    <a:pos x="10" y="0"/>
                  </a:cxn>
                  <a:cxn ang="0">
                    <a:pos x="3" y="1"/>
                  </a:cxn>
                  <a:cxn ang="0">
                    <a:pos x="2" y="3"/>
                  </a:cxn>
                  <a:cxn ang="0">
                    <a:pos x="0" y="3"/>
                  </a:cxn>
                  <a:cxn ang="0">
                    <a:pos x="0" y="4"/>
                  </a:cxn>
                  <a:cxn ang="0">
                    <a:pos x="3" y="5"/>
                  </a:cxn>
                  <a:cxn ang="0">
                    <a:pos x="5" y="5"/>
                  </a:cxn>
                </a:cxnLst>
                <a:rect l="0" t="0" r="r" b="b"/>
                <a:pathLst>
                  <a:path w="17" h="6">
                    <a:moveTo>
                      <a:pt x="5" y="5"/>
                    </a:moveTo>
                    <a:lnTo>
                      <a:pt x="6" y="5"/>
                    </a:lnTo>
                    <a:lnTo>
                      <a:pt x="13" y="6"/>
                    </a:lnTo>
                    <a:lnTo>
                      <a:pt x="16" y="6"/>
                    </a:lnTo>
                    <a:lnTo>
                      <a:pt x="17" y="5"/>
                    </a:lnTo>
                    <a:lnTo>
                      <a:pt x="17" y="4"/>
                    </a:lnTo>
                    <a:lnTo>
                      <a:pt x="14" y="3"/>
                    </a:lnTo>
                    <a:lnTo>
                      <a:pt x="13" y="2"/>
                    </a:lnTo>
                    <a:lnTo>
                      <a:pt x="12" y="1"/>
                    </a:lnTo>
                    <a:lnTo>
                      <a:pt x="10" y="0"/>
                    </a:lnTo>
                    <a:lnTo>
                      <a:pt x="3" y="1"/>
                    </a:lnTo>
                    <a:lnTo>
                      <a:pt x="2" y="3"/>
                    </a:lnTo>
                    <a:lnTo>
                      <a:pt x="0" y="3"/>
                    </a:lnTo>
                    <a:lnTo>
                      <a:pt x="0" y="4"/>
                    </a:lnTo>
                    <a:lnTo>
                      <a:pt x="3" y="5"/>
                    </a:lnTo>
                    <a:lnTo>
                      <a:pt x="5"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6" name="Freeform 48"/>
              <p:cNvSpPr>
                <a:spLocks/>
              </p:cNvSpPr>
              <p:nvPr/>
            </p:nvSpPr>
            <p:spPr bwMode="auto">
              <a:xfrm>
                <a:off x="5103" y="3055"/>
                <a:ext cx="23" cy="25"/>
              </a:xfrm>
              <a:custGeom>
                <a:avLst/>
                <a:gdLst/>
                <a:ahLst/>
                <a:cxnLst>
                  <a:cxn ang="0">
                    <a:pos x="7" y="8"/>
                  </a:cxn>
                  <a:cxn ang="0">
                    <a:pos x="8" y="8"/>
                  </a:cxn>
                  <a:cxn ang="0">
                    <a:pos x="6" y="16"/>
                  </a:cxn>
                  <a:cxn ang="0">
                    <a:pos x="8" y="22"/>
                  </a:cxn>
                  <a:cxn ang="0">
                    <a:pos x="10" y="23"/>
                  </a:cxn>
                  <a:cxn ang="0">
                    <a:pos x="14" y="23"/>
                  </a:cxn>
                  <a:cxn ang="0">
                    <a:pos x="14" y="25"/>
                  </a:cxn>
                  <a:cxn ang="0">
                    <a:pos x="17" y="23"/>
                  </a:cxn>
                  <a:cxn ang="0">
                    <a:pos x="18" y="23"/>
                  </a:cxn>
                  <a:cxn ang="0">
                    <a:pos x="18" y="22"/>
                  </a:cxn>
                  <a:cxn ang="0">
                    <a:pos x="19" y="19"/>
                  </a:cxn>
                  <a:cxn ang="0">
                    <a:pos x="20" y="19"/>
                  </a:cxn>
                  <a:cxn ang="0">
                    <a:pos x="19" y="18"/>
                  </a:cxn>
                  <a:cxn ang="0">
                    <a:pos x="19" y="15"/>
                  </a:cxn>
                  <a:cxn ang="0">
                    <a:pos x="19" y="15"/>
                  </a:cxn>
                  <a:cxn ang="0">
                    <a:pos x="20" y="15"/>
                  </a:cxn>
                  <a:cxn ang="0">
                    <a:pos x="21" y="14"/>
                  </a:cxn>
                  <a:cxn ang="0">
                    <a:pos x="22" y="14"/>
                  </a:cxn>
                  <a:cxn ang="0">
                    <a:pos x="23" y="14"/>
                  </a:cxn>
                  <a:cxn ang="0">
                    <a:pos x="23" y="13"/>
                  </a:cxn>
                  <a:cxn ang="0">
                    <a:pos x="22" y="13"/>
                  </a:cxn>
                  <a:cxn ang="0">
                    <a:pos x="21" y="12"/>
                  </a:cxn>
                  <a:cxn ang="0">
                    <a:pos x="16" y="8"/>
                  </a:cxn>
                  <a:cxn ang="0">
                    <a:pos x="14" y="6"/>
                  </a:cxn>
                  <a:cxn ang="0">
                    <a:pos x="12" y="5"/>
                  </a:cxn>
                  <a:cxn ang="0">
                    <a:pos x="11" y="5"/>
                  </a:cxn>
                  <a:cxn ang="0">
                    <a:pos x="10" y="7"/>
                  </a:cxn>
                  <a:cxn ang="0">
                    <a:pos x="7" y="6"/>
                  </a:cxn>
                  <a:cxn ang="0">
                    <a:pos x="2" y="1"/>
                  </a:cxn>
                  <a:cxn ang="0">
                    <a:pos x="0" y="0"/>
                  </a:cxn>
                  <a:cxn ang="0">
                    <a:pos x="7" y="7"/>
                  </a:cxn>
                  <a:cxn ang="0">
                    <a:pos x="7" y="8"/>
                  </a:cxn>
                </a:cxnLst>
                <a:rect l="0" t="0" r="r" b="b"/>
                <a:pathLst>
                  <a:path w="23" h="25">
                    <a:moveTo>
                      <a:pt x="7" y="8"/>
                    </a:moveTo>
                    <a:lnTo>
                      <a:pt x="8" y="8"/>
                    </a:lnTo>
                    <a:lnTo>
                      <a:pt x="6" y="16"/>
                    </a:lnTo>
                    <a:lnTo>
                      <a:pt x="8" y="22"/>
                    </a:lnTo>
                    <a:lnTo>
                      <a:pt x="10" y="23"/>
                    </a:lnTo>
                    <a:lnTo>
                      <a:pt x="14" y="23"/>
                    </a:lnTo>
                    <a:lnTo>
                      <a:pt x="14" y="25"/>
                    </a:lnTo>
                    <a:lnTo>
                      <a:pt x="17" y="23"/>
                    </a:lnTo>
                    <a:lnTo>
                      <a:pt x="18" y="23"/>
                    </a:lnTo>
                    <a:lnTo>
                      <a:pt x="18" y="22"/>
                    </a:lnTo>
                    <a:lnTo>
                      <a:pt x="19" y="19"/>
                    </a:lnTo>
                    <a:lnTo>
                      <a:pt x="20" y="19"/>
                    </a:lnTo>
                    <a:lnTo>
                      <a:pt x="19" y="18"/>
                    </a:lnTo>
                    <a:lnTo>
                      <a:pt x="19" y="15"/>
                    </a:lnTo>
                    <a:lnTo>
                      <a:pt x="19" y="15"/>
                    </a:lnTo>
                    <a:lnTo>
                      <a:pt x="20" y="15"/>
                    </a:lnTo>
                    <a:lnTo>
                      <a:pt x="21" y="14"/>
                    </a:lnTo>
                    <a:lnTo>
                      <a:pt x="22" y="14"/>
                    </a:lnTo>
                    <a:lnTo>
                      <a:pt x="23" y="14"/>
                    </a:lnTo>
                    <a:lnTo>
                      <a:pt x="23" y="13"/>
                    </a:lnTo>
                    <a:lnTo>
                      <a:pt x="22" y="13"/>
                    </a:lnTo>
                    <a:lnTo>
                      <a:pt x="21" y="12"/>
                    </a:lnTo>
                    <a:lnTo>
                      <a:pt x="16" y="8"/>
                    </a:lnTo>
                    <a:lnTo>
                      <a:pt x="14" y="6"/>
                    </a:lnTo>
                    <a:lnTo>
                      <a:pt x="12" y="5"/>
                    </a:lnTo>
                    <a:lnTo>
                      <a:pt x="11" y="5"/>
                    </a:lnTo>
                    <a:lnTo>
                      <a:pt x="10" y="7"/>
                    </a:lnTo>
                    <a:lnTo>
                      <a:pt x="7" y="6"/>
                    </a:lnTo>
                    <a:lnTo>
                      <a:pt x="2" y="1"/>
                    </a:lnTo>
                    <a:lnTo>
                      <a:pt x="0" y="0"/>
                    </a:lnTo>
                    <a:lnTo>
                      <a:pt x="7" y="7"/>
                    </a:lnTo>
                    <a:lnTo>
                      <a:pt x="7"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7" name="Freeform 49"/>
              <p:cNvSpPr>
                <a:spLocks/>
              </p:cNvSpPr>
              <p:nvPr/>
            </p:nvSpPr>
            <p:spPr bwMode="auto">
              <a:xfrm>
                <a:off x="3673" y="3055"/>
                <a:ext cx="10" cy="14"/>
              </a:xfrm>
              <a:custGeom>
                <a:avLst/>
                <a:gdLst/>
                <a:ahLst/>
                <a:cxnLst>
                  <a:cxn ang="0">
                    <a:pos x="6" y="2"/>
                  </a:cxn>
                  <a:cxn ang="0">
                    <a:pos x="6" y="3"/>
                  </a:cxn>
                  <a:cxn ang="0">
                    <a:pos x="4" y="4"/>
                  </a:cxn>
                  <a:cxn ang="0">
                    <a:pos x="0" y="9"/>
                  </a:cxn>
                  <a:cxn ang="0">
                    <a:pos x="0" y="10"/>
                  </a:cxn>
                  <a:cxn ang="0">
                    <a:pos x="0" y="12"/>
                  </a:cxn>
                  <a:cxn ang="0">
                    <a:pos x="2" y="12"/>
                  </a:cxn>
                  <a:cxn ang="0">
                    <a:pos x="3" y="14"/>
                  </a:cxn>
                  <a:cxn ang="0">
                    <a:pos x="4" y="13"/>
                  </a:cxn>
                  <a:cxn ang="0">
                    <a:pos x="6" y="12"/>
                  </a:cxn>
                  <a:cxn ang="0">
                    <a:pos x="7" y="7"/>
                  </a:cxn>
                  <a:cxn ang="0">
                    <a:pos x="8" y="6"/>
                  </a:cxn>
                  <a:cxn ang="0">
                    <a:pos x="10" y="2"/>
                  </a:cxn>
                  <a:cxn ang="0">
                    <a:pos x="10" y="1"/>
                  </a:cxn>
                  <a:cxn ang="0">
                    <a:pos x="8" y="0"/>
                  </a:cxn>
                  <a:cxn ang="0">
                    <a:pos x="7" y="1"/>
                  </a:cxn>
                  <a:cxn ang="0">
                    <a:pos x="7" y="1"/>
                  </a:cxn>
                  <a:cxn ang="0">
                    <a:pos x="7" y="2"/>
                  </a:cxn>
                  <a:cxn ang="0">
                    <a:pos x="7" y="1"/>
                  </a:cxn>
                  <a:cxn ang="0">
                    <a:pos x="6" y="2"/>
                  </a:cxn>
                </a:cxnLst>
                <a:rect l="0" t="0" r="r" b="b"/>
                <a:pathLst>
                  <a:path w="10" h="14">
                    <a:moveTo>
                      <a:pt x="6" y="2"/>
                    </a:moveTo>
                    <a:lnTo>
                      <a:pt x="6" y="3"/>
                    </a:lnTo>
                    <a:lnTo>
                      <a:pt x="4" y="4"/>
                    </a:lnTo>
                    <a:lnTo>
                      <a:pt x="0" y="9"/>
                    </a:lnTo>
                    <a:lnTo>
                      <a:pt x="0" y="10"/>
                    </a:lnTo>
                    <a:lnTo>
                      <a:pt x="0" y="12"/>
                    </a:lnTo>
                    <a:lnTo>
                      <a:pt x="2" y="12"/>
                    </a:lnTo>
                    <a:lnTo>
                      <a:pt x="3" y="14"/>
                    </a:lnTo>
                    <a:lnTo>
                      <a:pt x="4" y="13"/>
                    </a:lnTo>
                    <a:lnTo>
                      <a:pt x="6" y="12"/>
                    </a:lnTo>
                    <a:lnTo>
                      <a:pt x="7" y="7"/>
                    </a:lnTo>
                    <a:lnTo>
                      <a:pt x="8" y="6"/>
                    </a:lnTo>
                    <a:lnTo>
                      <a:pt x="10" y="2"/>
                    </a:lnTo>
                    <a:lnTo>
                      <a:pt x="10" y="1"/>
                    </a:lnTo>
                    <a:lnTo>
                      <a:pt x="8" y="0"/>
                    </a:lnTo>
                    <a:lnTo>
                      <a:pt x="7" y="1"/>
                    </a:lnTo>
                    <a:lnTo>
                      <a:pt x="7" y="1"/>
                    </a:lnTo>
                    <a:lnTo>
                      <a:pt x="7" y="2"/>
                    </a:lnTo>
                    <a:lnTo>
                      <a:pt x="7" y="1"/>
                    </a:lnTo>
                    <a:lnTo>
                      <a:pt x="6"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8" name="Freeform 50"/>
              <p:cNvSpPr>
                <a:spLocks/>
              </p:cNvSpPr>
              <p:nvPr/>
            </p:nvSpPr>
            <p:spPr bwMode="auto">
              <a:xfrm>
                <a:off x="3682" y="3038"/>
                <a:ext cx="67" cy="54"/>
              </a:xfrm>
              <a:custGeom>
                <a:avLst/>
                <a:gdLst/>
                <a:ahLst/>
                <a:cxnLst>
                  <a:cxn ang="0">
                    <a:pos x="14" y="14"/>
                  </a:cxn>
                  <a:cxn ang="0">
                    <a:pos x="8" y="15"/>
                  </a:cxn>
                  <a:cxn ang="0">
                    <a:pos x="5" y="20"/>
                  </a:cxn>
                  <a:cxn ang="0">
                    <a:pos x="5" y="23"/>
                  </a:cxn>
                  <a:cxn ang="0">
                    <a:pos x="8" y="24"/>
                  </a:cxn>
                  <a:cxn ang="0">
                    <a:pos x="5" y="29"/>
                  </a:cxn>
                  <a:cxn ang="0">
                    <a:pos x="14" y="26"/>
                  </a:cxn>
                  <a:cxn ang="0">
                    <a:pos x="9" y="31"/>
                  </a:cxn>
                  <a:cxn ang="0">
                    <a:pos x="1" y="37"/>
                  </a:cxn>
                  <a:cxn ang="0">
                    <a:pos x="8" y="38"/>
                  </a:cxn>
                  <a:cxn ang="0">
                    <a:pos x="11" y="42"/>
                  </a:cxn>
                  <a:cxn ang="0">
                    <a:pos x="13" y="40"/>
                  </a:cxn>
                  <a:cxn ang="0">
                    <a:pos x="17" y="40"/>
                  </a:cxn>
                  <a:cxn ang="0">
                    <a:pos x="18" y="35"/>
                  </a:cxn>
                  <a:cxn ang="0">
                    <a:pos x="22" y="32"/>
                  </a:cxn>
                  <a:cxn ang="0">
                    <a:pos x="21" y="34"/>
                  </a:cxn>
                  <a:cxn ang="0">
                    <a:pos x="20" y="40"/>
                  </a:cxn>
                  <a:cxn ang="0">
                    <a:pos x="24" y="38"/>
                  </a:cxn>
                  <a:cxn ang="0">
                    <a:pos x="27" y="36"/>
                  </a:cxn>
                  <a:cxn ang="0">
                    <a:pos x="29" y="37"/>
                  </a:cxn>
                  <a:cxn ang="0">
                    <a:pos x="35" y="36"/>
                  </a:cxn>
                  <a:cxn ang="0">
                    <a:pos x="35" y="38"/>
                  </a:cxn>
                  <a:cxn ang="0">
                    <a:pos x="31" y="42"/>
                  </a:cxn>
                  <a:cxn ang="0">
                    <a:pos x="24" y="44"/>
                  </a:cxn>
                  <a:cxn ang="0">
                    <a:pos x="21" y="44"/>
                  </a:cxn>
                  <a:cxn ang="0">
                    <a:pos x="17" y="48"/>
                  </a:cxn>
                  <a:cxn ang="0">
                    <a:pos x="27" y="54"/>
                  </a:cxn>
                  <a:cxn ang="0">
                    <a:pos x="34" y="50"/>
                  </a:cxn>
                  <a:cxn ang="0">
                    <a:pos x="38" y="47"/>
                  </a:cxn>
                  <a:cxn ang="0">
                    <a:pos x="42" y="44"/>
                  </a:cxn>
                  <a:cxn ang="0">
                    <a:pos x="48" y="40"/>
                  </a:cxn>
                  <a:cxn ang="0">
                    <a:pos x="50" y="41"/>
                  </a:cxn>
                  <a:cxn ang="0">
                    <a:pos x="55" y="40"/>
                  </a:cxn>
                  <a:cxn ang="0">
                    <a:pos x="60" y="43"/>
                  </a:cxn>
                  <a:cxn ang="0">
                    <a:pos x="66" y="30"/>
                  </a:cxn>
                  <a:cxn ang="0">
                    <a:pos x="67" y="25"/>
                  </a:cxn>
                  <a:cxn ang="0">
                    <a:pos x="60" y="21"/>
                  </a:cxn>
                  <a:cxn ang="0">
                    <a:pos x="60" y="26"/>
                  </a:cxn>
                  <a:cxn ang="0">
                    <a:pos x="53" y="24"/>
                  </a:cxn>
                  <a:cxn ang="0">
                    <a:pos x="56" y="19"/>
                  </a:cxn>
                  <a:cxn ang="0">
                    <a:pos x="51" y="17"/>
                  </a:cxn>
                  <a:cxn ang="0">
                    <a:pos x="53" y="13"/>
                  </a:cxn>
                  <a:cxn ang="0">
                    <a:pos x="50" y="9"/>
                  </a:cxn>
                  <a:cxn ang="0">
                    <a:pos x="49" y="5"/>
                  </a:cxn>
                  <a:cxn ang="0">
                    <a:pos x="48" y="0"/>
                  </a:cxn>
                  <a:cxn ang="0">
                    <a:pos x="44" y="7"/>
                  </a:cxn>
                  <a:cxn ang="0">
                    <a:pos x="42" y="8"/>
                  </a:cxn>
                  <a:cxn ang="0">
                    <a:pos x="40" y="12"/>
                  </a:cxn>
                  <a:cxn ang="0">
                    <a:pos x="45" y="15"/>
                  </a:cxn>
                  <a:cxn ang="0">
                    <a:pos x="45" y="20"/>
                  </a:cxn>
                  <a:cxn ang="0">
                    <a:pos x="45" y="23"/>
                  </a:cxn>
                  <a:cxn ang="0">
                    <a:pos x="48" y="26"/>
                  </a:cxn>
                  <a:cxn ang="0">
                    <a:pos x="40" y="29"/>
                  </a:cxn>
                  <a:cxn ang="0">
                    <a:pos x="37" y="29"/>
                  </a:cxn>
                  <a:cxn ang="0">
                    <a:pos x="34" y="27"/>
                  </a:cxn>
                  <a:cxn ang="0">
                    <a:pos x="34" y="24"/>
                  </a:cxn>
                  <a:cxn ang="0">
                    <a:pos x="30" y="23"/>
                  </a:cxn>
                  <a:cxn ang="0">
                    <a:pos x="30" y="20"/>
                  </a:cxn>
                  <a:cxn ang="0">
                    <a:pos x="26" y="14"/>
                  </a:cxn>
                  <a:cxn ang="0">
                    <a:pos x="19" y="12"/>
                  </a:cxn>
                  <a:cxn ang="0">
                    <a:pos x="16" y="7"/>
                  </a:cxn>
                  <a:cxn ang="0">
                    <a:pos x="10" y="10"/>
                  </a:cxn>
                </a:cxnLst>
                <a:rect l="0" t="0" r="r" b="b"/>
                <a:pathLst>
                  <a:path w="67" h="54">
                    <a:moveTo>
                      <a:pt x="10" y="10"/>
                    </a:moveTo>
                    <a:lnTo>
                      <a:pt x="9" y="13"/>
                    </a:lnTo>
                    <a:lnTo>
                      <a:pt x="10" y="14"/>
                    </a:lnTo>
                    <a:lnTo>
                      <a:pt x="14" y="14"/>
                    </a:lnTo>
                    <a:lnTo>
                      <a:pt x="15" y="15"/>
                    </a:lnTo>
                    <a:lnTo>
                      <a:pt x="16" y="15"/>
                    </a:lnTo>
                    <a:lnTo>
                      <a:pt x="16" y="16"/>
                    </a:lnTo>
                    <a:lnTo>
                      <a:pt x="8" y="15"/>
                    </a:lnTo>
                    <a:lnTo>
                      <a:pt x="6" y="16"/>
                    </a:lnTo>
                    <a:lnTo>
                      <a:pt x="5" y="18"/>
                    </a:lnTo>
                    <a:lnTo>
                      <a:pt x="5" y="18"/>
                    </a:lnTo>
                    <a:lnTo>
                      <a:pt x="5" y="20"/>
                    </a:lnTo>
                    <a:lnTo>
                      <a:pt x="5" y="20"/>
                    </a:lnTo>
                    <a:lnTo>
                      <a:pt x="5" y="21"/>
                    </a:lnTo>
                    <a:lnTo>
                      <a:pt x="5" y="22"/>
                    </a:lnTo>
                    <a:lnTo>
                      <a:pt x="5" y="23"/>
                    </a:lnTo>
                    <a:lnTo>
                      <a:pt x="16" y="21"/>
                    </a:lnTo>
                    <a:lnTo>
                      <a:pt x="14" y="22"/>
                    </a:lnTo>
                    <a:lnTo>
                      <a:pt x="10" y="23"/>
                    </a:lnTo>
                    <a:lnTo>
                      <a:pt x="8" y="24"/>
                    </a:lnTo>
                    <a:lnTo>
                      <a:pt x="3" y="25"/>
                    </a:lnTo>
                    <a:lnTo>
                      <a:pt x="2" y="27"/>
                    </a:lnTo>
                    <a:lnTo>
                      <a:pt x="2" y="29"/>
                    </a:lnTo>
                    <a:lnTo>
                      <a:pt x="5" y="29"/>
                    </a:lnTo>
                    <a:lnTo>
                      <a:pt x="9" y="29"/>
                    </a:lnTo>
                    <a:lnTo>
                      <a:pt x="10" y="28"/>
                    </a:lnTo>
                    <a:lnTo>
                      <a:pt x="12" y="27"/>
                    </a:lnTo>
                    <a:lnTo>
                      <a:pt x="14" y="26"/>
                    </a:lnTo>
                    <a:lnTo>
                      <a:pt x="13" y="28"/>
                    </a:lnTo>
                    <a:lnTo>
                      <a:pt x="10" y="29"/>
                    </a:lnTo>
                    <a:lnTo>
                      <a:pt x="9" y="31"/>
                    </a:lnTo>
                    <a:lnTo>
                      <a:pt x="9" y="31"/>
                    </a:lnTo>
                    <a:lnTo>
                      <a:pt x="2" y="31"/>
                    </a:lnTo>
                    <a:lnTo>
                      <a:pt x="1" y="32"/>
                    </a:lnTo>
                    <a:lnTo>
                      <a:pt x="0" y="36"/>
                    </a:lnTo>
                    <a:lnTo>
                      <a:pt x="1" y="37"/>
                    </a:lnTo>
                    <a:lnTo>
                      <a:pt x="5" y="39"/>
                    </a:lnTo>
                    <a:lnTo>
                      <a:pt x="6" y="37"/>
                    </a:lnTo>
                    <a:lnTo>
                      <a:pt x="8" y="37"/>
                    </a:lnTo>
                    <a:lnTo>
                      <a:pt x="8" y="38"/>
                    </a:lnTo>
                    <a:lnTo>
                      <a:pt x="9" y="39"/>
                    </a:lnTo>
                    <a:lnTo>
                      <a:pt x="8" y="40"/>
                    </a:lnTo>
                    <a:lnTo>
                      <a:pt x="10" y="42"/>
                    </a:lnTo>
                    <a:lnTo>
                      <a:pt x="11" y="42"/>
                    </a:lnTo>
                    <a:lnTo>
                      <a:pt x="11" y="39"/>
                    </a:lnTo>
                    <a:lnTo>
                      <a:pt x="13" y="39"/>
                    </a:lnTo>
                    <a:lnTo>
                      <a:pt x="13" y="38"/>
                    </a:lnTo>
                    <a:lnTo>
                      <a:pt x="13" y="40"/>
                    </a:lnTo>
                    <a:lnTo>
                      <a:pt x="14" y="41"/>
                    </a:lnTo>
                    <a:lnTo>
                      <a:pt x="16" y="42"/>
                    </a:lnTo>
                    <a:lnTo>
                      <a:pt x="17" y="40"/>
                    </a:lnTo>
                    <a:lnTo>
                      <a:pt x="17" y="40"/>
                    </a:lnTo>
                    <a:lnTo>
                      <a:pt x="18" y="37"/>
                    </a:lnTo>
                    <a:lnTo>
                      <a:pt x="17" y="36"/>
                    </a:lnTo>
                    <a:lnTo>
                      <a:pt x="17" y="35"/>
                    </a:lnTo>
                    <a:lnTo>
                      <a:pt x="18" y="35"/>
                    </a:lnTo>
                    <a:lnTo>
                      <a:pt x="19" y="36"/>
                    </a:lnTo>
                    <a:lnTo>
                      <a:pt x="19" y="36"/>
                    </a:lnTo>
                    <a:lnTo>
                      <a:pt x="20" y="32"/>
                    </a:lnTo>
                    <a:lnTo>
                      <a:pt x="22" y="32"/>
                    </a:lnTo>
                    <a:lnTo>
                      <a:pt x="23" y="32"/>
                    </a:lnTo>
                    <a:lnTo>
                      <a:pt x="23" y="32"/>
                    </a:lnTo>
                    <a:lnTo>
                      <a:pt x="23" y="33"/>
                    </a:lnTo>
                    <a:lnTo>
                      <a:pt x="21" y="34"/>
                    </a:lnTo>
                    <a:lnTo>
                      <a:pt x="21" y="37"/>
                    </a:lnTo>
                    <a:lnTo>
                      <a:pt x="21" y="37"/>
                    </a:lnTo>
                    <a:lnTo>
                      <a:pt x="20" y="39"/>
                    </a:lnTo>
                    <a:lnTo>
                      <a:pt x="20" y="40"/>
                    </a:lnTo>
                    <a:lnTo>
                      <a:pt x="20" y="41"/>
                    </a:lnTo>
                    <a:lnTo>
                      <a:pt x="22" y="40"/>
                    </a:lnTo>
                    <a:lnTo>
                      <a:pt x="23" y="40"/>
                    </a:lnTo>
                    <a:lnTo>
                      <a:pt x="24" y="38"/>
                    </a:lnTo>
                    <a:lnTo>
                      <a:pt x="25" y="39"/>
                    </a:lnTo>
                    <a:lnTo>
                      <a:pt x="26" y="39"/>
                    </a:lnTo>
                    <a:lnTo>
                      <a:pt x="27" y="37"/>
                    </a:lnTo>
                    <a:lnTo>
                      <a:pt x="27" y="36"/>
                    </a:lnTo>
                    <a:lnTo>
                      <a:pt x="27" y="36"/>
                    </a:lnTo>
                    <a:lnTo>
                      <a:pt x="27" y="37"/>
                    </a:lnTo>
                    <a:lnTo>
                      <a:pt x="29" y="36"/>
                    </a:lnTo>
                    <a:lnTo>
                      <a:pt x="29" y="37"/>
                    </a:lnTo>
                    <a:lnTo>
                      <a:pt x="29" y="38"/>
                    </a:lnTo>
                    <a:lnTo>
                      <a:pt x="33" y="37"/>
                    </a:lnTo>
                    <a:lnTo>
                      <a:pt x="34" y="37"/>
                    </a:lnTo>
                    <a:lnTo>
                      <a:pt x="35" y="36"/>
                    </a:lnTo>
                    <a:lnTo>
                      <a:pt x="37" y="36"/>
                    </a:lnTo>
                    <a:lnTo>
                      <a:pt x="37" y="36"/>
                    </a:lnTo>
                    <a:lnTo>
                      <a:pt x="36" y="37"/>
                    </a:lnTo>
                    <a:lnTo>
                      <a:pt x="35" y="38"/>
                    </a:lnTo>
                    <a:lnTo>
                      <a:pt x="34" y="40"/>
                    </a:lnTo>
                    <a:lnTo>
                      <a:pt x="34" y="40"/>
                    </a:lnTo>
                    <a:lnTo>
                      <a:pt x="33" y="42"/>
                    </a:lnTo>
                    <a:lnTo>
                      <a:pt x="31" y="42"/>
                    </a:lnTo>
                    <a:lnTo>
                      <a:pt x="31" y="41"/>
                    </a:lnTo>
                    <a:lnTo>
                      <a:pt x="25" y="41"/>
                    </a:lnTo>
                    <a:lnTo>
                      <a:pt x="24" y="43"/>
                    </a:lnTo>
                    <a:lnTo>
                      <a:pt x="24" y="44"/>
                    </a:lnTo>
                    <a:lnTo>
                      <a:pt x="23" y="45"/>
                    </a:lnTo>
                    <a:lnTo>
                      <a:pt x="23" y="45"/>
                    </a:lnTo>
                    <a:lnTo>
                      <a:pt x="22" y="44"/>
                    </a:lnTo>
                    <a:lnTo>
                      <a:pt x="21" y="44"/>
                    </a:lnTo>
                    <a:lnTo>
                      <a:pt x="20" y="46"/>
                    </a:lnTo>
                    <a:lnTo>
                      <a:pt x="19" y="46"/>
                    </a:lnTo>
                    <a:lnTo>
                      <a:pt x="18" y="47"/>
                    </a:lnTo>
                    <a:lnTo>
                      <a:pt x="17" y="48"/>
                    </a:lnTo>
                    <a:lnTo>
                      <a:pt x="17" y="48"/>
                    </a:lnTo>
                    <a:lnTo>
                      <a:pt x="18" y="50"/>
                    </a:lnTo>
                    <a:lnTo>
                      <a:pt x="23" y="53"/>
                    </a:lnTo>
                    <a:lnTo>
                      <a:pt x="27" y="54"/>
                    </a:lnTo>
                    <a:lnTo>
                      <a:pt x="32" y="51"/>
                    </a:lnTo>
                    <a:lnTo>
                      <a:pt x="33" y="51"/>
                    </a:lnTo>
                    <a:lnTo>
                      <a:pt x="34" y="51"/>
                    </a:lnTo>
                    <a:lnTo>
                      <a:pt x="34" y="50"/>
                    </a:lnTo>
                    <a:lnTo>
                      <a:pt x="36" y="50"/>
                    </a:lnTo>
                    <a:lnTo>
                      <a:pt x="38" y="48"/>
                    </a:lnTo>
                    <a:lnTo>
                      <a:pt x="38" y="48"/>
                    </a:lnTo>
                    <a:lnTo>
                      <a:pt x="38" y="47"/>
                    </a:lnTo>
                    <a:lnTo>
                      <a:pt x="38" y="47"/>
                    </a:lnTo>
                    <a:lnTo>
                      <a:pt x="38" y="46"/>
                    </a:lnTo>
                    <a:lnTo>
                      <a:pt x="42" y="44"/>
                    </a:lnTo>
                    <a:lnTo>
                      <a:pt x="42" y="44"/>
                    </a:lnTo>
                    <a:lnTo>
                      <a:pt x="45" y="43"/>
                    </a:lnTo>
                    <a:lnTo>
                      <a:pt x="46" y="42"/>
                    </a:lnTo>
                    <a:lnTo>
                      <a:pt x="47" y="42"/>
                    </a:lnTo>
                    <a:lnTo>
                      <a:pt x="48" y="40"/>
                    </a:lnTo>
                    <a:lnTo>
                      <a:pt x="49" y="40"/>
                    </a:lnTo>
                    <a:lnTo>
                      <a:pt x="49" y="39"/>
                    </a:lnTo>
                    <a:lnTo>
                      <a:pt x="49" y="40"/>
                    </a:lnTo>
                    <a:lnTo>
                      <a:pt x="50" y="41"/>
                    </a:lnTo>
                    <a:lnTo>
                      <a:pt x="49" y="42"/>
                    </a:lnTo>
                    <a:lnTo>
                      <a:pt x="51" y="43"/>
                    </a:lnTo>
                    <a:lnTo>
                      <a:pt x="53" y="43"/>
                    </a:lnTo>
                    <a:lnTo>
                      <a:pt x="55" y="40"/>
                    </a:lnTo>
                    <a:lnTo>
                      <a:pt x="55" y="41"/>
                    </a:lnTo>
                    <a:lnTo>
                      <a:pt x="56" y="43"/>
                    </a:lnTo>
                    <a:lnTo>
                      <a:pt x="57" y="43"/>
                    </a:lnTo>
                    <a:lnTo>
                      <a:pt x="60" y="43"/>
                    </a:lnTo>
                    <a:lnTo>
                      <a:pt x="61" y="41"/>
                    </a:lnTo>
                    <a:lnTo>
                      <a:pt x="62" y="40"/>
                    </a:lnTo>
                    <a:lnTo>
                      <a:pt x="63" y="40"/>
                    </a:lnTo>
                    <a:lnTo>
                      <a:pt x="66" y="30"/>
                    </a:lnTo>
                    <a:lnTo>
                      <a:pt x="67" y="29"/>
                    </a:lnTo>
                    <a:lnTo>
                      <a:pt x="67" y="26"/>
                    </a:lnTo>
                    <a:lnTo>
                      <a:pt x="67" y="25"/>
                    </a:lnTo>
                    <a:lnTo>
                      <a:pt x="67" y="25"/>
                    </a:lnTo>
                    <a:lnTo>
                      <a:pt x="66" y="21"/>
                    </a:lnTo>
                    <a:lnTo>
                      <a:pt x="63" y="19"/>
                    </a:lnTo>
                    <a:lnTo>
                      <a:pt x="60" y="18"/>
                    </a:lnTo>
                    <a:lnTo>
                      <a:pt x="60" y="21"/>
                    </a:lnTo>
                    <a:lnTo>
                      <a:pt x="60" y="23"/>
                    </a:lnTo>
                    <a:lnTo>
                      <a:pt x="60" y="24"/>
                    </a:lnTo>
                    <a:lnTo>
                      <a:pt x="60" y="24"/>
                    </a:lnTo>
                    <a:lnTo>
                      <a:pt x="60" y="26"/>
                    </a:lnTo>
                    <a:lnTo>
                      <a:pt x="58" y="21"/>
                    </a:lnTo>
                    <a:lnTo>
                      <a:pt x="56" y="21"/>
                    </a:lnTo>
                    <a:lnTo>
                      <a:pt x="54" y="22"/>
                    </a:lnTo>
                    <a:lnTo>
                      <a:pt x="53" y="24"/>
                    </a:lnTo>
                    <a:lnTo>
                      <a:pt x="53" y="23"/>
                    </a:lnTo>
                    <a:lnTo>
                      <a:pt x="54" y="21"/>
                    </a:lnTo>
                    <a:lnTo>
                      <a:pt x="55" y="21"/>
                    </a:lnTo>
                    <a:lnTo>
                      <a:pt x="56" y="19"/>
                    </a:lnTo>
                    <a:lnTo>
                      <a:pt x="53" y="18"/>
                    </a:lnTo>
                    <a:lnTo>
                      <a:pt x="51" y="18"/>
                    </a:lnTo>
                    <a:lnTo>
                      <a:pt x="50" y="18"/>
                    </a:lnTo>
                    <a:lnTo>
                      <a:pt x="51" y="17"/>
                    </a:lnTo>
                    <a:lnTo>
                      <a:pt x="52" y="15"/>
                    </a:lnTo>
                    <a:lnTo>
                      <a:pt x="53" y="14"/>
                    </a:lnTo>
                    <a:lnTo>
                      <a:pt x="53" y="14"/>
                    </a:lnTo>
                    <a:lnTo>
                      <a:pt x="53" y="13"/>
                    </a:lnTo>
                    <a:lnTo>
                      <a:pt x="53" y="12"/>
                    </a:lnTo>
                    <a:lnTo>
                      <a:pt x="51" y="10"/>
                    </a:lnTo>
                    <a:lnTo>
                      <a:pt x="50" y="10"/>
                    </a:lnTo>
                    <a:lnTo>
                      <a:pt x="50" y="9"/>
                    </a:lnTo>
                    <a:lnTo>
                      <a:pt x="50" y="7"/>
                    </a:lnTo>
                    <a:lnTo>
                      <a:pt x="50" y="7"/>
                    </a:lnTo>
                    <a:lnTo>
                      <a:pt x="49" y="6"/>
                    </a:lnTo>
                    <a:lnTo>
                      <a:pt x="49" y="5"/>
                    </a:lnTo>
                    <a:lnTo>
                      <a:pt x="50" y="3"/>
                    </a:lnTo>
                    <a:lnTo>
                      <a:pt x="50" y="3"/>
                    </a:lnTo>
                    <a:lnTo>
                      <a:pt x="49" y="0"/>
                    </a:lnTo>
                    <a:lnTo>
                      <a:pt x="48" y="0"/>
                    </a:lnTo>
                    <a:lnTo>
                      <a:pt x="46" y="0"/>
                    </a:lnTo>
                    <a:lnTo>
                      <a:pt x="45" y="0"/>
                    </a:lnTo>
                    <a:lnTo>
                      <a:pt x="44" y="6"/>
                    </a:lnTo>
                    <a:lnTo>
                      <a:pt x="44" y="7"/>
                    </a:lnTo>
                    <a:lnTo>
                      <a:pt x="43" y="8"/>
                    </a:lnTo>
                    <a:lnTo>
                      <a:pt x="42" y="8"/>
                    </a:lnTo>
                    <a:lnTo>
                      <a:pt x="42" y="8"/>
                    </a:lnTo>
                    <a:lnTo>
                      <a:pt x="42" y="8"/>
                    </a:lnTo>
                    <a:lnTo>
                      <a:pt x="42" y="9"/>
                    </a:lnTo>
                    <a:lnTo>
                      <a:pt x="39" y="9"/>
                    </a:lnTo>
                    <a:lnTo>
                      <a:pt x="40" y="10"/>
                    </a:lnTo>
                    <a:lnTo>
                      <a:pt x="40" y="12"/>
                    </a:lnTo>
                    <a:lnTo>
                      <a:pt x="42" y="14"/>
                    </a:lnTo>
                    <a:lnTo>
                      <a:pt x="44" y="14"/>
                    </a:lnTo>
                    <a:lnTo>
                      <a:pt x="44" y="14"/>
                    </a:lnTo>
                    <a:lnTo>
                      <a:pt x="45" y="15"/>
                    </a:lnTo>
                    <a:lnTo>
                      <a:pt x="45" y="16"/>
                    </a:lnTo>
                    <a:lnTo>
                      <a:pt x="46" y="19"/>
                    </a:lnTo>
                    <a:lnTo>
                      <a:pt x="45" y="19"/>
                    </a:lnTo>
                    <a:lnTo>
                      <a:pt x="45" y="20"/>
                    </a:lnTo>
                    <a:lnTo>
                      <a:pt x="42" y="21"/>
                    </a:lnTo>
                    <a:lnTo>
                      <a:pt x="43" y="23"/>
                    </a:lnTo>
                    <a:lnTo>
                      <a:pt x="44" y="22"/>
                    </a:lnTo>
                    <a:lnTo>
                      <a:pt x="45" y="23"/>
                    </a:lnTo>
                    <a:lnTo>
                      <a:pt x="45" y="23"/>
                    </a:lnTo>
                    <a:lnTo>
                      <a:pt x="46" y="23"/>
                    </a:lnTo>
                    <a:lnTo>
                      <a:pt x="47" y="25"/>
                    </a:lnTo>
                    <a:lnTo>
                      <a:pt x="48" y="26"/>
                    </a:lnTo>
                    <a:lnTo>
                      <a:pt x="48" y="30"/>
                    </a:lnTo>
                    <a:lnTo>
                      <a:pt x="47" y="30"/>
                    </a:lnTo>
                    <a:lnTo>
                      <a:pt x="42" y="29"/>
                    </a:lnTo>
                    <a:lnTo>
                      <a:pt x="40" y="29"/>
                    </a:lnTo>
                    <a:lnTo>
                      <a:pt x="39" y="29"/>
                    </a:lnTo>
                    <a:lnTo>
                      <a:pt x="38" y="29"/>
                    </a:lnTo>
                    <a:lnTo>
                      <a:pt x="37" y="29"/>
                    </a:lnTo>
                    <a:lnTo>
                      <a:pt x="37" y="29"/>
                    </a:lnTo>
                    <a:lnTo>
                      <a:pt x="36" y="30"/>
                    </a:lnTo>
                    <a:lnTo>
                      <a:pt x="35" y="29"/>
                    </a:lnTo>
                    <a:lnTo>
                      <a:pt x="34" y="29"/>
                    </a:lnTo>
                    <a:lnTo>
                      <a:pt x="34" y="27"/>
                    </a:lnTo>
                    <a:lnTo>
                      <a:pt x="34" y="25"/>
                    </a:lnTo>
                    <a:lnTo>
                      <a:pt x="34" y="25"/>
                    </a:lnTo>
                    <a:lnTo>
                      <a:pt x="34" y="25"/>
                    </a:lnTo>
                    <a:lnTo>
                      <a:pt x="34" y="24"/>
                    </a:lnTo>
                    <a:lnTo>
                      <a:pt x="34" y="23"/>
                    </a:lnTo>
                    <a:lnTo>
                      <a:pt x="34" y="23"/>
                    </a:lnTo>
                    <a:lnTo>
                      <a:pt x="31" y="24"/>
                    </a:lnTo>
                    <a:lnTo>
                      <a:pt x="30" y="23"/>
                    </a:lnTo>
                    <a:lnTo>
                      <a:pt x="30" y="22"/>
                    </a:lnTo>
                    <a:lnTo>
                      <a:pt x="32" y="21"/>
                    </a:lnTo>
                    <a:lnTo>
                      <a:pt x="31" y="20"/>
                    </a:lnTo>
                    <a:lnTo>
                      <a:pt x="30" y="20"/>
                    </a:lnTo>
                    <a:lnTo>
                      <a:pt x="29" y="18"/>
                    </a:lnTo>
                    <a:lnTo>
                      <a:pt x="28" y="15"/>
                    </a:lnTo>
                    <a:lnTo>
                      <a:pt x="26" y="14"/>
                    </a:lnTo>
                    <a:lnTo>
                      <a:pt x="26" y="14"/>
                    </a:lnTo>
                    <a:lnTo>
                      <a:pt x="23" y="14"/>
                    </a:lnTo>
                    <a:lnTo>
                      <a:pt x="22" y="14"/>
                    </a:lnTo>
                    <a:lnTo>
                      <a:pt x="19" y="14"/>
                    </a:lnTo>
                    <a:lnTo>
                      <a:pt x="19" y="12"/>
                    </a:lnTo>
                    <a:lnTo>
                      <a:pt x="19" y="11"/>
                    </a:lnTo>
                    <a:lnTo>
                      <a:pt x="19" y="10"/>
                    </a:lnTo>
                    <a:lnTo>
                      <a:pt x="18" y="8"/>
                    </a:lnTo>
                    <a:lnTo>
                      <a:pt x="16" y="7"/>
                    </a:lnTo>
                    <a:lnTo>
                      <a:pt x="15" y="7"/>
                    </a:lnTo>
                    <a:lnTo>
                      <a:pt x="13" y="9"/>
                    </a:lnTo>
                    <a:lnTo>
                      <a:pt x="11" y="9"/>
                    </a:lnTo>
                    <a:lnTo>
                      <a:pt x="10" y="1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49" name="Freeform 51"/>
              <p:cNvSpPr>
                <a:spLocks/>
              </p:cNvSpPr>
              <p:nvPr/>
            </p:nvSpPr>
            <p:spPr bwMode="auto">
              <a:xfrm>
                <a:off x="3653" y="3020"/>
                <a:ext cx="40" cy="42"/>
              </a:xfrm>
              <a:custGeom>
                <a:avLst/>
                <a:gdLst/>
                <a:ahLst/>
                <a:cxnLst>
                  <a:cxn ang="0">
                    <a:pos x="2" y="38"/>
                  </a:cxn>
                  <a:cxn ang="0">
                    <a:pos x="5" y="37"/>
                  </a:cxn>
                  <a:cxn ang="0">
                    <a:pos x="6" y="36"/>
                  </a:cxn>
                  <a:cxn ang="0">
                    <a:pos x="9" y="38"/>
                  </a:cxn>
                  <a:cxn ang="0">
                    <a:pos x="10" y="33"/>
                  </a:cxn>
                  <a:cxn ang="0">
                    <a:pos x="12" y="36"/>
                  </a:cxn>
                  <a:cxn ang="0">
                    <a:pos x="13" y="40"/>
                  </a:cxn>
                  <a:cxn ang="0">
                    <a:pos x="16" y="40"/>
                  </a:cxn>
                  <a:cxn ang="0">
                    <a:pos x="17" y="38"/>
                  </a:cxn>
                  <a:cxn ang="0">
                    <a:pos x="16" y="36"/>
                  </a:cxn>
                  <a:cxn ang="0">
                    <a:pos x="18" y="33"/>
                  </a:cxn>
                  <a:cxn ang="0">
                    <a:pos x="18" y="30"/>
                  </a:cxn>
                  <a:cxn ang="0">
                    <a:pos x="21" y="35"/>
                  </a:cxn>
                  <a:cxn ang="0">
                    <a:pos x="23" y="31"/>
                  </a:cxn>
                  <a:cxn ang="0">
                    <a:pos x="22" y="27"/>
                  </a:cxn>
                  <a:cxn ang="0">
                    <a:pos x="22" y="25"/>
                  </a:cxn>
                  <a:cxn ang="0">
                    <a:pos x="25" y="25"/>
                  </a:cxn>
                  <a:cxn ang="0">
                    <a:pos x="25" y="21"/>
                  </a:cxn>
                  <a:cxn ang="0">
                    <a:pos x="27" y="19"/>
                  </a:cxn>
                  <a:cxn ang="0">
                    <a:pos x="29" y="32"/>
                  </a:cxn>
                  <a:cxn ang="0">
                    <a:pos x="32" y="29"/>
                  </a:cxn>
                  <a:cxn ang="0">
                    <a:pos x="33" y="25"/>
                  </a:cxn>
                  <a:cxn ang="0">
                    <a:pos x="37" y="20"/>
                  </a:cxn>
                  <a:cxn ang="0">
                    <a:pos x="36" y="18"/>
                  </a:cxn>
                  <a:cxn ang="0">
                    <a:pos x="37" y="17"/>
                  </a:cxn>
                  <a:cxn ang="0">
                    <a:pos x="35" y="13"/>
                  </a:cxn>
                  <a:cxn ang="0">
                    <a:pos x="36" y="10"/>
                  </a:cxn>
                  <a:cxn ang="0">
                    <a:pos x="40" y="8"/>
                  </a:cxn>
                  <a:cxn ang="0">
                    <a:pos x="37" y="3"/>
                  </a:cxn>
                  <a:cxn ang="0">
                    <a:pos x="32" y="1"/>
                  </a:cxn>
                  <a:cxn ang="0">
                    <a:pos x="31" y="4"/>
                  </a:cxn>
                  <a:cxn ang="0">
                    <a:pos x="33" y="6"/>
                  </a:cxn>
                  <a:cxn ang="0">
                    <a:pos x="31" y="7"/>
                  </a:cxn>
                  <a:cxn ang="0">
                    <a:pos x="27" y="5"/>
                  </a:cxn>
                  <a:cxn ang="0">
                    <a:pos x="27" y="8"/>
                  </a:cxn>
                  <a:cxn ang="0">
                    <a:pos x="26" y="5"/>
                  </a:cxn>
                  <a:cxn ang="0">
                    <a:pos x="24" y="7"/>
                  </a:cxn>
                  <a:cxn ang="0">
                    <a:pos x="22" y="7"/>
                  </a:cxn>
                  <a:cxn ang="0">
                    <a:pos x="19" y="10"/>
                  </a:cxn>
                  <a:cxn ang="0">
                    <a:pos x="17" y="11"/>
                  </a:cxn>
                  <a:cxn ang="0">
                    <a:pos x="16" y="14"/>
                  </a:cxn>
                  <a:cxn ang="0">
                    <a:pos x="14" y="18"/>
                  </a:cxn>
                  <a:cxn ang="0">
                    <a:pos x="13" y="21"/>
                  </a:cxn>
                  <a:cxn ang="0">
                    <a:pos x="10" y="22"/>
                  </a:cxn>
                  <a:cxn ang="0">
                    <a:pos x="9" y="24"/>
                  </a:cxn>
                  <a:cxn ang="0">
                    <a:pos x="6" y="28"/>
                  </a:cxn>
                  <a:cxn ang="0">
                    <a:pos x="4" y="27"/>
                  </a:cxn>
                  <a:cxn ang="0">
                    <a:pos x="2" y="29"/>
                  </a:cxn>
                  <a:cxn ang="0">
                    <a:pos x="0" y="33"/>
                  </a:cxn>
                </a:cxnLst>
                <a:rect l="0" t="0" r="r" b="b"/>
                <a:pathLst>
                  <a:path w="40" h="42">
                    <a:moveTo>
                      <a:pt x="2" y="33"/>
                    </a:moveTo>
                    <a:lnTo>
                      <a:pt x="2" y="34"/>
                    </a:lnTo>
                    <a:lnTo>
                      <a:pt x="2" y="38"/>
                    </a:lnTo>
                    <a:lnTo>
                      <a:pt x="2" y="39"/>
                    </a:lnTo>
                    <a:lnTo>
                      <a:pt x="4" y="39"/>
                    </a:lnTo>
                    <a:lnTo>
                      <a:pt x="5" y="37"/>
                    </a:lnTo>
                    <a:lnTo>
                      <a:pt x="5" y="36"/>
                    </a:lnTo>
                    <a:lnTo>
                      <a:pt x="5" y="34"/>
                    </a:lnTo>
                    <a:lnTo>
                      <a:pt x="6" y="36"/>
                    </a:lnTo>
                    <a:lnTo>
                      <a:pt x="5" y="36"/>
                    </a:lnTo>
                    <a:lnTo>
                      <a:pt x="5" y="36"/>
                    </a:lnTo>
                    <a:lnTo>
                      <a:pt x="9" y="38"/>
                    </a:lnTo>
                    <a:lnTo>
                      <a:pt x="9" y="39"/>
                    </a:lnTo>
                    <a:lnTo>
                      <a:pt x="10" y="36"/>
                    </a:lnTo>
                    <a:lnTo>
                      <a:pt x="10" y="33"/>
                    </a:lnTo>
                    <a:lnTo>
                      <a:pt x="12" y="32"/>
                    </a:lnTo>
                    <a:lnTo>
                      <a:pt x="12" y="35"/>
                    </a:lnTo>
                    <a:lnTo>
                      <a:pt x="12" y="36"/>
                    </a:lnTo>
                    <a:lnTo>
                      <a:pt x="13" y="37"/>
                    </a:lnTo>
                    <a:lnTo>
                      <a:pt x="13" y="37"/>
                    </a:lnTo>
                    <a:lnTo>
                      <a:pt x="13" y="40"/>
                    </a:lnTo>
                    <a:lnTo>
                      <a:pt x="14" y="42"/>
                    </a:lnTo>
                    <a:lnTo>
                      <a:pt x="15" y="39"/>
                    </a:lnTo>
                    <a:lnTo>
                      <a:pt x="16" y="40"/>
                    </a:lnTo>
                    <a:lnTo>
                      <a:pt x="16" y="40"/>
                    </a:lnTo>
                    <a:lnTo>
                      <a:pt x="17" y="40"/>
                    </a:lnTo>
                    <a:lnTo>
                      <a:pt x="17" y="38"/>
                    </a:lnTo>
                    <a:lnTo>
                      <a:pt x="18" y="38"/>
                    </a:lnTo>
                    <a:lnTo>
                      <a:pt x="17" y="36"/>
                    </a:lnTo>
                    <a:lnTo>
                      <a:pt x="16" y="36"/>
                    </a:lnTo>
                    <a:lnTo>
                      <a:pt x="18" y="34"/>
                    </a:lnTo>
                    <a:lnTo>
                      <a:pt x="17" y="34"/>
                    </a:lnTo>
                    <a:lnTo>
                      <a:pt x="18" y="33"/>
                    </a:lnTo>
                    <a:lnTo>
                      <a:pt x="17" y="32"/>
                    </a:lnTo>
                    <a:lnTo>
                      <a:pt x="17" y="29"/>
                    </a:lnTo>
                    <a:lnTo>
                      <a:pt x="18" y="30"/>
                    </a:lnTo>
                    <a:lnTo>
                      <a:pt x="19" y="29"/>
                    </a:lnTo>
                    <a:lnTo>
                      <a:pt x="20" y="35"/>
                    </a:lnTo>
                    <a:lnTo>
                      <a:pt x="21" y="35"/>
                    </a:lnTo>
                    <a:lnTo>
                      <a:pt x="21" y="35"/>
                    </a:lnTo>
                    <a:lnTo>
                      <a:pt x="22" y="32"/>
                    </a:lnTo>
                    <a:lnTo>
                      <a:pt x="23" y="31"/>
                    </a:lnTo>
                    <a:lnTo>
                      <a:pt x="23" y="30"/>
                    </a:lnTo>
                    <a:lnTo>
                      <a:pt x="23" y="28"/>
                    </a:lnTo>
                    <a:lnTo>
                      <a:pt x="22" y="27"/>
                    </a:lnTo>
                    <a:lnTo>
                      <a:pt x="21" y="26"/>
                    </a:lnTo>
                    <a:lnTo>
                      <a:pt x="22" y="25"/>
                    </a:lnTo>
                    <a:lnTo>
                      <a:pt x="22" y="25"/>
                    </a:lnTo>
                    <a:lnTo>
                      <a:pt x="23" y="25"/>
                    </a:lnTo>
                    <a:lnTo>
                      <a:pt x="23" y="26"/>
                    </a:lnTo>
                    <a:lnTo>
                      <a:pt x="25" y="25"/>
                    </a:lnTo>
                    <a:lnTo>
                      <a:pt x="24" y="22"/>
                    </a:lnTo>
                    <a:lnTo>
                      <a:pt x="24" y="22"/>
                    </a:lnTo>
                    <a:lnTo>
                      <a:pt x="25" y="21"/>
                    </a:lnTo>
                    <a:lnTo>
                      <a:pt x="25" y="20"/>
                    </a:lnTo>
                    <a:lnTo>
                      <a:pt x="27" y="20"/>
                    </a:lnTo>
                    <a:lnTo>
                      <a:pt x="27" y="19"/>
                    </a:lnTo>
                    <a:lnTo>
                      <a:pt x="28" y="19"/>
                    </a:lnTo>
                    <a:lnTo>
                      <a:pt x="27" y="28"/>
                    </a:lnTo>
                    <a:lnTo>
                      <a:pt x="29" y="32"/>
                    </a:lnTo>
                    <a:lnTo>
                      <a:pt x="31" y="32"/>
                    </a:lnTo>
                    <a:lnTo>
                      <a:pt x="31" y="31"/>
                    </a:lnTo>
                    <a:lnTo>
                      <a:pt x="32" y="29"/>
                    </a:lnTo>
                    <a:lnTo>
                      <a:pt x="31" y="26"/>
                    </a:lnTo>
                    <a:lnTo>
                      <a:pt x="32" y="25"/>
                    </a:lnTo>
                    <a:lnTo>
                      <a:pt x="33" y="25"/>
                    </a:lnTo>
                    <a:lnTo>
                      <a:pt x="35" y="25"/>
                    </a:lnTo>
                    <a:lnTo>
                      <a:pt x="38" y="21"/>
                    </a:lnTo>
                    <a:lnTo>
                      <a:pt x="37" y="20"/>
                    </a:lnTo>
                    <a:lnTo>
                      <a:pt x="37" y="19"/>
                    </a:lnTo>
                    <a:lnTo>
                      <a:pt x="37" y="18"/>
                    </a:lnTo>
                    <a:lnTo>
                      <a:pt x="36" y="18"/>
                    </a:lnTo>
                    <a:lnTo>
                      <a:pt x="35" y="17"/>
                    </a:lnTo>
                    <a:lnTo>
                      <a:pt x="36" y="16"/>
                    </a:lnTo>
                    <a:lnTo>
                      <a:pt x="37" y="17"/>
                    </a:lnTo>
                    <a:lnTo>
                      <a:pt x="38" y="17"/>
                    </a:lnTo>
                    <a:lnTo>
                      <a:pt x="38" y="15"/>
                    </a:lnTo>
                    <a:lnTo>
                      <a:pt x="35" y="13"/>
                    </a:lnTo>
                    <a:lnTo>
                      <a:pt x="35" y="11"/>
                    </a:lnTo>
                    <a:lnTo>
                      <a:pt x="35" y="10"/>
                    </a:lnTo>
                    <a:lnTo>
                      <a:pt x="36" y="10"/>
                    </a:lnTo>
                    <a:lnTo>
                      <a:pt x="38" y="9"/>
                    </a:lnTo>
                    <a:lnTo>
                      <a:pt x="38" y="8"/>
                    </a:lnTo>
                    <a:lnTo>
                      <a:pt x="40" y="8"/>
                    </a:lnTo>
                    <a:lnTo>
                      <a:pt x="40" y="7"/>
                    </a:lnTo>
                    <a:lnTo>
                      <a:pt x="40" y="7"/>
                    </a:lnTo>
                    <a:lnTo>
                      <a:pt x="37" y="3"/>
                    </a:lnTo>
                    <a:lnTo>
                      <a:pt x="37" y="3"/>
                    </a:lnTo>
                    <a:lnTo>
                      <a:pt x="34" y="0"/>
                    </a:lnTo>
                    <a:lnTo>
                      <a:pt x="32" y="1"/>
                    </a:lnTo>
                    <a:lnTo>
                      <a:pt x="32" y="3"/>
                    </a:lnTo>
                    <a:lnTo>
                      <a:pt x="31" y="3"/>
                    </a:lnTo>
                    <a:lnTo>
                      <a:pt x="31" y="4"/>
                    </a:lnTo>
                    <a:lnTo>
                      <a:pt x="32" y="5"/>
                    </a:lnTo>
                    <a:lnTo>
                      <a:pt x="33" y="5"/>
                    </a:lnTo>
                    <a:lnTo>
                      <a:pt x="33" y="6"/>
                    </a:lnTo>
                    <a:lnTo>
                      <a:pt x="32" y="7"/>
                    </a:lnTo>
                    <a:lnTo>
                      <a:pt x="31" y="7"/>
                    </a:lnTo>
                    <a:lnTo>
                      <a:pt x="31" y="7"/>
                    </a:lnTo>
                    <a:lnTo>
                      <a:pt x="30" y="7"/>
                    </a:lnTo>
                    <a:lnTo>
                      <a:pt x="29" y="7"/>
                    </a:lnTo>
                    <a:lnTo>
                      <a:pt x="27" y="5"/>
                    </a:lnTo>
                    <a:lnTo>
                      <a:pt x="27" y="7"/>
                    </a:lnTo>
                    <a:lnTo>
                      <a:pt x="27" y="8"/>
                    </a:lnTo>
                    <a:lnTo>
                      <a:pt x="27" y="8"/>
                    </a:lnTo>
                    <a:lnTo>
                      <a:pt x="27" y="7"/>
                    </a:lnTo>
                    <a:lnTo>
                      <a:pt x="27" y="5"/>
                    </a:lnTo>
                    <a:lnTo>
                      <a:pt x="26" y="5"/>
                    </a:lnTo>
                    <a:lnTo>
                      <a:pt x="26" y="6"/>
                    </a:lnTo>
                    <a:lnTo>
                      <a:pt x="24" y="6"/>
                    </a:lnTo>
                    <a:lnTo>
                      <a:pt x="24" y="7"/>
                    </a:lnTo>
                    <a:lnTo>
                      <a:pt x="23" y="6"/>
                    </a:lnTo>
                    <a:lnTo>
                      <a:pt x="23" y="5"/>
                    </a:lnTo>
                    <a:lnTo>
                      <a:pt x="22" y="7"/>
                    </a:lnTo>
                    <a:lnTo>
                      <a:pt x="20" y="7"/>
                    </a:lnTo>
                    <a:lnTo>
                      <a:pt x="20" y="8"/>
                    </a:lnTo>
                    <a:lnTo>
                      <a:pt x="19" y="10"/>
                    </a:lnTo>
                    <a:lnTo>
                      <a:pt x="19" y="10"/>
                    </a:lnTo>
                    <a:lnTo>
                      <a:pt x="18" y="10"/>
                    </a:lnTo>
                    <a:lnTo>
                      <a:pt x="17" y="11"/>
                    </a:lnTo>
                    <a:lnTo>
                      <a:pt x="16" y="13"/>
                    </a:lnTo>
                    <a:lnTo>
                      <a:pt x="16" y="13"/>
                    </a:lnTo>
                    <a:lnTo>
                      <a:pt x="16" y="14"/>
                    </a:lnTo>
                    <a:lnTo>
                      <a:pt x="16" y="14"/>
                    </a:lnTo>
                    <a:lnTo>
                      <a:pt x="15" y="14"/>
                    </a:lnTo>
                    <a:lnTo>
                      <a:pt x="14" y="18"/>
                    </a:lnTo>
                    <a:lnTo>
                      <a:pt x="15" y="18"/>
                    </a:lnTo>
                    <a:lnTo>
                      <a:pt x="13" y="18"/>
                    </a:lnTo>
                    <a:lnTo>
                      <a:pt x="13" y="21"/>
                    </a:lnTo>
                    <a:lnTo>
                      <a:pt x="12" y="21"/>
                    </a:lnTo>
                    <a:lnTo>
                      <a:pt x="11" y="21"/>
                    </a:lnTo>
                    <a:lnTo>
                      <a:pt x="10" y="22"/>
                    </a:lnTo>
                    <a:lnTo>
                      <a:pt x="9" y="22"/>
                    </a:lnTo>
                    <a:lnTo>
                      <a:pt x="9" y="21"/>
                    </a:lnTo>
                    <a:lnTo>
                      <a:pt x="9" y="24"/>
                    </a:lnTo>
                    <a:lnTo>
                      <a:pt x="9" y="25"/>
                    </a:lnTo>
                    <a:lnTo>
                      <a:pt x="7" y="28"/>
                    </a:lnTo>
                    <a:lnTo>
                      <a:pt x="6" y="28"/>
                    </a:lnTo>
                    <a:lnTo>
                      <a:pt x="6" y="28"/>
                    </a:lnTo>
                    <a:lnTo>
                      <a:pt x="5" y="27"/>
                    </a:lnTo>
                    <a:lnTo>
                      <a:pt x="4" y="27"/>
                    </a:lnTo>
                    <a:lnTo>
                      <a:pt x="3" y="28"/>
                    </a:lnTo>
                    <a:lnTo>
                      <a:pt x="3" y="29"/>
                    </a:lnTo>
                    <a:lnTo>
                      <a:pt x="2" y="29"/>
                    </a:lnTo>
                    <a:lnTo>
                      <a:pt x="2" y="32"/>
                    </a:lnTo>
                    <a:lnTo>
                      <a:pt x="1" y="32"/>
                    </a:lnTo>
                    <a:lnTo>
                      <a:pt x="0" y="33"/>
                    </a:lnTo>
                    <a:lnTo>
                      <a:pt x="0" y="36"/>
                    </a:lnTo>
                    <a:lnTo>
                      <a:pt x="2" y="3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0" name="Freeform 52"/>
              <p:cNvSpPr>
                <a:spLocks/>
              </p:cNvSpPr>
              <p:nvPr/>
            </p:nvSpPr>
            <p:spPr bwMode="auto">
              <a:xfrm>
                <a:off x="4778" y="3069"/>
                <a:ext cx="5" cy="7"/>
              </a:xfrm>
              <a:custGeom>
                <a:avLst/>
                <a:gdLst/>
                <a:ahLst/>
                <a:cxnLst>
                  <a:cxn ang="0">
                    <a:pos x="1" y="2"/>
                  </a:cxn>
                  <a:cxn ang="0">
                    <a:pos x="2" y="3"/>
                  </a:cxn>
                  <a:cxn ang="0">
                    <a:pos x="2" y="4"/>
                  </a:cxn>
                  <a:cxn ang="0">
                    <a:pos x="2" y="3"/>
                  </a:cxn>
                  <a:cxn ang="0">
                    <a:pos x="2" y="5"/>
                  </a:cxn>
                  <a:cxn ang="0">
                    <a:pos x="3" y="7"/>
                  </a:cxn>
                  <a:cxn ang="0">
                    <a:pos x="3" y="5"/>
                  </a:cxn>
                  <a:cxn ang="0">
                    <a:pos x="4" y="3"/>
                  </a:cxn>
                  <a:cxn ang="0">
                    <a:pos x="5" y="4"/>
                  </a:cxn>
                  <a:cxn ang="0">
                    <a:pos x="5" y="2"/>
                  </a:cxn>
                  <a:cxn ang="0">
                    <a:pos x="4" y="2"/>
                  </a:cxn>
                  <a:cxn ang="0">
                    <a:pos x="4" y="1"/>
                  </a:cxn>
                  <a:cxn ang="0">
                    <a:pos x="5" y="0"/>
                  </a:cxn>
                  <a:cxn ang="0">
                    <a:pos x="3" y="0"/>
                  </a:cxn>
                  <a:cxn ang="0">
                    <a:pos x="2" y="0"/>
                  </a:cxn>
                  <a:cxn ang="0">
                    <a:pos x="2" y="1"/>
                  </a:cxn>
                  <a:cxn ang="0">
                    <a:pos x="3" y="0"/>
                  </a:cxn>
                  <a:cxn ang="0">
                    <a:pos x="2" y="2"/>
                  </a:cxn>
                  <a:cxn ang="0">
                    <a:pos x="2" y="1"/>
                  </a:cxn>
                  <a:cxn ang="0">
                    <a:pos x="1" y="1"/>
                  </a:cxn>
                  <a:cxn ang="0">
                    <a:pos x="0" y="1"/>
                  </a:cxn>
                  <a:cxn ang="0">
                    <a:pos x="0" y="3"/>
                  </a:cxn>
                  <a:cxn ang="0">
                    <a:pos x="2" y="6"/>
                  </a:cxn>
                  <a:cxn ang="0">
                    <a:pos x="1" y="2"/>
                  </a:cxn>
                </a:cxnLst>
                <a:rect l="0" t="0" r="r" b="b"/>
                <a:pathLst>
                  <a:path w="5" h="7">
                    <a:moveTo>
                      <a:pt x="1" y="2"/>
                    </a:moveTo>
                    <a:lnTo>
                      <a:pt x="2" y="3"/>
                    </a:lnTo>
                    <a:lnTo>
                      <a:pt x="2" y="4"/>
                    </a:lnTo>
                    <a:lnTo>
                      <a:pt x="2" y="3"/>
                    </a:lnTo>
                    <a:lnTo>
                      <a:pt x="2" y="5"/>
                    </a:lnTo>
                    <a:lnTo>
                      <a:pt x="3" y="7"/>
                    </a:lnTo>
                    <a:lnTo>
                      <a:pt x="3" y="5"/>
                    </a:lnTo>
                    <a:lnTo>
                      <a:pt x="4" y="3"/>
                    </a:lnTo>
                    <a:lnTo>
                      <a:pt x="5" y="4"/>
                    </a:lnTo>
                    <a:lnTo>
                      <a:pt x="5" y="2"/>
                    </a:lnTo>
                    <a:lnTo>
                      <a:pt x="4" y="2"/>
                    </a:lnTo>
                    <a:lnTo>
                      <a:pt x="4" y="1"/>
                    </a:lnTo>
                    <a:lnTo>
                      <a:pt x="5" y="0"/>
                    </a:lnTo>
                    <a:lnTo>
                      <a:pt x="3" y="0"/>
                    </a:lnTo>
                    <a:lnTo>
                      <a:pt x="2" y="0"/>
                    </a:lnTo>
                    <a:lnTo>
                      <a:pt x="2" y="1"/>
                    </a:lnTo>
                    <a:lnTo>
                      <a:pt x="3" y="0"/>
                    </a:lnTo>
                    <a:lnTo>
                      <a:pt x="2" y="2"/>
                    </a:lnTo>
                    <a:lnTo>
                      <a:pt x="2" y="1"/>
                    </a:lnTo>
                    <a:lnTo>
                      <a:pt x="1" y="1"/>
                    </a:lnTo>
                    <a:lnTo>
                      <a:pt x="0" y="1"/>
                    </a:lnTo>
                    <a:lnTo>
                      <a:pt x="0" y="3"/>
                    </a:lnTo>
                    <a:lnTo>
                      <a:pt x="2" y="6"/>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1" name="Freeform 53"/>
              <p:cNvSpPr>
                <a:spLocks/>
              </p:cNvSpPr>
              <p:nvPr/>
            </p:nvSpPr>
            <p:spPr bwMode="auto">
              <a:xfrm>
                <a:off x="5092" y="3129"/>
                <a:ext cx="8" cy="6"/>
              </a:xfrm>
              <a:custGeom>
                <a:avLst/>
                <a:gdLst/>
                <a:ahLst/>
                <a:cxnLst>
                  <a:cxn ang="0">
                    <a:pos x="0" y="4"/>
                  </a:cxn>
                  <a:cxn ang="0">
                    <a:pos x="1" y="6"/>
                  </a:cxn>
                  <a:cxn ang="0">
                    <a:pos x="1" y="6"/>
                  </a:cxn>
                  <a:cxn ang="0">
                    <a:pos x="2" y="5"/>
                  </a:cxn>
                  <a:cxn ang="0">
                    <a:pos x="4" y="5"/>
                  </a:cxn>
                  <a:cxn ang="0">
                    <a:pos x="4" y="4"/>
                  </a:cxn>
                  <a:cxn ang="0">
                    <a:pos x="5" y="5"/>
                  </a:cxn>
                  <a:cxn ang="0">
                    <a:pos x="6" y="5"/>
                  </a:cxn>
                  <a:cxn ang="0">
                    <a:pos x="7" y="3"/>
                  </a:cxn>
                  <a:cxn ang="0">
                    <a:pos x="7" y="4"/>
                  </a:cxn>
                  <a:cxn ang="0">
                    <a:pos x="7" y="3"/>
                  </a:cxn>
                  <a:cxn ang="0">
                    <a:pos x="8" y="0"/>
                  </a:cxn>
                  <a:cxn ang="0">
                    <a:pos x="8" y="0"/>
                  </a:cxn>
                  <a:cxn ang="0">
                    <a:pos x="5" y="1"/>
                  </a:cxn>
                  <a:cxn ang="0">
                    <a:pos x="4" y="0"/>
                  </a:cxn>
                  <a:cxn ang="0">
                    <a:pos x="4" y="0"/>
                  </a:cxn>
                  <a:cxn ang="0">
                    <a:pos x="4" y="0"/>
                  </a:cxn>
                  <a:cxn ang="0">
                    <a:pos x="2" y="0"/>
                  </a:cxn>
                  <a:cxn ang="0">
                    <a:pos x="1" y="0"/>
                  </a:cxn>
                  <a:cxn ang="0">
                    <a:pos x="2" y="2"/>
                  </a:cxn>
                  <a:cxn ang="0">
                    <a:pos x="1" y="2"/>
                  </a:cxn>
                  <a:cxn ang="0">
                    <a:pos x="0" y="3"/>
                  </a:cxn>
                  <a:cxn ang="0">
                    <a:pos x="1" y="3"/>
                  </a:cxn>
                  <a:cxn ang="0">
                    <a:pos x="0" y="4"/>
                  </a:cxn>
                  <a:cxn ang="0">
                    <a:pos x="0" y="4"/>
                  </a:cxn>
                </a:cxnLst>
                <a:rect l="0" t="0" r="r" b="b"/>
                <a:pathLst>
                  <a:path w="8" h="6">
                    <a:moveTo>
                      <a:pt x="0" y="4"/>
                    </a:moveTo>
                    <a:lnTo>
                      <a:pt x="1" y="6"/>
                    </a:lnTo>
                    <a:lnTo>
                      <a:pt x="1" y="6"/>
                    </a:lnTo>
                    <a:lnTo>
                      <a:pt x="2" y="5"/>
                    </a:lnTo>
                    <a:lnTo>
                      <a:pt x="4" y="5"/>
                    </a:lnTo>
                    <a:lnTo>
                      <a:pt x="4" y="4"/>
                    </a:lnTo>
                    <a:lnTo>
                      <a:pt x="5" y="5"/>
                    </a:lnTo>
                    <a:lnTo>
                      <a:pt x="6" y="5"/>
                    </a:lnTo>
                    <a:lnTo>
                      <a:pt x="7" y="3"/>
                    </a:lnTo>
                    <a:lnTo>
                      <a:pt x="7" y="4"/>
                    </a:lnTo>
                    <a:lnTo>
                      <a:pt x="7" y="3"/>
                    </a:lnTo>
                    <a:lnTo>
                      <a:pt x="8" y="0"/>
                    </a:lnTo>
                    <a:lnTo>
                      <a:pt x="8" y="0"/>
                    </a:lnTo>
                    <a:lnTo>
                      <a:pt x="5" y="1"/>
                    </a:lnTo>
                    <a:lnTo>
                      <a:pt x="4" y="0"/>
                    </a:lnTo>
                    <a:lnTo>
                      <a:pt x="4" y="0"/>
                    </a:lnTo>
                    <a:lnTo>
                      <a:pt x="4" y="0"/>
                    </a:lnTo>
                    <a:lnTo>
                      <a:pt x="2" y="0"/>
                    </a:lnTo>
                    <a:lnTo>
                      <a:pt x="1" y="0"/>
                    </a:lnTo>
                    <a:lnTo>
                      <a:pt x="2" y="2"/>
                    </a:lnTo>
                    <a:lnTo>
                      <a:pt x="1" y="2"/>
                    </a:lnTo>
                    <a:lnTo>
                      <a:pt x="0" y="3"/>
                    </a:lnTo>
                    <a:lnTo>
                      <a:pt x="1" y="3"/>
                    </a:lnTo>
                    <a:lnTo>
                      <a:pt x="0" y="4"/>
                    </a:lnTo>
                    <a:lnTo>
                      <a:pt x="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2" name="Freeform 54"/>
              <p:cNvSpPr>
                <a:spLocks/>
              </p:cNvSpPr>
              <p:nvPr/>
            </p:nvSpPr>
            <p:spPr bwMode="auto">
              <a:xfrm>
                <a:off x="4940" y="3089"/>
                <a:ext cx="10" cy="10"/>
              </a:xfrm>
              <a:custGeom>
                <a:avLst/>
                <a:gdLst/>
                <a:ahLst/>
                <a:cxnLst>
                  <a:cxn ang="0">
                    <a:pos x="1" y="5"/>
                  </a:cxn>
                  <a:cxn ang="0">
                    <a:pos x="0" y="4"/>
                  </a:cxn>
                  <a:cxn ang="0">
                    <a:pos x="0" y="4"/>
                  </a:cxn>
                  <a:cxn ang="0">
                    <a:pos x="0" y="5"/>
                  </a:cxn>
                  <a:cxn ang="0">
                    <a:pos x="0" y="5"/>
                  </a:cxn>
                  <a:cxn ang="0">
                    <a:pos x="0" y="7"/>
                  </a:cxn>
                  <a:cxn ang="0">
                    <a:pos x="2" y="7"/>
                  </a:cxn>
                  <a:cxn ang="0">
                    <a:pos x="3" y="9"/>
                  </a:cxn>
                  <a:cxn ang="0">
                    <a:pos x="4" y="9"/>
                  </a:cxn>
                  <a:cxn ang="0">
                    <a:pos x="7" y="10"/>
                  </a:cxn>
                  <a:cxn ang="0">
                    <a:pos x="9" y="7"/>
                  </a:cxn>
                  <a:cxn ang="0">
                    <a:pos x="10" y="3"/>
                  </a:cxn>
                  <a:cxn ang="0">
                    <a:pos x="10" y="2"/>
                  </a:cxn>
                  <a:cxn ang="0">
                    <a:pos x="9" y="2"/>
                  </a:cxn>
                  <a:cxn ang="0">
                    <a:pos x="8" y="1"/>
                  </a:cxn>
                  <a:cxn ang="0">
                    <a:pos x="7" y="1"/>
                  </a:cxn>
                  <a:cxn ang="0">
                    <a:pos x="3" y="0"/>
                  </a:cxn>
                  <a:cxn ang="0">
                    <a:pos x="2" y="1"/>
                  </a:cxn>
                  <a:cxn ang="0">
                    <a:pos x="3" y="3"/>
                  </a:cxn>
                  <a:cxn ang="0">
                    <a:pos x="2" y="4"/>
                  </a:cxn>
                  <a:cxn ang="0">
                    <a:pos x="1" y="5"/>
                  </a:cxn>
                </a:cxnLst>
                <a:rect l="0" t="0" r="r" b="b"/>
                <a:pathLst>
                  <a:path w="10" h="10">
                    <a:moveTo>
                      <a:pt x="1" y="5"/>
                    </a:moveTo>
                    <a:lnTo>
                      <a:pt x="0" y="4"/>
                    </a:lnTo>
                    <a:lnTo>
                      <a:pt x="0" y="4"/>
                    </a:lnTo>
                    <a:lnTo>
                      <a:pt x="0" y="5"/>
                    </a:lnTo>
                    <a:lnTo>
                      <a:pt x="0" y="5"/>
                    </a:lnTo>
                    <a:lnTo>
                      <a:pt x="0" y="7"/>
                    </a:lnTo>
                    <a:lnTo>
                      <a:pt x="2" y="7"/>
                    </a:lnTo>
                    <a:lnTo>
                      <a:pt x="3" y="9"/>
                    </a:lnTo>
                    <a:lnTo>
                      <a:pt x="4" y="9"/>
                    </a:lnTo>
                    <a:lnTo>
                      <a:pt x="7" y="10"/>
                    </a:lnTo>
                    <a:lnTo>
                      <a:pt x="9" y="7"/>
                    </a:lnTo>
                    <a:lnTo>
                      <a:pt x="10" y="3"/>
                    </a:lnTo>
                    <a:lnTo>
                      <a:pt x="10" y="2"/>
                    </a:lnTo>
                    <a:lnTo>
                      <a:pt x="9" y="2"/>
                    </a:lnTo>
                    <a:lnTo>
                      <a:pt x="8" y="1"/>
                    </a:lnTo>
                    <a:lnTo>
                      <a:pt x="7" y="1"/>
                    </a:lnTo>
                    <a:lnTo>
                      <a:pt x="3" y="0"/>
                    </a:lnTo>
                    <a:lnTo>
                      <a:pt x="2" y="1"/>
                    </a:lnTo>
                    <a:lnTo>
                      <a:pt x="3" y="3"/>
                    </a:lnTo>
                    <a:lnTo>
                      <a:pt x="2" y="4"/>
                    </a:lnTo>
                    <a:lnTo>
                      <a:pt x="1"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3" name="Freeform 55"/>
              <p:cNvSpPr>
                <a:spLocks/>
              </p:cNvSpPr>
              <p:nvPr/>
            </p:nvSpPr>
            <p:spPr bwMode="auto">
              <a:xfrm>
                <a:off x="3674" y="3113"/>
                <a:ext cx="100" cy="82"/>
              </a:xfrm>
              <a:custGeom>
                <a:avLst/>
                <a:gdLst/>
                <a:ahLst/>
                <a:cxnLst>
                  <a:cxn ang="0">
                    <a:pos x="97" y="56"/>
                  </a:cxn>
                  <a:cxn ang="0">
                    <a:pos x="89" y="48"/>
                  </a:cxn>
                  <a:cxn ang="0">
                    <a:pos x="85" y="46"/>
                  </a:cxn>
                  <a:cxn ang="0">
                    <a:pos x="81" y="36"/>
                  </a:cxn>
                  <a:cxn ang="0">
                    <a:pos x="78" y="25"/>
                  </a:cxn>
                  <a:cxn ang="0">
                    <a:pos x="75" y="9"/>
                  </a:cxn>
                  <a:cxn ang="0">
                    <a:pos x="68" y="3"/>
                  </a:cxn>
                  <a:cxn ang="0">
                    <a:pos x="67" y="4"/>
                  </a:cxn>
                  <a:cxn ang="0">
                    <a:pos x="61" y="1"/>
                  </a:cxn>
                  <a:cxn ang="0">
                    <a:pos x="61" y="5"/>
                  </a:cxn>
                  <a:cxn ang="0">
                    <a:pos x="62" y="19"/>
                  </a:cxn>
                  <a:cxn ang="0">
                    <a:pos x="64" y="27"/>
                  </a:cxn>
                  <a:cxn ang="0">
                    <a:pos x="60" y="30"/>
                  </a:cxn>
                  <a:cxn ang="0">
                    <a:pos x="57" y="16"/>
                  </a:cxn>
                  <a:cxn ang="0">
                    <a:pos x="54" y="12"/>
                  </a:cxn>
                  <a:cxn ang="0">
                    <a:pos x="48" y="7"/>
                  </a:cxn>
                  <a:cxn ang="0">
                    <a:pos x="49" y="12"/>
                  </a:cxn>
                  <a:cxn ang="0">
                    <a:pos x="49" y="15"/>
                  </a:cxn>
                  <a:cxn ang="0">
                    <a:pos x="45" y="16"/>
                  </a:cxn>
                  <a:cxn ang="0">
                    <a:pos x="42" y="18"/>
                  </a:cxn>
                  <a:cxn ang="0">
                    <a:pos x="41" y="11"/>
                  </a:cxn>
                  <a:cxn ang="0">
                    <a:pos x="31" y="8"/>
                  </a:cxn>
                  <a:cxn ang="0">
                    <a:pos x="28" y="12"/>
                  </a:cxn>
                  <a:cxn ang="0">
                    <a:pos x="26" y="12"/>
                  </a:cxn>
                  <a:cxn ang="0">
                    <a:pos x="26" y="1"/>
                  </a:cxn>
                  <a:cxn ang="0">
                    <a:pos x="4" y="16"/>
                  </a:cxn>
                  <a:cxn ang="0">
                    <a:pos x="6" y="21"/>
                  </a:cxn>
                  <a:cxn ang="0">
                    <a:pos x="4" y="32"/>
                  </a:cxn>
                  <a:cxn ang="0">
                    <a:pos x="5" y="35"/>
                  </a:cxn>
                  <a:cxn ang="0">
                    <a:pos x="8" y="35"/>
                  </a:cxn>
                  <a:cxn ang="0">
                    <a:pos x="13" y="35"/>
                  </a:cxn>
                  <a:cxn ang="0">
                    <a:pos x="18" y="36"/>
                  </a:cxn>
                  <a:cxn ang="0">
                    <a:pos x="5" y="42"/>
                  </a:cxn>
                  <a:cxn ang="0">
                    <a:pos x="12" y="49"/>
                  </a:cxn>
                  <a:cxn ang="0">
                    <a:pos x="29" y="48"/>
                  </a:cxn>
                  <a:cxn ang="0">
                    <a:pos x="37" y="51"/>
                  </a:cxn>
                  <a:cxn ang="0">
                    <a:pos x="37" y="54"/>
                  </a:cxn>
                  <a:cxn ang="0">
                    <a:pos x="13" y="67"/>
                  </a:cxn>
                  <a:cxn ang="0">
                    <a:pos x="24" y="70"/>
                  </a:cxn>
                  <a:cxn ang="0">
                    <a:pos x="31" y="74"/>
                  </a:cxn>
                  <a:cxn ang="0">
                    <a:pos x="32" y="82"/>
                  </a:cxn>
                  <a:cxn ang="0">
                    <a:pos x="44" y="81"/>
                  </a:cxn>
                  <a:cxn ang="0">
                    <a:pos x="53" y="80"/>
                  </a:cxn>
                  <a:cxn ang="0">
                    <a:pos x="67" y="70"/>
                  </a:cxn>
                  <a:cxn ang="0">
                    <a:pos x="70" y="71"/>
                  </a:cxn>
                  <a:cxn ang="0">
                    <a:pos x="78" y="73"/>
                  </a:cxn>
                  <a:cxn ang="0">
                    <a:pos x="84" y="77"/>
                  </a:cxn>
                  <a:cxn ang="0">
                    <a:pos x="90" y="76"/>
                  </a:cxn>
                  <a:cxn ang="0">
                    <a:pos x="96" y="74"/>
                  </a:cxn>
                  <a:cxn ang="0">
                    <a:pos x="94" y="70"/>
                  </a:cxn>
                  <a:cxn ang="0">
                    <a:pos x="94" y="69"/>
                  </a:cxn>
                  <a:cxn ang="0">
                    <a:pos x="90" y="69"/>
                  </a:cxn>
                  <a:cxn ang="0">
                    <a:pos x="90" y="67"/>
                  </a:cxn>
                  <a:cxn ang="0">
                    <a:pos x="93" y="61"/>
                  </a:cxn>
                  <a:cxn ang="0">
                    <a:pos x="95" y="63"/>
                  </a:cxn>
                  <a:cxn ang="0">
                    <a:pos x="99" y="64"/>
                  </a:cxn>
                </a:cxnLst>
                <a:rect l="0" t="0" r="r" b="b"/>
                <a:pathLst>
                  <a:path w="100" h="82">
                    <a:moveTo>
                      <a:pt x="100" y="56"/>
                    </a:moveTo>
                    <a:lnTo>
                      <a:pt x="100" y="56"/>
                    </a:lnTo>
                    <a:lnTo>
                      <a:pt x="99" y="56"/>
                    </a:lnTo>
                    <a:lnTo>
                      <a:pt x="98" y="56"/>
                    </a:lnTo>
                    <a:lnTo>
                      <a:pt x="98" y="56"/>
                    </a:lnTo>
                    <a:lnTo>
                      <a:pt x="97" y="56"/>
                    </a:lnTo>
                    <a:lnTo>
                      <a:pt x="97" y="56"/>
                    </a:lnTo>
                    <a:lnTo>
                      <a:pt x="97" y="55"/>
                    </a:lnTo>
                    <a:lnTo>
                      <a:pt x="97" y="54"/>
                    </a:lnTo>
                    <a:lnTo>
                      <a:pt x="95" y="54"/>
                    </a:lnTo>
                    <a:lnTo>
                      <a:pt x="90" y="50"/>
                    </a:lnTo>
                    <a:lnTo>
                      <a:pt x="91" y="49"/>
                    </a:lnTo>
                    <a:lnTo>
                      <a:pt x="90" y="48"/>
                    </a:lnTo>
                    <a:lnTo>
                      <a:pt x="89" y="48"/>
                    </a:lnTo>
                    <a:lnTo>
                      <a:pt x="89" y="48"/>
                    </a:lnTo>
                    <a:lnTo>
                      <a:pt x="89" y="49"/>
                    </a:lnTo>
                    <a:lnTo>
                      <a:pt x="88" y="49"/>
                    </a:lnTo>
                    <a:lnTo>
                      <a:pt x="88" y="48"/>
                    </a:lnTo>
                    <a:lnTo>
                      <a:pt x="86" y="48"/>
                    </a:lnTo>
                    <a:lnTo>
                      <a:pt x="86" y="48"/>
                    </a:lnTo>
                    <a:lnTo>
                      <a:pt x="85" y="46"/>
                    </a:lnTo>
                    <a:lnTo>
                      <a:pt x="83" y="46"/>
                    </a:lnTo>
                    <a:lnTo>
                      <a:pt x="82" y="42"/>
                    </a:lnTo>
                    <a:lnTo>
                      <a:pt x="80" y="41"/>
                    </a:lnTo>
                    <a:lnTo>
                      <a:pt x="80" y="40"/>
                    </a:lnTo>
                    <a:lnTo>
                      <a:pt x="80" y="39"/>
                    </a:lnTo>
                    <a:lnTo>
                      <a:pt x="80" y="36"/>
                    </a:lnTo>
                    <a:lnTo>
                      <a:pt x="81" y="36"/>
                    </a:lnTo>
                    <a:lnTo>
                      <a:pt x="81" y="36"/>
                    </a:lnTo>
                    <a:lnTo>
                      <a:pt x="81" y="34"/>
                    </a:lnTo>
                    <a:lnTo>
                      <a:pt x="81" y="34"/>
                    </a:lnTo>
                    <a:lnTo>
                      <a:pt x="81" y="33"/>
                    </a:lnTo>
                    <a:lnTo>
                      <a:pt x="80" y="31"/>
                    </a:lnTo>
                    <a:lnTo>
                      <a:pt x="78" y="27"/>
                    </a:lnTo>
                    <a:lnTo>
                      <a:pt x="78" y="25"/>
                    </a:lnTo>
                    <a:lnTo>
                      <a:pt x="77" y="25"/>
                    </a:lnTo>
                    <a:lnTo>
                      <a:pt x="75" y="12"/>
                    </a:lnTo>
                    <a:lnTo>
                      <a:pt x="75" y="12"/>
                    </a:lnTo>
                    <a:lnTo>
                      <a:pt x="75" y="11"/>
                    </a:lnTo>
                    <a:lnTo>
                      <a:pt x="75" y="11"/>
                    </a:lnTo>
                    <a:lnTo>
                      <a:pt x="75" y="10"/>
                    </a:lnTo>
                    <a:lnTo>
                      <a:pt x="75" y="9"/>
                    </a:lnTo>
                    <a:lnTo>
                      <a:pt x="74" y="8"/>
                    </a:lnTo>
                    <a:lnTo>
                      <a:pt x="72" y="8"/>
                    </a:lnTo>
                    <a:lnTo>
                      <a:pt x="72" y="7"/>
                    </a:lnTo>
                    <a:lnTo>
                      <a:pt x="70" y="5"/>
                    </a:lnTo>
                    <a:lnTo>
                      <a:pt x="70" y="5"/>
                    </a:lnTo>
                    <a:lnTo>
                      <a:pt x="69" y="3"/>
                    </a:lnTo>
                    <a:lnTo>
                      <a:pt x="68" y="3"/>
                    </a:lnTo>
                    <a:lnTo>
                      <a:pt x="68" y="2"/>
                    </a:lnTo>
                    <a:lnTo>
                      <a:pt x="67" y="1"/>
                    </a:lnTo>
                    <a:lnTo>
                      <a:pt x="67" y="1"/>
                    </a:lnTo>
                    <a:lnTo>
                      <a:pt x="67" y="3"/>
                    </a:lnTo>
                    <a:lnTo>
                      <a:pt x="68" y="3"/>
                    </a:lnTo>
                    <a:lnTo>
                      <a:pt x="68" y="4"/>
                    </a:lnTo>
                    <a:lnTo>
                      <a:pt x="67" y="4"/>
                    </a:lnTo>
                    <a:lnTo>
                      <a:pt x="65" y="4"/>
                    </a:lnTo>
                    <a:lnTo>
                      <a:pt x="64" y="1"/>
                    </a:lnTo>
                    <a:lnTo>
                      <a:pt x="64" y="1"/>
                    </a:lnTo>
                    <a:lnTo>
                      <a:pt x="61" y="1"/>
                    </a:lnTo>
                    <a:lnTo>
                      <a:pt x="61" y="1"/>
                    </a:lnTo>
                    <a:lnTo>
                      <a:pt x="61" y="1"/>
                    </a:lnTo>
                    <a:lnTo>
                      <a:pt x="61" y="1"/>
                    </a:lnTo>
                    <a:lnTo>
                      <a:pt x="61" y="2"/>
                    </a:lnTo>
                    <a:lnTo>
                      <a:pt x="61" y="3"/>
                    </a:lnTo>
                    <a:lnTo>
                      <a:pt x="61" y="4"/>
                    </a:lnTo>
                    <a:lnTo>
                      <a:pt x="61" y="4"/>
                    </a:lnTo>
                    <a:lnTo>
                      <a:pt x="60" y="4"/>
                    </a:lnTo>
                    <a:lnTo>
                      <a:pt x="60" y="5"/>
                    </a:lnTo>
                    <a:lnTo>
                      <a:pt x="61" y="5"/>
                    </a:lnTo>
                    <a:lnTo>
                      <a:pt x="61" y="6"/>
                    </a:lnTo>
                    <a:lnTo>
                      <a:pt x="60" y="6"/>
                    </a:lnTo>
                    <a:lnTo>
                      <a:pt x="61" y="7"/>
                    </a:lnTo>
                    <a:lnTo>
                      <a:pt x="62" y="16"/>
                    </a:lnTo>
                    <a:lnTo>
                      <a:pt x="62" y="17"/>
                    </a:lnTo>
                    <a:lnTo>
                      <a:pt x="62" y="18"/>
                    </a:lnTo>
                    <a:lnTo>
                      <a:pt x="62" y="19"/>
                    </a:lnTo>
                    <a:lnTo>
                      <a:pt x="62" y="19"/>
                    </a:lnTo>
                    <a:lnTo>
                      <a:pt x="62" y="23"/>
                    </a:lnTo>
                    <a:lnTo>
                      <a:pt x="63" y="23"/>
                    </a:lnTo>
                    <a:lnTo>
                      <a:pt x="63" y="24"/>
                    </a:lnTo>
                    <a:lnTo>
                      <a:pt x="63" y="25"/>
                    </a:lnTo>
                    <a:lnTo>
                      <a:pt x="64" y="27"/>
                    </a:lnTo>
                    <a:lnTo>
                      <a:pt x="64" y="27"/>
                    </a:lnTo>
                    <a:lnTo>
                      <a:pt x="64" y="28"/>
                    </a:lnTo>
                    <a:lnTo>
                      <a:pt x="64" y="29"/>
                    </a:lnTo>
                    <a:lnTo>
                      <a:pt x="63" y="30"/>
                    </a:lnTo>
                    <a:lnTo>
                      <a:pt x="61" y="30"/>
                    </a:lnTo>
                    <a:lnTo>
                      <a:pt x="61" y="31"/>
                    </a:lnTo>
                    <a:lnTo>
                      <a:pt x="61" y="31"/>
                    </a:lnTo>
                    <a:lnTo>
                      <a:pt x="60" y="30"/>
                    </a:lnTo>
                    <a:lnTo>
                      <a:pt x="59" y="30"/>
                    </a:lnTo>
                    <a:lnTo>
                      <a:pt x="59" y="27"/>
                    </a:lnTo>
                    <a:lnTo>
                      <a:pt x="60" y="26"/>
                    </a:lnTo>
                    <a:lnTo>
                      <a:pt x="58" y="25"/>
                    </a:lnTo>
                    <a:lnTo>
                      <a:pt x="58" y="22"/>
                    </a:lnTo>
                    <a:lnTo>
                      <a:pt x="57" y="20"/>
                    </a:lnTo>
                    <a:lnTo>
                      <a:pt x="57" y="16"/>
                    </a:lnTo>
                    <a:lnTo>
                      <a:pt x="57" y="14"/>
                    </a:lnTo>
                    <a:lnTo>
                      <a:pt x="56" y="14"/>
                    </a:lnTo>
                    <a:lnTo>
                      <a:pt x="56" y="13"/>
                    </a:lnTo>
                    <a:lnTo>
                      <a:pt x="56" y="13"/>
                    </a:lnTo>
                    <a:lnTo>
                      <a:pt x="55" y="12"/>
                    </a:lnTo>
                    <a:lnTo>
                      <a:pt x="55" y="12"/>
                    </a:lnTo>
                    <a:lnTo>
                      <a:pt x="54" y="12"/>
                    </a:lnTo>
                    <a:lnTo>
                      <a:pt x="53" y="12"/>
                    </a:lnTo>
                    <a:lnTo>
                      <a:pt x="53" y="11"/>
                    </a:lnTo>
                    <a:lnTo>
                      <a:pt x="53" y="9"/>
                    </a:lnTo>
                    <a:lnTo>
                      <a:pt x="53" y="8"/>
                    </a:lnTo>
                    <a:lnTo>
                      <a:pt x="51" y="9"/>
                    </a:lnTo>
                    <a:lnTo>
                      <a:pt x="51" y="8"/>
                    </a:lnTo>
                    <a:lnTo>
                      <a:pt x="48" y="7"/>
                    </a:lnTo>
                    <a:lnTo>
                      <a:pt x="47" y="7"/>
                    </a:lnTo>
                    <a:lnTo>
                      <a:pt x="47" y="8"/>
                    </a:lnTo>
                    <a:lnTo>
                      <a:pt x="49" y="10"/>
                    </a:lnTo>
                    <a:lnTo>
                      <a:pt x="50" y="11"/>
                    </a:lnTo>
                    <a:lnTo>
                      <a:pt x="50" y="12"/>
                    </a:lnTo>
                    <a:lnTo>
                      <a:pt x="50" y="13"/>
                    </a:lnTo>
                    <a:lnTo>
                      <a:pt x="49" y="12"/>
                    </a:lnTo>
                    <a:lnTo>
                      <a:pt x="49" y="12"/>
                    </a:lnTo>
                    <a:lnTo>
                      <a:pt x="49" y="13"/>
                    </a:lnTo>
                    <a:lnTo>
                      <a:pt x="50" y="14"/>
                    </a:lnTo>
                    <a:lnTo>
                      <a:pt x="50" y="15"/>
                    </a:lnTo>
                    <a:lnTo>
                      <a:pt x="50" y="16"/>
                    </a:lnTo>
                    <a:lnTo>
                      <a:pt x="49" y="15"/>
                    </a:lnTo>
                    <a:lnTo>
                      <a:pt x="49" y="15"/>
                    </a:lnTo>
                    <a:lnTo>
                      <a:pt x="49" y="15"/>
                    </a:lnTo>
                    <a:lnTo>
                      <a:pt x="50" y="16"/>
                    </a:lnTo>
                    <a:lnTo>
                      <a:pt x="49" y="16"/>
                    </a:lnTo>
                    <a:lnTo>
                      <a:pt x="48" y="15"/>
                    </a:lnTo>
                    <a:lnTo>
                      <a:pt x="47" y="16"/>
                    </a:lnTo>
                    <a:lnTo>
                      <a:pt x="46" y="15"/>
                    </a:lnTo>
                    <a:lnTo>
                      <a:pt x="45" y="16"/>
                    </a:lnTo>
                    <a:lnTo>
                      <a:pt x="44" y="16"/>
                    </a:lnTo>
                    <a:lnTo>
                      <a:pt x="44" y="19"/>
                    </a:lnTo>
                    <a:lnTo>
                      <a:pt x="43" y="19"/>
                    </a:lnTo>
                    <a:lnTo>
                      <a:pt x="42" y="19"/>
                    </a:lnTo>
                    <a:lnTo>
                      <a:pt x="43" y="18"/>
                    </a:lnTo>
                    <a:lnTo>
                      <a:pt x="43" y="17"/>
                    </a:lnTo>
                    <a:lnTo>
                      <a:pt x="42" y="18"/>
                    </a:lnTo>
                    <a:lnTo>
                      <a:pt x="41" y="19"/>
                    </a:lnTo>
                    <a:lnTo>
                      <a:pt x="39" y="19"/>
                    </a:lnTo>
                    <a:lnTo>
                      <a:pt x="39" y="19"/>
                    </a:lnTo>
                    <a:lnTo>
                      <a:pt x="43" y="15"/>
                    </a:lnTo>
                    <a:lnTo>
                      <a:pt x="42" y="13"/>
                    </a:lnTo>
                    <a:lnTo>
                      <a:pt x="42" y="12"/>
                    </a:lnTo>
                    <a:lnTo>
                      <a:pt x="41" y="11"/>
                    </a:lnTo>
                    <a:lnTo>
                      <a:pt x="40" y="10"/>
                    </a:lnTo>
                    <a:lnTo>
                      <a:pt x="39" y="9"/>
                    </a:lnTo>
                    <a:lnTo>
                      <a:pt x="36" y="8"/>
                    </a:lnTo>
                    <a:lnTo>
                      <a:pt x="33" y="6"/>
                    </a:lnTo>
                    <a:lnTo>
                      <a:pt x="31" y="7"/>
                    </a:lnTo>
                    <a:lnTo>
                      <a:pt x="31" y="7"/>
                    </a:lnTo>
                    <a:lnTo>
                      <a:pt x="31" y="8"/>
                    </a:lnTo>
                    <a:lnTo>
                      <a:pt x="31" y="8"/>
                    </a:lnTo>
                    <a:lnTo>
                      <a:pt x="30" y="10"/>
                    </a:lnTo>
                    <a:lnTo>
                      <a:pt x="30" y="11"/>
                    </a:lnTo>
                    <a:lnTo>
                      <a:pt x="31" y="12"/>
                    </a:lnTo>
                    <a:lnTo>
                      <a:pt x="30" y="13"/>
                    </a:lnTo>
                    <a:lnTo>
                      <a:pt x="28" y="14"/>
                    </a:lnTo>
                    <a:lnTo>
                      <a:pt x="28" y="12"/>
                    </a:lnTo>
                    <a:lnTo>
                      <a:pt x="28" y="12"/>
                    </a:lnTo>
                    <a:lnTo>
                      <a:pt x="24" y="15"/>
                    </a:lnTo>
                    <a:lnTo>
                      <a:pt x="24" y="14"/>
                    </a:lnTo>
                    <a:lnTo>
                      <a:pt x="24" y="13"/>
                    </a:lnTo>
                    <a:lnTo>
                      <a:pt x="25" y="13"/>
                    </a:lnTo>
                    <a:lnTo>
                      <a:pt x="26" y="12"/>
                    </a:lnTo>
                    <a:lnTo>
                      <a:pt x="26" y="12"/>
                    </a:lnTo>
                    <a:lnTo>
                      <a:pt x="26" y="12"/>
                    </a:lnTo>
                    <a:lnTo>
                      <a:pt x="26" y="10"/>
                    </a:lnTo>
                    <a:lnTo>
                      <a:pt x="28" y="9"/>
                    </a:lnTo>
                    <a:lnTo>
                      <a:pt x="28" y="3"/>
                    </a:lnTo>
                    <a:lnTo>
                      <a:pt x="27" y="2"/>
                    </a:lnTo>
                    <a:lnTo>
                      <a:pt x="27" y="1"/>
                    </a:lnTo>
                    <a:lnTo>
                      <a:pt x="26" y="1"/>
                    </a:lnTo>
                    <a:lnTo>
                      <a:pt x="25" y="1"/>
                    </a:lnTo>
                    <a:lnTo>
                      <a:pt x="24" y="0"/>
                    </a:lnTo>
                    <a:lnTo>
                      <a:pt x="17" y="5"/>
                    </a:lnTo>
                    <a:lnTo>
                      <a:pt x="15" y="5"/>
                    </a:lnTo>
                    <a:lnTo>
                      <a:pt x="14" y="6"/>
                    </a:lnTo>
                    <a:lnTo>
                      <a:pt x="13" y="6"/>
                    </a:lnTo>
                    <a:lnTo>
                      <a:pt x="4" y="16"/>
                    </a:lnTo>
                    <a:lnTo>
                      <a:pt x="3" y="17"/>
                    </a:lnTo>
                    <a:lnTo>
                      <a:pt x="3" y="19"/>
                    </a:lnTo>
                    <a:lnTo>
                      <a:pt x="4" y="19"/>
                    </a:lnTo>
                    <a:lnTo>
                      <a:pt x="5" y="19"/>
                    </a:lnTo>
                    <a:lnTo>
                      <a:pt x="6" y="19"/>
                    </a:lnTo>
                    <a:lnTo>
                      <a:pt x="6" y="20"/>
                    </a:lnTo>
                    <a:lnTo>
                      <a:pt x="6" y="21"/>
                    </a:lnTo>
                    <a:lnTo>
                      <a:pt x="3" y="22"/>
                    </a:lnTo>
                    <a:lnTo>
                      <a:pt x="1" y="26"/>
                    </a:lnTo>
                    <a:lnTo>
                      <a:pt x="0" y="27"/>
                    </a:lnTo>
                    <a:lnTo>
                      <a:pt x="1" y="32"/>
                    </a:lnTo>
                    <a:lnTo>
                      <a:pt x="3" y="31"/>
                    </a:lnTo>
                    <a:lnTo>
                      <a:pt x="3" y="31"/>
                    </a:lnTo>
                    <a:lnTo>
                      <a:pt x="4" y="32"/>
                    </a:lnTo>
                    <a:lnTo>
                      <a:pt x="4" y="33"/>
                    </a:lnTo>
                    <a:lnTo>
                      <a:pt x="6" y="32"/>
                    </a:lnTo>
                    <a:lnTo>
                      <a:pt x="7" y="31"/>
                    </a:lnTo>
                    <a:lnTo>
                      <a:pt x="7" y="34"/>
                    </a:lnTo>
                    <a:lnTo>
                      <a:pt x="6" y="34"/>
                    </a:lnTo>
                    <a:lnTo>
                      <a:pt x="5" y="34"/>
                    </a:lnTo>
                    <a:lnTo>
                      <a:pt x="5" y="35"/>
                    </a:lnTo>
                    <a:lnTo>
                      <a:pt x="5" y="36"/>
                    </a:lnTo>
                    <a:lnTo>
                      <a:pt x="6" y="36"/>
                    </a:lnTo>
                    <a:lnTo>
                      <a:pt x="6" y="36"/>
                    </a:lnTo>
                    <a:lnTo>
                      <a:pt x="7" y="36"/>
                    </a:lnTo>
                    <a:lnTo>
                      <a:pt x="9" y="36"/>
                    </a:lnTo>
                    <a:lnTo>
                      <a:pt x="9" y="35"/>
                    </a:lnTo>
                    <a:lnTo>
                      <a:pt x="8" y="35"/>
                    </a:lnTo>
                    <a:lnTo>
                      <a:pt x="9" y="34"/>
                    </a:lnTo>
                    <a:lnTo>
                      <a:pt x="10" y="34"/>
                    </a:lnTo>
                    <a:lnTo>
                      <a:pt x="10" y="35"/>
                    </a:lnTo>
                    <a:lnTo>
                      <a:pt x="10" y="35"/>
                    </a:lnTo>
                    <a:lnTo>
                      <a:pt x="11" y="35"/>
                    </a:lnTo>
                    <a:lnTo>
                      <a:pt x="11" y="35"/>
                    </a:lnTo>
                    <a:lnTo>
                      <a:pt x="13" y="35"/>
                    </a:lnTo>
                    <a:lnTo>
                      <a:pt x="13" y="34"/>
                    </a:lnTo>
                    <a:lnTo>
                      <a:pt x="20" y="34"/>
                    </a:lnTo>
                    <a:lnTo>
                      <a:pt x="20" y="34"/>
                    </a:lnTo>
                    <a:lnTo>
                      <a:pt x="19" y="34"/>
                    </a:lnTo>
                    <a:lnTo>
                      <a:pt x="17" y="34"/>
                    </a:lnTo>
                    <a:lnTo>
                      <a:pt x="17" y="35"/>
                    </a:lnTo>
                    <a:lnTo>
                      <a:pt x="18" y="36"/>
                    </a:lnTo>
                    <a:lnTo>
                      <a:pt x="19" y="36"/>
                    </a:lnTo>
                    <a:lnTo>
                      <a:pt x="18" y="37"/>
                    </a:lnTo>
                    <a:lnTo>
                      <a:pt x="17" y="37"/>
                    </a:lnTo>
                    <a:lnTo>
                      <a:pt x="17" y="37"/>
                    </a:lnTo>
                    <a:lnTo>
                      <a:pt x="17" y="36"/>
                    </a:lnTo>
                    <a:lnTo>
                      <a:pt x="6" y="40"/>
                    </a:lnTo>
                    <a:lnTo>
                      <a:pt x="5" y="42"/>
                    </a:lnTo>
                    <a:lnTo>
                      <a:pt x="5" y="44"/>
                    </a:lnTo>
                    <a:lnTo>
                      <a:pt x="7" y="47"/>
                    </a:lnTo>
                    <a:lnTo>
                      <a:pt x="9" y="48"/>
                    </a:lnTo>
                    <a:lnTo>
                      <a:pt x="9" y="48"/>
                    </a:lnTo>
                    <a:lnTo>
                      <a:pt x="9" y="48"/>
                    </a:lnTo>
                    <a:lnTo>
                      <a:pt x="10" y="48"/>
                    </a:lnTo>
                    <a:lnTo>
                      <a:pt x="12" y="49"/>
                    </a:lnTo>
                    <a:lnTo>
                      <a:pt x="16" y="48"/>
                    </a:lnTo>
                    <a:lnTo>
                      <a:pt x="17" y="49"/>
                    </a:lnTo>
                    <a:lnTo>
                      <a:pt x="17" y="50"/>
                    </a:lnTo>
                    <a:lnTo>
                      <a:pt x="19" y="50"/>
                    </a:lnTo>
                    <a:lnTo>
                      <a:pt x="20" y="50"/>
                    </a:lnTo>
                    <a:lnTo>
                      <a:pt x="28" y="48"/>
                    </a:lnTo>
                    <a:lnTo>
                      <a:pt x="29" y="48"/>
                    </a:lnTo>
                    <a:lnTo>
                      <a:pt x="30" y="48"/>
                    </a:lnTo>
                    <a:lnTo>
                      <a:pt x="31" y="48"/>
                    </a:lnTo>
                    <a:lnTo>
                      <a:pt x="32" y="49"/>
                    </a:lnTo>
                    <a:lnTo>
                      <a:pt x="34" y="50"/>
                    </a:lnTo>
                    <a:lnTo>
                      <a:pt x="35" y="50"/>
                    </a:lnTo>
                    <a:lnTo>
                      <a:pt x="35" y="51"/>
                    </a:lnTo>
                    <a:lnTo>
                      <a:pt x="37" y="51"/>
                    </a:lnTo>
                    <a:lnTo>
                      <a:pt x="38" y="52"/>
                    </a:lnTo>
                    <a:lnTo>
                      <a:pt x="39" y="52"/>
                    </a:lnTo>
                    <a:lnTo>
                      <a:pt x="39" y="53"/>
                    </a:lnTo>
                    <a:lnTo>
                      <a:pt x="38" y="53"/>
                    </a:lnTo>
                    <a:lnTo>
                      <a:pt x="37" y="52"/>
                    </a:lnTo>
                    <a:lnTo>
                      <a:pt x="37" y="53"/>
                    </a:lnTo>
                    <a:lnTo>
                      <a:pt x="37" y="54"/>
                    </a:lnTo>
                    <a:lnTo>
                      <a:pt x="36" y="55"/>
                    </a:lnTo>
                    <a:lnTo>
                      <a:pt x="27" y="53"/>
                    </a:lnTo>
                    <a:lnTo>
                      <a:pt x="10" y="59"/>
                    </a:lnTo>
                    <a:lnTo>
                      <a:pt x="11" y="63"/>
                    </a:lnTo>
                    <a:lnTo>
                      <a:pt x="12" y="63"/>
                    </a:lnTo>
                    <a:lnTo>
                      <a:pt x="12" y="66"/>
                    </a:lnTo>
                    <a:lnTo>
                      <a:pt x="13" y="67"/>
                    </a:lnTo>
                    <a:lnTo>
                      <a:pt x="14" y="67"/>
                    </a:lnTo>
                    <a:lnTo>
                      <a:pt x="14" y="67"/>
                    </a:lnTo>
                    <a:lnTo>
                      <a:pt x="17" y="70"/>
                    </a:lnTo>
                    <a:lnTo>
                      <a:pt x="20" y="70"/>
                    </a:lnTo>
                    <a:lnTo>
                      <a:pt x="21" y="71"/>
                    </a:lnTo>
                    <a:lnTo>
                      <a:pt x="23" y="71"/>
                    </a:lnTo>
                    <a:lnTo>
                      <a:pt x="24" y="70"/>
                    </a:lnTo>
                    <a:lnTo>
                      <a:pt x="26" y="70"/>
                    </a:lnTo>
                    <a:lnTo>
                      <a:pt x="28" y="70"/>
                    </a:lnTo>
                    <a:lnTo>
                      <a:pt x="28" y="71"/>
                    </a:lnTo>
                    <a:lnTo>
                      <a:pt x="29" y="72"/>
                    </a:lnTo>
                    <a:lnTo>
                      <a:pt x="29" y="73"/>
                    </a:lnTo>
                    <a:lnTo>
                      <a:pt x="29" y="73"/>
                    </a:lnTo>
                    <a:lnTo>
                      <a:pt x="31" y="74"/>
                    </a:lnTo>
                    <a:lnTo>
                      <a:pt x="31" y="74"/>
                    </a:lnTo>
                    <a:lnTo>
                      <a:pt x="30" y="75"/>
                    </a:lnTo>
                    <a:lnTo>
                      <a:pt x="30" y="76"/>
                    </a:lnTo>
                    <a:lnTo>
                      <a:pt x="31" y="80"/>
                    </a:lnTo>
                    <a:lnTo>
                      <a:pt x="34" y="81"/>
                    </a:lnTo>
                    <a:lnTo>
                      <a:pt x="32" y="82"/>
                    </a:lnTo>
                    <a:lnTo>
                      <a:pt x="32" y="82"/>
                    </a:lnTo>
                    <a:lnTo>
                      <a:pt x="39" y="82"/>
                    </a:lnTo>
                    <a:lnTo>
                      <a:pt x="39" y="82"/>
                    </a:lnTo>
                    <a:lnTo>
                      <a:pt x="43" y="81"/>
                    </a:lnTo>
                    <a:lnTo>
                      <a:pt x="43" y="81"/>
                    </a:lnTo>
                    <a:lnTo>
                      <a:pt x="42" y="81"/>
                    </a:lnTo>
                    <a:lnTo>
                      <a:pt x="43" y="81"/>
                    </a:lnTo>
                    <a:lnTo>
                      <a:pt x="44" y="81"/>
                    </a:lnTo>
                    <a:lnTo>
                      <a:pt x="46" y="80"/>
                    </a:lnTo>
                    <a:lnTo>
                      <a:pt x="46" y="81"/>
                    </a:lnTo>
                    <a:lnTo>
                      <a:pt x="47" y="80"/>
                    </a:lnTo>
                    <a:lnTo>
                      <a:pt x="49" y="81"/>
                    </a:lnTo>
                    <a:lnTo>
                      <a:pt x="50" y="80"/>
                    </a:lnTo>
                    <a:lnTo>
                      <a:pt x="50" y="81"/>
                    </a:lnTo>
                    <a:lnTo>
                      <a:pt x="53" y="80"/>
                    </a:lnTo>
                    <a:lnTo>
                      <a:pt x="57" y="78"/>
                    </a:lnTo>
                    <a:lnTo>
                      <a:pt x="58" y="76"/>
                    </a:lnTo>
                    <a:lnTo>
                      <a:pt x="57" y="75"/>
                    </a:lnTo>
                    <a:lnTo>
                      <a:pt x="64" y="74"/>
                    </a:lnTo>
                    <a:lnTo>
                      <a:pt x="66" y="72"/>
                    </a:lnTo>
                    <a:lnTo>
                      <a:pt x="67" y="71"/>
                    </a:lnTo>
                    <a:lnTo>
                      <a:pt x="67" y="70"/>
                    </a:lnTo>
                    <a:lnTo>
                      <a:pt x="67" y="69"/>
                    </a:lnTo>
                    <a:lnTo>
                      <a:pt x="68" y="68"/>
                    </a:lnTo>
                    <a:lnTo>
                      <a:pt x="68" y="67"/>
                    </a:lnTo>
                    <a:lnTo>
                      <a:pt x="70" y="67"/>
                    </a:lnTo>
                    <a:lnTo>
                      <a:pt x="71" y="70"/>
                    </a:lnTo>
                    <a:lnTo>
                      <a:pt x="70" y="70"/>
                    </a:lnTo>
                    <a:lnTo>
                      <a:pt x="70" y="71"/>
                    </a:lnTo>
                    <a:lnTo>
                      <a:pt x="72" y="72"/>
                    </a:lnTo>
                    <a:lnTo>
                      <a:pt x="73" y="72"/>
                    </a:lnTo>
                    <a:lnTo>
                      <a:pt x="75" y="72"/>
                    </a:lnTo>
                    <a:lnTo>
                      <a:pt x="75" y="73"/>
                    </a:lnTo>
                    <a:lnTo>
                      <a:pt x="76" y="73"/>
                    </a:lnTo>
                    <a:lnTo>
                      <a:pt x="77" y="73"/>
                    </a:lnTo>
                    <a:lnTo>
                      <a:pt x="78" y="73"/>
                    </a:lnTo>
                    <a:lnTo>
                      <a:pt x="76" y="75"/>
                    </a:lnTo>
                    <a:lnTo>
                      <a:pt x="76" y="75"/>
                    </a:lnTo>
                    <a:lnTo>
                      <a:pt x="80" y="76"/>
                    </a:lnTo>
                    <a:lnTo>
                      <a:pt x="81" y="75"/>
                    </a:lnTo>
                    <a:lnTo>
                      <a:pt x="82" y="75"/>
                    </a:lnTo>
                    <a:lnTo>
                      <a:pt x="82" y="76"/>
                    </a:lnTo>
                    <a:lnTo>
                      <a:pt x="84" y="77"/>
                    </a:lnTo>
                    <a:lnTo>
                      <a:pt x="84" y="78"/>
                    </a:lnTo>
                    <a:lnTo>
                      <a:pt x="87" y="78"/>
                    </a:lnTo>
                    <a:lnTo>
                      <a:pt x="88" y="78"/>
                    </a:lnTo>
                    <a:lnTo>
                      <a:pt x="89" y="78"/>
                    </a:lnTo>
                    <a:lnTo>
                      <a:pt x="90" y="78"/>
                    </a:lnTo>
                    <a:lnTo>
                      <a:pt x="90" y="78"/>
                    </a:lnTo>
                    <a:lnTo>
                      <a:pt x="90" y="76"/>
                    </a:lnTo>
                    <a:lnTo>
                      <a:pt x="90" y="77"/>
                    </a:lnTo>
                    <a:lnTo>
                      <a:pt x="92" y="77"/>
                    </a:lnTo>
                    <a:lnTo>
                      <a:pt x="92" y="76"/>
                    </a:lnTo>
                    <a:lnTo>
                      <a:pt x="94" y="75"/>
                    </a:lnTo>
                    <a:lnTo>
                      <a:pt x="95" y="75"/>
                    </a:lnTo>
                    <a:lnTo>
                      <a:pt x="95" y="74"/>
                    </a:lnTo>
                    <a:lnTo>
                      <a:pt x="96" y="74"/>
                    </a:lnTo>
                    <a:lnTo>
                      <a:pt x="96" y="73"/>
                    </a:lnTo>
                    <a:lnTo>
                      <a:pt x="96" y="74"/>
                    </a:lnTo>
                    <a:lnTo>
                      <a:pt x="97" y="74"/>
                    </a:lnTo>
                    <a:lnTo>
                      <a:pt x="97" y="72"/>
                    </a:lnTo>
                    <a:lnTo>
                      <a:pt x="97" y="71"/>
                    </a:lnTo>
                    <a:lnTo>
                      <a:pt x="95" y="71"/>
                    </a:lnTo>
                    <a:lnTo>
                      <a:pt x="94" y="70"/>
                    </a:lnTo>
                    <a:lnTo>
                      <a:pt x="94" y="72"/>
                    </a:lnTo>
                    <a:lnTo>
                      <a:pt x="93" y="71"/>
                    </a:lnTo>
                    <a:lnTo>
                      <a:pt x="93" y="70"/>
                    </a:lnTo>
                    <a:lnTo>
                      <a:pt x="93" y="70"/>
                    </a:lnTo>
                    <a:lnTo>
                      <a:pt x="93" y="70"/>
                    </a:lnTo>
                    <a:lnTo>
                      <a:pt x="93" y="70"/>
                    </a:lnTo>
                    <a:lnTo>
                      <a:pt x="94" y="69"/>
                    </a:lnTo>
                    <a:lnTo>
                      <a:pt x="94" y="68"/>
                    </a:lnTo>
                    <a:lnTo>
                      <a:pt x="95" y="67"/>
                    </a:lnTo>
                    <a:lnTo>
                      <a:pt x="93" y="67"/>
                    </a:lnTo>
                    <a:lnTo>
                      <a:pt x="93" y="67"/>
                    </a:lnTo>
                    <a:lnTo>
                      <a:pt x="91" y="67"/>
                    </a:lnTo>
                    <a:lnTo>
                      <a:pt x="91" y="67"/>
                    </a:lnTo>
                    <a:lnTo>
                      <a:pt x="90" y="69"/>
                    </a:lnTo>
                    <a:lnTo>
                      <a:pt x="89" y="70"/>
                    </a:lnTo>
                    <a:lnTo>
                      <a:pt x="89" y="68"/>
                    </a:lnTo>
                    <a:lnTo>
                      <a:pt x="88" y="67"/>
                    </a:lnTo>
                    <a:lnTo>
                      <a:pt x="88" y="66"/>
                    </a:lnTo>
                    <a:lnTo>
                      <a:pt x="89" y="66"/>
                    </a:lnTo>
                    <a:lnTo>
                      <a:pt x="90" y="66"/>
                    </a:lnTo>
                    <a:lnTo>
                      <a:pt x="90" y="67"/>
                    </a:lnTo>
                    <a:lnTo>
                      <a:pt x="91" y="66"/>
                    </a:lnTo>
                    <a:lnTo>
                      <a:pt x="91" y="63"/>
                    </a:lnTo>
                    <a:lnTo>
                      <a:pt x="91" y="63"/>
                    </a:lnTo>
                    <a:lnTo>
                      <a:pt x="91" y="63"/>
                    </a:lnTo>
                    <a:lnTo>
                      <a:pt x="92" y="62"/>
                    </a:lnTo>
                    <a:lnTo>
                      <a:pt x="93" y="62"/>
                    </a:lnTo>
                    <a:lnTo>
                      <a:pt x="93" y="61"/>
                    </a:lnTo>
                    <a:lnTo>
                      <a:pt x="93" y="61"/>
                    </a:lnTo>
                    <a:lnTo>
                      <a:pt x="93" y="61"/>
                    </a:lnTo>
                    <a:lnTo>
                      <a:pt x="94" y="60"/>
                    </a:lnTo>
                    <a:lnTo>
                      <a:pt x="94" y="62"/>
                    </a:lnTo>
                    <a:lnTo>
                      <a:pt x="94" y="63"/>
                    </a:lnTo>
                    <a:lnTo>
                      <a:pt x="95" y="63"/>
                    </a:lnTo>
                    <a:lnTo>
                      <a:pt x="95" y="63"/>
                    </a:lnTo>
                    <a:lnTo>
                      <a:pt x="96" y="63"/>
                    </a:lnTo>
                    <a:lnTo>
                      <a:pt x="97" y="64"/>
                    </a:lnTo>
                    <a:lnTo>
                      <a:pt x="97" y="64"/>
                    </a:lnTo>
                    <a:lnTo>
                      <a:pt x="97" y="60"/>
                    </a:lnTo>
                    <a:lnTo>
                      <a:pt x="97" y="62"/>
                    </a:lnTo>
                    <a:lnTo>
                      <a:pt x="98" y="64"/>
                    </a:lnTo>
                    <a:lnTo>
                      <a:pt x="99" y="64"/>
                    </a:lnTo>
                    <a:lnTo>
                      <a:pt x="100" y="64"/>
                    </a:lnTo>
                    <a:lnTo>
                      <a:pt x="100" y="63"/>
                    </a:lnTo>
                    <a:lnTo>
                      <a:pt x="100" y="60"/>
                    </a:lnTo>
                    <a:lnTo>
                      <a:pt x="100" y="59"/>
                    </a:lnTo>
                    <a:lnTo>
                      <a:pt x="100" y="5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4" name="Freeform 56"/>
              <p:cNvSpPr>
                <a:spLocks/>
              </p:cNvSpPr>
              <p:nvPr/>
            </p:nvSpPr>
            <p:spPr bwMode="auto">
              <a:xfrm>
                <a:off x="5095" y="3102"/>
                <a:ext cx="21" cy="13"/>
              </a:xfrm>
              <a:custGeom>
                <a:avLst/>
                <a:gdLst/>
                <a:ahLst/>
                <a:cxnLst>
                  <a:cxn ang="0">
                    <a:pos x="8" y="11"/>
                  </a:cxn>
                  <a:cxn ang="0">
                    <a:pos x="10" y="12"/>
                  </a:cxn>
                  <a:cxn ang="0">
                    <a:pos x="11" y="11"/>
                  </a:cxn>
                  <a:cxn ang="0">
                    <a:pos x="12" y="12"/>
                  </a:cxn>
                  <a:cxn ang="0">
                    <a:pos x="14" y="12"/>
                  </a:cxn>
                  <a:cxn ang="0">
                    <a:pos x="16" y="12"/>
                  </a:cxn>
                  <a:cxn ang="0">
                    <a:pos x="18" y="13"/>
                  </a:cxn>
                  <a:cxn ang="0">
                    <a:pos x="19" y="13"/>
                  </a:cxn>
                  <a:cxn ang="0">
                    <a:pos x="19" y="13"/>
                  </a:cxn>
                  <a:cxn ang="0">
                    <a:pos x="21" y="13"/>
                  </a:cxn>
                  <a:cxn ang="0">
                    <a:pos x="20" y="9"/>
                  </a:cxn>
                  <a:cxn ang="0">
                    <a:pos x="19" y="5"/>
                  </a:cxn>
                  <a:cxn ang="0">
                    <a:pos x="16" y="4"/>
                  </a:cxn>
                  <a:cxn ang="0">
                    <a:pos x="15" y="1"/>
                  </a:cxn>
                  <a:cxn ang="0">
                    <a:pos x="14" y="1"/>
                  </a:cxn>
                  <a:cxn ang="0">
                    <a:pos x="13" y="1"/>
                  </a:cxn>
                  <a:cxn ang="0">
                    <a:pos x="12" y="0"/>
                  </a:cxn>
                  <a:cxn ang="0">
                    <a:pos x="11" y="0"/>
                  </a:cxn>
                  <a:cxn ang="0">
                    <a:pos x="8" y="1"/>
                  </a:cxn>
                  <a:cxn ang="0">
                    <a:pos x="6" y="1"/>
                  </a:cxn>
                  <a:cxn ang="0">
                    <a:pos x="5" y="2"/>
                  </a:cxn>
                  <a:cxn ang="0">
                    <a:pos x="5" y="3"/>
                  </a:cxn>
                  <a:cxn ang="0">
                    <a:pos x="3" y="8"/>
                  </a:cxn>
                  <a:cxn ang="0">
                    <a:pos x="1" y="8"/>
                  </a:cxn>
                  <a:cxn ang="0">
                    <a:pos x="0" y="9"/>
                  </a:cxn>
                  <a:cxn ang="0">
                    <a:pos x="1" y="11"/>
                  </a:cxn>
                  <a:cxn ang="0">
                    <a:pos x="1" y="11"/>
                  </a:cxn>
                  <a:cxn ang="0">
                    <a:pos x="4" y="9"/>
                  </a:cxn>
                  <a:cxn ang="0">
                    <a:pos x="6" y="10"/>
                  </a:cxn>
                  <a:cxn ang="0">
                    <a:pos x="8" y="11"/>
                  </a:cxn>
                </a:cxnLst>
                <a:rect l="0" t="0" r="r" b="b"/>
                <a:pathLst>
                  <a:path w="21" h="13">
                    <a:moveTo>
                      <a:pt x="8" y="11"/>
                    </a:moveTo>
                    <a:lnTo>
                      <a:pt x="10" y="12"/>
                    </a:lnTo>
                    <a:lnTo>
                      <a:pt x="11" y="11"/>
                    </a:lnTo>
                    <a:lnTo>
                      <a:pt x="12" y="12"/>
                    </a:lnTo>
                    <a:lnTo>
                      <a:pt x="14" y="12"/>
                    </a:lnTo>
                    <a:lnTo>
                      <a:pt x="16" y="12"/>
                    </a:lnTo>
                    <a:lnTo>
                      <a:pt x="18" y="13"/>
                    </a:lnTo>
                    <a:lnTo>
                      <a:pt x="19" y="13"/>
                    </a:lnTo>
                    <a:lnTo>
                      <a:pt x="19" y="13"/>
                    </a:lnTo>
                    <a:lnTo>
                      <a:pt x="21" y="13"/>
                    </a:lnTo>
                    <a:lnTo>
                      <a:pt x="20" y="9"/>
                    </a:lnTo>
                    <a:lnTo>
                      <a:pt x="19" y="5"/>
                    </a:lnTo>
                    <a:lnTo>
                      <a:pt x="16" y="4"/>
                    </a:lnTo>
                    <a:lnTo>
                      <a:pt x="15" y="1"/>
                    </a:lnTo>
                    <a:lnTo>
                      <a:pt x="14" y="1"/>
                    </a:lnTo>
                    <a:lnTo>
                      <a:pt x="13" y="1"/>
                    </a:lnTo>
                    <a:lnTo>
                      <a:pt x="12" y="0"/>
                    </a:lnTo>
                    <a:lnTo>
                      <a:pt x="11" y="0"/>
                    </a:lnTo>
                    <a:lnTo>
                      <a:pt x="8" y="1"/>
                    </a:lnTo>
                    <a:lnTo>
                      <a:pt x="6" y="1"/>
                    </a:lnTo>
                    <a:lnTo>
                      <a:pt x="5" y="2"/>
                    </a:lnTo>
                    <a:lnTo>
                      <a:pt x="5" y="3"/>
                    </a:lnTo>
                    <a:lnTo>
                      <a:pt x="3" y="8"/>
                    </a:lnTo>
                    <a:lnTo>
                      <a:pt x="1" y="8"/>
                    </a:lnTo>
                    <a:lnTo>
                      <a:pt x="0" y="9"/>
                    </a:lnTo>
                    <a:lnTo>
                      <a:pt x="1" y="11"/>
                    </a:lnTo>
                    <a:lnTo>
                      <a:pt x="1" y="11"/>
                    </a:lnTo>
                    <a:lnTo>
                      <a:pt x="4" y="9"/>
                    </a:lnTo>
                    <a:lnTo>
                      <a:pt x="6" y="10"/>
                    </a:lnTo>
                    <a:lnTo>
                      <a:pt x="8"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5" name="Freeform 57"/>
              <p:cNvSpPr>
                <a:spLocks/>
              </p:cNvSpPr>
              <p:nvPr/>
            </p:nvSpPr>
            <p:spPr bwMode="auto">
              <a:xfrm>
                <a:off x="4754" y="3128"/>
                <a:ext cx="7" cy="6"/>
              </a:xfrm>
              <a:custGeom>
                <a:avLst/>
                <a:gdLst/>
                <a:ahLst/>
                <a:cxnLst>
                  <a:cxn ang="0">
                    <a:pos x="4" y="5"/>
                  </a:cxn>
                  <a:cxn ang="0">
                    <a:pos x="5" y="4"/>
                  </a:cxn>
                  <a:cxn ang="0">
                    <a:pos x="7" y="3"/>
                  </a:cxn>
                  <a:cxn ang="0">
                    <a:pos x="7" y="1"/>
                  </a:cxn>
                  <a:cxn ang="0">
                    <a:pos x="6" y="1"/>
                  </a:cxn>
                  <a:cxn ang="0">
                    <a:pos x="3" y="0"/>
                  </a:cxn>
                  <a:cxn ang="0">
                    <a:pos x="2" y="1"/>
                  </a:cxn>
                  <a:cxn ang="0">
                    <a:pos x="1" y="1"/>
                  </a:cxn>
                  <a:cxn ang="0">
                    <a:pos x="0" y="4"/>
                  </a:cxn>
                  <a:cxn ang="0">
                    <a:pos x="0" y="5"/>
                  </a:cxn>
                  <a:cxn ang="0">
                    <a:pos x="0" y="6"/>
                  </a:cxn>
                  <a:cxn ang="0">
                    <a:pos x="4" y="5"/>
                  </a:cxn>
                </a:cxnLst>
                <a:rect l="0" t="0" r="r" b="b"/>
                <a:pathLst>
                  <a:path w="7" h="6">
                    <a:moveTo>
                      <a:pt x="4" y="5"/>
                    </a:moveTo>
                    <a:lnTo>
                      <a:pt x="5" y="4"/>
                    </a:lnTo>
                    <a:lnTo>
                      <a:pt x="7" y="3"/>
                    </a:lnTo>
                    <a:lnTo>
                      <a:pt x="7" y="1"/>
                    </a:lnTo>
                    <a:lnTo>
                      <a:pt x="6" y="1"/>
                    </a:lnTo>
                    <a:lnTo>
                      <a:pt x="3" y="0"/>
                    </a:lnTo>
                    <a:lnTo>
                      <a:pt x="2" y="1"/>
                    </a:lnTo>
                    <a:lnTo>
                      <a:pt x="1" y="1"/>
                    </a:lnTo>
                    <a:lnTo>
                      <a:pt x="0" y="4"/>
                    </a:lnTo>
                    <a:lnTo>
                      <a:pt x="0" y="5"/>
                    </a:lnTo>
                    <a:lnTo>
                      <a:pt x="0" y="6"/>
                    </a:lnTo>
                    <a:lnTo>
                      <a:pt x="4"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6" name="Freeform 58"/>
              <p:cNvSpPr>
                <a:spLocks/>
              </p:cNvSpPr>
              <p:nvPr/>
            </p:nvSpPr>
            <p:spPr bwMode="auto">
              <a:xfrm>
                <a:off x="4738" y="3118"/>
                <a:ext cx="4" cy="5"/>
              </a:xfrm>
              <a:custGeom>
                <a:avLst/>
                <a:gdLst/>
                <a:ahLst/>
                <a:cxnLst>
                  <a:cxn ang="0">
                    <a:pos x="2" y="5"/>
                  </a:cxn>
                  <a:cxn ang="0">
                    <a:pos x="3" y="2"/>
                  </a:cxn>
                  <a:cxn ang="0">
                    <a:pos x="4" y="1"/>
                  </a:cxn>
                  <a:cxn ang="0">
                    <a:pos x="4" y="1"/>
                  </a:cxn>
                  <a:cxn ang="0">
                    <a:pos x="2" y="0"/>
                  </a:cxn>
                  <a:cxn ang="0">
                    <a:pos x="1" y="0"/>
                  </a:cxn>
                  <a:cxn ang="0">
                    <a:pos x="0" y="1"/>
                  </a:cxn>
                  <a:cxn ang="0">
                    <a:pos x="0" y="3"/>
                  </a:cxn>
                  <a:cxn ang="0">
                    <a:pos x="2" y="5"/>
                  </a:cxn>
                </a:cxnLst>
                <a:rect l="0" t="0" r="r" b="b"/>
                <a:pathLst>
                  <a:path w="4" h="5">
                    <a:moveTo>
                      <a:pt x="2" y="5"/>
                    </a:moveTo>
                    <a:lnTo>
                      <a:pt x="3" y="2"/>
                    </a:lnTo>
                    <a:lnTo>
                      <a:pt x="4" y="1"/>
                    </a:lnTo>
                    <a:lnTo>
                      <a:pt x="4" y="1"/>
                    </a:lnTo>
                    <a:lnTo>
                      <a:pt x="2" y="0"/>
                    </a:lnTo>
                    <a:lnTo>
                      <a:pt x="1" y="0"/>
                    </a:lnTo>
                    <a:lnTo>
                      <a:pt x="0" y="1"/>
                    </a:lnTo>
                    <a:lnTo>
                      <a:pt x="0" y="3"/>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7" name="Freeform 59"/>
              <p:cNvSpPr>
                <a:spLocks/>
              </p:cNvSpPr>
              <p:nvPr/>
            </p:nvSpPr>
            <p:spPr bwMode="auto">
              <a:xfrm>
                <a:off x="4763" y="3119"/>
                <a:ext cx="4" cy="7"/>
              </a:xfrm>
              <a:custGeom>
                <a:avLst/>
                <a:gdLst/>
                <a:ahLst/>
                <a:cxnLst>
                  <a:cxn ang="0">
                    <a:pos x="2" y="6"/>
                  </a:cxn>
                  <a:cxn ang="0">
                    <a:pos x="3" y="6"/>
                  </a:cxn>
                  <a:cxn ang="0">
                    <a:pos x="4" y="7"/>
                  </a:cxn>
                  <a:cxn ang="0">
                    <a:pos x="4" y="6"/>
                  </a:cxn>
                  <a:cxn ang="0">
                    <a:pos x="4" y="2"/>
                  </a:cxn>
                  <a:cxn ang="0">
                    <a:pos x="3" y="2"/>
                  </a:cxn>
                  <a:cxn ang="0">
                    <a:pos x="3" y="1"/>
                  </a:cxn>
                  <a:cxn ang="0">
                    <a:pos x="3" y="0"/>
                  </a:cxn>
                  <a:cxn ang="0">
                    <a:pos x="2" y="0"/>
                  </a:cxn>
                  <a:cxn ang="0">
                    <a:pos x="0" y="4"/>
                  </a:cxn>
                  <a:cxn ang="0">
                    <a:pos x="1" y="6"/>
                  </a:cxn>
                  <a:cxn ang="0">
                    <a:pos x="2" y="6"/>
                  </a:cxn>
                </a:cxnLst>
                <a:rect l="0" t="0" r="r" b="b"/>
                <a:pathLst>
                  <a:path w="4" h="7">
                    <a:moveTo>
                      <a:pt x="2" y="6"/>
                    </a:moveTo>
                    <a:lnTo>
                      <a:pt x="3" y="6"/>
                    </a:lnTo>
                    <a:lnTo>
                      <a:pt x="4" y="7"/>
                    </a:lnTo>
                    <a:lnTo>
                      <a:pt x="4" y="6"/>
                    </a:lnTo>
                    <a:lnTo>
                      <a:pt x="4" y="2"/>
                    </a:lnTo>
                    <a:lnTo>
                      <a:pt x="3" y="2"/>
                    </a:lnTo>
                    <a:lnTo>
                      <a:pt x="3" y="1"/>
                    </a:lnTo>
                    <a:lnTo>
                      <a:pt x="3" y="0"/>
                    </a:lnTo>
                    <a:lnTo>
                      <a:pt x="2" y="0"/>
                    </a:lnTo>
                    <a:lnTo>
                      <a:pt x="0" y="4"/>
                    </a:lnTo>
                    <a:lnTo>
                      <a:pt x="1" y="6"/>
                    </a:lnTo>
                    <a:lnTo>
                      <a:pt x="2"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8" name="Freeform 60"/>
              <p:cNvSpPr>
                <a:spLocks/>
              </p:cNvSpPr>
              <p:nvPr/>
            </p:nvSpPr>
            <p:spPr bwMode="auto">
              <a:xfrm>
                <a:off x="4716" y="3111"/>
                <a:ext cx="8" cy="9"/>
              </a:xfrm>
              <a:custGeom>
                <a:avLst/>
                <a:gdLst/>
                <a:ahLst/>
                <a:cxnLst>
                  <a:cxn ang="0">
                    <a:pos x="0" y="9"/>
                  </a:cxn>
                  <a:cxn ang="0">
                    <a:pos x="1" y="9"/>
                  </a:cxn>
                  <a:cxn ang="0">
                    <a:pos x="2" y="7"/>
                  </a:cxn>
                  <a:cxn ang="0">
                    <a:pos x="2" y="8"/>
                  </a:cxn>
                  <a:cxn ang="0">
                    <a:pos x="4" y="7"/>
                  </a:cxn>
                  <a:cxn ang="0">
                    <a:pos x="6" y="7"/>
                  </a:cxn>
                  <a:cxn ang="0">
                    <a:pos x="6" y="6"/>
                  </a:cxn>
                  <a:cxn ang="0">
                    <a:pos x="8" y="6"/>
                  </a:cxn>
                  <a:cxn ang="0">
                    <a:pos x="7" y="4"/>
                  </a:cxn>
                  <a:cxn ang="0">
                    <a:pos x="5" y="4"/>
                  </a:cxn>
                  <a:cxn ang="0">
                    <a:pos x="6" y="2"/>
                  </a:cxn>
                  <a:cxn ang="0">
                    <a:pos x="5" y="0"/>
                  </a:cxn>
                  <a:cxn ang="0">
                    <a:pos x="3" y="0"/>
                  </a:cxn>
                  <a:cxn ang="0">
                    <a:pos x="2" y="0"/>
                  </a:cxn>
                  <a:cxn ang="0">
                    <a:pos x="0" y="3"/>
                  </a:cxn>
                  <a:cxn ang="0">
                    <a:pos x="1" y="7"/>
                  </a:cxn>
                  <a:cxn ang="0">
                    <a:pos x="0" y="8"/>
                  </a:cxn>
                  <a:cxn ang="0">
                    <a:pos x="0" y="9"/>
                  </a:cxn>
                </a:cxnLst>
                <a:rect l="0" t="0" r="r" b="b"/>
                <a:pathLst>
                  <a:path w="8" h="9">
                    <a:moveTo>
                      <a:pt x="0" y="9"/>
                    </a:moveTo>
                    <a:lnTo>
                      <a:pt x="1" y="9"/>
                    </a:lnTo>
                    <a:lnTo>
                      <a:pt x="2" y="7"/>
                    </a:lnTo>
                    <a:lnTo>
                      <a:pt x="2" y="8"/>
                    </a:lnTo>
                    <a:lnTo>
                      <a:pt x="4" y="7"/>
                    </a:lnTo>
                    <a:lnTo>
                      <a:pt x="6" y="7"/>
                    </a:lnTo>
                    <a:lnTo>
                      <a:pt x="6" y="6"/>
                    </a:lnTo>
                    <a:lnTo>
                      <a:pt x="8" y="6"/>
                    </a:lnTo>
                    <a:lnTo>
                      <a:pt x="7" y="4"/>
                    </a:lnTo>
                    <a:lnTo>
                      <a:pt x="5" y="4"/>
                    </a:lnTo>
                    <a:lnTo>
                      <a:pt x="6" y="2"/>
                    </a:lnTo>
                    <a:lnTo>
                      <a:pt x="5" y="0"/>
                    </a:lnTo>
                    <a:lnTo>
                      <a:pt x="3" y="0"/>
                    </a:lnTo>
                    <a:lnTo>
                      <a:pt x="2" y="0"/>
                    </a:lnTo>
                    <a:lnTo>
                      <a:pt x="0" y="3"/>
                    </a:lnTo>
                    <a:lnTo>
                      <a:pt x="1" y="7"/>
                    </a:lnTo>
                    <a:lnTo>
                      <a:pt x="0" y="8"/>
                    </a:lnTo>
                    <a:lnTo>
                      <a:pt x="0"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59" name="Freeform 61"/>
              <p:cNvSpPr>
                <a:spLocks/>
              </p:cNvSpPr>
              <p:nvPr/>
            </p:nvSpPr>
            <p:spPr bwMode="auto">
              <a:xfrm>
                <a:off x="4717" y="3220"/>
                <a:ext cx="7" cy="4"/>
              </a:xfrm>
              <a:custGeom>
                <a:avLst/>
                <a:gdLst/>
                <a:ahLst/>
                <a:cxnLst>
                  <a:cxn ang="0">
                    <a:pos x="6" y="0"/>
                  </a:cxn>
                  <a:cxn ang="0">
                    <a:pos x="4" y="0"/>
                  </a:cxn>
                  <a:cxn ang="0">
                    <a:pos x="1" y="2"/>
                  </a:cxn>
                  <a:cxn ang="0">
                    <a:pos x="0" y="2"/>
                  </a:cxn>
                  <a:cxn ang="0">
                    <a:pos x="1" y="3"/>
                  </a:cxn>
                  <a:cxn ang="0">
                    <a:pos x="1" y="4"/>
                  </a:cxn>
                  <a:cxn ang="0">
                    <a:pos x="2" y="4"/>
                  </a:cxn>
                  <a:cxn ang="0">
                    <a:pos x="5" y="2"/>
                  </a:cxn>
                  <a:cxn ang="0">
                    <a:pos x="7" y="2"/>
                  </a:cxn>
                  <a:cxn ang="0">
                    <a:pos x="6" y="0"/>
                  </a:cxn>
                  <a:cxn ang="0">
                    <a:pos x="6" y="0"/>
                  </a:cxn>
                </a:cxnLst>
                <a:rect l="0" t="0" r="r" b="b"/>
                <a:pathLst>
                  <a:path w="7" h="4">
                    <a:moveTo>
                      <a:pt x="6" y="0"/>
                    </a:moveTo>
                    <a:lnTo>
                      <a:pt x="4" y="0"/>
                    </a:lnTo>
                    <a:lnTo>
                      <a:pt x="1" y="2"/>
                    </a:lnTo>
                    <a:lnTo>
                      <a:pt x="0" y="2"/>
                    </a:lnTo>
                    <a:lnTo>
                      <a:pt x="1" y="3"/>
                    </a:lnTo>
                    <a:lnTo>
                      <a:pt x="1" y="4"/>
                    </a:lnTo>
                    <a:lnTo>
                      <a:pt x="2" y="4"/>
                    </a:lnTo>
                    <a:lnTo>
                      <a:pt x="5" y="2"/>
                    </a:lnTo>
                    <a:lnTo>
                      <a:pt x="7" y="2"/>
                    </a:lnTo>
                    <a:lnTo>
                      <a:pt x="6" y="0"/>
                    </a:lnTo>
                    <a:lnTo>
                      <a:pt x="6"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0" name="Freeform 62"/>
              <p:cNvSpPr>
                <a:spLocks/>
              </p:cNvSpPr>
              <p:nvPr/>
            </p:nvSpPr>
            <p:spPr bwMode="auto">
              <a:xfrm>
                <a:off x="3794" y="3117"/>
                <a:ext cx="4" cy="5"/>
              </a:xfrm>
              <a:custGeom>
                <a:avLst/>
                <a:gdLst/>
                <a:ahLst/>
                <a:cxnLst>
                  <a:cxn ang="0">
                    <a:pos x="3" y="0"/>
                  </a:cxn>
                  <a:cxn ang="0">
                    <a:pos x="2" y="0"/>
                  </a:cxn>
                  <a:cxn ang="0">
                    <a:pos x="0" y="1"/>
                  </a:cxn>
                  <a:cxn ang="0">
                    <a:pos x="2" y="5"/>
                  </a:cxn>
                  <a:cxn ang="0">
                    <a:pos x="2" y="4"/>
                  </a:cxn>
                  <a:cxn ang="0">
                    <a:pos x="3" y="4"/>
                  </a:cxn>
                  <a:cxn ang="0">
                    <a:pos x="3" y="4"/>
                  </a:cxn>
                  <a:cxn ang="0">
                    <a:pos x="3" y="3"/>
                  </a:cxn>
                  <a:cxn ang="0">
                    <a:pos x="4" y="2"/>
                  </a:cxn>
                  <a:cxn ang="0">
                    <a:pos x="4" y="1"/>
                  </a:cxn>
                  <a:cxn ang="0">
                    <a:pos x="3" y="0"/>
                  </a:cxn>
                </a:cxnLst>
                <a:rect l="0" t="0" r="r" b="b"/>
                <a:pathLst>
                  <a:path w="4" h="5">
                    <a:moveTo>
                      <a:pt x="3" y="0"/>
                    </a:moveTo>
                    <a:lnTo>
                      <a:pt x="2" y="0"/>
                    </a:lnTo>
                    <a:lnTo>
                      <a:pt x="0" y="1"/>
                    </a:lnTo>
                    <a:lnTo>
                      <a:pt x="2" y="5"/>
                    </a:lnTo>
                    <a:lnTo>
                      <a:pt x="2" y="4"/>
                    </a:lnTo>
                    <a:lnTo>
                      <a:pt x="3" y="4"/>
                    </a:lnTo>
                    <a:lnTo>
                      <a:pt x="3" y="4"/>
                    </a:lnTo>
                    <a:lnTo>
                      <a:pt x="3" y="3"/>
                    </a:lnTo>
                    <a:lnTo>
                      <a:pt x="4" y="2"/>
                    </a:lnTo>
                    <a:lnTo>
                      <a:pt x="4"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1" name="Freeform 63"/>
              <p:cNvSpPr>
                <a:spLocks/>
              </p:cNvSpPr>
              <p:nvPr/>
            </p:nvSpPr>
            <p:spPr bwMode="auto">
              <a:xfrm>
                <a:off x="4783" y="3164"/>
                <a:ext cx="3" cy="5"/>
              </a:xfrm>
              <a:custGeom>
                <a:avLst/>
                <a:gdLst/>
                <a:ahLst/>
                <a:cxnLst>
                  <a:cxn ang="0">
                    <a:pos x="0" y="1"/>
                  </a:cxn>
                  <a:cxn ang="0">
                    <a:pos x="0" y="1"/>
                  </a:cxn>
                  <a:cxn ang="0">
                    <a:pos x="0" y="2"/>
                  </a:cxn>
                  <a:cxn ang="0">
                    <a:pos x="1" y="5"/>
                  </a:cxn>
                  <a:cxn ang="0">
                    <a:pos x="1" y="5"/>
                  </a:cxn>
                  <a:cxn ang="0">
                    <a:pos x="1" y="5"/>
                  </a:cxn>
                  <a:cxn ang="0">
                    <a:pos x="3" y="4"/>
                  </a:cxn>
                  <a:cxn ang="0">
                    <a:pos x="1" y="0"/>
                  </a:cxn>
                  <a:cxn ang="0">
                    <a:pos x="1" y="0"/>
                  </a:cxn>
                  <a:cxn ang="0">
                    <a:pos x="0" y="1"/>
                  </a:cxn>
                </a:cxnLst>
                <a:rect l="0" t="0" r="r" b="b"/>
                <a:pathLst>
                  <a:path w="3" h="5">
                    <a:moveTo>
                      <a:pt x="0" y="1"/>
                    </a:moveTo>
                    <a:lnTo>
                      <a:pt x="0" y="1"/>
                    </a:lnTo>
                    <a:lnTo>
                      <a:pt x="0" y="2"/>
                    </a:lnTo>
                    <a:lnTo>
                      <a:pt x="1" y="5"/>
                    </a:lnTo>
                    <a:lnTo>
                      <a:pt x="1" y="5"/>
                    </a:lnTo>
                    <a:lnTo>
                      <a:pt x="1" y="5"/>
                    </a:lnTo>
                    <a:lnTo>
                      <a:pt x="3" y="4"/>
                    </a:lnTo>
                    <a:lnTo>
                      <a:pt x="1" y="0"/>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2" name="Freeform 64"/>
              <p:cNvSpPr>
                <a:spLocks/>
              </p:cNvSpPr>
              <p:nvPr/>
            </p:nvSpPr>
            <p:spPr bwMode="auto">
              <a:xfrm>
                <a:off x="3833" y="3104"/>
                <a:ext cx="159" cy="179"/>
              </a:xfrm>
              <a:custGeom>
                <a:avLst/>
                <a:gdLst/>
                <a:ahLst/>
                <a:cxnLst>
                  <a:cxn ang="0">
                    <a:pos x="94" y="46"/>
                  </a:cxn>
                  <a:cxn ang="0">
                    <a:pos x="87" y="39"/>
                  </a:cxn>
                  <a:cxn ang="0">
                    <a:pos x="83" y="27"/>
                  </a:cxn>
                  <a:cxn ang="0">
                    <a:pos x="62" y="28"/>
                  </a:cxn>
                  <a:cxn ang="0">
                    <a:pos x="51" y="35"/>
                  </a:cxn>
                  <a:cxn ang="0">
                    <a:pos x="53" y="15"/>
                  </a:cxn>
                  <a:cxn ang="0">
                    <a:pos x="36" y="10"/>
                  </a:cxn>
                  <a:cxn ang="0">
                    <a:pos x="35" y="16"/>
                  </a:cxn>
                  <a:cxn ang="0">
                    <a:pos x="26" y="17"/>
                  </a:cxn>
                  <a:cxn ang="0">
                    <a:pos x="28" y="30"/>
                  </a:cxn>
                  <a:cxn ang="0">
                    <a:pos x="29" y="46"/>
                  </a:cxn>
                  <a:cxn ang="0">
                    <a:pos x="25" y="48"/>
                  </a:cxn>
                  <a:cxn ang="0">
                    <a:pos x="21" y="16"/>
                  </a:cxn>
                  <a:cxn ang="0">
                    <a:pos x="6" y="17"/>
                  </a:cxn>
                  <a:cxn ang="0">
                    <a:pos x="0" y="35"/>
                  </a:cxn>
                  <a:cxn ang="0">
                    <a:pos x="5" y="52"/>
                  </a:cxn>
                  <a:cxn ang="0">
                    <a:pos x="21" y="66"/>
                  </a:cxn>
                  <a:cxn ang="0">
                    <a:pos x="45" y="70"/>
                  </a:cxn>
                  <a:cxn ang="0">
                    <a:pos x="54" y="68"/>
                  </a:cxn>
                  <a:cxn ang="0">
                    <a:pos x="66" y="65"/>
                  </a:cxn>
                  <a:cxn ang="0">
                    <a:pos x="73" y="74"/>
                  </a:cxn>
                  <a:cxn ang="0">
                    <a:pos x="86" y="83"/>
                  </a:cxn>
                  <a:cxn ang="0">
                    <a:pos x="92" y="95"/>
                  </a:cxn>
                  <a:cxn ang="0">
                    <a:pos x="95" y="113"/>
                  </a:cxn>
                  <a:cxn ang="0">
                    <a:pos x="90" y="134"/>
                  </a:cxn>
                  <a:cxn ang="0">
                    <a:pos x="72" y="135"/>
                  </a:cxn>
                  <a:cxn ang="0">
                    <a:pos x="68" y="148"/>
                  </a:cxn>
                  <a:cxn ang="0">
                    <a:pos x="79" y="146"/>
                  </a:cxn>
                  <a:cxn ang="0">
                    <a:pos x="86" y="142"/>
                  </a:cxn>
                  <a:cxn ang="0">
                    <a:pos x="92" y="147"/>
                  </a:cxn>
                  <a:cxn ang="0">
                    <a:pos x="98" y="155"/>
                  </a:cxn>
                  <a:cxn ang="0">
                    <a:pos x="101" y="160"/>
                  </a:cxn>
                  <a:cxn ang="0">
                    <a:pos x="112" y="167"/>
                  </a:cxn>
                  <a:cxn ang="0">
                    <a:pos x="118" y="173"/>
                  </a:cxn>
                  <a:cxn ang="0">
                    <a:pos x="127" y="177"/>
                  </a:cxn>
                  <a:cxn ang="0">
                    <a:pos x="126" y="167"/>
                  </a:cxn>
                  <a:cxn ang="0">
                    <a:pos x="123" y="159"/>
                  </a:cxn>
                  <a:cxn ang="0">
                    <a:pos x="137" y="166"/>
                  </a:cxn>
                  <a:cxn ang="0">
                    <a:pos x="140" y="167"/>
                  </a:cxn>
                  <a:cxn ang="0">
                    <a:pos x="141" y="161"/>
                  </a:cxn>
                  <a:cxn ang="0">
                    <a:pos x="137" y="146"/>
                  </a:cxn>
                  <a:cxn ang="0">
                    <a:pos x="130" y="141"/>
                  </a:cxn>
                  <a:cxn ang="0">
                    <a:pos x="126" y="133"/>
                  </a:cxn>
                  <a:cxn ang="0">
                    <a:pos x="125" y="125"/>
                  </a:cxn>
                  <a:cxn ang="0">
                    <a:pos x="126" y="119"/>
                  </a:cxn>
                  <a:cxn ang="0">
                    <a:pos x="139" y="134"/>
                  </a:cxn>
                  <a:cxn ang="0">
                    <a:pos x="148" y="137"/>
                  </a:cxn>
                  <a:cxn ang="0">
                    <a:pos x="152" y="125"/>
                  </a:cxn>
                  <a:cxn ang="0">
                    <a:pos x="158" y="117"/>
                  </a:cxn>
                  <a:cxn ang="0">
                    <a:pos x="148" y="110"/>
                  </a:cxn>
                  <a:cxn ang="0">
                    <a:pos x="138" y="101"/>
                  </a:cxn>
                  <a:cxn ang="0">
                    <a:pos x="130" y="94"/>
                  </a:cxn>
                  <a:cxn ang="0">
                    <a:pos x="123" y="84"/>
                  </a:cxn>
                  <a:cxn ang="0">
                    <a:pos x="130" y="81"/>
                  </a:cxn>
                  <a:cxn ang="0">
                    <a:pos x="123" y="72"/>
                  </a:cxn>
                  <a:cxn ang="0">
                    <a:pos x="119" y="65"/>
                  </a:cxn>
                  <a:cxn ang="0">
                    <a:pos x="112" y="57"/>
                  </a:cxn>
                  <a:cxn ang="0">
                    <a:pos x="107" y="57"/>
                  </a:cxn>
                </a:cxnLst>
                <a:rect l="0" t="0" r="r" b="b"/>
                <a:pathLst>
                  <a:path w="159" h="179">
                    <a:moveTo>
                      <a:pt x="104" y="50"/>
                    </a:moveTo>
                    <a:lnTo>
                      <a:pt x="105" y="48"/>
                    </a:lnTo>
                    <a:lnTo>
                      <a:pt x="105" y="46"/>
                    </a:lnTo>
                    <a:lnTo>
                      <a:pt x="104" y="43"/>
                    </a:lnTo>
                    <a:lnTo>
                      <a:pt x="99" y="42"/>
                    </a:lnTo>
                    <a:lnTo>
                      <a:pt x="98" y="39"/>
                    </a:lnTo>
                    <a:lnTo>
                      <a:pt x="98" y="39"/>
                    </a:lnTo>
                    <a:lnTo>
                      <a:pt x="97" y="41"/>
                    </a:lnTo>
                    <a:lnTo>
                      <a:pt x="95" y="43"/>
                    </a:lnTo>
                    <a:lnTo>
                      <a:pt x="94" y="42"/>
                    </a:lnTo>
                    <a:lnTo>
                      <a:pt x="93" y="43"/>
                    </a:lnTo>
                    <a:lnTo>
                      <a:pt x="94" y="46"/>
                    </a:lnTo>
                    <a:lnTo>
                      <a:pt x="94" y="47"/>
                    </a:lnTo>
                    <a:lnTo>
                      <a:pt x="94" y="46"/>
                    </a:lnTo>
                    <a:lnTo>
                      <a:pt x="92" y="46"/>
                    </a:lnTo>
                    <a:lnTo>
                      <a:pt x="92" y="46"/>
                    </a:lnTo>
                    <a:lnTo>
                      <a:pt x="91" y="44"/>
                    </a:lnTo>
                    <a:lnTo>
                      <a:pt x="91" y="42"/>
                    </a:lnTo>
                    <a:lnTo>
                      <a:pt x="90" y="42"/>
                    </a:lnTo>
                    <a:lnTo>
                      <a:pt x="89" y="44"/>
                    </a:lnTo>
                    <a:lnTo>
                      <a:pt x="92" y="39"/>
                    </a:lnTo>
                    <a:lnTo>
                      <a:pt x="92" y="38"/>
                    </a:lnTo>
                    <a:lnTo>
                      <a:pt x="89" y="39"/>
                    </a:lnTo>
                    <a:lnTo>
                      <a:pt x="87" y="39"/>
                    </a:lnTo>
                    <a:lnTo>
                      <a:pt x="86" y="41"/>
                    </a:lnTo>
                    <a:lnTo>
                      <a:pt x="85" y="41"/>
                    </a:lnTo>
                    <a:lnTo>
                      <a:pt x="85" y="39"/>
                    </a:lnTo>
                    <a:lnTo>
                      <a:pt x="83" y="40"/>
                    </a:lnTo>
                    <a:lnTo>
                      <a:pt x="87" y="37"/>
                    </a:lnTo>
                    <a:lnTo>
                      <a:pt x="87" y="36"/>
                    </a:lnTo>
                    <a:lnTo>
                      <a:pt x="87" y="34"/>
                    </a:lnTo>
                    <a:lnTo>
                      <a:pt x="85" y="33"/>
                    </a:lnTo>
                    <a:lnTo>
                      <a:pt x="83" y="33"/>
                    </a:lnTo>
                    <a:lnTo>
                      <a:pt x="83" y="32"/>
                    </a:lnTo>
                    <a:lnTo>
                      <a:pt x="83" y="31"/>
                    </a:lnTo>
                    <a:lnTo>
                      <a:pt x="83" y="27"/>
                    </a:lnTo>
                    <a:lnTo>
                      <a:pt x="82" y="26"/>
                    </a:lnTo>
                    <a:lnTo>
                      <a:pt x="82" y="25"/>
                    </a:lnTo>
                    <a:lnTo>
                      <a:pt x="79" y="24"/>
                    </a:lnTo>
                    <a:lnTo>
                      <a:pt x="78" y="24"/>
                    </a:lnTo>
                    <a:lnTo>
                      <a:pt x="72" y="21"/>
                    </a:lnTo>
                    <a:lnTo>
                      <a:pt x="69" y="21"/>
                    </a:lnTo>
                    <a:lnTo>
                      <a:pt x="66" y="22"/>
                    </a:lnTo>
                    <a:lnTo>
                      <a:pt x="64" y="25"/>
                    </a:lnTo>
                    <a:lnTo>
                      <a:pt x="64" y="27"/>
                    </a:lnTo>
                    <a:lnTo>
                      <a:pt x="65" y="28"/>
                    </a:lnTo>
                    <a:lnTo>
                      <a:pt x="64" y="28"/>
                    </a:lnTo>
                    <a:lnTo>
                      <a:pt x="62" y="28"/>
                    </a:lnTo>
                    <a:lnTo>
                      <a:pt x="61" y="30"/>
                    </a:lnTo>
                    <a:lnTo>
                      <a:pt x="59" y="28"/>
                    </a:lnTo>
                    <a:lnTo>
                      <a:pt x="58" y="29"/>
                    </a:lnTo>
                    <a:lnTo>
                      <a:pt x="57" y="28"/>
                    </a:lnTo>
                    <a:lnTo>
                      <a:pt x="57" y="25"/>
                    </a:lnTo>
                    <a:lnTo>
                      <a:pt x="55" y="28"/>
                    </a:lnTo>
                    <a:lnTo>
                      <a:pt x="55" y="31"/>
                    </a:lnTo>
                    <a:lnTo>
                      <a:pt x="54" y="31"/>
                    </a:lnTo>
                    <a:lnTo>
                      <a:pt x="54" y="32"/>
                    </a:lnTo>
                    <a:lnTo>
                      <a:pt x="53" y="35"/>
                    </a:lnTo>
                    <a:lnTo>
                      <a:pt x="50" y="36"/>
                    </a:lnTo>
                    <a:lnTo>
                      <a:pt x="51" y="35"/>
                    </a:lnTo>
                    <a:lnTo>
                      <a:pt x="50" y="34"/>
                    </a:lnTo>
                    <a:lnTo>
                      <a:pt x="50" y="32"/>
                    </a:lnTo>
                    <a:lnTo>
                      <a:pt x="52" y="33"/>
                    </a:lnTo>
                    <a:lnTo>
                      <a:pt x="53" y="32"/>
                    </a:lnTo>
                    <a:lnTo>
                      <a:pt x="51" y="32"/>
                    </a:lnTo>
                    <a:lnTo>
                      <a:pt x="51" y="32"/>
                    </a:lnTo>
                    <a:lnTo>
                      <a:pt x="54" y="21"/>
                    </a:lnTo>
                    <a:lnTo>
                      <a:pt x="52" y="20"/>
                    </a:lnTo>
                    <a:lnTo>
                      <a:pt x="51" y="17"/>
                    </a:lnTo>
                    <a:lnTo>
                      <a:pt x="51" y="17"/>
                    </a:lnTo>
                    <a:lnTo>
                      <a:pt x="52" y="16"/>
                    </a:lnTo>
                    <a:lnTo>
                      <a:pt x="53" y="15"/>
                    </a:lnTo>
                    <a:lnTo>
                      <a:pt x="52" y="14"/>
                    </a:lnTo>
                    <a:lnTo>
                      <a:pt x="50" y="12"/>
                    </a:lnTo>
                    <a:lnTo>
                      <a:pt x="48" y="11"/>
                    </a:lnTo>
                    <a:lnTo>
                      <a:pt x="50" y="10"/>
                    </a:lnTo>
                    <a:lnTo>
                      <a:pt x="49" y="5"/>
                    </a:lnTo>
                    <a:lnTo>
                      <a:pt x="47" y="3"/>
                    </a:lnTo>
                    <a:lnTo>
                      <a:pt x="40" y="3"/>
                    </a:lnTo>
                    <a:lnTo>
                      <a:pt x="39" y="3"/>
                    </a:lnTo>
                    <a:lnTo>
                      <a:pt x="38" y="3"/>
                    </a:lnTo>
                    <a:lnTo>
                      <a:pt x="34" y="6"/>
                    </a:lnTo>
                    <a:lnTo>
                      <a:pt x="36" y="8"/>
                    </a:lnTo>
                    <a:lnTo>
                      <a:pt x="36" y="10"/>
                    </a:lnTo>
                    <a:lnTo>
                      <a:pt x="35" y="8"/>
                    </a:lnTo>
                    <a:lnTo>
                      <a:pt x="33" y="7"/>
                    </a:lnTo>
                    <a:lnTo>
                      <a:pt x="31" y="8"/>
                    </a:lnTo>
                    <a:lnTo>
                      <a:pt x="31" y="10"/>
                    </a:lnTo>
                    <a:lnTo>
                      <a:pt x="32" y="12"/>
                    </a:lnTo>
                    <a:lnTo>
                      <a:pt x="31" y="11"/>
                    </a:lnTo>
                    <a:lnTo>
                      <a:pt x="29" y="10"/>
                    </a:lnTo>
                    <a:lnTo>
                      <a:pt x="29" y="10"/>
                    </a:lnTo>
                    <a:lnTo>
                      <a:pt x="28" y="11"/>
                    </a:lnTo>
                    <a:lnTo>
                      <a:pt x="29" y="13"/>
                    </a:lnTo>
                    <a:lnTo>
                      <a:pt x="35" y="15"/>
                    </a:lnTo>
                    <a:lnTo>
                      <a:pt x="35" y="16"/>
                    </a:lnTo>
                    <a:lnTo>
                      <a:pt x="27" y="14"/>
                    </a:lnTo>
                    <a:lnTo>
                      <a:pt x="27" y="15"/>
                    </a:lnTo>
                    <a:lnTo>
                      <a:pt x="26" y="14"/>
                    </a:lnTo>
                    <a:lnTo>
                      <a:pt x="25" y="15"/>
                    </a:lnTo>
                    <a:lnTo>
                      <a:pt x="26" y="16"/>
                    </a:lnTo>
                    <a:lnTo>
                      <a:pt x="28" y="16"/>
                    </a:lnTo>
                    <a:lnTo>
                      <a:pt x="30" y="17"/>
                    </a:lnTo>
                    <a:lnTo>
                      <a:pt x="32" y="19"/>
                    </a:lnTo>
                    <a:lnTo>
                      <a:pt x="33" y="21"/>
                    </a:lnTo>
                    <a:lnTo>
                      <a:pt x="32" y="21"/>
                    </a:lnTo>
                    <a:lnTo>
                      <a:pt x="29" y="17"/>
                    </a:lnTo>
                    <a:lnTo>
                      <a:pt x="26" y="17"/>
                    </a:lnTo>
                    <a:lnTo>
                      <a:pt x="25" y="17"/>
                    </a:lnTo>
                    <a:lnTo>
                      <a:pt x="24" y="18"/>
                    </a:lnTo>
                    <a:lnTo>
                      <a:pt x="25" y="21"/>
                    </a:lnTo>
                    <a:lnTo>
                      <a:pt x="25" y="24"/>
                    </a:lnTo>
                    <a:lnTo>
                      <a:pt x="25" y="25"/>
                    </a:lnTo>
                    <a:lnTo>
                      <a:pt x="25" y="26"/>
                    </a:lnTo>
                    <a:lnTo>
                      <a:pt x="27" y="28"/>
                    </a:lnTo>
                    <a:lnTo>
                      <a:pt x="29" y="28"/>
                    </a:lnTo>
                    <a:lnTo>
                      <a:pt x="29" y="27"/>
                    </a:lnTo>
                    <a:lnTo>
                      <a:pt x="29" y="28"/>
                    </a:lnTo>
                    <a:lnTo>
                      <a:pt x="29" y="29"/>
                    </a:lnTo>
                    <a:lnTo>
                      <a:pt x="28" y="30"/>
                    </a:lnTo>
                    <a:lnTo>
                      <a:pt x="25" y="30"/>
                    </a:lnTo>
                    <a:lnTo>
                      <a:pt x="25" y="32"/>
                    </a:lnTo>
                    <a:lnTo>
                      <a:pt x="23" y="35"/>
                    </a:lnTo>
                    <a:lnTo>
                      <a:pt x="23" y="36"/>
                    </a:lnTo>
                    <a:lnTo>
                      <a:pt x="25" y="36"/>
                    </a:lnTo>
                    <a:lnTo>
                      <a:pt x="25" y="39"/>
                    </a:lnTo>
                    <a:lnTo>
                      <a:pt x="26" y="40"/>
                    </a:lnTo>
                    <a:lnTo>
                      <a:pt x="29" y="41"/>
                    </a:lnTo>
                    <a:lnTo>
                      <a:pt x="30" y="41"/>
                    </a:lnTo>
                    <a:lnTo>
                      <a:pt x="30" y="42"/>
                    </a:lnTo>
                    <a:lnTo>
                      <a:pt x="30" y="45"/>
                    </a:lnTo>
                    <a:lnTo>
                      <a:pt x="29" y="46"/>
                    </a:lnTo>
                    <a:lnTo>
                      <a:pt x="29" y="50"/>
                    </a:lnTo>
                    <a:lnTo>
                      <a:pt x="29" y="53"/>
                    </a:lnTo>
                    <a:lnTo>
                      <a:pt x="28" y="52"/>
                    </a:lnTo>
                    <a:lnTo>
                      <a:pt x="29" y="50"/>
                    </a:lnTo>
                    <a:lnTo>
                      <a:pt x="28" y="49"/>
                    </a:lnTo>
                    <a:lnTo>
                      <a:pt x="28" y="49"/>
                    </a:lnTo>
                    <a:lnTo>
                      <a:pt x="25" y="49"/>
                    </a:lnTo>
                    <a:lnTo>
                      <a:pt x="23" y="50"/>
                    </a:lnTo>
                    <a:lnTo>
                      <a:pt x="21" y="52"/>
                    </a:lnTo>
                    <a:lnTo>
                      <a:pt x="19" y="51"/>
                    </a:lnTo>
                    <a:lnTo>
                      <a:pt x="23" y="48"/>
                    </a:lnTo>
                    <a:lnTo>
                      <a:pt x="25" y="48"/>
                    </a:lnTo>
                    <a:lnTo>
                      <a:pt x="26" y="47"/>
                    </a:lnTo>
                    <a:lnTo>
                      <a:pt x="27" y="47"/>
                    </a:lnTo>
                    <a:lnTo>
                      <a:pt x="29" y="47"/>
                    </a:lnTo>
                    <a:lnTo>
                      <a:pt x="29" y="45"/>
                    </a:lnTo>
                    <a:lnTo>
                      <a:pt x="28" y="44"/>
                    </a:lnTo>
                    <a:lnTo>
                      <a:pt x="26" y="43"/>
                    </a:lnTo>
                    <a:lnTo>
                      <a:pt x="21" y="36"/>
                    </a:lnTo>
                    <a:lnTo>
                      <a:pt x="20" y="34"/>
                    </a:lnTo>
                    <a:lnTo>
                      <a:pt x="21" y="28"/>
                    </a:lnTo>
                    <a:lnTo>
                      <a:pt x="19" y="23"/>
                    </a:lnTo>
                    <a:lnTo>
                      <a:pt x="19" y="20"/>
                    </a:lnTo>
                    <a:lnTo>
                      <a:pt x="21" y="16"/>
                    </a:lnTo>
                    <a:lnTo>
                      <a:pt x="21" y="13"/>
                    </a:lnTo>
                    <a:lnTo>
                      <a:pt x="29" y="3"/>
                    </a:lnTo>
                    <a:lnTo>
                      <a:pt x="29" y="2"/>
                    </a:lnTo>
                    <a:lnTo>
                      <a:pt x="27" y="1"/>
                    </a:lnTo>
                    <a:lnTo>
                      <a:pt x="19" y="0"/>
                    </a:lnTo>
                    <a:lnTo>
                      <a:pt x="12" y="4"/>
                    </a:lnTo>
                    <a:lnTo>
                      <a:pt x="8" y="8"/>
                    </a:lnTo>
                    <a:lnTo>
                      <a:pt x="7" y="10"/>
                    </a:lnTo>
                    <a:lnTo>
                      <a:pt x="7" y="12"/>
                    </a:lnTo>
                    <a:lnTo>
                      <a:pt x="6" y="13"/>
                    </a:lnTo>
                    <a:lnTo>
                      <a:pt x="5" y="15"/>
                    </a:lnTo>
                    <a:lnTo>
                      <a:pt x="6" y="17"/>
                    </a:lnTo>
                    <a:lnTo>
                      <a:pt x="4" y="17"/>
                    </a:lnTo>
                    <a:lnTo>
                      <a:pt x="4" y="20"/>
                    </a:lnTo>
                    <a:lnTo>
                      <a:pt x="5" y="21"/>
                    </a:lnTo>
                    <a:lnTo>
                      <a:pt x="3" y="21"/>
                    </a:lnTo>
                    <a:lnTo>
                      <a:pt x="3" y="23"/>
                    </a:lnTo>
                    <a:lnTo>
                      <a:pt x="2" y="24"/>
                    </a:lnTo>
                    <a:lnTo>
                      <a:pt x="2" y="26"/>
                    </a:lnTo>
                    <a:lnTo>
                      <a:pt x="1" y="28"/>
                    </a:lnTo>
                    <a:lnTo>
                      <a:pt x="2" y="31"/>
                    </a:lnTo>
                    <a:lnTo>
                      <a:pt x="3" y="31"/>
                    </a:lnTo>
                    <a:lnTo>
                      <a:pt x="2" y="32"/>
                    </a:lnTo>
                    <a:lnTo>
                      <a:pt x="0" y="35"/>
                    </a:lnTo>
                    <a:lnTo>
                      <a:pt x="2" y="39"/>
                    </a:lnTo>
                    <a:lnTo>
                      <a:pt x="0" y="40"/>
                    </a:lnTo>
                    <a:lnTo>
                      <a:pt x="0" y="44"/>
                    </a:lnTo>
                    <a:lnTo>
                      <a:pt x="2" y="47"/>
                    </a:lnTo>
                    <a:lnTo>
                      <a:pt x="12" y="48"/>
                    </a:lnTo>
                    <a:lnTo>
                      <a:pt x="14" y="51"/>
                    </a:lnTo>
                    <a:lnTo>
                      <a:pt x="17" y="52"/>
                    </a:lnTo>
                    <a:lnTo>
                      <a:pt x="14" y="53"/>
                    </a:lnTo>
                    <a:lnTo>
                      <a:pt x="11" y="54"/>
                    </a:lnTo>
                    <a:lnTo>
                      <a:pt x="7" y="51"/>
                    </a:lnTo>
                    <a:lnTo>
                      <a:pt x="4" y="50"/>
                    </a:lnTo>
                    <a:lnTo>
                      <a:pt x="5" y="52"/>
                    </a:lnTo>
                    <a:lnTo>
                      <a:pt x="4" y="54"/>
                    </a:lnTo>
                    <a:lnTo>
                      <a:pt x="9" y="61"/>
                    </a:lnTo>
                    <a:lnTo>
                      <a:pt x="12" y="63"/>
                    </a:lnTo>
                    <a:lnTo>
                      <a:pt x="10" y="63"/>
                    </a:lnTo>
                    <a:lnTo>
                      <a:pt x="13" y="64"/>
                    </a:lnTo>
                    <a:lnTo>
                      <a:pt x="13" y="63"/>
                    </a:lnTo>
                    <a:lnTo>
                      <a:pt x="14" y="63"/>
                    </a:lnTo>
                    <a:lnTo>
                      <a:pt x="17" y="64"/>
                    </a:lnTo>
                    <a:lnTo>
                      <a:pt x="19" y="63"/>
                    </a:lnTo>
                    <a:lnTo>
                      <a:pt x="20" y="61"/>
                    </a:lnTo>
                    <a:lnTo>
                      <a:pt x="20" y="64"/>
                    </a:lnTo>
                    <a:lnTo>
                      <a:pt x="21" y="66"/>
                    </a:lnTo>
                    <a:lnTo>
                      <a:pt x="23" y="68"/>
                    </a:lnTo>
                    <a:lnTo>
                      <a:pt x="25" y="68"/>
                    </a:lnTo>
                    <a:lnTo>
                      <a:pt x="27" y="68"/>
                    </a:lnTo>
                    <a:lnTo>
                      <a:pt x="25" y="68"/>
                    </a:lnTo>
                    <a:lnTo>
                      <a:pt x="27" y="67"/>
                    </a:lnTo>
                    <a:lnTo>
                      <a:pt x="36" y="70"/>
                    </a:lnTo>
                    <a:lnTo>
                      <a:pt x="36" y="69"/>
                    </a:lnTo>
                    <a:lnTo>
                      <a:pt x="39" y="68"/>
                    </a:lnTo>
                    <a:lnTo>
                      <a:pt x="43" y="71"/>
                    </a:lnTo>
                    <a:lnTo>
                      <a:pt x="44" y="71"/>
                    </a:lnTo>
                    <a:lnTo>
                      <a:pt x="44" y="71"/>
                    </a:lnTo>
                    <a:lnTo>
                      <a:pt x="45" y="70"/>
                    </a:lnTo>
                    <a:lnTo>
                      <a:pt x="44" y="71"/>
                    </a:lnTo>
                    <a:lnTo>
                      <a:pt x="45" y="72"/>
                    </a:lnTo>
                    <a:lnTo>
                      <a:pt x="46" y="70"/>
                    </a:lnTo>
                    <a:lnTo>
                      <a:pt x="47" y="69"/>
                    </a:lnTo>
                    <a:lnTo>
                      <a:pt x="49" y="70"/>
                    </a:lnTo>
                    <a:lnTo>
                      <a:pt x="50" y="72"/>
                    </a:lnTo>
                    <a:lnTo>
                      <a:pt x="51" y="72"/>
                    </a:lnTo>
                    <a:lnTo>
                      <a:pt x="50" y="71"/>
                    </a:lnTo>
                    <a:lnTo>
                      <a:pt x="49" y="68"/>
                    </a:lnTo>
                    <a:lnTo>
                      <a:pt x="47" y="68"/>
                    </a:lnTo>
                    <a:lnTo>
                      <a:pt x="47" y="66"/>
                    </a:lnTo>
                    <a:lnTo>
                      <a:pt x="54" y="68"/>
                    </a:lnTo>
                    <a:lnTo>
                      <a:pt x="55" y="68"/>
                    </a:lnTo>
                    <a:lnTo>
                      <a:pt x="55" y="68"/>
                    </a:lnTo>
                    <a:lnTo>
                      <a:pt x="56" y="68"/>
                    </a:lnTo>
                    <a:lnTo>
                      <a:pt x="58" y="71"/>
                    </a:lnTo>
                    <a:lnTo>
                      <a:pt x="62" y="70"/>
                    </a:lnTo>
                    <a:lnTo>
                      <a:pt x="63" y="68"/>
                    </a:lnTo>
                    <a:lnTo>
                      <a:pt x="61" y="63"/>
                    </a:lnTo>
                    <a:lnTo>
                      <a:pt x="60" y="63"/>
                    </a:lnTo>
                    <a:lnTo>
                      <a:pt x="58" y="62"/>
                    </a:lnTo>
                    <a:lnTo>
                      <a:pt x="60" y="61"/>
                    </a:lnTo>
                    <a:lnTo>
                      <a:pt x="62" y="61"/>
                    </a:lnTo>
                    <a:lnTo>
                      <a:pt x="66" y="65"/>
                    </a:lnTo>
                    <a:lnTo>
                      <a:pt x="66" y="64"/>
                    </a:lnTo>
                    <a:lnTo>
                      <a:pt x="68" y="65"/>
                    </a:lnTo>
                    <a:lnTo>
                      <a:pt x="69" y="65"/>
                    </a:lnTo>
                    <a:lnTo>
                      <a:pt x="69" y="71"/>
                    </a:lnTo>
                    <a:lnTo>
                      <a:pt x="70" y="72"/>
                    </a:lnTo>
                    <a:lnTo>
                      <a:pt x="71" y="70"/>
                    </a:lnTo>
                    <a:lnTo>
                      <a:pt x="72" y="71"/>
                    </a:lnTo>
                    <a:lnTo>
                      <a:pt x="73" y="71"/>
                    </a:lnTo>
                    <a:lnTo>
                      <a:pt x="73" y="72"/>
                    </a:lnTo>
                    <a:lnTo>
                      <a:pt x="73" y="73"/>
                    </a:lnTo>
                    <a:lnTo>
                      <a:pt x="72" y="74"/>
                    </a:lnTo>
                    <a:lnTo>
                      <a:pt x="73" y="74"/>
                    </a:lnTo>
                    <a:lnTo>
                      <a:pt x="79" y="79"/>
                    </a:lnTo>
                    <a:lnTo>
                      <a:pt x="79" y="82"/>
                    </a:lnTo>
                    <a:lnTo>
                      <a:pt x="78" y="84"/>
                    </a:lnTo>
                    <a:lnTo>
                      <a:pt x="76" y="83"/>
                    </a:lnTo>
                    <a:lnTo>
                      <a:pt x="74" y="83"/>
                    </a:lnTo>
                    <a:lnTo>
                      <a:pt x="75" y="86"/>
                    </a:lnTo>
                    <a:lnTo>
                      <a:pt x="75" y="89"/>
                    </a:lnTo>
                    <a:lnTo>
                      <a:pt x="79" y="87"/>
                    </a:lnTo>
                    <a:lnTo>
                      <a:pt x="80" y="85"/>
                    </a:lnTo>
                    <a:lnTo>
                      <a:pt x="82" y="85"/>
                    </a:lnTo>
                    <a:lnTo>
                      <a:pt x="83" y="84"/>
                    </a:lnTo>
                    <a:lnTo>
                      <a:pt x="86" y="83"/>
                    </a:lnTo>
                    <a:lnTo>
                      <a:pt x="87" y="84"/>
                    </a:lnTo>
                    <a:lnTo>
                      <a:pt x="84" y="85"/>
                    </a:lnTo>
                    <a:lnTo>
                      <a:pt x="85" y="85"/>
                    </a:lnTo>
                    <a:lnTo>
                      <a:pt x="84" y="87"/>
                    </a:lnTo>
                    <a:lnTo>
                      <a:pt x="88" y="91"/>
                    </a:lnTo>
                    <a:lnTo>
                      <a:pt x="88" y="90"/>
                    </a:lnTo>
                    <a:lnTo>
                      <a:pt x="88" y="89"/>
                    </a:lnTo>
                    <a:lnTo>
                      <a:pt x="88" y="88"/>
                    </a:lnTo>
                    <a:lnTo>
                      <a:pt x="90" y="89"/>
                    </a:lnTo>
                    <a:lnTo>
                      <a:pt x="90" y="93"/>
                    </a:lnTo>
                    <a:lnTo>
                      <a:pt x="90" y="94"/>
                    </a:lnTo>
                    <a:lnTo>
                      <a:pt x="92" y="95"/>
                    </a:lnTo>
                    <a:lnTo>
                      <a:pt x="93" y="94"/>
                    </a:lnTo>
                    <a:lnTo>
                      <a:pt x="94" y="97"/>
                    </a:lnTo>
                    <a:lnTo>
                      <a:pt x="95" y="101"/>
                    </a:lnTo>
                    <a:lnTo>
                      <a:pt x="96" y="102"/>
                    </a:lnTo>
                    <a:lnTo>
                      <a:pt x="97" y="105"/>
                    </a:lnTo>
                    <a:lnTo>
                      <a:pt x="98" y="105"/>
                    </a:lnTo>
                    <a:lnTo>
                      <a:pt x="98" y="109"/>
                    </a:lnTo>
                    <a:lnTo>
                      <a:pt x="98" y="109"/>
                    </a:lnTo>
                    <a:lnTo>
                      <a:pt x="98" y="111"/>
                    </a:lnTo>
                    <a:lnTo>
                      <a:pt x="97" y="112"/>
                    </a:lnTo>
                    <a:lnTo>
                      <a:pt x="96" y="112"/>
                    </a:lnTo>
                    <a:lnTo>
                      <a:pt x="95" y="113"/>
                    </a:lnTo>
                    <a:lnTo>
                      <a:pt x="95" y="117"/>
                    </a:lnTo>
                    <a:lnTo>
                      <a:pt x="94" y="118"/>
                    </a:lnTo>
                    <a:lnTo>
                      <a:pt x="93" y="118"/>
                    </a:lnTo>
                    <a:lnTo>
                      <a:pt x="87" y="125"/>
                    </a:lnTo>
                    <a:lnTo>
                      <a:pt x="87" y="126"/>
                    </a:lnTo>
                    <a:lnTo>
                      <a:pt x="88" y="128"/>
                    </a:lnTo>
                    <a:lnTo>
                      <a:pt x="90" y="130"/>
                    </a:lnTo>
                    <a:lnTo>
                      <a:pt x="90" y="131"/>
                    </a:lnTo>
                    <a:lnTo>
                      <a:pt x="91" y="132"/>
                    </a:lnTo>
                    <a:lnTo>
                      <a:pt x="91" y="134"/>
                    </a:lnTo>
                    <a:lnTo>
                      <a:pt x="90" y="134"/>
                    </a:lnTo>
                    <a:lnTo>
                      <a:pt x="90" y="134"/>
                    </a:lnTo>
                    <a:lnTo>
                      <a:pt x="88" y="134"/>
                    </a:lnTo>
                    <a:lnTo>
                      <a:pt x="88" y="134"/>
                    </a:lnTo>
                    <a:lnTo>
                      <a:pt x="87" y="134"/>
                    </a:lnTo>
                    <a:lnTo>
                      <a:pt x="85" y="135"/>
                    </a:lnTo>
                    <a:lnTo>
                      <a:pt x="83" y="135"/>
                    </a:lnTo>
                    <a:lnTo>
                      <a:pt x="83" y="137"/>
                    </a:lnTo>
                    <a:lnTo>
                      <a:pt x="82" y="137"/>
                    </a:lnTo>
                    <a:lnTo>
                      <a:pt x="80" y="136"/>
                    </a:lnTo>
                    <a:lnTo>
                      <a:pt x="77" y="137"/>
                    </a:lnTo>
                    <a:lnTo>
                      <a:pt x="75" y="135"/>
                    </a:lnTo>
                    <a:lnTo>
                      <a:pt x="73" y="135"/>
                    </a:lnTo>
                    <a:lnTo>
                      <a:pt x="72" y="135"/>
                    </a:lnTo>
                    <a:lnTo>
                      <a:pt x="72" y="134"/>
                    </a:lnTo>
                    <a:lnTo>
                      <a:pt x="71" y="134"/>
                    </a:lnTo>
                    <a:lnTo>
                      <a:pt x="71" y="136"/>
                    </a:lnTo>
                    <a:lnTo>
                      <a:pt x="70" y="136"/>
                    </a:lnTo>
                    <a:lnTo>
                      <a:pt x="71" y="138"/>
                    </a:lnTo>
                    <a:lnTo>
                      <a:pt x="69" y="138"/>
                    </a:lnTo>
                    <a:lnTo>
                      <a:pt x="68" y="140"/>
                    </a:lnTo>
                    <a:lnTo>
                      <a:pt x="67" y="141"/>
                    </a:lnTo>
                    <a:lnTo>
                      <a:pt x="66" y="141"/>
                    </a:lnTo>
                    <a:lnTo>
                      <a:pt x="66" y="145"/>
                    </a:lnTo>
                    <a:lnTo>
                      <a:pt x="68" y="147"/>
                    </a:lnTo>
                    <a:lnTo>
                      <a:pt x="68" y="148"/>
                    </a:lnTo>
                    <a:lnTo>
                      <a:pt x="69" y="148"/>
                    </a:lnTo>
                    <a:lnTo>
                      <a:pt x="71" y="149"/>
                    </a:lnTo>
                    <a:lnTo>
                      <a:pt x="72" y="149"/>
                    </a:lnTo>
                    <a:lnTo>
                      <a:pt x="74" y="150"/>
                    </a:lnTo>
                    <a:lnTo>
                      <a:pt x="74" y="150"/>
                    </a:lnTo>
                    <a:lnTo>
                      <a:pt x="75" y="150"/>
                    </a:lnTo>
                    <a:lnTo>
                      <a:pt x="76" y="149"/>
                    </a:lnTo>
                    <a:lnTo>
                      <a:pt x="76" y="148"/>
                    </a:lnTo>
                    <a:lnTo>
                      <a:pt x="78" y="148"/>
                    </a:lnTo>
                    <a:lnTo>
                      <a:pt x="79" y="148"/>
                    </a:lnTo>
                    <a:lnTo>
                      <a:pt x="79" y="147"/>
                    </a:lnTo>
                    <a:lnTo>
                      <a:pt x="79" y="146"/>
                    </a:lnTo>
                    <a:lnTo>
                      <a:pt x="79" y="145"/>
                    </a:lnTo>
                    <a:lnTo>
                      <a:pt x="81" y="145"/>
                    </a:lnTo>
                    <a:lnTo>
                      <a:pt x="82" y="148"/>
                    </a:lnTo>
                    <a:lnTo>
                      <a:pt x="84" y="148"/>
                    </a:lnTo>
                    <a:lnTo>
                      <a:pt x="86" y="148"/>
                    </a:lnTo>
                    <a:lnTo>
                      <a:pt x="86" y="147"/>
                    </a:lnTo>
                    <a:lnTo>
                      <a:pt x="86" y="146"/>
                    </a:lnTo>
                    <a:lnTo>
                      <a:pt x="86" y="145"/>
                    </a:lnTo>
                    <a:lnTo>
                      <a:pt x="84" y="145"/>
                    </a:lnTo>
                    <a:lnTo>
                      <a:pt x="84" y="143"/>
                    </a:lnTo>
                    <a:lnTo>
                      <a:pt x="85" y="142"/>
                    </a:lnTo>
                    <a:lnTo>
                      <a:pt x="86" y="142"/>
                    </a:lnTo>
                    <a:lnTo>
                      <a:pt x="86" y="144"/>
                    </a:lnTo>
                    <a:lnTo>
                      <a:pt x="87" y="143"/>
                    </a:lnTo>
                    <a:lnTo>
                      <a:pt x="87" y="145"/>
                    </a:lnTo>
                    <a:lnTo>
                      <a:pt x="87" y="145"/>
                    </a:lnTo>
                    <a:lnTo>
                      <a:pt x="88" y="145"/>
                    </a:lnTo>
                    <a:lnTo>
                      <a:pt x="89" y="145"/>
                    </a:lnTo>
                    <a:lnTo>
                      <a:pt x="90" y="145"/>
                    </a:lnTo>
                    <a:lnTo>
                      <a:pt x="90" y="145"/>
                    </a:lnTo>
                    <a:lnTo>
                      <a:pt x="91" y="145"/>
                    </a:lnTo>
                    <a:lnTo>
                      <a:pt x="92" y="145"/>
                    </a:lnTo>
                    <a:lnTo>
                      <a:pt x="93" y="146"/>
                    </a:lnTo>
                    <a:lnTo>
                      <a:pt x="92" y="147"/>
                    </a:lnTo>
                    <a:lnTo>
                      <a:pt x="93" y="149"/>
                    </a:lnTo>
                    <a:lnTo>
                      <a:pt x="94" y="149"/>
                    </a:lnTo>
                    <a:lnTo>
                      <a:pt x="94" y="151"/>
                    </a:lnTo>
                    <a:lnTo>
                      <a:pt x="94" y="152"/>
                    </a:lnTo>
                    <a:lnTo>
                      <a:pt x="94" y="152"/>
                    </a:lnTo>
                    <a:lnTo>
                      <a:pt x="95" y="152"/>
                    </a:lnTo>
                    <a:lnTo>
                      <a:pt x="95" y="153"/>
                    </a:lnTo>
                    <a:lnTo>
                      <a:pt x="96" y="153"/>
                    </a:lnTo>
                    <a:lnTo>
                      <a:pt x="96" y="153"/>
                    </a:lnTo>
                    <a:lnTo>
                      <a:pt x="97" y="156"/>
                    </a:lnTo>
                    <a:lnTo>
                      <a:pt x="98" y="156"/>
                    </a:lnTo>
                    <a:lnTo>
                      <a:pt x="98" y="155"/>
                    </a:lnTo>
                    <a:lnTo>
                      <a:pt x="99" y="155"/>
                    </a:lnTo>
                    <a:lnTo>
                      <a:pt x="99" y="156"/>
                    </a:lnTo>
                    <a:lnTo>
                      <a:pt x="99" y="157"/>
                    </a:lnTo>
                    <a:lnTo>
                      <a:pt x="100" y="157"/>
                    </a:lnTo>
                    <a:lnTo>
                      <a:pt x="100" y="156"/>
                    </a:lnTo>
                    <a:lnTo>
                      <a:pt x="101" y="155"/>
                    </a:lnTo>
                    <a:lnTo>
                      <a:pt x="102" y="156"/>
                    </a:lnTo>
                    <a:lnTo>
                      <a:pt x="102" y="157"/>
                    </a:lnTo>
                    <a:lnTo>
                      <a:pt x="103" y="158"/>
                    </a:lnTo>
                    <a:lnTo>
                      <a:pt x="104" y="158"/>
                    </a:lnTo>
                    <a:lnTo>
                      <a:pt x="102" y="159"/>
                    </a:lnTo>
                    <a:lnTo>
                      <a:pt x="101" y="160"/>
                    </a:lnTo>
                    <a:lnTo>
                      <a:pt x="100" y="159"/>
                    </a:lnTo>
                    <a:lnTo>
                      <a:pt x="102" y="163"/>
                    </a:lnTo>
                    <a:lnTo>
                      <a:pt x="103" y="164"/>
                    </a:lnTo>
                    <a:lnTo>
                      <a:pt x="105" y="165"/>
                    </a:lnTo>
                    <a:lnTo>
                      <a:pt x="105" y="165"/>
                    </a:lnTo>
                    <a:lnTo>
                      <a:pt x="108" y="167"/>
                    </a:lnTo>
                    <a:lnTo>
                      <a:pt x="108" y="167"/>
                    </a:lnTo>
                    <a:lnTo>
                      <a:pt x="108" y="167"/>
                    </a:lnTo>
                    <a:lnTo>
                      <a:pt x="110" y="168"/>
                    </a:lnTo>
                    <a:lnTo>
                      <a:pt x="111" y="167"/>
                    </a:lnTo>
                    <a:lnTo>
                      <a:pt x="112" y="167"/>
                    </a:lnTo>
                    <a:lnTo>
                      <a:pt x="112" y="167"/>
                    </a:lnTo>
                    <a:lnTo>
                      <a:pt x="112" y="168"/>
                    </a:lnTo>
                    <a:lnTo>
                      <a:pt x="112" y="168"/>
                    </a:lnTo>
                    <a:lnTo>
                      <a:pt x="113" y="167"/>
                    </a:lnTo>
                    <a:lnTo>
                      <a:pt x="114" y="168"/>
                    </a:lnTo>
                    <a:lnTo>
                      <a:pt x="115" y="167"/>
                    </a:lnTo>
                    <a:lnTo>
                      <a:pt x="114" y="169"/>
                    </a:lnTo>
                    <a:lnTo>
                      <a:pt x="115" y="170"/>
                    </a:lnTo>
                    <a:lnTo>
                      <a:pt x="116" y="170"/>
                    </a:lnTo>
                    <a:lnTo>
                      <a:pt x="116" y="170"/>
                    </a:lnTo>
                    <a:lnTo>
                      <a:pt x="116" y="171"/>
                    </a:lnTo>
                    <a:lnTo>
                      <a:pt x="116" y="172"/>
                    </a:lnTo>
                    <a:lnTo>
                      <a:pt x="118" y="173"/>
                    </a:lnTo>
                    <a:lnTo>
                      <a:pt x="118" y="171"/>
                    </a:lnTo>
                    <a:lnTo>
                      <a:pt x="118" y="173"/>
                    </a:lnTo>
                    <a:lnTo>
                      <a:pt x="119" y="173"/>
                    </a:lnTo>
                    <a:lnTo>
                      <a:pt x="119" y="174"/>
                    </a:lnTo>
                    <a:lnTo>
                      <a:pt x="120" y="174"/>
                    </a:lnTo>
                    <a:lnTo>
                      <a:pt x="121" y="174"/>
                    </a:lnTo>
                    <a:lnTo>
                      <a:pt x="122" y="175"/>
                    </a:lnTo>
                    <a:lnTo>
                      <a:pt x="124" y="175"/>
                    </a:lnTo>
                    <a:lnTo>
                      <a:pt x="125" y="176"/>
                    </a:lnTo>
                    <a:lnTo>
                      <a:pt x="126" y="177"/>
                    </a:lnTo>
                    <a:lnTo>
                      <a:pt x="127" y="177"/>
                    </a:lnTo>
                    <a:lnTo>
                      <a:pt x="127" y="177"/>
                    </a:lnTo>
                    <a:lnTo>
                      <a:pt x="129" y="176"/>
                    </a:lnTo>
                    <a:lnTo>
                      <a:pt x="131" y="179"/>
                    </a:lnTo>
                    <a:lnTo>
                      <a:pt x="134" y="178"/>
                    </a:lnTo>
                    <a:lnTo>
                      <a:pt x="133" y="178"/>
                    </a:lnTo>
                    <a:lnTo>
                      <a:pt x="133" y="177"/>
                    </a:lnTo>
                    <a:lnTo>
                      <a:pt x="133" y="176"/>
                    </a:lnTo>
                    <a:lnTo>
                      <a:pt x="133" y="175"/>
                    </a:lnTo>
                    <a:lnTo>
                      <a:pt x="133" y="174"/>
                    </a:lnTo>
                    <a:lnTo>
                      <a:pt x="133" y="174"/>
                    </a:lnTo>
                    <a:lnTo>
                      <a:pt x="129" y="169"/>
                    </a:lnTo>
                    <a:lnTo>
                      <a:pt x="128" y="169"/>
                    </a:lnTo>
                    <a:lnTo>
                      <a:pt x="126" y="167"/>
                    </a:lnTo>
                    <a:lnTo>
                      <a:pt x="126" y="166"/>
                    </a:lnTo>
                    <a:lnTo>
                      <a:pt x="124" y="165"/>
                    </a:lnTo>
                    <a:lnTo>
                      <a:pt x="124" y="164"/>
                    </a:lnTo>
                    <a:lnTo>
                      <a:pt x="123" y="164"/>
                    </a:lnTo>
                    <a:lnTo>
                      <a:pt x="123" y="163"/>
                    </a:lnTo>
                    <a:lnTo>
                      <a:pt x="123" y="163"/>
                    </a:lnTo>
                    <a:lnTo>
                      <a:pt x="122" y="163"/>
                    </a:lnTo>
                    <a:lnTo>
                      <a:pt x="117" y="156"/>
                    </a:lnTo>
                    <a:lnTo>
                      <a:pt x="119" y="156"/>
                    </a:lnTo>
                    <a:lnTo>
                      <a:pt x="123" y="159"/>
                    </a:lnTo>
                    <a:lnTo>
                      <a:pt x="123" y="159"/>
                    </a:lnTo>
                    <a:lnTo>
                      <a:pt x="123" y="159"/>
                    </a:lnTo>
                    <a:lnTo>
                      <a:pt x="124" y="159"/>
                    </a:lnTo>
                    <a:lnTo>
                      <a:pt x="127" y="162"/>
                    </a:lnTo>
                    <a:lnTo>
                      <a:pt x="127" y="163"/>
                    </a:lnTo>
                    <a:lnTo>
                      <a:pt x="129" y="163"/>
                    </a:lnTo>
                    <a:lnTo>
                      <a:pt x="130" y="165"/>
                    </a:lnTo>
                    <a:lnTo>
                      <a:pt x="133" y="165"/>
                    </a:lnTo>
                    <a:lnTo>
                      <a:pt x="134" y="167"/>
                    </a:lnTo>
                    <a:lnTo>
                      <a:pt x="134" y="166"/>
                    </a:lnTo>
                    <a:lnTo>
                      <a:pt x="135" y="167"/>
                    </a:lnTo>
                    <a:lnTo>
                      <a:pt x="136" y="167"/>
                    </a:lnTo>
                    <a:lnTo>
                      <a:pt x="137" y="166"/>
                    </a:lnTo>
                    <a:lnTo>
                      <a:pt x="137" y="166"/>
                    </a:lnTo>
                    <a:lnTo>
                      <a:pt x="137" y="167"/>
                    </a:lnTo>
                    <a:lnTo>
                      <a:pt x="137" y="167"/>
                    </a:lnTo>
                    <a:lnTo>
                      <a:pt x="138" y="167"/>
                    </a:lnTo>
                    <a:lnTo>
                      <a:pt x="138" y="168"/>
                    </a:lnTo>
                    <a:lnTo>
                      <a:pt x="138" y="169"/>
                    </a:lnTo>
                    <a:lnTo>
                      <a:pt x="137" y="169"/>
                    </a:lnTo>
                    <a:lnTo>
                      <a:pt x="139" y="170"/>
                    </a:lnTo>
                    <a:lnTo>
                      <a:pt x="140" y="170"/>
                    </a:lnTo>
                    <a:lnTo>
                      <a:pt x="141" y="170"/>
                    </a:lnTo>
                    <a:lnTo>
                      <a:pt x="139" y="167"/>
                    </a:lnTo>
                    <a:lnTo>
                      <a:pt x="139" y="166"/>
                    </a:lnTo>
                    <a:lnTo>
                      <a:pt x="140" y="167"/>
                    </a:lnTo>
                    <a:lnTo>
                      <a:pt x="141" y="167"/>
                    </a:lnTo>
                    <a:lnTo>
                      <a:pt x="142" y="167"/>
                    </a:lnTo>
                    <a:lnTo>
                      <a:pt x="142" y="167"/>
                    </a:lnTo>
                    <a:lnTo>
                      <a:pt x="142" y="166"/>
                    </a:lnTo>
                    <a:lnTo>
                      <a:pt x="141" y="166"/>
                    </a:lnTo>
                    <a:lnTo>
                      <a:pt x="141" y="165"/>
                    </a:lnTo>
                    <a:lnTo>
                      <a:pt x="141" y="165"/>
                    </a:lnTo>
                    <a:lnTo>
                      <a:pt x="140" y="165"/>
                    </a:lnTo>
                    <a:lnTo>
                      <a:pt x="139" y="162"/>
                    </a:lnTo>
                    <a:lnTo>
                      <a:pt x="139" y="159"/>
                    </a:lnTo>
                    <a:lnTo>
                      <a:pt x="141" y="162"/>
                    </a:lnTo>
                    <a:lnTo>
                      <a:pt x="141" y="161"/>
                    </a:lnTo>
                    <a:lnTo>
                      <a:pt x="141" y="160"/>
                    </a:lnTo>
                    <a:lnTo>
                      <a:pt x="141" y="159"/>
                    </a:lnTo>
                    <a:lnTo>
                      <a:pt x="142" y="156"/>
                    </a:lnTo>
                    <a:lnTo>
                      <a:pt x="141" y="156"/>
                    </a:lnTo>
                    <a:lnTo>
                      <a:pt x="141" y="152"/>
                    </a:lnTo>
                    <a:lnTo>
                      <a:pt x="140" y="152"/>
                    </a:lnTo>
                    <a:lnTo>
                      <a:pt x="137" y="151"/>
                    </a:lnTo>
                    <a:lnTo>
                      <a:pt x="137" y="149"/>
                    </a:lnTo>
                    <a:lnTo>
                      <a:pt x="139" y="149"/>
                    </a:lnTo>
                    <a:lnTo>
                      <a:pt x="139" y="147"/>
                    </a:lnTo>
                    <a:lnTo>
                      <a:pt x="139" y="145"/>
                    </a:lnTo>
                    <a:lnTo>
                      <a:pt x="137" y="146"/>
                    </a:lnTo>
                    <a:lnTo>
                      <a:pt x="137" y="145"/>
                    </a:lnTo>
                    <a:lnTo>
                      <a:pt x="137" y="145"/>
                    </a:lnTo>
                    <a:lnTo>
                      <a:pt x="137" y="144"/>
                    </a:lnTo>
                    <a:lnTo>
                      <a:pt x="135" y="145"/>
                    </a:lnTo>
                    <a:lnTo>
                      <a:pt x="135" y="142"/>
                    </a:lnTo>
                    <a:lnTo>
                      <a:pt x="134" y="142"/>
                    </a:lnTo>
                    <a:lnTo>
                      <a:pt x="132" y="143"/>
                    </a:lnTo>
                    <a:lnTo>
                      <a:pt x="131" y="143"/>
                    </a:lnTo>
                    <a:lnTo>
                      <a:pt x="133" y="141"/>
                    </a:lnTo>
                    <a:lnTo>
                      <a:pt x="132" y="141"/>
                    </a:lnTo>
                    <a:lnTo>
                      <a:pt x="130" y="141"/>
                    </a:lnTo>
                    <a:lnTo>
                      <a:pt x="130" y="141"/>
                    </a:lnTo>
                    <a:lnTo>
                      <a:pt x="130" y="143"/>
                    </a:lnTo>
                    <a:lnTo>
                      <a:pt x="129" y="141"/>
                    </a:lnTo>
                    <a:lnTo>
                      <a:pt x="129" y="141"/>
                    </a:lnTo>
                    <a:lnTo>
                      <a:pt x="128" y="140"/>
                    </a:lnTo>
                    <a:lnTo>
                      <a:pt x="128" y="138"/>
                    </a:lnTo>
                    <a:lnTo>
                      <a:pt x="127" y="138"/>
                    </a:lnTo>
                    <a:lnTo>
                      <a:pt x="127" y="137"/>
                    </a:lnTo>
                    <a:lnTo>
                      <a:pt x="127" y="136"/>
                    </a:lnTo>
                    <a:lnTo>
                      <a:pt x="127" y="135"/>
                    </a:lnTo>
                    <a:lnTo>
                      <a:pt x="127" y="135"/>
                    </a:lnTo>
                    <a:lnTo>
                      <a:pt x="126" y="134"/>
                    </a:lnTo>
                    <a:lnTo>
                      <a:pt x="126" y="133"/>
                    </a:lnTo>
                    <a:lnTo>
                      <a:pt x="127" y="132"/>
                    </a:lnTo>
                    <a:lnTo>
                      <a:pt x="125" y="132"/>
                    </a:lnTo>
                    <a:lnTo>
                      <a:pt x="123" y="133"/>
                    </a:lnTo>
                    <a:lnTo>
                      <a:pt x="123" y="132"/>
                    </a:lnTo>
                    <a:lnTo>
                      <a:pt x="123" y="130"/>
                    </a:lnTo>
                    <a:lnTo>
                      <a:pt x="123" y="129"/>
                    </a:lnTo>
                    <a:lnTo>
                      <a:pt x="123" y="128"/>
                    </a:lnTo>
                    <a:lnTo>
                      <a:pt x="124" y="129"/>
                    </a:lnTo>
                    <a:lnTo>
                      <a:pt x="126" y="128"/>
                    </a:lnTo>
                    <a:lnTo>
                      <a:pt x="127" y="128"/>
                    </a:lnTo>
                    <a:lnTo>
                      <a:pt x="127" y="126"/>
                    </a:lnTo>
                    <a:lnTo>
                      <a:pt x="125" y="125"/>
                    </a:lnTo>
                    <a:lnTo>
                      <a:pt x="123" y="124"/>
                    </a:lnTo>
                    <a:lnTo>
                      <a:pt x="123" y="123"/>
                    </a:lnTo>
                    <a:lnTo>
                      <a:pt x="122" y="122"/>
                    </a:lnTo>
                    <a:lnTo>
                      <a:pt x="123" y="122"/>
                    </a:lnTo>
                    <a:lnTo>
                      <a:pt x="123" y="121"/>
                    </a:lnTo>
                    <a:lnTo>
                      <a:pt x="123" y="121"/>
                    </a:lnTo>
                    <a:lnTo>
                      <a:pt x="126" y="123"/>
                    </a:lnTo>
                    <a:lnTo>
                      <a:pt x="127" y="123"/>
                    </a:lnTo>
                    <a:lnTo>
                      <a:pt x="126" y="121"/>
                    </a:lnTo>
                    <a:lnTo>
                      <a:pt x="127" y="121"/>
                    </a:lnTo>
                    <a:lnTo>
                      <a:pt x="126" y="119"/>
                    </a:lnTo>
                    <a:lnTo>
                      <a:pt x="126" y="119"/>
                    </a:lnTo>
                    <a:lnTo>
                      <a:pt x="127" y="119"/>
                    </a:lnTo>
                    <a:lnTo>
                      <a:pt x="128" y="120"/>
                    </a:lnTo>
                    <a:lnTo>
                      <a:pt x="129" y="122"/>
                    </a:lnTo>
                    <a:lnTo>
                      <a:pt x="128" y="123"/>
                    </a:lnTo>
                    <a:lnTo>
                      <a:pt x="130" y="123"/>
                    </a:lnTo>
                    <a:lnTo>
                      <a:pt x="134" y="126"/>
                    </a:lnTo>
                    <a:lnTo>
                      <a:pt x="134" y="128"/>
                    </a:lnTo>
                    <a:lnTo>
                      <a:pt x="136" y="128"/>
                    </a:lnTo>
                    <a:lnTo>
                      <a:pt x="137" y="127"/>
                    </a:lnTo>
                    <a:lnTo>
                      <a:pt x="137" y="129"/>
                    </a:lnTo>
                    <a:lnTo>
                      <a:pt x="137" y="132"/>
                    </a:lnTo>
                    <a:lnTo>
                      <a:pt x="139" y="134"/>
                    </a:lnTo>
                    <a:lnTo>
                      <a:pt x="141" y="134"/>
                    </a:lnTo>
                    <a:lnTo>
                      <a:pt x="141" y="135"/>
                    </a:lnTo>
                    <a:lnTo>
                      <a:pt x="141" y="137"/>
                    </a:lnTo>
                    <a:lnTo>
                      <a:pt x="141" y="138"/>
                    </a:lnTo>
                    <a:lnTo>
                      <a:pt x="143" y="138"/>
                    </a:lnTo>
                    <a:lnTo>
                      <a:pt x="144" y="140"/>
                    </a:lnTo>
                    <a:lnTo>
                      <a:pt x="145" y="138"/>
                    </a:lnTo>
                    <a:lnTo>
                      <a:pt x="146" y="141"/>
                    </a:lnTo>
                    <a:lnTo>
                      <a:pt x="146" y="141"/>
                    </a:lnTo>
                    <a:lnTo>
                      <a:pt x="147" y="141"/>
                    </a:lnTo>
                    <a:lnTo>
                      <a:pt x="147" y="141"/>
                    </a:lnTo>
                    <a:lnTo>
                      <a:pt x="148" y="137"/>
                    </a:lnTo>
                    <a:lnTo>
                      <a:pt x="148" y="137"/>
                    </a:lnTo>
                    <a:lnTo>
                      <a:pt x="148" y="132"/>
                    </a:lnTo>
                    <a:lnTo>
                      <a:pt x="148" y="130"/>
                    </a:lnTo>
                    <a:lnTo>
                      <a:pt x="150" y="133"/>
                    </a:lnTo>
                    <a:lnTo>
                      <a:pt x="152" y="133"/>
                    </a:lnTo>
                    <a:lnTo>
                      <a:pt x="152" y="130"/>
                    </a:lnTo>
                    <a:lnTo>
                      <a:pt x="153" y="130"/>
                    </a:lnTo>
                    <a:lnTo>
                      <a:pt x="153" y="127"/>
                    </a:lnTo>
                    <a:lnTo>
                      <a:pt x="155" y="127"/>
                    </a:lnTo>
                    <a:lnTo>
                      <a:pt x="154" y="126"/>
                    </a:lnTo>
                    <a:lnTo>
                      <a:pt x="152" y="126"/>
                    </a:lnTo>
                    <a:lnTo>
                      <a:pt x="152" y="125"/>
                    </a:lnTo>
                    <a:lnTo>
                      <a:pt x="153" y="125"/>
                    </a:lnTo>
                    <a:lnTo>
                      <a:pt x="154" y="123"/>
                    </a:lnTo>
                    <a:lnTo>
                      <a:pt x="152" y="123"/>
                    </a:lnTo>
                    <a:lnTo>
                      <a:pt x="153" y="123"/>
                    </a:lnTo>
                    <a:lnTo>
                      <a:pt x="156" y="123"/>
                    </a:lnTo>
                    <a:lnTo>
                      <a:pt x="157" y="124"/>
                    </a:lnTo>
                    <a:lnTo>
                      <a:pt x="158" y="123"/>
                    </a:lnTo>
                    <a:lnTo>
                      <a:pt x="156" y="122"/>
                    </a:lnTo>
                    <a:lnTo>
                      <a:pt x="157" y="120"/>
                    </a:lnTo>
                    <a:lnTo>
                      <a:pt x="158" y="120"/>
                    </a:lnTo>
                    <a:lnTo>
                      <a:pt x="159" y="119"/>
                    </a:lnTo>
                    <a:lnTo>
                      <a:pt x="158" y="117"/>
                    </a:lnTo>
                    <a:lnTo>
                      <a:pt x="156" y="115"/>
                    </a:lnTo>
                    <a:lnTo>
                      <a:pt x="156" y="115"/>
                    </a:lnTo>
                    <a:lnTo>
                      <a:pt x="155" y="114"/>
                    </a:lnTo>
                    <a:lnTo>
                      <a:pt x="153" y="114"/>
                    </a:lnTo>
                    <a:lnTo>
                      <a:pt x="152" y="113"/>
                    </a:lnTo>
                    <a:lnTo>
                      <a:pt x="151" y="114"/>
                    </a:lnTo>
                    <a:lnTo>
                      <a:pt x="148" y="115"/>
                    </a:lnTo>
                    <a:lnTo>
                      <a:pt x="148" y="112"/>
                    </a:lnTo>
                    <a:lnTo>
                      <a:pt x="150" y="111"/>
                    </a:lnTo>
                    <a:lnTo>
                      <a:pt x="150" y="109"/>
                    </a:lnTo>
                    <a:lnTo>
                      <a:pt x="148" y="109"/>
                    </a:lnTo>
                    <a:lnTo>
                      <a:pt x="148" y="110"/>
                    </a:lnTo>
                    <a:lnTo>
                      <a:pt x="145" y="111"/>
                    </a:lnTo>
                    <a:lnTo>
                      <a:pt x="144" y="110"/>
                    </a:lnTo>
                    <a:lnTo>
                      <a:pt x="145" y="109"/>
                    </a:lnTo>
                    <a:lnTo>
                      <a:pt x="143" y="109"/>
                    </a:lnTo>
                    <a:lnTo>
                      <a:pt x="144" y="108"/>
                    </a:lnTo>
                    <a:lnTo>
                      <a:pt x="145" y="108"/>
                    </a:lnTo>
                    <a:lnTo>
                      <a:pt x="145" y="108"/>
                    </a:lnTo>
                    <a:lnTo>
                      <a:pt x="142" y="103"/>
                    </a:lnTo>
                    <a:lnTo>
                      <a:pt x="141" y="101"/>
                    </a:lnTo>
                    <a:lnTo>
                      <a:pt x="139" y="102"/>
                    </a:lnTo>
                    <a:lnTo>
                      <a:pt x="138" y="101"/>
                    </a:lnTo>
                    <a:lnTo>
                      <a:pt x="138" y="101"/>
                    </a:lnTo>
                    <a:lnTo>
                      <a:pt x="139" y="100"/>
                    </a:lnTo>
                    <a:lnTo>
                      <a:pt x="139" y="98"/>
                    </a:lnTo>
                    <a:lnTo>
                      <a:pt x="135" y="99"/>
                    </a:lnTo>
                    <a:lnTo>
                      <a:pt x="134" y="101"/>
                    </a:lnTo>
                    <a:lnTo>
                      <a:pt x="133" y="99"/>
                    </a:lnTo>
                    <a:lnTo>
                      <a:pt x="132" y="99"/>
                    </a:lnTo>
                    <a:lnTo>
                      <a:pt x="132" y="98"/>
                    </a:lnTo>
                    <a:lnTo>
                      <a:pt x="133" y="97"/>
                    </a:lnTo>
                    <a:lnTo>
                      <a:pt x="132" y="96"/>
                    </a:lnTo>
                    <a:lnTo>
                      <a:pt x="129" y="96"/>
                    </a:lnTo>
                    <a:lnTo>
                      <a:pt x="129" y="96"/>
                    </a:lnTo>
                    <a:lnTo>
                      <a:pt x="130" y="94"/>
                    </a:lnTo>
                    <a:lnTo>
                      <a:pt x="129" y="93"/>
                    </a:lnTo>
                    <a:lnTo>
                      <a:pt x="121" y="90"/>
                    </a:lnTo>
                    <a:lnTo>
                      <a:pt x="120" y="90"/>
                    </a:lnTo>
                    <a:lnTo>
                      <a:pt x="123" y="90"/>
                    </a:lnTo>
                    <a:lnTo>
                      <a:pt x="123" y="89"/>
                    </a:lnTo>
                    <a:lnTo>
                      <a:pt x="124" y="89"/>
                    </a:lnTo>
                    <a:lnTo>
                      <a:pt x="123" y="88"/>
                    </a:lnTo>
                    <a:lnTo>
                      <a:pt x="123" y="87"/>
                    </a:lnTo>
                    <a:lnTo>
                      <a:pt x="122" y="86"/>
                    </a:lnTo>
                    <a:lnTo>
                      <a:pt x="122" y="85"/>
                    </a:lnTo>
                    <a:lnTo>
                      <a:pt x="123" y="85"/>
                    </a:lnTo>
                    <a:lnTo>
                      <a:pt x="123" y="84"/>
                    </a:lnTo>
                    <a:lnTo>
                      <a:pt x="121" y="82"/>
                    </a:lnTo>
                    <a:lnTo>
                      <a:pt x="119" y="82"/>
                    </a:lnTo>
                    <a:lnTo>
                      <a:pt x="119" y="81"/>
                    </a:lnTo>
                    <a:lnTo>
                      <a:pt x="121" y="81"/>
                    </a:lnTo>
                    <a:lnTo>
                      <a:pt x="122" y="81"/>
                    </a:lnTo>
                    <a:lnTo>
                      <a:pt x="123" y="81"/>
                    </a:lnTo>
                    <a:lnTo>
                      <a:pt x="122" y="79"/>
                    </a:lnTo>
                    <a:lnTo>
                      <a:pt x="126" y="82"/>
                    </a:lnTo>
                    <a:lnTo>
                      <a:pt x="127" y="82"/>
                    </a:lnTo>
                    <a:lnTo>
                      <a:pt x="129" y="81"/>
                    </a:lnTo>
                    <a:lnTo>
                      <a:pt x="130" y="82"/>
                    </a:lnTo>
                    <a:lnTo>
                      <a:pt x="130" y="81"/>
                    </a:lnTo>
                    <a:lnTo>
                      <a:pt x="130" y="79"/>
                    </a:lnTo>
                    <a:lnTo>
                      <a:pt x="127" y="77"/>
                    </a:lnTo>
                    <a:lnTo>
                      <a:pt x="123" y="77"/>
                    </a:lnTo>
                    <a:lnTo>
                      <a:pt x="122" y="76"/>
                    </a:lnTo>
                    <a:lnTo>
                      <a:pt x="121" y="77"/>
                    </a:lnTo>
                    <a:lnTo>
                      <a:pt x="119" y="76"/>
                    </a:lnTo>
                    <a:lnTo>
                      <a:pt x="119" y="75"/>
                    </a:lnTo>
                    <a:lnTo>
                      <a:pt x="118" y="76"/>
                    </a:lnTo>
                    <a:lnTo>
                      <a:pt x="119" y="74"/>
                    </a:lnTo>
                    <a:lnTo>
                      <a:pt x="121" y="74"/>
                    </a:lnTo>
                    <a:lnTo>
                      <a:pt x="123" y="73"/>
                    </a:lnTo>
                    <a:lnTo>
                      <a:pt x="123" y="72"/>
                    </a:lnTo>
                    <a:lnTo>
                      <a:pt x="125" y="72"/>
                    </a:lnTo>
                    <a:lnTo>
                      <a:pt x="127" y="72"/>
                    </a:lnTo>
                    <a:lnTo>
                      <a:pt x="127" y="71"/>
                    </a:lnTo>
                    <a:lnTo>
                      <a:pt x="123" y="65"/>
                    </a:lnTo>
                    <a:lnTo>
                      <a:pt x="122" y="64"/>
                    </a:lnTo>
                    <a:lnTo>
                      <a:pt x="121" y="65"/>
                    </a:lnTo>
                    <a:lnTo>
                      <a:pt x="121" y="66"/>
                    </a:lnTo>
                    <a:lnTo>
                      <a:pt x="119" y="68"/>
                    </a:lnTo>
                    <a:lnTo>
                      <a:pt x="119" y="69"/>
                    </a:lnTo>
                    <a:lnTo>
                      <a:pt x="117" y="69"/>
                    </a:lnTo>
                    <a:lnTo>
                      <a:pt x="119" y="66"/>
                    </a:lnTo>
                    <a:lnTo>
                      <a:pt x="119" y="65"/>
                    </a:lnTo>
                    <a:lnTo>
                      <a:pt x="115" y="65"/>
                    </a:lnTo>
                    <a:lnTo>
                      <a:pt x="114" y="66"/>
                    </a:lnTo>
                    <a:lnTo>
                      <a:pt x="113" y="65"/>
                    </a:lnTo>
                    <a:lnTo>
                      <a:pt x="115" y="65"/>
                    </a:lnTo>
                    <a:lnTo>
                      <a:pt x="118" y="63"/>
                    </a:lnTo>
                    <a:lnTo>
                      <a:pt x="119" y="61"/>
                    </a:lnTo>
                    <a:lnTo>
                      <a:pt x="119" y="62"/>
                    </a:lnTo>
                    <a:lnTo>
                      <a:pt x="119" y="59"/>
                    </a:lnTo>
                    <a:lnTo>
                      <a:pt x="116" y="57"/>
                    </a:lnTo>
                    <a:lnTo>
                      <a:pt x="115" y="57"/>
                    </a:lnTo>
                    <a:lnTo>
                      <a:pt x="114" y="56"/>
                    </a:lnTo>
                    <a:lnTo>
                      <a:pt x="112" y="57"/>
                    </a:lnTo>
                    <a:lnTo>
                      <a:pt x="111" y="58"/>
                    </a:lnTo>
                    <a:lnTo>
                      <a:pt x="110" y="59"/>
                    </a:lnTo>
                    <a:lnTo>
                      <a:pt x="109" y="60"/>
                    </a:lnTo>
                    <a:lnTo>
                      <a:pt x="109" y="60"/>
                    </a:lnTo>
                    <a:lnTo>
                      <a:pt x="109" y="57"/>
                    </a:lnTo>
                    <a:lnTo>
                      <a:pt x="111" y="57"/>
                    </a:lnTo>
                    <a:lnTo>
                      <a:pt x="112" y="54"/>
                    </a:lnTo>
                    <a:lnTo>
                      <a:pt x="111" y="55"/>
                    </a:lnTo>
                    <a:lnTo>
                      <a:pt x="110" y="56"/>
                    </a:lnTo>
                    <a:lnTo>
                      <a:pt x="108" y="57"/>
                    </a:lnTo>
                    <a:lnTo>
                      <a:pt x="106" y="57"/>
                    </a:lnTo>
                    <a:lnTo>
                      <a:pt x="107" y="57"/>
                    </a:lnTo>
                    <a:lnTo>
                      <a:pt x="108" y="53"/>
                    </a:lnTo>
                    <a:lnTo>
                      <a:pt x="108" y="51"/>
                    </a:lnTo>
                    <a:lnTo>
                      <a:pt x="107" y="51"/>
                    </a:lnTo>
                    <a:lnTo>
                      <a:pt x="105" y="52"/>
                    </a:lnTo>
                    <a:lnTo>
                      <a:pt x="104" y="53"/>
                    </a:lnTo>
                    <a:lnTo>
                      <a:pt x="103" y="51"/>
                    </a:lnTo>
                    <a:lnTo>
                      <a:pt x="100" y="51"/>
                    </a:lnTo>
                    <a:lnTo>
                      <a:pt x="102" y="50"/>
                    </a:lnTo>
                    <a:lnTo>
                      <a:pt x="104" y="5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3" name="Freeform 65"/>
              <p:cNvSpPr>
                <a:spLocks/>
              </p:cNvSpPr>
              <p:nvPr/>
            </p:nvSpPr>
            <p:spPr bwMode="auto">
              <a:xfrm>
                <a:off x="3865" y="3230"/>
                <a:ext cx="6" cy="6"/>
              </a:xfrm>
              <a:custGeom>
                <a:avLst/>
                <a:gdLst/>
                <a:ahLst/>
                <a:cxnLst>
                  <a:cxn ang="0">
                    <a:pos x="2" y="4"/>
                  </a:cxn>
                  <a:cxn ang="0">
                    <a:pos x="3" y="4"/>
                  </a:cxn>
                  <a:cxn ang="0">
                    <a:pos x="4" y="6"/>
                  </a:cxn>
                  <a:cxn ang="0">
                    <a:pos x="6" y="6"/>
                  </a:cxn>
                  <a:cxn ang="0">
                    <a:pos x="6" y="5"/>
                  </a:cxn>
                  <a:cxn ang="0">
                    <a:pos x="5" y="4"/>
                  </a:cxn>
                  <a:cxn ang="0">
                    <a:pos x="4" y="4"/>
                  </a:cxn>
                  <a:cxn ang="0">
                    <a:pos x="4" y="2"/>
                  </a:cxn>
                  <a:cxn ang="0">
                    <a:pos x="4" y="2"/>
                  </a:cxn>
                  <a:cxn ang="0">
                    <a:pos x="3" y="1"/>
                  </a:cxn>
                  <a:cxn ang="0">
                    <a:pos x="1" y="0"/>
                  </a:cxn>
                  <a:cxn ang="0">
                    <a:pos x="0" y="0"/>
                  </a:cxn>
                  <a:cxn ang="0">
                    <a:pos x="0" y="0"/>
                  </a:cxn>
                  <a:cxn ang="0">
                    <a:pos x="0" y="0"/>
                  </a:cxn>
                  <a:cxn ang="0">
                    <a:pos x="0" y="1"/>
                  </a:cxn>
                  <a:cxn ang="0">
                    <a:pos x="2" y="4"/>
                  </a:cxn>
                </a:cxnLst>
                <a:rect l="0" t="0" r="r" b="b"/>
                <a:pathLst>
                  <a:path w="6" h="6">
                    <a:moveTo>
                      <a:pt x="2" y="4"/>
                    </a:moveTo>
                    <a:lnTo>
                      <a:pt x="3" y="4"/>
                    </a:lnTo>
                    <a:lnTo>
                      <a:pt x="4" y="6"/>
                    </a:lnTo>
                    <a:lnTo>
                      <a:pt x="6" y="6"/>
                    </a:lnTo>
                    <a:lnTo>
                      <a:pt x="6" y="5"/>
                    </a:lnTo>
                    <a:lnTo>
                      <a:pt x="5" y="4"/>
                    </a:lnTo>
                    <a:lnTo>
                      <a:pt x="4" y="4"/>
                    </a:lnTo>
                    <a:lnTo>
                      <a:pt x="4" y="2"/>
                    </a:lnTo>
                    <a:lnTo>
                      <a:pt x="4" y="2"/>
                    </a:lnTo>
                    <a:lnTo>
                      <a:pt x="3" y="1"/>
                    </a:lnTo>
                    <a:lnTo>
                      <a:pt x="1" y="0"/>
                    </a:lnTo>
                    <a:lnTo>
                      <a:pt x="0" y="0"/>
                    </a:lnTo>
                    <a:lnTo>
                      <a:pt x="0" y="0"/>
                    </a:lnTo>
                    <a:lnTo>
                      <a:pt x="0" y="0"/>
                    </a:lnTo>
                    <a:lnTo>
                      <a:pt x="0" y="1"/>
                    </a:lnTo>
                    <a:lnTo>
                      <a:pt x="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4" name="Freeform 66"/>
              <p:cNvSpPr>
                <a:spLocks/>
              </p:cNvSpPr>
              <p:nvPr/>
            </p:nvSpPr>
            <p:spPr bwMode="auto">
              <a:xfrm>
                <a:off x="3887" y="3176"/>
                <a:ext cx="5" cy="4"/>
              </a:xfrm>
              <a:custGeom>
                <a:avLst/>
                <a:gdLst/>
                <a:ahLst/>
                <a:cxnLst>
                  <a:cxn ang="0">
                    <a:pos x="2" y="2"/>
                  </a:cxn>
                  <a:cxn ang="0">
                    <a:pos x="3" y="3"/>
                  </a:cxn>
                  <a:cxn ang="0">
                    <a:pos x="5" y="2"/>
                  </a:cxn>
                  <a:cxn ang="0">
                    <a:pos x="5" y="0"/>
                  </a:cxn>
                  <a:cxn ang="0">
                    <a:pos x="5" y="0"/>
                  </a:cxn>
                  <a:cxn ang="0">
                    <a:pos x="4" y="0"/>
                  </a:cxn>
                  <a:cxn ang="0">
                    <a:pos x="4" y="0"/>
                  </a:cxn>
                  <a:cxn ang="0">
                    <a:pos x="3" y="0"/>
                  </a:cxn>
                  <a:cxn ang="0">
                    <a:pos x="2" y="0"/>
                  </a:cxn>
                  <a:cxn ang="0">
                    <a:pos x="1" y="0"/>
                  </a:cxn>
                  <a:cxn ang="0">
                    <a:pos x="1" y="0"/>
                  </a:cxn>
                  <a:cxn ang="0">
                    <a:pos x="0" y="0"/>
                  </a:cxn>
                  <a:cxn ang="0">
                    <a:pos x="0" y="2"/>
                  </a:cxn>
                  <a:cxn ang="0">
                    <a:pos x="2" y="4"/>
                  </a:cxn>
                  <a:cxn ang="0">
                    <a:pos x="2" y="2"/>
                  </a:cxn>
                </a:cxnLst>
                <a:rect l="0" t="0" r="r" b="b"/>
                <a:pathLst>
                  <a:path w="5" h="4">
                    <a:moveTo>
                      <a:pt x="2" y="2"/>
                    </a:moveTo>
                    <a:lnTo>
                      <a:pt x="3" y="3"/>
                    </a:lnTo>
                    <a:lnTo>
                      <a:pt x="5" y="2"/>
                    </a:lnTo>
                    <a:lnTo>
                      <a:pt x="5" y="0"/>
                    </a:lnTo>
                    <a:lnTo>
                      <a:pt x="5" y="0"/>
                    </a:lnTo>
                    <a:lnTo>
                      <a:pt x="4" y="0"/>
                    </a:lnTo>
                    <a:lnTo>
                      <a:pt x="4" y="0"/>
                    </a:lnTo>
                    <a:lnTo>
                      <a:pt x="3" y="0"/>
                    </a:lnTo>
                    <a:lnTo>
                      <a:pt x="2" y="0"/>
                    </a:lnTo>
                    <a:lnTo>
                      <a:pt x="1" y="0"/>
                    </a:lnTo>
                    <a:lnTo>
                      <a:pt x="1" y="0"/>
                    </a:lnTo>
                    <a:lnTo>
                      <a:pt x="0" y="0"/>
                    </a:lnTo>
                    <a:lnTo>
                      <a:pt x="0" y="2"/>
                    </a:lnTo>
                    <a:lnTo>
                      <a:pt x="2" y="4"/>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5" name="Freeform 67"/>
              <p:cNvSpPr>
                <a:spLocks/>
              </p:cNvSpPr>
              <p:nvPr/>
            </p:nvSpPr>
            <p:spPr bwMode="auto">
              <a:xfrm>
                <a:off x="3782" y="3174"/>
                <a:ext cx="24" cy="22"/>
              </a:xfrm>
              <a:custGeom>
                <a:avLst/>
                <a:gdLst/>
                <a:ahLst/>
                <a:cxnLst>
                  <a:cxn ang="0">
                    <a:pos x="18" y="10"/>
                  </a:cxn>
                  <a:cxn ang="0">
                    <a:pos x="14" y="6"/>
                  </a:cxn>
                  <a:cxn ang="0">
                    <a:pos x="13" y="4"/>
                  </a:cxn>
                  <a:cxn ang="0">
                    <a:pos x="12" y="3"/>
                  </a:cxn>
                  <a:cxn ang="0">
                    <a:pos x="12" y="2"/>
                  </a:cxn>
                  <a:cxn ang="0">
                    <a:pos x="11" y="0"/>
                  </a:cxn>
                  <a:cxn ang="0">
                    <a:pos x="9" y="0"/>
                  </a:cxn>
                  <a:cxn ang="0">
                    <a:pos x="7" y="2"/>
                  </a:cxn>
                  <a:cxn ang="0">
                    <a:pos x="7" y="6"/>
                  </a:cxn>
                  <a:cxn ang="0">
                    <a:pos x="7" y="5"/>
                  </a:cxn>
                  <a:cxn ang="0">
                    <a:pos x="5" y="6"/>
                  </a:cxn>
                  <a:cxn ang="0">
                    <a:pos x="5" y="7"/>
                  </a:cxn>
                  <a:cxn ang="0">
                    <a:pos x="5" y="9"/>
                  </a:cxn>
                  <a:cxn ang="0">
                    <a:pos x="4" y="11"/>
                  </a:cxn>
                  <a:cxn ang="0">
                    <a:pos x="1" y="12"/>
                  </a:cxn>
                  <a:cxn ang="0">
                    <a:pos x="0" y="13"/>
                  </a:cxn>
                  <a:cxn ang="0">
                    <a:pos x="1" y="17"/>
                  </a:cxn>
                  <a:cxn ang="0">
                    <a:pos x="2" y="16"/>
                  </a:cxn>
                  <a:cxn ang="0">
                    <a:pos x="3" y="15"/>
                  </a:cxn>
                  <a:cxn ang="0">
                    <a:pos x="4" y="17"/>
                  </a:cxn>
                  <a:cxn ang="0">
                    <a:pos x="6" y="17"/>
                  </a:cxn>
                  <a:cxn ang="0">
                    <a:pos x="7" y="17"/>
                  </a:cxn>
                  <a:cxn ang="0">
                    <a:pos x="7" y="18"/>
                  </a:cxn>
                  <a:cxn ang="0">
                    <a:pos x="9" y="18"/>
                  </a:cxn>
                  <a:cxn ang="0">
                    <a:pos x="11" y="20"/>
                  </a:cxn>
                  <a:cxn ang="0">
                    <a:pos x="13" y="21"/>
                  </a:cxn>
                  <a:cxn ang="0">
                    <a:pos x="14" y="20"/>
                  </a:cxn>
                  <a:cxn ang="0">
                    <a:pos x="18" y="22"/>
                  </a:cxn>
                  <a:cxn ang="0">
                    <a:pos x="19" y="20"/>
                  </a:cxn>
                  <a:cxn ang="0">
                    <a:pos x="21" y="18"/>
                  </a:cxn>
                  <a:cxn ang="0">
                    <a:pos x="22" y="18"/>
                  </a:cxn>
                  <a:cxn ang="0">
                    <a:pos x="24" y="17"/>
                  </a:cxn>
                  <a:cxn ang="0">
                    <a:pos x="22" y="17"/>
                  </a:cxn>
                  <a:cxn ang="0">
                    <a:pos x="20" y="14"/>
                  </a:cxn>
                  <a:cxn ang="0">
                    <a:pos x="19" y="11"/>
                  </a:cxn>
                </a:cxnLst>
                <a:rect l="0" t="0" r="r" b="b"/>
                <a:pathLst>
                  <a:path w="24" h="22">
                    <a:moveTo>
                      <a:pt x="19" y="11"/>
                    </a:moveTo>
                    <a:lnTo>
                      <a:pt x="18" y="10"/>
                    </a:lnTo>
                    <a:lnTo>
                      <a:pt x="18" y="9"/>
                    </a:lnTo>
                    <a:lnTo>
                      <a:pt x="14" y="6"/>
                    </a:lnTo>
                    <a:lnTo>
                      <a:pt x="14" y="6"/>
                    </a:lnTo>
                    <a:lnTo>
                      <a:pt x="13" y="4"/>
                    </a:lnTo>
                    <a:lnTo>
                      <a:pt x="13" y="3"/>
                    </a:lnTo>
                    <a:lnTo>
                      <a:pt x="12" y="3"/>
                    </a:lnTo>
                    <a:lnTo>
                      <a:pt x="12" y="2"/>
                    </a:lnTo>
                    <a:lnTo>
                      <a:pt x="12" y="2"/>
                    </a:lnTo>
                    <a:lnTo>
                      <a:pt x="11" y="2"/>
                    </a:lnTo>
                    <a:lnTo>
                      <a:pt x="11" y="0"/>
                    </a:lnTo>
                    <a:lnTo>
                      <a:pt x="10" y="0"/>
                    </a:lnTo>
                    <a:lnTo>
                      <a:pt x="9" y="0"/>
                    </a:lnTo>
                    <a:lnTo>
                      <a:pt x="8" y="1"/>
                    </a:lnTo>
                    <a:lnTo>
                      <a:pt x="7" y="2"/>
                    </a:lnTo>
                    <a:lnTo>
                      <a:pt x="7" y="5"/>
                    </a:lnTo>
                    <a:lnTo>
                      <a:pt x="7" y="6"/>
                    </a:lnTo>
                    <a:lnTo>
                      <a:pt x="7" y="6"/>
                    </a:lnTo>
                    <a:lnTo>
                      <a:pt x="7" y="5"/>
                    </a:lnTo>
                    <a:lnTo>
                      <a:pt x="6" y="5"/>
                    </a:lnTo>
                    <a:lnTo>
                      <a:pt x="5" y="6"/>
                    </a:lnTo>
                    <a:lnTo>
                      <a:pt x="5" y="6"/>
                    </a:lnTo>
                    <a:lnTo>
                      <a:pt x="5" y="7"/>
                    </a:lnTo>
                    <a:lnTo>
                      <a:pt x="6" y="9"/>
                    </a:lnTo>
                    <a:lnTo>
                      <a:pt x="5" y="9"/>
                    </a:lnTo>
                    <a:lnTo>
                      <a:pt x="5" y="11"/>
                    </a:lnTo>
                    <a:lnTo>
                      <a:pt x="4" y="11"/>
                    </a:lnTo>
                    <a:lnTo>
                      <a:pt x="3" y="12"/>
                    </a:lnTo>
                    <a:lnTo>
                      <a:pt x="1" y="12"/>
                    </a:lnTo>
                    <a:lnTo>
                      <a:pt x="0" y="13"/>
                    </a:lnTo>
                    <a:lnTo>
                      <a:pt x="0" y="13"/>
                    </a:lnTo>
                    <a:lnTo>
                      <a:pt x="0" y="15"/>
                    </a:lnTo>
                    <a:lnTo>
                      <a:pt x="1" y="17"/>
                    </a:lnTo>
                    <a:lnTo>
                      <a:pt x="2" y="17"/>
                    </a:lnTo>
                    <a:lnTo>
                      <a:pt x="2" y="16"/>
                    </a:lnTo>
                    <a:lnTo>
                      <a:pt x="3" y="15"/>
                    </a:lnTo>
                    <a:lnTo>
                      <a:pt x="3" y="15"/>
                    </a:lnTo>
                    <a:lnTo>
                      <a:pt x="4" y="16"/>
                    </a:lnTo>
                    <a:lnTo>
                      <a:pt x="4" y="17"/>
                    </a:lnTo>
                    <a:lnTo>
                      <a:pt x="5" y="17"/>
                    </a:lnTo>
                    <a:lnTo>
                      <a:pt x="6" y="17"/>
                    </a:lnTo>
                    <a:lnTo>
                      <a:pt x="6" y="17"/>
                    </a:lnTo>
                    <a:lnTo>
                      <a:pt x="7" y="17"/>
                    </a:lnTo>
                    <a:lnTo>
                      <a:pt x="7" y="17"/>
                    </a:lnTo>
                    <a:lnTo>
                      <a:pt x="7" y="18"/>
                    </a:lnTo>
                    <a:lnTo>
                      <a:pt x="7" y="18"/>
                    </a:lnTo>
                    <a:lnTo>
                      <a:pt x="9" y="18"/>
                    </a:lnTo>
                    <a:lnTo>
                      <a:pt x="10" y="20"/>
                    </a:lnTo>
                    <a:lnTo>
                      <a:pt x="11" y="20"/>
                    </a:lnTo>
                    <a:lnTo>
                      <a:pt x="13" y="20"/>
                    </a:lnTo>
                    <a:lnTo>
                      <a:pt x="13" y="21"/>
                    </a:lnTo>
                    <a:lnTo>
                      <a:pt x="14" y="20"/>
                    </a:lnTo>
                    <a:lnTo>
                      <a:pt x="14" y="20"/>
                    </a:lnTo>
                    <a:lnTo>
                      <a:pt x="17" y="22"/>
                    </a:lnTo>
                    <a:lnTo>
                      <a:pt x="18" y="22"/>
                    </a:lnTo>
                    <a:lnTo>
                      <a:pt x="18" y="20"/>
                    </a:lnTo>
                    <a:lnTo>
                      <a:pt x="19" y="20"/>
                    </a:lnTo>
                    <a:lnTo>
                      <a:pt x="21" y="18"/>
                    </a:lnTo>
                    <a:lnTo>
                      <a:pt x="21" y="18"/>
                    </a:lnTo>
                    <a:lnTo>
                      <a:pt x="21" y="19"/>
                    </a:lnTo>
                    <a:lnTo>
                      <a:pt x="22" y="18"/>
                    </a:lnTo>
                    <a:lnTo>
                      <a:pt x="23" y="17"/>
                    </a:lnTo>
                    <a:lnTo>
                      <a:pt x="24" y="17"/>
                    </a:lnTo>
                    <a:lnTo>
                      <a:pt x="23" y="17"/>
                    </a:lnTo>
                    <a:lnTo>
                      <a:pt x="22" y="17"/>
                    </a:lnTo>
                    <a:lnTo>
                      <a:pt x="21" y="15"/>
                    </a:lnTo>
                    <a:lnTo>
                      <a:pt x="20" y="14"/>
                    </a:lnTo>
                    <a:lnTo>
                      <a:pt x="20" y="13"/>
                    </a:lnTo>
                    <a:lnTo>
                      <a:pt x="19"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6" name="Freeform 68"/>
              <p:cNvSpPr>
                <a:spLocks/>
              </p:cNvSpPr>
              <p:nvPr/>
            </p:nvSpPr>
            <p:spPr bwMode="auto">
              <a:xfrm>
                <a:off x="3892" y="3182"/>
                <a:ext cx="6" cy="8"/>
              </a:xfrm>
              <a:custGeom>
                <a:avLst/>
                <a:gdLst/>
                <a:ahLst/>
                <a:cxnLst>
                  <a:cxn ang="0">
                    <a:pos x="6" y="2"/>
                  </a:cxn>
                  <a:cxn ang="0">
                    <a:pos x="6" y="2"/>
                  </a:cxn>
                  <a:cxn ang="0">
                    <a:pos x="6" y="2"/>
                  </a:cxn>
                  <a:cxn ang="0">
                    <a:pos x="6" y="1"/>
                  </a:cxn>
                  <a:cxn ang="0">
                    <a:pos x="6" y="0"/>
                  </a:cxn>
                  <a:cxn ang="0">
                    <a:pos x="5" y="0"/>
                  </a:cxn>
                  <a:cxn ang="0">
                    <a:pos x="2" y="4"/>
                  </a:cxn>
                  <a:cxn ang="0">
                    <a:pos x="2" y="5"/>
                  </a:cxn>
                  <a:cxn ang="0">
                    <a:pos x="0" y="6"/>
                  </a:cxn>
                  <a:cxn ang="0">
                    <a:pos x="0" y="8"/>
                  </a:cxn>
                  <a:cxn ang="0">
                    <a:pos x="2" y="7"/>
                  </a:cxn>
                  <a:cxn ang="0">
                    <a:pos x="4" y="6"/>
                  </a:cxn>
                  <a:cxn ang="0">
                    <a:pos x="5" y="3"/>
                  </a:cxn>
                  <a:cxn ang="0">
                    <a:pos x="6" y="2"/>
                  </a:cxn>
                </a:cxnLst>
                <a:rect l="0" t="0" r="r" b="b"/>
                <a:pathLst>
                  <a:path w="6" h="8">
                    <a:moveTo>
                      <a:pt x="6" y="2"/>
                    </a:moveTo>
                    <a:lnTo>
                      <a:pt x="6" y="2"/>
                    </a:lnTo>
                    <a:lnTo>
                      <a:pt x="6" y="2"/>
                    </a:lnTo>
                    <a:lnTo>
                      <a:pt x="6" y="1"/>
                    </a:lnTo>
                    <a:lnTo>
                      <a:pt x="6" y="0"/>
                    </a:lnTo>
                    <a:lnTo>
                      <a:pt x="5" y="0"/>
                    </a:lnTo>
                    <a:lnTo>
                      <a:pt x="2" y="4"/>
                    </a:lnTo>
                    <a:lnTo>
                      <a:pt x="2" y="5"/>
                    </a:lnTo>
                    <a:lnTo>
                      <a:pt x="0" y="6"/>
                    </a:lnTo>
                    <a:lnTo>
                      <a:pt x="0" y="8"/>
                    </a:lnTo>
                    <a:lnTo>
                      <a:pt x="2" y="7"/>
                    </a:lnTo>
                    <a:lnTo>
                      <a:pt x="4" y="6"/>
                    </a:lnTo>
                    <a:lnTo>
                      <a:pt x="5" y="3"/>
                    </a:lnTo>
                    <a:lnTo>
                      <a:pt x="6"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7" name="Freeform 69"/>
              <p:cNvSpPr>
                <a:spLocks/>
              </p:cNvSpPr>
              <p:nvPr/>
            </p:nvSpPr>
            <p:spPr bwMode="auto">
              <a:xfrm>
                <a:off x="5250" y="3172"/>
                <a:ext cx="8" cy="8"/>
              </a:xfrm>
              <a:custGeom>
                <a:avLst/>
                <a:gdLst/>
                <a:ahLst/>
                <a:cxnLst>
                  <a:cxn ang="0">
                    <a:pos x="2" y="4"/>
                  </a:cxn>
                  <a:cxn ang="0">
                    <a:pos x="2" y="4"/>
                  </a:cxn>
                  <a:cxn ang="0">
                    <a:pos x="2" y="5"/>
                  </a:cxn>
                  <a:cxn ang="0">
                    <a:pos x="3" y="7"/>
                  </a:cxn>
                  <a:cxn ang="0">
                    <a:pos x="6" y="8"/>
                  </a:cxn>
                  <a:cxn ang="0">
                    <a:pos x="7" y="8"/>
                  </a:cxn>
                  <a:cxn ang="0">
                    <a:pos x="7" y="4"/>
                  </a:cxn>
                  <a:cxn ang="0">
                    <a:pos x="8" y="4"/>
                  </a:cxn>
                  <a:cxn ang="0">
                    <a:pos x="8" y="4"/>
                  </a:cxn>
                  <a:cxn ang="0">
                    <a:pos x="8" y="3"/>
                  </a:cxn>
                  <a:cxn ang="0">
                    <a:pos x="3" y="0"/>
                  </a:cxn>
                  <a:cxn ang="0">
                    <a:pos x="2" y="0"/>
                  </a:cxn>
                  <a:cxn ang="0">
                    <a:pos x="1" y="0"/>
                  </a:cxn>
                  <a:cxn ang="0">
                    <a:pos x="0" y="0"/>
                  </a:cxn>
                  <a:cxn ang="0">
                    <a:pos x="0" y="2"/>
                  </a:cxn>
                  <a:cxn ang="0">
                    <a:pos x="0" y="3"/>
                  </a:cxn>
                  <a:cxn ang="0">
                    <a:pos x="2" y="4"/>
                  </a:cxn>
                </a:cxnLst>
                <a:rect l="0" t="0" r="r" b="b"/>
                <a:pathLst>
                  <a:path w="8" h="8">
                    <a:moveTo>
                      <a:pt x="2" y="4"/>
                    </a:moveTo>
                    <a:lnTo>
                      <a:pt x="2" y="4"/>
                    </a:lnTo>
                    <a:lnTo>
                      <a:pt x="2" y="5"/>
                    </a:lnTo>
                    <a:lnTo>
                      <a:pt x="3" y="7"/>
                    </a:lnTo>
                    <a:lnTo>
                      <a:pt x="6" y="8"/>
                    </a:lnTo>
                    <a:lnTo>
                      <a:pt x="7" y="8"/>
                    </a:lnTo>
                    <a:lnTo>
                      <a:pt x="7" y="4"/>
                    </a:lnTo>
                    <a:lnTo>
                      <a:pt x="8" y="4"/>
                    </a:lnTo>
                    <a:lnTo>
                      <a:pt x="8" y="4"/>
                    </a:lnTo>
                    <a:lnTo>
                      <a:pt x="8" y="3"/>
                    </a:lnTo>
                    <a:lnTo>
                      <a:pt x="3" y="0"/>
                    </a:lnTo>
                    <a:lnTo>
                      <a:pt x="2" y="0"/>
                    </a:lnTo>
                    <a:lnTo>
                      <a:pt x="1" y="0"/>
                    </a:lnTo>
                    <a:lnTo>
                      <a:pt x="0" y="0"/>
                    </a:lnTo>
                    <a:lnTo>
                      <a:pt x="0" y="2"/>
                    </a:lnTo>
                    <a:lnTo>
                      <a:pt x="0" y="3"/>
                    </a:lnTo>
                    <a:lnTo>
                      <a:pt x="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8" name="Freeform 70"/>
              <p:cNvSpPr>
                <a:spLocks/>
              </p:cNvSpPr>
              <p:nvPr/>
            </p:nvSpPr>
            <p:spPr bwMode="auto">
              <a:xfrm>
                <a:off x="5308" y="3146"/>
                <a:ext cx="22" cy="12"/>
              </a:xfrm>
              <a:custGeom>
                <a:avLst/>
                <a:gdLst/>
                <a:ahLst/>
                <a:cxnLst>
                  <a:cxn ang="0">
                    <a:pos x="2" y="12"/>
                  </a:cxn>
                  <a:cxn ang="0">
                    <a:pos x="4" y="12"/>
                  </a:cxn>
                  <a:cxn ang="0">
                    <a:pos x="4" y="12"/>
                  </a:cxn>
                  <a:cxn ang="0">
                    <a:pos x="6" y="12"/>
                  </a:cxn>
                  <a:cxn ang="0">
                    <a:pos x="6" y="11"/>
                  </a:cxn>
                  <a:cxn ang="0">
                    <a:pos x="7" y="10"/>
                  </a:cxn>
                  <a:cxn ang="0">
                    <a:pos x="8" y="10"/>
                  </a:cxn>
                  <a:cxn ang="0">
                    <a:pos x="11" y="10"/>
                  </a:cxn>
                  <a:cxn ang="0">
                    <a:pos x="12" y="11"/>
                  </a:cxn>
                  <a:cxn ang="0">
                    <a:pos x="13" y="12"/>
                  </a:cxn>
                  <a:cxn ang="0">
                    <a:pos x="22" y="8"/>
                  </a:cxn>
                  <a:cxn ang="0">
                    <a:pos x="22" y="7"/>
                  </a:cxn>
                  <a:cxn ang="0">
                    <a:pos x="22" y="5"/>
                  </a:cxn>
                  <a:cxn ang="0">
                    <a:pos x="19" y="3"/>
                  </a:cxn>
                  <a:cxn ang="0">
                    <a:pos x="19" y="3"/>
                  </a:cxn>
                  <a:cxn ang="0">
                    <a:pos x="19" y="2"/>
                  </a:cxn>
                  <a:cxn ang="0">
                    <a:pos x="19" y="2"/>
                  </a:cxn>
                  <a:cxn ang="0">
                    <a:pos x="14" y="0"/>
                  </a:cxn>
                  <a:cxn ang="0">
                    <a:pos x="13" y="1"/>
                  </a:cxn>
                  <a:cxn ang="0">
                    <a:pos x="13" y="0"/>
                  </a:cxn>
                  <a:cxn ang="0">
                    <a:pos x="12" y="1"/>
                  </a:cxn>
                  <a:cxn ang="0">
                    <a:pos x="10" y="0"/>
                  </a:cxn>
                  <a:cxn ang="0">
                    <a:pos x="9" y="1"/>
                  </a:cxn>
                  <a:cxn ang="0">
                    <a:pos x="9" y="1"/>
                  </a:cxn>
                  <a:cxn ang="0">
                    <a:pos x="9" y="1"/>
                  </a:cxn>
                  <a:cxn ang="0">
                    <a:pos x="7" y="1"/>
                  </a:cxn>
                  <a:cxn ang="0">
                    <a:pos x="6" y="2"/>
                  </a:cxn>
                  <a:cxn ang="0">
                    <a:pos x="5" y="2"/>
                  </a:cxn>
                  <a:cxn ang="0">
                    <a:pos x="5" y="3"/>
                  </a:cxn>
                  <a:cxn ang="0">
                    <a:pos x="4" y="5"/>
                  </a:cxn>
                  <a:cxn ang="0">
                    <a:pos x="2" y="6"/>
                  </a:cxn>
                  <a:cxn ang="0">
                    <a:pos x="2" y="7"/>
                  </a:cxn>
                  <a:cxn ang="0">
                    <a:pos x="1" y="8"/>
                  </a:cxn>
                  <a:cxn ang="0">
                    <a:pos x="0" y="9"/>
                  </a:cxn>
                  <a:cxn ang="0">
                    <a:pos x="2" y="12"/>
                  </a:cxn>
                  <a:cxn ang="0">
                    <a:pos x="2" y="12"/>
                  </a:cxn>
                </a:cxnLst>
                <a:rect l="0" t="0" r="r" b="b"/>
                <a:pathLst>
                  <a:path w="22" h="12">
                    <a:moveTo>
                      <a:pt x="2" y="12"/>
                    </a:moveTo>
                    <a:lnTo>
                      <a:pt x="4" y="12"/>
                    </a:lnTo>
                    <a:lnTo>
                      <a:pt x="4" y="12"/>
                    </a:lnTo>
                    <a:lnTo>
                      <a:pt x="6" y="12"/>
                    </a:lnTo>
                    <a:lnTo>
                      <a:pt x="6" y="11"/>
                    </a:lnTo>
                    <a:lnTo>
                      <a:pt x="7" y="10"/>
                    </a:lnTo>
                    <a:lnTo>
                      <a:pt x="8" y="10"/>
                    </a:lnTo>
                    <a:lnTo>
                      <a:pt x="11" y="10"/>
                    </a:lnTo>
                    <a:lnTo>
                      <a:pt x="12" y="11"/>
                    </a:lnTo>
                    <a:lnTo>
                      <a:pt x="13" y="12"/>
                    </a:lnTo>
                    <a:lnTo>
                      <a:pt x="22" y="8"/>
                    </a:lnTo>
                    <a:lnTo>
                      <a:pt x="22" y="7"/>
                    </a:lnTo>
                    <a:lnTo>
                      <a:pt x="22" y="5"/>
                    </a:lnTo>
                    <a:lnTo>
                      <a:pt x="19" y="3"/>
                    </a:lnTo>
                    <a:lnTo>
                      <a:pt x="19" y="3"/>
                    </a:lnTo>
                    <a:lnTo>
                      <a:pt x="19" y="2"/>
                    </a:lnTo>
                    <a:lnTo>
                      <a:pt x="19" y="2"/>
                    </a:lnTo>
                    <a:lnTo>
                      <a:pt x="14" y="0"/>
                    </a:lnTo>
                    <a:lnTo>
                      <a:pt x="13" y="1"/>
                    </a:lnTo>
                    <a:lnTo>
                      <a:pt x="13" y="0"/>
                    </a:lnTo>
                    <a:lnTo>
                      <a:pt x="12" y="1"/>
                    </a:lnTo>
                    <a:lnTo>
                      <a:pt x="10" y="0"/>
                    </a:lnTo>
                    <a:lnTo>
                      <a:pt x="9" y="1"/>
                    </a:lnTo>
                    <a:lnTo>
                      <a:pt x="9" y="1"/>
                    </a:lnTo>
                    <a:lnTo>
                      <a:pt x="9" y="1"/>
                    </a:lnTo>
                    <a:lnTo>
                      <a:pt x="7" y="1"/>
                    </a:lnTo>
                    <a:lnTo>
                      <a:pt x="6" y="2"/>
                    </a:lnTo>
                    <a:lnTo>
                      <a:pt x="5" y="2"/>
                    </a:lnTo>
                    <a:lnTo>
                      <a:pt x="5" y="3"/>
                    </a:lnTo>
                    <a:lnTo>
                      <a:pt x="4" y="5"/>
                    </a:lnTo>
                    <a:lnTo>
                      <a:pt x="2" y="6"/>
                    </a:lnTo>
                    <a:lnTo>
                      <a:pt x="2" y="7"/>
                    </a:lnTo>
                    <a:lnTo>
                      <a:pt x="1" y="8"/>
                    </a:lnTo>
                    <a:lnTo>
                      <a:pt x="0" y="9"/>
                    </a:lnTo>
                    <a:lnTo>
                      <a:pt x="2" y="12"/>
                    </a:lnTo>
                    <a:lnTo>
                      <a:pt x="2" y="1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69" name="Freeform 71"/>
              <p:cNvSpPr>
                <a:spLocks/>
              </p:cNvSpPr>
              <p:nvPr/>
            </p:nvSpPr>
            <p:spPr bwMode="auto">
              <a:xfrm>
                <a:off x="3803" y="3097"/>
                <a:ext cx="30" cy="42"/>
              </a:xfrm>
              <a:custGeom>
                <a:avLst/>
                <a:gdLst/>
                <a:ahLst/>
                <a:cxnLst>
                  <a:cxn ang="0">
                    <a:pos x="30" y="6"/>
                  </a:cxn>
                  <a:cxn ang="0">
                    <a:pos x="30" y="6"/>
                  </a:cxn>
                  <a:cxn ang="0">
                    <a:pos x="22" y="3"/>
                  </a:cxn>
                  <a:cxn ang="0">
                    <a:pos x="19" y="4"/>
                  </a:cxn>
                  <a:cxn ang="0">
                    <a:pos x="19" y="4"/>
                  </a:cxn>
                  <a:cxn ang="0">
                    <a:pos x="17" y="2"/>
                  </a:cxn>
                  <a:cxn ang="0">
                    <a:pos x="16" y="2"/>
                  </a:cxn>
                  <a:cxn ang="0">
                    <a:pos x="13" y="0"/>
                  </a:cxn>
                  <a:cxn ang="0">
                    <a:pos x="11" y="0"/>
                  </a:cxn>
                  <a:cxn ang="0">
                    <a:pos x="10" y="2"/>
                  </a:cxn>
                  <a:cxn ang="0">
                    <a:pos x="8" y="1"/>
                  </a:cxn>
                  <a:cxn ang="0">
                    <a:pos x="6" y="2"/>
                  </a:cxn>
                  <a:cxn ang="0">
                    <a:pos x="3" y="3"/>
                  </a:cxn>
                  <a:cxn ang="0">
                    <a:pos x="2" y="6"/>
                  </a:cxn>
                  <a:cxn ang="0">
                    <a:pos x="3" y="6"/>
                  </a:cxn>
                  <a:cxn ang="0">
                    <a:pos x="4" y="7"/>
                  </a:cxn>
                  <a:cxn ang="0">
                    <a:pos x="3" y="7"/>
                  </a:cxn>
                  <a:cxn ang="0">
                    <a:pos x="5" y="10"/>
                  </a:cxn>
                  <a:cxn ang="0">
                    <a:pos x="5" y="10"/>
                  </a:cxn>
                  <a:cxn ang="0">
                    <a:pos x="3" y="10"/>
                  </a:cxn>
                  <a:cxn ang="0">
                    <a:pos x="1" y="8"/>
                  </a:cxn>
                  <a:cxn ang="0">
                    <a:pos x="0" y="9"/>
                  </a:cxn>
                  <a:cxn ang="0">
                    <a:pos x="0" y="10"/>
                  </a:cxn>
                  <a:cxn ang="0">
                    <a:pos x="0" y="11"/>
                  </a:cxn>
                  <a:cxn ang="0">
                    <a:pos x="0" y="12"/>
                  </a:cxn>
                  <a:cxn ang="0">
                    <a:pos x="0" y="14"/>
                  </a:cxn>
                  <a:cxn ang="0">
                    <a:pos x="0" y="17"/>
                  </a:cxn>
                  <a:cxn ang="0">
                    <a:pos x="0" y="21"/>
                  </a:cxn>
                  <a:cxn ang="0">
                    <a:pos x="0" y="22"/>
                  </a:cxn>
                  <a:cxn ang="0">
                    <a:pos x="0" y="26"/>
                  </a:cxn>
                  <a:cxn ang="0">
                    <a:pos x="0" y="27"/>
                  </a:cxn>
                  <a:cxn ang="0">
                    <a:pos x="0" y="28"/>
                  </a:cxn>
                  <a:cxn ang="0">
                    <a:pos x="2" y="30"/>
                  </a:cxn>
                  <a:cxn ang="0">
                    <a:pos x="3" y="33"/>
                  </a:cxn>
                  <a:cxn ang="0">
                    <a:pos x="2" y="38"/>
                  </a:cxn>
                  <a:cxn ang="0">
                    <a:pos x="4" y="39"/>
                  </a:cxn>
                  <a:cxn ang="0">
                    <a:pos x="3" y="39"/>
                  </a:cxn>
                  <a:cxn ang="0">
                    <a:pos x="3" y="42"/>
                  </a:cxn>
                  <a:cxn ang="0">
                    <a:pos x="6" y="41"/>
                  </a:cxn>
                  <a:cxn ang="0">
                    <a:pos x="8" y="42"/>
                  </a:cxn>
                  <a:cxn ang="0">
                    <a:pos x="9" y="40"/>
                  </a:cxn>
                  <a:cxn ang="0">
                    <a:pos x="8" y="41"/>
                  </a:cxn>
                  <a:cxn ang="0">
                    <a:pos x="8" y="39"/>
                  </a:cxn>
                  <a:cxn ang="0">
                    <a:pos x="10" y="35"/>
                  </a:cxn>
                  <a:cxn ang="0">
                    <a:pos x="11" y="35"/>
                  </a:cxn>
                  <a:cxn ang="0">
                    <a:pos x="11" y="30"/>
                  </a:cxn>
                  <a:cxn ang="0">
                    <a:pos x="10" y="28"/>
                  </a:cxn>
                  <a:cxn ang="0">
                    <a:pos x="8" y="28"/>
                  </a:cxn>
                  <a:cxn ang="0">
                    <a:pos x="8" y="28"/>
                  </a:cxn>
                  <a:cxn ang="0">
                    <a:pos x="8" y="27"/>
                  </a:cxn>
                  <a:cxn ang="0">
                    <a:pos x="12" y="27"/>
                  </a:cxn>
                  <a:cxn ang="0">
                    <a:pos x="13" y="26"/>
                  </a:cxn>
                  <a:cxn ang="0">
                    <a:pos x="15" y="28"/>
                  </a:cxn>
                  <a:cxn ang="0">
                    <a:pos x="16" y="28"/>
                  </a:cxn>
                  <a:cxn ang="0">
                    <a:pos x="19" y="28"/>
                  </a:cxn>
                  <a:cxn ang="0">
                    <a:pos x="21" y="26"/>
                  </a:cxn>
                  <a:cxn ang="0">
                    <a:pos x="22" y="23"/>
                  </a:cxn>
                  <a:cxn ang="0">
                    <a:pos x="23" y="19"/>
                  </a:cxn>
                  <a:cxn ang="0">
                    <a:pos x="24" y="18"/>
                  </a:cxn>
                  <a:cxn ang="0">
                    <a:pos x="26" y="12"/>
                  </a:cxn>
                  <a:cxn ang="0">
                    <a:pos x="30" y="7"/>
                  </a:cxn>
                  <a:cxn ang="0">
                    <a:pos x="30" y="6"/>
                  </a:cxn>
                </a:cxnLst>
                <a:rect l="0" t="0" r="r" b="b"/>
                <a:pathLst>
                  <a:path w="30" h="42">
                    <a:moveTo>
                      <a:pt x="30" y="6"/>
                    </a:moveTo>
                    <a:lnTo>
                      <a:pt x="30" y="6"/>
                    </a:lnTo>
                    <a:lnTo>
                      <a:pt x="30" y="6"/>
                    </a:lnTo>
                    <a:lnTo>
                      <a:pt x="30" y="5"/>
                    </a:lnTo>
                    <a:lnTo>
                      <a:pt x="30" y="5"/>
                    </a:lnTo>
                    <a:lnTo>
                      <a:pt x="30" y="6"/>
                    </a:lnTo>
                    <a:lnTo>
                      <a:pt x="26" y="3"/>
                    </a:lnTo>
                    <a:lnTo>
                      <a:pt x="22" y="3"/>
                    </a:lnTo>
                    <a:lnTo>
                      <a:pt x="22" y="3"/>
                    </a:lnTo>
                    <a:lnTo>
                      <a:pt x="21" y="3"/>
                    </a:lnTo>
                    <a:lnTo>
                      <a:pt x="21" y="3"/>
                    </a:lnTo>
                    <a:lnTo>
                      <a:pt x="19" y="4"/>
                    </a:lnTo>
                    <a:lnTo>
                      <a:pt x="19" y="5"/>
                    </a:lnTo>
                    <a:lnTo>
                      <a:pt x="19" y="5"/>
                    </a:lnTo>
                    <a:lnTo>
                      <a:pt x="19" y="4"/>
                    </a:lnTo>
                    <a:lnTo>
                      <a:pt x="19" y="3"/>
                    </a:lnTo>
                    <a:lnTo>
                      <a:pt x="19" y="3"/>
                    </a:lnTo>
                    <a:lnTo>
                      <a:pt x="17" y="2"/>
                    </a:lnTo>
                    <a:lnTo>
                      <a:pt x="16" y="2"/>
                    </a:lnTo>
                    <a:lnTo>
                      <a:pt x="16" y="2"/>
                    </a:lnTo>
                    <a:lnTo>
                      <a:pt x="16" y="2"/>
                    </a:lnTo>
                    <a:lnTo>
                      <a:pt x="16" y="1"/>
                    </a:lnTo>
                    <a:lnTo>
                      <a:pt x="13" y="0"/>
                    </a:lnTo>
                    <a:lnTo>
                      <a:pt x="13" y="0"/>
                    </a:lnTo>
                    <a:lnTo>
                      <a:pt x="12" y="0"/>
                    </a:lnTo>
                    <a:lnTo>
                      <a:pt x="11" y="0"/>
                    </a:lnTo>
                    <a:lnTo>
                      <a:pt x="11" y="0"/>
                    </a:lnTo>
                    <a:lnTo>
                      <a:pt x="11" y="2"/>
                    </a:lnTo>
                    <a:lnTo>
                      <a:pt x="11" y="2"/>
                    </a:lnTo>
                    <a:lnTo>
                      <a:pt x="10" y="2"/>
                    </a:lnTo>
                    <a:lnTo>
                      <a:pt x="10" y="1"/>
                    </a:lnTo>
                    <a:lnTo>
                      <a:pt x="10" y="1"/>
                    </a:lnTo>
                    <a:lnTo>
                      <a:pt x="8" y="1"/>
                    </a:lnTo>
                    <a:lnTo>
                      <a:pt x="7" y="2"/>
                    </a:lnTo>
                    <a:lnTo>
                      <a:pt x="6" y="2"/>
                    </a:lnTo>
                    <a:lnTo>
                      <a:pt x="6" y="2"/>
                    </a:lnTo>
                    <a:lnTo>
                      <a:pt x="5" y="2"/>
                    </a:lnTo>
                    <a:lnTo>
                      <a:pt x="4" y="3"/>
                    </a:lnTo>
                    <a:lnTo>
                      <a:pt x="3" y="3"/>
                    </a:lnTo>
                    <a:lnTo>
                      <a:pt x="2" y="3"/>
                    </a:lnTo>
                    <a:lnTo>
                      <a:pt x="2" y="5"/>
                    </a:lnTo>
                    <a:lnTo>
                      <a:pt x="2" y="6"/>
                    </a:lnTo>
                    <a:lnTo>
                      <a:pt x="2" y="6"/>
                    </a:lnTo>
                    <a:lnTo>
                      <a:pt x="3" y="7"/>
                    </a:lnTo>
                    <a:lnTo>
                      <a:pt x="3" y="6"/>
                    </a:lnTo>
                    <a:lnTo>
                      <a:pt x="3" y="6"/>
                    </a:lnTo>
                    <a:lnTo>
                      <a:pt x="4" y="6"/>
                    </a:lnTo>
                    <a:lnTo>
                      <a:pt x="4" y="7"/>
                    </a:lnTo>
                    <a:lnTo>
                      <a:pt x="4" y="7"/>
                    </a:lnTo>
                    <a:lnTo>
                      <a:pt x="3" y="7"/>
                    </a:lnTo>
                    <a:lnTo>
                      <a:pt x="3" y="7"/>
                    </a:lnTo>
                    <a:lnTo>
                      <a:pt x="4" y="9"/>
                    </a:lnTo>
                    <a:lnTo>
                      <a:pt x="4" y="10"/>
                    </a:lnTo>
                    <a:lnTo>
                      <a:pt x="5" y="10"/>
                    </a:lnTo>
                    <a:lnTo>
                      <a:pt x="5" y="10"/>
                    </a:lnTo>
                    <a:lnTo>
                      <a:pt x="6" y="10"/>
                    </a:lnTo>
                    <a:lnTo>
                      <a:pt x="5" y="10"/>
                    </a:lnTo>
                    <a:lnTo>
                      <a:pt x="5" y="10"/>
                    </a:lnTo>
                    <a:lnTo>
                      <a:pt x="4" y="10"/>
                    </a:lnTo>
                    <a:lnTo>
                      <a:pt x="3" y="10"/>
                    </a:lnTo>
                    <a:lnTo>
                      <a:pt x="2" y="8"/>
                    </a:lnTo>
                    <a:lnTo>
                      <a:pt x="2" y="8"/>
                    </a:lnTo>
                    <a:lnTo>
                      <a:pt x="1" y="8"/>
                    </a:lnTo>
                    <a:lnTo>
                      <a:pt x="1" y="8"/>
                    </a:lnTo>
                    <a:lnTo>
                      <a:pt x="0" y="8"/>
                    </a:lnTo>
                    <a:lnTo>
                      <a:pt x="0" y="9"/>
                    </a:lnTo>
                    <a:lnTo>
                      <a:pt x="0" y="9"/>
                    </a:lnTo>
                    <a:lnTo>
                      <a:pt x="0" y="10"/>
                    </a:lnTo>
                    <a:lnTo>
                      <a:pt x="0" y="10"/>
                    </a:lnTo>
                    <a:lnTo>
                      <a:pt x="0" y="10"/>
                    </a:lnTo>
                    <a:lnTo>
                      <a:pt x="0" y="11"/>
                    </a:lnTo>
                    <a:lnTo>
                      <a:pt x="0" y="11"/>
                    </a:lnTo>
                    <a:lnTo>
                      <a:pt x="0" y="11"/>
                    </a:lnTo>
                    <a:lnTo>
                      <a:pt x="0" y="12"/>
                    </a:lnTo>
                    <a:lnTo>
                      <a:pt x="0" y="12"/>
                    </a:lnTo>
                    <a:lnTo>
                      <a:pt x="0" y="13"/>
                    </a:lnTo>
                    <a:lnTo>
                      <a:pt x="0" y="13"/>
                    </a:lnTo>
                    <a:lnTo>
                      <a:pt x="0" y="14"/>
                    </a:lnTo>
                    <a:lnTo>
                      <a:pt x="0" y="17"/>
                    </a:lnTo>
                    <a:lnTo>
                      <a:pt x="0" y="17"/>
                    </a:lnTo>
                    <a:lnTo>
                      <a:pt x="0" y="17"/>
                    </a:lnTo>
                    <a:lnTo>
                      <a:pt x="0" y="20"/>
                    </a:lnTo>
                    <a:lnTo>
                      <a:pt x="0" y="21"/>
                    </a:lnTo>
                    <a:lnTo>
                      <a:pt x="0" y="21"/>
                    </a:lnTo>
                    <a:lnTo>
                      <a:pt x="0" y="21"/>
                    </a:lnTo>
                    <a:lnTo>
                      <a:pt x="0" y="21"/>
                    </a:lnTo>
                    <a:lnTo>
                      <a:pt x="0" y="22"/>
                    </a:lnTo>
                    <a:lnTo>
                      <a:pt x="0" y="23"/>
                    </a:lnTo>
                    <a:lnTo>
                      <a:pt x="0" y="24"/>
                    </a:lnTo>
                    <a:lnTo>
                      <a:pt x="0" y="26"/>
                    </a:lnTo>
                    <a:lnTo>
                      <a:pt x="0" y="27"/>
                    </a:lnTo>
                    <a:lnTo>
                      <a:pt x="0" y="27"/>
                    </a:lnTo>
                    <a:lnTo>
                      <a:pt x="0" y="27"/>
                    </a:lnTo>
                    <a:lnTo>
                      <a:pt x="0" y="28"/>
                    </a:lnTo>
                    <a:lnTo>
                      <a:pt x="0" y="28"/>
                    </a:lnTo>
                    <a:lnTo>
                      <a:pt x="0" y="28"/>
                    </a:lnTo>
                    <a:lnTo>
                      <a:pt x="0" y="28"/>
                    </a:lnTo>
                    <a:lnTo>
                      <a:pt x="0" y="28"/>
                    </a:lnTo>
                    <a:lnTo>
                      <a:pt x="2" y="30"/>
                    </a:lnTo>
                    <a:lnTo>
                      <a:pt x="2" y="32"/>
                    </a:lnTo>
                    <a:lnTo>
                      <a:pt x="3" y="32"/>
                    </a:lnTo>
                    <a:lnTo>
                      <a:pt x="3" y="33"/>
                    </a:lnTo>
                    <a:lnTo>
                      <a:pt x="2" y="34"/>
                    </a:lnTo>
                    <a:lnTo>
                      <a:pt x="3" y="35"/>
                    </a:lnTo>
                    <a:lnTo>
                      <a:pt x="2" y="38"/>
                    </a:lnTo>
                    <a:lnTo>
                      <a:pt x="3" y="39"/>
                    </a:lnTo>
                    <a:lnTo>
                      <a:pt x="3" y="39"/>
                    </a:lnTo>
                    <a:lnTo>
                      <a:pt x="4" y="39"/>
                    </a:lnTo>
                    <a:lnTo>
                      <a:pt x="4" y="39"/>
                    </a:lnTo>
                    <a:lnTo>
                      <a:pt x="4" y="39"/>
                    </a:lnTo>
                    <a:lnTo>
                      <a:pt x="3" y="39"/>
                    </a:lnTo>
                    <a:lnTo>
                      <a:pt x="3" y="40"/>
                    </a:lnTo>
                    <a:lnTo>
                      <a:pt x="3" y="42"/>
                    </a:lnTo>
                    <a:lnTo>
                      <a:pt x="3" y="42"/>
                    </a:lnTo>
                    <a:lnTo>
                      <a:pt x="3" y="42"/>
                    </a:lnTo>
                    <a:lnTo>
                      <a:pt x="5" y="41"/>
                    </a:lnTo>
                    <a:lnTo>
                      <a:pt x="6" y="41"/>
                    </a:lnTo>
                    <a:lnTo>
                      <a:pt x="7" y="41"/>
                    </a:lnTo>
                    <a:lnTo>
                      <a:pt x="7" y="41"/>
                    </a:lnTo>
                    <a:lnTo>
                      <a:pt x="8" y="42"/>
                    </a:lnTo>
                    <a:lnTo>
                      <a:pt x="9" y="42"/>
                    </a:lnTo>
                    <a:lnTo>
                      <a:pt x="9" y="41"/>
                    </a:lnTo>
                    <a:lnTo>
                      <a:pt x="9" y="40"/>
                    </a:lnTo>
                    <a:lnTo>
                      <a:pt x="8" y="40"/>
                    </a:lnTo>
                    <a:lnTo>
                      <a:pt x="8" y="41"/>
                    </a:lnTo>
                    <a:lnTo>
                      <a:pt x="8" y="41"/>
                    </a:lnTo>
                    <a:lnTo>
                      <a:pt x="8" y="40"/>
                    </a:lnTo>
                    <a:lnTo>
                      <a:pt x="8" y="40"/>
                    </a:lnTo>
                    <a:lnTo>
                      <a:pt x="8" y="39"/>
                    </a:lnTo>
                    <a:lnTo>
                      <a:pt x="9" y="39"/>
                    </a:lnTo>
                    <a:lnTo>
                      <a:pt x="9" y="39"/>
                    </a:lnTo>
                    <a:lnTo>
                      <a:pt x="10" y="35"/>
                    </a:lnTo>
                    <a:lnTo>
                      <a:pt x="11" y="35"/>
                    </a:lnTo>
                    <a:lnTo>
                      <a:pt x="11" y="35"/>
                    </a:lnTo>
                    <a:lnTo>
                      <a:pt x="11" y="35"/>
                    </a:lnTo>
                    <a:lnTo>
                      <a:pt x="12" y="33"/>
                    </a:lnTo>
                    <a:lnTo>
                      <a:pt x="11" y="32"/>
                    </a:lnTo>
                    <a:lnTo>
                      <a:pt x="11" y="30"/>
                    </a:lnTo>
                    <a:lnTo>
                      <a:pt x="10" y="30"/>
                    </a:lnTo>
                    <a:lnTo>
                      <a:pt x="10" y="28"/>
                    </a:lnTo>
                    <a:lnTo>
                      <a:pt x="10" y="28"/>
                    </a:lnTo>
                    <a:lnTo>
                      <a:pt x="10" y="28"/>
                    </a:lnTo>
                    <a:lnTo>
                      <a:pt x="9" y="28"/>
                    </a:lnTo>
                    <a:lnTo>
                      <a:pt x="8" y="28"/>
                    </a:lnTo>
                    <a:lnTo>
                      <a:pt x="8" y="28"/>
                    </a:lnTo>
                    <a:lnTo>
                      <a:pt x="8" y="28"/>
                    </a:lnTo>
                    <a:lnTo>
                      <a:pt x="8" y="28"/>
                    </a:lnTo>
                    <a:lnTo>
                      <a:pt x="8" y="28"/>
                    </a:lnTo>
                    <a:lnTo>
                      <a:pt x="8" y="28"/>
                    </a:lnTo>
                    <a:lnTo>
                      <a:pt x="8" y="27"/>
                    </a:lnTo>
                    <a:lnTo>
                      <a:pt x="8" y="28"/>
                    </a:lnTo>
                    <a:lnTo>
                      <a:pt x="11" y="27"/>
                    </a:lnTo>
                    <a:lnTo>
                      <a:pt x="12" y="27"/>
                    </a:lnTo>
                    <a:lnTo>
                      <a:pt x="12" y="27"/>
                    </a:lnTo>
                    <a:lnTo>
                      <a:pt x="12" y="27"/>
                    </a:lnTo>
                    <a:lnTo>
                      <a:pt x="13" y="26"/>
                    </a:lnTo>
                    <a:lnTo>
                      <a:pt x="13" y="27"/>
                    </a:lnTo>
                    <a:lnTo>
                      <a:pt x="14" y="27"/>
                    </a:lnTo>
                    <a:lnTo>
                      <a:pt x="15" y="28"/>
                    </a:lnTo>
                    <a:lnTo>
                      <a:pt x="15" y="28"/>
                    </a:lnTo>
                    <a:lnTo>
                      <a:pt x="15" y="28"/>
                    </a:lnTo>
                    <a:lnTo>
                      <a:pt x="16" y="28"/>
                    </a:lnTo>
                    <a:lnTo>
                      <a:pt x="18" y="28"/>
                    </a:lnTo>
                    <a:lnTo>
                      <a:pt x="18" y="28"/>
                    </a:lnTo>
                    <a:lnTo>
                      <a:pt x="19" y="28"/>
                    </a:lnTo>
                    <a:lnTo>
                      <a:pt x="19" y="28"/>
                    </a:lnTo>
                    <a:lnTo>
                      <a:pt x="20" y="27"/>
                    </a:lnTo>
                    <a:lnTo>
                      <a:pt x="21" y="26"/>
                    </a:lnTo>
                    <a:lnTo>
                      <a:pt x="21" y="24"/>
                    </a:lnTo>
                    <a:lnTo>
                      <a:pt x="22" y="24"/>
                    </a:lnTo>
                    <a:lnTo>
                      <a:pt x="22" y="23"/>
                    </a:lnTo>
                    <a:lnTo>
                      <a:pt x="22" y="22"/>
                    </a:lnTo>
                    <a:lnTo>
                      <a:pt x="23" y="20"/>
                    </a:lnTo>
                    <a:lnTo>
                      <a:pt x="23" y="19"/>
                    </a:lnTo>
                    <a:lnTo>
                      <a:pt x="23" y="19"/>
                    </a:lnTo>
                    <a:lnTo>
                      <a:pt x="22" y="18"/>
                    </a:lnTo>
                    <a:lnTo>
                      <a:pt x="24" y="18"/>
                    </a:lnTo>
                    <a:lnTo>
                      <a:pt x="26" y="13"/>
                    </a:lnTo>
                    <a:lnTo>
                      <a:pt x="26" y="13"/>
                    </a:lnTo>
                    <a:lnTo>
                      <a:pt x="26" y="12"/>
                    </a:lnTo>
                    <a:lnTo>
                      <a:pt x="26" y="13"/>
                    </a:lnTo>
                    <a:lnTo>
                      <a:pt x="26" y="13"/>
                    </a:lnTo>
                    <a:lnTo>
                      <a:pt x="30" y="7"/>
                    </a:lnTo>
                    <a:lnTo>
                      <a:pt x="29" y="6"/>
                    </a:lnTo>
                    <a:lnTo>
                      <a:pt x="30" y="6"/>
                    </a:lnTo>
                    <a:lnTo>
                      <a:pt x="30"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0" name="Freeform 72"/>
              <p:cNvSpPr>
                <a:spLocks/>
              </p:cNvSpPr>
              <p:nvPr/>
            </p:nvSpPr>
            <p:spPr bwMode="auto">
              <a:xfrm>
                <a:off x="3904" y="3198"/>
                <a:ext cx="12" cy="16"/>
              </a:xfrm>
              <a:custGeom>
                <a:avLst/>
                <a:gdLst/>
                <a:ahLst/>
                <a:cxnLst>
                  <a:cxn ang="0">
                    <a:pos x="3" y="16"/>
                  </a:cxn>
                  <a:cxn ang="0">
                    <a:pos x="4" y="16"/>
                  </a:cxn>
                  <a:cxn ang="0">
                    <a:pos x="8" y="15"/>
                  </a:cxn>
                  <a:cxn ang="0">
                    <a:pos x="12" y="12"/>
                  </a:cxn>
                  <a:cxn ang="0">
                    <a:pos x="12" y="3"/>
                  </a:cxn>
                  <a:cxn ang="0">
                    <a:pos x="11" y="2"/>
                  </a:cxn>
                  <a:cxn ang="0">
                    <a:pos x="10" y="2"/>
                  </a:cxn>
                  <a:cxn ang="0">
                    <a:pos x="9" y="2"/>
                  </a:cxn>
                  <a:cxn ang="0">
                    <a:pos x="8" y="0"/>
                  </a:cxn>
                  <a:cxn ang="0">
                    <a:pos x="8" y="0"/>
                  </a:cxn>
                  <a:cxn ang="0">
                    <a:pos x="6" y="1"/>
                  </a:cxn>
                  <a:cxn ang="0">
                    <a:pos x="6" y="0"/>
                  </a:cxn>
                  <a:cxn ang="0">
                    <a:pos x="5" y="0"/>
                  </a:cxn>
                  <a:cxn ang="0">
                    <a:pos x="5" y="0"/>
                  </a:cxn>
                  <a:cxn ang="0">
                    <a:pos x="5" y="1"/>
                  </a:cxn>
                  <a:cxn ang="0">
                    <a:pos x="3" y="1"/>
                  </a:cxn>
                  <a:cxn ang="0">
                    <a:pos x="0" y="7"/>
                  </a:cxn>
                  <a:cxn ang="0">
                    <a:pos x="0" y="11"/>
                  </a:cxn>
                  <a:cxn ang="0">
                    <a:pos x="1" y="15"/>
                  </a:cxn>
                  <a:cxn ang="0">
                    <a:pos x="3" y="16"/>
                  </a:cxn>
                </a:cxnLst>
                <a:rect l="0" t="0" r="r" b="b"/>
                <a:pathLst>
                  <a:path w="12" h="16">
                    <a:moveTo>
                      <a:pt x="3" y="16"/>
                    </a:moveTo>
                    <a:lnTo>
                      <a:pt x="4" y="16"/>
                    </a:lnTo>
                    <a:lnTo>
                      <a:pt x="8" y="15"/>
                    </a:lnTo>
                    <a:lnTo>
                      <a:pt x="12" y="12"/>
                    </a:lnTo>
                    <a:lnTo>
                      <a:pt x="12" y="3"/>
                    </a:lnTo>
                    <a:lnTo>
                      <a:pt x="11" y="2"/>
                    </a:lnTo>
                    <a:lnTo>
                      <a:pt x="10" y="2"/>
                    </a:lnTo>
                    <a:lnTo>
                      <a:pt x="9" y="2"/>
                    </a:lnTo>
                    <a:lnTo>
                      <a:pt x="8" y="0"/>
                    </a:lnTo>
                    <a:lnTo>
                      <a:pt x="8" y="0"/>
                    </a:lnTo>
                    <a:lnTo>
                      <a:pt x="6" y="1"/>
                    </a:lnTo>
                    <a:lnTo>
                      <a:pt x="6" y="0"/>
                    </a:lnTo>
                    <a:lnTo>
                      <a:pt x="5" y="0"/>
                    </a:lnTo>
                    <a:lnTo>
                      <a:pt x="5" y="0"/>
                    </a:lnTo>
                    <a:lnTo>
                      <a:pt x="5" y="1"/>
                    </a:lnTo>
                    <a:lnTo>
                      <a:pt x="3" y="1"/>
                    </a:lnTo>
                    <a:lnTo>
                      <a:pt x="0" y="7"/>
                    </a:lnTo>
                    <a:lnTo>
                      <a:pt x="0" y="11"/>
                    </a:lnTo>
                    <a:lnTo>
                      <a:pt x="1" y="15"/>
                    </a:lnTo>
                    <a:lnTo>
                      <a:pt x="3" y="1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1" name="Freeform 73"/>
              <p:cNvSpPr>
                <a:spLocks/>
              </p:cNvSpPr>
              <p:nvPr/>
            </p:nvSpPr>
            <p:spPr bwMode="auto">
              <a:xfrm>
                <a:off x="3766" y="3103"/>
                <a:ext cx="33" cy="48"/>
              </a:xfrm>
              <a:custGeom>
                <a:avLst/>
                <a:gdLst/>
                <a:ahLst/>
                <a:cxnLst>
                  <a:cxn ang="0">
                    <a:pos x="33" y="27"/>
                  </a:cxn>
                  <a:cxn ang="0">
                    <a:pos x="32" y="23"/>
                  </a:cxn>
                  <a:cxn ang="0">
                    <a:pos x="30" y="23"/>
                  </a:cxn>
                  <a:cxn ang="0">
                    <a:pos x="30" y="22"/>
                  </a:cxn>
                  <a:cxn ang="0">
                    <a:pos x="28" y="22"/>
                  </a:cxn>
                  <a:cxn ang="0">
                    <a:pos x="28" y="18"/>
                  </a:cxn>
                  <a:cxn ang="0">
                    <a:pos x="24" y="17"/>
                  </a:cxn>
                  <a:cxn ang="0">
                    <a:pos x="23" y="16"/>
                  </a:cxn>
                  <a:cxn ang="0">
                    <a:pos x="25" y="13"/>
                  </a:cxn>
                  <a:cxn ang="0">
                    <a:pos x="28" y="11"/>
                  </a:cxn>
                  <a:cxn ang="0">
                    <a:pos x="27" y="7"/>
                  </a:cxn>
                  <a:cxn ang="0">
                    <a:pos x="29" y="5"/>
                  </a:cxn>
                  <a:cxn ang="0">
                    <a:pos x="27" y="0"/>
                  </a:cxn>
                  <a:cxn ang="0">
                    <a:pos x="22" y="3"/>
                  </a:cxn>
                  <a:cxn ang="0">
                    <a:pos x="17" y="4"/>
                  </a:cxn>
                  <a:cxn ang="0">
                    <a:pos x="13" y="0"/>
                  </a:cxn>
                  <a:cxn ang="0">
                    <a:pos x="11" y="1"/>
                  </a:cxn>
                  <a:cxn ang="0">
                    <a:pos x="12" y="3"/>
                  </a:cxn>
                  <a:cxn ang="0">
                    <a:pos x="10" y="3"/>
                  </a:cxn>
                  <a:cxn ang="0">
                    <a:pos x="6" y="4"/>
                  </a:cxn>
                  <a:cxn ang="0">
                    <a:pos x="8" y="7"/>
                  </a:cxn>
                  <a:cxn ang="0">
                    <a:pos x="10" y="9"/>
                  </a:cxn>
                  <a:cxn ang="0">
                    <a:pos x="8" y="8"/>
                  </a:cxn>
                  <a:cxn ang="0">
                    <a:pos x="5" y="8"/>
                  </a:cxn>
                  <a:cxn ang="0">
                    <a:pos x="8" y="12"/>
                  </a:cxn>
                  <a:cxn ang="0">
                    <a:pos x="12" y="11"/>
                  </a:cxn>
                  <a:cxn ang="0">
                    <a:pos x="14" y="15"/>
                  </a:cxn>
                  <a:cxn ang="0">
                    <a:pos x="11" y="14"/>
                  </a:cxn>
                  <a:cxn ang="0">
                    <a:pos x="12" y="18"/>
                  </a:cxn>
                  <a:cxn ang="0">
                    <a:pos x="13" y="20"/>
                  </a:cxn>
                  <a:cxn ang="0">
                    <a:pos x="12" y="19"/>
                  </a:cxn>
                  <a:cxn ang="0">
                    <a:pos x="11" y="23"/>
                  </a:cxn>
                  <a:cxn ang="0">
                    <a:pos x="9" y="24"/>
                  </a:cxn>
                  <a:cxn ang="0">
                    <a:pos x="6" y="22"/>
                  </a:cxn>
                  <a:cxn ang="0">
                    <a:pos x="5" y="21"/>
                  </a:cxn>
                  <a:cxn ang="0">
                    <a:pos x="4" y="19"/>
                  </a:cxn>
                  <a:cxn ang="0">
                    <a:pos x="1" y="18"/>
                  </a:cxn>
                  <a:cxn ang="0">
                    <a:pos x="2" y="27"/>
                  </a:cxn>
                  <a:cxn ang="0">
                    <a:pos x="5" y="30"/>
                  </a:cxn>
                  <a:cxn ang="0">
                    <a:pos x="8" y="32"/>
                  </a:cxn>
                  <a:cxn ang="0">
                    <a:pos x="11" y="33"/>
                  </a:cxn>
                  <a:cxn ang="0">
                    <a:pos x="12" y="35"/>
                  </a:cxn>
                  <a:cxn ang="0">
                    <a:pos x="14" y="38"/>
                  </a:cxn>
                  <a:cxn ang="0">
                    <a:pos x="17" y="42"/>
                  </a:cxn>
                  <a:cxn ang="0">
                    <a:pos x="19" y="48"/>
                  </a:cxn>
                  <a:cxn ang="0">
                    <a:pos x="21" y="48"/>
                  </a:cxn>
                  <a:cxn ang="0">
                    <a:pos x="23" y="47"/>
                  </a:cxn>
                  <a:cxn ang="0">
                    <a:pos x="23" y="43"/>
                  </a:cxn>
                  <a:cxn ang="0">
                    <a:pos x="27" y="42"/>
                  </a:cxn>
                  <a:cxn ang="0">
                    <a:pos x="30" y="39"/>
                  </a:cxn>
                  <a:cxn ang="0">
                    <a:pos x="33" y="38"/>
                  </a:cxn>
                  <a:cxn ang="0">
                    <a:pos x="32" y="34"/>
                  </a:cxn>
                  <a:cxn ang="0">
                    <a:pos x="31" y="30"/>
                  </a:cxn>
                </a:cxnLst>
                <a:rect l="0" t="0" r="r" b="b"/>
                <a:pathLst>
                  <a:path w="33" h="48">
                    <a:moveTo>
                      <a:pt x="33" y="29"/>
                    </a:moveTo>
                    <a:lnTo>
                      <a:pt x="33" y="28"/>
                    </a:lnTo>
                    <a:lnTo>
                      <a:pt x="33" y="27"/>
                    </a:lnTo>
                    <a:lnTo>
                      <a:pt x="32" y="25"/>
                    </a:lnTo>
                    <a:lnTo>
                      <a:pt x="32" y="24"/>
                    </a:lnTo>
                    <a:lnTo>
                      <a:pt x="32" y="23"/>
                    </a:lnTo>
                    <a:lnTo>
                      <a:pt x="31" y="22"/>
                    </a:lnTo>
                    <a:lnTo>
                      <a:pt x="31" y="23"/>
                    </a:lnTo>
                    <a:lnTo>
                      <a:pt x="30" y="23"/>
                    </a:lnTo>
                    <a:lnTo>
                      <a:pt x="29" y="25"/>
                    </a:lnTo>
                    <a:lnTo>
                      <a:pt x="29" y="24"/>
                    </a:lnTo>
                    <a:lnTo>
                      <a:pt x="30" y="22"/>
                    </a:lnTo>
                    <a:lnTo>
                      <a:pt x="29" y="22"/>
                    </a:lnTo>
                    <a:lnTo>
                      <a:pt x="29" y="22"/>
                    </a:lnTo>
                    <a:lnTo>
                      <a:pt x="28" y="22"/>
                    </a:lnTo>
                    <a:lnTo>
                      <a:pt x="28" y="20"/>
                    </a:lnTo>
                    <a:lnTo>
                      <a:pt x="28" y="20"/>
                    </a:lnTo>
                    <a:lnTo>
                      <a:pt x="28" y="18"/>
                    </a:lnTo>
                    <a:lnTo>
                      <a:pt x="27" y="17"/>
                    </a:lnTo>
                    <a:lnTo>
                      <a:pt x="26" y="17"/>
                    </a:lnTo>
                    <a:lnTo>
                      <a:pt x="24" y="17"/>
                    </a:lnTo>
                    <a:lnTo>
                      <a:pt x="22" y="19"/>
                    </a:lnTo>
                    <a:lnTo>
                      <a:pt x="22" y="17"/>
                    </a:lnTo>
                    <a:lnTo>
                      <a:pt x="23" y="16"/>
                    </a:lnTo>
                    <a:lnTo>
                      <a:pt x="23" y="15"/>
                    </a:lnTo>
                    <a:lnTo>
                      <a:pt x="24" y="15"/>
                    </a:lnTo>
                    <a:lnTo>
                      <a:pt x="25" y="13"/>
                    </a:lnTo>
                    <a:lnTo>
                      <a:pt x="27" y="11"/>
                    </a:lnTo>
                    <a:lnTo>
                      <a:pt x="28" y="11"/>
                    </a:lnTo>
                    <a:lnTo>
                      <a:pt x="28" y="11"/>
                    </a:lnTo>
                    <a:lnTo>
                      <a:pt x="28" y="8"/>
                    </a:lnTo>
                    <a:lnTo>
                      <a:pt x="27" y="7"/>
                    </a:lnTo>
                    <a:lnTo>
                      <a:pt x="27" y="7"/>
                    </a:lnTo>
                    <a:lnTo>
                      <a:pt x="27" y="7"/>
                    </a:lnTo>
                    <a:lnTo>
                      <a:pt x="28" y="7"/>
                    </a:lnTo>
                    <a:lnTo>
                      <a:pt x="29" y="5"/>
                    </a:lnTo>
                    <a:lnTo>
                      <a:pt x="30" y="3"/>
                    </a:lnTo>
                    <a:lnTo>
                      <a:pt x="29" y="2"/>
                    </a:lnTo>
                    <a:lnTo>
                      <a:pt x="27" y="0"/>
                    </a:lnTo>
                    <a:lnTo>
                      <a:pt x="27" y="0"/>
                    </a:lnTo>
                    <a:lnTo>
                      <a:pt x="25" y="0"/>
                    </a:lnTo>
                    <a:lnTo>
                      <a:pt x="22" y="3"/>
                    </a:lnTo>
                    <a:lnTo>
                      <a:pt x="19" y="4"/>
                    </a:lnTo>
                    <a:lnTo>
                      <a:pt x="19" y="4"/>
                    </a:lnTo>
                    <a:lnTo>
                      <a:pt x="17" y="4"/>
                    </a:lnTo>
                    <a:lnTo>
                      <a:pt x="15" y="2"/>
                    </a:lnTo>
                    <a:lnTo>
                      <a:pt x="14" y="2"/>
                    </a:lnTo>
                    <a:lnTo>
                      <a:pt x="13" y="0"/>
                    </a:lnTo>
                    <a:lnTo>
                      <a:pt x="12" y="0"/>
                    </a:lnTo>
                    <a:lnTo>
                      <a:pt x="12" y="0"/>
                    </a:lnTo>
                    <a:lnTo>
                      <a:pt x="11" y="1"/>
                    </a:lnTo>
                    <a:lnTo>
                      <a:pt x="11" y="2"/>
                    </a:lnTo>
                    <a:lnTo>
                      <a:pt x="12" y="2"/>
                    </a:lnTo>
                    <a:lnTo>
                      <a:pt x="12" y="3"/>
                    </a:lnTo>
                    <a:lnTo>
                      <a:pt x="12" y="4"/>
                    </a:lnTo>
                    <a:lnTo>
                      <a:pt x="12" y="3"/>
                    </a:lnTo>
                    <a:lnTo>
                      <a:pt x="10" y="3"/>
                    </a:lnTo>
                    <a:lnTo>
                      <a:pt x="9" y="2"/>
                    </a:lnTo>
                    <a:lnTo>
                      <a:pt x="8" y="3"/>
                    </a:lnTo>
                    <a:lnTo>
                      <a:pt x="6" y="4"/>
                    </a:lnTo>
                    <a:lnTo>
                      <a:pt x="7" y="6"/>
                    </a:lnTo>
                    <a:lnTo>
                      <a:pt x="8" y="6"/>
                    </a:lnTo>
                    <a:lnTo>
                      <a:pt x="8" y="7"/>
                    </a:lnTo>
                    <a:lnTo>
                      <a:pt x="9" y="7"/>
                    </a:lnTo>
                    <a:lnTo>
                      <a:pt x="9" y="7"/>
                    </a:lnTo>
                    <a:lnTo>
                      <a:pt x="10" y="9"/>
                    </a:lnTo>
                    <a:lnTo>
                      <a:pt x="10" y="10"/>
                    </a:lnTo>
                    <a:lnTo>
                      <a:pt x="8" y="9"/>
                    </a:lnTo>
                    <a:lnTo>
                      <a:pt x="8" y="8"/>
                    </a:lnTo>
                    <a:lnTo>
                      <a:pt x="8" y="7"/>
                    </a:lnTo>
                    <a:lnTo>
                      <a:pt x="6" y="7"/>
                    </a:lnTo>
                    <a:lnTo>
                      <a:pt x="5" y="8"/>
                    </a:lnTo>
                    <a:lnTo>
                      <a:pt x="6" y="11"/>
                    </a:lnTo>
                    <a:lnTo>
                      <a:pt x="7" y="11"/>
                    </a:lnTo>
                    <a:lnTo>
                      <a:pt x="8" y="12"/>
                    </a:lnTo>
                    <a:lnTo>
                      <a:pt x="9" y="13"/>
                    </a:lnTo>
                    <a:lnTo>
                      <a:pt x="11" y="12"/>
                    </a:lnTo>
                    <a:lnTo>
                      <a:pt x="12" y="11"/>
                    </a:lnTo>
                    <a:lnTo>
                      <a:pt x="12" y="11"/>
                    </a:lnTo>
                    <a:lnTo>
                      <a:pt x="14" y="15"/>
                    </a:lnTo>
                    <a:lnTo>
                      <a:pt x="14" y="15"/>
                    </a:lnTo>
                    <a:lnTo>
                      <a:pt x="12" y="14"/>
                    </a:lnTo>
                    <a:lnTo>
                      <a:pt x="11" y="14"/>
                    </a:lnTo>
                    <a:lnTo>
                      <a:pt x="11" y="14"/>
                    </a:lnTo>
                    <a:lnTo>
                      <a:pt x="11" y="17"/>
                    </a:lnTo>
                    <a:lnTo>
                      <a:pt x="12" y="17"/>
                    </a:lnTo>
                    <a:lnTo>
                      <a:pt x="12" y="18"/>
                    </a:lnTo>
                    <a:lnTo>
                      <a:pt x="12" y="18"/>
                    </a:lnTo>
                    <a:lnTo>
                      <a:pt x="13" y="18"/>
                    </a:lnTo>
                    <a:lnTo>
                      <a:pt x="13" y="20"/>
                    </a:lnTo>
                    <a:lnTo>
                      <a:pt x="12" y="21"/>
                    </a:lnTo>
                    <a:lnTo>
                      <a:pt x="12" y="19"/>
                    </a:lnTo>
                    <a:lnTo>
                      <a:pt x="12" y="19"/>
                    </a:lnTo>
                    <a:lnTo>
                      <a:pt x="12" y="21"/>
                    </a:lnTo>
                    <a:lnTo>
                      <a:pt x="12" y="22"/>
                    </a:lnTo>
                    <a:lnTo>
                      <a:pt x="11" y="23"/>
                    </a:lnTo>
                    <a:lnTo>
                      <a:pt x="10" y="24"/>
                    </a:lnTo>
                    <a:lnTo>
                      <a:pt x="10" y="23"/>
                    </a:lnTo>
                    <a:lnTo>
                      <a:pt x="9" y="24"/>
                    </a:lnTo>
                    <a:lnTo>
                      <a:pt x="8" y="24"/>
                    </a:lnTo>
                    <a:lnTo>
                      <a:pt x="7" y="24"/>
                    </a:lnTo>
                    <a:lnTo>
                      <a:pt x="6" y="22"/>
                    </a:lnTo>
                    <a:lnTo>
                      <a:pt x="6" y="22"/>
                    </a:lnTo>
                    <a:lnTo>
                      <a:pt x="5" y="21"/>
                    </a:lnTo>
                    <a:lnTo>
                      <a:pt x="5" y="21"/>
                    </a:lnTo>
                    <a:lnTo>
                      <a:pt x="4" y="20"/>
                    </a:lnTo>
                    <a:lnTo>
                      <a:pt x="5" y="19"/>
                    </a:lnTo>
                    <a:lnTo>
                      <a:pt x="4" y="19"/>
                    </a:lnTo>
                    <a:lnTo>
                      <a:pt x="4" y="18"/>
                    </a:lnTo>
                    <a:lnTo>
                      <a:pt x="2" y="18"/>
                    </a:lnTo>
                    <a:lnTo>
                      <a:pt x="1" y="18"/>
                    </a:lnTo>
                    <a:lnTo>
                      <a:pt x="1" y="18"/>
                    </a:lnTo>
                    <a:lnTo>
                      <a:pt x="0" y="25"/>
                    </a:lnTo>
                    <a:lnTo>
                      <a:pt x="2" y="27"/>
                    </a:lnTo>
                    <a:lnTo>
                      <a:pt x="4" y="29"/>
                    </a:lnTo>
                    <a:lnTo>
                      <a:pt x="4" y="29"/>
                    </a:lnTo>
                    <a:lnTo>
                      <a:pt x="5" y="30"/>
                    </a:lnTo>
                    <a:lnTo>
                      <a:pt x="5" y="32"/>
                    </a:lnTo>
                    <a:lnTo>
                      <a:pt x="8" y="33"/>
                    </a:lnTo>
                    <a:lnTo>
                      <a:pt x="8" y="32"/>
                    </a:lnTo>
                    <a:lnTo>
                      <a:pt x="8" y="32"/>
                    </a:lnTo>
                    <a:lnTo>
                      <a:pt x="10" y="34"/>
                    </a:lnTo>
                    <a:lnTo>
                      <a:pt x="11" y="33"/>
                    </a:lnTo>
                    <a:lnTo>
                      <a:pt x="12" y="33"/>
                    </a:lnTo>
                    <a:lnTo>
                      <a:pt x="12" y="34"/>
                    </a:lnTo>
                    <a:lnTo>
                      <a:pt x="12" y="35"/>
                    </a:lnTo>
                    <a:lnTo>
                      <a:pt x="13" y="37"/>
                    </a:lnTo>
                    <a:lnTo>
                      <a:pt x="13" y="37"/>
                    </a:lnTo>
                    <a:lnTo>
                      <a:pt x="14" y="38"/>
                    </a:lnTo>
                    <a:lnTo>
                      <a:pt x="16" y="40"/>
                    </a:lnTo>
                    <a:lnTo>
                      <a:pt x="16" y="40"/>
                    </a:lnTo>
                    <a:lnTo>
                      <a:pt x="17" y="42"/>
                    </a:lnTo>
                    <a:lnTo>
                      <a:pt x="18" y="43"/>
                    </a:lnTo>
                    <a:lnTo>
                      <a:pt x="19" y="48"/>
                    </a:lnTo>
                    <a:lnTo>
                      <a:pt x="19" y="48"/>
                    </a:lnTo>
                    <a:lnTo>
                      <a:pt x="19" y="47"/>
                    </a:lnTo>
                    <a:lnTo>
                      <a:pt x="20" y="46"/>
                    </a:lnTo>
                    <a:lnTo>
                      <a:pt x="21" y="48"/>
                    </a:lnTo>
                    <a:lnTo>
                      <a:pt x="22" y="48"/>
                    </a:lnTo>
                    <a:lnTo>
                      <a:pt x="23" y="48"/>
                    </a:lnTo>
                    <a:lnTo>
                      <a:pt x="23" y="47"/>
                    </a:lnTo>
                    <a:lnTo>
                      <a:pt x="25" y="45"/>
                    </a:lnTo>
                    <a:lnTo>
                      <a:pt x="25" y="44"/>
                    </a:lnTo>
                    <a:lnTo>
                      <a:pt x="23" y="43"/>
                    </a:lnTo>
                    <a:lnTo>
                      <a:pt x="23" y="42"/>
                    </a:lnTo>
                    <a:lnTo>
                      <a:pt x="25" y="43"/>
                    </a:lnTo>
                    <a:lnTo>
                      <a:pt x="27" y="42"/>
                    </a:lnTo>
                    <a:lnTo>
                      <a:pt x="28" y="43"/>
                    </a:lnTo>
                    <a:lnTo>
                      <a:pt x="30" y="41"/>
                    </a:lnTo>
                    <a:lnTo>
                      <a:pt x="30" y="39"/>
                    </a:lnTo>
                    <a:lnTo>
                      <a:pt x="32" y="38"/>
                    </a:lnTo>
                    <a:lnTo>
                      <a:pt x="32" y="39"/>
                    </a:lnTo>
                    <a:lnTo>
                      <a:pt x="33" y="38"/>
                    </a:lnTo>
                    <a:lnTo>
                      <a:pt x="32" y="35"/>
                    </a:lnTo>
                    <a:lnTo>
                      <a:pt x="31" y="35"/>
                    </a:lnTo>
                    <a:lnTo>
                      <a:pt x="32" y="34"/>
                    </a:lnTo>
                    <a:lnTo>
                      <a:pt x="32" y="33"/>
                    </a:lnTo>
                    <a:lnTo>
                      <a:pt x="32" y="32"/>
                    </a:lnTo>
                    <a:lnTo>
                      <a:pt x="31" y="30"/>
                    </a:lnTo>
                    <a:lnTo>
                      <a:pt x="32" y="29"/>
                    </a:lnTo>
                    <a:lnTo>
                      <a:pt x="33" y="2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2" name="Freeform 74"/>
              <p:cNvSpPr>
                <a:spLocks/>
              </p:cNvSpPr>
              <p:nvPr/>
            </p:nvSpPr>
            <p:spPr bwMode="auto">
              <a:xfrm>
                <a:off x="5131" y="3068"/>
                <a:ext cx="26" cy="17"/>
              </a:xfrm>
              <a:custGeom>
                <a:avLst/>
                <a:gdLst/>
                <a:ahLst/>
                <a:cxnLst>
                  <a:cxn ang="0">
                    <a:pos x="2" y="5"/>
                  </a:cxn>
                  <a:cxn ang="0">
                    <a:pos x="3" y="6"/>
                  </a:cxn>
                  <a:cxn ang="0">
                    <a:pos x="5" y="8"/>
                  </a:cxn>
                  <a:cxn ang="0">
                    <a:pos x="5" y="11"/>
                  </a:cxn>
                  <a:cxn ang="0">
                    <a:pos x="5" y="12"/>
                  </a:cxn>
                  <a:cxn ang="0">
                    <a:pos x="8" y="12"/>
                  </a:cxn>
                  <a:cxn ang="0">
                    <a:pos x="8" y="13"/>
                  </a:cxn>
                  <a:cxn ang="0">
                    <a:pos x="9" y="13"/>
                  </a:cxn>
                  <a:cxn ang="0">
                    <a:pos x="10" y="15"/>
                  </a:cxn>
                  <a:cxn ang="0">
                    <a:pos x="12" y="16"/>
                  </a:cxn>
                  <a:cxn ang="0">
                    <a:pos x="13" y="15"/>
                  </a:cxn>
                  <a:cxn ang="0">
                    <a:pos x="14" y="17"/>
                  </a:cxn>
                  <a:cxn ang="0">
                    <a:pos x="15" y="17"/>
                  </a:cxn>
                  <a:cxn ang="0">
                    <a:pos x="17" y="17"/>
                  </a:cxn>
                  <a:cxn ang="0">
                    <a:pos x="17" y="17"/>
                  </a:cxn>
                  <a:cxn ang="0">
                    <a:pos x="18" y="17"/>
                  </a:cxn>
                  <a:cxn ang="0">
                    <a:pos x="19" y="17"/>
                  </a:cxn>
                  <a:cxn ang="0">
                    <a:pos x="19" y="17"/>
                  </a:cxn>
                  <a:cxn ang="0">
                    <a:pos x="19" y="17"/>
                  </a:cxn>
                  <a:cxn ang="0">
                    <a:pos x="21" y="17"/>
                  </a:cxn>
                  <a:cxn ang="0">
                    <a:pos x="24" y="15"/>
                  </a:cxn>
                  <a:cxn ang="0">
                    <a:pos x="26" y="13"/>
                  </a:cxn>
                  <a:cxn ang="0">
                    <a:pos x="26" y="10"/>
                  </a:cxn>
                  <a:cxn ang="0">
                    <a:pos x="26" y="10"/>
                  </a:cxn>
                  <a:cxn ang="0">
                    <a:pos x="23" y="9"/>
                  </a:cxn>
                  <a:cxn ang="0">
                    <a:pos x="22" y="8"/>
                  </a:cxn>
                  <a:cxn ang="0">
                    <a:pos x="20" y="7"/>
                  </a:cxn>
                  <a:cxn ang="0">
                    <a:pos x="19" y="8"/>
                  </a:cxn>
                  <a:cxn ang="0">
                    <a:pos x="18" y="6"/>
                  </a:cxn>
                  <a:cxn ang="0">
                    <a:pos x="17" y="6"/>
                  </a:cxn>
                  <a:cxn ang="0">
                    <a:pos x="16" y="6"/>
                  </a:cxn>
                  <a:cxn ang="0">
                    <a:pos x="15" y="6"/>
                  </a:cxn>
                  <a:cxn ang="0">
                    <a:pos x="13" y="6"/>
                  </a:cxn>
                  <a:cxn ang="0">
                    <a:pos x="11" y="6"/>
                  </a:cxn>
                  <a:cxn ang="0">
                    <a:pos x="12" y="6"/>
                  </a:cxn>
                  <a:cxn ang="0">
                    <a:pos x="12" y="5"/>
                  </a:cxn>
                  <a:cxn ang="0">
                    <a:pos x="12" y="5"/>
                  </a:cxn>
                  <a:cxn ang="0">
                    <a:pos x="12" y="4"/>
                  </a:cxn>
                  <a:cxn ang="0">
                    <a:pos x="7" y="3"/>
                  </a:cxn>
                  <a:cxn ang="0">
                    <a:pos x="6" y="3"/>
                  </a:cxn>
                  <a:cxn ang="0">
                    <a:pos x="5" y="3"/>
                  </a:cxn>
                  <a:cxn ang="0">
                    <a:pos x="2" y="2"/>
                  </a:cxn>
                  <a:cxn ang="0">
                    <a:pos x="2" y="1"/>
                  </a:cxn>
                  <a:cxn ang="0">
                    <a:pos x="1" y="1"/>
                  </a:cxn>
                  <a:cxn ang="0">
                    <a:pos x="1" y="0"/>
                  </a:cxn>
                  <a:cxn ang="0">
                    <a:pos x="0" y="0"/>
                  </a:cxn>
                  <a:cxn ang="0">
                    <a:pos x="0" y="0"/>
                  </a:cxn>
                  <a:cxn ang="0">
                    <a:pos x="1" y="2"/>
                  </a:cxn>
                  <a:cxn ang="0">
                    <a:pos x="2" y="5"/>
                  </a:cxn>
                </a:cxnLst>
                <a:rect l="0" t="0" r="r" b="b"/>
                <a:pathLst>
                  <a:path w="26" h="17">
                    <a:moveTo>
                      <a:pt x="2" y="5"/>
                    </a:moveTo>
                    <a:lnTo>
                      <a:pt x="3" y="6"/>
                    </a:lnTo>
                    <a:lnTo>
                      <a:pt x="5" y="8"/>
                    </a:lnTo>
                    <a:lnTo>
                      <a:pt x="5" y="11"/>
                    </a:lnTo>
                    <a:lnTo>
                      <a:pt x="5" y="12"/>
                    </a:lnTo>
                    <a:lnTo>
                      <a:pt x="8" y="12"/>
                    </a:lnTo>
                    <a:lnTo>
                      <a:pt x="8" y="13"/>
                    </a:lnTo>
                    <a:lnTo>
                      <a:pt x="9" y="13"/>
                    </a:lnTo>
                    <a:lnTo>
                      <a:pt x="10" y="15"/>
                    </a:lnTo>
                    <a:lnTo>
                      <a:pt x="12" y="16"/>
                    </a:lnTo>
                    <a:lnTo>
                      <a:pt x="13" y="15"/>
                    </a:lnTo>
                    <a:lnTo>
                      <a:pt x="14" y="17"/>
                    </a:lnTo>
                    <a:lnTo>
                      <a:pt x="15" y="17"/>
                    </a:lnTo>
                    <a:lnTo>
                      <a:pt x="17" y="17"/>
                    </a:lnTo>
                    <a:lnTo>
                      <a:pt x="17" y="17"/>
                    </a:lnTo>
                    <a:lnTo>
                      <a:pt x="18" y="17"/>
                    </a:lnTo>
                    <a:lnTo>
                      <a:pt x="19" y="17"/>
                    </a:lnTo>
                    <a:lnTo>
                      <a:pt x="19" y="17"/>
                    </a:lnTo>
                    <a:lnTo>
                      <a:pt x="19" y="17"/>
                    </a:lnTo>
                    <a:lnTo>
                      <a:pt x="21" y="17"/>
                    </a:lnTo>
                    <a:lnTo>
                      <a:pt x="24" y="15"/>
                    </a:lnTo>
                    <a:lnTo>
                      <a:pt x="26" y="13"/>
                    </a:lnTo>
                    <a:lnTo>
                      <a:pt x="26" y="10"/>
                    </a:lnTo>
                    <a:lnTo>
                      <a:pt x="26" y="10"/>
                    </a:lnTo>
                    <a:lnTo>
                      <a:pt x="23" y="9"/>
                    </a:lnTo>
                    <a:lnTo>
                      <a:pt x="22" y="8"/>
                    </a:lnTo>
                    <a:lnTo>
                      <a:pt x="20" y="7"/>
                    </a:lnTo>
                    <a:lnTo>
                      <a:pt x="19" y="8"/>
                    </a:lnTo>
                    <a:lnTo>
                      <a:pt x="18" y="6"/>
                    </a:lnTo>
                    <a:lnTo>
                      <a:pt x="17" y="6"/>
                    </a:lnTo>
                    <a:lnTo>
                      <a:pt x="16" y="6"/>
                    </a:lnTo>
                    <a:lnTo>
                      <a:pt x="15" y="6"/>
                    </a:lnTo>
                    <a:lnTo>
                      <a:pt x="13" y="6"/>
                    </a:lnTo>
                    <a:lnTo>
                      <a:pt x="11" y="6"/>
                    </a:lnTo>
                    <a:lnTo>
                      <a:pt x="12" y="6"/>
                    </a:lnTo>
                    <a:lnTo>
                      <a:pt x="12" y="5"/>
                    </a:lnTo>
                    <a:lnTo>
                      <a:pt x="12" y="5"/>
                    </a:lnTo>
                    <a:lnTo>
                      <a:pt x="12" y="4"/>
                    </a:lnTo>
                    <a:lnTo>
                      <a:pt x="7" y="3"/>
                    </a:lnTo>
                    <a:lnTo>
                      <a:pt x="6" y="3"/>
                    </a:lnTo>
                    <a:lnTo>
                      <a:pt x="5" y="3"/>
                    </a:lnTo>
                    <a:lnTo>
                      <a:pt x="2" y="2"/>
                    </a:lnTo>
                    <a:lnTo>
                      <a:pt x="2" y="1"/>
                    </a:lnTo>
                    <a:lnTo>
                      <a:pt x="1" y="1"/>
                    </a:lnTo>
                    <a:lnTo>
                      <a:pt x="1" y="0"/>
                    </a:lnTo>
                    <a:lnTo>
                      <a:pt x="0" y="0"/>
                    </a:lnTo>
                    <a:lnTo>
                      <a:pt x="0" y="0"/>
                    </a:lnTo>
                    <a:lnTo>
                      <a:pt x="1" y="2"/>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3" name="Freeform 75"/>
              <p:cNvSpPr>
                <a:spLocks/>
              </p:cNvSpPr>
              <p:nvPr/>
            </p:nvSpPr>
            <p:spPr bwMode="auto">
              <a:xfrm>
                <a:off x="3918" y="3201"/>
                <a:ext cx="7" cy="6"/>
              </a:xfrm>
              <a:custGeom>
                <a:avLst/>
                <a:gdLst/>
                <a:ahLst/>
                <a:cxnLst>
                  <a:cxn ang="0">
                    <a:pos x="4" y="5"/>
                  </a:cxn>
                  <a:cxn ang="0">
                    <a:pos x="5" y="6"/>
                  </a:cxn>
                  <a:cxn ang="0">
                    <a:pos x="7" y="5"/>
                  </a:cxn>
                  <a:cxn ang="0">
                    <a:pos x="6" y="2"/>
                  </a:cxn>
                  <a:cxn ang="0">
                    <a:pos x="2" y="1"/>
                  </a:cxn>
                  <a:cxn ang="0">
                    <a:pos x="2" y="0"/>
                  </a:cxn>
                  <a:cxn ang="0">
                    <a:pos x="2" y="0"/>
                  </a:cxn>
                  <a:cxn ang="0">
                    <a:pos x="1" y="1"/>
                  </a:cxn>
                  <a:cxn ang="0">
                    <a:pos x="0" y="2"/>
                  </a:cxn>
                  <a:cxn ang="0">
                    <a:pos x="0" y="4"/>
                  </a:cxn>
                  <a:cxn ang="0">
                    <a:pos x="2" y="5"/>
                  </a:cxn>
                  <a:cxn ang="0">
                    <a:pos x="4" y="5"/>
                  </a:cxn>
                </a:cxnLst>
                <a:rect l="0" t="0" r="r" b="b"/>
                <a:pathLst>
                  <a:path w="7" h="6">
                    <a:moveTo>
                      <a:pt x="4" y="5"/>
                    </a:moveTo>
                    <a:lnTo>
                      <a:pt x="5" y="6"/>
                    </a:lnTo>
                    <a:lnTo>
                      <a:pt x="7" y="5"/>
                    </a:lnTo>
                    <a:lnTo>
                      <a:pt x="6" y="2"/>
                    </a:lnTo>
                    <a:lnTo>
                      <a:pt x="2" y="1"/>
                    </a:lnTo>
                    <a:lnTo>
                      <a:pt x="2" y="0"/>
                    </a:lnTo>
                    <a:lnTo>
                      <a:pt x="2" y="0"/>
                    </a:lnTo>
                    <a:lnTo>
                      <a:pt x="1" y="1"/>
                    </a:lnTo>
                    <a:lnTo>
                      <a:pt x="0" y="2"/>
                    </a:lnTo>
                    <a:lnTo>
                      <a:pt x="0" y="4"/>
                    </a:lnTo>
                    <a:lnTo>
                      <a:pt x="2" y="5"/>
                    </a:lnTo>
                    <a:lnTo>
                      <a:pt x="4"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4" name="Freeform 76"/>
              <p:cNvSpPr>
                <a:spLocks/>
              </p:cNvSpPr>
              <p:nvPr/>
            </p:nvSpPr>
            <p:spPr bwMode="auto">
              <a:xfrm>
                <a:off x="3851" y="3198"/>
                <a:ext cx="3" cy="8"/>
              </a:xfrm>
              <a:custGeom>
                <a:avLst/>
                <a:gdLst/>
                <a:ahLst/>
                <a:cxnLst>
                  <a:cxn ang="0">
                    <a:pos x="2" y="1"/>
                  </a:cxn>
                  <a:cxn ang="0">
                    <a:pos x="1" y="0"/>
                  </a:cxn>
                  <a:cxn ang="0">
                    <a:pos x="0" y="1"/>
                  </a:cxn>
                  <a:cxn ang="0">
                    <a:pos x="0" y="7"/>
                  </a:cxn>
                  <a:cxn ang="0">
                    <a:pos x="1" y="8"/>
                  </a:cxn>
                  <a:cxn ang="0">
                    <a:pos x="2" y="8"/>
                  </a:cxn>
                  <a:cxn ang="0">
                    <a:pos x="3" y="7"/>
                  </a:cxn>
                  <a:cxn ang="0">
                    <a:pos x="2" y="1"/>
                  </a:cxn>
                  <a:cxn ang="0">
                    <a:pos x="2" y="1"/>
                  </a:cxn>
                </a:cxnLst>
                <a:rect l="0" t="0" r="r" b="b"/>
                <a:pathLst>
                  <a:path w="3" h="8">
                    <a:moveTo>
                      <a:pt x="2" y="1"/>
                    </a:moveTo>
                    <a:lnTo>
                      <a:pt x="1" y="0"/>
                    </a:lnTo>
                    <a:lnTo>
                      <a:pt x="0" y="1"/>
                    </a:lnTo>
                    <a:lnTo>
                      <a:pt x="0" y="7"/>
                    </a:lnTo>
                    <a:lnTo>
                      <a:pt x="1" y="8"/>
                    </a:lnTo>
                    <a:lnTo>
                      <a:pt x="2" y="8"/>
                    </a:lnTo>
                    <a:lnTo>
                      <a:pt x="3" y="7"/>
                    </a:lnTo>
                    <a:lnTo>
                      <a:pt x="2"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5" name="Freeform 77"/>
              <p:cNvSpPr>
                <a:spLocks/>
              </p:cNvSpPr>
              <p:nvPr/>
            </p:nvSpPr>
            <p:spPr bwMode="auto">
              <a:xfrm>
                <a:off x="5071" y="3096"/>
                <a:ext cx="5" cy="7"/>
              </a:xfrm>
              <a:custGeom>
                <a:avLst/>
                <a:gdLst/>
                <a:ahLst/>
                <a:cxnLst>
                  <a:cxn ang="0">
                    <a:pos x="1" y="0"/>
                  </a:cxn>
                  <a:cxn ang="0">
                    <a:pos x="0" y="0"/>
                  </a:cxn>
                  <a:cxn ang="0">
                    <a:pos x="0" y="1"/>
                  </a:cxn>
                  <a:cxn ang="0">
                    <a:pos x="2" y="3"/>
                  </a:cxn>
                  <a:cxn ang="0">
                    <a:pos x="2" y="4"/>
                  </a:cxn>
                  <a:cxn ang="0">
                    <a:pos x="3" y="5"/>
                  </a:cxn>
                  <a:cxn ang="0">
                    <a:pos x="4" y="7"/>
                  </a:cxn>
                  <a:cxn ang="0">
                    <a:pos x="5" y="7"/>
                  </a:cxn>
                  <a:cxn ang="0">
                    <a:pos x="5" y="5"/>
                  </a:cxn>
                  <a:cxn ang="0">
                    <a:pos x="4" y="4"/>
                  </a:cxn>
                  <a:cxn ang="0">
                    <a:pos x="3" y="4"/>
                  </a:cxn>
                  <a:cxn ang="0">
                    <a:pos x="3" y="4"/>
                  </a:cxn>
                  <a:cxn ang="0">
                    <a:pos x="3" y="4"/>
                  </a:cxn>
                  <a:cxn ang="0">
                    <a:pos x="1" y="0"/>
                  </a:cxn>
                </a:cxnLst>
                <a:rect l="0" t="0" r="r" b="b"/>
                <a:pathLst>
                  <a:path w="5" h="7">
                    <a:moveTo>
                      <a:pt x="1" y="0"/>
                    </a:moveTo>
                    <a:lnTo>
                      <a:pt x="0" y="0"/>
                    </a:lnTo>
                    <a:lnTo>
                      <a:pt x="0" y="1"/>
                    </a:lnTo>
                    <a:lnTo>
                      <a:pt x="2" y="3"/>
                    </a:lnTo>
                    <a:lnTo>
                      <a:pt x="2" y="4"/>
                    </a:lnTo>
                    <a:lnTo>
                      <a:pt x="3" y="5"/>
                    </a:lnTo>
                    <a:lnTo>
                      <a:pt x="4" y="7"/>
                    </a:lnTo>
                    <a:lnTo>
                      <a:pt x="5" y="7"/>
                    </a:lnTo>
                    <a:lnTo>
                      <a:pt x="5" y="5"/>
                    </a:lnTo>
                    <a:lnTo>
                      <a:pt x="4" y="4"/>
                    </a:lnTo>
                    <a:lnTo>
                      <a:pt x="3" y="4"/>
                    </a:lnTo>
                    <a:lnTo>
                      <a:pt x="3" y="4"/>
                    </a:lnTo>
                    <a:lnTo>
                      <a:pt x="3" y="4"/>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6" name="Freeform 78"/>
              <p:cNvSpPr>
                <a:spLocks/>
              </p:cNvSpPr>
              <p:nvPr/>
            </p:nvSpPr>
            <p:spPr bwMode="auto">
              <a:xfrm>
                <a:off x="3782" y="3099"/>
                <a:ext cx="9" cy="6"/>
              </a:xfrm>
              <a:custGeom>
                <a:avLst/>
                <a:gdLst/>
                <a:ahLst/>
                <a:cxnLst>
                  <a:cxn ang="0">
                    <a:pos x="5" y="1"/>
                  </a:cxn>
                  <a:cxn ang="0">
                    <a:pos x="3" y="1"/>
                  </a:cxn>
                  <a:cxn ang="0">
                    <a:pos x="3" y="3"/>
                  </a:cxn>
                  <a:cxn ang="0">
                    <a:pos x="3" y="4"/>
                  </a:cxn>
                  <a:cxn ang="0">
                    <a:pos x="0" y="4"/>
                  </a:cxn>
                  <a:cxn ang="0">
                    <a:pos x="0" y="5"/>
                  </a:cxn>
                  <a:cxn ang="0">
                    <a:pos x="2" y="5"/>
                  </a:cxn>
                  <a:cxn ang="0">
                    <a:pos x="3" y="4"/>
                  </a:cxn>
                  <a:cxn ang="0">
                    <a:pos x="3" y="4"/>
                  </a:cxn>
                  <a:cxn ang="0">
                    <a:pos x="3" y="6"/>
                  </a:cxn>
                  <a:cxn ang="0">
                    <a:pos x="3" y="5"/>
                  </a:cxn>
                  <a:cxn ang="0">
                    <a:pos x="4" y="5"/>
                  </a:cxn>
                  <a:cxn ang="0">
                    <a:pos x="4" y="5"/>
                  </a:cxn>
                  <a:cxn ang="0">
                    <a:pos x="7" y="4"/>
                  </a:cxn>
                  <a:cxn ang="0">
                    <a:pos x="9" y="2"/>
                  </a:cxn>
                  <a:cxn ang="0">
                    <a:pos x="9" y="1"/>
                  </a:cxn>
                  <a:cxn ang="0">
                    <a:pos x="9" y="0"/>
                  </a:cxn>
                  <a:cxn ang="0">
                    <a:pos x="7" y="0"/>
                  </a:cxn>
                  <a:cxn ang="0">
                    <a:pos x="5" y="1"/>
                  </a:cxn>
                </a:cxnLst>
                <a:rect l="0" t="0" r="r" b="b"/>
                <a:pathLst>
                  <a:path w="9" h="6">
                    <a:moveTo>
                      <a:pt x="5" y="1"/>
                    </a:moveTo>
                    <a:lnTo>
                      <a:pt x="3" y="1"/>
                    </a:lnTo>
                    <a:lnTo>
                      <a:pt x="3" y="3"/>
                    </a:lnTo>
                    <a:lnTo>
                      <a:pt x="3" y="4"/>
                    </a:lnTo>
                    <a:lnTo>
                      <a:pt x="0" y="4"/>
                    </a:lnTo>
                    <a:lnTo>
                      <a:pt x="0" y="5"/>
                    </a:lnTo>
                    <a:lnTo>
                      <a:pt x="2" y="5"/>
                    </a:lnTo>
                    <a:lnTo>
                      <a:pt x="3" y="4"/>
                    </a:lnTo>
                    <a:lnTo>
                      <a:pt x="3" y="4"/>
                    </a:lnTo>
                    <a:lnTo>
                      <a:pt x="3" y="6"/>
                    </a:lnTo>
                    <a:lnTo>
                      <a:pt x="3" y="5"/>
                    </a:lnTo>
                    <a:lnTo>
                      <a:pt x="4" y="5"/>
                    </a:lnTo>
                    <a:lnTo>
                      <a:pt x="4" y="5"/>
                    </a:lnTo>
                    <a:lnTo>
                      <a:pt x="7" y="4"/>
                    </a:lnTo>
                    <a:lnTo>
                      <a:pt x="9" y="2"/>
                    </a:lnTo>
                    <a:lnTo>
                      <a:pt x="9" y="1"/>
                    </a:lnTo>
                    <a:lnTo>
                      <a:pt x="9" y="0"/>
                    </a:lnTo>
                    <a:lnTo>
                      <a:pt x="7" y="0"/>
                    </a:lnTo>
                    <a:lnTo>
                      <a:pt x="5"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7" name="Freeform 79"/>
              <p:cNvSpPr>
                <a:spLocks/>
              </p:cNvSpPr>
              <p:nvPr/>
            </p:nvSpPr>
            <p:spPr bwMode="auto">
              <a:xfrm>
                <a:off x="3741" y="3105"/>
                <a:ext cx="13" cy="17"/>
              </a:xfrm>
              <a:custGeom>
                <a:avLst/>
                <a:gdLst/>
                <a:ahLst/>
                <a:cxnLst>
                  <a:cxn ang="0">
                    <a:pos x="8" y="0"/>
                  </a:cxn>
                  <a:cxn ang="0">
                    <a:pos x="6" y="1"/>
                  </a:cxn>
                  <a:cxn ang="0">
                    <a:pos x="3" y="1"/>
                  </a:cxn>
                  <a:cxn ang="0">
                    <a:pos x="2" y="2"/>
                  </a:cxn>
                  <a:cxn ang="0">
                    <a:pos x="0" y="5"/>
                  </a:cxn>
                  <a:cxn ang="0">
                    <a:pos x="0" y="6"/>
                  </a:cxn>
                  <a:cxn ang="0">
                    <a:pos x="2" y="7"/>
                  </a:cxn>
                  <a:cxn ang="0">
                    <a:pos x="7" y="13"/>
                  </a:cxn>
                  <a:cxn ang="0">
                    <a:pos x="7" y="15"/>
                  </a:cxn>
                  <a:cxn ang="0">
                    <a:pos x="8" y="17"/>
                  </a:cxn>
                  <a:cxn ang="0">
                    <a:pos x="9" y="16"/>
                  </a:cxn>
                  <a:cxn ang="0">
                    <a:pos x="9" y="16"/>
                  </a:cxn>
                  <a:cxn ang="0">
                    <a:pos x="9" y="16"/>
                  </a:cxn>
                  <a:cxn ang="0">
                    <a:pos x="11" y="14"/>
                  </a:cxn>
                  <a:cxn ang="0">
                    <a:pos x="11" y="13"/>
                  </a:cxn>
                  <a:cxn ang="0">
                    <a:pos x="11" y="13"/>
                  </a:cxn>
                  <a:cxn ang="0">
                    <a:pos x="12" y="10"/>
                  </a:cxn>
                  <a:cxn ang="0">
                    <a:pos x="13" y="4"/>
                  </a:cxn>
                  <a:cxn ang="0">
                    <a:pos x="13" y="3"/>
                  </a:cxn>
                  <a:cxn ang="0">
                    <a:pos x="12" y="3"/>
                  </a:cxn>
                  <a:cxn ang="0">
                    <a:pos x="12" y="2"/>
                  </a:cxn>
                  <a:cxn ang="0">
                    <a:pos x="9" y="1"/>
                  </a:cxn>
                  <a:cxn ang="0">
                    <a:pos x="8" y="0"/>
                  </a:cxn>
                </a:cxnLst>
                <a:rect l="0" t="0" r="r" b="b"/>
                <a:pathLst>
                  <a:path w="13" h="17">
                    <a:moveTo>
                      <a:pt x="8" y="0"/>
                    </a:moveTo>
                    <a:lnTo>
                      <a:pt x="6" y="1"/>
                    </a:lnTo>
                    <a:lnTo>
                      <a:pt x="3" y="1"/>
                    </a:lnTo>
                    <a:lnTo>
                      <a:pt x="2" y="2"/>
                    </a:lnTo>
                    <a:lnTo>
                      <a:pt x="0" y="5"/>
                    </a:lnTo>
                    <a:lnTo>
                      <a:pt x="0" y="6"/>
                    </a:lnTo>
                    <a:lnTo>
                      <a:pt x="2" y="7"/>
                    </a:lnTo>
                    <a:lnTo>
                      <a:pt x="7" y="13"/>
                    </a:lnTo>
                    <a:lnTo>
                      <a:pt x="7" y="15"/>
                    </a:lnTo>
                    <a:lnTo>
                      <a:pt x="8" y="17"/>
                    </a:lnTo>
                    <a:lnTo>
                      <a:pt x="9" y="16"/>
                    </a:lnTo>
                    <a:lnTo>
                      <a:pt x="9" y="16"/>
                    </a:lnTo>
                    <a:lnTo>
                      <a:pt x="9" y="16"/>
                    </a:lnTo>
                    <a:lnTo>
                      <a:pt x="11" y="14"/>
                    </a:lnTo>
                    <a:lnTo>
                      <a:pt x="11" y="13"/>
                    </a:lnTo>
                    <a:lnTo>
                      <a:pt x="11" y="13"/>
                    </a:lnTo>
                    <a:lnTo>
                      <a:pt x="12" y="10"/>
                    </a:lnTo>
                    <a:lnTo>
                      <a:pt x="13" y="4"/>
                    </a:lnTo>
                    <a:lnTo>
                      <a:pt x="13" y="3"/>
                    </a:lnTo>
                    <a:lnTo>
                      <a:pt x="12" y="3"/>
                    </a:lnTo>
                    <a:lnTo>
                      <a:pt x="12" y="2"/>
                    </a:lnTo>
                    <a:lnTo>
                      <a:pt x="9" y="1"/>
                    </a:lnTo>
                    <a:lnTo>
                      <a:pt x="8"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8" name="Freeform 80"/>
              <p:cNvSpPr>
                <a:spLocks/>
              </p:cNvSpPr>
              <p:nvPr/>
            </p:nvSpPr>
            <p:spPr bwMode="auto">
              <a:xfrm>
                <a:off x="3435" y="3218"/>
                <a:ext cx="3" cy="3"/>
              </a:xfrm>
              <a:custGeom>
                <a:avLst/>
                <a:gdLst/>
                <a:ahLst/>
                <a:cxnLst>
                  <a:cxn ang="0">
                    <a:pos x="1" y="3"/>
                  </a:cxn>
                  <a:cxn ang="0">
                    <a:pos x="2" y="3"/>
                  </a:cxn>
                  <a:cxn ang="0">
                    <a:pos x="3" y="2"/>
                  </a:cxn>
                  <a:cxn ang="0">
                    <a:pos x="2" y="0"/>
                  </a:cxn>
                  <a:cxn ang="0">
                    <a:pos x="2" y="0"/>
                  </a:cxn>
                  <a:cxn ang="0">
                    <a:pos x="1" y="1"/>
                  </a:cxn>
                  <a:cxn ang="0">
                    <a:pos x="0" y="0"/>
                  </a:cxn>
                  <a:cxn ang="0">
                    <a:pos x="0" y="0"/>
                  </a:cxn>
                  <a:cxn ang="0">
                    <a:pos x="0" y="1"/>
                  </a:cxn>
                  <a:cxn ang="0">
                    <a:pos x="0" y="2"/>
                  </a:cxn>
                  <a:cxn ang="0">
                    <a:pos x="1" y="2"/>
                  </a:cxn>
                  <a:cxn ang="0">
                    <a:pos x="1" y="3"/>
                  </a:cxn>
                </a:cxnLst>
                <a:rect l="0" t="0" r="r" b="b"/>
                <a:pathLst>
                  <a:path w="3" h="3">
                    <a:moveTo>
                      <a:pt x="1" y="3"/>
                    </a:moveTo>
                    <a:lnTo>
                      <a:pt x="2" y="3"/>
                    </a:lnTo>
                    <a:lnTo>
                      <a:pt x="3" y="2"/>
                    </a:lnTo>
                    <a:lnTo>
                      <a:pt x="2" y="0"/>
                    </a:lnTo>
                    <a:lnTo>
                      <a:pt x="2" y="0"/>
                    </a:lnTo>
                    <a:lnTo>
                      <a:pt x="1" y="1"/>
                    </a:lnTo>
                    <a:lnTo>
                      <a:pt x="0" y="0"/>
                    </a:lnTo>
                    <a:lnTo>
                      <a:pt x="0" y="0"/>
                    </a:lnTo>
                    <a:lnTo>
                      <a:pt x="0" y="1"/>
                    </a:lnTo>
                    <a:lnTo>
                      <a:pt x="0" y="2"/>
                    </a:lnTo>
                    <a:lnTo>
                      <a:pt x="1" y="2"/>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79" name="Freeform 81"/>
              <p:cNvSpPr>
                <a:spLocks/>
              </p:cNvSpPr>
              <p:nvPr/>
            </p:nvSpPr>
            <p:spPr bwMode="auto">
              <a:xfrm>
                <a:off x="5078" y="3145"/>
                <a:ext cx="7" cy="3"/>
              </a:xfrm>
              <a:custGeom>
                <a:avLst/>
                <a:gdLst/>
                <a:ahLst/>
                <a:cxnLst>
                  <a:cxn ang="0">
                    <a:pos x="4" y="1"/>
                  </a:cxn>
                  <a:cxn ang="0">
                    <a:pos x="3" y="1"/>
                  </a:cxn>
                  <a:cxn ang="0">
                    <a:pos x="3" y="1"/>
                  </a:cxn>
                  <a:cxn ang="0">
                    <a:pos x="2" y="0"/>
                  </a:cxn>
                  <a:cxn ang="0">
                    <a:pos x="1" y="1"/>
                  </a:cxn>
                  <a:cxn ang="0">
                    <a:pos x="0" y="1"/>
                  </a:cxn>
                  <a:cxn ang="0">
                    <a:pos x="0" y="2"/>
                  </a:cxn>
                  <a:cxn ang="0">
                    <a:pos x="4" y="3"/>
                  </a:cxn>
                  <a:cxn ang="0">
                    <a:pos x="5" y="2"/>
                  </a:cxn>
                  <a:cxn ang="0">
                    <a:pos x="6" y="3"/>
                  </a:cxn>
                  <a:cxn ang="0">
                    <a:pos x="7" y="2"/>
                  </a:cxn>
                  <a:cxn ang="0">
                    <a:pos x="7" y="1"/>
                  </a:cxn>
                  <a:cxn ang="0">
                    <a:pos x="4" y="1"/>
                  </a:cxn>
                </a:cxnLst>
                <a:rect l="0" t="0" r="r" b="b"/>
                <a:pathLst>
                  <a:path w="7" h="3">
                    <a:moveTo>
                      <a:pt x="4" y="1"/>
                    </a:moveTo>
                    <a:lnTo>
                      <a:pt x="3" y="1"/>
                    </a:lnTo>
                    <a:lnTo>
                      <a:pt x="3" y="1"/>
                    </a:lnTo>
                    <a:lnTo>
                      <a:pt x="2" y="0"/>
                    </a:lnTo>
                    <a:lnTo>
                      <a:pt x="1" y="1"/>
                    </a:lnTo>
                    <a:lnTo>
                      <a:pt x="0" y="1"/>
                    </a:lnTo>
                    <a:lnTo>
                      <a:pt x="0" y="2"/>
                    </a:lnTo>
                    <a:lnTo>
                      <a:pt x="4" y="3"/>
                    </a:lnTo>
                    <a:lnTo>
                      <a:pt x="5" y="2"/>
                    </a:lnTo>
                    <a:lnTo>
                      <a:pt x="6" y="3"/>
                    </a:lnTo>
                    <a:lnTo>
                      <a:pt x="7" y="2"/>
                    </a:lnTo>
                    <a:lnTo>
                      <a:pt x="7"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0" name="Freeform 82"/>
              <p:cNvSpPr>
                <a:spLocks/>
              </p:cNvSpPr>
              <p:nvPr/>
            </p:nvSpPr>
            <p:spPr bwMode="auto">
              <a:xfrm>
                <a:off x="5085" y="3144"/>
                <a:ext cx="6" cy="6"/>
              </a:xfrm>
              <a:custGeom>
                <a:avLst/>
                <a:gdLst/>
                <a:ahLst/>
                <a:cxnLst>
                  <a:cxn ang="0">
                    <a:pos x="0" y="6"/>
                  </a:cxn>
                  <a:cxn ang="0">
                    <a:pos x="1" y="6"/>
                  </a:cxn>
                  <a:cxn ang="0">
                    <a:pos x="2" y="6"/>
                  </a:cxn>
                  <a:cxn ang="0">
                    <a:pos x="3" y="6"/>
                  </a:cxn>
                  <a:cxn ang="0">
                    <a:pos x="6" y="3"/>
                  </a:cxn>
                  <a:cxn ang="0">
                    <a:pos x="6" y="2"/>
                  </a:cxn>
                  <a:cxn ang="0">
                    <a:pos x="5" y="1"/>
                  </a:cxn>
                  <a:cxn ang="0">
                    <a:pos x="4" y="0"/>
                  </a:cxn>
                  <a:cxn ang="0">
                    <a:pos x="3" y="0"/>
                  </a:cxn>
                  <a:cxn ang="0">
                    <a:pos x="3" y="2"/>
                  </a:cxn>
                  <a:cxn ang="0">
                    <a:pos x="3" y="2"/>
                  </a:cxn>
                  <a:cxn ang="0">
                    <a:pos x="3" y="2"/>
                  </a:cxn>
                  <a:cxn ang="0">
                    <a:pos x="2" y="2"/>
                  </a:cxn>
                  <a:cxn ang="0">
                    <a:pos x="0" y="3"/>
                  </a:cxn>
                  <a:cxn ang="0">
                    <a:pos x="0" y="3"/>
                  </a:cxn>
                  <a:cxn ang="0">
                    <a:pos x="0" y="3"/>
                  </a:cxn>
                  <a:cxn ang="0">
                    <a:pos x="0" y="5"/>
                  </a:cxn>
                  <a:cxn ang="0">
                    <a:pos x="0" y="6"/>
                  </a:cxn>
                  <a:cxn ang="0">
                    <a:pos x="0" y="6"/>
                  </a:cxn>
                </a:cxnLst>
                <a:rect l="0" t="0" r="r" b="b"/>
                <a:pathLst>
                  <a:path w="6" h="6">
                    <a:moveTo>
                      <a:pt x="0" y="6"/>
                    </a:moveTo>
                    <a:lnTo>
                      <a:pt x="1" y="6"/>
                    </a:lnTo>
                    <a:lnTo>
                      <a:pt x="2" y="6"/>
                    </a:lnTo>
                    <a:lnTo>
                      <a:pt x="3" y="6"/>
                    </a:lnTo>
                    <a:lnTo>
                      <a:pt x="6" y="3"/>
                    </a:lnTo>
                    <a:lnTo>
                      <a:pt x="6" y="2"/>
                    </a:lnTo>
                    <a:lnTo>
                      <a:pt x="5" y="1"/>
                    </a:lnTo>
                    <a:lnTo>
                      <a:pt x="4" y="0"/>
                    </a:lnTo>
                    <a:lnTo>
                      <a:pt x="3" y="0"/>
                    </a:lnTo>
                    <a:lnTo>
                      <a:pt x="3" y="2"/>
                    </a:lnTo>
                    <a:lnTo>
                      <a:pt x="3" y="2"/>
                    </a:lnTo>
                    <a:lnTo>
                      <a:pt x="3" y="2"/>
                    </a:lnTo>
                    <a:lnTo>
                      <a:pt x="2" y="2"/>
                    </a:lnTo>
                    <a:lnTo>
                      <a:pt x="0" y="3"/>
                    </a:lnTo>
                    <a:lnTo>
                      <a:pt x="0" y="3"/>
                    </a:lnTo>
                    <a:lnTo>
                      <a:pt x="0" y="3"/>
                    </a:lnTo>
                    <a:lnTo>
                      <a:pt x="0" y="5"/>
                    </a:lnTo>
                    <a:lnTo>
                      <a:pt x="0" y="6"/>
                    </a:lnTo>
                    <a:lnTo>
                      <a:pt x="0"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1" name="Freeform 83"/>
              <p:cNvSpPr>
                <a:spLocks/>
              </p:cNvSpPr>
              <p:nvPr/>
            </p:nvSpPr>
            <p:spPr bwMode="auto">
              <a:xfrm>
                <a:off x="3753" y="3070"/>
                <a:ext cx="7" cy="9"/>
              </a:xfrm>
              <a:custGeom>
                <a:avLst/>
                <a:gdLst/>
                <a:ahLst/>
                <a:cxnLst>
                  <a:cxn ang="0">
                    <a:pos x="0" y="7"/>
                  </a:cxn>
                  <a:cxn ang="0">
                    <a:pos x="0" y="8"/>
                  </a:cxn>
                  <a:cxn ang="0">
                    <a:pos x="3" y="9"/>
                  </a:cxn>
                  <a:cxn ang="0">
                    <a:pos x="5" y="8"/>
                  </a:cxn>
                  <a:cxn ang="0">
                    <a:pos x="7" y="6"/>
                  </a:cxn>
                  <a:cxn ang="0">
                    <a:pos x="5" y="2"/>
                  </a:cxn>
                  <a:cxn ang="0">
                    <a:pos x="4" y="1"/>
                  </a:cxn>
                  <a:cxn ang="0">
                    <a:pos x="4" y="0"/>
                  </a:cxn>
                  <a:cxn ang="0">
                    <a:pos x="3" y="0"/>
                  </a:cxn>
                  <a:cxn ang="0">
                    <a:pos x="1" y="0"/>
                  </a:cxn>
                  <a:cxn ang="0">
                    <a:pos x="0" y="6"/>
                  </a:cxn>
                  <a:cxn ang="0">
                    <a:pos x="0" y="7"/>
                  </a:cxn>
                </a:cxnLst>
                <a:rect l="0" t="0" r="r" b="b"/>
                <a:pathLst>
                  <a:path w="7" h="9">
                    <a:moveTo>
                      <a:pt x="0" y="7"/>
                    </a:moveTo>
                    <a:lnTo>
                      <a:pt x="0" y="8"/>
                    </a:lnTo>
                    <a:lnTo>
                      <a:pt x="3" y="9"/>
                    </a:lnTo>
                    <a:lnTo>
                      <a:pt x="5" y="8"/>
                    </a:lnTo>
                    <a:lnTo>
                      <a:pt x="7" y="6"/>
                    </a:lnTo>
                    <a:lnTo>
                      <a:pt x="5" y="2"/>
                    </a:lnTo>
                    <a:lnTo>
                      <a:pt x="4" y="1"/>
                    </a:lnTo>
                    <a:lnTo>
                      <a:pt x="4" y="0"/>
                    </a:lnTo>
                    <a:lnTo>
                      <a:pt x="3" y="0"/>
                    </a:lnTo>
                    <a:lnTo>
                      <a:pt x="1" y="0"/>
                    </a:lnTo>
                    <a:lnTo>
                      <a:pt x="0" y="6"/>
                    </a:lnTo>
                    <a:lnTo>
                      <a:pt x="0"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2" name="Freeform 84"/>
              <p:cNvSpPr>
                <a:spLocks/>
              </p:cNvSpPr>
              <p:nvPr/>
            </p:nvSpPr>
            <p:spPr bwMode="auto">
              <a:xfrm>
                <a:off x="3636" y="3089"/>
                <a:ext cx="59" cy="65"/>
              </a:xfrm>
              <a:custGeom>
                <a:avLst/>
                <a:gdLst/>
                <a:ahLst/>
                <a:cxnLst>
                  <a:cxn ang="0">
                    <a:pos x="5" y="51"/>
                  </a:cxn>
                  <a:cxn ang="0">
                    <a:pos x="6" y="52"/>
                  </a:cxn>
                  <a:cxn ang="0">
                    <a:pos x="8" y="51"/>
                  </a:cxn>
                  <a:cxn ang="0">
                    <a:pos x="15" y="65"/>
                  </a:cxn>
                  <a:cxn ang="0">
                    <a:pos x="19" y="62"/>
                  </a:cxn>
                  <a:cxn ang="0">
                    <a:pos x="24" y="58"/>
                  </a:cxn>
                  <a:cxn ang="0">
                    <a:pos x="26" y="60"/>
                  </a:cxn>
                  <a:cxn ang="0">
                    <a:pos x="26" y="58"/>
                  </a:cxn>
                  <a:cxn ang="0">
                    <a:pos x="28" y="58"/>
                  </a:cxn>
                  <a:cxn ang="0">
                    <a:pos x="30" y="54"/>
                  </a:cxn>
                  <a:cxn ang="0">
                    <a:pos x="30" y="51"/>
                  </a:cxn>
                  <a:cxn ang="0">
                    <a:pos x="32" y="44"/>
                  </a:cxn>
                  <a:cxn ang="0">
                    <a:pos x="34" y="44"/>
                  </a:cxn>
                  <a:cxn ang="0">
                    <a:pos x="37" y="38"/>
                  </a:cxn>
                  <a:cxn ang="0">
                    <a:pos x="58" y="19"/>
                  </a:cxn>
                  <a:cxn ang="0">
                    <a:pos x="49" y="9"/>
                  </a:cxn>
                  <a:cxn ang="0">
                    <a:pos x="42" y="5"/>
                  </a:cxn>
                  <a:cxn ang="0">
                    <a:pos x="39" y="9"/>
                  </a:cxn>
                  <a:cxn ang="0">
                    <a:pos x="37" y="11"/>
                  </a:cxn>
                  <a:cxn ang="0">
                    <a:pos x="37" y="7"/>
                  </a:cxn>
                  <a:cxn ang="0">
                    <a:pos x="36" y="8"/>
                  </a:cxn>
                  <a:cxn ang="0">
                    <a:pos x="34" y="8"/>
                  </a:cxn>
                  <a:cxn ang="0">
                    <a:pos x="28" y="0"/>
                  </a:cxn>
                  <a:cxn ang="0">
                    <a:pos x="22" y="1"/>
                  </a:cxn>
                  <a:cxn ang="0">
                    <a:pos x="16" y="1"/>
                  </a:cxn>
                  <a:cxn ang="0">
                    <a:pos x="15" y="3"/>
                  </a:cxn>
                  <a:cxn ang="0">
                    <a:pos x="15" y="1"/>
                  </a:cxn>
                  <a:cxn ang="0">
                    <a:pos x="14" y="1"/>
                  </a:cxn>
                  <a:cxn ang="0">
                    <a:pos x="11" y="2"/>
                  </a:cxn>
                  <a:cxn ang="0">
                    <a:pos x="8" y="3"/>
                  </a:cxn>
                  <a:cxn ang="0">
                    <a:pos x="8" y="6"/>
                  </a:cxn>
                  <a:cxn ang="0">
                    <a:pos x="8" y="8"/>
                  </a:cxn>
                  <a:cxn ang="0">
                    <a:pos x="11" y="13"/>
                  </a:cxn>
                  <a:cxn ang="0">
                    <a:pos x="8" y="20"/>
                  </a:cxn>
                  <a:cxn ang="0">
                    <a:pos x="8" y="22"/>
                  </a:cxn>
                  <a:cxn ang="0">
                    <a:pos x="7" y="27"/>
                  </a:cxn>
                  <a:cxn ang="0">
                    <a:pos x="6" y="29"/>
                  </a:cxn>
                  <a:cxn ang="0">
                    <a:pos x="7" y="30"/>
                  </a:cxn>
                  <a:cxn ang="0">
                    <a:pos x="8" y="32"/>
                  </a:cxn>
                  <a:cxn ang="0">
                    <a:pos x="4" y="32"/>
                  </a:cxn>
                  <a:cxn ang="0">
                    <a:pos x="5" y="36"/>
                  </a:cxn>
                  <a:cxn ang="0">
                    <a:pos x="5" y="37"/>
                  </a:cxn>
                  <a:cxn ang="0">
                    <a:pos x="4" y="40"/>
                  </a:cxn>
                  <a:cxn ang="0">
                    <a:pos x="4" y="40"/>
                  </a:cxn>
                  <a:cxn ang="0">
                    <a:pos x="2" y="43"/>
                  </a:cxn>
                  <a:cxn ang="0">
                    <a:pos x="1" y="45"/>
                  </a:cxn>
                  <a:cxn ang="0">
                    <a:pos x="1" y="46"/>
                  </a:cxn>
                  <a:cxn ang="0">
                    <a:pos x="2" y="47"/>
                  </a:cxn>
                  <a:cxn ang="0">
                    <a:pos x="0" y="51"/>
                  </a:cxn>
                </a:cxnLst>
                <a:rect l="0" t="0" r="r" b="b"/>
                <a:pathLst>
                  <a:path w="59" h="65">
                    <a:moveTo>
                      <a:pt x="3" y="50"/>
                    </a:moveTo>
                    <a:lnTo>
                      <a:pt x="5" y="50"/>
                    </a:lnTo>
                    <a:lnTo>
                      <a:pt x="5" y="51"/>
                    </a:lnTo>
                    <a:lnTo>
                      <a:pt x="4" y="51"/>
                    </a:lnTo>
                    <a:lnTo>
                      <a:pt x="4" y="51"/>
                    </a:lnTo>
                    <a:lnTo>
                      <a:pt x="6" y="52"/>
                    </a:lnTo>
                    <a:lnTo>
                      <a:pt x="7" y="53"/>
                    </a:lnTo>
                    <a:lnTo>
                      <a:pt x="7" y="51"/>
                    </a:lnTo>
                    <a:lnTo>
                      <a:pt x="8" y="51"/>
                    </a:lnTo>
                    <a:lnTo>
                      <a:pt x="8" y="53"/>
                    </a:lnTo>
                    <a:lnTo>
                      <a:pt x="10" y="54"/>
                    </a:lnTo>
                    <a:lnTo>
                      <a:pt x="15" y="65"/>
                    </a:lnTo>
                    <a:lnTo>
                      <a:pt x="16" y="65"/>
                    </a:lnTo>
                    <a:lnTo>
                      <a:pt x="19" y="62"/>
                    </a:lnTo>
                    <a:lnTo>
                      <a:pt x="19" y="62"/>
                    </a:lnTo>
                    <a:lnTo>
                      <a:pt x="22" y="59"/>
                    </a:lnTo>
                    <a:lnTo>
                      <a:pt x="23" y="58"/>
                    </a:lnTo>
                    <a:lnTo>
                      <a:pt x="24" y="58"/>
                    </a:lnTo>
                    <a:lnTo>
                      <a:pt x="24" y="59"/>
                    </a:lnTo>
                    <a:lnTo>
                      <a:pt x="24" y="60"/>
                    </a:lnTo>
                    <a:lnTo>
                      <a:pt x="26" y="60"/>
                    </a:lnTo>
                    <a:lnTo>
                      <a:pt x="26" y="60"/>
                    </a:lnTo>
                    <a:lnTo>
                      <a:pt x="26" y="58"/>
                    </a:lnTo>
                    <a:lnTo>
                      <a:pt x="26" y="58"/>
                    </a:lnTo>
                    <a:lnTo>
                      <a:pt x="27" y="58"/>
                    </a:lnTo>
                    <a:lnTo>
                      <a:pt x="28" y="58"/>
                    </a:lnTo>
                    <a:lnTo>
                      <a:pt x="28" y="58"/>
                    </a:lnTo>
                    <a:lnTo>
                      <a:pt x="30" y="57"/>
                    </a:lnTo>
                    <a:lnTo>
                      <a:pt x="30" y="56"/>
                    </a:lnTo>
                    <a:lnTo>
                      <a:pt x="30" y="54"/>
                    </a:lnTo>
                    <a:lnTo>
                      <a:pt x="30" y="54"/>
                    </a:lnTo>
                    <a:lnTo>
                      <a:pt x="30" y="54"/>
                    </a:lnTo>
                    <a:lnTo>
                      <a:pt x="30" y="51"/>
                    </a:lnTo>
                    <a:lnTo>
                      <a:pt x="30" y="50"/>
                    </a:lnTo>
                    <a:lnTo>
                      <a:pt x="31" y="47"/>
                    </a:lnTo>
                    <a:lnTo>
                      <a:pt x="32" y="44"/>
                    </a:lnTo>
                    <a:lnTo>
                      <a:pt x="32" y="44"/>
                    </a:lnTo>
                    <a:lnTo>
                      <a:pt x="33" y="45"/>
                    </a:lnTo>
                    <a:lnTo>
                      <a:pt x="34" y="44"/>
                    </a:lnTo>
                    <a:lnTo>
                      <a:pt x="35" y="44"/>
                    </a:lnTo>
                    <a:lnTo>
                      <a:pt x="37" y="43"/>
                    </a:lnTo>
                    <a:lnTo>
                      <a:pt x="37" y="38"/>
                    </a:lnTo>
                    <a:lnTo>
                      <a:pt x="59" y="21"/>
                    </a:lnTo>
                    <a:lnTo>
                      <a:pt x="59" y="20"/>
                    </a:lnTo>
                    <a:lnTo>
                      <a:pt x="58" y="19"/>
                    </a:lnTo>
                    <a:lnTo>
                      <a:pt x="56" y="18"/>
                    </a:lnTo>
                    <a:lnTo>
                      <a:pt x="55" y="17"/>
                    </a:lnTo>
                    <a:lnTo>
                      <a:pt x="49" y="9"/>
                    </a:lnTo>
                    <a:lnTo>
                      <a:pt x="48" y="8"/>
                    </a:lnTo>
                    <a:lnTo>
                      <a:pt x="47" y="7"/>
                    </a:lnTo>
                    <a:lnTo>
                      <a:pt x="42" y="5"/>
                    </a:lnTo>
                    <a:lnTo>
                      <a:pt x="39" y="7"/>
                    </a:lnTo>
                    <a:lnTo>
                      <a:pt x="38" y="8"/>
                    </a:lnTo>
                    <a:lnTo>
                      <a:pt x="39" y="9"/>
                    </a:lnTo>
                    <a:lnTo>
                      <a:pt x="39" y="10"/>
                    </a:lnTo>
                    <a:lnTo>
                      <a:pt x="38" y="11"/>
                    </a:lnTo>
                    <a:lnTo>
                      <a:pt x="37" y="11"/>
                    </a:lnTo>
                    <a:lnTo>
                      <a:pt x="37" y="11"/>
                    </a:lnTo>
                    <a:lnTo>
                      <a:pt x="38" y="10"/>
                    </a:lnTo>
                    <a:lnTo>
                      <a:pt x="37" y="7"/>
                    </a:lnTo>
                    <a:lnTo>
                      <a:pt x="36" y="7"/>
                    </a:lnTo>
                    <a:lnTo>
                      <a:pt x="36" y="7"/>
                    </a:lnTo>
                    <a:lnTo>
                      <a:pt x="36" y="8"/>
                    </a:lnTo>
                    <a:lnTo>
                      <a:pt x="35" y="9"/>
                    </a:lnTo>
                    <a:lnTo>
                      <a:pt x="34" y="11"/>
                    </a:lnTo>
                    <a:lnTo>
                      <a:pt x="34" y="8"/>
                    </a:lnTo>
                    <a:lnTo>
                      <a:pt x="35" y="7"/>
                    </a:lnTo>
                    <a:lnTo>
                      <a:pt x="28" y="2"/>
                    </a:lnTo>
                    <a:lnTo>
                      <a:pt x="28" y="0"/>
                    </a:lnTo>
                    <a:lnTo>
                      <a:pt x="25" y="0"/>
                    </a:lnTo>
                    <a:lnTo>
                      <a:pt x="23" y="0"/>
                    </a:lnTo>
                    <a:lnTo>
                      <a:pt x="22" y="1"/>
                    </a:lnTo>
                    <a:lnTo>
                      <a:pt x="22" y="0"/>
                    </a:lnTo>
                    <a:lnTo>
                      <a:pt x="20" y="1"/>
                    </a:lnTo>
                    <a:lnTo>
                      <a:pt x="16" y="1"/>
                    </a:lnTo>
                    <a:lnTo>
                      <a:pt x="16" y="2"/>
                    </a:lnTo>
                    <a:lnTo>
                      <a:pt x="16" y="4"/>
                    </a:lnTo>
                    <a:lnTo>
                      <a:pt x="15" y="3"/>
                    </a:lnTo>
                    <a:lnTo>
                      <a:pt x="15" y="3"/>
                    </a:lnTo>
                    <a:lnTo>
                      <a:pt x="15" y="1"/>
                    </a:lnTo>
                    <a:lnTo>
                      <a:pt x="15" y="1"/>
                    </a:lnTo>
                    <a:lnTo>
                      <a:pt x="15" y="2"/>
                    </a:lnTo>
                    <a:lnTo>
                      <a:pt x="14" y="2"/>
                    </a:lnTo>
                    <a:lnTo>
                      <a:pt x="14" y="1"/>
                    </a:lnTo>
                    <a:lnTo>
                      <a:pt x="12" y="2"/>
                    </a:lnTo>
                    <a:lnTo>
                      <a:pt x="12" y="2"/>
                    </a:lnTo>
                    <a:lnTo>
                      <a:pt x="11" y="2"/>
                    </a:lnTo>
                    <a:lnTo>
                      <a:pt x="10" y="2"/>
                    </a:lnTo>
                    <a:lnTo>
                      <a:pt x="10" y="3"/>
                    </a:lnTo>
                    <a:lnTo>
                      <a:pt x="8" y="3"/>
                    </a:lnTo>
                    <a:lnTo>
                      <a:pt x="8" y="3"/>
                    </a:lnTo>
                    <a:lnTo>
                      <a:pt x="8" y="3"/>
                    </a:lnTo>
                    <a:lnTo>
                      <a:pt x="8" y="6"/>
                    </a:lnTo>
                    <a:lnTo>
                      <a:pt x="10" y="7"/>
                    </a:lnTo>
                    <a:lnTo>
                      <a:pt x="8" y="7"/>
                    </a:lnTo>
                    <a:lnTo>
                      <a:pt x="8" y="8"/>
                    </a:lnTo>
                    <a:lnTo>
                      <a:pt x="10" y="11"/>
                    </a:lnTo>
                    <a:lnTo>
                      <a:pt x="10" y="12"/>
                    </a:lnTo>
                    <a:lnTo>
                      <a:pt x="11" y="13"/>
                    </a:lnTo>
                    <a:lnTo>
                      <a:pt x="11" y="14"/>
                    </a:lnTo>
                    <a:lnTo>
                      <a:pt x="10" y="19"/>
                    </a:lnTo>
                    <a:lnTo>
                      <a:pt x="8" y="20"/>
                    </a:lnTo>
                    <a:lnTo>
                      <a:pt x="8" y="21"/>
                    </a:lnTo>
                    <a:lnTo>
                      <a:pt x="8" y="22"/>
                    </a:lnTo>
                    <a:lnTo>
                      <a:pt x="8" y="22"/>
                    </a:lnTo>
                    <a:lnTo>
                      <a:pt x="8" y="25"/>
                    </a:lnTo>
                    <a:lnTo>
                      <a:pt x="7" y="26"/>
                    </a:lnTo>
                    <a:lnTo>
                      <a:pt x="7" y="27"/>
                    </a:lnTo>
                    <a:lnTo>
                      <a:pt x="7" y="27"/>
                    </a:lnTo>
                    <a:lnTo>
                      <a:pt x="6" y="28"/>
                    </a:lnTo>
                    <a:lnTo>
                      <a:pt x="6" y="29"/>
                    </a:lnTo>
                    <a:lnTo>
                      <a:pt x="6" y="29"/>
                    </a:lnTo>
                    <a:lnTo>
                      <a:pt x="7" y="29"/>
                    </a:lnTo>
                    <a:lnTo>
                      <a:pt x="7" y="30"/>
                    </a:lnTo>
                    <a:lnTo>
                      <a:pt x="8" y="30"/>
                    </a:lnTo>
                    <a:lnTo>
                      <a:pt x="8" y="31"/>
                    </a:lnTo>
                    <a:lnTo>
                      <a:pt x="8" y="32"/>
                    </a:lnTo>
                    <a:lnTo>
                      <a:pt x="5" y="32"/>
                    </a:lnTo>
                    <a:lnTo>
                      <a:pt x="4" y="32"/>
                    </a:lnTo>
                    <a:lnTo>
                      <a:pt x="4" y="32"/>
                    </a:lnTo>
                    <a:lnTo>
                      <a:pt x="4" y="34"/>
                    </a:lnTo>
                    <a:lnTo>
                      <a:pt x="5" y="34"/>
                    </a:lnTo>
                    <a:lnTo>
                      <a:pt x="5" y="36"/>
                    </a:lnTo>
                    <a:lnTo>
                      <a:pt x="5" y="36"/>
                    </a:lnTo>
                    <a:lnTo>
                      <a:pt x="4" y="37"/>
                    </a:lnTo>
                    <a:lnTo>
                      <a:pt x="5" y="37"/>
                    </a:lnTo>
                    <a:lnTo>
                      <a:pt x="5" y="38"/>
                    </a:lnTo>
                    <a:lnTo>
                      <a:pt x="4" y="39"/>
                    </a:lnTo>
                    <a:lnTo>
                      <a:pt x="4" y="40"/>
                    </a:lnTo>
                    <a:lnTo>
                      <a:pt x="4" y="40"/>
                    </a:lnTo>
                    <a:lnTo>
                      <a:pt x="4" y="40"/>
                    </a:lnTo>
                    <a:lnTo>
                      <a:pt x="4" y="40"/>
                    </a:lnTo>
                    <a:lnTo>
                      <a:pt x="3" y="41"/>
                    </a:lnTo>
                    <a:lnTo>
                      <a:pt x="3" y="43"/>
                    </a:lnTo>
                    <a:lnTo>
                      <a:pt x="2" y="43"/>
                    </a:lnTo>
                    <a:lnTo>
                      <a:pt x="2" y="43"/>
                    </a:lnTo>
                    <a:lnTo>
                      <a:pt x="3" y="44"/>
                    </a:lnTo>
                    <a:lnTo>
                      <a:pt x="1" y="45"/>
                    </a:lnTo>
                    <a:lnTo>
                      <a:pt x="2" y="45"/>
                    </a:lnTo>
                    <a:lnTo>
                      <a:pt x="2" y="46"/>
                    </a:lnTo>
                    <a:lnTo>
                      <a:pt x="1" y="46"/>
                    </a:lnTo>
                    <a:lnTo>
                      <a:pt x="1" y="47"/>
                    </a:lnTo>
                    <a:lnTo>
                      <a:pt x="1" y="47"/>
                    </a:lnTo>
                    <a:lnTo>
                      <a:pt x="2" y="47"/>
                    </a:lnTo>
                    <a:lnTo>
                      <a:pt x="1" y="50"/>
                    </a:lnTo>
                    <a:lnTo>
                      <a:pt x="0" y="50"/>
                    </a:lnTo>
                    <a:lnTo>
                      <a:pt x="0" y="51"/>
                    </a:lnTo>
                    <a:lnTo>
                      <a:pt x="3" y="5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3" name="Freeform 85"/>
              <p:cNvSpPr>
                <a:spLocks/>
              </p:cNvSpPr>
              <p:nvPr/>
            </p:nvSpPr>
            <p:spPr bwMode="auto">
              <a:xfrm>
                <a:off x="3585" y="3176"/>
                <a:ext cx="8" cy="11"/>
              </a:xfrm>
              <a:custGeom>
                <a:avLst/>
                <a:gdLst/>
                <a:ahLst/>
                <a:cxnLst>
                  <a:cxn ang="0">
                    <a:pos x="1" y="6"/>
                  </a:cxn>
                  <a:cxn ang="0">
                    <a:pos x="1" y="9"/>
                  </a:cxn>
                  <a:cxn ang="0">
                    <a:pos x="2" y="10"/>
                  </a:cxn>
                  <a:cxn ang="0">
                    <a:pos x="4" y="8"/>
                  </a:cxn>
                  <a:cxn ang="0">
                    <a:pos x="3" y="10"/>
                  </a:cxn>
                  <a:cxn ang="0">
                    <a:pos x="2" y="11"/>
                  </a:cxn>
                  <a:cxn ang="0">
                    <a:pos x="1" y="10"/>
                  </a:cxn>
                  <a:cxn ang="0">
                    <a:pos x="1" y="11"/>
                  </a:cxn>
                  <a:cxn ang="0">
                    <a:pos x="2" y="11"/>
                  </a:cxn>
                  <a:cxn ang="0">
                    <a:pos x="2" y="11"/>
                  </a:cxn>
                  <a:cxn ang="0">
                    <a:pos x="2" y="11"/>
                  </a:cxn>
                  <a:cxn ang="0">
                    <a:pos x="3" y="11"/>
                  </a:cxn>
                  <a:cxn ang="0">
                    <a:pos x="8" y="5"/>
                  </a:cxn>
                  <a:cxn ang="0">
                    <a:pos x="8" y="3"/>
                  </a:cxn>
                  <a:cxn ang="0">
                    <a:pos x="8" y="2"/>
                  </a:cxn>
                  <a:cxn ang="0">
                    <a:pos x="6" y="4"/>
                  </a:cxn>
                  <a:cxn ang="0">
                    <a:pos x="6" y="4"/>
                  </a:cxn>
                  <a:cxn ang="0">
                    <a:pos x="5" y="3"/>
                  </a:cxn>
                  <a:cxn ang="0">
                    <a:pos x="5" y="2"/>
                  </a:cxn>
                  <a:cxn ang="0">
                    <a:pos x="4" y="1"/>
                  </a:cxn>
                  <a:cxn ang="0">
                    <a:pos x="4" y="0"/>
                  </a:cxn>
                  <a:cxn ang="0">
                    <a:pos x="4" y="0"/>
                  </a:cxn>
                  <a:cxn ang="0">
                    <a:pos x="4" y="1"/>
                  </a:cxn>
                  <a:cxn ang="0">
                    <a:pos x="4" y="2"/>
                  </a:cxn>
                  <a:cxn ang="0">
                    <a:pos x="4" y="4"/>
                  </a:cxn>
                  <a:cxn ang="0">
                    <a:pos x="4" y="4"/>
                  </a:cxn>
                  <a:cxn ang="0">
                    <a:pos x="4" y="4"/>
                  </a:cxn>
                  <a:cxn ang="0">
                    <a:pos x="4" y="4"/>
                  </a:cxn>
                  <a:cxn ang="0">
                    <a:pos x="4" y="4"/>
                  </a:cxn>
                  <a:cxn ang="0">
                    <a:pos x="4" y="5"/>
                  </a:cxn>
                  <a:cxn ang="0">
                    <a:pos x="3" y="4"/>
                  </a:cxn>
                  <a:cxn ang="0">
                    <a:pos x="3" y="5"/>
                  </a:cxn>
                  <a:cxn ang="0">
                    <a:pos x="2" y="4"/>
                  </a:cxn>
                  <a:cxn ang="0">
                    <a:pos x="1" y="4"/>
                  </a:cxn>
                  <a:cxn ang="0">
                    <a:pos x="2" y="6"/>
                  </a:cxn>
                  <a:cxn ang="0">
                    <a:pos x="2" y="6"/>
                  </a:cxn>
                  <a:cxn ang="0">
                    <a:pos x="1" y="6"/>
                  </a:cxn>
                  <a:cxn ang="0">
                    <a:pos x="1" y="4"/>
                  </a:cxn>
                  <a:cxn ang="0">
                    <a:pos x="0" y="4"/>
                  </a:cxn>
                  <a:cxn ang="0">
                    <a:pos x="0" y="5"/>
                  </a:cxn>
                  <a:cxn ang="0">
                    <a:pos x="0" y="6"/>
                  </a:cxn>
                  <a:cxn ang="0">
                    <a:pos x="1" y="6"/>
                  </a:cxn>
                </a:cxnLst>
                <a:rect l="0" t="0" r="r" b="b"/>
                <a:pathLst>
                  <a:path w="8" h="11">
                    <a:moveTo>
                      <a:pt x="1" y="6"/>
                    </a:moveTo>
                    <a:lnTo>
                      <a:pt x="1" y="9"/>
                    </a:lnTo>
                    <a:lnTo>
                      <a:pt x="2" y="10"/>
                    </a:lnTo>
                    <a:lnTo>
                      <a:pt x="4" y="8"/>
                    </a:lnTo>
                    <a:lnTo>
                      <a:pt x="3" y="10"/>
                    </a:lnTo>
                    <a:lnTo>
                      <a:pt x="2" y="11"/>
                    </a:lnTo>
                    <a:lnTo>
                      <a:pt x="1" y="10"/>
                    </a:lnTo>
                    <a:lnTo>
                      <a:pt x="1" y="11"/>
                    </a:lnTo>
                    <a:lnTo>
                      <a:pt x="2" y="11"/>
                    </a:lnTo>
                    <a:lnTo>
                      <a:pt x="2" y="11"/>
                    </a:lnTo>
                    <a:lnTo>
                      <a:pt x="2" y="11"/>
                    </a:lnTo>
                    <a:lnTo>
                      <a:pt x="3" y="11"/>
                    </a:lnTo>
                    <a:lnTo>
                      <a:pt x="8" y="5"/>
                    </a:lnTo>
                    <a:lnTo>
                      <a:pt x="8" y="3"/>
                    </a:lnTo>
                    <a:lnTo>
                      <a:pt x="8" y="2"/>
                    </a:lnTo>
                    <a:lnTo>
                      <a:pt x="6" y="4"/>
                    </a:lnTo>
                    <a:lnTo>
                      <a:pt x="6" y="4"/>
                    </a:lnTo>
                    <a:lnTo>
                      <a:pt x="5" y="3"/>
                    </a:lnTo>
                    <a:lnTo>
                      <a:pt x="5" y="2"/>
                    </a:lnTo>
                    <a:lnTo>
                      <a:pt x="4" y="1"/>
                    </a:lnTo>
                    <a:lnTo>
                      <a:pt x="4" y="0"/>
                    </a:lnTo>
                    <a:lnTo>
                      <a:pt x="4" y="0"/>
                    </a:lnTo>
                    <a:lnTo>
                      <a:pt x="4" y="1"/>
                    </a:lnTo>
                    <a:lnTo>
                      <a:pt x="4" y="2"/>
                    </a:lnTo>
                    <a:lnTo>
                      <a:pt x="4" y="4"/>
                    </a:lnTo>
                    <a:lnTo>
                      <a:pt x="4" y="4"/>
                    </a:lnTo>
                    <a:lnTo>
                      <a:pt x="4" y="4"/>
                    </a:lnTo>
                    <a:lnTo>
                      <a:pt x="4" y="4"/>
                    </a:lnTo>
                    <a:lnTo>
                      <a:pt x="4" y="4"/>
                    </a:lnTo>
                    <a:lnTo>
                      <a:pt x="4" y="5"/>
                    </a:lnTo>
                    <a:lnTo>
                      <a:pt x="3" y="4"/>
                    </a:lnTo>
                    <a:lnTo>
                      <a:pt x="3" y="5"/>
                    </a:lnTo>
                    <a:lnTo>
                      <a:pt x="2" y="4"/>
                    </a:lnTo>
                    <a:lnTo>
                      <a:pt x="1" y="4"/>
                    </a:lnTo>
                    <a:lnTo>
                      <a:pt x="2" y="6"/>
                    </a:lnTo>
                    <a:lnTo>
                      <a:pt x="2" y="6"/>
                    </a:lnTo>
                    <a:lnTo>
                      <a:pt x="1" y="6"/>
                    </a:lnTo>
                    <a:lnTo>
                      <a:pt x="1" y="4"/>
                    </a:lnTo>
                    <a:lnTo>
                      <a:pt x="0" y="4"/>
                    </a:lnTo>
                    <a:lnTo>
                      <a:pt x="0" y="5"/>
                    </a:lnTo>
                    <a:lnTo>
                      <a:pt x="0" y="6"/>
                    </a:lnTo>
                    <a:lnTo>
                      <a:pt x="1"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4" name="Freeform 86"/>
              <p:cNvSpPr>
                <a:spLocks/>
              </p:cNvSpPr>
              <p:nvPr/>
            </p:nvSpPr>
            <p:spPr bwMode="auto">
              <a:xfrm>
                <a:off x="3581" y="3183"/>
                <a:ext cx="5" cy="6"/>
              </a:xfrm>
              <a:custGeom>
                <a:avLst/>
                <a:gdLst/>
                <a:ahLst/>
                <a:cxnLst>
                  <a:cxn ang="0">
                    <a:pos x="1" y="4"/>
                  </a:cxn>
                  <a:cxn ang="0">
                    <a:pos x="2" y="4"/>
                  </a:cxn>
                  <a:cxn ang="0">
                    <a:pos x="3" y="5"/>
                  </a:cxn>
                  <a:cxn ang="0">
                    <a:pos x="5" y="5"/>
                  </a:cxn>
                  <a:cxn ang="0">
                    <a:pos x="5" y="6"/>
                  </a:cxn>
                  <a:cxn ang="0">
                    <a:pos x="5" y="6"/>
                  </a:cxn>
                  <a:cxn ang="0">
                    <a:pos x="5" y="6"/>
                  </a:cxn>
                  <a:cxn ang="0">
                    <a:pos x="5" y="5"/>
                  </a:cxn>
                  <a:cxn ang="0">
                    <a:pos x="5" y="4"/>
                  </a:cxn>
                  <a:cxn ang="0">
                    <a:pos x="3" y="3"/>
                  </a:cxn>
                  <a:cxn ang="0">
                    <a:pos x="4" y="3"/>
                  </a:cxn>
                  <a:cxn ang="0">
                    <a:pos x="2" y="2"/>
                  </a:cxn>
                  <a:cxn ang="0">
                    <a:pos x="1" y="0"/>
                  </a:cxn>
                  <a:cxn ang="0">
                    <a:pos x="1" y="0"/>
                  </a:cxn>
                  <a:cxn ang="0">
                    <a:pos x="1" y="0"/>
                  </a:cxn>
                  <a:cxn ang="0">
                    <a:pos x="1" y="0"/>
                  </a:cxn>
                  <a:cxn ang="0">
                    <a:pos x="0" y="0"/>
                  </a:cxn>
                  <a:cxn ang="0">
                    <a:pos x="0" y="3"/>
                  </a:cxn>
                  <a:cxn ang="0">
                    <a:pos x="1" y="3"/>
                  </a:cxn>
                  <a:cxn ang="0">
                    <a:pos x="1" y="4"/>
                  </a:cxn>
                </a:cxnLst>
                <a:rect l="0" t="0" r="r" b="b"/>
                <a:pathLst>
                  <a:path w="5" h="6">
                    <a:moveTo>
                      <a:pt x="1" y="4"/>
                    </a:moveTo>
                    <a:lnTo>
                      <a:pt x="2" y="4"/>
                    </a:lnTo>
                    <a:lnTo>
                      <a:pt x="3" y="5"/>
                    </a:lnTo>
                    <a:lnTo>
                      <a:pt x="5" y="5"/>
                    </a:lnTo>
                    <a:lnTo>
                      <a:pt x="5" y="6"/>
                    </a:lnTo>
                    <a:lnTo>
                      <a:pt x="5" y="6"/>
                    </a:lnTo>
                    <a:lnTo>
                      <a:pt x="5" y="6"/>
                    </a:lnTo>
                    <a:lnTo>
                      <a:pt x="5" y="5"/>
                    </a:lnTo>
                    <a:lnTo>
                      <a:pt x="5" y="4"/>
                    </a:lnTo>
                    <a:lnTo>
                      <a:pt x="3" y="3"/>
                    </a:lnTo>
                    <a:lnTo>
                      <a:pt x="4" y="3"/>
                    </a:lnTo>
                    <a:lnTo>
                      <a:pt x="2" y="2"/>
                    </a:lnTo>
                    <a:lnTo>
                      <a:pt x="1" y="0"/>
                    </a:lnTo>
                    <a:lnTo>
                      <a:pt x="1" y="0"/>
                    </a:lnTo>
                    <a:lnTo>
                      <a:pt x="1" y="0"/>
                    </a:lnTo>
                    <a:lnTo>
                      <a:pt x="1" y="0"/>
                    </a:lnTo>
                    <a:lnTo>
                      <a:pt x="0" y="0"/>
                    </a:lnTo>
                    <a:lnTo>
                      <a:pt x="0" y="3"/>
                    </a:lnTo>
                    <a:lnTo>
                      <a:pt x="1" y="3"/>
                    </a:lnTo>
                    <a:lnTo>
                      <a:pt x="1"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5" name="Freeform 87"/>
              <p:cNvSpPr>
                <a:spLocks/>
              </p:cNvSpPr>
              <p:nvPr/>
            </p:nvSpPr>
            <p:spPr bwMode="auto">
              <a:xfrm>
                <a:off x="5097" y="3094"/>
                <a:ext cx="5" cy="9"/>
              </a:xfrm>
              <a:custGeom>
                <a:avLst/>
                <a:gdLst/>
                <a:ahLst/>
                <a:cxnLst>
                  <a:cxn ang="0">
                    <a:pos x="5" y="2"/>
                  </a:cxn>
                  <a:cxn ang="0">
                    <a:pos x="4" y="1"/>
                  </a:cxn>
                  <a:cxn ang="0">
                    <a:pos x="2" y="0"/>
                  </a:cxn>
                  <a:cxn ang="0">
                    <a:pos x="1" y="1"/>
                  </a:cxn>
                  <a:cxn ang="0">
                    <a:pos x="0" y="2"/>
                  </a:cxn>
                  <a:cxn ang="0">
                    <a:pos x="0" y="8"/>
                  </a:cxn>
                  <a:cxn ang="0">
                    <a:pos x="2" y="9"/>
                  </a:cxn>
                  <a:cxn ang="0">
                    <a:pos x="2" y="9"/>
                  </a:cxn>
                  <a:cxn ang="0">
                    <a:pos x="2" y="8"/>
                  </a:cxn>
                  <a:cxn ang="0">
                    <a:pos x="2" y="8"/>
                  </a:cxn>
                  <a:cxn ang="0">
                    <a:pos x="3" y="7"/>
                  </a:cxn>
                  <a:cxn ang="0">
                    <a:pos x="3" y="6"/>
                  </a:cxn>
                  <a:cxn ang="0">
                    <a:pos x="4" y="6"/>
                  </a:cxn>
                  <a:cxn ang="0">
                    <a:pos x="5" y="6"/>
                  </a:cxn>
                  <a:cxn ang="0">
                    <a:pos x="5" y="5"/>
                  </a:cxn>
                  <a:cxn ang="0">
                    <a:pos x="5" y="5"/>
                  </a:cxn>
                  <a:cxn ang="0">
                    <a:pos x="5" y="4"/>
                  </a:cxn>
                  <a:cxn ang="0">
                    <a:pos x="5" y="2"/>
                  </a:cxn>
                </a:cxnLst>
                <a:rect l="0" t="0" r="r" b="b"/>
                <a:pathLst>
                  <a:path w="5" h="9">
                    <a:moveTo>
                      <a:pt x="5" y="2"/>
                    </a:moveTo>
                    <a:lnTo>
                      <a:pt x="4" y="1"/>
                    </a:lnTo>
                    <a:lnTo>
                      <a:pt x="2" y="0"/>
                    </a:lnTo>
                    <a:lnTo>
                      <a:pt x="1" y="1"/>
                    </a:lnTo>
                    <a:lnTo>
                      <a:pt x="0" y="2"/>
                    </a:lnTo>
                    <a:lnTo>
                      <a:pt x="0" y="8"/>
                    </a:lnTo>
                    <a:lnTo>
                      <a:pt x="2" y="9"/>
                    </a:lnTo>
                    <a:lnTo>
                      <a:pt x="2" y="9"/>
                    </a:lnTo>
                    <a:lnTo>
                      <a:pt x="2" y="8"/>
                    </a:lnTo>
                    <a:lnTo>
                      <a:pt x="2" y="8"/>
                    </a:lnTo>
                    <a:lnTo>
                      <a:pt x="3" y="7"/>
                    </a:lnTo>
                    <a:lnTo>
                      <a:pt x="3" y="6"/>
                    </a:lnTo>
                    <a:lnTo>
                      <a:pt x="4" y="6"/>
                    </a:lnTo>
                    <a:lnTo>
                      <a:pt x="5" y="6"/>
                    </a:lnTo>
                    <a:lnTo>
                      <a:pt x="5" y="5"/>
                    </a:lnTo>
                    <a:lnTo>
                      <a:pt x="5" y="5"/>
                    </a:lnTo>
                    <a:lnTo>
                      <a:pt x="5" y="4"/>
                    </a:lnTo>
                    <a:lnTo>
                      <a:pt x="5"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6" name="Freeform 88"/>
              <p:cNvSpPr>
                <a:spLocks/>
              </p:cNvSpPr>
              <p:nvPr/>
            </p:nvSpPr>
            <p:spPr bwMode="auto">
              <a:xfrm>
                <a:off x="3887" y="3079"/>
                <a:ext cx="5" cy="5"/>
              </a:xfrm>
              <a:custGeom>
                <a:avLst/>
                <a:gdLst/>
                <a:ahLst/>
                <a:cxnLst>
                  <a:cxn ang="0">
                    <a:pos x="4" y="4"/>
                  </a:cxn>
                  <a:cxn ang="0">
                    <a:pos x="5" y="4"/>
                  </a:cxn>
                  <a:cxn ang="0">
                    <a:pos x="5" y="2"/>
                  </a:cxn>
                  <a:cxn ang="0">
                    <a:pos x="4" y="2"/>
                  </a:cxn>
                  <a:cxn ang="0">
                    <a:pos x="4" y="0"/>
                  </a:cxn>
                  <a:cxn ang="0">
                    <a:pos x="2" y="1"/>
                  </a:cxn>
                  <a:cxn ang="0">
                    <a:pos x="1" y="1"/>
                  </a:cxn>
                  <a:cxn ang="0">
                    <a:pos x="1" y="2"/>
                  </a:cxn>
                  <a:cxn ang="0">
                    <a:pos x="0" y="2"/>
                  </a:cxn>
                  <a:cxn ang="0">
                    <a:pos x="0" y="2"/>
                  </a:cxn>
                  <a:cxn ang="0">
                    <a:pos x="0" y="4"/>
                  </a:cxn>
                  <a:cxn ang="0">
                    <a:pos x="1" y="5"/>
                  </a:cxn>
                  <a:cxn ang="0">
                    <a:pos x="3" y="5"/>
                  </a:cxn>
                  <a:cxn ang="0">
                    <a:pos x="4" y="4"/>
                  </a:cxn>
                </a:cxnLst>
                <a:rect l="0" t="0" r="r" b="b"/>
                <a:pathLst>
                  <a:path w="5" h="5">
                    <a:moveTo>
                      <a:pt x="4" y="4"/>
                    </a:moveTo>
                    <a:lnTo>
                      <a:pt x="5" y="4"/>
                    </a:lnTo>
                    <a:lnTo>
                      <a:pt x="5" y="2"/>
                    </a:lnTo>
                    <a:lnTo>
                      <a:pt x="4" y="2"/>
                    </a:lnTo>
                    <a:lnTo>
                      <a:pt x="4" y="0"/>
                    </a:lnTo>
                    <a:lnTo>
                      <a:pt x="2" y="1"/>
                    </a:lnTo>
                    <a:lnTo>
                      <a:pt x="1" y="1"/>
                    </a:lnTo>
                    <a:lnTo>
                      <a:pt x="1" y="2"/>
                    </a:lnTo>
                    <a:lnTo>
                      <a:pt x="0" y="2"/>
                    </a:lnTo>
                    <a:lnTo>
                      <a:pt x="0" y="2"/>
                    </a:lnTo>
                    <a:lnTo>
                      <a:pt x="0" y="4"/>
                    </a:lnTo>
                    <a:lnTo>
                      <a:pt x="1" y="5"/>
                    </a:lnTo>
                    <a:lnTo>
                      <a:pt x="3" y="5"/>
                    </a:lnTo>
                    <a:lnTo>
                      <a:pt x="4"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7" name="Freeform 89"/>
              <p:cNvSpPr>
                <a:spLocks/>
              </p:cNvSpPr>
              <p:nvPr/>
            </p:nvSpPr>
            <p:spPr bwMode="auto">
              <a:xfrm>
                <a:off x="3884" y="3107"/>
                <a:ext cx="27" cy="18"/>
              </a:xfrm>
              <a:custGeom>
                <a:avLst/>
                <a:gdLst/>
                <a:ahLst/>
                <a:cxnLst>
                  <a:cxn ang="0">
                    <a:pos x="23" y="8"/>
                  </a:cxn>
                  <a:cxn ang="0">
                    <a:pos x="21" y="7"/>
                  </a:cxn>
                  <a:cxn ang="0">
                    <a:pos x="21" y="7"/>
                  </a:cxn>
                  <a:cxn ang="0">
                    <a:pos x="21" y="5"/>
                  </a:cxn>
                  <a:cxn ang="0">
                    <a:pos x="20" y="4"/>
                  </a:cxn>
                  <a:cxn ang="0">
                    <a:pos x="15" y="1"/>
                  </a:cxn>
                  <a:cxn ang="0">
                    <a:pos x="11" y="1"/>
                  </a:cxn>
                  <a:cxn ang="0">
                    <a:pos x="10" y="2"/>
                  </a:cxn>
                  <a:cxn ang="0">
                    <a:pos x="5" y="0"/>
                  </a:cxn>
                  <a:cxn ang="0">
                    <a:pos x="4" y="0"/>
                  </a:cxn>
                  <a:cxn ang="0">
                    <a:pos x="3" y="0"/>
                  </a:cxn>
                  <a:cxn ang="0">
                    <a:pos x="1" y="0"/>
                  </a:cxn>
                  <a:cxn ang="0">
                    <a:pos x="0" y="1"/>
                  </a:cxn>
                  <a:cxn ang="0">
                    <a:pos x="0" y="3"/>
                  </a:cxn>
                  <a:cxn ang="0">
                    <a:pos x="0" y="4"/>
                  </a:cxn>
                  <a:cxn ang="0">
                    <a:pos x="0" y="7"/>
                  </a:cxn>
                  <a:cxn ang="0">
                    <a:pos x="1" y="9"/>
                  </a:cxn>
                  <a:cxn ang="0">
                    <a:pos x="4" y="10"/>
                  </a:cxn>
                  <a:cxn ang="0">
                    <a:pos x="5" y="16"/>
                  </a:cxn>
                  <a:cxn ang="0">
                    <a:pos x="9" y="18"/>
                  </a:cxn>
                  <a:cxn ang="0">
                    <a:pos x="15" y="15"/>
                  </a:cxn>
                  <a:cxn ang="0">
                    <a:pos x="19" y="15"/>
                  </a:cxn>
                  <a:cxn ang="0">
                    <a:pos x="21" y="17"/>
                  </a:cxn>
                  <a:cxn ang="0">
                    <a:pos x="25" y="17"/>
                  </a:cxn>
                  <a:cxn ang="0">
                    <a:pos x="27" y="15"/>
                  </a:cxn>
                  <a:cxn ang="0">
                    <a:pos x="25" y="14"/>
                  </a:cxn>
                  <a:cxn ang="0">
                    <a:pos x="25" y="13"/>
                  </a:cxn>
                  <a:cxn ang="0">
                    <a:pos x="25" y="12"/>
                  </a:cxn>
                  <a:cxn ang="0">
                    <a:pos x="23" y="8"/>
                  </a:cxn>
                </a:cxnLst>
                <a:rect l="0" t="0" r="r" b="b"/>
                <a:pathLst>
                  <a:path w="27" h="18">
                    <a:moveTo>
                      <a:pt x="23" y="8"/>
                    </a:moveTo>
                    <a:lnTo>
                      <a:pt x="21" y="7"/>
                    </a:lnTo>
                    <a:lnTo>
                      <a:pt x="21" y="7"/>
                    </a:lnTo>
                    <a:lnTo>
                      <a:pt x="21" y="5"/>
                    </a:lnTo>
                    <a:lnTo>
                      <a:pt x="20" y="4"/>
                    </a:lnTo>
                    <a:lnTo>
                      <a:pt x="15" y="1"/>
                    </a:lnTo>
                    <a:lnTo>
                      <a:pt x="11" y="1"/>
                    </a:lnTo>
                    <a:lnTo>
                      <a:pt x="10" y="2"/>
                    </a:lnTo>
                    <a:lnTo>
                      <a:pt x="5" y="0"/>
                    </a:lnTo>
                    <a:lnTo>
                      <a:pt x="4" y="0"/>
                    </a:lnTo>
                    <a:lnTo>
                      <a:pt x="3" y="0"/>
                    </a:lnTo>
                    <a:lnTo>
                      <a:pt x="1" y="0"/>
                    </a:lnTo>
                    <a:lnTo>
                      <a:pt x="0" y="1"/>
                    </a:lnTo>
                    <a:lnTo>
                      <a:pt x="0" y="3"/>
                    </a:lnTo>
                    <a:lnTo>
                      <a:pt x="0" y="4"/>
                    </a:lnTo>
                    <a:lnTo>
                      <a:pt x="0" y="7"/>
                    </a:lnTo>
                    <a:lnTo>
                      <a:pt x="1" y="9"/>
                    </a:lnTo>
                    <a:lnTo>
                      <a:pt x="4" y="10"/>
                    </a:lnTo>
                    <a:lnTo>
                      <a:pt x="5" y="16"/>
                    </a:lnTo>
                    <a:lnTo>
                      <a:pt x="9" y="18"/>
                    </a:lnTo>
                    <a:lnTo>
                      <a:pt x="15" y="15"/>
                    </a:lnTo>
                    <a:lnTo>
                      <a:pt x="19" y="15"/>
                    </a:lnTo>
                    <a:lnTo>
                      <a:pt x="21" y="17"/>
                    </a:lnTo>
                    <a:lnTo>
                      <a:pt x="25" y="17"/>
                    </a:lnTo>
                    <a:lnTo>
                      <a:pt x="27" y="15"/>
                    </a:lnTo>
                    <a:lnTo>
                      <a:pt x="25" y="14"/>
                    </a:lnTo>
                    <a:lnTo>
                      <a:pt x="25" y="13"/>
                    </a:lnTo>
                    <a:lnTo>
                      <a:pt x="25" y="12"/>
                    </a:lnTo>
                    <a:lnTo>
                      <a:pt x="23"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8" name="Freeform 90"/>
              <p:cNvSpPr>
                <a:spLocks/>
              </p:cNvSpPr>
              <p:nvPr/>
            </p:nvSpPr>
            <p:spPr bwMode="auto">
              <a:xfrm>
                <a:off x="4652" y="3602"/>
                <a:ext cx="2" cy="3"/>
              </a:xfrm>
              <a:custGeom>
                <a:avLst/>
                <a:gdLst/>
                <a:ahLst/>
                <a:cxnLst>
                  <a:cxn ang="0">
                    <a:pos x="1" y="0"/>
                  </a:cxn>
                  <a:cxn ang="0">
                    <a:pos x="1" y="0"/>
                  </a:cxn>
                  <a:cxn ang="0">
                    <a:pos x="1" y="0"/>
                  </a:cxn>
                  <a:cxn ang="0">
                    <a:pos x="1" y="1"/>
                  </a:cxn>
                  <a:cxn ang="0">
                    <a:pos x="1" y="1"/>
                  </a:cxn>
                  <a:cxn ang="0">
                    <a:pos x="1" y="2"/>
                  </a:cxn>
                  <a:cxn ang="0">
                    <a:pos x="1" y="2"/>
                  </a:cxn>
                  <a:cxn ang="0">
                    <a:pos x="0" y="3"/>
                  </a:cxn>
                  <a:cxn ang="0">
                    <a:pos x="1" y="3"/>
                  </a:cxn>
                  <a:cxn ang="0">
                    <a:pos x="1" y="3"/>
                  </a:cxn>
                  <a:cxn ang="0">
                    <a:pos x="1" y="3"/>
                  </a:cxn>
                  <a:cxn ang="0">
                    <a:pos x="1" y="2"/>
                  </a:cxn>
                  <a:cxn ang="0">
                    <a:pos x="1" y="2"/>
                  </a:cxn>
                  <a:cxn ang="0">
                    <a:pos x="1" y="1"/>
                  </a:cxn>
                  <a:cxn ang="0">
                    <a:pos x="1" y="1"/>
                  </a:cxn>
                  <a:cxn ang="0">
                    <a:pos x="2" y="0"/>
                  </a:cxn>
                  <a:cxn ang="0">
                    <a:pos x="1" y="0"/>
                  </a:cxn>
                  <a:cxn ang="0">
                    <a:pos x="1" y="0"/>
                  </a:cxn>
                </a:cxnLst>
                <a:rect l="0" t="0" r="r" b="b"/>
                <a:pathLst>
                  <a:path w="2" h="3">
                    <a:moveTo>
                      <a:pt x="1" y="0"/>
                    </a:moveTo>
                    <a:lnTo>
                      <a:pt x="1" y="0"/>
                    </a:lnTo>
                    <a:lnTo>
                      <a:pt x="1" y="0"/>
                    </a:lnTo>
                    <a:lnTo>
                      <a:pt x="1" y="1"/>
                    </a:lnTo>
                    <a:lnTo>
                      <a:pt x="1" y="1"/>
                    </a:lnTo>
                    <a:lnTo>
                      <a:pt x="1" y="2"/>
                    </a:lnTo>
                    <a:lnTo>
                      <a:pt x="1" y="2"/>
                    </a:lnTo>
                    <a:lnTo>
                      <a:pt x="0" y="3"/>
                    </a:lnTo>
                    <a:lnTo>
                      <a:pt x="1" y="3"/>
                    </a:lnTo>
                    <a:lnTo>
                      <a:pt x="1" y="3"/>
                    </a:lnTo>
                    <a:lnTo>
                      <a:pt x="1" y="3"/>
                    </a:lnTo>
                    <a:lnTo>
                      <a:pt x="1" y="2"/>
                    </a:lnTo>
                    <a:lnTo>
                      <a:pt x="1" y="2"/>
                    </a:lnTo>
                    <a:lnTo>
                      <a:pt x="1" y="1"/>
                    </a:lnTo>
                    <a:lnTo>
                      <a:pt x="1" y="1"/>
                    </a:lnTo>
                    <a:lnTo>
                      <a:pt x="2"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89" name="Rectangle 91"/>
              <p:cNvSpPr>
                <a:spLocks noChangeArrowheads="1"/>
              </p:cNvSpPr>
              <p:nvPr/>
            </p:nvSpPr>
            <p:spPr bwMode="auto">
              <a:xfrm>
                <a:off x="4022" y="3369"/>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0" name="Freeform 92"/>
              <p:cNvSpPr>
                <a:spLocks/>
              </p:cNvSpPr>
              <p:nvPr/>
            </p:nvSpPr>
            <p:spPr bwMode="auto">
              <a:xfrm>
                <a:off x="4617" y="3650"/>
                <a:ext cx="2" cy="1"/>
              </a:xfrm>
              <a:custGeom>
                <a:avLst/>
                <a:gdLst/>
                <a:ahLst/>
                <a:cxnLst>
                  <a:cxn ang="0">
                    <a:pos x="1" y="0"/>
                  </a:cxn>
                  <a:cxn ang="0">
                    <a:pos x="0" y="0"/>
                  </a:cxn>
                  <a:cxn ang="0">
                    <a:pos x="0" y="0"/>
                  </a:cxn>
                  <a:cxn ang="0">
                    <a:pos x="0" y="0"/>
                  </a:cxn>
                  <a:cxn ang="0">
                    <a:pos x="0" y="1"/>
                  </a:cxn>
                  <a:cxn ang="0">
                    <a:pos x="0" y="1"/>
                  </a:cxn>
                  <a:cxn ang="0">
                    <a:pos x="0" y="1"/>
                  </a:cxn>
                  <a:cxn ang="0">
                    <a:pos x="1" y="1"/>
                  </a:cxn>
                  <a:cxn ang="0">
                    <a:pos x="1" y="1"/>
                  </a:cxn>
                  <a:cxn ang="0">
                    <a:pos x="2" y="1"/>
                  </a:cxn>
                  <a:cxn ang="0">
                    <a:pos x="1" y="0"/>
                  </a:cxn>
                  <a:cxn ang="0">
                    <a:pos x="1" y="0"/>
                  </a:cxn>
                </a:cxnLst>
                <a:rect l="0" t="0" r="r" b="b"/>
                <a:pathLst>
                  <a:path w="2" h="1">
                    <a:moveTo>
                      <a:pt x="1" y="0"/>
                    </a:moveTo>
                    <a:lnTo>
                      <a:pt x="0" y="0"/>
                    </a:lnTo>
                    <a:lnTo>
                      <a:pt x="0" y="0"/>
                    </a:lnTo>
                    <a:lnTo>
                      <a:pt x="0" y="0"/>
                    </a:lnTo>
                    <a:lnTo>
                      <a:pt x="0" y="1"/>
                    </a:lnTo>
                    <a:lnTo>
                      <a:pt x="0" y="1"/>
                    </a:lnTo>
                    <a:lnTo>
                      <a:pt x="0" y="1"/>
                    </a:lnTo>
                    <a:lnTo>
                      <a:pt x="1" y="1"/>
                    </a:lnTo>
                    <a:lnTo>
                      <a:pt x="1" y="1"/>
                    </a:lnTo>
                    <a:lnTo>
                      <a:pt x="2"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1" name="Freeform 93"/>
              <p:cNvSpPr>
                <a:spLocks/>
              </p:cNvSpPr>
              <p:nvPr/>
            </p:nvSpPr>
            <p:spPr bwMode="auto">
              <a:xfrm>
                <a:off x="4241" y="3657"/>
                <a:ext cx="2" cy="1"/>
              </a:xfrm>
              <a:custGeom>
                <a:avLst/>
                <a:gdLst/>
                <a:ahLst/>
                <a:cxnLst>
                  <a:cxn ang="0">
                    <a:pos x="0" y="0"/>
                  </a:cxn>
                  <a:cxn ang="0">
                    <a:pos x="0" y="0"/>
                  </a:cxn>
                  <a:cxn ang="0">
                    <a:pos x="1" y="0"/>
                  </a:cxn>
                  <a:cxn ang="0">
                    <a:pos x="2" y="0"/>
                  </a:cxn>
                  <a:cxn ang="0">
                    <a:pos x="1" y="0"/>
                  </a:cxn>
                  <a:cxn ang="0">
                    <a:pos x="0" y="0"/>
                  </a:cxn>
                </a:cxnLst>
                <a:rect l="0" t="0" r="r" b="b"/>
                <a:pathLst>
                  <a:path w="2">
                    <a:moveTo>
                      <a:pt x="0" y="0"/>
                    </a:moveTo>
                    <a:lnTo>
                      <a:pt x="0" y="0"/>
                    </a:lnTo>
                    <a:lnTo>
                      <a:pt x="1" y="0"/>
                    </a:lnTo>
                    <a:lnTo>
                      <a:pt x="2"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2" name="Freeform 94"/>
              <p:cNvSpPr>
                <a:spLocks/>
              </p:cNvSpPr>
              <p:nvPr/>
            </p:nvSpPr>
            <p:spPr bwMode="auto">
              <a:xfrm>
                <a:off x="4240" y="3526"/>
                <a:ext cx="1" cy="1"/>
              </a:xfrm>
              <a:custGeom>
                <a:avLst/>
                <a:gdLst/>
                <a:ahLst/>
                <a:cxnLst>
                  <a:cxn ang="0">
                    <a:pos x="1" y="0"/>
                  </a:cxn>
                  <a:cxn ang="0">
                    <a:pos x="0" y="0"/>
                  </a:cxn>
                  <a:cxn ang="0">
                    <a:pos x="0" y="0"/>
                  </a:cxn>
                  <a:cxn ang="0">
                    <a:pos x="0" y="0"/>
                  </a:cxn>
                  <a:cxn ang="0">
                    <a:pos x="1" y="0"/>
                  </a:cxn>
                </a:cxnLst>
                <a:rect l="0" t="0" r="r" b="b"/>
                <a:pathLst>
                  <a:path w="1">
                    <a:moveTo>
                      <a:pt x="1" y="0"/>
                    </a:moveTo>
                    <a:lnTo>
                      <a:pt x="0" y="0"/>
                    </a:lnTo>
                    <a:lnTo>
                      <a:pt x="0" y="0"/>
                    </a:lnTo>
                    <a:lnTo>
                      <a:pt x="0"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3" name="Freeform 95"/>
              <p:cNvSpPr>
                <a:spLocks/>
              </p:cNvSpPr>
              <p:nvPr/>
            </p:nvSpPr>
            <p:spPr bwMode="auto">
              <a:xfrm>
                <a:off x="4624" y="3648"/>
                <a:ext cx="6" cy="2"/>
              </a:xfrm>
              <a:custGeom>
                <a:avLst/>
                <a:gdLst/>
                <a:ahLst/>
                <a:cxnLst>
                  <a:cxn ang="0">
                    <a:pos x="3" y="0"/>
                  </a:cxn>
                  <a:cxn ang="0">
                    <a:pos x="2" y="1"/>
                  </a:cxn>
                  <a:cxn ang="0">
                    <a:pos x="1" y="1"/>
                  </a:cxn>
                  <a:cxn ang="0">
                    <a:pos x="0" y="0"/>
                  </a:cxn>
                  <a:cxn ang="0">
                    <a:pos x="0" y="0"/>
                  </a:cxn>
                  <a:cxn ang="0">
                    <a:pos x="0" y="1"/>
                  </a:cxn>
                  <a:cxn ang="0">
                    <a:pos x="0" y="1"/>
                  </a:cxn>
                  <a:cxn ang="0">
                    <a:pos x="3" y="2"/>
                  </a:cxn>
                  <a:cxn ang="0">
                    <a:pos x="5" y="1"/>
                  </a:cxn>
                  <a:cxn ang="0">
                    <a:pos x="6" y="1"/>
                  </a:cxn>
                  <a:cxn ang="0">
                    <a:pos x="6" y="1"/>
                  </a:cxn>
                  <a:cxn ang="0">
                    <a:pos x="5" y="1"/>
                  </a:cxn>
                  <a:cxn ang="0">
                    <a:pos x="3" y="0"/>
                  </a:cxn>
                </a:cxnLst>
                <a:rect l="0" t="0" r="r" b="b"/>
                <a:pathLst>
                  <a:path w="6" h="2">
                    <a:moveTo>
                      <a:pt x="3" y="0"/>
                    </a:moveTo>
                    <a:lnTo>
                      <a:pt x="2" y="1"/>
                    </a:lnTo>
                    <a:lnTo>
                      <a:pt x="1" y="1"/>
                    </a:lnTo>
                    <a:lnTo>
                      <a:pt x="0" y="0"/>
                    </a:lnTo>
                    <a:lnTo>
                      <a:pt x="0" y="0"/>
                    </a:lnTo>
                    <a:lnTo>
                      <a:pt x="0" y="1"/>
                    </a:lnTo>
                    <a:lnTo>
                      <a:pt x="0" y="1"/>
                    </a:lnTo>
                    <a:lnTo>
                      <a:pt x="3" y="2"/>
                    </a:lnTo>
                    <a:lnTo>
                      <a:pt x="5" y="1"/>
                    </a:lnTo>
                    <a:lnTo>
                      <a:pt x="6" y="1"/>
                    </a:lnTo>
                    <a:lnTo>
                      <a:pt x="6" y="1"/>
                    </a:lnTo>
                    <a:lnTo>
                      <a:pt x="5"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4" name="Freeform 96"/>
              <p:cNvSpPr>
                <a:spLocks/>
              </p:cNvSpPr>
              <p:nvPr/>
            </p:nvSpPr>
            <p:spPr bwMode="auto">
              <a:xfrm>
                <a:off x="4289" y="3280"/>
                <a:ext cx="1" cy="1"/>
              </a:xfrm>
              <a:custGeom>
                <a:avLst/>
                <a:gdLst/>
                <a:ahLst/>
                <a:cxnLst>
                  <a:cxn ang="0">
                    <a:pos x="1" y="1"/>
                  </a:cxn>
                  <a:cxn ang="0">
                    <a:pos x="1" y="1"/>
                  </a:cxn>
                  <a:cxn ang="0">
                    <a:pos x="1"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5" name="Freeform 97"/>
              <p:cNvSpPr>
                <a:spLocks/>
              </p:cNvSpPr>
              <p:nvPr/>
            </p:nvSpPr>
            <p:spPr bwMode="auto">
              <a:xfrm>
                <a:off x="4289" y="3329"/>
                <a:ext cx="2" cy="1"/>
              </a:xfrm>
              <a:custGeom>
                <a:avLst/>
                <a:gdLst/>
                <a:ahLst/>
                <a:cxnLst>
                  <a:cxn ang="0">
                    <a:pos x="0" y="0"/>
                  </a:cxn>
                  <a:cxn ang="0">
                    <a:pos x="0" y="0"/>
                  </a:cxn>
                  <a:cxn ang="0">
                    <a:pos x="1" y="1"/>
                  </a:cxn>
                  <a:cxn ang="0">
                    <a:pos x="2" y="1"/>
                  </a:cxn>
                  <a:cxn ang="0">
                    <a:pos x="2" y="0"/>
                  </a:cxn>
                  <a:cxn ang="0">
                    <a:pos x="2" y="0"/>
                  </a:cxn>
                  <a:cxn ang="0">
                    <a:pos x="1" y="0"/>
                  </a:cxn>
                  <a:cxn ang="0">
                    <a:pos x="0" y="0"/>
                  </a:cxn>
                </a:cxnLst>
                <a:rect l="0" t="0" r="r" b="b"/>
                <a:pathLst>
                  <a:path w="2" h="1">
                    <a:moveTo>
                      <a:pt x="0" y="0"/>
                    </a:moveTo>
                    <a:lnTo>
                      <a:pt x="0" y="0"/>
                    </a:lnTo>
                    <a:lnTo>
                      <a:pt x="1" y="1"/>
                    </a:lnTo>
                    <a:lnTo>
                      <a:pt x="2" y="1"/>
                    </a:lnTo>
                    <a:lnTo>
                      <a:pt x="2" y="0"/>
                    </a:lnTo>
                    <a:lnTo>
                      <a:pt x="2"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6" name="Freeform 98"/>
              <p:cNvSpPr>
                <a:spLocks/>
              </p:cNvSpPr>
              <p:nvPr/>
            </p:nvSpPr>
            <p:spPr bwMode="auto">
              <a:xfrm>
                <a:off x="4273" y="3352"/>
                <a:ext cx="27" cy="35"/>
              </a:xfrm>
              <a:custGeom>
                <a:avLst/>
                <a:gdLst/>
                <a:ahLst/>
                <a:cxnLst>
                  <a:cxn ang="0">
                    <a:pos x="1" y="32"/>
                  </a:cxn>
                  <a:cxn ang="0">
                    <a:pos x="2" y="33"/>
                  </a:cxn>
                  <a:cxn ang="0">
                    <a:pos x="4" y="33"/>
                  </a:cxn>
                  <a:cxn ang="0">
                    <a:pos x="2" y="35"/>
                  </a:cxn>
                  <a:cxn ang="0">
                    <a:pos x="5" y="35"/>
                  </a:cxn>
                  <a:cxn ang="0">
                    <a:pos x="4" y="35"/>
                  </a:cxn>
                  <a:cxn ang="0">
                    <a:pos x="6" y="35"/>
                  </a:cxn>
                  <a:cxn ang="0">
                    <a:pos x="7" y="35"/>
                  </a:cxn>
                  <a:cxn ang="0">
                    <a:pos x="11" y="34"/>
                  </a:cxn>
                  <a:cxn ang="0">
                    <a:pos x="12" y="33"/>
                  </a:cxn>
                  <a:cxn ang="0">
                    <a:pos x="14" y="32"/>
                  </a:cxn>
                  <a:cxn ang="0">
                    <a:pos x="15" y="31"/>
                  </a:cxn>
                  <a:cxn ang="0">
                    <a:pos x="21" y="30"/>
                  </a:cxn>
                  <a:cxn ang="0">
                    <a:pos x="22" y="28"/>
                  </a:cxn>
                  <a:cxn ang="0">
                    <a:pos x="24" y="19"/>
                  </a:cxn>
                  <a:cxn ang="0">
                    <a:pos x="22" y="13"/>
                  </a:cxn>
                  <a:cxn ang="0">
                    <a:pos x="23" y="13"/>
                  </a:cxn>
                  <a:cxn ang="0">
                    <a:pos x="26" y="10"/>
                  </a:cxn>
                  <a:cxn ang="0">
                    <a:pos x="27" y="10"/>
                  </a:cxn>
                  <a:cxn ang="0">
                    <a:pos x="26" y="6"/>
                  </a:cxn>
                  <a:cxn ang="0">
                    <a:pos x="25" y="4"/>
                  </a:cxn>
                  <a:cxn ang="0">
                    <a:pos x="19" y="2"/>
                  </a:cxn>
                  <a:cxn ang="0">
                    <a:pos x="17" y="2"/>
                  </a:cxn>
                  <a:cxn ang="0">
                    <a:pos x="17" y="0"/>
                  </a:cxn>
                  <a:cxn ang="0">
                    <a:pos x="17" y="1"/>
                  </a:cxn>
                  <a:cxn ang="0">
                    <a:pos x="16" y="3"/>
                  </a:cxn>
                  <a:cxn ang="0">
                    <a:pos x="16" y="1"/>
                  </a:cxn>
                  <a:cxn ang="0">
                    <a:pos x="14" y="2"/>
                  </a:cxn>
                  <a:cxn ang="0">
                    <a:pos x="11" y="3"/>
                  </a:cxn>
                  <a:cxn ang="0">
                    <a:pos x="11" y="5"/>
                  </a:cxn>
                  <a:cxn ang="0">
                    <a:pos x="10" y="7"/>
                  </a:cxn>
                  <a:cxn ang="0">
                    <a:pos x="11" y="7"/>
                  </a:cxn>
                  <a:cxn ang="0">
                    <a:pos x="12" y="8"/>
                  </a:cxn>
                  <a:cxn ang="0">
                    <a:pos x="10" y="10"/>
                  </a:cxn>
                  <a:cxn ang="0">
                    <a:pos x="4" y="10"/>
                  </a:cxn>
                  <a:cxn ang="0">
                    <a:pos x="2" y="13"/>
                  </a:cxn>
                  <a:cxn ang="0">
                    <a:pos x="5" y="14"/>
                  </a:cxn>
                  <a:cxn ang="0">
                    <a:pos x="2" y="17"/>
                  </a:cxn>
                  <a:cxn ang="0">
                    <a:pos x="2" y="18"/>
                  </a:cxn>
                  <a:cxn ang="0">
                    <a:pos x="4" y="19"/>
                  </a:cxn>
                  <a:cxn ang="0">
                    <a:pos x="8" y="21"/>
                  </a:cxn>
                  <a:cxn ang="0">
                    <a:pos x="6" y="22"/>
                  </a:cxn>
                  <a:cxn ang="0">
                    <a:pos x="3" y="26"/>
                  </a:cxn>
                  <a:cxn ang="0">
                    <a:pos x="9" y="25"/>
                  </a:cxn>
                  <a:cxn ang="0">
                    <a:pos x="4" y="26"/>
                  </a:cxn>
                  <a:cxn ang="0">
                    <a:pos x="3" y="29"/>
                  </a:cxn>
                  <a:cxn ang="0">
                    <a:pos x="1" y="29"/>
                  </a:cxn>
                  <a:cxn ang="0">
                    <a:pos x="2" y="30"/>
                  </a:cxn>
                </a:cxnLst>
                <a:rect l="0" t="0" r="r" b="b"/>
                <a:pathLst>
                  <a:path w="27" h="35">
                    <a:moveTo>
                      <a:pt x="3" y="31"/>
                    </a:moveTo>
                    <a:lnTo>
                      <a:pt x="2" y="32"/>
                    </a:lnTo>
                    <a:lnTo>
                      <a:pt x="1" y="32"/>
                    </a:lnTo>
                    <a:lnTo>
                      <a:pt x="1" y="33"/>
                    </a:lnTo>
                    <a:lnTo>
                      <a:pt x="2" y="32"/>
                    </a:lnTo>
                    <a:lnTo>
                      <a:pt x="2" y="33"/>
                    </a:lnTo>
                    <a:lnTo>
                      <a:pt x="2" y="33"/>
                    </a:lnTo>
                    <a:lnTo>
                      <a:pt x="4" y="32"/>
                    </a:lnTo>
                    <a:lnTo>
                      <a:pt x="4" y="33"/>
                    </a:lnTo>
                    <a:lnTo>
                      <a:pt x="3" y="34"/>
                    </a:lnTo>
                    <a:lnTo>
                      <a:pt x="2" y="35"/>
                    </a:lnTo>
                    <a:lnTo>
                      <a:pt x="2" y="35"/>
                    </a:lnTo>
                    <a:lnTo>
                      <a:pt x="5" y="34"/>
                    </a:lnTo>
                    <a:lnTo>
                      <a:pt x="5" y="34"/>
                    </a:lnTo>
                    <a:lnTo>
                      <a:pt x="5" y="35"/>
                    </a:lnTo>
                    <a:lnTo>
                      <a:pt x="4" y="35"/>
                    </a:lnTo>
                    <a:lnTo>
                      <a:pt x="3" y="35"/>
                    </a:lnTo>
                    <a:lnTo>
                      <a:pt x="4" y="35"/>
                    </a:lnTo>
                    <a:lnTo>
                      <a:pt x="4" y="35"/>
                    </a:lnTo>
                    <a:lnTo>
                      <a:pt x="5" y="35"/>
                    </a:lnTo>
                    <a:lnTo>
                      <a:pt x="6" y="35"/>
                    </a:lnTo>
                    <a:lnTo>
                      <a:pt x="6" y="35"/>
                    </a:lnTo>
                    <a:lnTo>
                      <a:pt x="6" y="35"/>
                    </a:lnTo>
                    <a:lnTo>
                      <a:pt x="7" y="35"/>
                    </a:lnTo>
                    <a:lnTo>
                      <a:pt x="8" y="35"/>
                    </a:lnTo>
                    <a:lnTo>
                      <a:pt x="10" y="34"/>
                    </a:lnTo>
                    <a:lnTo>
                      <a:pt x="11" y="34"/>
                    </a:lnTo>
                    <a:lnTo>
                      <a:pt x="11" y="32"/>
                    </a:lnTo>
                    <a:lnTo>
                      <a:pt x="12" y="32"/>
                    </a:lnTo>
                    <a:lnTo>
                      <a:pt x="12" y="33"/>
                    </a:lnTo>
                    <a:lnTo>
                      <a:pt x="12" y="33"/>
                    </a:lnTo>
                    <a:lnTo>
                      <a:pt x="13" y="32"/>
                    </a:lnTo>
                    <a:lnTo>
                      <a:pt x="14" y="32"/>
                    </a:lnTo>
                    <a:lnTo>
                      <a:pt x="15" y="32"/>
                    </a:lnTo>
                    <a:lnTo>
                      <a:pt x="15" y="32"/>
                    </a:lnTo>
                    <a:lnTo>
                      <a:pt x="15" y="31"/>
                    </a:lnTo>
                    <a:lnTo>
                      <a:pt x="16" y="30"/>
                    </a:lnTo>
                    <a:lnTo>
                      <a:pt x="20" y="29"/>
                    </a:lnTo>
                    <a:lnTo>
                      <a:pt x="21" y="30"/>
                    </a:lnTo>
                    <a:lnTo>
                      <a:pt x="22" y="30"/>
                    </a:lnTo>
                    <a:lnTo>
                      <a:pt x="22" y="29"/>
                    </a:lnTo>
                    <a:lnTo>
                      <a:pt x="22" y="28"/>
                    </a:lnTo>
                    <a:lnTo>
                      <a:pt x="24" y="23"/>
                    </a:lnTo>
                    <a:lnTo>
                      <a:pt x="23" y="19"/>
                    </a:lnTo>
                    <a:lnTo>
                      <a:pt x="24" y="19"/>
                    </a:lnTo>
                    <a:lnTo>
                      <a:pt x="24" y="17"/>
                    </a:lnTo>
                    <a:lnTo>
                      <a:pt x="22" y="14"/>
                    </a:lnTo>
                    <a:lnTo>
                      <a:pt x="22" y="13"/>
                    </a:lnTo>
                    <a:lnTo>
                      <a:pt x="23" y="13"/>
                    </a:lnTo>
                    <a:lnTo>
                      <a:pt x="23" y="13"/>
                    </a:lnTo>
                    <a:lnTo>
                      <a:pt x="23" y="13"/>
                    </a:lnTo>
                    <a:lnTo>
                      <a:pt x="24" y="12"/>
                    </a:lnTo>
                    <a:lnTo>
                      <a:pt x="24" y="11"/>
                    </a:lnTo>
                    <a:lnTo>
                      <a:pt x="26" y="10"/>
                    </a:lnTo>
                    <a:lnTo>
                      <a:pt x="27" y="10"/>
                    </a:lnTo>
                    <a:lnTo>
                      <a:pt x="26" y="8"/>
                    </a:lnTo>
                    <a:lnTo>
                      <a:pt x="27" y="10"/>
                    </a:lnTo>
                    <a:lnTo>
                      <a:pt x="27" y="8"/>
                    </a:lnTo>
                    <a:lnTo>
                      <a:pt x="26" y="7"/>
                    </a:lnTo>
                    <a:lnTo>
                      <a:pt x="26" y="6"/>
                    </a:lnTo>
                    <a:lnTo>
                      <a:pt x="24" y="7"/>
                    </a:lnTo>
                    <a:lnTo>
                      <a:pt x="25" y="6"/>
                    </a:lnTo>
                    <a:lnTo>
                      <a:pt x="25" y="4"/>
                    </a:lnTo>
                    <a:lnTo>
                      <a:pt x="24" y="2"/>
                    </a:lnTo>
                    <a:lnTo>
                      <a:pt x="22" y="1"/>
                    </a:lnTo>
                    <a:lnTo>
                      <a:pt x="19" y="2"/>
                    </a:lnTo>
                    <a:lnTo>
                      <a:pt x="19" y="2"/>
                    </a:lnTo>
                    <a:lnTo>
                      <a:pt x="18" y="2"/>
                    </a:lnTo>
                    <a:lnTo>
                      <a:pt x="17" y="2"/>
                    </a:lnTo>
                    <a:lnTo>
                      <a:pt x="19" y="1"/>
                    </a:lnTo>
                    <a:lnTo>
                      <a:pt x="18" y="1"/>
                    </a:lnTo>
                    <a:lnTo>
                      <a:pt x="17" y="0"/>
                    </a:lnTo>
                    <a:lnTo>
                      <a:pt x="17" y="0"/>
                    </a:lnTo>
                    <a:lnTo>
                      <a:pt x="17" y="1"/>
                    </a:lnTo>
                    <a:lnTo>
                      <a:pt x="17" y="1"/>
                    </a:lnTo>
                    <a:lnTo>
                      <a:pt x="16" y="2"/>
                    </a:lnTo>
                    <a:lnTo>
                      <a:pt x="17" y="3"/>
                    </a:lnTo>
                    <a:lnTo>
                      <a:pt x="16" y="3"/>
                    </a:lnTo>
                    <a:lnTo>
                      <a:pt x="16" y="4"/>
                    </a:lnTo>
                    <a:lnTo>
                      <a:pt x="16" y="5"/>
                    </a:lnTo>
                    <a:lnTo>
                      <a:pt x="16" y="1"/>
                    </a:lnTo>
                    <a:lnTo>
                      <a:pt x="16" y="1"/>
                    </a:lnTo>
                    <a:lnTo>
                      <a:pt x="15" y="1"/>
                    </a:lnTo>
                    <a:lnTo>
                      <a:pt x="14" y="2"/>
                    </a:lnTo>
                    <a:lnTo>
                      <a:pt x="13" y="2"/>
                    </a:lnTo>
                    <a:lnTo>
                      <a:pt x="12" y="3"/>
                    </a:lnTo>
                    <a:lnTo>
                      <a:pt x="11" y="3"/>
                    </a:lnTo>
                    <a:lnTo>
                      <a:pt x="11" y="4"/>
                    </a:lnTo>
                    <a:lnTo>
                      <a:pt x="11" y="5"/>
                    </a:lnTo>
                    <a:lnTo>
                      <a:pt x="11" y="5"/>
                    </a:lnTo>
                    <a:lnTo>
                      <a:pt x="10" y="6"/>
                    </a:lnTo>
                    <a:lnTo>
                      <a:pt x="9" y="6"/>
                    </a:lnTo>
                    <a:lnTo>
                      <a:pt x="10" y="7"/>
                    </a:lnTo>
                    <a:lnTo>
                      <a:pt x="10" y="7"/>
                    </a:lnTo>
                    <a:lnTo>
                      <a:pt x="11" y="7"/>
                    </a:lnTo>
                    <a:lnTo>
                      <a:pt x="11" y="7"/>
                    </a:lnTo>
                    <a:lnTo>
                      <a:pt x="12" y="7"/>
                    </a:lnTo>
                    <a:lnTo>
                      <a:pt x="13" y="7"/>
                    </a:lnTo>
                    <a:lnTo>
                      <a:pt x="12" y="8"/>
                    </a:lnTo>
                    <a:lnTo>
                      <a:pt x="10" y="10"/>
                    </a:lnTo>
                    <a:lnTo>
                      <a:pt x="10" y="10"/>
                    </a:lnTo>
                    <a:lnTo>
                      <a:pt x="10" y="10"/>
                    </a:lnTo>
                    <a:lnTo>
                      <a:pt x="6" y="11"/>
                    </a:lnTo>
                    <a:lnTo>
                      <a:pt x="6" y="10"/>
                    </a:lnTo>
                    <a:lnTo>
                      <a:pt x="4" y="10"/>
                    </a:lnTo>
                    <a:lnTo>
                      <a:pt x="2" y="12"/>
                    </a:lnTo>
                    <a:lnTo>
                      <a:pt x="3" y="13"/>
                    </a:lnTo>
                    <a:lnTo>
                      <a:pt x="2" y="13"/>
                    </a:lnTo>
                    <a:lnTo>
                      <a:pt x="2" y="13"/>
                    </a:lnTo>
                    <a:lnTo>
                      <a:pt x="2" y="14"/>
                    </a:lnTo>
                    <a:lnTo>
                      <a:pt x="5" y="14"/>
                    </a:lnTo>
                    <a:lnTo>
                      <a:pt x="5" y="15"/>
                    </a:lnTo>
                    <a:lnTo>
                      <a:pt x="3" y="16"/>
                    </a:lnTo>
                    <a:lnTo>
                      <a:pt x="2" y="17"/>
                    </a:lnTo>
                    <a:lnTo>
                      <a:pt x="2" y="17"/>
                    </a:lnTo>
                    <a:lnTo>
                      <a:pt x="2" y="17"/>
                    </a:lnTo>
                    <a:lnTo>
                      <a:pt x="2" y="18"/>
                    </a:lnTo>
                    <a:lnTo>
                      <a:pt x="3" y="19"/>
                    </a:lnTo>
                    <a:lnTo>
                      <a:pt x="3" y="19"/>
                    </a:lnTo>
                    <a:lnTo>
                      <a:pt x="4" y="19"/>
                    </a:lnTo>
                    <a:lnTo>
                      <a:pt x="5" y="20"/>
                    </a:lnTo>
                    <a:lnTo>
                      <a:pt x="8" y="20"/>
                    </a:lnTo>
                    <a:lnTo>
                      <a:pt x="8" y="21"/>
                    </a:lnTo>
                    <a:lnTo>
                      <a:pt x="8" y="21"/>
                    </a:lnTo>
                    <a:lnTo>
                      <a:pt x="6" y="21"/>
                    </a:lnTo>
                    <a:lnTo>
                      <a:pt x="6" y="22"/>
                    </a:lnTo>
                    <a:lnTo>
                      <a:pt x="6" y="24"/>
                    </a:lnTo>
                    <a:lnTo>
                      <a:pt x="5" y="24"/>
                    </a:lnTo>
                    <a:lnTo>
                      <a:pt x="3" y="26"/>
                    </a:lnTo>
                    <a:lnTo>
                      <a:pt x="6" y="25"/>
                    </a:lnTo>
                    <a:lnTo>
                      <a:pt x="8" y="24"/>
                    </a:lnTo>
                    <a:lnTo>
                      <a:pt x="9" y="25"/>
                    </a:lnTo>
                    <a:lnTo>
                      <a:pt x="10" y="25"/>
                    </a:lnTo>
                    <a:lnTo>
                      <a:pt x="10" y="25"/>
                    </a:lnTo>
                    <a:lnTo>
                      <a:pt x="4" y="26"/>
                    </a:lnTo>
                    <a:lnTo>
                      <a:pt x="3" y="28"/>
                    </a:lnTo>
                    <a:lnTo>
                      <a:pt x="3" y="28"/>
                    </a:lnTo>
                    <a:lnTo>
                      <a:pt x="3" y="29"/>
                    </a:lnTo>
                    <a:lnTo>
                      <a:pt x="2" y="29"/>
                    </a:lnTo>
                    <a:lnTo>
                      <a:pt x="2" y="29"/>
                    </a:lnTo>
                    <a:lnTo>
                      <a:pt x="1" y="29"/>
                    </a:lnTo>
                    <a:lnTo>
                      <a:pt x="0" y="29"/>
                    </a:lnTo>
                    <a:lnTo>
                      <a:pt x="0" y="31"/>
                    </a:lnTo>
                    <a:lnTo>
                      <a:pt x="2" y="30"/>
                    </a:lnTo>
                    <a:lnTo>
                      <a:pt x="3" y="3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7" name="Freeform 99"/>
              <p:cNvSpPr>
                <a:spLocks/>
              </p:cNvSpPr>
              <p:nvPr/>
            </p:nvSpPr>
            <p:spPr bwMode="auto">
              <a:xfrm>
                <a:off x="4254" y="3551"/>
                <a:ext cx="2" cy="2"/>
              </a:xfrm>
              <a:custGeom>
                <a:avLst/>
                <a:gdLst/>
                <a:ahLst/>
                <a:cxnLst>
                  <a:cxn ang="0">
                    <a:pos x="0" y="1"/>
                  </a:cxn>
                  <a:cxn ang="0">
                    <a:pos x="0" y="2"/>
                  </a:cxn>
                  <a:cxn ang="0">
                    <a:pos x="1" y="1"/>
                  </a:cxn>
                  <a:cxn ang="0">
                    <a:pos x="1" y="1"/>
                  </a:cxn>
                  <a:cxn ang="0">
                    <a:pos x="2" y="0"/>
                  </a:cxn>
                  <a:cxn ang="0">
                    <a:pos x="2" y="0"/>
                  </a:cxn>
                  <a:cxn ang="0">
                    <a:pos x="1" y="0"/>
                  </a:cxn>
                  <a:cxn ang="0">
                    <a:pos x="0" y="0"/>
                  </a:cxn>
                  <a:cxn ang="0">
                    <a:pos x="0" y="1"/>
                  </a:cxn>
                </a:cxnLst>
                <a:rect l="0" t="0" r="r" b="b"/>
                <a:pathLst>
                  <a:path w="2" h="2">
                    <a:moveTo>
                      <a:pt x="0" y="1"/>
                    </a:moveTo>
                    <a:lnTo>
                      <a:pt x="0" y="2"/>
                    </a:lnTo>
                    <a:lnTo>
                      <a:pt x="1" y="1"/>
                    </a:lnTo>
                    <a:lnTo>
                      <a:pt x="1" y="1"/>
                    </a:lnTo>
                    <a:lnTo>
                      <a:pt x="2" y="0"/>
                    </a:lnTo>
                    <a:lnTo>
                      <a:pt x="2" y="0"/>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8" name="Freeform 100"/>
              <p:cNvSpPr>
                <a:spLocks/>
              </p:cNvSpPr>
              <p:nvPr/>
            </p:nvSpPr>
            <p:spPr bwMode="auto">
              <a:xfrm>
                <a:off x="4290" y="3278"/>
                <a:ext cx="3" cy="4"/>
              </a:xfrm>
              <a:custGeom>
                <a:avLst/>
                <a:gdLst/>
                <a:ahLst/>
                <a:cxnLst>
                  <a:cxn ang="0">
                    <a:pos x="1" y="2"/>
                  </a:cxn>
                  <a:cxn ang="0">
                    <a:pos x="2" y="3"/>
                  </a:cxn>
                  <a:cxn ang="0">
                    <a:pos x="2" y="4"/>
                  </a:cxn>
                  <a:cxn ang="0">
                    <a:pos x="2" y="4"/>
                  </a:cxn>
                  <a:cxn ang="0">
                    <a:pos x="3" y="4"/>
                  </a:cxn>
                  <a:cxn ang="0">
                    <a:pos x="3" y="4"/>
                  </a:cxn>
                  <a:cxn ang="0">
                    <a:pos x="3" y="3"/>
                  </a:cxn>
                  <a:cxn ang="0">
                    <a:pos x="1" y="0"/>
                  </a:cxn>
                  <a:cxn ang="0">
                    <a:pos x="0" y="0"/>
                  </a:cxn>
                  <a:cxn ang="0">
                    <a:pos x="0" y="1"/>
                  </a:cxn>
                  <a:cxn ang="0">
                    <a:pos x="0" y="1"/>
                  </a:cxn>
                  <a:cxn ang="0">
                    <a:pos x="1" y="2"/>
                  </a:cxn>
                </a:cxnLst>
                <a:rect l="0" t="0" r="r" b="b"/>
                <a:pathLst>
                  <a:path w="3" h="4">
                    <a:moveTo>
                      <a:pt x="1" y="2"/>
                    </a:moveTo>
                    <a:lnTo>
                      <a:pt x="2" y="3"/>
                    </a:lnTo>
                    <a:lnTo>
                      <a:pt x="2" y="4"/>
                    </a:lnTo>
                    <a:lnTo>
                      <a:pt x="2" y="4"/>
                    </a:lnTo>
                    <a:lnTo>
                      <a:pt x="3" y="4"/>
                    </a:lnTo>
                    <a:lnTo>
                      <a:pt x="3" y="4"/>
                    </a:lnTo>
                    <a:lnTo>
                      <a:pt x="3" y="3"/>
                    </a:lnTo>
                    <a:lnTo>
                      <a:pt x="1" y="0"/>
                    </a:lnTo>
                    <a:lnTo>
                      <a:pt x="0" y="0"/>
                    </a:lnTo>
                    <a:lnTo>
                      <a:pt x="0" y="1"/>
                    </a:lnTo>
                    <a:lnTo>
                      <a:pt x="0" y="1"/>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99" name="Freeform 101"/>
              <p:cNvSpPr>
                <a:spLocks/>
              </p:cNvSpPr>
              <p:nvPr/>
            </p:nvSpPr>
            <p:spPr bwMode="auto">
              <a:xfrm>
                <a:off x="4088" y="3304"/>
                <a:ext cx="2" cy="2"/>
              </a:xfrm>
              <a:custGeom>
                <a:avLst/>
                <a:gdLst/>
                <a:ahLst/>
                <a:cxnLst>
                  <a:cxn ang="0">
                    <a:pos x="0" y="2"/>
                  </a:cxn>
                  <a:cxn ang="0">
                    <a:pos x="1" y="2"/>
                  </a:cxn>
                  <a:cxn ang="0">
                    <a:pos x="2" y="2"/>
                  </a:cxn>
                  <a:cxn ang="0">
                    <a:pos x="2" y="1"/>
                  </a:cxn>
                  <a:cxn ang="0">
                    <a:pos x="0" y="0"/>
                  </a:cxn>
                  <a:cxn ang="0">
                    <a:pos x="0" y="0"/>
                  </a:cxn>
                  <a:cxn ang="0">
                    <a:pos x="0" y="2"/>
                  </a:cxn>
                </a:cxnLst>
                <a:rect l="0" t="0" r="r" b="b"/>
                <a:pathLst>
                  <a:path w="2" h="2">
                    <a:moveTo>
                      <a:pt x="0" y="2"/>
                    </a:moveTo>
                    <a:lnTo>
                      <a:pt x="1" y="2"/>
                    </a:lnTo>
                    <a:lnTo>
                      <a:pt x="2" y="2"/>
                    </a:lnTo>
                    <a:lnTo>
                      <a:pt x="2" y="1"/>
                    </a:lnTo>
                    <a:lnTo>
                      <a:pt x="0" y="0"/>
                    </a:lnTo>
                    <a:lnTo>
                      <a:pt x="0"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0" name="Freeform 102"/>
              <p:cNvSpPr>
                <a:spLocks/>
              </p:cNvSpPr>
              <p:nvPr/>
            </p:nvSpPr>
            <p:spPr bwMode="auto">
              <a:xfrm>
                <a:off x="4087" y="3304"/>
                <a:ext cx="1" cy="2"/>
              </a:xfrm>
              <a:custGeom>
                <a:avLst/>
                <a:gdLst/>
                <a:ahLst/>
                <a:cxnLst>
                  <a:cxn ang="0">
                    <a:pos x="0" y="2"/>
                  </a:cxn>
                  <a:cxn ang="0">
                    <a:pos x="0" y="2"/>
                  </a:cxn>
                  <a:cxn ang="0">
                    <a:pos x="0" y="2"/>
                  </a:cxn>
                  <a:cxn ang="0">
                    <a:pos x="0" y="0"/>
                  </a:cxn>
                  <a:cxn ang="0">
                    <a:pos x="0" y="2"/>
                  </a:cxn>
                </a:cxnLst>
                <a:rect l="0" t="0" r="r" b="b"/>
                <a:pathLst>
                  <a:path h="2">
                    <a:moveTo>
                      <a:pt x="0" y="2"/>
                    </a:moveTo>
                    <a:lnTo>
                      <a:pt x="0" y="2"/>
                    </a:lnTo>
                    <a:lnTo>
                      <a:pt x="0" y="2"/>
                    </a:lnTo>
                    <a:lnTo>
                      <a:pt x="0"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1" name="Freeform 103"/>
              <p:cNvSpPr>
                <a:spLocks/>
              </p:cNvSpPr>
              <p:nvPr/>
            </p:nvSpPr>
            <p:spPr bwMode="auto">
              <a:xfrm>
                <a:off x="4251" y="3554"/>
                <a:ext cx="3" cy="4"/>
              </a:xfrm>
              <a:custGeom>
                <a:avLst/>
                <a:gdLst/>
                <a:ahLst/>
                <a:cxnLst>
                  <a:cxn ang="0">
                    <a:pos x="2" y="3"/>
                  </a:cxn>
                  <a:cxn ang="0">
                    <a:pos x="3" y="2"/>
                  </a:cxn>
                  <a:cxn ang="0">
                    <a:pos x="3" y="1"/>
                  </a:cxn>
                  <a:cxn ang="0">
                    <a:pos x="3" y="0"/>
                  </a:cxn>
                  <a:cxn ang="0">
                    <a:pos x="3" y="0"/>
                  </a:cxn>
                  <a:cxn ang="0">
                    <a:pos x="2" y="0"/>
                  </a:cxn>
                  <a:cxn ang="0">
                    <a:pos x="0" y="3"/>
                  </a:cxn>
                  <a:cxn ang="0">
                    <a:pos x="1" y="3"/>
                  </a:cxn>
                  <a:cxn ang="0">
                    <a:pos x="0" y="4"/>
                  </a:cxn>
                  <a:cxn ang="0">
                    <a:pos x="2" y="3"/>
                  </a:cxn>
                </a:cxnLst>
                <a:rect l="0" t="0" r="r" b="b"/>
                <a:pathLst>
                  <a:path w="3" h="4">
                    <a:moveTo>
                      <a:pt x="2" y="3"/>
                    </a:moveTo>
                    <a:lnTo>
                      <a:pt x="3" y="2"/>
                    </a:lnTo>
                    <a:lnTo>
                      <a:pt x="3" y="1"/>
                    </a:lnTo>
                    <a:lnTo>
                      <a:pt x="3" y="0"/>
                    </a:lnTo>
                    <a:lnTo>
                      <a:pt x="3" y="0"/>
                    </a:lnTo>
                    <a:lnTo>
                      <a:pt x="2" y="0"/>
                    </a:lnTo>
                    <a:lnTo>
                      <a:pt x="0" y="3"/>
                    </a:lnTo>
                    <a:lnTo>
                      <a:pt x="1" y="3"/>
                    </a:lnTo>
                    <a:lnTo>
                      <a:pt x="0" y="4"/>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2" name="Freeform 104"/>
              <p:cNvSpPr>
                <a:spLocks/>
              </p:cNvSpPr>
              <p:nvPr/>
            </p:nvSpPr>
            <p:spPr bwMode="auto">
              <a:xfrm>
                <a:off x="4235" y="3527"/>
                <a:ext cx="4" cy="2"/>
              </a:xfrm>
              <a:custGeom>
                <a:avLst/>
                <a:gdLst/>
                <a:ahLst/>
                <a:cxnLst>
                  <a:cxn ang="0">
                    <a:pos x="3" y="1"/>
                  </a:cxn>
                  <a:cxn ang="0">
                    <a:pos x="2" y="1"/>
                  </a:cxn>
                  <a:cxn ang="0">
                    <a:pos x="2" y="0"/>
                  </a:cxn>
                  <a:cxn ang="0">
                    <a:pos x="2" y="1"/>
                  </a:cxn>
                  <a:cxn ang="0">
                    <a:pos x="1" y="0"/>
                  </a:cxn>
                  <a:cxn ang="0">
                    <a:pos x="0" y="1"/>
                  </a:cxn>
                  <a:cxn ang="0">
                    <a:pos x="1" y="2"/>
                  </a:cxn>
                  <a:cxn ang="0">
                    <a:pos x="3" y="2"/>
                  </a:cxn>
                  <a:cxn ang="0">
                    <a:pos x="4" y="2"/>
                  </a:cxn>
                  <a:cxn ang="0">
                    <a:pos x="3" y="1"/>
                  </a:cxn>
                </a:cxnLst>
                <a:rect l="0" t="0" r="r" b="b"/>
                <a:pathLst>
                  <a:path w="4" h="2">
                    <a:moveTo>
                      <a:pt x="3" y="1"/>
                    </a:moveTo>
                    <a:lnTo>
                      <a:pt x="2" y="1"/>
                    </a:lnTo>
                    <a:lnTo>
                      <a:pt x="2" y="0"/>
                    </a:lnTo>
                    <a:lnTo>
                      <a:pt x="2" y="1"/>
                    </a:lnTo>
                    <a:lnTo>
                      <a:pt x="1" y="0"/>
                    </a:lnTo>
                    <a:lnTo>
                      <a:pt x="0" y="1"/>
                    </a:lnTo>
                    <a:lnTo>
                      <a:pt x="1" y="2"/>
                    </a:lnTo>
                    <a:lnTo>
                      <a:pt x="3" y="2"/>
                    </a:lnTo>
                    <a:lnTo>
                      <a:pt x="4" y="2"/>
                    </a:lnTo>
                    <a:lnTo>
                      <a:pt x="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3" name="Freeform 105"/>
              <p:cNvSpPr>
                <a:spLocks/>
              </p:cNvSpPr>
              <p:nvPr/>
            </p:nvSpPr>
            <p:spPr bwMode="auto">
              <a:xfrm>
                <a:off x="4088" y="3303"/>
                <a:ext cx="4" cy="1"/>
              </a:xfrm>
              <a:custGeom>
                <a:avLst/>
                <a:gdLst/>
                <a:ahLst/>
                <a:cxnLst>
                  <a:cxn ang="0">
                    <a:pos x="2" y="1"/>
                  </a:cxn>
                  <a:cxn ang="0">
                    <a:pos x="2" y="1"/>
                  </a:cxn>
                  <a:cxn ang="0">
                    <a:pos x="2" y="0"/>
                  </a:cxn>
                  <a:cxn ang="0">
                    <a:pos x="4" y="0"/>
                  </a:cxn>
                  <a:cxn ang="0">
                    <a:pos x="4" y="0"/>
                  </a:cxn>
                  <a:cxn ang="0">
                    <a:pos x="4" y="0"/>
                  </a:cxn>
                  <a:cxn ang="0">
                    <a:pos x="0" y="0"/>
                  </a:cxn>
                  <a:cxn ang="0">
                    <a:pos x="0" y="0"/>
                  </a:cxn>
                  <a:cxn ang="0">
                    <a:pos x="0" y="0"/>
                  </a:cxn>
                  <a:cxn ang="0">
                    <a:pos x="0" y="1"/>
                  </a:cxn>
                  <a:cxn ang="0">
                    <a:pos x="2" y="1"/>
                  </a:cxn>
                </a:cxnLst>
                <a:rect l="0" t="0" r="r" b="b"/>
                <a:pathLst>
                  <a:path w="4" h="1">
                    <a:moveTo>
                      <a:pt x="2" y="1"/>
                    </a:moveTo>
                    <a:lnTo>
                      <a:pt x="2" y="1"/>
                    </a:lnTo>
                    <a:lnTo>
                      <a:pt x="2" y="0"/>
                    </a:lnTo>
                    <a:lnTo>
                      <a:pt x="4" y="0"/>
                    </a:lnTo>
                    <a:lnTo>
                      <a:pt x="4" y="0"/>
                    </a:lnTo>
                    <a:lnTo>
                      <a:pt x="4" y="0"/>
                    </a:lnTo>
                    <a:lnTo>
                      <a:pt x="0" y="0"/>
                    </a:lnTo>
                    <a:lnTo>
                      <a:pt x="0" y="0"/>
                    </a:lnTo>
                    <a:lnTo>
                      <a:pt x="0" y="0"/>
                    </a:lnTo>
                    <a:lnTo>
                      <a:pt x="0"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4" name="Freeform 106"/>
              <p:cNvSpPr>
                <a:spLocks/>
              </p:cNvSpPr>
              <p:nvPr/>
            </p:nvSpPr>
            <p:spPr bwMode="auto">
              <a:xfrm>
                <a:off x="4195" y="3223"/>
                <a:ext cx="60" cy="42"/>
              </a:xfrm>
              <a:custGeom>
                <a:avLst/>
                <a:gdLst/>
                <a:ahLst/>
                <a:cxnLst>
                  <a:cxn ang="0">
                    <a:pos x="41" y="36"/>
                  </a:cxn>
                  <a:cxn ang="0">
                    <a:pos x="51" y="29"/>
                  </a:cxn>
                  <a:cxn ang="0">
                    <a:pos x="55" y="29"/>
                  </a:cxn>
                  <a:cxn ang="0">
                    <a:pos x="55" y="25"/>
                  </a:cxn>
                  <a:cxn ang="0">
                    <a:pos x="59" y="22"/>
                  </a:cxn>
                  <a:cxn ang="0">
                    <a:pos x="60" y="19"/>
                  </a:cxn>
                  <a:cxn ang="0">
                    <a:pos x="58" y="13"/>
                  </a:cxn>
                  <a:cxn ang="0">
                    <a:pos x="56" y="11"/>
                  </a:cxn>
                  <a:cxn ang="0">
                    <a:pos x="52" y="8"/>
                  </a:cxn>
                  <a:cxn ang="0">
                    <a:pos x="54" y="3"/>
                  </a:cxn>
                  <a:cxn ang="0">
                    <a:pos x="50" y="5"/>
                  </a:cxn>
                  <a:cxn ang="0">
                    <a:pos x="48" y="3"/>
                  </a:cxn>
                  <a:cxn ang="0">
                    <a:pos x="44" y="1"/>
                  </a:cxn>
                  <a:cxn ang="0">
                    <a:pos x="41" y="6"/>
                  </a:cxn>
                  <a:cxn ang="0">
                    <a:pos x="38" y="8"/>
                  </a:cxn>
                  <a:cxn ang="0">
                    <a:pos x="34" y="6"/>
                  </a:cxn>
                  <a:cxn ang="0">
                    <a:pos x="33" y="8"/>
                  </a:cxn>
                  <a:cxn ang="0">
                    <a:pos x="32" y="5"/>
                  </a:cxn>
                  <a:cxn ang="0">
                    <a:pos x="28" y="8"/>
                  </a:cxn>
                  <a:cxn ang="0">
                    <a:pos x="24" y="7"/>
                  </a:cxn>
                  <a:cxn ang="0">
                    <a:pos x="22" y="15"/>
                  </a:cxn>
                  <a:cxn ang="0">
                    <a:pos x="19" y="16"/>
                  </a:cxn>
                  <a:cxn ang="0">
                    <a:pos x="17" y="15"/>
                  </a:cxn>
                  <a:cxn ang="0">
                    <a:pos x="15" y="11"/>
                  </a:cxn>
                  <a:cxn ang="0">
                    <a:pos x="17" y="9"/>
                  </a:cxn>
                  <a:cxn ang="0">
                    <a:pos x="14" y="4"/>
                  </a:cxn>
                  <a:cxn ang="0">
                    <a:pos x="9" y="2"/>
                  </a:cxn>
                  <a:cxn ang="0">
                    <a:pos x="8" y="3"/>
                  </a:cxn>
                  <a:cxn ang="0">
                    <a:pos x="10" y="4"/>
                  </a:cxn>
                  <a:cxn ang="0">
                    <a:pos x="8" y="5"/>
                  </a:cxn>
                  <a:cxn ang="0">
                    <a:pos x="11" y="9"/>
                  </a:cxn>
                  <a:cxn ang="0">
                    <a:pos x="8" y="8"/>
                  </a:cxn>
                  <a:cxn ang="0">
                    <a:pos x="5" y="7"/>
                  </a:cxn>
                  <a:cxn ang="0">
                    <a:pos x="5" y="9"/>
                  </a:cxn>
                  <a:cxn ang="0">
                    <a:pos x="7" y="11"/>
                  </a:cxn>
                  <a:cxn ang="0">
                    <a:pos x="1" y="11"/>
                  </a:cxn>
                  <a:cxn ang="0">
                    <a:pos x="4" y="14"/>
                  </a:cxn>
                  <a:cxn ang="0">
                    <a:pos x="2" y="15"/>
                  </a:cxn>
                  <a:cxn ang="0">
                    <a:pos x="8" y="14"/>
                  </a:cxn>
                  <a:cxn ang="0">
                    <a:pos x="12" y="15"/>
                  </a:cxn>
                  <a:cxn ang="0">
                    <a:pos x="15" y="15"/>
                  </a:cxn>
                  <a:cxn ang="0">
                    <a:pos x="13" y="19"/>
                  </a:cxn>
                  <a:cxn ang="0">
                    <a:pos x="11" y="21"/>
                  </a:cxn>
                  <a:cxn ang="0">
                    <a:pos x="7" y="22"/>
                  </a:cxn>
                  <a:cxn ang="0">
                    <a:pos x="4" y="25"/>
                  </a:cxn>
                  <a:cxn ang="0">
                    <a:pos x="9" y="24"/>
                  </a:cxn>
                  <a:cxn ang="0">
                    <a:pos x="12" y="27"/>
                  </a:cxn>
                  <a:cxn ang="0">
                    <a:pos x="14" y="29"/>
                  </a:cxn>
                  <a:cxn ang="0">
                    <a:pos x="11" y="33"/>
                  </a:cxn>
                  <a:cxn ang="0">
                    <a:pos x="11" y="37"/>
                  </a:cxn>
                  <a:cxn ang="0">
                    <a:pos x="18" y="36"/>
                  </a:cxn>
                  <a:cxn ang="0">
                    <a:pos x="25" y="40"/>
                  </a:cxn>
                  <a:cxn ang="0">
                    <a:pos x="30" y="41"/>
                  </a:cxn>
                  <a:cxn ang="0">
                    <a:pos x="40" y="37"/>
                  </a:cxn>
                </a:cxnLst>
                <a:rect l="0" t="0" r="r" b="b"/>
                <a:pathLst>
                  <a:path w="60" h="42">
                    <a:moveTo>
                      <a:pt x="40" y="37"/>
                    </a:moveTo>
                    <a:lnTo>
                      <a:pt x="40" y="36"/>
                    </a:lnTo>
                    <a:lnTo>
                      <a:pt x="40" y="36"/>
                    </a:lnTo>
                    <a:lnTo>
                      <a:pt x="40" y="35"/>
                    </a:lnTo>
                    <a:lnTo>
                      <a:pt x="41" y="36"/>
                    </a:lnTo>
                    <a:lnTo>
                      <a:pt x="42" y="35"/>
                    </a:lnTo>
                    <a:lnTo>
                      <a:pt x="44" y="35"/>
                    </a:lnTo>
                    <a:lnTo>
                      <a:pt x="50" y="30"/>
                    </a:lnTo>
                    <a:lnTo>
                      <a:pt x="50" y="29"/>
                    </a:lnTo>
                    <a:lnTo>
                      <a:pt x="51" y="29"/>
                    </a:lnTo>
                    <a:lnTo>
                      <a:pt x="51" y="29"/>
                    </a:lnTo>
                    <a:lnTo>
                      <a:pt x="51" y="30"/>
                    </a:lnTo>
                    <a:lnTo>
                      <a:pt x="52" y="31"/>
                    </a:lnTo>
                    <a:lnTo>
                      <a:pt x="53" y="29"/>
                    </a:lnTo>
                    <a:lnTo>
                      <a:pt x="55" y="29"/>
                    </a:lnTo>
                    <a:lnTo>
                      <a:pt x="56" y="26"/>
                    </a:lnTo>
                    <a:lnTo>
                      <a:pt x="55" y="26"/>
                    </a:lnTo>
                    <a:lnTo>
                      <a:pt x="55" y="26"/>
                    </a:lnTo>
                    <a:lnTo>
                      <a:pt x="55" y="26"/>
                    </a:lnTo>
                    <a:lnTo>
                      <a:pt x="55" y="25"/>
                    </a:lnTo>
                    <a:lnTo>
                      <a:pt x="56" y="25"/>
                    </a:lnTo>
                    <a:lnTo>
                      <a:pt x="56" y="24"/>
                    </a:lnTo>
                    <a:lnTo>
                      <a:pt x="58" y="24"/>
                    </a:lnTo>
                    <a:lnTo>
                      <a:pt x="59" y="22"/>
                    </a:lnTo>
                    <a:lnTo>
                      <a:pt x="59" y="22"/>
                    </a:lnTo>
                    <a:lnTo>
                      <a:pt x="59" y="22"/>
                    </a:lnTo>
                    <a:lnTo>
                      <a:pt x="60" y="21"/>
                    </a:lnTo>
                    <a:lnTo>
                      <a:pt x="60" y="19"/>
                    </a:lnTo>
                    <a:lnTo>
                      <a:pt x="60" y="18"/>
                    </a:lnTo>
                    <a:lnTo>
                      <a:pt x="60" y="19"/>
                    </a:lnTo>
                    <a:lnTo>
                      <a:pt x="59" y="19"/>
                    </a:lnTo>
                    <a:lnTo>
                      <a:pt x="59" y="17"/>
                    </a:lnTo>
                    <a:lnTo>
                      <a:pt x="59" y="17"/>
                    </a:lnTo>
                    <a:lnTo>
                      <a:pt x="59" y="15"/>
                    </a:lnTo>
                    <a:lnTo>
                      <a:pt x="58" y="13"/>
                    </a:lnTo>
                    <a:lnTo>
                      <a:pt x="58" y="12"/>
                    </a:lnTo>
                    <a:lnTo>
                      <a:pt x="58" y="14"/>
                    </a:lnTo>
                    <a:lnTo>
                      <a:pt x="56" y="13"/>
                    </a:lnTo>
                    <a:lnTo>
                      <a:pt x="55" y="12"/>
                    </a:lnTo>
                    <a:lnTo>
                      <a:pt x="56" y="11"/>
                    </a:lnTo>
                    <a:lnTo>
                      <a:pt x="53" y="11"/>
                    </a:lnTo>
                    <a:lnTo>
                      <a:pt x="53" y="11"/>
                    </a:lnTo>
                    <a:lnTo>
                      <a:pt x="54" y="9"/>
                    </a:lnTo>
                    <a:lnTo>
                      <a:pt x="54" y="7"/>
                    </a:lnTo>
                    <a:lnTo>
                      <a:pt x="52" y="8"/>
                    </a:lnTo>
                    <a:lnTo>
                      <a:pt x="51" y="8"/>
                    </a:lnTo>
                    <a:lnTo>
                      <a:pt x="51" y="7"/>
                    </a:lnTo>
                    <a:lnTo>
                      <a:pt x="53" y="4"/>
                    </a:lnTo>
                    <a:lnTo>
                      <a:pt x="55" y="3"/>
                    </a:lnTo>
                    <a:lnTo>
                      <a:pt x="54" y="3"/>
                    </a:lnTo>
                    <a:lnTo>
                      <a:pt x="53" y="3"/>
                    </a:lnTo>
                    <a:lnTo>
                      <a:pt x="52" y="3"/>
                    </a:lnTo>
                    <a:lnTo>
                      <a:pt x="51" y="4"/>
                    </a:lnTo>
                    <a:lnTo>
                      <a:pt x="50" y="4"/>
                    </a:lnTo>
                    <a:lnTo>
                      <a:pt x="50" y="5"/>
                    </a:lnTo>
                    <a:lnTo>
                      <a:pt x="50" y="6"/>
                    </a:lnTo>
                    <a:lnTo>
                      <a:pt x="49" y="5"/>
                    </a:lnTo>
                    <a:lnTo>
                      <a:pt x="48" y="4"/>
                    </a:lnTo>
                    <a:lnTo>
                      <a:pt x="48" y="4"/>
                    </a:lnTo>
                    <a:lnTo>
                      <a:pt x="48" y="3"/>
                    </a:lnTo>
                    <a:lnTo>
                      <a:pt x="47" y="2"/>
                    </a:lnTo>
                    <a:lnTo>
                      <a:pt x="46" y="0"/>
                    </a:lnTo>
                    <a:lnTo>
                      <a:pt x="45" y="0"/>
                    </a:lnTo>
                    <a:lnTo>
                      <a:pt x="44" y="1"/>
                    </a:lnTo>
                    <a:lnTo>
                      <a:pt x="44" y="1"/>
                    </a:lnTo>
                    <a:lnTo>
                      <a:pt x="44" y="2"/>
                    </a:lnTo>
                    <a:lnTo>
                      <a:pt x="44" y="6"/>
                    </a:lnTo>
                    <a:lnTo>
                      <a:pt x="43" y="6"/>
                    </a:lnTo>
                    <a:lnTo>
                      <a:pt x="42" y="7"/>
                    </a:lnTo>
                    <a:lnTo>
                      <a:pt x="41" y="6"/>
                    </a:lnTo>
                    <a:lnTo>
                      <a:pt x="40" y="5"/>
                    </a:lnTo>
                    <a:lnTo>
                      <a:pt x="40" y="5"/>
                    </a:lnTo>
                    <a:lnTo>
                      <a:pt x="40" y="6"/>
                    </a:lnTo>
                    <a:lnTo>
                      <a:pt x="39" y="8"/>
                    </a:lnTo>
                    <a:lnTo>
                      <a:pt x="38" y="8"/>
                    </a:lnTo>
                    <a:lnTo>
                      <a:pt x="37" y="8"/>
                    </a:lnTo>
                    <a:lnTo>
                      <a:pt x="37" y="7"/>
                    </a:lnTo>
                    <a:lnTo>
                      <a:pt x="36" y="6"/>
                    </a:lnTo>
                    <a:lnTo>
                      <a:pt x="34" y="5"/>
                    </a:lnTo>
                    <a:lnTo>
                      <a:pt x="34" y="6"/>
                    </a:lnTo>
                    <a:lnTo>
                      <a:pt x="34" y="7"/>
                    </a:lnTo>
                    <a:lnTo>
                      <a:pt x="35" y="10"/>
                    </a:lnTo>
                    <a:lnTo>
                      <a:pt x="35" y="12"/>
                    </a:lnTo>
                    <a:lnTo>
                      <a:pt x="33" y="9"/>
                    </a:lnTo>
                    <a:lnTo>
                      <a:pt x="33" y="8"/>
                    </a:lnTo>
                    <a:lnTo>
                      <a:pt x="33" y="7"/>
                    </a:lnTo>
                    <a:lnTo>
                      <a:pt x="32" y="7"/>
                    </a:lnTo>
                    <a:lnTo>
                      <a:pt x="32" y="6"/>
                    </a:lnTo>
                    <a:lnTo>
                      <a:pt x="32" y="6"/>
                    </a:lnTo>
                    <a:lnTo>
                      <a:pt x="32" y="5"/>
                    </a:lnTo>
                    <a:lnTo>
                      <a:pt x="30" y="6"/>
                    </a:lnTo>
                    <a:lnTo>
                      <a:pt x="30" y="8"/>
                    </a:lnTo>
                    <a:lnTo>
                      <a:pt x="29" y="7"/>
                    </a:lnTo>
                    <a:lnTo>
                      <a:pt x="28" y="8"/>
                    </a:lnTo>
                    <a:lnTo>
                      <a:pt x="28" y="8"/>
                    </a:lnTo>
                    <a:lnTo>
                      <a:pt x="28" y="11"/>
                    </a:lnTo>
                    <a:lnTo>
                      <a:pt x="27" y="11"/>
                    </a:lnTo>
                    <a:lnTo>
                      <a:pt x="26" y="11"/>
                    </a:lnTo>
                    <a:lnTo>
                      <a:pt x="26" y="10"/>
                    </a:lnTo>
                    <a:lnTo>
                      <a:pt x="24" y="7"/>
                    </a:lnTo>
                    <a:lnTo>
                      <a:pt x="23" y="6"/>
                    </a:lnTo>
                    <a:lnTo>
                      <a:pt x="22" y="7"/>
                    </a:lnTo>
                    <a:lnTo>
                      <a:pt x="23" y="11"/>
                    </a:lnTo>
                    <a:lnTo>
                      <a:pt x="22" y="14"/>
                    </a:lnTo>
                    <a:lnTo>
                      <a:pt x="22" y="15"/>
                    </a:lnTo>
                    <a:lnTo>
                      <a:pt x="21" y="12"/>
                    </a:lnTo>
                    <a:lnTo>
                      <a:pt x="20" y="12"/>
                    </a:lnTo>
                    <a:lnTo>
                      <a:pt x="20" y="14"/>
                    </a:lnTo>
                    <a:lnTo>
                      <a:pt x="20" y="16"/>
                    </a:lnTo>
                    <a:lnTo>
                      <a:pt x="19" y="16"/>
                    </a:lnTo>
                    <a:lnTo>
                      <a:pt x="19" y="17"/>
                    </a:lnTo>
                    <a:lnTo>
                      <a:pt x="18" y="19"/>
                    </a:lnTo>
                    <a:lnTo>
                      <a:pt x="18" y="15"/>
                    </a:lnTo>
                    <a:lnTo>
                      <a:pt x="17" y="15"/>
                    </a:lnTo>
                    <a:lnTo>
                      <a:pt x="17" y="15"/>
                    </a:lnTo>
                    <a:lnTo>
                      <a:pt x="17" y="13"/>
                    </a:lnTo>
                    <a:lnTo>
                      <a:pt x="16" y="14"/>
                    </a:lnTo>
                    <a:lnTo>
                      <a:pt x="16" y="13"/>
                    </a:lnTo>
                    <a:lnTo>
                      <a:pt x="15" y="12"/>
                    </a:lnTo>
                    <a:lnTo>
                      <a:pt x="15" y="11"/>
                    </a:lnTo>
                    <a:lnTo>
                      <a:pt x="16" y="12"/>
                    </a:lnTo>
                    <a:lnTo>
                      <a:pt x="17" y="11"/>
                    </a:lnTo>
                    <a:lnTo>
                      <a:pt x="17" y="11"/>
                    </a:lnTo>
                    <a:lnTo>
                      <a:pt x="17" y="11"/>
                    </a:lnTo>
                    <a:lnTo>
                      <a:pt x="17" y="9"/>
                    </a:lnTo>
                    <a:lnTo>
                      <a:pt x="16" y="8"/>
                    </a:lnTo>
                    <a:lnTo>
                      <a:pt x="17" y="8"/>
                    </a:lnTo>
                    <a:lnTo>
                      <a:pt x="16" y="7"/>
                    </a:lnTo>
                    <a:lnTo>
                      <a:pt x="15" y="7"/>
                    </a:lnTo>
                    <a:lnTo>
                      <a:pt x="14" y="4"/>
                    </a:lnTo>
                    <a:lnTo>
                      <a:pt x="12" y="4"/>
                    </a:lnTo>
                    <a:lnTo>
                      <a:pt x="11" y="2"/>
                    </a:lnTo>
                    <a:lnTo>
                      <a:pt x="11" y="2"/>
                    </a:lnTo>
                    <a:lnTo>
                      <a:pt x="10" y="2"/>
                    </a:lnTo>
                    <a:lnTo>
                      <a:pt x="9" y="2"/>
                    </a:lnTo>
                    <a:lnTo>
                      <a:pt x="8" y="1"/>
                    </a:lnTo>
                    <a:lnTo>
                      <a:pt x="8" y="2"/>
                    </a:lnTo>
                    <a:lnTo>
                      <a:pt x="8" y="1"/>
                    </a:lnTo>
                    <a:lnTo>
                      <a:pt x="8" y="3"/>
                    </a:lnTo>
                    <a:lnTo>
                      <a:pt x="8" y="3"/>
                    </a:lnTo>
                    <a:lnTo>
                      <a:pt x="8" y="4"/>
                    </a:lnTo>
                    <a:lnTo>
                      <a:pt x="8" y="4"/>
                    </a:lnTo>
                    <a:lnTo>
                      <a:pt x="9" y="3"/>
                    </a:lnTo>
                    <a:lnTo>
                      <a:pt x="10" y="3"/>
                    </a:lnTo>
                    <a:lnTo>
                      <a:pt x="10" y="4"/>
                    </a:lnTo>
                    <a:lnTo>
                      <a:pt x="11" y="4"/>
                    </a:lnTo>
                    <a:lnTo>
                      <a:pt x="11" y="4"/>
                    </a:lnTo>
                    <a:lnTo>
                      <a:pt x="10" y="4"/>
                    </a:lnTo>
                    <a:lnTo>
                      <a:pt x="9" y="4"/>
                    </a:lnTo>
                    <a:lnTo>
                      <a:pt x="8" y="5"/>
                    </a:lnTo>
                    <a:lnTo>
                      <a:pt x="11" y="7"/>
                    </a:lnTo>
                    <a:lnTo>
                      <a:pt x="11" y="8"/>
                    </a:lnTo>
                    <a:lnTo>
                      <a:pt x="11" y="8"/>
                    </a:lnTo>
                    <a:lnTo>
                      <a:pt x="11" y="10"/>
                    </a:lnTo>
                    <a:lnTo>
                      <a:pt x="11" y="9"/>
                    </a:lnTo>
                    <a:lnTo>
                      <a:pt x="10" y="10"/>
                    </a:lnTo>
                    <a:lnTo>
                      <a:pt x="10" y="8"/>
                    </a:lnTo>
                    <a:lnTo>
                      <a:pt x="9" y="8"/>
                    </a:lnTo>
                    <a:lnTo>
                      <a:pt x="8" y="8"/>
                    </a:lnTo>
                    <a:lnTo>
                      <a:pt x="8" y="8"/>
                    </a:lnTo>
                    <a:lnTo>
                      <a:pt x="8" y="8"/>
                    </a:lnTo>
                    <a:lnTo>
                      <a:pt x="8" y="7"/>
                    </a:lnTo>
                    <a:lnTo>
                      <a:pt x="5" y="5"/>
                    </a:lnTo>
                    <a:lnTo>
                      <a:pt x="4" y="6"/>
                    </a:lnTo>
                    <a:lnTo>
                      <a:pt x="5" y="7"/>
                    </a:lnTo>
                    <a:lnTo>
                      <a:pt x="4" y="7"/>
                    </a:lnTo>
                    <a:lnTo>
                      <a:pt x="5" y="8"/>
                    </a:lnTo>
                    <a:lnTo>
                      <a:pt x="4" y="8"/>
                    </a:lnTo>
                    <a:lnTo>
                      <a:pt x="4" y="8"/>
                    </a:lnTo>
                    <a:lnTo>
                      <a:pt x="5" y="9"/>
                    </a:lnTo>
                    <a:lnTo>
                      <a:pt x="4" y="10"/>
                    </a:lnTo>
                    <a:lnTo>
                      <a:pt x="4" y="10"/>
                    </a:lnTo>
                    <a:lnTo>
                      <a:pt x="4" y="11"/>
                    </a:lnTo>
                    <a:lnTo>
                      <a:pt x="7" y="11"/>
                    </a:lnTo>
                    <a:lnTo>
                      <a:pt x="7" y="11"/>
                    </a:lnTo>
                    <a:lnTo>
                      <a:pt x="6" y="11"/>
                    </a:lnTo>
                    <a:lnTo>
                      <a:pt x="7" y="12"/>
                    </a:lnTo>
                    <a:lnTo>
                      <a:pt x="5" y="13"/>
                    </a:lnTo>
                    <a:lnTo>
                      <a:pt x="4" y="11"/>
                    </a:lnTo>
                    <a:lnTo>
                      <a:pt x="1" y="11"/>
                    </a:lnTo>
                    <a:lnTo>
                      <a:pt x="2" y="11"/>
                    </a:lnTo>
                    <a:lnTo>
                      <a:pt x="3" y="12"/>
                    </a:lnTo>
                    <a:lnTo>
                      <a:pt x="3" y="13"/>
                    </a:lnTo>
                    <a:lnTo>
                      <a:pt x="3" y="13"/>
                    </a:lnTo>
                    <a:lnTo>
                      <a:pt x="4" y="14"/>
                    </a:lnTo>
                    <a:lnTo>
                      <a:pt x="3" y="15"/>
                    </a:lnTo>
                    <a:lnTo>
                      <a:pt x="1" y="14"/>
                    </a:lnTo>
                    <a:lnTo>
                      <a:pt x="0" y="13"/>
                    </a:lnTo>
                    <a:lnTo>
                      <a:pt x="0" y="15"/>
                    </a:lnTo>
                    <a:lnTo>
                      <a:pt x="2" y="15"/>
                    </a:lnTo>
                    <a:lnTo>
                      <a:pt x="4" y="15"/>
                    </a:lnTo>
                    <a:lnTo>
                      <a:pt x="4" y="15"/>
                    </a:lnTo>
                    <a:lnTo>
                      <a:pt x="6" y="15"/>
                    </a:lnTo>
                    <a:lnTo>
                      <a:pt x="7" y="15"/>
                    </a:lnTo>
                    <a:lnTo>
                      <a:pt x="8" y="14"/>
                    </a:lnTo>
                    <a:lnTo>
                      <a:pt x="8" y="13"/>
                    </a:lnTo>
                    <a:lnTo>
                      <a:pt x="11" y="14"/>
                    </a:lnTo>
                    <a:lnTo>
                      <a:pt x="11" y="15"/>
                    </a:lnTo>
                    <a:lnTo>
                      <a:pt x="11" y="14"/>
                    </a:lnTo>
                    <a:lnTo>
                      <a:pt x="12" y="15"/>
                    </a:lnTo>
                    <a:lnTo>
                      <a:pt x="12" y="15"/>
                    </a:lnTo>
                    <a:lnTo>
                      <a:pt x="13" y="15"/>
                    </a:lnTo>
                    <a:lnTo>
                      <a:pt x="13" y="15"/>
                    </a:lnTo>
                    <a:lnTo>
                      <a:pt x="15" y="15"/>
                    </a:lnTo>
                    <a:lnTo>
                      <a:pt x="15" y="15"/>
                    </a:lnTo>
                    <a:lnTo>
                      <a:pt x="12" y="17"/>
                    </a:lnTo>
                    <a:lnTo>
                      <a:pt x="11" y="18"/>
                    </a:lnTo>
                    <a:lnTo>
                      <a:pt x="11" y="19"/>
                    </a:lnTo>
                    <a:lnTo>
                      <a:pt x="11" y="19"/>
                    </a:lnTo>
                    <a:lnTo>
                      <a:pt x="13" y="19"/>
                    </a:lnTo>
                    <a:lnTo>
                      <a:pt x="14" y="20"/>
                    </a:lnTo>
                    <a:lnTo>
                      <a:pt x="14" y="19"/>
                    </a:lnTo>
                    <a:lnTo>
                      <a:pt x="15" y="19"/>
                    </a:lnTo>
                    <a:lnTo>
                      <a:pt x="14" y="21"/>
                    </a:lnTo>
                    <a:lnTo>
                      <a:pt x="11" y="21"/>
                    </a:lnTo>
                    <a:lnTo>
                      <a:pt x="11" y="20"/>
                    </a:lnTo>
                    <a:lnTo>
                      <a:pt x="10" y="21"/>
                    </a:lnTo>
                    <a:lnTo>
                      <a:pt x="9" y="21"/>
                    </a:lnTo>
                    <a:lnTo>
                      <a:pt x="8" y="22"/>
                    </a:lnTo>
                    <a:lnTo>
                      <a:pt x="7" y="22"/>
                    </a:lnTo>
                    <a:lnTo>
                      <a:pt x="7" y="22"/>
                    </a:lnTo>
                    <a:lnTo>
                      <a:pt x="6" y="22"/>
                    </a:lnTo>
                    <a:lnTo>
                      <a:pt x="3" y="22"/>
                    </a:lnTo>
                    <a:lnTo>
                      <a:pt x="3" y="24"/>
                    </a:lnTo>
                    <a:lnTo>
                      <a:pt x="4" y="25"/>
                    </a:lnTo>
                    <a:lnTo>
                      <a:pt x="4" y="24"/>
                    </a:lnTo>
                    <a:lnTo>
                      <a:pt x="5" y="24"/>
                    </a:lnTo>
                    <a:lnTo>
                      <a:pt x="8" y="23"/>
                    </a:lnTo>
                    <a:lnTo>
                      <a:pt x="8" y="23"/>
                    </a:lnTo>
                    <a:lnTo>
                      <a:pt x="9" y="24"/>
                    </a:lnTo>
                    <a:lnTo>
                      <a:pt x="11" y="23"/>
                    </a:lnTo>
                    <a:lnTo>
                      <a:pt x="11" y="23"/>
                    </a:lnTo>
                    <a:lnTo>
                      <a:pt x="11" y="26"/>
                    </a:lnTo>
                    <a:lnTo>
                      <a:pt x="12" y="26"/>
                    </a:lnTo>
                    <a:lnTo>
                      <a:pt x="12" y="27"/>
                    </a:lnTo>
                    <a:lnTo>
                      <a:pt x="13" y="28"/>
                    </a:lnTo>
                    <a:lnTo>
                      <a:pt x="14" y="27"/>
                    </a:lnTo>
                    <a:lnTo>
                      <a:pt x="15" y="26"/>
                    </a:lnTo>
                    <a:lnTo>
                      <a:pt x="14" y="28"/>
                    </a:lnTo>
                    <a:lnTo>
                      <a:pt x="14" y="29"/>
                    </a:lnTo>
                    <a:lnTo>
                      <a:pt x="14" y="29"/>
                    </a:lnTo>
                    <a:lnTo>
                      <a:pt x="13" y="30"/>
                    </a:lnTo>
                    <a:lnTo>
                      <a:pt x="15" y="29"/>
                    </a:lnTo>
                    <a:lnTo>
                      <a:pt x="15" y="32"/>
                    </a:lnTo>
                    <a:lnTo>
                      <a:pt x="11" y="33"/>
                    </a:lnTo>
                    <a:lnTo>
                      <a:pt x="11" y="34"/>
                    </a:lnTo>
                    <a:lnTo>
                      <a:pt x="9" y="33"/>
                    </a:lnTo>
                    <a:lnTo>
                      <a:pt x="10" y="34"/>
                    </a:lnTo>
                    <a:lnTo>
                      <a:pt x="10" y="37"/>
                    </a:lnTo>
                    <a:lnTo>
                      <a:pt x="11" y="37"/>
                    </a:lnTo>
                    <a:lnTo>
                      <a:pt x="11" y="36"/>
                    </a:lnTo>
                    <a:lnTo>
                      <a:pt x="14" y="36"/>
                    </a:lnTo>
                    <a:lnTo>
                      <a:pt x="15" y="36"/>
                    </a:lnTo>
                    <a:lnTo>
                      <a:pt x="17" y="37"/>
                    </a:lnTo>
                    <a:lnTo>
                      <a:pt x="18" y="36"/>
                    </a:lnTo>
                    <a:lnTo>
                      <a:pt x="22" y="38"/>
                    </a:lnTo>
                    <a:lnTo>
                      <a:pt x="22" y="39"/>
                    </a:lnTo>
                    <a:lnTo>
                      <a:pt x="24" y="39"/>
                    </a:lnTo>
                    <a:lnTo>
                      <a:pt x="25" y="40"/>
                    </a:lnTo>
                    <a:lnTo>
                      <a:pt x="25" y="40"/>
                    </a:lnTo>
                    <a:lnTo>
                      <a:pt x="26" y="40"/>
                    </a:lnTo>
                    <a:lnTo>
                      <a:pt x="28" y="40"/>
                    </a:lnTo>
                    <a:lnTo>
                      <a:pt x="29" y="40"/>
                    </a:lnTo>
                    <a:lnTo>
                      <a:pt x="30" y="42"/>
                    </a:lnTo>
                    <a:lnTo>
                      <a:pt x="30" y="41"/>
                    </a:lnTo>
                    <a:lnTo>
                      <a:pt x="32" y="42"/>
                    </a:lnTo>
                    <a:lnTo>
                      <a:pt x="33" y="41"/>
                    </a:lnTo>
                    <a:lnTo>
                      <a:pt x="35" y="40"/>
                    </a:lnTo>
                    <a:lnTo>
                      <a:pt x="38" y="37"/>
                    </a:lnTo>
                    <a:lnTo>
                      <a:pt x="40" y="3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5" name="Freeform 107"/>
              <p:cNvSpPr>
                <a:spLocks/>
              </p:cNvSpPr>
              <p:nvPr/>
            </p:nvSpPr>
            <p:spPr bwMode="auto">
              <a:xfrm>
                <a:off x="4087" y="3306"/>
                <a:ext cx="1" cy="1"/>
              </a:xfrm>
              <a:custGeom>
                <a:avLst/>
                <a:gdLst/>
                <a:ahLst/>
                <a:cxnLst>
                  <a:cxn ang="0">
                    <a:pos x="1" y="1"/>
                  </a:cxn>
                  <a:cxn ang="0">
                    <a:pos x="1" y="0"/>
                  </a:cxn>
                  <a:cxn ang="0">
                    <a:pos x="0" y="0"/>
                  </a:cxn>
                  <a:cxn ang="0">
                    <a:pos x="1" y="1"/>
                  </a:cxn>
                </a:cxnLst>
                <a:rect l="0" t="0" r="r" b="b"/>
                <a:pathLst>
                  <a:path w="1" h="1">
                    <a:moveTo>
                      <a:pt x="1" y="1"/>
                    </a:moveTo>
                    <a:lnTo>
                      <a:pt x="1" y="0"/>
                    </a:lnTo>
                    <a:lnTo>
                      <a:pt x="0" y="0"/>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6" name="Freeform 108"/>
              <p:cNvSpPr>
                <a:spLocks/>
              </p:cNvSpPr>
              <p:nvPr/>
            </p:nvSpPr>
            <p:spPr bwMode="auto">
              <a:xfrm>
                <a:off x="4237" y="3555"/>
                <a:ext cx="4" cy="3"/>
              </a:xfrm>
              <a:custGeom>
                <a:avLst/>
                <a:gdLst/>
                <a:ahLst/>
                <a:cxnLst>
                  <a:cxn ang="0">
                    <a:pos x="2" y="3"/>
                  </a:cxn>
                  <a:cxn ang="0">
                    <a:pos x="2" y="3"/>
                  </a:cxn>
                  <a:cxn ang="0">
                    <a:pos x="2" y="1"/>
                  </a:cxn>
                  <a:cxn ang="0">
                    <a:pos x="4" y="0"/>
                  </a:cxn>
                  <a:cxn ang="0">
                    <a:pos x="4" y="0"/>
                  </a:cxn>
                  <a:cxn ang="0">
                    <a:pos x="4" y="0"/>
                  </a:cxn>
                  <a:cxn ang="0">
                    <a:pos x="4" y="0"/>
                  </a:cxn>
                  <a:cxn ang="0">
                    <a:pos x="3" y="0"/>
                  </a:cxn>
                  <a:cxn ang="0">
                    <a:pos x="2" y="1"/>
                  </a:cxn>
                  <a:cxn ang="0">
                    <a:pos x="0" y="1"/>
                  </a:cxn>
                  <a:cxn ang="0">
                    <a:pos x="1" y="2"/>
                  </a:cxn>
                  <a:cxn ang="0">
                    <a:pos x="2" y="3"/>
                  </a:cxn>
                </a:cxnLst>
                <a:rect l="0" t="0" r="r" b="b"/>
                <a:pathLst>
                  <a:path w="4" h="3">
                    <a:moveTo>
                      <a:pt x="2" y="3"/>
                    </a:moveTo>
                    <a:lnTo>
                      <a:pt x="2" y="3"/>
                    </a:lnTo>
                    <a:lnTo>
                      <a:pt x="2" y="1"/>
                    </a:lnTo>
                    <a:lnTo>
                      <a:pt x="4" y="0"/>
                    </a:lnTo>
                    <a:lnTo>
                      <a:pt x="4" y="0"/>
                    </a:lnTo>
                    <a:lnTo>
                      <a:pt x="4" y="0"/>
                    </a:lnTo>
                    <a:lnTo>
                      <a:pt x="4" y="0"/>
                    </a:lnTo>
                    <a:lnTo>
                      <a:pt x="3" y="0"/>
                    </a:lnTo>
                    <a:lnTo>
                      <a:pt x="2" y="1"/>
                    </a:lnTo>
                    <a:lnTo>
                      <a:pt x="0" y="1"/>
                    </a:lnTo>
                    <a:lnTo>
                      <a:pt x="1" y="2"/>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7" name="Freeform 109"/>
              <p:cNvSpPr>
                <a:spLocks/>
              </p:cNvSpPr>
              <p:nvPr/>
            </p:nvSpPr>
            <p:spPr bwMode="auto">
              <a:xfrm>
                <a:off x="4243" y="3557"/>
                <a:ext cx="3" cy="3"/>
              </a:xfrm>
              <a:custGeom>
                <a:avLst/>
                <a:gdLst/>
                <a:ahLst/>
                <a:cxnLst>
                  <a:cxn ang="0">
                    <a:pos x="1" y="0"/>
                  </a:cxn>
                  <a:cxn ang="0">
                    <a:pos x="0" y="1"/>
                  </a:cxn>
                  <a:cxn ang="0">
                    <a:pos x="0" y="2"/>
                  </a:cxn>
                  <a:cxn ang="0">
                    <a:pos x="0" y="3"/>
                  </a:cxn>
                  <a:cxn ang="0">
                    <a:pos x="1" y="3"/>
                  </a:cxn>
                  <a:cxn ang="0">
                    <a:pos x="2" y="2"/>
                  </a:cxn>
                  <a:cxn ang="0">
                    <a:pos x="2" y="2"/>
                  </a:cxn>
                  <a:cxn ang="0">
                    <a:pos x="3" y="1"/>
                  </a:cxn>
                  <a:cxn ang="0">
                    <a:pos x="3" y="1"/>
                  </a:cxn>
                  <a:cxn ang="0">
                    <a:pos x="2" y="1"/>
                  </a:cxn>
                  <a:cxn ang="0">
                    <a:pos x="1" y="0"/>
                  </a:cxn>
                </a:cxnLst>
                <a:rect l="0" t="0" r="r" b="b"/>
                <a:pathLst>
                  <a:path w="3" h="3">
                    <a:moveTo>
                      <a:pt x="1" y="0"/>
                    </a:moveTo>
                    <a:lnTo>
                      <a:pt x="0" y="1"/>
                    </a:lnTo>
                    <a:lnTo>
                      <a:pt x="0" y="2"/>
                    </a:lnTo>
                    <a:lnTo>
                      <a:pt x="0" y="3"/>
                    </a:lnTo>
                    <a:lnTo>
                      <a:pt x="1" y="3"/>
                    </a:lnTo>
                    <a:lnTo>
                      <a:pt x="2" y="2"/>
                    </a:lnTo>
                    <a:lnTo>
                      <a:pt x="2" y="2"/>
                    </a:lnTo>
                    <a:lnTo>
                      <a:pt x="3" y="1"/>
                    </a:lnTo>
                    <a:lnTo>
                      <a:pt x="3" y="1"/>
                    </a:lnTo>
                    <a:lnTo>
                      <a:pt x="2"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8" name="Freeform 110"/>
              <p:cNvSpPr>
                <a:spLocks/>
              </p:cNvSpPr>
              <p:nvPr/>
            </p:nvSpPr>
            <p:spPr bwMode="auto">
              <a:xfrm>
                <a:off x="3992" y="3425"/>
                <a:ext cx="9" cy="11"/>
              </a:xfrm>
              <a:custGeom>
                <a:avLst/>
                <a:gdLst/>
                <a:ahLst/>
                <a:cxnLst>
                  <a:cxn ang="0">
                    <a:pos x="7" y="10"/>
                  </a:cxn>
                  <a:cxn ang="0">
                    <a:pos x="7" y="9"/>
                  </a:cxn>
                  <a:cxn ang="0">
                    <a:pos x="9" y="8"/>
                  </a:cxn>
                  <a:cxn ang="0">
                    <a:pos x="9" y="8"/>
                  </a:cxn>
                  <a:cxn ang="0">
                    <a:pos x="8" y="8"/>
                  </a:cxn>
                  <a:cxn ang="0">
                    <a:pos x="8" y="6"/>
                  </a:cxn>
                  <a:cxn ang="0">
                    <a:pos x="7" y="6"/>
                  </a:cxn>
                  <a:cxn ang="0">
                    <a:pos x="7" y="7"/>
                  </a:cxn>
                  <a:cxn ang="0">
                    <a:pos x="7" y="6"/>
                  </a:cxn>
                  <a:cxn ang="0">
                    <a:pos x="4" y="7"/>
                  </a:cxn>
                  <a:cxn ang="0">
                    <a:pos x="4" y="7"/>
                  </a:cxn>
                  <a:cxn ang="0">
                    <a:pos x="5" y="6"/>
                  </a:cxn>
                  <a:cxn ang="0">
                    <a:pos x="4" y="6"/>
                  </a:cxn>
                  <a:cxn ang="0">
                    <a:pos x="6" y="2"/>
                  </a:cxn>
                  <a:cxn ang="0">
                    <a:pos x="5" y="0"/>
                  </a:cxn>
                  <a:cxn ang="0">
                    <a:pos x="5" y="0"/>
                  </a:cxn>
                  <a:cxn ang="0">
                    <a:pos x="4" y="0"/>
                  </a:cxn>
                  <a:cxn ang="0">
                    <a:pos x="4" y="0"/>
                  </a:cxn>
                  <a:cxn ang="0">
                    <a:pos x="4" y="0"/>
                  </a:cxn>
                  <a:cxn ang="0">
                    <a:pos x="4" y="1"/>
                  </a:cxn>
                  <a:cxn ang="0">
                    <a:pos x="4" y="2"/>
                  </a:cxn>
                  <a:cxn ang="0">
                    <a:pos x="0" y="7"/>
                  </a:cxn>
                  <a:cxn ang="0">
                    <a:pos x="0" y="10"/>
                  </a:cxn>
                  <a:cxn ang="0">
                    <a:pos x="0" y="11"/>
                  </a:cxn>
                  <a:cxn ang="0">
                    <a:pos x="1" y="11"/>
                  </a:cxn>
                  <a:cxn ang="0">
                    <a:pos x="3" y="11"/>
                  </a:cxn>
                  <a:cxn ang="0">
                    <a:pos x="4" y="11"/>
                  </a:cxn>
                  <a:cxn ang="0">
                    <a:pos x="5" y="11"/>
                  </a:cxn>
                  <a:cxn ang="0">
                    <a:pos x="7" y="10"/>
                  </a:cxn>
                </a:cxnLst>
                <a:rect l="0" t="0" r="r" b="b"/>
                <a:pathLst>
                  <a:path w="9" h="11">
                    <a:moveTo>
                      <a:pt x="7" y="10"/>
                    </a:moveTo>
                    <a:lnTo>
                      <a:pt x="7" y="9"/>
                    </a:lnTo>
                    <a:lnTo>
                      <a:pt x="9" y="8"/>
                    </a:lnTo>
                    <a:lnTo>
                      <a:pt x="9" y="8"/>
                    </a:lnTo>
                    <a:lnTo>
                      <a:pt x="8" y="8"/>
                    </a:lnTo>
                    <a:lnTo>
                      <a:pt x="8" y="6"/>
                    </a:lnTo>
                    <a:lnTo>
                      <a:pt x="7" y="6"/>
                    </a:lnTo>
                    <a:lnTo>
                      <a:pt x="7" y="7"/>
                    </a:lnTo>
                    <a:lnTo>
                      <a:pt x="7" y="6"/>
                    </a:lnTo>
                    <a:lnTo>
                      <a:pt x="4" y="7"/>
                    </a:lnTo>
                    <a:lnTo>
                      <a:pt x="4" y="7"/>
                    </a:lnTo>
                    <a:lnTo>
                      <a:pt x="5" y="6"/>
                    </a:lnTo>
                    <a:lnTo>
                      <a:pt x="4" y="6"/>
                    </a:lnTo>
                    <a:lnTo>
                      <a:pt x="6" y="2"/>
                    </a:lnTo>
                    <a:lnTo>
                      <a:pt x="5" y="0"/>
                    </a:lnTo>
                    <a:lnTo>
                      <a:pt x="5" y="0"/>
                    </a:lnTo>
                    <a:lnTo>
                      <a:pt x="4" y="0"/>
                    </a:lnTo>
                    <a:lnTo>
                      <a:pt x="4" y="0"/>
                    </a:lnTo>
                    <a:lnTo>
                      <a:pt x="4" y="0"/>
                    </a:lnTo>
                    <a:lnTo>
                      <a:pt x="4" y="1"/>
                    </a:lnTo>
                    <a:lnTo>
                      <a:pt x="4" y="2"/>
                    </a:lnTo>
                    <a:lnTo>
                      <a:pt x="0" y="7"/>
                    </a:lnTo>
                    <a:lnTo>
                      <a:pt x="0" y="10"/>
                    </a:lnTo>
                    <a:lnTo>
                      <a:pt x="0" y="11"/>
                    </a:lnTo>
                    <a:lnTo>
                      <a:pt x="1" y="11"/>
                    </a:lnTo>
                    <a:lnTo>
                      <a:pt x="3" y="11"/>
                    </a:lnTo>
                    <a:lnTo>
                      <a:pt x="4" y="11"/>
                    </a:lnTo>
                    <a:lnTo>
                      <a:pt x="5" y="11"/>
                    </a:lnTo>
                    <a:lnTo>
                      <a:pt x="7" y="1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09" name="Freeform 111"/>
              <p:cNvSpPr>
                <a:spLocks/>
              </p:cNvSpPr>
              <p:nvPr/>
            </p:nvSpPr>
            <p:spPr bwMode="auto">
              <a:xfrm>
                <a:off x="4003" y="3386"/>
                <a:ext cx="36" cy="42"/>
              </a:xfrm>
              <a:custGeom>
                <a:avLst/>
                <a:gdLst/>
                <a:ahLst/>
                <a:cxnLst>
                  <a:cxn ang="0">
                    <a:pos x="21" y="0"/>
                  </a:cxn>
                  <a:cxn ang="0">
                    <a:pos x="18" y="1"/>
                  </a:cxn>
                  <a:cxn ang="0">
                    <a:pos x="15" y="4"/>
                  </a:cxn>
                  <a:cxn ang="0">
                    <a:pos x="14" y="5"/>
                  </a:cxn>
                  <a:cxn ang="0">
                    <a:pos x="13" y="7"/>
                  </a:cxn>
                  <a:cxn ang="0">
                    <a:pos x="11" y="9"/>
                  </a:cxn>
                  <a:cxn ang="0">
                    <a:pos x="11" y="12"/>
                  </a:cxn>
                  <a:cxn ang="0">
                    <a:pos x="10" y="13"/>
                  </a:cxn>
                  <a:cxn ang="0">
                    <a:pos x="8" y="18"/>
                  </a:cxn>
                  <a:cxn ang="0">
                    <a:pos x="7" y="19"/>
                  </a:cxn>
                  <a:cxn ang="0">
                    <a:pos x="7" y="21"/>
                  </a:cxn>
                  <a:cxn ang="0">
                    <a:pos x="7" y="23"/>
                  </a:cxn>
                  <a:cxn ang="0">
                    <a:pos x="4" y="27"/>
                  </a:cxn>
                  <a:cxn ang="0">
                    <a:pos x="1" y="27"/>
                  </a:cxn>
                  <a:cxn ang="0">
                    <a:pos x="5" y="27"/>
                  </a:cxn>
                  <a:cxn ang="0">
                    <a:pos x="0" y="34"/>
                  </a:cxn>
                  <a:cxn ang="0">
                    <a:pos x="11" y="34"/>
                  </a:cxn>
                  <a:cxn ang="0">
                    <a:pos x="18" y="34"/>
                  </a:cxn>
                  <a:cxn ang="0">
                    <a:pos x="18" y="35"/>
                  </a:cxn>
                  <a:cxn ang="0">
                    <a:pos x="19" y="36"/>
                  </a:cxn>
                  <a:cxn ang="0">
                    <a:pos x="23" y="34"/>
                  </a:cxn>
                  <a:cxn ang="0">
                    <a:pos x="23" y="37"/>
                  </a:cxn>
                  <a:cxn ang="0">
                    <a:pos x="19" y="40"/>
                  </a:cxn>
                  <a:cxn ang="0">
                    <a:pos x="26" y="36"/>
                  </a:cxn>
                  <a:cxn ang="0">
                    <a:pos x="29" y="32"/>
                  </a:cxn>
                  <a:cxn ang="0">
                    <a:pos x="29" y="41"/>
                  </a:cxn>
                  <a:cxn ang="0">
                    <a:pos x="33" y="38"/>
                  </a:cxn>
                  <a:cxn ang="0">
                    <a:pos x="33" y="42"/>
                  </a:cxn>
                  <a:cxn ang="0">
                    <a:pos x="36" y="36"/>
                  </a:cxn>
                  <a:cxn ang="0">
                    <a:pos x="35" y="36"/>
                  </a:cxn>
                  <a:cxn ang="0">
                    <a:pos x="35" y="31"/>
                  </a:cxn>
                  <a:cxn ang="0">
                    <a:pos x="33" y="31"/>
                  </a:cxn>
                  <a:cxn ang="0">
                    <a:pos x="31" y="34"/>
                  </a:cxn>
                  <a:cxn ang="0">
                    <a:pos x="31" y="30"/>
                  </a:cxn>
                  <a:cxn ang="0">
                    <a:pos x="33" y="29"/>
                  </a:cxn>
                  <a:cxn ang="0">
                    <a:pos x="35" y="27"/>
                  </a:cxn>
                  <a:cxn ang="0">
                    <a:pos x="31" y="27"/>
                  </a:cxn>
                  <a:cxn ang="0">
                    <a:pos x="31" y="25"/>
                  </a:cxn>
                  <a:cxn ang="0">
                    <a:pos x="30" y="23"/>
                  </a:cxn>
                  <a:cxn ang="0">
                    <a:pos x="32" y="20"/>
                  </a:cxn>
                  <a:cxn ang="0">
                    <a:pos x="27" y="19"/>
                  </a:cxn>
                  <a:cxn ang="0">
                    <a:pos x="23" y="19"/>
                  </a:cxn>
                  <a:cxn ang="0">
                    <a:pos x="22" y="19"/>
                  </a:cxn>
                  <a:cxn ang="0">
                    <a:pos x="19" y="17"/>
                  </a:cxn>
                  <a:cxn ang="0">
                    <a:pos x="21" y="15"/>
                  </a:cxn>
                  <a:cxn ang="0">
                    <a:pos x="18" y="13"/>
                  </a:cxn>
                  <a:cxn ang="0">
                    <a:pos x="15" y="15"/>
                  </a:cxn>
                  <a:cxn ang="0">
                    <a:pos x="18" y="9"/>
                  </a:cxn>
                  <a:cxn ang="0">
                    <a:pos x="18" y="7"/>
                  </a:cxn>
                  <a:cxn ang="0">
                    <a:pos x="19" y="4"/>
                  </a:cxn>
                </a:cxnLst>
                <a:rect l="0" t="0" r="r" b="b"/>
                <a:pathLst>
                  <a:path w="36" h="42">
                    <a:moveTo>
                      <a:pt x="20" y="3"/>
                    </a:moveTo>
                    <a:lnTo>
                      <a:pt x="21" y="1"/>
                    </a:lnTo>
                    <a:lnTo>
                      <a:pt x="21" y="0"/>
                    </a:lnTo>
                    <a:lnTo>
                      <a:pt x="20" y="1"/>
                    </a:lnTo>
                    <a:lnTo>
                      <a:pt x="20" y="1"/>
                    </a:lnTo>
                    <a:lnTo>
                      <a:pt x="18" y="1"/>
                    </a:lnTo>
                    <a:lnTo>
                      <a:pt x="18" y="1"/>
                    </a:lnTo>
                    <a:lnTo>
                      <a:pt x="15" y="3"/>
                    </a:lnTo>
                    <a:lnTo>
                      <a:pt x="15" y="4"/>
                    </a:lnTo>
                    <a:lnTo>
                      <a:pt x="15" y="4"/>
                    </a:lnTo>
                    <a:lnTo>
                      <a:pt x="15" y="5"/>
                    </a:lnTo>
                    <a:lnTo>
                      <a:pt x="14" y="5"/>
                    </a:lnTo>
                    <a:lnTo>
                      <a:pt x="14" y="5"/>
                    </a:lnTo>
                    <a:lnTo>
                      <a:pt x="13" y="5"/>
                    </a:lnTo>
                    <a:lnTo>
                      <a:pt x="13" y="7"/>
                    </a:lnTo>
                    <a:lnTo>
                      <a:pt x="12" y="8"/>
                    </a:lnTo>
                    <a:lnTo>
                      <a:pt x="11" y="8"/>
                    </a:lnTo>
                    <a:lnTo>
                      <a:pt x="11" y="9"/>
                    </a:lnTo>
                    <a:lnTo>
                      <a:pt x="12" y="9"/>
                    </a:lnTo>
                    <a:lnTo>
                      <a:pt x="11" y="10"/>
                    </a:lnTo>
                    <a:lnTo>
                      <a:pt x="11" y="12"/>
                    </a:lnTo>
                    <a:lnTo>
                      <a:pt x="11" y="12"/>
                    </a:lnTo>
                    <a:lnTo>
                      <a:pt x="11" y="13"/>
                    </a:lnTo>
                    <a:lnTo>
                      <a:pt x="10" y="13"/>
                    </a:lnTo>
                    <a:lnTo>
                      <a:pt x="8" y="16"/>
                    </a:lnTo>
                    <a:lnTo>
                      <a:pt x="8" y="18"/>
                    </a:lnTo>
                    <a:lnTo>
                      <a:pt x="8" y="18"/>
                    </a:lnTo>
                    <a:lnTo>
                      <a:pt x="8" y="19"/>
                    </a:lnTo>
                    <a:lnTo>
                      <a:pt x="7" y="19"/>
                    </a:lnTo>
                    <a:lnTo>
                      <a:pt x="7" y="19"/>
                    </a:lnTo>
                    <a:lnTo>
                      <a:pt x="7" y="20"/>
                    </a:lnTo>
                    <a:lnTo>
                      <a:pt x="7" y="21"/>
                    </a:lnTo>
                    <a:lnTo>
                      <a:pt x="7" y="21"/>
                    </a:lnTo>
                    <a:lnTo>
                      <a:pt x="7" y="21"/>
                    </a:lnTo>
                    <a:lnTo>
                      <a:pt x="7" y="22"/>
                    </a:lnTo>
                    <a:lnTo>
                      <a:pt x="7" y="23"/>
                    </a:lnTo>
                    <a:lnTo>
                      <a:pt x="5" y="22"/>
                    </a:lnTo>
                    <a:lnTo>
                      <a:pt x="4" y="26"/>
                    </a:lnTo>
                    <a:lnTo>
                      <a:pt x="4" y="27"/>
                    </a:lnTo>
                    <a:lnTo>
                      <a:pt x="3" y="26"/>
                    </a:lnTo>
                    <a:lnTo>
                      <a:pt x="1" y="27"/>
                    </a:lnTo>
                    <a:lnTo>
                      <a:pt x="1" y="27"/>
                    </a:lnTo>
                    <a:lnTo>
                      <a:pt x="4" y="27"/>
                    </a:lnTo>
                    <a:lnTo>
                      <a:pt x="4" y="27"/>
                    </a:lnTo>
                    <a:lnTo>
                      <a:pt x="5" y="27"/>
                    </a:lnTo>
                    <a:lnTo>
                      <a:pt x="0" y="32"/>
                    </a:lnTo>
                    <a:lnTo>
                      <a:pt x="0" y="34"/>
                    </a:lnTo>
                    <a:lnTo>
                      <a:pt x="0" y="34"/>
                    </a:lnTo>
                    <a:lnTo>
                      <a:pt x="2" y="34"/>
                    </a:lnTo>
                    <a:lnTo>
                      <a:pt x="7" y="34"/>
                    </a:lnTo>
                    <a:lnTo>
                      <a:pt x="11" y="34"/>
                    </a:lnTo>
                    <a:lnTo>
                      <a:pt x="11" y="34"/>
                    </a:lnTo>
                    <a:lnTo>
                      <a:pt x="18" y="34"/>
                    </a:lnTo>
                    <a:lnTo>
                      <a:pt x="18" y="34"/>
                    </a:lnTo>
                    <a:lnTo>
                      <a:pt x="20" y="33"/>
                    </a:lnTo>
                    <a:lnTo>
                      <a:pt x="20" y="34"/>
                    </a:lnTo>
                    <a:lnTo>
                      <a:pt x="18" y="35"/>
                    </a:lnTo>
                    <a:lnTo>
                      <a:pt x="18" y="35"/>
                    </a:lnTo>
                    <a:lnTo>
                      <a:pt x="19" y="35"/>
                    </a:lnTo>
                    <a:lnTo>
                      <a:pt x="19" y="36"/>
                    </a:lnTo>
                    <a:lnTo>
                      <a:pt x="22" y="35"/>
                    </a:lnTo>
                    <a:lnTo>
                      <a:pt x="22" y="34"/>
                    </a:lnTo>
                    <a:lnTo>
                      <a:pt x="23" y="34"/>
                    </a:lnTo>
                    <a:lnTo>
                      <a:pt x="25" y="34"/>
                    </a:lnTo>
                    <a:lnTo>
                      <a:pt x="26" y="34"/>
                    </a:lnTo>
                    <a:lnTo>
                      <a:pt x="23" y="37"/>
                    </a:lnTo>
                    <a:lnTo>
                      <a:pt x="22" y="38"/>
                    </a:lnTo>
                    <a:lnTo>
                      <a:pt x="19" y="39"/>
                    </a:lnTo>
                    <a:lnTo>
                      <a:pt x="19" y="40"/>
                    </a:lnTo>
                    <a:lnTo>
                      <a:pt x="20" y="40"/>
                    </a:lnTo>
                    <a:lnTo>
                      <a:pt x="22" y="40"/>
                    </a:lnTo>
                    <a:lnTo>
                      <a:pt x="26" y="36"/>
                    </a:lnTo>
                    <a:lnTo>
                      <a:pt x="27" y="36"/>
                    </a:lnTo>
                    <a:lnTo>
                      <a:pt x="27" y="36"/>
                    </a:lnTo>
                    <a:lnTo>
                      <a:pt x="29" y="32"/>
                    </a:lnTo>
                    <a:lnTo>
                      <a:pt x="29" y="32"/>
                    </a:lnTo>
                    <a:lnTo>
                      <a:pt x="30" y="37"/>
                    </a:lnTo>
                    <a:lnTo>
                      <a:pt x="29" y="41"/>
                    </a:lnTo>
                    <a:lnTo>
                      <a:pt x="29" y="41"/>
                    </a:lnTo>
                    <a:lnTo>
                      <a:pt x="32" y="38"/>
                    </a:lnTo>
                    <a:lnTo>
                      <a:pt x="33" y="38"/>
                    </a:lnTo>
                    <a:lnTo>
                      <a:pt x="32" y="40"/>
                    </a:lnTo>
                    <a:lnTo>
                      <a:pt x="32" y="41"/>
                    </a:lnTo>
                    <a:lnTo>
                      <a:pt x="33" y="42"/>
                    </a:lnTo>
                    <a:lnTo>
                      <a:pt x="33" y="41"/>
                    </a:lnTo>
                    <a:lnTo>
                      <a:pt x="35" y="41"/>
                    </a:lnTo>
                    <a:lnTo>
                      <a:pt x="36" y="36"/>
                    </a:lnTo>
                    <a:lnTo>
                      <a:pt x="36" y="34"/>
                    </a:lnTo>
                    <a:lnTo>
                      <a:pt x="36" y="33"/>
                    </a:lnTo>
                    <a:lnTo>
                      <a:pt x="35" y="36"/>
                    </a:lnTo>
                    <a:lnTo>
                      <a:pt x="34" y="35"/>
                    </a:lnTo>
                    <a:lnTo>
                      <a:pt x="34" y="34"/>
                    </a:lnTo>
                    <a:lnTo>
                      <a:pt x="35" y="31"/>
                    </a:lnTo>
                    <a:lnTo>
                      <a:pt x="36" y="30"/>
                    </a:lnTo>
                    <a:lnTo>
                      <a:pt x="36" y="30"/>
                    </a:lnTo>
                    <a:lnTo>
                      <a:pt x="33" y="31"/>
                    </a:lnTo>
                    <a:lnTo>
                      <a:pt x="33" y="34"/>
                    </a:lnTo>
                    <a:lnTo>
                      <a:pt x="32" y="34"/>
                    </a:lnTo>
                    <a:lnTo>
                      <a:pt x="31" y="34"/>
                    </a:lnTo>
                    <a:lnTo>
                      <a:pt x="31" y="33"/>
                    </a:lnTo>
                    <a:lnTo>
                      <a:pt x="31" y="31"/>
                    </a:lnTo>
                    <a:lnTo>
                      <a:pt x="31" y="30"/>
                    </a:lnTo>
                    <a:lnTo>
                      <a:pt x="31" y="30"/>
                    </a:lnTo>
                    <a:lnTo>
                      <a:pt x="30" y="30"/>
                    </a:lnTo>
                    <a:lnTo>
                      <a:pt x="33" y="29"/>
                    </a:lnTo>
                    <a:lnTo>
                      <a:pt x="33" y="27"/>
                    </a:lnTo>
                    <a:lnTo>
                      <a:pt x="34" y="27"/>
                    </a:lnTo>
                    <a:lnTo>
                      <a:pt x="35" y="27"/>
                    </a:lnTo>
                    <a:lnTo>
                      <a:pt x="34" y="26"/>
                    </a:lnTo>
                    <a:lnTo>
                      <a:pt x="32" y="27"/>
                    </a:lnTo>
                    <a:lnTo>
                      <a:pt x="31" y="27"/>
                    </a:lnTo>
                    <a:lnTo>
                      <a:pt x="29" y="27"/>
                    </a:lnTo>
                    <a:lnTo>
                      <a:pt x="29" y="27"/>
                    </a:lnTo>
                    <a:lnTo>
                      <a:pt x="31" y="25"/>
                    </a:lnTo>
                    <a:lnTo>
                      <a:pt x="30" y="24"/>
                    </a:lnTo>
                    <a:lnTo>
                      <a:pt x="29" y="24"/>
                    </a:lnTo>
                    <a:lnTo>
                      <a:pt x="30" y="23"/>
                    </a:lnTo>
                    <a:lnTo>
                      <a:pt x="32" y="22"/>
                    </a:lnTo>
                    <a:lnTo>
                      <a:pt x="33" y="20"/>
                    </a:lnTo>
                    <a:lnTo>
                      <a:pt x="32" y="20"/>
                    </a:lnTo>
                    <a:lnTo>
                      <a:pt x="29" y="19"/>
                    </a:lnTo>
                    <a:lnTo>
                      <a:pt x="28" y="19"/>
                    </a:lnTo>
                    <a:lnTo>
                      <a:pt x="27" y="19"/>
                    </a:lnTo>
                    <a:lnTo>
                      <a:pt x="23" y="20"/>
                    </a:lnTo>
                    <a:lnTo>
                      <a:pt x="22" y="20"/>
                    </a:lnTo>
                    <a:lnTo>
                      <a:pt x="23" y="19"/>
                    </a:lnTo>
                    <a:lnTo>
                      <a:pt x="23" y="18"/>
                    </a:lnTo>
                    <a:lnTo>
                      <a:pt x="22" y="19"/>
                    </a:lnTo>
                    <a:lnTo>
                      <a:pt x="22" y="19"/>
                    </a:lnTo>
                    <a:lnTo>
                      <a:pt x="22" y="19"/>
                    </a:lnTo>
                    <a:lnTo>
                      <a:pt x="19" y="19"/>
                    </a:lnTo>
                    <a:lnTo>
                      <a:pt x="19" y="17"/>
                    </a:lnTo>
                    <a:lnTo>
                      <a:pt x="18" y="17"/>
                    </a:lnTo>
                    <a:lnTo>
                      <a:pt x="22" y="15"/>
                    </a:lnTo>
                    <a:lnTo>
                      <a:pt x="21" y="15"/>
                    </a:lnTo>
                    <a:lnTo>
                      <a:pt x="18" y="15"/>
                    </a:lnTo>
                    <a:lnTo>
                      <a:pt x="18" y="13"/>
                    </a:lnTo>
                    <a:lnTo>
                      <a:pt x="18" y="13"/>
                    </a:lnTo>
                    <a:lnTo>
                      <a:pt x="15" y="17"/>
                    </a:lnTo>
                    <a:lnTo>
                      <a:pt x="14" y="16"/>
                    </a:lnTo>
                    <a:lnTo>
                      <a:pt x="15" y="15"/>
                    </a:lnTo>
                    <a:lnTo>
                      <a:pt x="15" y="14"/>
                    </a:lnTo>
                    <a:lnTo>
                      <a:pt x="18" y="9"/>
                    </a:lnTo>
                    <a:lnTo>
                      <a:pt x="18" y="9"/>
                    </a:lnTo>
                    <a:lnTo>
                      <a:pt x="18" y="8"/>
                    </a:lnTo>
                    <a:lnTo>
                      <a:pt x="18" y="7"/>
                    </a:lnTo>
                    <a:lnTo>
                      <a:pt x="18" y="7"/>
                    </a:lnTo>
                    <a:lnTo>
                      <a:pt x="19" y="7"/>
                    </a:lnTo>
                    <a:lnTo>
                      <a:pt x="20" y="5"/>
                    </a:lnTo>
                    <a:lnTo>
                      <a:pt x="19" y="4"/>
                    </a:lnTo>
                    <a:lnTo>
                      <a:pt x="19" y="3"/>
                    </a:lnTo>
                    <a:lnTo>
                      <a:pt x="2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0" name="Freeform 112"/>
              <p:cNvSpPr>
                <a:spLocks/>
              </p:cNvSpPr>
              <p:nvPr/>
            </p:nvSpPr>
            <p:spPr bwMode="auto">
              <a:xfrm>
                <a:off x="4020" y="3424"/>
                <a:ext cx="1" cy="3"/>
              </a:xfrm>
              <a:custGeom>
                <a:avLst/>
                <a:gdLst/>
                <a:ahLst/>
                <a:cxnLst>
                  <a:cxn ang="0">
                    <a:pos x="0" y="3"/>
                  </a:cxn>
                  <a:cxn ang="0">
                    <a:pos x="0" y="3"/>
                  </a:cxn>
                  <a:cxn ang="0">
                    <a:pos x="0" y="0"/>
                  </a:cxn>
                  <a:cxn ang="0">
                    <a:pos x="0" y="0"/>
                  </a:cxn>
                  <a:cxn ang="0">
                    <a:pos x="0" y="0"/>
                  </a:cxn>
                  <a:cxn ang="0">
                    <a:pos x="0" y="3"/>
                  </a:cxn>
                </a:cxnLst>
                <a:rect l="0" t="0" r="r" b="b"/>
                <a:pathLst>
                  <a:path h="3">
                    <a:moveTo>
                      <a:pt x="0" y="3"/>
                    </a:moveTo>
                    <a:lnTo>
                      <a:pt x="0" y="3"/>
                    </a:lnTo>
                    <a:lnTo>
                      <a:pt x="0" y="0"/>
                    </a:lnTo>
                    <a:lnTo>
                      <a:pt x="0" y="0"/>
                    </a:lnTo>
                    <a:lnTo>
                      <a:pt x="0" y="0"/>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1" name="Freeform 113"/>
              <p:cNvSpPr>
                <a:spLocks/>
              </p:cNvSpPr>
              <p:nvPr/>
            </p:nvSpPr>
            <p:spPr bwMode="auto">
              <a:xfrm>
                <a:off x="4350" y="3387"/>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2" name="Freeform 114"/>
              <p:cNvSpPr>
                <a:spLocks/>
              </p:cNvSpPr>
              <p:nvPr/>
            </p:nvSpPr>
            <p:spPr bwMode="auto">
              <a:xfrm>
                <a:off x="4459" y="3509"/>
                <a:ext cx="16" cy="5"/>
              </a:xfrm>
              <a:custGeom>
                <a:avLst/>
                <a:gdLst/>
                <a:ahLst/>
                <a:cxnLst>
                  <a:cxn ang="0">
                    <a:pos x="1" y="0"/>
                  </a:cxn>
                  <a:cxn ang="0">
                    <a:pos x="1" y="0"/>
                  </a:cxn>
                  <a:cxn ang="0">
                    <a:pos x="1" y="1"/>
                  </a:cxn>
                  <a:cxn ang="0">
                    <a:pos x="1" y="1"/>
                  </a:cxn>
                  <a:cxn ang="0">
                    <a:pos x="0" y="2"/>
                  </a:cxn>
                  <a:cxn ang="0">
                    <a:pos x="5" y="3"/>
                  </a:cxn>
                  <a:cxn ang="0">
                    <a:pos x="6" y="3"/>
                  </a:cxn>
                  <a:cxn ang="0">
                    <a:pos x="7" y="4"/>
                  </a:cxn>
                  <a:cxn ang="0">
                    <a:pos x="7" y="5"/>
                  </a:cxn>
                  <a:cxn ang="0">
                    <a:pos x="13" y="4"/>
                  </a:cxn>
                  <a:cxn ang="0">
                    <a:pos x="15" y="4"/>
                  </a:cxn>
                  <a:cxn ang="0">
                    <a:pos x="16" y="2"/>
                  </a:cxn>
                  <a:cxn ang="0">
                    <a:pos x="16" y="2"/>
                  </a:cxn>
                  <a:cxn ang="0">
                    <a:pos x="13" y="3"/>
                  </a:cxn>
                  <a:cxn ang="0">
                    <a:pos x="12" y="2"/>
                  </a:cxn>
                  <a:cxn ang="0">
                    <a:pos x="12" y="2"/>
                  </a:cxn>
                  <a:cxn ang="0">
                    <a:pos x="9" y="2"/>
                  </a:cxn>
                  <a:cxn ang="0">
                    <a:pos x="9" y="2"/>
                  </a:cxn>
                  <a:cxn ang="0">
                    <a:pos x="9" y="2"/>
                  </a:cxn>
                  <a:cxn ang="0">
                    <a:pos x="8" y="1"/>
                  </a:cxn>
                  <a:cxn ang="0">
                    <a:pos x="5" y="2"/>
                  </a:cxn>
                  <a:cxn ang="0">
                    <a:pos x="4" y="1"/>
                  </a:cxn>
                  <a:cxn ang="0">
                    <a:pos x="4" y="1"/>
                  </a:cxn>
                  <a:cxn ang="0">
                    <a:pos x="4" y="1"/>
                  </a:cxn>
                  <a:cxn ang="0">
                    <a:pos x="4" y="0"/>
                  </a:cxn>
                  <a:cxn ang="0">
                    <a:pos x="3" y="1"/>
                  </a:cxn>
                  <a:cxn ang="0">
                    <a:pos x="1" y="0"/>
                  </a:cxn>
                </a:cxnLst>
                <a:rect l="0" t="0" r="r" b="b"/>
                <a:pathLst>
                  <a:path w="16" h="5">
                    <a:moveTo>
                      <a:pt x="1" y="0"/>
                    </a:moveTo>
                    <a:lnTo>
                      <a:pt x="1" y="0"/>
                    </a:lnTo>
                    <a:lnTo>
                      <a:pt x="1" y="1"/>
                    </a:lnTo>
                    <a:lnTo>
                      <a:pt x="1" y="1"/>
                    </a:lnTo>
                    <a:lnTo>
                      <a:pt x="0" y="2"/>
                    </a:lnTo>
                    <a:lnTo>
                      <a:pt x="5" y="3"/>
                    </a:lnTo>
                    <a:lnTo>
                      <a:pt x="6" y="3"/>
                    </a:lnTo>
                    <a:lnTo>
                      <a:pt x="7" y="4"/>
                    </a:lnTo>
                    <a:lnTo>
                      <a:pt x="7" y="5"/>
                    </a:lnTo>
                    <a:lnTo>
                      <a:pt x="13" y="4"/>
                    </a:lnTo>
                    <a:lnTo>
                      <a:pt x="15" y="4"/>
                    </a:lnTo>
                    <a:lnTo>
                      <a:pt x="16" y="2"/>
                    </a:lnTo>
                    <a:lnTo>
                      <a:pt x="16" y="2"/>
                    </a:lnTo>
                    <a:lnTo>
                      <a:pt x="13" y="3"/>
                    </a:lnTo>
                    <a:lnTo>
                      <a:pt x="12" y="2"/>
                    </a:lnTo>
                    <a:lnTo>
                      <a:pt x="12" y="2"/>
                    </a:lnTo>
                    <a:lnTo>
                      <a:pt x="9" y="2"/>
                    </a:lnTo>
                    <a:lnTo>
                      <a:pt x="9" y="2"/>
                    </a:lnTo>
                    <a:lnTo>
                      <a:pt x="9" y="2"/>
                    </a:lnTo>
                    <a:lnTo>
                      <a:pt x="8" y="1"/>
                    </a:lnTo>
                    <a:lnTo>
                      <a:pt x="5" y="2"/>
                    </a:lnTo>
                    <a:lnTo>
                      <a:pt x="4" y="1"/>
                    </a:lnTo>
                    <a:lnTo>
                      <a:pt x="4" y="1"/>
                    </a:lnTo>
                    <a:lnTo>
                      <a:pt x="4" y="1"/>
                    </a:lnTo>
                    <a:lnTo>
                      <a:pt x="4" y="0"/>
                    </a:lnTo>
                    <a:lnTo>
                      <a:pt x="3"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3" name="Freeform 115"/>
              <p:cNvSpPr>
                <a:spLocks/>
              </p:cNvSpPr>
              <p:nvPr/>
            </p:nvSpPr>
            <p:spPr bwMode="auto">
              <a:xfrm>
                <a:off x="4468" y="3478"/>
                <a:ext cx="1" cy="2"/>
              </a:xfrm>
              <a:custGeom>
                <a:avLst/>
                <a:gdLst/>
                <a:ahLst/>
                <a:cxnLst>
                  <a:cxn ang="0">
                    <a:pos x="0" y="1"/>
                  </a:cxn>
                  <a:cxn ang="0">
                    <a:pos x="1" y="2"/>
                  </a:cxn>
                  <a:cxn ang="0">
                    <a:pos x="1" y="1"/>
                  </a:cxn>
                  <a:cxn ang="0">
                    <a:pos x="1" y="1"/>
                  </a:cxn>
                  <a:cxn ang="0">
                    <a:pos x="1" y="0"/>
                  </a:cxn>
                  <a:cxn ang="0">
                    <a:pos x="0" y="0"/>
                  </a:cxn>
                  <a:cxn ang="0">
                    <a:pos x="0" y="0"/>
                  </a:cxn>
                  <a:cxn ang="0">
                    <a:pos x="0" y="1"/>
                  </a:cxn>
                  <a:cxn ang="0">
                    <a:pos x="0" y="2"/>
                  </a:cxn>
                  <a:cxn ang="0">
                    <a:pos x="0" y="1"/>
                  </a:cxn>
                </a:cxnLst>
                <a:rect l="0" t="0" r="r" b="b"/>
                <a:pathLst>
                  <a:path w="1" h="2">
                    <a:moveTo>
                      <a:pt x="0" y="1"/>
                    </a:moveTo>
                    <a:lnTo>
                      <a:pt x="1" y="2"/>
                    </a:lnTo>
                    <a:lnTo>
                      <a:pt x="1" y="1"/>
                    </a:lnTo>
                    <a:lnTo>
                      <a:pt x="1" y="1"/>
                    </a:lnTo>
                    <a:lnTo>
                      <a:pt x="1" y="0"/>
                    </a:lnTo>
                    <a:lnTo>
                      <a:pt x="0" y="0"/>
                    </a:lnTo>
                    <a:lnTo>
                      <a:pt x="0" y="0"/>
                    </a:lnTo>
                    <a:lnTo>
                      <a:pt x="0" y="1"/>
                    </a:lnTo>
                    <a:lnTo>
                      <a:pt x="0" y="2"/>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4" name="Freeform 116"/>
              <p:cNvSpPr>
                <a:spLocks/>
              </p:cNvSpPr>
              <p:nvPr/>
            </p:nvSpPr>
            <p:spPr bwMode="auto">
              <a:xfrm>
                <a:off x="4466" y="3493"/>
                <a:ext cx="2" cy="2"/>
              </a:xfrm>
              <a:custGeom>
                <a:avLst/>
                <a:gdLst/>
                <a:ahLst/>
                <a:cxnLst>
                  <a:cxn ang="0">
                    <a:pos x="0" y="0"/>
                  </a:cxn>
                  <a:cxn ang="0">
                    <a:pos x="1" y="2"/>
                  </a:cxn>
                  <a:cxn ang="0">
                    <a:pos x="1" y="2"/>
                  </a:cxn>
                  <a:cxn ang="0">
                    <a:pos x="2" y="2"/>
                  </a:cxn>
                  <a:cxn ang="0">
                    <a:pos x="2" y="1"/>
                  </a:cxn>
                  <a:cxn ang="0">
                    <a:pos x="1" y="0"/>
                  </a:cxn>
                  <a:cxn ang="0">
                    <a:pos x="1" y="0"/>
                  </a:cxn>
                  <a:cxn ang="0">
                    <a:pos x="0" y="0"/>
                  </a:cxn>
                  <a:cxn ang="0">
                    <a:pos x="0" y="0"/>
                  </a:cxn>
                </a:cxnLst>
                <a:rect l="0" t="0" r="r" b="b"/>
                <a:pathLst>
                  <a:path w="2" h="2">
                    <a:moveTo>
                      <a:pt x="0" y="0"/>
                    </a:moveTo>
                    <a:lnTo>
                      <a:pt x="1" y="2"/>
                    </a:lnTo>
                    <a:lnTo>
                      <a:pt x="1" y="2"/>
                    </a:lnTo>
                    <a:lnTo>
                      <a:pt x="2" y="2"/>
                    </a:lnTo>
                    <a:lnTo>
                      <a:pt x="2" y="1"/>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5" name="Freeform 117"/>
              <p:cNvSpPr>
                <a:spLocks/>
              </p:cNvSpPr>
              <p:nvPr/>
            </p:nvSpPr>
            <p:spPr bwMode="auto">
              <a:xfrm>
                <a:off x="4464" y="3473"/>
                <a:ext cx="2" cy="2"/>
              </a:xfrm>
              <a:custGeom>
                <a:avLst/>
                <a:gdLst/>
                <a:ahLst/>
                <a:cxnLst>
                  <a:cxn ang="0">
                    <a:pos x="2" y="0"/>
                  </a:cxn>
                  <a:cxn ang="0">
                    <a:pos x="1" y="0"/>
                  </a:cxn>
                  <a:cxn ang="0">
                    <a:pos x="0" y="1"/>
                  </a:cxn>
                  <a:cxn ang="0">
                    <a:pos x="0" y="1"/>
                  </a:cxn>
                  <a:cxn ang="0">
                    <a:pos x="1" y="2"/>
                  </a:cxn>
                  <a:cxn ang="0">
                    <a:pos x="2" y="1"/>
                  </a:cxn>
                  <a:cxn ang="0">
                    <a:pos x="2" y="1"/>
                  </a:cxn>
                  <a:cxn ang="0">
                    <a:pos x="2" y="1"/>
                  </a:cxn>
                  <a:cxn ang="0">
                    <a:pos x="2" y="0"/>
                  </a:cxn>
                </a:cxnLst>
                <a:rect l="0" t="0" r="r" b="b"/>
                <a:pathLst>
                  <a:path w="2" h="2">
                    <a:moveTo>
                      <a:pt x="2" y="0"/>
                    </a:moveTo>
                    <a:lnTo>
                      <a:pt x="1" y="0"/>
                    </a:lnTo>
                    <a:lnTo>
                      <a:pt x="0" y="1"/>
                    </a:lnTo>
                    <a:lnTo>
                      <a:pt x="0" y="1"/>
                    </a:lnTo>
                    <a:lnTo>
                      <a:pt x="1" y="2"/>
                    </a:lnTo>
                    <a:lnTo>
                      <a:pt x="2" y="1"/>
                    </a:lnTo>
                    <a:lnTo>
                      <a:pt x="2" y="1"/>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6" name="Freeform 118"/>
              <p:cNvSpPr>
                <a:spLocks/>
              </p:cNvSpPr>
              <p:nvPr/>
            </p:nvSpPr>
            <p:spPr bwMode="auto">
              <a:xfrm>
                <a:off x="4456" y="3486"/>
                <a:ext cx="9" cy="7"/>
              </a:xfrm>
              <a:custGeom>
                <a:avLst/>
                <a:gdLst/>
                <a:ahLst/>
                <a:cxnLst>
                  <a:cxn ang="0">
                    <a:pos x="6" y="2"/>
                  </a:cxn>
                  <a:cxn ang="0">
                    <a:pos x="4" y="1"/>
                  </a:cxn>
                  <a:cxn ang="0">
                    <a:pos x="2" y="0"/>
                  </a:cxn>
                  <a:cxn ang="0">
                    <a:pos x="2" y="0"/>
                  </a:cxn>
                  <a:cxn ang="0">
                    <a:pos x="1" y="0"/>
                  </a:cxn>
                  <a:cxn ang="0">
                    <a:pos x="0" y="0"/>
                  </a:cxn>
                  <a:cxn ang="0">
                    <a:pos x="1" y="0"/>
                  </a:cxn>
                  <a:cxn ang="0">
                    <a:pos x="3" y="3"/>
                  </a:cxn>
                  <a:cxn ang="0">
                    <a:pos x="4" y="3"/>
                  </a:cxn>
                  <a:cxn ang="0">
                    <a:pos x="4" y="3"/>
                  </a:cxn>
                  <a:cxn ang="0">
                    <a:pos x="5" y="4"/>
                  </a:cxn>
                  <a:cxn ang="0">
                    <a:pos x="7" y="5"/>
                  </a:cxn>
                  <a:cxn ang="0">
                    <a:pos x="7" y="5"/>
                  </a:cxn>
                  <a:cxn ang="0">
                    <a:pos x="7" y="7"/>
                  </a:cxn>
                  <a:cxn ang="0">
                    <a:pos x="8" y="7"/>
                  </a:cxn>
                  <a:cxn ang="0">
                    <a:pos x="9" y="7"/>
                  </a:cxn>
                  <a:cxn ang="0">
                    <a:pos x="9" y="6"/>
                  </a:cxn>
                  <a:cxn ang="0">
                    <a:pos x="9" y="7"/>
                  </a:cxn>
                  <a:cxn ang="0">
                    <a:pos x="9" y="6"/>
                  </a:cxn>
                  <a:cxn ang="0">
                    <a:pos x="8" y="5"/>
                  </a:cxn>
                  <a:cxn ang="0">
                    <a:pos x="7" y="3"/>
                  </a:cxn>
                  <a:cxn ang="0">
                    <a:pos x="7" y="3"/>
                  </a:cxn>
                  <a:cxn ang="0">
                    <a:pos x="6" y="2"/>
                  </a:cxn>
                </a:cxnLst>
                <a:rect l="0" t="0" r="r" b="b"/>
                <a:pathLst>
                  <a:path w="9" h="7">
                    <a:moveTo>
                      <a:pt x="6" y="2"/>
                    </a:moveTo>
                    <a:lnTo>
                      <a:pt x="4" y="1"/>
                    </a:lnTo>
                    <a:lnTo>
                      <a:pt x="2" y="0"/>
                    </a:lnTo>
                    <a:lnTo>
                      <a:pt x="2" y="0"/>
                    </a:lnTo>
                    <a:lnTo>
                      <a:pt x="1" y="0"/>
                    </a:lnTo>
                    <a:lnTo>
                      <a:pt x="0" y="0"/>
                    </a:lnTo>
                    <a:lnTo>
                      <a:pt x="1" y="0"/>
                    </a:lnTo>
                    <a:lnTo>
                      <a:pt x="3" y="3"/>
                    </a:lnTo>
                    <a:lnTo>
                      <a:pt x="4" y="3"/>
                    </a:lnTo>
                    <a:lnTo>
                      <a:pt x="4" y="3"/>
                    </a:lnTo>
                    <a:lnTo>
                      <a:pt x="5" y="4"/>
                    </a:lnTo>
                    <a:lnTo>
                      <a:pt x="7" y="5"/>
                    </a:lnTo>
                    <a:lnTo>
                      <a:pt x="7" y="5"/>
                    </a:lnTo>
                    <a:lnTo>
                      <a:pt x="7" y="7"/>
                    </a:lnTo>
                    <a:lnTo>
                      <a:pt x="8" y="7"/>
                    </a:lnTo>
                    <a:lnTo>
                      <a:pt x="9" y="7"/>
                    </a:lnTo>
                    <a:lnTo>
                      <a:pt x="9" y="6"/>
                    </a:lnTo>
                    <a:lnTo>
                      <a:pt x="9" y="7"/>
                    </a:lnTo>
                    <a:lnTo>
                      <a:pt x="9" y="6"/>
                    </a:lnTo>
                    <a:lnTo>
                      <a:pt x="8" y="5"/>
                    </a:lnTo>
                    <a:lnTo>
                      <a:pt x="7" y="3"/>
                    </a:lnTo>
                    <a:lnTo>
                      <a:pt x="7" y="3"/>
                    </a:lnTo>
                    <a:lnTo>
                      <a:pt x="6"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7" name="Freeform 119"/>
              <p:cNvSpPr>
                <a:spLocks/>
              </p:cNvSpPr>
              <p:nvPr/>
            </p:nvSpPr>
            <p:spPr bwMode="auto">
              <a:xfrm>
                <a:off x="4508" y="3508"/>
                <a:ext cx="12" cy="7"/>
              </a:xfrm>
              <a:custGeom>
                <a:avLst/>
                <a:gdLst/>
                <a:ahLst/>
                <a:cxnLst>
                  <a:cxn ang="0">
                    <a:pos x="11" y="2"/>
                  </a:cxn>
                  <a:cxn ang="0">
                    <a:pos x="12" y="1"/>
                  </a:cxn>
                  <a:cxn ang="0">
                    <a:pos x="12" y="0"/>
                  </a:cxn>
                  <a:cxn ang="0">
                    <a:pos x="12" y="0"/>
                  </a:cxn>
                  <a:cxn ang="0">
                    <a:pos x="9" y="2"/>
                  </a:cxn>
                  <a:cxn ang="0">
                    <a:pos x="4" y="3"/>
                  </a:cxn>
                  <a:cxn ang="0">
                    <a:pos x="3" y="3"/>
                  </a:cxn>
                  <a:cxn ang="0">
                    <a:pos x="3" y="3"/>
                  </a:cxn>
                  <a:cxn ang="0">
                    <a:pos x="0" y="5"/>
                  </a:cxn>
                  <a:cxn ang="0">
                    <a:pos x="1" y="7"/>
                  </a:cxn>
                  <a:cxn ang="0">
                    <a:pos x="3" y="7"/>
                  </a:cxn>
                  <a:cxn ang="0">
                    <a:pos x="4" y="7"/>
                  </a:cxn>
                  <a:cxn ang="0">
                    <a:pos x="5" y="7"/>
                  </a:cxn>
                  <a:cxn ang="0">
                    <a:pos x="7" y="7"/>
                  </a:cxn>
                  <a:cxn ang="0">
                    <a:pos x="8" y="6"/>
                  </a:cxn>
                  <a:cxn ang="0">
                    <a:pos x="9" y="5"/>
                  </a:cxn>
                  <a:cxn ang="0">
                    <a:pos x="10" y="4"/>
                  </a:cxn>
                  <a:cxn ang="0">
                    <a:pos x="10" y="4"/>
                  </a:cxn>
                  <a:cxn ang="0">
                    <a:pos x="11" y="3"/>
                  </a:cxn>
                  <a:cxn ang="0">
                    <a:pos x="11" y="2"/>
                  </a:cxn>
                </a:cxnLst>
                <a:rect l="0" t="0" r="r" b="b"/>
                <a:pathLst>
                  <a:path w="12" h="7">
                    <a:moveTo>
                      <a:pt x="11" y="2"/>
                    </a:moveTo>
                    <a:lnTo>
                      <a:pt x="12" y="1"/>
                    </a:lnTo>
                    <a:lnTo>
                      <a:pt x="12" y="0"/>
                    </a:lnTo>
                    <a:lnTo>
                      <a:pt x="12" y="0"/>
                    </a:lnTo>
                    <a:lnTo>
                      <a:pt x="9" y="2"/>
                    </a:lnTo>
                    <a:lnTo>
                      <a:pt x="4" y="3"/>
                    </a:lnTo>
                    <a:lnTo>
                      <a:pt x="3" y="3"/>
                    </a:lnTo>
                    <a:lnTo>
                      <a:pt x="3" y="3"/>
                    </a:lnTo>
                    <a:lnTo>
                      <a:pt x="0" y="5"/>
                    </a:lnTo>
                    <a:lnTo>
                      <a:pt x="1" y="7"/>
                    </a:lnTo>
                    <a:lnTo>
                      <a:pt x="3" y="7"/>
                    </a:lnTo>
                    <a:lnTo>
                      <a:pt x="4" y="7"/>
                    </a:lnTo>
                    <a:lnTo>
                      <a:pt x="5" y="7"/>
                    </a:lnTo>
                    <a:lnTo>
                      <a:pt x="7" y="7"/>
                    </a:lnTo>
                    <a:lnTo>
                      <a:pt x="8" y="6"/>
                    </a:lnTo>
                    <a:lnTo>
                      <a:pt x="9" y="5"/>
                    </a:lnTo>
                    <a:lnTo>
                      <a:pt x="10" y="4"/>
                    </a:lnTo>
                    <a:lnTo>
                      <a:pt x="10" y="4"/>
                    </a:lnTo>
                    <a:lnTo>
                      <a:pt x="11" y="3"/>
                    </a:lnTo>
                    <a:lnTo>
                      <a:pt x="1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8" name="Freeform 120"/>
              <p:cNvSpPr>
                <a:spLocks/>
              </p:cNvSpPr>
              <p:nvPr/>
            </p:nvSpPr>
            <p:spPr bwMode="auto">
              <a:xfrm>
                <a:off x="4469" y="3498"/>
                <a:ext cx="2" cy="2"/>
              </a:xfrm>
              <a:custGeom>
                <a:avLst/>
                <a:gdLst/>
                <a:ahLst/>
                <a:cxnLst>
                  <a:cxn ang="0">
                    <a:pos x="2" y="0"/>
                  </a:cxn>
                  <a:cxn ang="0">
                    <a:pos x="1" y="1"/>
                  </a:cxn>
                  <a:cxn ang="0">
                    <a:pos x="0" y="1"/>
                  </a:cxn>
                  <a:cxn ang="0">
                    <a:pos x="0" y="2"/>
                  </a:cxn>
                  <a:cxn ang="0">
                    <a:pos x="1" y="2"/>
                  </a:cxn>
                  <a:cxn ang="0">
                    <a:pos x="2" y="2"/>
                  </a:cxn>
                  <a:cxn ang="0">
                    <a:pos x="2" y="0"/>
                  </a:cxn>
                </a:cxnLst>
                <a:rect l="0" t="0" r="r" b="b"/>
                <a:pathLst>
                  <a:path w="2" h="2">
                    <a:moveTo>
                      <a:pt x="2" y="0"/>
                    </a:moveTo>
                    <a:lnTo>
                      <a:pt x="1" y="1"/>
                    </a:lnTo>
                    <a:lnTo>
                      <a:pt x="0" y="1"/>
                    </a:lnTo>
                    <a:lnTo>
                      <a:pt x="0" y="2"/>
                    </a:lnTo>
                    <a:lnTo>
                      <a:pt x="1" y="2"/>
                    </a:lnTo>
                    <a:lnTo>
                      <a:pt x="2" y="2"/>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19" name="Freeform 121"/>
              <p:cNvSpPr>
                <a:spLocks/>
              </p:cNvSpPr>
              <p:nvPr/>
            </p:nvSpPr>
            <p:spPr bwMode="auto">
              <a:xfrm>
                <a:off x="4352" y="3478"/>
                <a:ext cx="2" cy="1"/>
              </a:xfrm>
              <a:custGeom>
                <a:avLst/>
                <a:gdLst/>
                <a:ahLst/>
                <a:cxnLst>
                  <a:cxn ang="0">
                    <a:pos x="1" y="1"/>
                  </a:cxn>
                  <a:cxn ang="0">
                    <a:pos x="2" y="1"/>
                  </a:cxn>
                  <a:cxn ang="0">
                    <a:pos x="2" y="0"/>
                  </a:cxn>
                  <a:cxn ang="0">
                    <a:pos x="1" y="0"/>
                  </a:cxn>
                  <a:cxn ang="0">
                    <a:pos x="1" y="0"/>
                  </a:cxn>
                  <a:cxn ang="0">
                    <a:pos x="1" y="0"/>
                  </a:cxn>
                  <a:cxn ang="0">
                    <a:pos x="0" y="0"/>
                  </a:cxn>
                  <a:cxn ang="0">
                    <a:pos x="0" y="0"/>
                  </a:cxn>
                  <a:cxn ang="0">
                    <a:pos x="0" y="1"/>
                  </a:cxn>
                  <a:cxn ang="0">
                    <a:pos x="1" y="1"/>
                  </a:cxn>
                </a:cxnLst>
                <a:rect l="0" t="0" r="r" b="b"/>
                <a:pathLst>
                  <a:path w="2" h="1">
                    <a:moveTo>
                      <a:pt x="1" y="1"/>
                    </a:moveTo>
                    <a:lnTo>
                      <a:pt x="2" y="1"/>
                    </a:lnTo>
                    <a:lnTo>
                      <a:pt x="2" y="0"/>
                    </a:lnTo>
                    <a:lnTo>
                      <a:pt x="1" y="0"/>
                    </a:lnTo>
                    <a:lnTo>
                      <a:pt x="1" y="0"/>
                    </a:lnTo>
                    <a:lnTo>
                      <a:pt x="1" y="0"/>
                    </a:lnTo>
                    <a:lnTo>
                      <a:pt x="0" y="0"/>
                    </a:lnTo>
                    <a:lnTo>
                      <a:pt x="0" y="0"/>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0" name="Freeform 122"/>
              <p:cNvSpPr>
                <a:spLocks/>
              </p:cNvSpPr>
              <p:nvPr/>
            </p:nvSpPr>
            <p:spPr bwMode="auto">
              <a:xfrm>
                <a:off x="4472" y="3488"/>
                <a:ext cx="2" cy="3"/>
              </a:xfrm>
              <a:custGeom>
                <a:avLst/>
                <a:gdLst/>
                <a:ahLst/>
                <a:cxnLst>
                  <a:cxn ang="0">
                    <a:pos x="0" y="3"/>
                  </a:cxn>
                  <a:cxn ang="0">
                    <a:pos x="0" y="3"/>
                  </a:cxn>
                  <a:cxn ang="0">
                    <a:pos x="1" y="2"/>
                  </a:cxn>
                  <a:cxn ang="0">
                    <a:pos x="2" y="1"/>
                  </a:cxn>
                  <a:cxn ang="0">
                    <a:pos x="1" y="0"/>
                  </a:cxn>
                  <a:cxn ang="0">
                    <a:pos x="0" y="0"/>
                  </a:cxn>
                  <a:cxn ang="0">
                    <a:pos x="0" y="1"/>
                  </a:cxn>
                  <a:cxn ang="0">
                    <a:pos x="1" y="1"/>
                  </a:cxn>
                  <a:cxn ang="0">
                    <a:pos x="0" y="2"/>
                  </a:cxn>
                  <a:cxn ang="0">
                    <a:pos x="0" y="3"/>
                  </a:cxn>
                </a:cxnLst>
                <a:rect l="0" t="0" r="r" b="b"/>
                <a:pathLst>
                  <a:path w="2" h="3">
                    <a:moveTo>
                      <a:pt x="0" y="3"/>
                    </a:moveTo>
                    <a:lnTo>
                      <a:pt x="0" y="3"/>
                    </a:lnTo>
                    <a:lnTo>
                      <a:pt x="1" y="2"/>
                    </a:lnTo>
                    <a:lnTo>
                      <a:pt x="2" y="1"/>
                    </a:lnTo>
                    <a:lnTo>
                      <a:pt x="1" y="0"/>
                    </a:lnTo>
                    <a:lnTo>
                      <a:pt x="0" y="0"/>
                    </a:lnTo>
                    <a:lnTo>
                      <a:pt x="0" y="1"/>
                    </a:lnTo>
                    <a:lnTo>
                      <a:pt x="1" y="1"/>
                    </a:lnTo>
                    <a:lnTo>
                      <a:pt x="0" y="2"/>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1" name="Freeform 123"/>
              <p:cNvSpPr>
                <a:spLocks/>
              </p:cNvSpPr>
              <p:nvPr/>
            </p:nvSpPr>
            <p:spPr bwMode="auto">
              <a:xfrm>
                <a:off x="4472" y="3482"/>
                <a:ext cx="4" cy="4"/>
              </a:xfrm>
              <a:custGeom>
                <a:avLst/>
                <a:gdLst/>
                <a:ahLst/>
                <a:cxnLst>
                  <a:cxn ang="0">
                    <a:pos x="3" y="4"/>
                  </a:cxn>
                  <a:cxn ang="0">
                    <a:pos x="3" y="3"/>
                  </a:cxn>
                  <a:cxn ang="0">
                    <a:pos x="3" y="3"/>
                  </a:cxn>
                  <a:cxn ang="0">
                    <a:pos x="3" y="3"/>
                  </a:cxn>
                  <a:cxn ang="0">
                    <a:pos x="4" y="3"/>
                  </a:cxn>
                  <a:cxn ang="0">
                    <a:pos x="3" y="0"/>
                  </a:cxn>
                  <a:cxn ang="0">
                    <a:pos x="0" y="1"/>
                  </a:cxn>
                  <a:cxn ang="0">
                    <a:pos x="0" y="3"/>
                  </a:cxn>
                  <a:cxn ang="0">
                    <a:pos x="1" y="3"/>
                  </a:cxn>
                  <a:cxn ang="0">
                    <a:pos x="2" y="2"/>
                  </a:cxn>
                  <a:cxn ang="0">
                    <a:pos x="2" y="2"/>
                  </a:cxn>
                  <a:cxn ang="0">
                    <a:pos x="2" y="3"/>
                  </a:cxn>
                  <a:cxn ang="0">
                    <a:pos x="3" y="4"/>
                  </a:cxn>
                </a:cxnLst>
                <a:rect l="0" t="0" r="r" b="b"/>
                <a:pathLst>
                  <a:path w="4" h="4">
                    <a:moveTo>
                      <a:pt x="3" y="4"/>
                    </a:moveTo>
                    <a:lnTo>
                      <a:pt x="3" y="3"/>
                    </a:lnTo>
                    <a:lnTo>
                      <a:pt x="3" y="3"/>
                    </a:lnTo>
                    <a:lnTo>
                      <a:pt x="3" y="3"/>
                    </a:lnTo>
                    <a:lnTo>
                      <a:pt x="4" y="3"/>
                    </a:lnTo>
                    <a:lnTo>
                      <a:pt x="3" y="0"/>
                    </a:lnTo>
                    <a:lnTo>
                      <a:pt x="0" y="1"/>
                    </a:lnTo>
                    <a:lnTo>
                      <a:pt x="0" y="3"/>
                    </a:lnTo>
                    <a:lnTo>
                      <a:pt x="1" y="3"/>
                    </a:lnTo>
                    <a:lnTo>
                      <a:pt x="2" y="2"/>
                    </a:lnTo>
                    <a:lnTo>
                      <a:pt x="2" y="2"/>
                    </a:lnTo>
                    <a:lnTo>
                      <a:pt x="2" y="3"/>
                    </a:lnTo>
                    <a:lnTo>
                      <a:pt x="3"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2" name="Freeform 124"/>
              <p:cNvSpPr>
                <a:spLocks/>
              </p:cNvSpPr>
              <p:nvPr/>
            </p:nvSpPr>
            <p:spPr bwMode="auto">
              <a:xfrm>
                <a:off x="4482" y="3504"/>
                <a:ext cx="4" cy="3"/>
              </a:xfrm>
              <a:custGeom>
                <a:avLst/>
                <a:gdLst/>
                <a:ahLst/>
                <a:cxnLst>
                  <a:cxn ang="0">
                    <a:pos x="3" y="2"/>
                  </a:cxn>
                  <a:cxn ang="0">
                    <a:pos x="3" y="1"/>
                  </a:cxn>
                  <a:cxn ang="0">
                    <a:pos x="4" y="0"/>
                  </a:cxn>
                  <a:cxn ang="0">
                    <a:pos x="4" y="0"/>
                  </a:cxn>
                  <a:cxn ang="0">
                    <a:pos x="2" y="0"/>
                  </a:cxn>
                  <a:cxn ang="0">
                    <a:pos x="0" y="1"/>
                  </a:cxn>
                  <a:cxn ang="0">
                    <a:pos x="0" y="2"/>
                  </a:cxn>
                  <a:cxn ang="0">
                    <a:pos x="0" y="3"/>
                  </a:cxn>
                  <a:cxn ang="0">
                    <a:pos x="2" y="2"/>
                  </a:cxn>
                  <a:cxn ang="0">
                    <a:pos x="3" y="2"/>
                  </a:cxn>
                </a:cxnLst>
                <a:rect l="0" t="0" r="r" b="b"/>
                <a:pathLst>
                  <a:path w="4" h="3">
                    <a:moveTo>
                      <a:pt x="3" y="2"/>
                    </a:moveTo>
                    <a:lnTo>
                      <a:pt x="3" y="1"/>
                    </a:lnTo>
                    <a:lnTo>
                      <a:pt x="4" y="0"/>
                    </a:lnTo>
                    <a:lnTo>
                      <a:pt x="4" y="0"/>
                    </a:lnTo>
                    <a:lnTo>
                      <a:pt x="2" y="0"/>
                    </a:lnTo>
                    <a:lnTo>
                      <a:pt x="0" y="1"/>
                    </a:lnTo>
                    <a:lnTo>
                      <a:pt x="0" y="2"/>
                    </a:lnTo>
                    <a:lnTo>
                      <a:pt x="0" y="3"/>
                    </a:lnTo>
                    <a:lnTo>
                      <a:pt x="2" y="2"/>
                    </a:lnTo>
                    <a:lnTo>
                      <a:pt x="3"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3" name="Freeform 125"/>
              <p:cNvSpPr>
                <a:spLocks/>
              </p:cNvSpPr>
              <p:nvPr/>
            </p:nvSpPr>
            <p:spPr bwMode="auto">
              <a:xfrm>
                <a:off x="4388" y="3520"/>
                <a:ext cx="1" cy="2"/>
              </a:xfrm>
              <a:custGeom>
                <a:avLst/>
                <a:gdLst/>
                <a:ahLst/>
                <a:cxnLst>
                  <a:cxn ang="0">
                    <a:pos x="0" y="1"/>
                  </a:cxn>
                  <a:cxn ang="0">
                    <a:pos x="0" y="2"/>
                  </a:cxn>
                  <a:cxn ang="0">
                    <a:pos x="1" y="2"/>
                  </a:cxn>
                  <a:cxn ang="0">
                    <a:pos x="1" y="1"/>
                  </a:cxn>
                  <a:cxn ang="0">
                    <a:pos x="1" y="0"/>
                  </a:cxn>
                  <a:cxn ang="0">
                    <a:pos x="0" y="0"/>
                  </a:cxn>
                  <a:cxn ang="0">
                    <a:pos x="0" y="1"/>
                  </a:cxn>
                </a:cxnLst>
                <a:rect l="0" t="0" r="r" b="b"/>
                <a:pathLst>
                  <a:path w="1" h="2">
                    <a:moveTo>
                      <a:pt x="0" y="1"/>
                    </a:moveTo>
                    <a:lnTo>
                      <a:pt x="0" y="2"/>
                    </a:lnTo>
                    <a:lnTo>
                      <a:pt x="1" y="2"/>
                    </a:lnTo>
                    <a:lnTo>
                      <a:pt x="1" y="1"/>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4" name="Freeform 126"/>
              <p:cNvSpPr>
                <a:spLocks/>
              </p:cNvSpPr>
              <p:nvPr/>
            </p:nvSpPr>
            <p:spPr bwMode="auto">
              <a:xfrm>
                <a:off x="4375" y="3469"/>
                <a:ext cx="8" cy="17"/>
              </a:xfrm>
              <a:custGeom>
                <a:avLst/>
                <a:gdLst/>
                <a:ahLst/>
                <a:cxnLst>
                  <a:cxn ang="0">
                    <a:pos x="1" y="3"/>
                  </a:cxn>
                  <a:cxn ang="0">
                    <a:pos x="0" y="2"/>
                  </a:cxn>
                  <a:cxn ang="0">
                    <a:pos x="0" y="2"/>
                  </a:cxn>
                  <a:cxn ang="0">
                    <a:pos x="0" y="5"/>
                  </a:cxn>
                  <a:cxn ang="0">
                    <a:pos x="0" y="6"/>
                  </a:cxn>
                  <a:cxn ang="0">
                    <a:pos x="1" y="6"/>
                  </a:cxn>
                  <a:cxn ang="0">
                    <a:pos x="1" y="6"/>
                  </a:cxn>
                  <a:cxn ang="0">
                    <a:pos x="2" y="9"/>
                  </a:cxn>
                  <a:cxn ang="0">
                    <a:pos x="2" y="10"/>
                  </a:cxn>
                  <a:cxn ang="0">
                    <a:pos x="2" y="10"/>
                  </a:cxn>
                  <a:cxn ang="0">
                    <a:pos x="2" y="11"/>
                  </a:cxn>
                  <a:cxn ang="0">
                    <a:pos x="1" y="13"/>
                  </a:cxn>
                  <a:cxn ang="0">
                    <a:pos x="2" y="13"/>
                  </a:cxn>
                  <a:cxn ang="0">
                    <a:pos x="1" y="14"/>
                  </a:cxn>
                  <a:cxn ang="0">
                    <a:pos x="2" y="15"/>
                  </a:cxn>
                  <a:cxn ang="0">
                    <a:pos x="3" y="17"/>
                  </a:cxn>
                  <a:cxn ang="0">
                    <a:pos x="4" y="17"/>
                  </a:cxn>
                  <a:cxn ang="0">
                    <a:pos x="5" y="17"/>
                  </a:cxn>
                  <a:cxn ang="0">
                    <a:pos x="5" y="16"/>
                  </a:cxn>
                  <a:cxn ang="0">
                    <a:pos x="6" y="15"/>
                  </a:cxn>
                  <a:cxn ang="0">
                    <a:pos x="7" y="15"/>
                  </a:cxn>
                  <a:cxn ang="0">
                    <a:pos x="7" y="15"/>
                  </a:cxn>
                  <a:cxn ang="0">
                    <a:pos x="8" y="14"/>
                  </a:cxn>
                  <a:cxn ang="0">
                    <a:pos x="8" y="13"/>
                  </a:cxn>
                  <a:cxn ang="0">
                    <a:pos x="8" y="4"/>
                  </a:cxn>
                  <a:cxn ang="0">
                    <a:pos x="7" y="1"/>
                  </a:cxn>
                  <a:cxn ang="0">
                    <a:pos x="6" y="1"/>
                  </a:cxn>
                  <a:cxn ang="0">
                    <a:pos x="6" y="0"/>
                  </a:cxn>
                  <a:cxn ang="0">
                    <a:pos x="5" y="0"/>
                  </a:cxn>
                  <a:cxn ang="0">
                    <a:pos x="5" y="1"/>
                  </a:cxn>
                  <a:cxn ang="0">
                    <a:pos x="4" y="1"/>
                  </a:cxn>
                  <a:cxn ang="0">
                    <a:pos x="2" y="3"/>
                  </a:cxn>
                  <a:cxn ang="0">
                    <a:pos x="1" y="3"/>
                  </a:cxn>
                </a:cxnLst>
                <a:rect l="0" t="0" r="r" b="b"/>
                <a:pathLst>
                  <a:path w="8" h="17">
                    <a:moveTo>
                      <a:pt x="1" y="3"/>
                    </a:moveTo>
                    <a:lnTo>
                      <a:pt x="0" y="2"/>
                    </a:lnTo>
                    <a:lnTo>
                      <a:pt x="0" y="2"/>
                    </a:lnTo>
                    <a:lnTo>
                      <a:pt x="0" y="5"/>
                    </a:lnTo>
                    <a:lnTo>
                      <a:pt x="0" y="6"/>
                    </a:lnTo>
                    <a:lnTo>
                      <a:pt x="1" y="6"/>
                    </a:lnTo>
                    <a:lnTo>
                      <a:pt x="1" y="6"/>
                    </a:lnTo>
                    <a:lnTo>
                      <a:pt x="2" y="9"/>
                    </a:lnTo>
                    <a:lnTo>
                      <a:pt x="2" y="10"/>
                    </a:lnTo>
                    <a:lnTo>
                      <a:pt x="2" y="10"/>
                    </a:lnTo>
                    <a:lnTo>
                      <a:pt x="2" y="11"/>
                    </a:lnTo>
                    <a:lnTo>
                      <a:pt x="1" y="13"/>
                    </a:lnTo>
                    <a:lnTo>
                      <a:pt x="2" y="13"/>
                    </a:lnTo>
                    <a:lnTo>
                      <a:pt x="1" y="14"/>
                    </a:lnTo>
                    <a:lnTo>
                      <a:pt x="2" y="15"/>
                    </a:lnTo>
                    <a:lnTo>
                      <a:pt x="3" y="17"/>
                    </a:lnTo>
                    <a:lnTo>
                      <a:pt x="4" y="17"/>
                    </a:lnTo>
                    <a:lnTo>
                      <a:pt x="5" y="17"/>
                    </a:lnTo>
                    <a:lnTo>
                      <a:pt x="5" y="16"/>
                    </a:lnTo>
                    <a:lnTo>
                      <a:pt x="6" y="15"/>
                    </a:lnTo>
                    <a:lnTo>
                      <a:pt x="7" y="15"/>
                    </a:lnTo>
                    <a:lnTo>
                      <a:pt x="7" y="15"/>
                    </a:lnTo>
                    <a:lnTo>
                      <a:pt x="8" y="14"/>
                    </a:lnTo>
                    <a:lnTo>
                      <a:pt x="8" y="13"/>
                    </a:lnTo>
                    <a:lnTo>
                      <a:pt x="8" y="4"/>
                    </a:lnTo>
                    <a:lnTo>
                      <a:pt x="7" y="1"/>
                    </a:lnTo>
                    <a:lnTo>
                      <a:pt x="6" y="1"/>
                    </a:lnTo>
                    <a:lnTo>
                      <a:pt x="6" y="0"/>
                    </a:lnTo>
                    <a:lnTo>
                      <a:pt x="5" y="0"/>
                    </a:lnTo>
                    <a:lnTo>
                      <a:pt x="5" y="1"/>
                    </a:lnTo>
                    <a:lnTo>
                      <a:pt x="4" y="1"/>
                    </a:lnTo>
                    <a:lnTo>
                      <a:pt x="2"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5" name="Freeform 127"/>
              <p:cNvSpPr>
                <a:spLocks/>
              </p:cNvSpPr>
              <p:nvPr/>
            </p:nvSpPr>
            <p:spPr bwMode="auto">
              <a:xfrm>
                <a:off x="4389" y="3520"/>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6" name="Freeform 128"/>
              <p:cNvSpPr>
                <a:spLocks/>
              </p:cNvSpPr>
              <p:nvPr/>
            </p:nvSpPr>
            <p:spPr bwMode="auto">
              <a:xfrm>
                <a:off x="4377" y="3456"/>
                <a:ext cx="5" cy="12"/>
              </a:xfrm>
              <a:custGeom>
                <a:avLst/>
                <a:gdLst/>
                <a:ahLst/>
                <a:cxnLst>
                  <a:cxn ang="0">
                    <a:pos x="2" y="11"/>
                  </a:cxn>
                  <a:cxn ang="0">
                    <a:pos x="3" y="11"/>
                  </a:cxn>
                  <a:cxn ang="0">
                    <a:pos x="3" y="11"/>
                  </a:cxn>
                  <a:cxn ang="0">
                    <a:pos x="4" y="12"/>
                  </a:cxn>
                  <a:cxn ang="0">
                    <a:pos x="5" y="6"/>
                  </a:cxn>
                  <a:cxn ang="0">
                    <a:pos x="4" y="0"/>
                  </a:cxn>
                  <a:cxn ang="0">
                    <a:pos x="4" y="0"/>
                  </a:cxn>
                  <a:cxn ang="0">
                    <a:pos x="4" y="1"/>
                  </a:cxn>
                  <a:cxn ang="0">
                    <a:pos x="4" y="2"/>
                  </a:cxn>
                  <a:cxn ang="0">
                    <a:pos x="3" y="2"/>
                  </a:cxn>
                  <a:cxn ang="0">
                    <a:pos x="1" y="4"/>
                  </a:cxn>
                  <a:cxn ang="0">
                    <a:pos x="0" y="4"/>
                  </a:cxn>
                  <a:cxn ang="0">
                    <a:pos x="0" y="4"/>
                  </a:cxn>
                  <a:cxn ang="0">
                    <a:pos x="0" y="6"/>
                  </a:cxn>
                  <a:cxn ang="0">
                    <a:pos x="0" y="7"/>
                  </a:cxn>
                  <a:cxn ang="0">
                    <a:pos x="1" y="9"/>
                  </a:cxn>
                  <a:cxn ang="0">
                    <a:pos x="1" y="10"/>
                  </a:cxn>
                  <a:cxn ang="0">
                    <a:pos x="1" y="11"/>
                  </a:cxn>
                  <a:cxn ang="0">
                    <a:pos x="2" y="11"/>
                  </a:cxn>
                </a:cxnLst>
                <a:rect l="0" t="0" r="r" b="b"/>
                <a:pathLst>
                  <a:path w="5" h="12">
                    <a:moveTo>
                      <a:pt x="2" y="11"/>
                    </a:moveTo>
                    <a:lnTo>
                      <a:pt x="3" y="11"/>
                    </a:lnTo>
                    <a:lnTo>
                      <a:pt x="3" y="11"/>
                    </a:lnTo>
                    <a:lnTo>
                      <a:pt x="4" y="12"/>
                    </a:lnTo>
                    <a:lnTo>
                      <a:pt x="5" y="6"/>
                    </a:lnTo>
                    <a:lnTo>
                      <a:pt x="4" y="0"/>
                    </a:lnTo>
                    <a:lnTo>
                      <a:pt x="4" y="0"/>
                    </a:lnTo>
                    <a:lnTo>
                      <a:pt x="4" y="1"/>
                    </a:lnTo>
                    <a:lnTo>
                      <a:pt x="4" y="2"/>
                    </a:lnTo>
                    <a:lnTo>
                      <a:pt x="3" y="2"/>
                    </a:lnTo>
                    <a:lnTo>
                      <a:pt x="1" y="4"/>
                    </a:lnTo>
                    <a:lnTo>
                      <a:pt x="0" y="4"/>
                    </a:lnTo>
                    <a:lnTo>
                      <a:pt x="0" y="4"/>
                    </a:lnTo>
                    <a:lnTo>
                      <a:pt x="0" y="6"/>
                    </a:lnTo>
                    <a:lnTo>
                      <a:pt x="0" y="7"/>
                    </a:lnTo>
                    <a:lnTo>
                      <a:pt x="1" y="9"/>
                    </a:lnTo>
                    <a:lnTo>
                      <a:pt x="1" y="10"/>
                    </a:lnTo>
                    <a:lnTo>
                      <a:pt x="1" y="11"/>
                    </a:lnTo>
                    <a:lnTo>
                      <a:pt x="2"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7" name="Freeform 129"/>
              <p:cNvSpPr>
                <a:spLocks/>
              </p:cNvSpPr>
              <p:nvPr/>
            </p:nvSpPr>
            <p:spPr bwMode="auto">
              <a:xfrm>
                <a:off x="4438" y="3480"/>
                <a:ext cx="2" cy="3"/>
              </a:xfrm>
              <a:custGeom>
                <a:avLst/>
                <a:gdLst/>
                <a:ahLst/>
                <a:cxnLst>
                  <a:cxn ang="0">
                    <a:pos x="1" y="3"/>
                  </a:cxn>
                  <a:cxn ang="0">
                    <a:pos x="2" y="2"/>
                  </a:cxn>
                  <a:cxn ang="0">
                    <a:pos x="2" y="2"/>
                  </a:cxn>
                  <a:cxn ang="0">
                    <a:pos x="1" y="1"/>
                  </a:cxn>
                  <a:cxn ang="0">
                    <a:pos x="1" y="0"/>
                  </a:cxn>
                  <a:cxn ang="0">
                    <a:pos x="0" y="0"/>
                  </a:cxn>
                  <a:cxn ang="0">
                    <a:pos x="1" y="2"/>
                  </a:cxn>
                  <a:cxn ang="0">
                    <a:pos x="1" y="3"/>
                  </a:cxn>
                </a:cxnLst>
                <a:rect l="0" t="0" r="r" b="b"/>
                <a:pathLst>
                  <a:path w="2" h="3">
                    <a:moveTo>
                      <a:pt x="1" y="3"/>
                    </a:moveTo>
                    <a:lnTo>
                      <a:pt x="2" y="2"/>
                    </a:lnTo>
                    <a:lnTo>
                      <a:pt x="2" y="2"/>
                    </a:lnTo>
                    <a:lnTo>
                      <a:pt x="1" y="1"/>
                    </a:lnTo>
                    <a:lnTo>
                      <a:pt x="1" y="0"/>
                    </a:lnTo>
                    <a:lnTo>
                      <a:pt x="0" y="0"/>
                    </a:lnTo>
                    <a:lnTo>
                      <a:pt x="1" y="2"/>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8" name="Freeform 130"/>
              <p:cNvSpPr>
                <a:spLocks/>
              </p:cNvSpPr>
              <p:nvPr/>
            </p:nvSpPr>
            <p:spPr bwMode="auto">
              <a:xfrm>
                <a:off x="4409" y="3507"/>
                <a:ext cx="1" cy="1"/>
              </a:xfrm>
              <a:custGeom>
                <a:avLst/>
                <a:gdLst/>
                <a:ahLst/>
                <a:cxnLst>
                  <a:cxn ang="0">
                    <a:pos x="0" y="0"/>
                  </a:cxn>
                  <a:cxn ang="0">
                    <a:pos x="0" y="0"/>
                  </a:cxn>
                  <a:cxn ang="0">
                    <a:pos x="1" y="0"/>
                  </a:cxn>
                  <a:cxn ang="0">
                    <a:pos x="1" y="0"/>
                  </a:cxn>
                  <a:cxn ang="0">
                    <a:pos x="1" y="0"/>
                  </a:cxn>
                  <a:cxn ang="0">
                    <a:pos x="1" y="0"/>
                  </a:cxn>
                  <a:cxn ang="0">
                    <a:pos x="1" y="0"/>
                  </a:cxn>
                  <a:cxn ang="0">
                    <a:pos x="0" y="0"/>
                  </a:cxn>
                </a:cxnLst>
                <a:rect l="0" t="0" r="r" b="b"/>
                <a:pathLst>
                  <a:path w="1">
                    <a:moveTo>
                      <a:pt x="0" y="0"/>
                    </a:moveTo>
                    <a:lnTo>
                      <a:pt x="0" y="0"/>
                    </a:lnTo>
                    <a:lnTo>
                      <a:pt x="1" y="0"/>
                    </a:lnTo>
                    <a:lnTo>
                      <a:pt x="1" y="0"/>
                    </a:lnTo>
                    <a:lnTo>
                      <a:pt x="1" y="0"/>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29" name="Freeform 131"/>
              <p:cNvSpPr>
                <a:spLocks/>
              </p:cNvSpPr>
              <p:nvPr/>
            </p:nvSpPr>
            <p:spPr bwMode="auto">
              <a:xfrm>
                <a:off x="4442" y="3489"/>
                <a:ext cx="2" cy="3"/>
              </a:xfrm>
              <a:custGeom>
                <a:avLst/>
                <a:gdLst/>
                <a:ahLst/>
                <a:cxnLst>
                  <a:cxn ang="0">
                    <a:pos x="2" y="3"/>
                  </a:cxn>
                  <a:cxn ang="0">
                    <a:pos x="2" y="2"/>
                  </a:cxn>
                  <a:cxn ang="0">
                    <a:pos x="1" y="2"/>
                  </a:cxn>
                  <a:cxn ang="0">
                    <a:pos x="1" y="0"/>
                  </a:cxn>
                  <a:cxn ang="0">
                    <a:pos x="0" y="1"/>
                  </a:cxn>
                  <a:cxn ang="0">
                    <a:pos x="0" y="2"/>
                  </a:cxn>
                  <a:cxn ang="0">
                    <a:pos x="0" y="3"/>
                  </a:cxn>
                  <a:cxn ang="0">
                    <a:pos x="1" y="3"/>
                  </a:cxn>
                  <a:cxn ang="0">
                    <a:pos x="2" y="3"/>
                  </a:cxn>
                </a:cxnLst>
                <a:rect l="0" t="0" r="r" b="b"/>
                <a:pathLst>
                  <a:path w="2" h="3">
                    <a:moveTo>
                      <a:pt x="2" y="3"/>
                    </a:moveTo>
                    <a:lnTo>
                      <a:pt x="2" y="2"/>
                    </a:lnTo>
                    <a:lnTo>
                      <a:pt x="1" y="2"/>
                    </a:lnTo>
                    <a:lnTo>
                      <a:pt x="1" y="0"/>
                    </a:lnTo>
                    <a:lnTo>
                      <a:pt x="0" y="1"/>
                    </a:lnTo>
                    <a:lnTo>
                      <a:pt x="0" y="2"/>
                    </a:lnTo>
                    <a:lnTo>
                      <a:pt x="0" y="3"/>
                    </a:lnTo>
                    <a:lnTo>
                      <a:pt x="1"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0" name="Freeform 132"/>
              <p:cNvSpPr>
                <a:spLocks/>
              </p:cNvSpPr>
              <p:nvPr/>
            </p:nvSpPr>
            <p:spPr bwMode="auto">
              <a:xfrm>
                <a:off x="4415" y="3490"/>
                <a:ext cx="1" cy="1"/>
              </a:xfrm>
              <a:custGeom>
                <a:avLst/>
                <a:gdLst/>
                <a:ahLst/>
                <a:cxnLst>
                  <a:cxn ang="0">
                    <a:pos x="0" y="0"/>
                  </a:cxn>
                  <a:cxn ang="0">
                    <a:pos x="0" y="0"/>
                  </a:cxn>
                  <a:cxn ang="0">
                    <a:pos x="1" y="0"/>
                  </a:cxn>
                  <a:cxn ang="0">
                    <a:pos x="0" y="0"/>
                  </a:cxn>
                </a:cxnLst>
                <a:rect l="0" t="0" r="r" b="b"/>
                <a:pathLst>
                  <a:path w="1">
                    <a:moveTo>
                      <a:pt x="0" y="0"/>
                    </a:moveTo>
                    <a:lnTo>
                      <a:pt x="0"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1" name="Freeform 133"/>
              <p:cNvSpPr>
                <a:spLocks/>
              </p:cNvSpPr>
              <p:nvPr/>
            </p:nvSpPr>
            <p:spPr bwMode="auto">
              <a:xfrm>
                <a:off x="4399" y="3490"/>
                <a:ext cx="16" cy="11"/>
              </a:xfrm>
              <a:custGeom>
                <a:avLst/>
                <a:gdLst/>
                <a:ahLst/>
                <a:cxnLst>
                  <a:cxn ang="0">
                    <a:pos x="14" y="1"/>
                  </a:cxn>
                  <a:cxn ang="0">
                    <a:pos x="14" y="1"/>
                  </a:cxn>
                  <a:cxn ang="0">
                    <a:pos x="12" y="1"/>
                  </a:cxn>
                  <a:cxn ang="0">
                    <a:pos x="11" y="2"/>
                  </a:cxn>
                  <a:cxn ang="0">
                    <a:pos x="6" y="3"/>
                  </a:cxn>
                  <a:cxn ang="0">
                    <a:pos x="6" y="2"/>
                  </a:cxn>
                  <a:cxn ang="0">
                    <a:pos x="3" y="1"/>
                  </a:cxn>
                  <a:cxn ang="0">
                    <a:pos x="2" y="2"/>
                  </a:cxn>
                  <a:cxn ang="0">
                    <a:pos x="1" y="2"/>
                  </a:cxn>
                  <a:cxn ang="0">
                    <a:pos x="0" y="1"/>
                  </a:cxn>
                  <a:cxn ang="0">
                    <a:pos x="0" y="1"/>
                  </a:cxn>
                  <a:cxn ang="0">
                    <a:pos x="0" y="2"/>
                  </a:cxn>
                  <a:cxn ang="0">
                    <a:pos x="0" y="3"/>
                  </a:cxn>
                  <a:cxn ang="0">
                    <a:pos x="0" y="4"/>
                  </a:cxn>
                  <a:cxn ang="0">
                    <a:pos x="0" y="5"/>
                  </a:cxn>
                  <a:cxn ang="0">
                    <a:pos x="3" y="6"/>
                  </a:cxn>
                  <a:cxn ang="0">
                    <a:pos x="7" y="8"/>
                  </a:cxn>
                  <a:cxn ang="0">
                    <a:pos x="9" y="9"/>
                  </a:cxn>
                  <a:cxn ang="0">
                    <a:pos x="11" y="11"/>
                  </a:cxn>
                  <a:cxn ang="0">
                    <a:pos x="14" y="11"/>
                  </a:cxn>
                  <a:cxn ang="0">
                    <a:pos x="14" y="9"/>
                  </a:cxn>
                  <a:cxn ang="0">
                    <a:pos x="14" y="7"/>
                  </a:cxn>
                  <a:cxn ang="0">
                    <a:pos x="14" y="7"/>
                  </a:cxn>
                  <a:cxn ang="0">
                    <a:pos x="14" y="6"/>
                  </a:cxn>
                  <a:cxn ang="0">
                    <a:pos x="16" y="2"/>
                  </a:cxn>
                  <a:cxn ang="0">
                    <a:pos x="16" y="0"/>
                  </a:cxn>
                  <a:cxn ang="0">
                    <a:pos x="16" y="0"/>
                  </a:cxn>
                  <a:cxn ang="0">
                    <a:pos x="16" y="0"/>
                  </a:cxn>
                  <a:cxn ang="0">
                    <a:pos x="14" y="1"/>
                  </a:cxn>
                </a:cxnLst>
                <a:rect l="0" t="0" r="r" b="b"/>
                <a:pathLst>
                  <a:path w="16" h="11">
                    <a:moveTo>
                      <a:pt x="14" y="1"/>
                    </a:moveTo>
                    <a:lnTo>
                      <a:pt x="14" y="1"/>
                    </a:lnTo>
                    <a:lnTo>
                      <a:pt x="12" y="1"/>
                    </a:lnTo>
                    <a:lnTo>
                      <a:pt x="11" y="2"/>
                    </a:lnTo>
                    <a:lnTo>
                      <a:pt x="6" y="3"/>
                    </a:lnTo>
                    <a:lnTo>
                      <a:pt x="6" y="2"/>
                    </a:lnTo>
                    <a:lnTo>
                      <a:pt x="3" y="1"/>
                    </a:lnTo>
                    <a:lnTo>
                      <a:pt x="2" y="2"/>
                    </a:lnTo>
                    <a:lnTo>
                      <a:pt x="1" y="2"/>
                    </a:lnTo>
                    <a:lnTo>
                      <a:pt x="0" y="1"/>
                    </a:lnTo>
                    <a:lnTo>
                      <a:pt x="0" y="1"/>
                    </a:lnTo>
                    <a:lnTo>
                      <a:pt x="0" y="2"/>
                    </a:lnTo>
                    <a:lnTo>
                      <a:pt x="0" y="3"/>
                    </a:lnTo>
                    <a:lnTo>
                      <a:pt x="0" y="4"/>
                    </a:lnTo>
                    <a:lnTo>
                      <a:pt x="0" y="5"/>
                    </a:lnTo>
                    <a:lnTo>
                      <a:pt x="3" y="6"/>
                    </a:lnTo>
                    <a:lnTo>
                      <a:pt x="7" y="8"/>
                    </a:lnTo>
                    <a:lnTo>
                      <a:pt x="9" y="9"/>
                    </a:lnTo>
                    <a:lnTo>
                      <a:pt x="11" y="11"/>
                    </a:lnTo>
                    <a:lnTo>
                      <a:pt x="14" y="11"/>
                    </a:lnTo>
                    <a:lnTo>
                      <a:pt x="14" y="9"/>
                    </a:lnTo>
                    <a:lnTo>
                      <a:pt x="14" y="7"/>
                    </a:lnTo>
                    <a:lnTo>
                      <a:pt x="14" y="7"/>
                    </a:lnTo>
                    <a:lnTo>
                      <a:pt x="14" y="6"/>
                    </a:lnTo>
                    <a:lnTo>
                      <a:pt x="16" y="2"/>
                    </a:lnTo>
                    <a:lnTo>
                      <a:pt x="16" y="0"/>
                    </a:lnTo>
                    <a:lnTo>
                      <a:pt x="16" y="0"/>
                    </a:lnTo>
                    <a:lnTo>
                      <a:pt x="16" y="0"/>
                    </a:lnTo>
                    <a:lnTo>
                      <a:pt x="1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2" name="Freeform 134"/>
              <p:cNvSpPr>
                <a:spLocks/>
              </p:cNvSpPr>
              <p:nvPr/>
            </p:nvSpPr>
            <p:spPr bwMode="auto">
              <a:xfrm>
                <a:off x="4446" y="3490"/>
                <a:ext cx="13" cy="14"/>
              </a:xfrm>
              <a:custGeom>
                <a:avLst/>
                <a:gdLst/>
                <a:ahLst/>
                <a:cxnLst>
                  <a:cxn ang="0">
                    <a:pos x="6" y="1"/>
                  </a:cxn>
                  <a:cxn ang="0">
                    <a:pos x="6" y="1"/>
                  </a:cxn>
                  <a:cxn ang="0">
                    <a:pos x="5" y="0"/>
                  </a:cxn>
                  <a:cxn ang="0">
                    <a:pos x="4" y="0"/>
                  </a:cxn>
                  <a:cxn ang="0">
                    <a:pos x="2" y="2"/>
                  </a:cxn>
                  <a:cxn ang="0">
                    <a:pos x="1" y="1"/>
                  </a:cxn>
                  <a:cxn ang="0">
                    <a:pos x="0" y="3"/>
                  </a:cxn>
                  <a:cxn ang="0">
                    <a:pos x="0" y="4"/>
                  </a:cxn>
                  <a:cxn ang="0">
                    <a:pos x="0" y="6"/>
                  </a:cxn>
                  <a:cxn ang="0">
                    <a:pos x="2" y="6"/>
                  </a:cxn>
                  <a:cxn ang="0">
                    <a:pos x="3" y="7"/>
                  </a:cxn>
                  <a:cxn ang="0">
                    <a:pos x="3" y="9"/>
                  </a:cxn>
                  <a:cxn ang="0">
                    <a:pos x="3" y="10"/>
                  </a:cxn>
                  <a:cxn ang="0">
                    <a:pos x="4" y="11"/>
                  </a:cxn>
                  <a:cxn ang="0">
                    <a:pos x="4" y="11"/>
                  </a:cxn>
                  <a:cxn ang="0">
                    <a:pos x="4" y="10"/>
                  </a:cxn>
                  <a:cxn ang="0">
                    <a:pos x="5" y="10"/>
                  </a:cxn>
                  <a:cxn ang="0">
                    <a:pos x="5" y="10"/>
                  </a:cxn>
                  <a:cxn ang="0">
                    <a:pos x="6" y="10"/>
                  </a:cxn>
                  <a:cxn ang="0">
                    <a:pos x="7" y="14"/>
                  </a:cxn>
                  <a:cxn ang="0">
                    <a:pos x="7" y="14"/>
                  </a:cxn>
                  <a:cxn ang="0">
                    <a:pos x="7" y="11"/>
                  </a:cxn>
                  <a:cxn ang="0">
                    <a:pos x="8" y="11"/>
                  </a:cxn>
                  <a:cxn ang="0">
                    <a:pos x="9" y="12"/>
                  </a:cxn>
                  <a:cxn ang="0">
                    <a:pos x="11" y="14"/>
                  </a:cxn>
                  <a:cxn ang="0">
                    <a:pos x="10" y="8"/>
                  </a:cxn>
                  <a:cxn ang="0">
                    <a:pos x="9" y="7"/>
                  </a:cxn>
                  <a:cxn ang="0">
                    <a:pos x="9" y="6"/>
                  </a:cxn>
                  <a:cxn ang="0">
                    <a:pos x="11" y="7"/>
                  </a:cxn>
                  <a:cxn ang="0">
                    <a:pos x="11" y="7"/>
                  </a:cxn>
                  <a:cxn ang="0">
                    <a:pos x="11" y="7"/>
                  </a:cxn>
                  <a:cxn ang="0">
                    <a:pos x="12" y="6"/>
                  </a:cxn>
                  <a:cxn ang="0">
                    <a:pos x="13" y="6"/>
                  </a:cxn>
                  <a:cxn ang="0">
                    <a:pos x="13" y="6"/>
                  </a:cxn>
                  <a:cxn ang="0">
                    <a:pos x="11" y="5"/>
                  </a:cxn>
                  <a:cxn ang="0">
                    <a:pos x="11" y="3"/>
                  </a:cxn>
                  <a:cxn ang="0">
                    <a:pos x="11" y="3"/>
                  </a:cxn>
                  <a:cxn ang="0">
                    <a:pos x="6" y="1"/>
                  </a:cxn>
                </a:cxnLst>
                <a:rect l="0" t="0" r="r" b="b"/>
                <a:pathLst>
                  <a:path w="13" h="14">
                    <a:moveTo>
                      <a:pt x="6" y="1"/>
                    </a:moveTo>
                    <a:lnTo>
                      <a:pt x="6" y="1"/>
                    </a:lnTo>
                    <a:lnTo>
                      <a:pt x="5" y="0"/>
                    </a:lnTo>
                    <a:lnTo>
                      <a:pt x="4" y="0"/>
                    </a:lnTo>
                    <a:lnTo>
                      <a:pt x="2" y="2"/>
                    </a:lnTo>
                    <a:lnTo>
                      <a:pt x="1" y="1"/>
                    </a:lnTo>
                    <a:lnTo>
                      <a:pt x="0" y="3"/>
                    </a:lnTo>
                    <a:lnTo>
                      <a:pt x="0" y="4"/>
                    </a:lnTo>
                    <a:lnTo>
                      <a:pt x="0" y="6"/>
                    </a:lnTo>
                    <a:lnTo>
                      <a:pt x="2" y="6"/>
                    </a:lnTo>
                    <a:lnTo>
                      <a:pt x="3" y="7"/>
                    </a:lnTo>
                    <a:lnTo>
                      <a:pt x="3" y="9"/>
                    </a:lnTo>
                    <a:lnTo>
                      <a:pt x="3" y="10"/>
                    </a:lnTo>
                    <a:lnTo>
                      <a:pt x="4" y="11"/>
                    </a:lnTo>
                    <a:lnTo>
                      <a:pt x="4" y="11"/>
                    </a:lnTo>
                    <a:lnTo>
                      <a:pt x="4" y="10"/>
                    </a:lnTo>
                    <a:lnTo>
                      <a:pt x="5" y="10"/>
                    </a:lnTo>
                    <a:lnTo>
                      <a:pt x="5" y="10"/>
                    </a:lnTo>
                    <a:lnTo>
                      <a:pt x="6" y="10"/>
                    </a:lnTo>
                    <a:lnTo>
                      <a:pt x="7" y="14"/>
                    </a:lnTo>
                    <a:lnTo>
                      <a:pt x="7" y="14"/>
                    </a:lnTo>
                    <a:lnTo>
                      <a:pt x="7" y="11"/>
                    </a:lnTo>
                    <a:lnTo>
                      <a:pt x="8" y="11"/>
                    </a:lnTo>
                    <a:lnTo>
                      <a:pt x="9" y="12"/>
                    </a:lnTo>
                    <a:lnTo>
                      <a:pt x="11" y="14"/>
                    </a:lnTo>
                    <a:lnTo>
                      <a:pt x="10" y="8"/>
                    </a:lnTo>
                    <a:lnTo>
                      <a:pt x="9" y="7"/>
                    </a:lnTo>
                    <a:lnTo>
                      <a:pt x="9" y="6"/>
                    </a:lnTo>
                    <a:lnTo>
                      <a:pt x="11" y="7"/>
                    </a:lnTo>
                    <a:lnTo>
                      <a:pt x="11" y="7"/>
                    </a:lnTo>
                    <a:lnTo>
                      <a:pt x="11" y="7"/>
                    </a:lnTo>
                    <a:lnTo>
                      <a:pt x="12" y="6"/>
                    </a:lnTo>
                    <a:lnTo>
                      <a:pt x="13" y="6"/>
                    </a:lnTo>
                    <a:lnTo>
                      <a:pt x="13" y="6"/>
                    </a:lnTo>
                    <a:lnTo>
                      <a:pt x="11" y="5"/>
                    </a:lnTo>
                    <a:lnTo>
                      <a:pt x="11" y="3"/>
                    </a:lnTo>
                    <a:lnTo>
                      <a:pt x="11" y="3"/>
                    </a:lnTo>
                    <a:lnTo>
                      <a:pt x="6"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3" name="Freeform 135"/>
              <p:cNvSpPr>
                <a:spLocks/>
              </p:cNvSpPr>
              <p:nvPr/>
            </p:nvSpPr>
            <p:spPr bwMode="auto">
              <a:xfrm>
                <a:off x="4429" y="3326"/>
                <a:ext cx="5" cy="10"/>
              </a:xfrm>
              <a:custGeom>
                <a:avLst/>
                <a:gdLst/>
                <a:ahLst/>
                <a:cxnLst>
                  <a:cxn ang="0">
                    <a:pos x="5" y="1"/>
                  </a:cxn>
                  <a:cxn ang="0">
                    <a:pos x="5" y="0"/>
                  </a:cxn>
                  <a:cxn ang="0">
                    <a:pos x="4" y="0"/>
                  </a:cxn>
                  <a:cxn ang="0">
                    <a:pos x="3" y="0"/>
                  </a:cxn>
                  <a:cxn ang="0">
                    <a:pos x="2" y="0"/>
                  </a:cxn>
                  <a:cxn ang="0">
                    <a:pos x="0" y="3"/>
                  </a:cxn>
                  <a:cxn ang="0">
                    <a:pos x="0" y="7"/>
                  </a:cxn>
                  <a:cxn ang="0">
                    <a:pos x="0" y="7"/>
                  </a:cxn>
                  <a:cxn ang="0">
                    <a:pos x="0" y="8"/>
                  </a:cxn>
                  <a:cxn ang="0">
                    <a:pos x="1" y="8"/>
                  </a:cxn>
                  <a:cxn ang="0">
                    <a:pos x="0" y="9"/>
                  </a:cxn>
                  <a:cxn ang="0">
                    <a:pos x="0" y="10"/>
                  </a:cxn>
                  <a:cxn ang="0">
                    <a:pos x="1" y="10"/>
                  </a:cxn>
                  <a:cxn ang="0">
                    <a:pos x="2" y="8"/>
                  </a:cxn>
                  <a:cxn ang="0">
                    <a:pos x="3" y="7"/>
                  </a:cxn>
                  <a:cxn ang="0">
                    <a:pos x="3" y="6"/>
                  </a:cxn>
                  <a:cxn ang="0">
                    <a:pos x="4" y="5"/>
                  </a:cxn>
                  <a:cxn ang="0">
                    <a:pos x="4" y="2"/>
                  </a:cxn>
                  <a:cxn ang="0">
                    <a:pos x="4" y="2"/>
                  </a:cxn>
                  <a:cxn ang="0">
                    <a:pos x="5" y="1"/>
                  </a:cxn>
                </a:cxnLst>
                <a:rect l="0" t="0" r="r" b="b"/>
                <a:pathLst>
                  <a:path w="5" h="10">
                    <a:moveTo>
                      <a:pt x="5" y="1"/>
                    </a:moveTo>
                    <a:lnTo>
                      <a:pt x="5" y="0"/>
                    </a:lnTo>
                    <a:lnTo>
                      <a:pt x="4" y="0"/>
                    </a:lnTo>
                    <a:lnTo>
                      <a:pt x="3" y="0"/>
                    </a:lnTo>
                    <a:lnTo>
                      <a:pt x="2" y="0"/>
                    </a:lnTo>
                    <a:lnTo>
                      <a:pt x="0" y="3"/>
                    </a:lnTo>
                    <a:lnTo>
                      <a:pt x="0" y="7"/>
                    </a:lnTo>
                    <a:lnTo>
                      <a:pt x="0" y="7"/>
                    </a:lnTo>
                    <a:lnTo>
                      <a:pt x="0" y="8"/>
                    </a:lnTo>
                    <a:lnTo>
                      <a:pt x="1" y="8"/>
                    </a:lnTo>
                    <a:lnTo>
                      <a:pt x="0" y="9"/>
                    </a:lnTo>
                    <a:lnTo>
                      <a:pt x="0" y="10"/>
                    </a:lnTo>
                    <a:lnTo>
                      <a:pt x="1" y="10"/>
                    </a:lnTo>
                    <a:lnTo>
                      <a:pt x="2" y="8"/>
                    </a:lnTo>
                    <a:lnTo>
                      <a:pt x="3" y="7"/>
                    </a:lnTo>
                    <a:lnTo>
                      <a:pt x="3" y="6"/>
                    </a:lnTo>
                    <a:lnTo>
                      <a:pt x="4" y="5"/>
                    </a:lnTo>
                    <a:lnTo>
                      <a:pt x="4" y="2"/>
                    </a:lnTo>
                    <a:lnTo>
                      <a:pt x="4" y="2"/>
                    </a:lnTo>
                    <a:lnTo>
                      <a:pt x="5"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4" name="Freeform 136"/>
              <p:cNvSpPr>
                <a:spLocks/>
              </p:cNvSpPr>
              <p:nvPr/>
            </p:nvSpPr>
            <p:spPr bwMode="auto">
              <a:xfrm>
                <a:off x="4438" y="3300"/>
                <a:ext cx="2" cy="3"/>
              </a:xfrm>
              <a:custGeom>
                <a:avLst/>
                <a:gdLst/>
                <a:ahLst/>
                <a:cxnLst>
                  <a:cxn ang="0">
                    <a:pos x="0" y="0"/>
                  </a:cxn>
                  <a:cxn ang="0">
                    <a:pos x="0" y="2"/>
                  </a:cxn>
                  <a:cxn ang="0">
                    <a:pos x="0" y="3"/>
                  </a:cxn>
                  <a:cxn ang="0">
                    <a:pos x="1" y="3"/>
                  </a:cxn>
                  <a:cxn ang="0">
                    <a:pos x="1" y="3"/>
                  </a:cxn>
                  <a:cxn ang="0">
                    <a:pos x="2" y="3"/>
                  </a:cxn>
                  <a:cxn ang="0">
                    <a:pos x="1" y="3"/>
                  </a:cxn>
                  <a:cxn ang="0">
                    <a:pos x="1" y="2"/>
                  </a:cxn>
                  <a:cxn ang="0">
                    <a:pos x="1" y="2"/>
                  </a:cxn>
                  <a:cxn ang="0">
                    <a:pos x="2" y="1"/>
                  </a:cxn>
                  <a:cxn ang="0">
                    <a:pos x="2" y="0"/>
                  </a:cxn>
                  <a:cxn ang="0">
                    <a:pos x="1" y="0"/>
                  </a:cxn>
                  <a:cxn ang="0">
                    <a:pos x="1" y="0"/>
                  </a:cxn>
                  <a:cxn ang="0">
                    <a:pos x="1" y="0"/>
                  </a:cxn>
                  <a:cxn ang="0">
                    <a:pos x="0" y="0"/>
                  </a:cxn>
                  <a:cxn ang="0">
                    <a:pos x="1" y="0"/>
                  </a:cxn>
                  <a:cxn ang="0">
                    <a:pos x="1" y="1"/>
                  </a:cxn>
                  <a:cxn ang="0">
                    <a:pos x="0" y="0"/>
                  </a:cxn>
                </a:cxnLst>
                <a:rect l="0" t="0" r="r" b="b"/>
                <a:pathLst>
                  <a:path w="2" h="3">
                    <a:moveTo>
                      <a:pt x="0" y="0"/>
                    </a:moveTo>
                    <a:lnTo>
                      <a:pt x="0" y="2"/>
                    </a:lnTo>
                    <a:lnTo>
                      <a:pt x="0" y="3"/>
                    </a:lnTo>
                    <a:lnTo>
                      <a:pt x="1" y="3"/>
                    </a:lnTo>
                    <a:lnTo>
                      <a:pt x="1" y="3"/>
                    </a:lnTo>
                    <a:lnTo>
                      <a:pt x="2" y="3"/>
                    </a:lnTo>
                    <a:lnTo>
                      <a:pt x="1" y="3"/>
                    </a:lnTo>
                    <a:lnTo>
                      <a:pt x="1" y="2"/>
                    </a:lnTo>
                    <a:lnTo>
                      <a:pt x="1" y="2"/>
                    </a:lnTo>
                    <a:lnTo>
                      <a:pt x="2" y="1"/>
                    </a:lnTo>
                    <a:lnTo>
                      <a:pt x="2" y="0"/>
                    </a:lnTo>
                    <a:lnTo>
                      <a:pt x="1" y="0"/>
                    </a:lnTo>
                    <a:lnTo>
                      <a:pt x="1" y="0"/>
                    </a:lnTo>
                    <a:lnTo>
                      <a:pt x="1" y="0"/>
                    </a:lnTo>
                    <a:lnTo>
                      <a:pt x="0" y="0"/>
                    </a:lnTo>
                    <a:lnTo>
                      <a:pt x="1" y="0"/>
                    </a:lnTo>
                    <a:lnTo>
                      <a:pt x="1"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5" name="Freeform 137"/>
              <p:cNvSpPr>
                <a:spLocks/>
              </p:cNvSpPr>
              <p:nvPr/>
            </p:nvSpPr>
            <p:spPr bwMode="auto">
              <a:xfrm>
                <a:off x="4402" y="3358"/>
                <a:ext cx="2" cy="4"/>
              </a:xfrm>
              <a:custGeom>
                <a:avLst/>
                <a:gdLst/>
                <a:ahLst/>
                <a:cxnLst>
                  <a:cxn ang="0">
                    <a:pos x="0" y="4"/>
                  </a:cxn>
                  <a:cxn ang="0">
                    <a:pos x="0" y="4"/>
                  </a:cxn>
                  <a:cxn ang="0">
                    <a:pos x="1" y="4"/>
                  </a:cxn>
                  <a:cxn ang="0">
                    <a:pos x="1" y="4"/>
                  </a:cxn>
                  <a:cxn ang="0">
                    <a:pos x="2" y="4"/>
                  </a:cxn>
                  <a:cxn ang="0">
                    <a:pos x="2" y="4"/>
                  </a:cxn>
                  <a:cxn ang="0">
                    <a:pos x="2" y="4"/>
                  </a:cxn>
                  <a:cxn ang="0">
                    <a:pos x="2" y="3"/>
                  </a:cxn>
                  <a:cxn ang="0">
                    <a:pos x="2" y="2"/>
                  </a:cxn>
                  <a:cxn ang="0">
                    <a:pos x="2" y="1"/>
                  </a:cxn>
                  <a:cxn ang="0">
                    <a:pos x="2" y="1"/>
                  </a:cxn>
                  <a:cxn ang="0">
                    <a:pos x="1" y="1"/>
                  </a:cxn>
                  <a:cxn ang="0">
                    <a:pos x="1" y="0"/>
                  </a:cxn>
                  <a:cxn ang="0">
                    <a:pos x="0" y="0"/>
                  </a:cxn>
                  <a:cxn ang="0">
                    <a:pos x="0" y="0"/>
                  </a:cxn>
                  <a:cxn ang="0">
                    <a:pos x="0" y="1"/>
                  </a:cxn>
                  <a:cxn ang="0">
                    <a:pos x="1" y="1"/>
                  </a:cxn>
                  <a:cxn ang="0">
                    <a:pos x="1" y="2"/>
                  </a:cxn>
                  <a:cxn ang="0">
                    <a:pos x="0" y="1"/>
                  </a:cxn>
                  <a:cxn ang="0">
                    <a:pos x="0" y="1"/>
                  </a:cxn>
                  <a:cxn ang="0">
                    <a:pos x="0" y="2"/>
                  </a:cxn>
                  <a:cxn ang="0">
                    <a:pos x="0" y="3"/>
                  </a:cxn>
                  <a:cxn ang="0">
                    <a:pos x="0" y="4"/>
                  </a:cxn>
                </a:cxnLst>
                <a:rect l="0" t="0" r="r" b="b"/>
                <a:pathLst>
                  <a:path w="2" h="4">
                    <a:moveTo>
                      <a:pt x="0" y="4"/>
                    </a:moveTo>
                    <a:lnTo>
                      <a:pt x="0" y="4"/>
                    </a:lnTo>
                    <a:lnTo>
                      <a:pt x="1" y="4"/>
                    </a:lnTo>
                    <a:lnTo>
                      <a:pt x="1" y="4"/>
                    </a:lnTo>
                    <a:lnTo>
                      <a:pt x="2" y="4"/>
                    </a:lnTo>
                    <a:lnTo>
                      <a:pt x="2" y="4"/>
                    </a:lnTo>
                    <a:lnTo>
                      <a:pt x="2" y="4"/>
                    </a:lnTo>
                    <a:lnTo>
                      <a:pt x="2" y="3"/>
                    </a:lnTo>
                    <a:lnTo>
                      <a:pt x="2" y="2"/>
                    </a:lnTo>
                    <a:lnTo>
                      <a:pt x="2" y="1"/>
                    </a:lnTo>
                    <a:lnTo>
                      <a:pt x="2" y="1"/>
                    </a:lnTo>
                    <a:lnTo>
                      <a:pt x="1" y="1"/>
                    </a:lnTo>
                    <a:lnTo>
                      <a:pt x="1" y="0"/>
                    </a:lnTo>
                    <a:lnTo>
                      <a:pt x="0" y="0"/>
                    </a:lnTo>
                    <a:lnTo>
                      <a:pt x="0" y="0"/>
                    </a:lnTo>
                    <a:lnTo>
                      <a:pt x="0" y="1"/>
                    </a:lnTo>
                    <a:lnTo>
                      <a:pt x="1" y="1"/>
                    </a:lnTo>
                    <a:lnTo>
                      <a:pt x="1" y="2"/>
                    </a:lnTo>
                    <a:lnTo>
                      <a:pt x="0" y="1"/>
                    </a:lnTo>
                    <a:lnTo>
                      <a:pt x="0" y="1"/>
                    </a:lnTo>
                    <a:lnTo>
                      <a:pt x="0" y="2"/>
                    </a:lnTo>
                    <a:lnTo>
                      <a:pt x="0" y="3"/>
                    </a:lnTo>
                    <a:lnTo>
                      <a:pt x="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6" name="Freeform 138"/>
              <p:cNvSpPr>
                <a:spLocks/>
              </p:cNvSpPr>
              <p:nvPr/>
            </p:nvSpPr>
            <p:spPr bwMode="auto">
              <a:xfrm>
                <a:off x="4291" y="3278"/>
                <a:ext cx="2" cy="3"/>
              </a:xfrm>
              <a:custGeom>
                <a:avLst/>
                <a:gdLst/>
                <a:ahLst/>
                <a:cxnLst>
                  <a:cxn ang="0">
                    <a:pos x="1" y="1"/>
                  </a:cxn>
                  <a:cxn ang="0">
                    <a:pos x="2" y="3"/>
                  </a:cxn>
                  <a:cxn ang="0">
                    <a:pos x="2" y="3"/>
                  </a:cxn>
                  <a:cxn ang="0">
                    <a:pos x="2" y="3"/>
                  </a:cxn>
                  <a:cxn ang="0">
                    <a:pos x="2" y="2"/>
                  </a:cxn>
                  <a:cxn ang="0">
                    <a:pos x="2" y="0"/>
                  </a:cxn>
                  <a:cxn ang="0">
                    <a:pos x="1" y="0"/>
                  </a:cxn>
                  <a:cxn ang="0">
                    <a:pos x="0" y="0"/>
                  </a:cxn>
                  <a:cxn ang="0">
                    <a:pos x="0" y="0"/>
                  </a:cxn>
                  <a:cxn ang="0">
                    <a:pos x="0" y="0"/>
                  </a:cxn>
                  <a:cxn ang="0">
                    <a:pos x="1" y="1"/>
                  </a:cxn>
                </a:cxnLst>
                <a:rect l="0" t="0" r="r" b="b"/>
                <a:pathLst>
                  <a:path w="2" h="3">
                    <a:moveTo>
                      <a:pt x="1" y="1"/>
                    </a:moveTo>
                    <a:lnTo>
                      <a:pt x="2" y="3"/>
                    </a:lnTo>
                    <a:lnTo>
                      <a:pt x="2" y="3"/>
                    </a:lnTo>
                    <a:lnTo>
                      <a:pt x="2" y="3"/>
                    </a:lnTo>
                    <a:lnTo>
                      <a:pt x="2" y="2"/>
                    </a:lnTo>
                    <a:lnTo>
                      <a:pt x="2" y="0"/>
                    </a:lnTo>
                    <a:lnTo>
                      <a:pt x="1" y="0"/>
                    </a:lnTo>
                    <a:lnTo>
                      <a:pt x="0" y="0"/>
                    </a:lnTo>
                    <a:lnTo>
                      <a:pt x="0" y="0"/>
                    </a:lnTo>
                    <a:lnTo>
                      <a:pt x="0" y="0"/>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7" name="Freeform 139"/>
              <p:cNvSpPr>
                <a:spLocks/>
              </p:cNvSpPr>
              <p:nvPr/>
            </p:nvSpPr>
            <p:spPr bwMode="auto">
              <a:xfrm>
                <a:off x="4419" y="3332"/>
                <a:ext cx="4" cy="11"/>
              </a:xfrm>
              <a:custGeom>
                <a:avLst/>
                <a:gdLst/>
                <a:ahLst/>
                <a:cxnLst>
                  <a:cxn ang="0">
                    <a:pos x="4" y="1"/>
                  </a:cxn>
                  <a:cxn ang="0">
                    <a:pos x="4" y="0"/>
                  </a:cxn>
                  <a:cxn ang="0">
                    <a:pos x="3" y="1"/>
                  </a:cxn>
                  <a:cxn ang="0">
                    <a:pos x="0" y="11"/>
                  </a:cxn>
                  <a:cxn ang="0">
                    <a:pos x="1" y="10"/>
                  </a:cxn>
                  <a:cxn ang="0">
                    <a:pos x="4" y="1"/>
                  </a:cxn>
                  <a:cxn ang="0">
                    <a:pos x="4" y="1"/>
                  </a:cxn>
                </a:cxnLst>
                <a:rect l="0" t="0" r="r" b="b"/>
                <a:pathLst>
                  <a:path w="4" h="11">
                    <a:moveTo>
                      <a:pt x="4" y="1"/>
                    </a:moveTo>
                    <a:lnTo>
                      <a:pt x="4" y="0"/>
                    </a:lnTo>
                    <a:lnTo>
                      <a:pt x="3" y="1"/>
                    </a:lnTo>
                    <a:lnTo>
                      <a:pt x="0" y="11"/>
                    </a:lnTo>
                    <a:lnTo>
                      <a:pt x="1" y="10"/>
                    </a:lnTo>
                    <a:lnTo>
                      <a:pt x="4"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8" name="Freeform 140"/>
              <p:cNvSpPr>
                <a:spLocks/>
              </p:cNvSpPr>
              <p:nvPr/>
            </p:nvSpPr>
            <p:spPr bwMode="auto">
              <a:xfrm>
                <a:off x="4449" y="3301"/>
                <a:ext cx="1" cy="2"/>
              </a:xfrm>
              <a:custGeom>
                <a:avLst/>
                <a:gdLst/>
                <a:ahLst/>
                <a:cxnLst>
                  <a:cxn ang="0">
                    <a:pos x="1" y="1"/>
                  </a:cxn>
                  <a:cxn ang="0">
                    <a:pos x="1" y="0"/>
                  </a:cxn>
                  <a:cxn ang="0">
                    <a:pos x="0" y="0"/>
                  </a:cxn>
                  <a:cxn ang="0">
                    <a:pos x="0" y="1"/>
                  </a:cxn>
                  <a:cxn ang="0">
                    <a:pos x="0" y="2"/>
                  </a:cxn>
                  <a:cxn ang="0">
                    <a:pos x="1" y="2"/>
                  </a:cxn>
                  <a:cxn ang="0">
                    <a:pos x="1" y="1"/>
                  </a:cxn>
                </a:cxnLst>
                <a:rect l="0" t="0" r="r" b="b"/>
                <a:pathLst>
                  <a:path w="1" h="2">
                    <a:moveTo>
                      <a:pt x="1" y="1"/>
                    </a:moveTo>
                    <a:lnTo>
                      <a:pt x="1" y="0"/>
                    </a:lnTo>
                    <a:lnTo>
                      <a:pt x="0" y="0"/>
                    </a:lnTo>
                    <a:lnTo>
                      <a:pt x="0" y="1"/>
                    </a:lnTo>
                    <a:lnTo>
                      <a:pt x="0" y="2"/>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39" name="Freeform 141"/>
              <p:cNvSpPr>
                <a:spLocks/>
              </p:cNvSpPr>
              <p:nvPr/>
            </p:nvSpPr>
            <p:spPr bwMode="auto">
              <a:xfrm>
                <a:off x="4359" y="3304"/>
                <a:ext cx="1" cy="3"/>
              </a:xfrm>
              <a:custGeom>
                <a:avLst/>
                <a:gdLst/>
                <a:ahLst/>
                <a:cxnLst>
                  <a:cxn ang="0">
                    <a:pos x="0" y="0"/>
                  </a:cxn>
                  <a:cxn ang="0">
                    <a:pos x="0" y="0"/>
                  </a:cxn>
                  <a:cxn ang="0">
                    <a:pos x="0" y="2"/>
                  </a:cxn>
                  <a:cxn ang="0">
                    <a:pos x="0" y="3"/>
                  </a:cxn>
                  <a:cxn ang="0">
                    <a:pos x="0" y="1"/>
                  </a:cxn>
                  <a:cxn ang="0">
                    <a:pos x="0" y="0"/>
                  </a:cxn>
                </a:cxnLst>
                <a:rect l="0" t="0" r="r" b="b"/>
                <a:pathLst>
                  <a:path h="3">
                    <a:moveTo>
                      <a:pt x="0" y="0"/>
                    </a:moveTo>
                    <a:lnTo>
                      <a:pt x="0" y="0"/>
                    </a:lnTo>
                    <a:lnTo>
                      <a:pt x="0" y="2"/>
                    </a:lnTo>
                    <a:lnTo>
                      <a:pt x="0" y="3"/>
                    </a:lnTo>
                    <a:lnTo>
                      <a:pt x="0"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0" name="Freeform 142"/>
              <p:cNvSpPr>
                <a:spLocks/>
              </p:cNvSpPr>
              <p:nvPr/>
            </p:nvSpPr>
            <p:spPr bwMode="auto">
              <a:xfrm>
                <a:off x="4450" y="3318"/>
                <a:ext cx="7" cy="7"/>
              </a:xfrm>
              <a:custGeom>
                <a:avLst/>
                <a:gdLst/>
                <a:ahLst/>
                <a:cxnLst>
                  <a:cxn ang="0">
                    <a:pos x="0" y="2"/>
                  </a:cxn>
                  <a:cxn ang="0">
                    <a:pos x="0" y="4"/>
                  </a:cxn>
                  <a:cxn ang="0">
                    <a:pos x="0" y="5"/>
                  </a:cxn>
                  <a:cxn ang="0">
                    <a:pos x="1" y="5"/>
                  </a:cxn>
                  <a:cxn ang="0">
                    <a:pos x="1" y="6"/>
                  </a:cxn>
                  <a:cxn ang="0">
                    <a:pos x="0" y="7"/>
                  </a:cxn>
                  <a:cxn ang="0">
                    <a:pos x="0" y="7"/>
                  </a:cxn>
                  <a:cxn ang="0">
                    <a:pos x="2" y="5"/>
                  </a:cxn>
                  <a:cxn ang="0">
                    <a:pos x="3" y="4"/>
                  </a:cxn>
                  <a:cxn ang="0">
                    <a:pos x="3" y="4"/>
                  </a:cxn>
                  <a:cxn ang="0">
                    <a:pos x="4" y="4"/>
                  </a:cxn>
                  <a:cxn ang="0">
                    <a:pos x="4" y="4"/>
                  </a:cxn>
                  <a:cxn ang="0">
                    <a:pos x="5" y="4"/>
                  </a:cxn>
                  <a:cxn ang="0">
                    <a:pos x="6" y="3"/>
                  </a:cxn>
                  <a:cxn ang="0">
                    <a:pos x="7" y="3"/>
                  </a:cxn>
                  <a:cxn ang="0">
                    <a:pos x="7" y="2"/>
                  </a:cxn>
                  <a:cxn ang="0">
                    <a:pos x="7" y="2"/>
                  </a:cxn>
                  <a:cxn ang="0">
                    <a:pos x="7" y="1"/>
                  </a:cxn>
                  <a:cxn ang="0">
                    <a:pos x="6" y="1"/>
                  </a:cxn>
                  <a:cxn ang="0">
                    <a:pos x="6" y="0"/>
                  </a:cxn>
                  <a:cxn ang="0">
                    <a:pos x="3" y="0"/>
                  </a:cxn>
                  <a:cxn ang="0">
                    <a:pos x="2" y="2"/>
                  </a:cxn>
                  <a:cxn ang="0">
                    <a:pos x="1" y="2"/>
                  </a:cxn>
                  <a:cxn ang="0">
                    <a:pos x="1" y="2"/>
                  </a:cxn>
                  <a:cxn ang="0">
                    <a:pos x="0" y="2"/>
                  </a:cxn>
                </a:cxnLst>
                <a:rect l="0" t="0" r="r" b="b"/>
                <a:pathLst>
                  <a:path w="7" h="7">
                    <a:moveTo>
                      <a:pt x="0" y="2"/>
                    </a:moveTo>
                    <a:lnTo>
                      <a:pt x="0" y="4"/>
                    </a:lnTo>
                    <a:lnTo>
                      <a:pt x="0" y="5"/>
                    </a:lnTo>
                    <a:lnTo>
                      <a:pt x="1" y="5"/>
                    </a:lnTo>
                    <a:lnTo>
                      <a:pt x="1" y="6"/>
                    </a:lnTo>
                    <a:lnTo>
                      <a:pt x="0" y="7"/>
                    </a:lnTo>
                    <a:lnTo>
                      <a:pt x="0" y="7"/>
                    </a:lnTo>
                    <a:lnTo>
                      <a:pt x="2" y="5"/>
                    </a:lnTo>
                    <a:lnTo>
                      <a:pt x="3" y="4"/>
                    </a:lnTo>
                    <a:lnTo>
                      <a:pt x="3" y="4"/>
                    </a:lnTo>
                    <a:lnTo>
                      <a:pt x="4" y="4"/>
                    </a:lnTo>
                    <a:lnTo>
                      <a:pt x="4" y="4"/>
                    </a:lnTo>
                    <a:lnTo>
                      <a:pt x="5" y="4"/>
                    </a:lnTo>
                    <a:lnTo>
                      <a:pt x="6" y="3"/>
                    </a:lnTo>
                    <a:lnTo>
                      <a:pt x="7" y="3"/>
                    </a:lnTo>
                    <a:lnTo>
                      <a:pt x="7" y="2"/>
                    </a:lnTo>
                    <a:lnTo>
                      <a:pt x="7" y="2"/>
                    </a:lnTo>
                    <a:lnTo>
                      <a:pt x="7" y="1"/>
                    </a:lnTo>
                    <a:lnTo>
                      <a:pt x="6" y="1"/>
                    </a:lnTo>
                    <a:lnTo>
                      <a:pt x="6" y="0"/>
                    </a:lnTo>
                    <a:lnTo>
                      <a:pt x="3" y="0"/>
                    </a:lnTo>
                    <a:lnTo>
                      <a:pt x="2" y="2"/>
                    </a:lnTo>
                    <a:lnTo>
                      <a:pt x="1" y="2"/>
                    </a:lnTo>
                    <a:lnTo>
                      <a:pt x="1"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1" name="Freeform 143"/>
              <p:cNvSpPr>
                <a:spLocks/>
              </p:cNvSpPr>
              <p:nvPr/>
            </p:nvSpPr>
            <p:spPr bwMode="auto">
              <a:xfrm>
                <a:off x="4452" y="3300"/>
                <a:ext cx="3" cy="3"/>
              </a:xfrm>
              <a:custGeom>
                <a:avLst/>
                <a:gdLst/>
                <a:ahLst/>
                <a:cxnLst>
                  <a:cxn ang="0">
                    <a:pos x="1" y="3"/>
                  </a:cxn>
                  <a:cxn ang="0">
                    <a:pos x="2" y="3"/>
                  </a:cxn>
                  <a:cxn ang="0">
                    <a:pos x="3" y="0"/>
                  </a:cxn>
                  <a:cxn ang="0">
                    <a:pos x="2" y="1"/>
                  </a:cxn>
                  <a:cxn ang="0">
                    <a:pos x="1" y="2"/>
                  </a:cxn>
                  <a:cxn ang="0">
                    <a:pos x="1" y="3"/>
                  </a:cxn>
                  <a:cxn ang="0">
                    <a:pos x="1" y="3"/>
                  </a:cxn>
                  <a:cxn ang="0">
                    <a:pos x="0" y="3"/>
                  </a:cxn>
                  <a:cxn ang="0">
                    <a:pos x="1" y="3"/>
                  </a:cxn>
                  <a:cxn ang="0">
                    <a:pos x="1" y="3"/>
                  </a:cxn>
                </a:cxnLst>
                <a:rect l="0" t="0" r="r" b="b"/>
                <a:pathLst>
                  <a:path w="3" h="3">
                    <a:moveTo>
                      <a:pt x="1" y="3"/>
                    </a:moveTo>
                    <a:lnTo>
                      <a:pt x="2" y="3"/>
                    </a:lnTo>
                    <a:lnTo>
                      <a:pt x="3" y="0"/>
                    </a:lnTo>
                    <a:lnTo>
                      <a:pt x="2" y="1"/>
                    </a:lnTo>
                    <a:lnTo>
                      <a:pt x="1" y="2"/>
                    </a:lnTo>
                    <a:lnTo>
                      <a:pt x="1" y="3"/>
                    </a:lnTo>
                    <a:lnTo>
                      <a:pt x="1" y="3"/>
                    </a:lnTo>
                    <a:lnTo>
                      <a:pt x="0" y="3"/>
                    </a:lnTo>
                    <a:lnTo>
                      <a:pt x="1"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2" name="Freeform 144"/>
              <p:cNvSpPr>
                <a:spLocks/>
              </p:cNvSpPr>
              <p:nvPr/>
            </p:nvSpPr>
            <p:spPr bwMode="auto">
              <a:xfrm>
                <a:off x="4451" y="3314"/>
                <a:ext cx="5" cy="4"/>
              </a:xfrm>
              <a:custGeom>
                <a:avLst/>
                <a:gdLst/>
                <a:ahLst/>
                <a:cxnLst>
                  <a:cxn ang="0">
                    <a:pos x="0" y="1"/>
                  </a:cxn>
                  <a:cxn ang="0">
                    <a:pos x="0" y="2"/>
                  </a:cxn>
                  <a:cxn ang="0">
                    <a:pos x="1" y="2"/>
                  </a:cxn>
                  <a:cxn ang="0">
                    <a:pos x="2" y="4"/>
                  </a:cxn>
                  <a:cxn ang="0">
                    <a:pos x="2" y="4"/>
                  </a:cxn>
                  <a:cxn ang="0">
                    <a:pos x="3" y="3"/>
                  </a:cxn>
                  <a:cxn ang="0">
                    <a:pos x="5" y="2"/>
                  </a:cxn>
                  <a:cxn ang="0">
                    <a:pos x="5" y="1"/>
                  </a:cxn>
                  <a:cxn ang="0">
                    <a:pos x="4" y="0"/>
                  </a:cxn>
                  <a:cxn ang="0">
                    <a:pos x="3" y="0"/>
                  </a:cxn>
                  <a:cxn ang="0">
                    <a:pos x="3" y="0"/>
                  </a:cxn>
                  <a:cxn ang="0">
                    <a:pos x="2" y="0"/>
                  </a:cxn>
                  <a:cxn ang="0">
                    <a:pos x="2" y="0"/>
                  </a:cxn>
                  <a:cxn ang="0">
                    <a:pos x="2" y="1"/>
                  </a:cxn>
                  <a:cxn ang="0">
                    <a:pos x="0" y="1"/>
                  </a:cxn>
                  <a:cxn ang="0">
                    <a:pos x="0" y="1"/>
                  </a:cxn>
                </a:cxnLst>
                <a:rect l="0" t="0" r="r" b="b"/>
                <a:pathLst>
                  <a:path w="5" h="4">
                    <a:moveTo>
                      <a:pt x="0" y="1"/>
                    </a:moveTo>
                    <a:lnTo>
                      <a:pt x="0" y="2"/>
                    </a:lnTo>
                    <a:lnTo>
                      <a:pt x="1" y="2"/>
                    </a:lnTo>
                    <a:lnTo>
                      <a:pt x="2" y="4"/>
                    </a:lnTo>
                    <a:lnTo>
                      <a:pt x="2" y="4"/>
                    </a:lnTo>
                    <a:lnTo>
                      <a:pt x="3" y="3"/>
                    </a:lnTo>
                    <a:lnTo>
                      <a:pt x="5" y="2"/>
                    </a:lnTo>
                    <a:lnTo>
                      <a:pt x="5" y="1"/>
                    </a:lnTo>
                    <a:lnTo>
                      <a:pt x="4" y="0"/>
                    </a:lnTo>
                    <a:lnTo>
                      <a:pt x="3" y="0"/>
                    </a:lnTo>
                    <a:lnTo>
                      <a:pt x="3" y="0"/>
                    </a:lnTo>
                    <a:lnTo>
                      <a:pt x="2" y="0"/>
                    </a:lnTo>
                    <a:lnTo>
                      <a:pt x="2" y="0"/>
                    </a:lnTo>
                    <a:lnTo>
                      <a:pt x="2"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3" name="Freeform 145"/>
              <p:cNvSpPr>
                <a:spLocks/>
              </p:cNvSpPr>
              <p:nvPr/>
            </p:nvSpPr>
            <p:spPr bwMode="auto">
              <a:xfrm>
                <a:off x="4384" y="3349"/>
                <a:ext cx="6" cy="5"/>
              </a:xfrm>
              <a:custGeom>
                <a:avLst/>
                <a:gdLst/>
                <a:ahLst/>
                <a:cxnLst>
                  <a:cxn ang="0">
                    <a:pos x="5" y="3"/>
                  </a:cxn>
                  <a:cxn ang="0">
                    <a:pos x="5" y="2"/>
                  </a:cxn>
                  <a:cxn ang="0">
                    <a:pos x="5" y="2"/>
                  </a:cxn>
                  <a:cxn ang="0">
                    <a:pos x="4" y="0"/>
                  </a:cxn>
                  <a:cxn ang="0">
                    <a:pos x="4" y="0"/>
                  </a:cxn>
                  <a:cxn ang="0">
                    <a:pos x="4" y="1"/>
                  </a:cxn>
                  <a:cxn ang="0">
                    <a:pos x="4" y="1"/>
                  </a:cxn>
                  <a:cxn ang="0">
                    <a:pos x="3" y="1"/>
                  </a:cxn>
                  <a:cxn ang="0">
                    <a:pos x="1" y="1"/>
                  </a:cxn>
                  <a:cxn ang="0">
                    <a:pos x="1" y="1"/>
                  </a:cxn>
                  <a:cxn ang="0">
                    <a:pos x="0" y="2"/>
                  </a:cxn>
                  <a:cxn ang="0">
                    <a:pos x="0" y="1"/>
                  </a:cxn>
                  <a:cxn ang="0">
                    <a:pos x="0" y="1"/>
                  </a:cxn>
                  <a:cxn ang="0">
                    <a:pos x="0" y="2"/>
                  </a:cxn>
                  <a:cxn ang="0">
                    <a:pos x="0" y="2"/>
                  </a:cxn>
                  <a:cxn ang="0">
                    <a:pos x="0" y="2"/>
                  </a:cxn>
                  <a:cxn ang="0">
                    <a:pos x="0" y="2"/>
                  </a:cxn>
                  <a:cxn ang="0">
                    <a:pos x="0" y="2"/>
                  </a:cxn>
                  <a:cxn ang="0">
                    <a:pos x="0" y="3"/>
                  </a:cxn>
                  <a:cxn ang="0">
                    <a:pos x="0" y="3"/>
                  </a:cxn>
                  <a:cxn ang="0">
                    <a:pos x="0" y="4"/>
                  </a:cxn>
                  <a:cxn ang="0">
                    <a:pos x="1" y="5"/>
                  </a:cxn>
                  <a:cxn ang="0">
                    <a:pos x="2" y="5"/>
                  </a:cxn>
                  <a:cxn ang="0">
                    <a:pos x="1" y="5"/>
                  </a:cxn>
                  <a:cxn ang="0">
                    <a:pos x="1" y="5"/>
                  </a:cxn>
                  <a:cxn ang="0">
                    <a:pos x="2" y="5"/>
                  </a:cxn>
                  <a:cxn ang="0">
                    <a:pos x="4" y="5"/>
                  </a:cxn>
                  <a:cxn ang="0">
                    <a:pos x="4" y="5"/>
                  </a:cxn>
                  <a:cxn ang="0">
                    <a:pos x="4" y="5"/>
                  </a:cxn>
                  <a:cxn ang="0">
                    <a:pos x="5" y="5"/>
                  </a:cxn>
                  <a:cxn ang="0">
                    <a:pos x="5" y="3"/>
                  </a:cxn>
                  <a:cxn ang="0">
                    <a:pos x="6" y="3"/>
                  </a:cxn>
                  <a:cxn ang="0">
                    <a:pos x="6" y="3"/>
                  </a:cxn>
                  <a:cxn ang="0">
                    <a:pos x="5" y="3"/>
                  </a:cxn>
                  <a:cxn ang="0">
                    <a:pos x="5" y="3"/>
                  </a:cxn>
                </a:cxnLst>
                <a:rect l="0" t="0" r="r" b="b"/>
                <a:pathLst>
                  <a:path w="6" h="5">
                    <a:moveTo>
                      <a:pt x="5" y="3"/>
                    </a:moveTo>
                    <a:lnTo>
                      <a:pt x="5" y="2"/>
                    </a:lnTo>
                    <a:lnTo>
                      <a:pt x="5" y="2"/>
                    </a:lnTo>
                    <a:lnTo>
                      <a:pt x="4" y="0"/>
                    </a:lnTo>
                    <a:lnTo>
                      <a:pt x="4" y="0"/>
                    </a:lnTo>
                    <a:lnTo>
                      <a:pt x="4" y="1"/>
                    </a:lnTo>
                    <a:lnTo>
                      <a:pt x="4" y="1"/>
                    </a:lnTo>
                    <a:lnTo>
                      <a:pt x="3" y="1"/>
                    </a:lnTo>
                    <a:lnTo>
                      <a:pt x="1" y="1"/>
                    </a:lnTo>
                    <a:lnTo>
                      <a:pt x="1" y="1"/>
                    </a:lnTo>
                    <a:lnTo>
                      <a:pt x="0" y="2"/>
                    </a:lnTo>
                    <a:lnTo>
                      <a:pt x="0" y="1"/>
                    </a:lnTo>
                    <a:lnTo>
                      <a:pt x="0" y="1"/>
                    </a:lnTo>
                    <a:lnTo>
                      <a:pt x="0" y="2"/>
                    </a:lnTo>
                    <a:lnTo>
                      <a:pt x="0" y="2"/>
                    </a:lnTo>
                    <a:lnTo>
                      <a:pt x="0" y="2"/>
                    </a:lnTo>
                    <a:lnTo>
                      <a:pt x="0" y="2"/>
                    </a:lnTo>
                    <a:lnTo>
                      <a:pt x="0" y="2"/>
                    </a:lnTo>
                    <a:lnTo>
                      <a:pt x="0" y="3"/>
                    </a:lnTo>
                    <a:lnTo>
                      <a:pt x="0" y="3"/>
                    </a:lnTo>
                    <a:lnTo>
                      <a:pt x="0" y="4"/>
                    </a:lnTo>
                    <a:lnTo>
                      <a:pt x="1" y="5"/>
                    </a:lnTo>
                    <a:lnTo>
                      <a:pt x="2" y="5"/>
                    </a:lnTo>
                    <a:lnTo>
                      <a:pt x="1" y="5"/>
                    </a:lnTo>
                    <a:lnTo>
                      <a:pt x="1" y="5"/>
                    </a:lnTo>
                    <a:lnTo>
                      <a:pt x="2" y="5"/>
                    </a:lnTo>
                    <a:lnTo>
                      <a:pt x="4" y="5"/>
                    </a:lnTo>
                    <a:lnTo>
                      <a:pt x="4" y="5"/>
                    </a:lnTo>
                    <a:lnTo>
                      <a:pt x="4" y="5"/>
                    </a:lnTo>
                    <a:lnTo>
                      <a:pt x="5" y="5"/>
                    </a:lnTo>
                    <a:lnTo>
                      <a:pt x="5" y="3"/>
                    </a:lnTo>
                    <a:lnTo>
                      <a:pt x="6" y="3"/>
                    </a:lnTo>
                    <a:lnTo>
                      <a:pt x="6" y="3"/>
                    </a:lnTo>
                    <a:lnTo>
                      <a:pt x="5" y="3"/>
                    </a:lnTo>
                    <a:lnTo>
                      <a:pt x="5"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4" name="Freeform 146"/>
              <p:cNvSpPr>
                <a:spLocks/>
              </p:cNvSpPr>
              <p:nvPr/>
            </p:nvSpPr>
            <p:spPr bwMode="auto">
              <a:xfrm>
                <a:off x="4409" y="3439"/>
                <a:ext cx="1" cy="3"/>
              </a:xfrm>
              <a:custGeom>
                <a:avLst/>
                <a:gdLst/>
                <a:ahLst/>
                <a:cxnLst>
                  <a:cxn ang="0">
                    <a:pos x="1" y="2"/>
                  </a:cxn>
                  <a:cxn ang="0">
                    <a:pos x="1" y="3"/>
                  </a:cxn>
                  <a:cxn ang="0">
                    <a:pos x="1" y="2"/>
                  </a:cxn>
                  <a:cxn ang="0">
                    <a:pos x="1" y="1"/>
                  </a:cxn>
                  <a:cxn ang="0">
                    <a:pos x="1" y="0"/>
                  </a:cxn>
                  <a:cxn ang="0">
                    <a:pos x="1" y="0"/>
                  </a:cxn>
                  <a:cxn ang="0">
                    <a:pos x="0" y="2"/>
                  </a:cxn>
                  <a:cxn ang="0">
                    <a:pos x="1" y="2"/>
                  </a:cxn>
                  <a:cxn ang="0">
                    <a:pos x="1" y="2"/>
                  </a:cxn>
                </a:cxnLst>
                <a:rect l="0" t="0" r="r" b="b"/>
                <a:pathLst>
                  <a:path w="1" h="3">
                    <a:moveTo>
                      <a:pt x="1" y="2"/>
                    </a:moveTo>
                    <a:lnTo>
                      <a:pt x="1" y="3"/>
                    </a:lnTo>
                    <a:lnTo>
                      <a:pt x="1" y="2"/>
                    </a:lnTo>
                    <a:lnTo>
                      <a:pt x="1" y="1"/>
                    </a:lnTo>
                    <a:lnTo>
                      <a:pt x="1" y="0"/>
                    </a:lnTo>
                    <a:lnTo>
                      <a:pt x="1" y="0"/>
                    </a:lnTo>
                    <a:lnTo>
                      <a:pt x="0" y="2"/>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5" name="Freeform 147"/>
              <p:cNvSpPr>
                <a:spLocks/>
              </p:cNvSpPr>
              <p:nvPr/>
            </p:nvSpPr>
            <p:spPr bwMode="auto">
              <a:xfrm>
                <a:off x="4358" y="3311"/>
                <a:ext cx="1" cy="2"/>
              </a:xfrm>
              <a:custGeom>
                <a:avLst/>
                <a:gdLst/>
                <a:ahLst/>
                <a:cxnLst>
                  <a:cxn ang="0">
                    <a:pos x="1" y="0"/>
                  </a:cxn>
                  <a:cxn ang="0">
                    <a:pos x="1" y="0"/>
                  </a:cxn>
                  <a:cxn ang="0">
                    <a:pos x="1" y="0"/>
                  </a:cxn>
                  <a:cxn ang="0">
                    <a:pos x="0" y="2"/>
                  </a:cxn>
                  <a:cxn ang="0">
                    <a:pos x="1" y="2"/>
                  </a:cxn>
                  <a:cxn ang="0">
                    <a:pos x="1" y="0"/>
                  </a:cxn>
                </a:cxnLst>
                <a:rect l="0" t="0" r="r" b="b"/>
                <a:pathLst>
                  <a:path w="1" h="2">
                    <a:moveTo>
                      <a:pt x="1" y="0"/>
                    </a:moveTo>
                    <a:lnTo>
                      <a:pt x="1" y="0"/>
                    </a:lnTo>
                    <a:lnTo>
                      <a:pt x="1" y="0"/>
                    </a:lnTo>
                    <a:lnTo>
                      <a:pt x="0" y="2"/>
                    </a:lnTo>
                    <a:lnTo>
                      <a:pt x="1"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6" name="Freeform 148"/>
              <p:cNvSpPr>
                <a:spLocks/>
              </p:cNvSpPr>
              <p:nvPr/>
            </p:nvSpPr>
            <p:spPr bwMode="auto">
              <a:xfrm>
                <a:off x="4408" y="3440"/>
                <a:ext cx="2" cy="4"/>
              </a:xfrm>
              <a:custGeom>
                <a:avLst/>
                <a:gdLst/>
                <a:ahLst/>
                <a:cxnLst>
                  <a:cxn ang="0">
                    <a:pos x="0" y="2"/>
                  </a:cxn>
                  <a:cxn ang="0">
                    <a:pos x="0" y="2"/>
                  </a:cxn>
                  <a:cxn ang="0">
                    <a:pos x="2" y="4"/>
                  </a:cxn>
                  <a:cxn ang="0">
                    <a:pos x="1" y="0"/>
                  </a:cxn>
                  <a:cxn ang="0">
                    <a:pos x="1" y="0"/>
                  </a:cxn>
                  <a:cxn ang="0">
                    <a:pos x="0" y="0"/>
                  </a:cxn>
                  <a:cxn ang="0">
                    <a:pos x="0" y="0"/>
                  </a:cxn>
                  <a:cxn ang="0">
                    <a:pos x="1" y="1"/>
                  </a:cxn>
                  <a:cxn ang="0">
                    <a:pos x="1" y="2"/>
                  </a:cxn>
                  <a:cxn ang="0">
                    <a:pos x="0" y="2"/>
                  </a:cxn>
                </a:cxnLst>
                <a:rect l="0" t="0" r="r" b="b"/>
                <a:pathLst>
                  <a:path w="2" h="4">
                    <a:moveTo>
                      <a:pt x="0" y="2"/>
                    </a:moveTo>
                    <a:lnTo>
                      <a:pt x="0" y="2"/>
                    </a:lnTo>
                    <a:lnTo>
                      <a:pt x="2" y="4"/>
                    </a:lnTo>
                    <a:lnTo>
                      <a:pt x="1" y="0"/>
                    </a:lnTo>
                    <a:lnTo>
                      <a:pt x="1" y="0"/>
                    </a:lnTo>
                    <a:lnTo>
                      <a:pt x="0" y="0"/>
                    </a:lnTo>
                    <a:lnTo>
                      <a:pt x="0" y="0"/>
                    </a:lnTo>
                    <a:lnTo>
                      <a:pt x="1" y="1"/>
                    </a:lnTo>
                    <a:lnTo>
                      <a:pt x="1"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7" name="Freeform 149"/>
              <p:cNvSpPr>
                <a:spLocks/>
              </p:cNvSpPr>
              <p:nvPr/>
            </p:nvSpPr>
            <p:spPr bwMode="auto">
              <a:xfrm>
                <a:off x="4420" y="3453"/>
                <a:ext cx="2" cy="1"/>
              </a:xfrm>
              <a:custGeom>
                <a:avLst/>
                <a:gdLst/>
                <a:ahLst/>
                <a:cxnLst>
                  <a:cxn ang="0">
                    <a:pos x="2" y="1"/>
                  </a:cxn>
                  <a:cxn ang="0">
                    <a:pos x="2" y="0"/>
                  </a:cxn>
                  <a:cxn ang="0">
                    <a:pos x="1" y="0"/>
                  </a:cxn>
                  <a:cxn ang="0">
                    <a:pos x="0" y="0"/>
                  </a:cxn>
                  <a:cxn ang="0">
                    <a:pos x="1" y="1"/>
                  </a:cxn>
                  <a:cxn ang="0">
                    <a:pos x="2" y="1"/>
                  </a:cxn>
                  <a:cxn ang="0">
                    <a:pos x="2" y="1"/>
                  </a:cxn>
                </a:cxnLst>
                <a:rect l="0" t="0" r="r" b="b"/>
                <a:pathLst>
                  <a:path w="2" h="1">
                    <a:moveTo>
                      <a:pt x="2" y="1"/>
                    </a:moveTo>
                    <a:lnTo>
                      <a:pt x="2" y="0"/>
                    </a:lnTo>
                    <a:lnTo>
                      <a:pt x="1" y="0"/>
                    </a:lnTo>
                    <a:lnTo>
                      <a:pt x="0" y="0"/>
                    </a:lnTo>
                    <a:lnTo>
                      <a:pt x="1" y="1"/>
                    </a:lnTo>
                    <a:lnTo>
                      <a:pt x="2"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8" name="Freeform 150"/>
              <p:cNvSpPr>
                <a:spLocks/>
              </p:cNvSpPr>
              <p:nvPr/>
            </p:nvSpPr>
            <p:spPr bwMode="auto">
              <a:xfrm>
                <a:off x="4388" y="3354"/>
                <a:ext cx="2" cy="4"/>
              </a:xfrm>
              <a:custGeom>
                <a:avLst/>
                <a:gdLst/>
                <a:ahLst/>
                <a:cxnLst>
                  <a:cxn ang="0">
                    <a:pos x="2" y="0"/>
                  </a:cxn>
                  <a:cxn ang="0">
                    <a:pos x="2" y="0"/>
                  </a:cxn>
                  <a:cxn ang="0">
                    <a:pos x="1" y="0"/>
                  </a:cxn>
                  <a:cxn ang="0">
                    <a:pos x="0" y="2"/>
                  </a:cxn>
                  <a:cxn ang="0">
                    <a:pos x="0" y="2"/>
                  </a:cxn>
                  <a:cxn ang="0">
                    <a:pos x="1" y="3"/>
                  </a:cxn>
                  <a:cxn ang="0">
                    <a:pos x="1" y="4"/>
                  </a:cxn>
                  <a:cxn ang="0">
                    <a:pos x="1" y="4"/>
                  </a:cxn>
                  <a:cxn ang="0">
                    <a:pos x="1" y="3"/>
                  </a:cxn>
                  <a:cxn ang="0">
                    <a:pos x="2" y="3"/>
                  </a:cxn>
                  <a:cxn ang="0">
                    <a:pos x="2" y="2"/>
                  </a:cxn>
                  <a:cxn ang="0">
                    <a:pos x="2" y="1"/>
                  </a:cxn>
                  <a:cxn ang="0">
                    <a:pos x="2" y="0"/>
                  </a:cxn>
                  <a:cxn ang="0">
                    <a:pos x="2" y="0"/>
                  </a:cxn>
                  <a:cxn ang="0">
                    <a:pos x="2" y="0"/>
                  </a:cxn>
                </a:cxnLst>
                <a:rect l="0" t="0" r="r" b="b"/>
                <a:pathLst>
                  <a:path w="2" h="4">
                    <a:moveTo>
                      <a:pt x="2" y="0"/>
                    </a:moveTo>
                    <a:lnTo>
                      <a:pt x="2" y="0"/>
                    </a:lnTo>
                    <a:lnTo>
                      <a:pt x="1" y="0"/>
                    </a:lnTo>
                    <a:lnTo>
                      <a:pt x="0" y="2"/>
                    </a:lnTo>
                    <a:lnTo>
                      <a:pt x="0" y="2"/>
                    </a:lnTo>
                    <a:lnTo>
                      <a:pt x="1" y="3"/>
                    </a:lnTo>
                    <a:lnTo>
                      <a:pt x="1" y="4"/>
                    </a:lnTo>
                    <a:lnTo>
                      <a:pt x="1" y="4"/>
                    </a:lnTo>
                    <a:lnTo>
                      <a:pt x="1" y="3"/>
                    </a:lnTo>
                    <a:lnTo>
                      <a:pt x="2" y="3"/>
                    </a:lnTo>
                    <a:lnTo>
                      <a:pt x="2" y="2"/>
                    </a:lnTo>
                    <a:lnTo>
                      <a:pt x="2" y="1"/>
                    </a:lnTo>
                    <a:lnTo>
                      <a:pt x="2" y="0"/>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49" name="Freeform 151"/>
              <p:cNvSpPr>
                <a:spLocks/>
              </p:cNvSpPr>
              <p:nvPr/>
            </p:nvSpPr>
            <p:spPr bwMode="auto">
              <a:xfrm>
                <a:off x="4391" y="3355"/>
                <a:ext cx="4" cy="3"/>
              </a:xfrm>
              <a:custGeom>
                <a:avLst/>
                <a:gdLst/>
                <a:ahLst/>
                <a:cxnLst>
                  <a:cxn ang="0">
                    <a:pos x="0" y="2"/>
                  </a:cxn>
                  <a:cxn ang="0">
                    <a:pos x="0" y="3"/>
                  </a:cxn>
                  <a:cxn ang="0">
                    <a:pos x="0" y="3"/>
                  </a:cxn>
                  <a:cxn ang="0">
                    <a:pos x="2" y="3"/>
                  </a:cxn>
                  <a:cxn ang="0">
                    <a:pos x="2" y="3"/>
                  </a:cxn>
                  <a:cxn ang="0">
                    <a:pos x="2" y="3"/>
                  </a:cxn>
                  <a:cxn ang="0">
                    <a:pos x="4" y="3"/>
                  </a:cxn>
                  <a:cxn ang="0">
                    <a:pos x="4" y="3"/>
                  </a:cxn>
                  <a:cxn ang="0">
                    <a:pos x="4" y="2"/>
                  </a:cxn>
                  <a:cxn ang="0">
                    <a:pos x="3" y="2"/>
                  </a:cxn>
                  <a:cxn ang="0">
                    <a:pos x="3" y="1"/>
                  </a:cxn>
                  <a:cxn ang="0">
                    <a:pos x="3" y="1"/>
                  </a:cxn>
                  <a:cxn ang="0">
                    <a:pos x="3" y="1"/>
                  </a:cxn>
                  <a:cxn ang="0">
                    <a:pos x="2" y="1"/>
                  </a:cxn>
                  <a:cxn ang="0">
                    <a:pos x="2" y="2"/>
                  </a:cxn>
                  <a:cxn ang="0">
                    <a:pos x="2" y="2"/>
                  </a:cxn>
                  <a:cxn ang="0">
                    <a:pos x="1" y="1"/>
                  </a:cxn>
                  <a:cxn ang="0">
                    <a:pos x="1" y="1"/>
                  </a:cxn>
                  <a:cxn ang="0">
                    <a:pos x="1" y="0"/>
                  </a:cxn>
                  <a:cxn ang="0">
                    <a:pos x="0" y="0"/>
                  </a:cxn>
                  <a:cxn ang="0">
                    <a:pos x="0" y="0"/>
                  </a:cxn>
                  <a:cxn ang="0">
                    <a:pos x="0" y="0"/>
                  </a:cxn>
                  <a:cxn ang="0">
                    <a:pos x="0" y="1"/>
                  </a:cxn>
                  <a:cxn ang="0">
                    <a:pos x="0" y="1"/>
                  </a:cxn>
                  <a:cxn ang="0">
                    <a:pos x="0" y="1"/>
                  </a:cxn>
                  <a:cxn ang="0">
                    <a:pos x="0" y="2"/>
                  </a:cxn>
                  <a:cxn ang="0">
                    <a:pos x="0" y="2"/>
                  </a:cxn>
                </a:cxnLst>
                <a:rect l="0" t="0" r="r" b="b"/>
                <a:pathLst>
                  <a:path w="4" h="3">
                    <a:moveTo>
                      <a:pt x="0" y="2"/>
                    </a:moveTo>
                    <a:lnTo>
                      <a:pt x="0" y="3"/>
                    </a:lnTo>
                    <a:lnTo>
                      <a:pt x="0" y="3"/>
                    </a:lnTo>
                    <a:lnTo>
                      <a:pt x="2" y="3"/>
                    </a:lnTo>
                    <a:lnTo>
                      <a:pt x="2" y="3"/>
                    </a:lnTo>
                    <a:lnTo>
                      <a:pt x="2" y="3"/>
                    </a:lnTo>
                    <a:lnTo>
                      <a:pt x="4" y="3"/>
                    </a:lnTo>
                    <a:lnTo>
                      <a:pt x="4" y="3"/>
                    </a:lnTo>
                    <a:lnTo>
                      <a:pt x="4" y="2"/>
                    </a:lnTo>
                    <a:lnTo>
                      <a:pt x="3" y="2"/>
                    </a:lnTo>
                    <a:lnTo>
                      <a:pt x="3" y="1"/>
                    </a:lnTo>
                    <a:lnTo>
                      <a:pt x="3" y="1"/>
                    </a:lnTo>
                    <a:lnTo>
                      <a:pt x="3" y="1"/>
                    </a:lnTo>
                    <a:lnTo>
                      <a:pt x="2" y="1"/>
                    </a:lnTo>
                    <a:lnTo>
                      <a:pt x="2" y="2"/>
                    </a:lnTo>
                    <a:lnTo>
                      <a:pt x="2" y="2"/>
                    </a:lnTo>
                    <a:lnTo>
                      <a:pt x="1" y="1"/>
                    </a:lnTo>
                    <a:lnTo>
                      <a:pt x="1" y="1"/>
                    </a:lnTo>
                    <a:lnTo>
                      <a:pt x="1" y="0"/>
                    </a:lnTo>
                    <a:lnTo>
                      <a:pt x="0" y="0"/>
                    </a:lnTo>
                    <a:lnTo>
                      <a:pt x="0" y="0"/>
                    </a:lnTo>
                    <a:lnTo>
                      <a:pt x="0" y="0"/>
                    </a:lnTo>
                    <a:lnTo>
                      <a:pt x="0" y="1"/>
                    </a:lnTo>
                    <a:lnTo>
                      <a:pt x="0" y="1"/>
                    </a:lnTo>
                    <a:lnTo>
                      <a:pt x="0" y="1"/>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0" name="Freeform 152"/>
              <p:cNvSpPr>
                <a:spLocks/>
              </p:cNvSpPr>
              <p:nvPr/>
            </p:nvSpPr>
            <p:spPr bwMode="auto">
              <a:xfrm>
                <a:off x="4390" y="3344"/>
                <a:ext cx="9" cy="11"/>
              </a:xfrm>
              <a:custGeom>
                <a:avLst/>
                <a:gdLst/>
                <a:ahLst/>
                <a:cxnLst>
                  <a:cxn ang="0">
                    <a:pos x="2" y="3"/>
                  </a:cxn>
                  <a:cxn ang="0">
                    <a:pos x="1" y="4"/>
                  </a:cxn>
                  <a:cxn ang="0">
                    <a:pos x="0" y="4"/>
                  </a:cxn>
                  <a:cxn ang="0">
                    <a:pos x="1" y="4"/>
                  </a:cxn>
                  <a:cxn ang="0">
                    <a:pos x="1" y="5"/>
                  </a:cxn>
                  <a:cxn ang="0">
                    <a:pos x="1" y="5"/>
                  </a:cxn>
                  <a:cxn ang="0">
                    <a:pos x="1" y="7"/>
                  </a:cxn>
                  <a:cxn ang="0">
                    <a:pos x="1" y="8"/>
                  </a:cxn>
                  <a:cxn ang="0">
                    <a:pos x="2" y="9"/>
                  </a:cxn>
                  <a:cxn ang="0">
                    <a:pos x="5" y="10"/>
                  </a:cxn>
                  <a:cxn ang="0">
                    <a:pos x="5" y="10"/>
                  </a:cxn>
                  <a:cxn ang="0">
                    <a:pos x="4" y="10"/>
                  </a:cxn>
                  <a:cxn ang="0">
                    <a:pos x="5" y="10"/>
                  </a:cxn>
                  <a:cxn ang="0">
                    <a:pos x="6" y="11"/>
                  </a:cxn>
                  <a:cxn ang="0">
                    <a:pos x="7" y="10"/>
                  </a:cxn>
                  <a:cxn ang="0">
                    <a:pos x="7" y="10"/>
                  </a:cxn>
                  <a:cxn ang="0">
                    <a:pos x="7" y="10"/>
                  </a:cxn>
                  <a:cxn ang="0">
                    <a:pos x="7" y="9"/>
                  </a:cxn>
                  <a:cxn ang="0">
                    <a:pos x="9" y="7"/>
                  </a:cxn>
                  <a:cxn ang="0">
                    <a:pos x="7" y="7"/>
                  </a:cxn>
                  <a:cxn ang="0">
                    <a:pos x="8" y="5"/>
                  </a:cxn>
                  <a:cxn ang="0">
                    <a:pos x="9" y="5"/>
                  </a:cxn>
                  <a:cxn ang="0">
                    <a:pos x="9" y="3"/>
                  </a:cxn>
                  <a:cxn ang="0">
                    <a:pos x="9" y="3"/>
                  </a:cxn>
                  <a:cxn ang="0">
                    <a:pos x="9" y="2"/>
                  </a:cxn>
                  <a:cxn ang="0">
                    <a:pos x="9" y="1"/>
                  </a:cxn>
                  <a:cxn ang="0">
                    <a:pos x="7" y="0"/>
                  </a:cxn>
                  <a:cxn ang="0">
                    <a:pos x="6" y="0"/>
                  </a:cxn>
                  <a:cxn ang="0">
                    <a:pos x="5" y="2"/>
                  </a:cxn>
                  <a:cxn ang="0">
                    <a:pos x="6" y="2"/>
                  </a:cxn>
                  <a:cxn ang="0">
                    <a:pos x="6" y="4"/>
                  </a:cxn>
                  <a:cxn ang="0">
                    <a:pos x="5" y="4"/>
                  </a:cxn>
                  <a:cxn ang="0">
                    <a:pos x="6" y="4"/>
                  </a:cxn>
                  <a:cxn ang="0">
                    <a:pos x="5" y="3"/>
                  </a:cxn>
                  <a:cxn ang="0">
                    <a:pos x="5" y="3"/>
                  </a:cxn>
                  <a:cxn ang="0">
                    <a:pos x="5" y="3"/>
                  </a:cxn>
                  <a:cxn ang="0">
                    <a:pos x="5" y="4"/>
                  </a:cxn>
                  <a:cxn ang="0">
                    <a:pos x="5" y="3"/>
                  </a:cxn>
                  <a:cxn ang="0">
                    <a:pos x="4" y="3"/>
                  </a:cxn>
                  <a:cxn ang="0">
                    <a:pos x="5" y="3"/>
                  </a:cxn>
                  <a:cxn ang="0">
                    <a:pos x="5" y="2"/>
                  </a:cxn>
                  <a:cxn ang="0">
                    <a:pos x="3" y="2"/>
                  </a:cxn>
                  <a:cxn ang="0">
                    <a:pos x="3" y="3"/>
                  </a:cxn>
                </a:cxnLst>
                <a:rect l="0" t="0" r="r" b="b"/>
                <a:pathLst>
                  <a:path w="9" h="11">
                    <a:moveTo>
                      <a:pt x="3" y="3"/>
                    </a:moveTo>
                    <a:lnTo>
                      <a:pt x="2" y="3"/>
                    </a:lnTo>
                    <a:lnTo>
                      <a:pt x="2" y="3"/>
                    </a:lnTo>
                    <a:lnTo>
                      <a:pt x="1" y="4"/>
                    </a:lnTo>
                    <a:lnTo>
                      <a:pt x="1" y="4"/>
                    </a:lnTo>
                    <a:lnTo>
                      <a:pt x="0" y="4"/>
                    </a:lnTo>
                    <a:lnTo>
                      <a:pt x="0" y="4"/>
                    </a:lnTo>
                    <a:lnTo>
                      <a:pt x="1" y="4"/>
                    </a:lnTo>
                    <a:lnTo>
                      <a:pt x="0" y="5"/>
                    </a:lnTo>
                    <a:lnTo>
                      <a:pt x="1" y="5"/>
                    </a:lnTo>
                    <a:lnTo>
                      <a:pt x="1" y="5"/>
                    </a:lnTo>
                    <a:lnTo>
                      <a:pt x="1" y="5"/>
                    </a:lnTo>
                    <a:lnTo>
                      <a:pt x="1" y="7"/>
                    </a:lnTo>
                    <a:lnTo>
                      <a:pt x="1" y="7"/>
                    </a:lnTo>
                    <a:lnTo>
                      <a:pt x="1" y="8"/>
                    </a:lnTo>
                    <a:lnTo>
                      <a:pt x="1" y="8"/>
                    </a:lnTo>
                    <a:lnTo>
                      <a:pt x="1" y="8"/>
                    </a:lnTo>
                    <a:lnTo>
                      <a:pt x="2" y="9"/>
                    </a:lnTo>
                    <a:lnTo>
                      <a:pt x="3" y="9"/>
                    </a:lnTo>
                    <a:lnTo>
                      <a:pt x="5" y="10"/>
                    </a:lnTo>
                    <a:lnTo>
                      <a:pt x="5" y="10"/>
                    </a:lnTo>
                    <a:lnTo>
                      <a:pt x="5" y="10"/>
                    </a:lnTo>
                    <a:lnTo>
                      <a:pt x="5" y="10"/>
                    </a:lnTo>
                    <a:lnTo>
                      <a:pt x="4" y="10"/>
                    </a:lnTo>
                    <a:lnTo>
                      <a:pt x="4" y="10"/>
                    </a:lnTo>
                    <a:lnTo>
                      <a:pt x="5" y="10"/>
                    </a:lnTo>
                    <a:lnTo>
                      <a:pt x="6" y="11"/>
                    </a:lnTo>
                    <a:lnTo>
                      <a:pt x="6" y="11"/>
                    </a:lnTo>
                    <a:lnTo>
                      <a:pt x="7" y="11"/>
                    </a:lnTo>
                    <a:lnTo>
                      <a:pt x="7" y="10"/>
                    </a:lnTo>
                    <a:lnTo>
                      <a:pt x="7" y="10"/>
                    </a:lnTo>
                    <a:lnTo>
                      <a:pt x="7" y="10"/>
                    </a:lnTo>
                    <a:lnTo>
                      <a:pt x="7" y="10"/>
                    </a:lnTo>
                    <a:lnTo>
                      <a:pt x="7" y="10"/>
                    </a:lnTo>
                    <a:lnTo>
                      <a:pt x="7" y="10"/>
                    </a:lnTo>
                    <a:lnTo>
                      <a:pt x="7" y="9"/>
                    </a:lnTo>
                    <a:lnTo>
                      <a:pt x="9" y="9"/>
                    </a:lnTo>
                    <a:lnTo>
                      <a:pt x="9" y="7"/>
                    </a:lnTo>
                    <a:lnTo>
                      <a:pt x="8" y="7"/>
                    </a:lnTo>
                    <a:lnTo>
                      <a:pt x="7" y="7"/>
                    </a:lnTo>
                    <a:lnTo>
                      <a:pt x="7" y="7"/>
                    </a:lnTo>
                    <a:lnTo>
                      <a:pt x="8" y="5"/>
                    </a:lnTo>
                    <a:lnTo>
                      <a:pt x="9" y="5"/>
                    </a:lnTo>
                    <a:lnTo>
                      <a:pt x="9" y="5"/>
                    </a:lnTo>
                    <a:lnTo>
                      <a:pt x="9" y="5"/>
                    </a:lnTo>
                    <a:lnTo>
                      <a:pt x="9" y="3"/>
                    </a:lnTo>
                    <a:lnTo>
                      <a:pt x="9" y="3"/>
                    </a:lnTo>
                    <a:lnTo>
                      <a:pt x="9" y="3"/>
                    </a:lnTo>
                    <a:lnTo>
                      <a:pt x="9" y="3"/>
                    </a:lnTo>
                    <a:lnTo>
                      <a:pt x="9" y="2"/>
                    </a:lnTo>
                    <a:lnTo>
                      <a:pt x="9" y="2"/>
                    </a:lnTo>
                    <a:lnTo>
                      <a:pt x="9" y="1"/>
                    </a:lnTo>
                    <a:lnTo>
                      <a:pt x="8" y="0"/>
                    </a:lnTo>
                    <a:lnTo>
                      <a:pt x="7" y="0"/>
                    </a:lnTo>
                    <a:lnTo>
                      <a:pt x="7" y="0"/>
                    </a:lnTo>
                    <a:lnTo>
                      <a:pt x="6" y="0"/>
                    </a:lnTo>
                    <a:lnTo>
                      <a:pt x="5" y="1"/>
                    </a:lnTo>
                    <a:lnTo>
                      <a:pt x="5" y="2"/>
                    </a:lnTo>
                    <a:lnTo>
                      <a:pt x="6" y="2"/>
                    </a:lnTo>
                    <a:lnTo>
                      <a:pt x="6" y="2"/>
                    </a:lnTo>
                    <a:lnTo>
                      <a:pt x="6" y="4"/>
                    </a:lnTo>
                    <a:lnTo>
                      <a:pt x="6" y="4"/>
                    </a:lnTo>
                    <a:lnTo>
                      <a:pt x="6" y="4"/>
                    </a:lnTo>
                    <a:lnTo>
                      <a:pt x="5" y="4"/>
                    </a:lnTo>
                    <a:lnTo>
                      <a:pt x="6" y="4"/>
                    </a:lnTo>
                    <a:lnTo>
                      <a:pt x="6" y="4"/>
                    </a:lnTo>
                    <a:lnTo>
                      <a:pt x="6" y="3"/>
                    </a:lnTo>
                    <a:lnTo>
                      <a:pt x="5" y="3"/>
                    </a:lnTo>
                    <a:lnTo>
                      <a:pt x="5" y="3"/>
                    </a:lnTo>
                    <a:lnTo>
                      <a:pt x="5" y="3"/>
                    </a:lnTo>
                    <a:lnTo>
                      <a:pt x="5" y="3"/>
                    </a:lnTo>
                    <a:lnTo>
                      <a:pt x="5" y="3"/>
                    </a:lnTo>
                    <a:lnTo>
                      <a:pt x="5" y="3"/>
                    </a:lnTo>
                    <a:lnTo>
                      <a:pt x="5" y="4"/>
                    </a:lnTo>
                    <a:lnTo>
                      <a:pt x="5" y="4"/>
                    </a:lnTo>
                    <a:lnTo>
                      <a:pt x="5" y="3"/>
                    </a:lnTo>
                    <a:lnTo>
                      <a:pt x="5" y="3"/>
                    </a:lnTo>
                    <a:lnTo>
                      <a:pt x="4" y="3"/>
                    </a:lnTo>
                    <a:lnTo>
                      <a:pt x="5" y="3"/>
                    </a:lnTo>
                    <a:lnTo>
                      <a:pt x="5" y="3"/>
                    </a:lnTo>
                    <a:lnTo>
                      <a:pt x="5" y="2"/>
                    </a:lnTo>
                    <a:lnTo>
                      <a:pt x="5" y="2"/>
                    </a:lnTo>
                    <a:lnTo>
                      <a:pt x="2" y="2"/>
                    </a:lnTo>
                    <a:lnTo>
                      <a:pt x="3" y="2"/>
                    </a:lnTo>
                    <a:lnTo>
                      <a:pt x="3" y="3"/>
                    </a:lnTo>
                    <a:lnTo>
                      <a:pt x="3"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1" name="Freeform 153"/>
              <p:cNvSpPr>
                <a:spLocks/>
              </p:cNvSpPr>
              <p:nvPr/>
            </p:nvSpPr>
            <p:spPr bwMode="auto">
              <a:xfrm>
                <a:off x="4421" y="3456"/>
                <a:ext cx="3" cy="1"/>
              </a:xfrm>
              <a:custGeom>
                <a:avLst/>
                <a:gdLst/>
                <a:ahLst/>
                <a:cxnLst>
                  <a:cxn ang="0">
                    <a:pos x="3" y="0"/>
                  </a:cxn>
                  <a:cxn ang="0">
                    <a:pos x="3" y="0"/>
                  </a:cxn>
                  <a:cxn ang="0">
                    <a:pos x="3" y="0"/>
                  </a:cxn>
                  <a:cxn ang="0">
                    <a:pos x="0" y="0"/>
                  </a:cxn>
                  <a:cxn ang="0">
                    <a:pos x="0" y="0"/>
                  </a:cxn>
                  <a:cxn ang="0">
                    <a:pos x="0" y="0"/>
                  </a:cxn>
                  <a:cxn ang="0">
                    <a:pos x="3" y="0"/>
                  </a:cxn>
                </a:cxnLst>
                <a:rect l="0" t="0" r="r" b="b"/>
                <a:pathLst>
                  <a:path w="3">
                    <a:moveTo>
                      <a:pt x="3" y="0"/>
                    </a:moveTo>
                    <a:lnTo>
                      <a:pt x="3" y="0"/>
                    </a:lnTo>
                    <a:lnTo>
                      <a:pt x="3" y="0"/>
                    </a:lnTo>
                    <a:lnTo>
                      <a:pt x="0" y="0"/>
                    </a:lnTo>
                    <a:lnTo>
                      <a:pt x="0" y="0"/>
                    </a:lnTo>
                    <a:lnTo>
                      <a:pt x="0"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2" name="Freeform 154"/>
              <p:cNvSpPr>
                <a:spLocks/>
              </p:cNvSpPr>
              <p:nvPr/>
            </p:nvSpPr>
            <p:spPr bwMode="auto">
              <a:xfrm>
                <a:off x="4395" y="3355"/>
                <a:ext cx="1" cy="4"/>
              </a:xfrm>
              <a:custGeom>
                <a:avLst/>
                <a:gdLst/>
                <a:ahLst/>
                <a:cxnLst>
                  <a:cxn ang="0">
                    <a:pos x="1" y="4"/>
                  </a:cxn>
                  <a:cxn ang="0">
                    <a:pos x="1" y="3"/>
                  </a:cxn>
                  <a:cxn ang="0">
                    <a:pos x="1" y="2"/>
                  </a:cxn>
                  <a:cxn ang="0">
                    <a:pos x="1" y="2"/>
                  </a:cxn>
                  <a:cxn ang="0">
                    <a:pos x="0" y="1"/>
                  </a:cxn>
                  <a:cxn ang="0">
                    <a:pos x="0" y="0"/>
                  </a:cxn>
                  <a:cxn ang="0">
                    <a:pos x="0" y="0"/>
                  </a:cxn>
                  <a:cxn ang="0">
                    <a:pos x="0" y="0"/>
                  </a:cxn>
                  <a:cxn ang="0">
                    <a:pos x="0" y="0"/>
                  </a:cxn>
                  <a:cxn ang="0">
                    <a:pos x="0" y="1"/>
                  </a:cxn>
                  <a:cxn ang="0">
                    <a:pos x="0" y="1"/>
                  </a:cxn>
                  <a:cxn ang="0">
                    <a:pos x="0" y="2"/>
                  </a:cxn>
                  <a:cxn ang="0">
                    <a:pos x="0" y="2"/>
                  </a:cxn>
                  <a:cxn ang="0">
                    <a:pos x="0" y="3"/>
                  </a:cxn>
                  <a:cxn ang="0">
                    <a:pos x="0" y="4"/>
                  </a:cxn>
                  <a:cxn ang="0">
                    <a:pos x="1" y="4"/>
                  </a:cxn>
                </a:cxnLst>
                <a:rect l="0" t="0" r="r" b="b"/>
                <a:pathLst>
                  <a:path w="1" h="4">
                    <a:moveTo>
                      <a:pt x="1" y="4"/>
                    </a:moveTo>
                    <a:lnTo>
                      <a:pt x="1" y="3"/>
                    </a:lnTo>
                    <a:lnTo>
                      <a:pt x="1" y="2"/>
                    </a:lnTo>
                    <a:lnTo>
                      <a:pt x="1" y="2"/>
                    </a:lnTo>
                    <a:lnTo>
                      <a:pt x="0" y="1"/>
                    </a:lnTo>
                    <a:lnTo>
                      <a:pt x="0" y="0"/>
                    </a:lnTo>
                    <a:lnTo>
                      <a:pt x="0" y="0"/>
                    </a:lnTo>
                    <a:lnTo>
                      <a:pt x="0" y="0"/>
                    </a:lnTo>
                    <a:lnTo>
                      <a:pt x="0" y="0"/>
                    </a:lnTo>
                    <a:lnTo>
                      <a:pt x="0" y="1"/>
                    </a:lnTo>
                    <a:lnTo>
                      <a:pt x="0" y="1"/>
                    </a:lnTo>
                    <a:lnTo>
                      <a:pt x="0" y="2"/>
                    </a:lnTo>
                    <a:lnTo>
                      <a:pt x="0" y="2"/>
                    </a:lnTo>
                    <a:lnTo>
                      <a:pt x="0" y="3"/>
                    </a:lnTo>
                    <a:lnTo>
                      <a:pt x="0" y="4"/>
                    </a:lnTo>
                    <a:lnTo>
                      <a:pt x="1"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3" name="Freeform 155"/>
              <p:cNvSpPr>
                <a:spLocks/>
              </p:cNvSpPr>
              <p:nvPr/>
            </p:nvSpPr>
            <p:spPr bwMode="auto">
              <a:xfrm>
                <a:off x="4410" y="3352"/>
                <a:ext cx="2" cy="3"/>
              </a:xfrm>
              <a:custGeom>
                <a:avLst/>
                <a:gdLst/>
                <a:ahLst/>
                <a:cxnLst>
                  <a:cxn ang="0">
                    <a:pos x="2" y="3"/>
                  </a:cxn>
                  <a:cxn ang="0">
                    <a:pos x="2" y="2"/>
                  </a:cxn>
                  <a:cxn ang="0">
                    <a:pos x="1" y="1"/>
                  </a:cxn>
                  <a:cxn ang="0">
                    <a:pos x="0" y="0"/>
                  </a:cxn>
                  <a:cxn ang="0">
                    <a:pos x="0" y="2"/>
                  </a:cxn>
                  <a:cxn ang="0">
                    <a:pos x="0" y="2"/>
                  </a:cxn>
                  <a:cxn ang="0">
                    <a:pos x="1" y="3"/>
                  </a:cxn>
                  <a:cxn ang="0">
                    <a:pos x="2" y="3"/>
                  </a:cxn>
                </a:cxnLst>
                <a:rect l="0" t="0" r="r" b="b"/>
                <a:pathLst>
                  <a:path w="2" h="3">
                    <a:moveTo>
                      <a:pt x="2" y="3"/>
                    </a:moveTo>
                    <a:lnTo>
                      <a:pt x="2" y="2"/>
                    </a:lnTo>
                    <a:lnTo>
                      <a:pt x="1" y="1"/>
                    </a:lnTo>
                    <a:lnTo>
                      <a:pt x="0" y="0"/>
                    </a:lnTo>
                    <a:lnTo>
                      <a:pt x="0" y="2"/>
                    </a:lnTo>
                    <a:lnTo>
                      <a:pt x="0" y="2"/>
                    </a:lnTo>
                    <a:lnTo>
                      <a:pt x="1"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4" name="Freeform 156"/>
              <p:cNvSpPr>
                <a:spLocks/>
              </p:cNvSpPr>
              <p:nvPr/>
            </p:nvSpPr>
            <p:spPr bwMode="auto">
              <a:xfrm>
                <a:off x="4297" y="3319"/>
                <a:ext cx="43" cy="82"/>
              </a:xfrm>
              <a:custGeom>
                <a:avLst/>
                <a:gdLst/>
                <a:ahLst/>
                <a:cxnLst>
                  <a:cxn ang="0">
                    <a:pos x="3" y="14"/>
                  </a:cxn>
                  <a:cxn ang="0">
                    <a:pos x="2" y="16"/>
                  </a:cxn>
                  <a:cxn ang="0">
                    <a:pos x="0" y="19"/>
                  </a:cxn>
                  <a:cxn ang="0">
                    <a:pos x="2" y="22"/>
                  </a:cxn>
                  <a:cxn ang="0">
                    <a:pos x="3" y="26"/>
                  </a:cxn>
                  <a:cxn ang="0">
                    <a:pos x="1" y="33"/>
                  </a:cxn>
                  <a:cxn ang="0">
                    <a:pos x="4" y="27"/>
                  </a:cxn>
                  <a:cxn ang="0">
                    <a:pos x="4" y="28"/>
                  </a:cxn>
                  <a:cxn ang="0">
                    <a:pos x="6" y="28"/>
                  </a:cxn>
                  <a:cxn ang="0">
                    <a:pos x="7" y="30"/>
                  </a:cxn>
                  <a:cxn ang="0">
                    <a:pos x="6" y="37"/>
                  </a:cxn>
                  <a:cxn ang="0">
                    <a:pos x="6" y="39"/>
                  </a:cxn>
                  <a:cxn ang="0">
                    <a:pos x="9" y="39"/>
                  </a:cxn>
                  <a:cxn ang="0">
                    <a:pos x="14" y="37"/>
                  </a:cxn>
                  <a:cxn ang="0">
                    <a:pos x="13" y="42"/>
                  </a:cxn>
                  <a:cxn ang="0">
                    <a:pos x="15" y="43"/>
                  </a:cxn>
                  <a:cxn ang="0">
                    <a:pos x="18" y="44"/>
                  </a:cxn>
                  <a:cxn ang="0">
                    <a:pos x="17" y="49"/>
                  </a:cxn>
                  <a:cxn ang="0">
                    <a:pos x="16" y="52"/>
                  </a:cxn>
                  <a:cxn ang="0">
                    <a:pos x="11" y="56"/>
                  </a:cxn>
                  <a:cxn ang="0">
                    <a:pos x="4" y="65"/>
                  </a:cxn>
                  <a:cxn ang="0">
                    <a:pos x="7" y="66"/>
                  </a:cxn>
                  <a:cxn ang="0">
                    <a:pos x="11" y="68"/>
                  </a:cxn>
                  <a:cxn ang="0">
                    <a:pos x="15" y="69"/>
                  </a:cxn>
                  <a:cxn ang="0">
                    <a:pos x="19" y="67"/>
                  </a:cxn>
                  <a:cxn ang="0">
                    <a:pos x="10" y="72"/>
                  </a:cxn>
                  <a:cxn ang="0">
                    <a:pos x="2" y="82"/>
                  </a:cxn>
                  <a:cxn ang="0">
                    <a:pos x="5" y="82"/>
                  </a:cxn>
                  <a:cxn ang="0">
                    <a:pos x="11" y="79"/>
                  </a:cxn>
                  <a:cxn ang="0">
                    <a:pos x="15" y="76"/>
                  </a:cxn>
                  <a:cxn ang="0">
                    <a:pos x="20" y="76"/>
                  </a:cxn>
                  <a:cxn ang="0">
                    <a:pos x="25" y="76"/>
                  </a:cxn>
                  <a:cxn ang="0">
                    <a:pos x="27" y="75"/>
                  </a:cxn>
                  <a:cxn ang="0">
                    <a:pos x="33" y="75"/>
                  </a:cxn>
                  <a:cxn ang="0">
                    <a:pos x="40" y="70"/>
                  </a:cxn>
                  <a:cxn ang="0">
                    <a:pos x="38" y="68"/>
                  </a:cxn>
                  <a:cxn ang="0">
                    <a:pos x="39" y="66"/>
                  </a:cxn>
                  <a:cxn ang="0">
                    <a:pos x="40" y="65"/>
                  </a:cxn>
                  <a:cxn ang="0">
                    <a:pos x="41" y="57"/>
                  </a:cxn>
                  <a:cxn ang="0">
                    <a:pos x="33" y="57"/>
                  </a:cxn>
                  <a:cxn ang="0">
                    <a:pos x="33" y="50"/>
                  </a:cxn>
                  <a:cxn ang="0">
                    <a:pos x="34" y="50"/>
                  </a:cxn>
                  <a:cxn ang="0">
                    <a:pos x="29" y="41"/>
                  </a:cxn>
                  <a:cxn ang="0">
                    <a:pos x="22" y="29"/>
                  </a:cxn>
                  <a:cxn ang="0">
                    <a:pos x="15" y="27"/>
                  </a:cxn>
                  <a:cxn ang="0">
                    <a:pos x="18" y="25"/>
                  </a:cxn>
                  <a:cxn ang="0">
                    <a:pos x="18" y="21"/>
                  </a:cxn>
                  <a:cxn ang="0">
                    <a:pos x="23" y="13"/>
                  </a:cxn>
                  <a:cxn ang="0">
                    <a:pos x="11" y="11"/>
                  </a:cxn>
                  <a:cxn ang="0">
                    <a:pos x="10" y="10"/>
                  </a:cxn>
                  <a:cxn ang="0">
                    <a:pos x="11" y="7"/>
                  </a:cxn>
                  <a:cxn ang="0">
                    <a:pos x="15" y="3"/>
                  </a:cxn>
                  <a:cxn ang="0">
                    <a:pos x="7" y="0"/>
                  </a:cxn>
                  <a:cxn ang="0">
                    <a:pos x="4" y="6"/>
                  </a:cxn>
                  <a:cxn ang="0">
                    <a:pos x="1" y="10"/>
                  </a:cxn>
                  <a:cxn ang="0">
                    <a:pos x="1" y="13"/>
                  </a:cxn>
                </a:cxnLst>
                <a:rect l="0" t="0" r="r" b="b"/>
                <a:pathLst>
                  <a:path w="43" h="82">
                    <a:moveTo>
                      <a:pt x="2" y="13"/>
                    </a:moveTo>
                    <a:lnTo>
                      <a:pt x="3" y="13"/>
                    </a:lnTo>
                    <a:lnTo>
                      <a:pt x="3" y="14"/>
                    </a:lnTo>
                    <a:lnTo>
                      <a:pt x="2" y="14"/>
                    </a:lnTo>
                    <a:lnTo>
                      <a:pt x="3" y="14"/>
                    </a:lnTo>
                    <a:lnTo>
                      <a:pt x="2" y="14"/>
                    </a:lnTo>
                    <a:lnTo>
                      <a:pt x="2" y="15"/>
                    </a:lnTo>
                    <a:lnTo>
                      <a:pt x="2" y="16"/>
                    </a:lnTo>
                    <a:lnTo>
                      <a:pt x="2" y="16"/>
                    </a:lnTo>
                    <a:lnTo>
                      <a:pt x="2" y="16"/>
                    </a:lnTo>
                    <a:lnTo>
                      <a:pt x="2" y="17"/>
                    </a:lnTo>
                    <a:lnTo>
                      <a:pt x="1" y="17"/>
                    </a:lnTo>
                    <a:lnTo>
                      <a:pt x="1" y="17"/>
                    </a:lnTo>
                    <a:lnTo>
                      <a:pt x="1" y="19"/>
                    </a:lnTo>
                    <a:lnTo>
                      <a:pt x="0" y="19"/>
                    </a:lnTo>
                    <a:lnTo>
                      <a:pt x="0" y="20"/>
                    </a:lnTo>
                    <a:lnTo>
                      <a:pt x="0" y="20"/>
                    </a:lnTo>
                    <a:lnTo>
                      <a:pt x="0" y="20"/>
                    </a:lnTo>
                    <a:lnTo>
                      <a:pt x="0" y="21"/>
                    </a:lnTo>
                    <a:lnTo>
                      <a:pt x="2" y="22"/>
                    </a:lnTo>
                    <a:lnTo>
                      <a:pt x="4" y="21"/>
                    </a:lnTo>
                    <a:lnTo>
                      <a:pt x="4" y="21"/>
                    </a:lnTo>
                    <a:lnTo>
                      <a:pt x="4" y="21"/>
                    </a:lnTo>
                    <a:lnTo>
                      <a:pt x="3" y="25"/>
                    </a:lnTo>
                    <a:lnTo>
                      <a:pt x="3" y="26"/>
                    </a:lnTo>
                    <a:lnTo>
                      <a:pt x="2" y="26"/>
                    </a:lnTo>
                    <a:lnTo>
                      <a:pt x="2" y="28"/>
                    </a:lnTo>
                    <a:lnTo>
                      <a:pt x="3" y="28"/>
                    </a:lnTo>
                    <a:lnTo>
                      <a:pt x="3" y="28"/>
                    </a:lnTo>
                    <a:lnTo>
                      <a:pt x="1" y="33"/>
                    </a:lnTo>
                    <a:lnTo>
                      <a:pt x="1" y="33"/>
                    </a:lnTo>
                    <a:lnTo>
                      <a:pt x="2" y="33"/>
                    </a:lnTo>
                    <a:lnTo>
                      <a:pt x="3" y="33"/>
                    </a:lnTo>
                    <a:lnTo>
                      <a:pt x="4" y="29"/>
                    </a:lnTo>
                    <a:lnTo>
                      <a:pt x="4" y="27"/>
                    </a:lnTo>
                    <a:lnTo>
                      <a:pt x="5" y="25"/>
                    </a:lnTo>
                    <a:lnTo>
                      <a:pt x="5" y="25"/>
                    </a:lnTo>
                    <a:lnTo>
                      <a:pt x="4" y="27"/>
                    </a:lnTo>
                    <a:lnTo>
                      <a:pt x="4" y="28"/>
                    </a:lnTo>
                    <a:lnTo>
                      <a:pt x="4" y="28"/>
                    </a:lnTo>
                    <a:lnTo>
                      <a:pt x="5" y="28"/>
                    </a:lnTo>
                    <a:lnTo>
                      <a:pt x="5" y="28"/>
                    </a:lnTo>
                    <a:lnTo>
                      <a:pt x="5" y="27"/>
                    </a:lnTo>
                    <a:lnTo>
                      <a:pt x="6" y="28"/>
                    </a:lnTo>
                    <a:lnTo>
                      <a:pt x="6" y="28"/>
                    </a:lnTo>
                    <a:lnTo>
                      <a:pt x="6" y="26"/>
                    </a:lnTo>
                    <a:lnTo>
                      <a:pt x="7" y="27"/>
                    </a:lnTo>
                    <a:lnTo>
                      <a:pt x="7" y="28"/>
                    </a:lnTo>
                    <a:lnTo>
                      <a:pt x="7" y="28"/>
                    </a:lnTo>
                    <a:lnTo>
                      <a:pt x="7" y="30"/>
                    </a:lnTo>
                    <a:lnTo>
                      <a:pt x="7" y="30"/>
                    </a:lnTo>
                    <a:lnTo>
                      <a:pt x="7" y="31"/>
                    </a:lnTo>
                    <a:lnTo>
                      <a:pt x="7" y="32"/>
                    </a:lnTo>
                    <a:lnTo>
                      <a:pt x="6" y="36"/>
                    </a:lnTo>
                    <a:lnTo>
                      <a:pt x="6" y="37"/>
                    </a:lnTo>
                    <a:lnTo>
                      <a:pt x="5" y="36"/>
                    </a:lnTo>
                    <a:lnTo>
                      <a:pt x="5" y="37"/>
                    </a:lnTo>
                    <a:lnTo>
                      <a:pt x="6" y="39"/>
                    </a:lnTo>
                    <a:lnTo>
                      <a:pt x="6" y="40"/>
                    </a:lnTo>
                    <a:lnTo>
                      <a:pt x="6" y="39"/>
                    </a:lnTo>
                    <a:lnTo>
                      <a:pt x="6" y="39"/>
                    </a:lnTo>
                    <a:lnTo>
                      <a:pt x="6" y="38"/>
                    </a:lnTo>
                    <a:lnTo>
                      <a:pt x="7" y="38"/>
                    </a:lnTo>
                    <a:lnTo>
                      <a:pt x="9" y="39"/>
                    </a:lnTo>
                    <a:lnTo>
                      <a:pt x="9" y="39"/>
                    </a:lnTo>
                    <a:lnTo>
                      <a:pt x="9" y="38"/>
                    </a:lnTo>
                    <a:lnTo>
                      <a:pt x="11" y="39"/>
                    </a:lnTo>
                    <a:lnTo>
                      <a:pt x="13" y="38"/>
                    </a:lnTo>
                    <a:lnTo>
                      <a:pt x="13" y="37"/>
                    </a:lnTo>
                    <a:lnTo>
                      <a:pt x="14" y="37"/>
                    </a:lnTo>
                    <a:lnTo>
                      <a:pt x="16" y="37"/>
                    </a:lnTo>
                    <a:lnTo>
                      <a:pt x="16" y="37"/>
                    </a:lnTo>
                    <a:lnTo>
                      <a:pt x="15" y="37"/>
                    </a:lnTo>
                    <a:lnTo>
                      <a:pt x="15" y="38"/>
                    </a:lnTo>
                    <a:lnTo>
                      <a:pt x="13" y="42"/>
                    </a:lnTo>
                    <a:lnTo>
                      <a:pt x="14" y="42"/>
                    </a:lnTo>
                    <a:lnTo>
                      <a:pt x="15" y="43"/>
                    </a:lnTo>
                    <a:lnTo>
                      <a:pt x="15" y="44"/>
                    </a:lnTo>
                    <a:lnTo>
                      <a:pt x="15" y="44"/>
                    </a:lnTo>
                    <a:lnTo>
                      <a:pt x="15" y="43"/>
                    </a:lnTo>
                    <a:lnTo>
                      <a:pt x="15" y="45"/>
                    </a:lnTo>
                    <a:lnTo>
                      <a:pt x="17" y="44"/>
                    </a:lnTo>
                    <a:lnTo>
                      <a:pt x="18" y="43"/>
                    </a:lnTo>
                    <a:lnTo>
                      <a:pt x="18" y="44"/>
                    </a:lnTo>
                    <a:lnTo>
                      <a:pt x="18" y="44"/>
                    </a:lnTo>
                    <a:lnTo>
                      <a:pt x="18" y="46"/>
                    </a:lnTo>
                    <a:lnTo>
                      <a:pt x="17" y="46"/>
                    </a:lnTo>
                    <a:lnTo>
                      <a:pt x="17" y="48"/>
                    </a:lnTo>
                    <a:lnTo>
                      <a:pt x="18" y="48"/>
                    </a:lnTo>
                    <a:lnTo>
                      <a:pt x="17" y="49"/>
                    </a:lnTo>
                    <a:lnTo>
                      <a:pt x="17" y="50"/>
                    </a:lnTo>
                    <a:lnTo>
                      <a:pt x="17" y="51"/>
                    </a:lnTo>
                    <a:lnTo>
                      <a:pt x="18" y="51"/>
                    </a:lnTo>
                    <a:lnTo>
                      <a:pt x="17" y="51"/>
                    </a:lnTo>
                    <a:lnTo>
                      <a:pt x="16" y="52"/>
                    </a:lnTo>
                    <a:lnTo>
                      <a:pt x="12" y="52"/>
                    </a:lnTo>
                    <a:lnTo>
                      <a:pt x="7" y="57"/>
                    </a:lnTo>
                    <a:lnTo>
                      <a:pt x="8" y="57"/>
                    </a:lnTo>
                    <a:lnTo>
                      <a:pt x="9" y="56"/>
                    </a:lnTo>
                    <a:lnTo>
                      <a:pt x="11" y="56"/>
                    </a:lnTo>
                    <a:lnTo>
                      <a:pt x="11" y="59"/>
                    </a:lnTo>
                    <a:lnTo>
                      <a:pt x="11" y="60"/>
                    </a:lnTo>
                    <a:lnTo>
                      <a:pt x="11" y="61"/>
                    </a:lnTo>
                    <a:lnTo>
                      <a:pt x="4" y="65"/>
                    </a:lnTo>
                    <a:lnTo>
                      <a:pt x="4" y="65"/>
                    </a:lnTo>
                    <a:lnTo>
                      <a:pt x="5" y="67"/>
                    </a:lnTo>
                    <a:lnTo>
                      <a:pt x="6" y="68"/>
                    </a:lnTo>
                    <a:lnTo>
                      <a:pt x="6" y="68"/>
                    </a:lnTo>
                    <a:lnTo>
                      <a:pt x="7" y="68"/>
                    </a:lnTo>
                    <a:lnTo>
                      <a:pt x="7" y="66"/>
                    </a:lnTo>
                    <a:lnTo>
                      <a:pt x="9" y="66"/>
                    </a:lnTo>
                    <a:lnTo>
                      <a:pt x="9" y="66"/>
                    </a:lnTo>
                    <a:lnTo>
                      <a:pt x="9" y="68"/>
                    </a:lnTo>
                    <a:lnTo>
                      <a:pt x="10" y="68"/>
                    </a:lnTo>
                    <a:lnTo>
                      <a:pt x="11" y="68"/>
                    </a:lnTo>
                    <a:lnTo>
                      <a:pt x="11" y="67"/>
                    </a:lnTo>
                    <a:lnTo>
                      <a:pt x="12" y="67"/>
                    </a:lnTo>
                    <a:lnTo>
                      <a:pt x="12" y="68"/>
                    </a:lnTo>
                    <a:lnTo>
                      <a:pt x="14" y="69"/>
                    </a:lnTo>
                    <a:lnTo>
                      <a:pt x="15" y="69"/>
                    </a:lnTo>
                    <a:lnTo>
                      <a:pt x="15" y="69"/>
                    </a:lnTo>
                    <a:lnTo>
                      <a:pt x="16" y="69"/>
                    </a:lnTo>
                    <a:lnTo>
                      <a:pt x="16" y="68"/>
                    </a:lnTo>
                    <a:lnTo>
                      <a:pt x="19" y="66"/>
                    </a:lnTo>
                    <a:lnTo>
                      <a:pt x="19" y="67"/>
                    </a:lnTo>
                    <a:lnTo>
                      <a:pt x="17" y="70"/>
                    </a:lnTo>
                    <a:lnTo>
                      <a:pt x="17" y="71"/>
                    </a:lnTo>
                    <a:lnTo>
                      <a:pt x="17" y="71"/>
                    </a:lnTo>
                    <a:lnTo>
                      <a:pt x="11" y="72"/>
                    </a:lnTo>
                    <a:lnTo>
                      <a:pt x="10" y="72"/>
                    </a:lnTo>
                    <a:lnTo>
                      <a:pt x="9" y="73"/>
                    </a:lnTo>
                    <a:lnTo>
                      <a:pt x="8" y="75"/>
                    </a:lnTo>
                    <a:lnTo>
                      <a:pt x="3" y="80"/>
                    </a:lnTo>
                    <a:lnTo>
                      <a:pt x="2" y="81"/>
                    </a:lnTo>
                    <a:lnTo>
                      <a:pt x="2" y="82"/>
                    </a:lnTo>
                    <a:lnTo>
                      <a:pt x="3" y="81"/>
                    </a:lnTo>
                    <a:lnTo>
                      <a:pt x="3" y="80"/>
                    </a:lnTo>
                    <a:lnTo>
                      <a:pt x="4" y="81"/>
                    </a:lnTo>
                    <a:lnTo>
                      <a:pt x="4" y="81"/>
                    </a:lnTo>
                    <a:lnTo>
                      <a:pt x="5" y="82"/>
                    </a:lnTo>
                    <a:lnTo>
                      <a:pt x="5" y="81"/>
                    </a:lnTo>
                    <a:lnTo>
                      <a:pt x="6" y="80"/>
                    </a:lnTo>
                    <a:lnTo>
                      <a:pt x="7" y="79"/>
                    </a:lnTo>
                    <a:lnTo>
                      <a:pt x="7" y="79"/>
                    </a:lnTo>
                    <a:lnTo>
                      <a:pt x="11" y="79"/>
                    </a:lnTo>
                    <a:lnTo>
                      <a:pt x="12" y="79"/>
                    </a:lnTo>
                    <a:lnTo>
                      <a:pt x="13" y="79"/>
                    </a:lnTo>
                    <a:lnTo>
                      <a:pt x="14" y="79"/>
                    </a:lnTo>
                    <a:lnTo>
                      <a:pt x="15" y="76"/>
                    </a:lnTo>
                    <a:lnTo>
                      <a:pt x="15" y="76"/>
                    </a:lnTo>
                    <a:lnTo>
                      <a:pt x="15" y="76"/>
                    </a:lnTo>
                    <a:lnTo>
                      <a:pt x="18" y="76"/>
                    </a:lnTo>
                    <a:lnTo>
                      <a:pt x="19" y="77"/>
                    </a:lnTo>
                    <a:lnTo>
                      <a:pt x="19" y="77"/>
                    </a:lnTo>
                    <a:lnTo>
                      <a:pt x="20" y="76"/>
                    </a:lnTo>
                    <a:lnTo>
                      <a:pt x="21" y="76"/>
                    </a:lnTo>
                    <a:lnTo>
                      <a:pt x="22" y="76"/>
                    </a:lnTo>
                    <a:lnTo>
                      <a:pt x="22" y="76"/>
                    </a:lnTo>
                    <a:lnTo>
                      <a:pt x="22" y="76"/>
                    </a:lnTo>
                    <a:lnTo>
                      <a:pt x="25" y="76"/>
                    </a:lnTo>
                    <a:lnTo>
                      <a:pt x="25" y="76"/>
                    </a:lnTo>
                    <a:lnTo>
                      <a:pt x="26" y="75"/>
                    </a:lnTo>
                    <a:lnTo>
                      <a:pt x="26" y="74"/>
                    </a:lnTo>
                    <a:lnTo>
                      <a:pt x="26" y="74"/>
                    </a:lnTo>
                    <a:lnTo>
                      <a:pt x="27" y="75"/>
                    </a:lnTo>
                    <a:lnTo>
                      <a:pt x="28" y="74"/>
                    </a:lnTo>
                    <a:lnTo>
                      <a:pt x="28" y="75"/>
                    </a:lnTo>
                    <a:lnTo>
                      <a:pt x="29" y="76"/>
                    </a:lnTo>
                    <a:lnTo>
                      <a:pt x="33" y="75"/>
                    </a:lnTo>
                    <a:lnTo>
                      <a:pt x="33" y="75"/>
                    </a:lnTo>
                    <a:lnTo>
                      <a:pt x="39" y="73"/>
                    </a:lnTo>
                    <a:lnTo>
                      <a:pt x="39" y="73"/>
                    </a:lnTo>
                    <a:lnTo>
                      <a:pt x="40" y="72"/>
                    </a:lnTo>
                    <a:lnTo>
                      <a:pt x="41" y="70"/>
                    </a:lnTo>
                    <a:lnTo>
                      <a:pt x="40" y="70"/>
                    </a:lnTo>
                    <a:lnTo>
                      <a:pt x="37" y="70"/>
                    </a:lnTo>
                    <a:lnTo>
                      <a:pt x="37" y="69"/>
                    </a:lnTo>
                    <a:lnTo>
                      <a:pt x="36" y="68"/>
                    </a:lnTo>
                    <a:lnTo>
                      <a:pt x="37" y="68"/>
                    </a:lnTo>
                    <a:lnTo>
                      <a:pt x="38" y="68"/>
                    </a:lnTo>
                    <a:lnTo>
                      <a:pt x="38" y="67"/>
                    </a:lnTo>
                    <a:lnTo>
                      <a:pt x="38" y="67"/>
                    </a:lnTo>
                    <a:lnTo>
                      <a:pt x="37" y="66"/>
                    </a:lnTo>
                    <a:lnTo>
                      <a:pt x="38" y="66"/>
                    </a:lnTo>
                    <a:lnTo>
                      <a:pt x="39" y="66"/>
                    </a:lnTo>
                    <a:lnTo>
                      <a:pt x="39" y="66"/>
                    </a:lnTo>
                    <a:lnTo>
                      <a:pt x="40" y="66"/>
                    </a:lnTo>
                    <a:lnTo>
                      <a:pt x="40" y="65"/>
                    </a:lnTo>
                    <a:lnTo>
                      <a:pt x="40" y="65"/>
                    </a:lnTo>
                    <a:lnTo>
                      <a:pt x="40" y="65"/>
                    </a:lnTo>
                    <a:lnTo>
                      <a:pt x="41" y="64"/>
                    </a:lnTo>
                    <a:lnTo>
                      <a:pt x="42" y="63"/>
                    </a:lnTo>
                    <a:lnTo>
                      <a:pt x="43" y="59"/>
                    </a:lnTo>
                    <a:lnTo>
                      <a:pt x="43" y="57"/>
                    </a:lnTo>
                    <a:lnTo>
                      <a:pt x="41" y="57"/>
                    </a:lnTo>
                    <a:lnTo>
                      <a:pt x="40" y="55"/>
                    </a:lnTo>
                    <a:lnTo>
                      <a:pt x="36" y="56"/>
                    </a:lnTo>
                    <a:lnTo>
                      <a:pt x="35" y="57"/>
                    </a:lnTo>
                    <a:lnTo>
                      <a:pt x="35" y="57"/>
                    </a:lnTo>
                    <a:lnTo>
                      <a:pt x="33" y="57"/>
                    </a:lnTo>
                    <a:lnTo>
                      <a:pt x="33" y="56"/>
                    </a:lnTo>
                    <a:lnTo>
                      <a:pt x="35" y="54"/>
                    </a:lnTo>
                    <a:lnTo>
                      <a:pt x="35" y="54"/>
                    </a:lnTo>
                    <a:lnTo>
                      <a:pt x="35" y="53"/>
                    </a:lnTo>
                    <a:lnTo>
                      <a:pt x="33" y="50"/>
                    </a:lnTo>
                    <a:lnTo>
                      <a:pt x="33" y="50"/>
                    </a:lnTo>
                    <a:lnTo>
                      <a:pt x="31" y="49"/>
                    </a:lnTo>
                    <a:lnTo>
                      <a:pt x="32" y="48"/>
                    </a:lnTo>
                    <a:lnTo>
                      <a:pt x="33" y="50"/>
                    </a:lnTo>
                    <a:lnTo>
                      <a:pt x="34" y="50"/>
                    </a:lnTo>
                    <a:lnTo>
                      <a:pt x="34" y="50"/>
                    </a:lnTo>
                    <a:lnTo>
                      <a:pt x="34" y="48"/>
                    </a:lnTo>
                    <a:lnTo>
                      <a:pt x="33" y="46"/>
                    </a:lnTo>
                    <a:lnTo>
                      <a:pt x="32" y="44"/>
                    </a:lnTo>
                    <a:lnTo>
                      <a:pt x="29" y="41"/>
                    </a:lnTo>
                    <a:lnTo>
                      <a:pt x="27" y="40"/>
                    </a:lnTo>
                    <a:lnTo>
                      <a:pt x="27" y="40"/>
                    </a:lnTo>
                    <a:lnTo>
                      <a:pt x="25" y="35"/>
                    </a:lnTo>
                    <a:lnTo>
                      <a:pt x="25" y="32"/>
                    </a:lnTo>
                    <a:lnTo>
                      <a:pt x="22" y="29"/>
                    </a:lnTo>
                    <a:lnTo>
                      <a:pt x="22" y="28"/>
                    </a:lnTo>
                    <a:lnTo>
                      <a:pt x="19" y="27"/>
                    </a:lnTo>
                    <a:lnTo>
                      <a:pt x="18" y="26"/>
                    </a:lnTo>
                    <a:lnTo>
                      <a:pt x="17" y="27"/>
                    </a:lnTo>
                    <a:lnTo>
                      <a:pt x="15" y="27"/>
                    </a:lnTo>
                    <a:lnTo>
                      <a:pt x="15" y="27"/>
                    </a:lnTo>
                    <a:lnTo>
                      <a:pt x="15" y="26"/>
                    </a:lnTo>
                    <a:lnTo>
                      <a:pt x="16" y="25"/>
                    </a:lnTo>
                    <a:lnTo>
                      <a:pt x="18" y="25"/>
                    </a:lnTo>
                    <a:lnTo>
                      <a:pt x="18" y="25"/>
                    </a:lnTo>
                    <a:lnTo>
                      <a:pt x="18" y="23"/>
                    </a:lnTo>
                    <a:lnTo>
                      <a:pt x="17" y="23"/>
                    </a:lnTo>
                    <a:lnTo>
                      <a:pt x="17" y="22"/>
                    </a:lnTo>
                    <a:lnTo>
                      <a:pt x="18" y="22"/>
                    </a:lnTo>
                    <a:lnTo>
                      <a:pt x="18" y="21"/>
                    </a:lnTo>
                    <a:lnTo>
                      <a:pt x="19" y="21"/>
                    </a:lnTo>
                    <a:lnTo>
                      <a:pt x="19" y="20"/>
                    </a:lnTo>
                    <a:lnTo>
                      <a:pt x="21" y="18"/>
                    </a:lnTo>
                    <a:lnTo>
                      <a:pt x="22" y="14"/>
                    </a:lnTo>
                    <a:lnTo>
                      <a:pt x="23" y="13"/>
                    </a:lnTo>
                    <a:lnTo>
                      <a:pt x="23" y="11"/>
                    </a:lnTo>
                    <a:lnTo>
                      <a:pt x="22" y="10"/>
                    </a:lnTo>
                    <a:lnTo>
                      <a:pt x="16" y="10"/>
                    </a:lnTo>
                    <a:lnTo>
                      <a:pt x="15" y="10"/>
                    </a:lnTo>
                    <a:lnTo>
                      <a:pt x="11" y="11"/>
                    </a:lnTo>
                    <a:lnTo>
                      <a:pt x="11" y="11"/>
                    </a:lnTo>
                    <a:lnTo>
                      <a:pt x="10" y="11"/>
                    </a:lnTo>
                    <a:lnTo>
                      <a:pt x="11" y="10"/>
                    </a:lnTo>
                    <a:lnTo>
                      <a:pt x="11" y="10"/>
                    </a:lnTo>
                    <a:lnTo>
                      <a:pt x="10" y="10"/>
                    </a:lnTo>
                    <a:lnTo>
                      <a:pt x="10" y="10"/>
                    </a:lnTo>
                    <a:lnTo>
                      <a:pt x="11" y="10"/>
                    </a:lnTo>
                    <a:lnTo>
                      <a:pt x="12" y="9"/>
                    </a:lnTo>
                    <a:lnTo>
                      <a:pt x="11" y="8"/>
                    </a:lnTo>
                    <a:lnTo>
                      <a:pt x="11" y="7"/>
                    </a:lnTo>
                    <a:lnTo>
                      <a:pt x="11" y="7"/>
                    </a:lnTo>
                    <a:lnTo>
                      <a:pt x="11" y="6"/>
                    </a:lnTo>
                    <a:lnTo>
                      <a:pt x="14" y="5"/>
                    </a:lnTo>
                    <a:lnTo>
                      <a:pt x="15" y="3"/>
                    </a:lnTo>
                    <a:lnTo>
                      <a:pt x="15" y="3"/>
                    </a:lnTo>
                    <a:lnTo>
                      <a:pt x="16" y="0"/>
                    </a:lnTo>
                    <a:lnTo>
                      <a:pt x="15" y="0"/>
                    </a:lnTo>
                    <a:lnTo>
                      <a:pt x="9" y="1"/>
                    </a:lnTo>
                    <a:lnTo>
                      <a:pt x="9" y="1"/>
                    </a:lnTo>
                    <a:lnTo>
                      <a:pt x="7" y="0"/>
                    </a:lnTo>
                    <a:lnTo>
                      <a:pt x="6" y="1"/>
                    </a:lnTo>
                    <a:lnTo>
                      <a:pt x="5" y="3"/>
                    </a:lnTo>
                    <a:lnTo>
                      <a:pt x="5" y="4"/>
                    </a:lnTo>
                    <a:lnTo>
                      <a:pt x="4" y="4"/>
                    </a:lnTo>
                    <a:lnTo>
                      <a:pt x="4" y="6"/>
                    </a:lnTo>
                    <a:lnTo>
                      <a:pt x="4" y="6"/>
                    </a:lnTo>
                    <a:lnTo>
                      <a:pt x="4" y="6"/>
                    </a:lnTo>
                    <a:lnTo>
                      <a:pt x="4" y="7"/>
                    </a:lnTo>
                    <a:lnTo>
                      <a:pt x="1" y="9"/>
                    </a:lnTo>
                    <a:lnTo>
                      <a:pt x="1" y="10"/>
                    </a:lnTo>
                    <a:lnTo>
                      <a:pt x="2" y="11"/>
                    </a:lnTo>
                    <a:lnTo>
                      <a:pt x="2" y="11"/>
                    </a:lnTo>
                    <a:lnTo>
                      <a:pt x="1" y="11"/>
                    </a:lnTo>
                    <a:lnTo>
                      <a:pt x="1" y="11"/>
                    </a:lnTo>
                    <a:lnTo>
                      <a:pt x="1" y="13"/>
                    </a:lnTo>
                    <a:lnTo>
                      <a:pt x="2" y="1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5" name="Freeform 157"/>
              <p:cNvSpPr>
                <a:spLocks/>
              </p:cNvSpPr>
              <p:nvPr/>
            </p:nvSpPr>
            <p:spPr bwMode="auto">
              <a:xfrm>
                <a:off x="4291" y="3285"/>
                <a:ext cx="2" cy="4"/>
              </a:xfrm>
              <a:custGeom>
                <a:avLst/>
                <a:gdLst/>
                <a:ahLst/>
                <a:cxnLst>
                  <a:cxn ang="0">
                    <a:pos x="1" y="0"/>
                  </a:cxn>
                  <a:cxn ang="0">
                    <a:pos x="0" y="1"/>
                  </a:cxn>
                  <a:cxn ang="0">
                    <a:pos x="1" y="3"/>
                  </a:cxn>
                  <a:cxn ang="0">
                    <a:pos x="1" y="3"/>
                  </a:cxn>
                  <a:cxn ang="0">
                    <a:pos x="1" y="4"/>
                  </a:cxn>
                  <a:cxn ang="0">
                    <a:pos x="2" y="3"/>
                  </a:cxn>
                  <a:cxn ang="0">
                    <a:pos x="2" y="3"/>
                  </a:cxn>
                  <a:cxn ang="0">
                    <a:pos x="2" y="2"/>
                  </a:cxn>
                  <a:cxn ang="0">
                    <a:pos x="1" y="0"/>
                  </a:cxn>
                  <a:cxn ang="0">
                    <a:pos x="1" y="0"/>
                  </a:cxn>
                </a:cxnLst>
                <a:rect l="0" t="0" r="r" b="b"/>
                <a:pathLst>
                  <a:path w="2" h="4">
                    <a:moveTo>
                      <a:pt x="1" y="0"/>
                    </a:moveTo>
                    <a:lnTo>
                      <a:pt x="0" y="1"/>
                    </a:lnTo>
                    <a:lnTo>
                      <a:pt x="1" y="3"/>
                    </a:lnTo>
                    <a:lnTo>
                      <a:pt x="1" y="3"/>
                    </a:lnTo>
                    <a:lnTo>
                      <a:pt x="1" y="4"/>
                    </a:lnTo>
                    <a:lnTo>
                      <a:pt x="2" y="3"/>
                    </a:lnTo>
                    <a:lnTo>
                      <a:pt x="2" y="3"/>
                    </a:lnTo>
                    <a:lnTo>
                      <a:pt x="2" y="2"/>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6" name="Freeform 158"/>
              <p:cNvSpPr>
                <a:spLocks/>
              </p:cNvSpPr>
              <p:nvPr/>
            </p:nvSpPr>
            <p:spPr bwMode="auto">
              <a:xfrm>
                <a:off x="4301" y="3349"/>
                <a:ext cx="1" cy="2"/>
              </a:xfrm>
              <a:custGeom>
                <a:avLst/>
                <a:gdLst/>
                <a:ahLst/>
                <a:cxnLst>
                  <a:cxn ang="0">
                    <a:pos x="1" y="1"/>
                  </a:cxn>
                  <a:cxn ang="0">
                    <a:pos x="1" y="0"/>
                  </a:cxn>
                  <a:cxn ang="0">
                    <a:pos x="0" y="0"/>
                  </a:cxn>
                  <a:cxn ang="0">
                    <a:pos x="0" y="0"/>
                  </a:cxn>
                  <a:cxn ang="0">
                    <a:pos x="0" y="2"/>
                  </a:cxn>
                  <a:cxn ang="0">
                    <a:pos x="0" y="2"/>
                  </a:cxn>
                  <a:cxn ang="0">
                    <a:pos x="1" y="2"/>
                  </a:cxn>
                  <a:cxn ang="0">
                    <a:pos x="1" y="1"/>
                  </a:cxn>
                </a:cxnLst>
                <a:rect l="0" t="0" r="r" b="b"/>
                <a:pathLst>
                  <a:path w="1" h="2">
                    <a:moveTo>
                      <a:pt x="1" y="1"/>
                    </a:moveTo>
                    <a:lnTo>
                      <a:pt x="1" y="0"/>
                    </a:lnTo>
                    <a:lnTo>
                      <a:pt x="0" y="0"/>
                    </a:lnTo>
                    <a:lnTo>
                      <a:pt x="0" y="0"/>
                    </a:lnTo>
                    <a:lnTo>
                      <a:pt x="0" y="2"/>
                    </a:lnTo>
                    <a:lnTo>
                      <a:pt x="0" y="2"/>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7" name="Freeform 159"/>
              <p:cNvSpPr>
                <a:spLocks/>
              </p:cNvSpPr>
              <p:nvPr/>
            </p:nvSpPr>
            <p:spPr bwMode="auto">
              <a:xfrm>
                <a:off x="4312" y="3315"/>
                <a:ext cx="1" cy="2"/>
              </a:xfrm>
              <a:custGeom>
                <a:avLst/>
                <a:gdLst/>
                <a:ahLst/>
                <a:cxnLst>
                  <a:cxn ang="0">
                    <a:pos x="0" y="2"/>
                  </a:cxn>
                  <a:cxn ang="0">
                    <a:pos x="0" y="1"/>
                  </a:cxn>
                  <a:cxn ang="0">
                    <a:pos x="0" y="1"/>
                  </a:cxn>
                  <a:cxn ang="0">
                    <a:pos x="0" y="0"/>
                  </a:cxn>
                  <a:cxn ang="0">
                    <a:pos x="0" y="1"/>
                  </a:cxn>
                  <a:cxn ang="0">
                    <a:pos x="0" y="1"/>
                  </a:cxn>
                  <a:cxn ang="0">
                    <a:pos x="0" y="2"/>
                  </a:cxn>
                  <a:cxn ang="0">
                    <a:pos x="0" y="2"/>
                  </a:cxn>
                </a:cxnLst>
                <a:rect l="0" t="0" r="r" b="b"/>
                <a:pathLst>
                  <a:path h="2">
                    <a:moveTo>
                      <a:pt x="0" y="2"/>
                    </a:moveTo>
                    <a:lnTo>
                      <a:pt x="0" y="1"/>
                    </a:lnTo>
                    <a:lnTo>
                      <a:pt x="0" y="1"/>
                    </a:lnTo>
                    <a:lnTo>
                      <a:pt x="0" y="0"/>
                    </a:lnTo>
                    <a:lnTo>
                      <a:pt x="0" y="1"/>
                    </a:lnTo>
                    <a:lnTo>
                      <a:pt x="0" y="1"/>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8" name="Freeform 160"/>
              <p:cNvSpPr>
                <a:spLocks/>
              </p:cNvSpPr>
              <p:nvPr/>
            </p:nvSpPr>
            <p:spPr bwMode="auto">
              <a:xfrm>
                <a:off x="4312" y="3313"/>
                <a:ext cx="3" cy="2"/>
              </a:xfrm>
              <a:custGeom>
                <a:avLst/>
                <a:gdLst/>
                <a:ahLst/>
                <a:cxnLst>
                  <a:cxn ang="0">
                    <a:pos x="2" y="2"/>
                  </a:cxn>
                  <a:cxn ang="0">
                    <a:pos x="3" y="2"/>
                  </a:cxn>
                  <a:cxn ang="0">
                    <a:pos x="3" y="2"/>
                  </a:cxn>
                  <a:cxn ang="0">
                    <a:pos x="3" y="2"/>
                  </a:cxn>
                  <a:cxn ang="0">
                    <a:pos x="3" y="2"/>
                  </a:cxn>
                  <a:cxn ang="0">
                    <a:pos x="1" y="1"/>
                  </a:cxn>
                  <a:cxn ang="0">
                    <a:pos x="1" y="1"/>
                  </a:cxn>
                  <a:cxn ang="0">
                    <a:pos x="0" y="0"/>
                  </a:cxn>
                  <a:cxn ang="0">
                    <a:pos x="0" y="0"/>
                  </a:cxn>
                  <a:cxn ang="0">
                    <a:pos x="0" y="2"/>
                  </a:cxn>
                  <a:cxn ang="0">
                    <a:pos x="0" y="2"/>
                  </a:cxn>
                  <a:cxn ang="0">
                    <a:pos x="2" y="2"/>
                  </a:cxn>
                </a:cxnLst>
                <a:rect l="0" t="0" r="r" b="b"/>
                <a:pathLst>
                  <a:path w="3" h="2">
                    <a:moveTo>
                      <a:pt x="2" y="2"/>
                    </a:moveTo>
                    <a:lnTo>
                      <a:pt x="3" y="2"/>
                    </a:lnTo>
                    <a:lnTo>
                      <a:pt x="3" y="2"/>
                    </a:lnTo>
                    <a:lnTo>
                      <a:pt x="3" y="2"/>
                    </a:lnTo>
                    <a:lnTo>
                      <a:pt x="3" y="2"/>
                    </a:lnTo>
                    <a:lnTo>
                      <a:pt x="1" y="1"/>
                    </a:lnTo>
                    <a:lnTo>
                      <a:pt x="1" y="1"/>
                    </a:lnTo>
                    <a:lnTo>
                      <a:pt x="0" y="0"/>
                    </a:lnTo>
                    <a:lnTo>
                      <a:pt x="0" y="0"/>
                    </a:lnTo>
                    <a:lnTo>
                      <a:pt x="0" y="2"/>
                    </a:lnTo>
                    <a:lnTo>
                      <a:pt x="0"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59" name="Freeform 161"/>
              <p:cNvSpPr>
                <a:spLocks/>
              </p:cNvSpPr>
              <p:nvPr/>
            </p:nvSpPr>
            <p:spPr bwMode="auto">
              <a:xfrm>
                <a:off x="4304" y="3362"/>
                <a:ext cx="2" cy="3"/>
              </a:xfrm>
              <a:custGeom>
                <a:avLst/>
                <a:gdLst/>
                <a:ahLst/>
                <a:cxnLst>
                  <a:cxn ang="0">
                    <a:pos x="0" y="3"/>
                  </a:cxn>
                  <a:cxn ang="0">
                    <a:pos x="0" y="2"/>
                  </a:cxn>
                  <a:cxn ang="0">
                    <a:pos x="2" y="1"/>
                  </a:cxn>
                  <a:cxn ang="0">
                    <a:pos x="2" y="0"/>
                  </a:cxn>
                  <a:cxn ang="0">
                    <a:pos x="2" y="0"/>
                  </a:cxn>
                  <a:cxn ang="0">
                    <a:pos x="2" y="0"/>
                  </a:cxn>
                  <a:cxn ang="0">
                    <a:pos x="0" y="3"/>
                  </a:cxn>
                </a:cxnLst>
                <a:rect l="0" t="0" r="r" b="b"/>
                <a:pathLst>
                  <a:path w="2" h="3">
                    <a:moveTo>
                      <a:pt x="0" y="3"/>
                    </a:moveTo>
                    <a:lnTo>
                      <a:pt x="0" y="2"/>
                    </a:lnTo>
                    <a:lnTo>
                      <a:pt x="2" y="1"/>
                    </a:lnTo>
                    <a:lnTo>
                      <a:pt x="2" y="0"/>
                    </a:lnTo>
                    <a:lnTo>
                      <a:pt x="2" y="0"/>
                    </a:lnTo>
                    <a:lnTo>
                      <a:pt x="2" y="0"/>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0" name="Freeform 162"/>
              <p:cNvSpPr>
                <a:spLocks/>
              </p:cNvSpPr>
              <p:nvPr/>
            </p:nvSpPr>
            <p:spPr bwMode="auto">
              <a:xfrm>
                <a:off x="4306" y="3370"/>
                <a:ext cx="2" cy="2"/>
              </a:xfrm>
              <a:custGeom>
                <a:avLst/>
                <a:gdLst/>
                <a:ahLst/>
                <a:cxnLst>
                  <a:cxn ang="0">
                    <a:pos x="1" y="2"/>
                  </a:cxn>
                  <a:cxn ang="0">
                    <a:pos x="2" y="2"/>
                  </a:cxn>
                  <a:cxn ang="0">
                    <a:pos x="1" y="0"/>
                  </a:cxn>
                  <a:cxn ang="0">
                    <a:pos x="0" y="0"/>
                  </a:cxn>
                  <a:cxn ang="0">
                    <a:pos x="1" y="2"/>
                  </a:cxn>
                </a:cxnLst>
                <a:rect l="0" t="0" r="r" b="b"/>
                <a:pathLst>
                  <a:path w="2" h="2">
                    <a:moveTo>
                      <a:pt x="1" y="2"/>
                    </a:moveTo>
                    <a:lnTo>
                      <a:pt x="2" y="2"/>
                    </a:lnTo>
                    <a:lnTo>
                      <a:pt x="1" y="0"/>
                    </a:lnTo>
                    <a:lnTo>
                      <a:pt x="0" y="0"/>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1" name="Freeform 163"/>
              <p:cNvSpPr>
                <a:spLocks/>
              </p:cNvSpPr>
              <p:nvPr/>
            </p:nvSpPr>
            <p:spPr bwMode="auto">
              <a:xfrm>
                <a:off x="4293" y="3329"/>
                <a:ext cx="5" cy="6"/>
              </a:xfrm>
              <a:custGeom>
                <a:avLst/>
                <a:gdLst/>
                <a:ahLst/>
                <a:cxnLst>
                  <a:cxn ang="0">
                    <a:pos x="3" y="2"/>
                  </a:cxn>
                  <a:cxn ang="0">
                    <a:pos x="3" y="0"/>
                  </a:cxn>
                  <a:cxn ang="0">
                    <a:pos x="2" y="0"/>
                  </a:cxn>
                  <a:cxn ang="0">
                    <a:pos x="2" y="0"/>
                  </a:cxn>
                  <a:cxn ang="0">
                    <a:pos x="2" y="2"/>
                  </a:cxn>
                  <a:cxn ang="0">
                    <a:pos x="1" y="1"/>
                  </a:cxn>
                  <a:cxn ang="0">
                    <a:pos x="0" y="2"/>
                  </a:cxn>
                  <a:cxn ang="0">
                    <a:pos x="0" y="3"/>
                  </a:cxn>
                  <a:cxn ang="0">
                    <a:pos x="0" y="3"/>
                  </a:cxn>
                  <a:cxn ang="0">
                    <a:pos x="1" y="3"/>
                  </a:cxn>
                  <a:cxn ang="0">
                    <a:pos x="2" y="4"/>
                  </a:cxn>
                  <a:cxn ang="0">
                    <a:pos x="2" y="5"/>
                  </a:cxn>
                  <a:cxn ang="0">
                    <a:pos x="2" y="5"/>
                  </a:cxn>
                  <a:cxn ang="0">
                    <a:pos x="4" y="5"/>
                  </a:cxn>
                  <a:cxn ang="0">
                    <a:pos x="4" y="6"/>
                  </a:cxn>
                  <a:cxn ang="0">
                    <a:pos x="5" y="6"/>
                  </a:cxn>
                  <a:cxn ang="0">
                    <a:pos x="5" y="4"/>
                  </a:cxn>
                  <a:cxn ang="0">
                    <a:pos x="4" y="4"/>
                  </a:cxn>
                  <a:cxn ang="0">
                    <a:pos x="4" y="4"/>
                  </a:cxn>
                  <a:cxn ang="0">
                    <a:pos x="4" y="3"/>
                  </a:cxn>
                  <a:cxn ang="0">
                    <a:pos x="3" y="2"/>
                  </a:cxn>
                </a:cxnLst>
                <a:rect l="0" t="0" r="r" b="b"/>
                <a:pathLst>
                  <a:path w="5" h="6">
                    <a:moveTo>
                      <a:pt x="3" y="2"/>
                    </a:moveTo>
                    <a:lnTo>
                      <a:pt x="3" y="0"/>
                    </a:lnTo>
                    <a:lnTo>
                      <a:pt x="2" y="0"/>
                    </a:lnTo>
                    <a:lnTo>
                      <a:pt x="2" y="0"/>
                    </a:lnTo>
                    <a:lnTo>
                      <a:pt x="2" y="2"/>
                    </a:lnTo>
                    <a:lnTo>
                      <a:pt x="1" y="1"/>
                    </a:lnTo>
                    <a:lnTo>
                      <a:pt x="0" y="2"/>
                    </a:lnTo>
                    <a:lnTo>
                      <a:pt x="0" y="3"/>
                    </a:lnTo>
                    <a:lnTo>
                      <a:pt x="0" y="3"/>
                    </a:lnTo>
                    <a:lnTo>
                      <a:pt x="1" y="3"/>
                    </a:lnTo>
                    <a:lnTo>
                      <a:pt x="2" y="4"/>
                    </a:lnTo>
                    <a:lnTo>
                      <a:pt x="2" y="5"/>
                    </a:lnTo>
                    <a:lnTo>
                      <a:pt x="2" y="5"/>
                    </a:lnTo>
                    <a:lnTo>
                      <a:pt x="4" y="5"/>
                    </a:lnTo>
                    <a:lnTo>
                      <a:pt x="4" y="6"/>
                    </a:lnTo>
                    <a:lnTo>
                      <a:pt x="5" y="6"/>
                    </a:lnTo>
                    <a:lnTo>
                      <a:pt x="5" y="4"/>
                    </a:lnTo>
                    <a:lnTo>
                      <a:pt x="4" y="4"/>
                    </a:lnTo>
                    <a:lnTo>
                      <a:pt x="4" y="4"/>
                    </a:lnTo>
                    <a:lnTo>
                      <a:pt x="4" y="3"/>
                    </a:lnTo>
                    <a:lnTo>
                      <a:pt x="3"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2" name="Freeform 164"/>
              <p:cNvSpPr>
                <a:spLocks/>
              </p:cNvSpPr>
              <p:nvPr/>
            </p:nvSpPr>
            <p:spPr bwMode="auto">
              <a:xfrm>
                <a:off x="4291" y="3321"/>
                <a:ext cx="5" cy="7"/>
              </a:xfrm>
              <a:custGeom>
                <a:avLst/>
                <a:gdLst/>
                <a:ahLst/>
                <a:cxnLst>
                  <a:cxn ang="0">
                    <a:pos x="2" y="2"/>
                  </a:cxn>
                  <a:cxn ang="0">
                    <a:pos x="2" y="3"/>
                  </a:cxn>
                  <a:cxn ang="0">
                    <a:pos x="1" y="3"/>
                  </a:cxn>
                  <a:cxn ang="0">
                    <a:pos x="1" y="2"/>
                  </a:cxn>
                  <a:cxn ang="0">
                    <a:pos x="0" y="3"/>
                  </a:cxn>
                  <a:cxn ang="0">
                    <a:pos x="0" y="4"/>
                  </a:cxn>
                  <a:cxn ang="0">
                    <a:pos x="1" y="5"/>
                  </a:cxn>
                  <a:cxn ang="0">
                    <a:pos x="0" y="6"/>
                  </a:cxn>
                  <a:cxn ang="0">
                    <a:pos x="0" y="6"/>
                  </a:cxn>
                  <a:cxn ang="0">
                    <a:pos x="1" y="7"/>
                  </a:cxn>
                  <a:cxn ang="0">
                    <a:pos x="2" y="6"/>
                  </a:cxn>
                  <a:cxn ang="0">
                    <a:pos x="2" y="6"/>
                  </a:cxn>
                  <a:cxn ang="0">
                    <a:pos x="2" y="5"/>
                  </a:cxn>
                  <a:cxn ang="0">
                    <a:pos x="2" y="5"/>
                  </a:cxn>
                  <a:cxn ang="0">
                    <a:pos x="3" y="5"/>
                  </a:cxn>
                  <a:cxn ang="0">
                    <a:pos x="4" y="4"/>
                  </a:cxn>
                  <a:cxn ang="0">
                    <a:pos x="4" y="4"/>
                  </a:cxn>
                  <a:cxn ang="0">
                    <a:pos x="4" y="4"/>
                  </a:cxn>
                  <a:cxn ang="0">
                    <a:pos x="4" y="3"/>
                  </a:cxn>
                  <a:cxn ang="0">
                    <a:pos x="4" y="3"/>
                  </a:cxn>
                  <a:cxn ang="0">
                    <a:pos x="5" y="2"/>
                  </a:cxn>
                  <a:cxn ang="0">
                    <a:pos x="5" y="2"/>
                  </a:cxn>
                  <a:cxn ang="0">
                    <a:pos x="5" y="2"/>
                  </a:cxn>
                  <a:cxn ang="0">
                    <a:pos x="5" y="1"/>
                  </a:cxn>
                  <a:cxn ang="0">
                    <a:pos x="5" y="0"/>
                  </a:cxn>
                  <a:cxn ang="0">
                    <a:pos x="4" y="0"/>
                  </a:cxn>
                  <a:cxn ang="0">
                    <a:pos x="2" y="1"/>
                  </a:cxn>
                  <a:cxn ang="0">
                    <a:pos x="2" y="2"/>
                  </a:cxn>
                </a:cxnLst>
                <a:rect l="0" t="0" r="r" b="b"/>
                <a:pathLst>
                  <a:path w="5" h="7">
                    <a:moveTo>
                      <a:pt x="2" y="2"/>
                    </a:moveTo>
                    <a:lnTo>
                      <a:pt x="2" y="3"/>
                    </a:lnTo>
                    <a:lnTo>
                      <a:pt x="1" y="3"/>
                    </a:lnTo>
                    <a:lnTo>
                      <a:pt x="1" y="2"/>
                    </a:lnTo>
                    <a:lnTo>
                      <a:pt x="0" y="3"/>
                    </a:lnTo>
                    <a:lnTo>
                      <a:pt x="0" y="4"/>
                    </a:lnTo>
                    <a:lnTo>
                      <a:pt x="1" y="5"/>
                    </a:lnTo>
                    <a:lnTo>
                      <a:pt x="0" y="6"/>
                    </a:lnTo>
                    <a:lnTo>
                      <a:pt x="0" y="6"/>
                    </a:lnTo>
                    <a:lnTo>
                      <a:pt x="1" y="7"/>
                    </a:lnTo>
                    <a:lnTo>
                      <a:pt x="2" y="6"/>
                    </a:lnTo>
                    <a:lnTo>
                      <a:pt x="2" y="6"/>
                    </a:lnTo>
                    <a:lnTo>
                      <a:pt x="2" y="5"/>
                    </a:lnTo>
                    <a:lnTo>
                      <a:pt x="2" y="5"/>
                    </a:lnTo>
                    <a:lnTo>
                      <a:pt x="3" y="5"/>
                    </a:lnTo>
                    <a:lnTo>
                      <a:pt x="4" y="4"/>
                    </a:lnTo>
                    <a:lnTo>
                      <a:pt x="4" y="4"/>
                    </a:lnTo>
                    <a:lnTo>
                      <a:pt x="4" y="4"/>
                    </a:lnTo>
                    <a:lnTo>
                      <a:pt x="4" y="3"/>
                    </a:lnTo>
                    <a:lnTo>
                      <a:pt x="4" y="3"/>
                    </a:lnTo>
                    <a:lnTo>
                      <a:pt x="5" y="2"/>
                    </a:lnTo>
                    <a:lnTo>
                      <a:pt x="5" y="2"/>
                    </a:lnTo>
                    <a:lnTo>
                      <a:pt x="5" y="2"/>
                    </a:lnTo>
                    <a:lnTo>
                      <a:pt x="5" y="1"/>
                    </a:lnTo>
                    <a:lnTo>
                      <a:pt x="5" y="0"/>
                    </a:lnTo>
                    <a:lnTo>
                      <a:pt x="4" y="0"/>
                    </a:lnTo>
                    <a:lnTo>
                      <a:pt x="2" y="1"/>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3" name="Freeform 165"/>
              <p:cNvSpPr>
                <a:spLocks/>
              </p:cNvSpPr>
              <p:nvPr/>
            </p:nvSpPr>
            <p:spPr bwMode="auto">
              <a:xfrm>
                <a:off x="4297" y="3345"/>
                <a:ext cx="1" cy="2"/>
              </a:xfrm>
              <a:custGeom>
                <a:avLst/>
                <a:gdLst/>
                <a:ahLst/>
                <a:cxnLst>
                  <a:cxn ang="0">
                    <a:pos x="1" y="0"/>
                  </a:cxn>
                  <a:cxn ang="0">
                    <a:pos x="1" y="0"/>
                  </a:cxn>
                  <a:cxn ang="0">
                    <a:pos x="0" y="1"/>
                  </a:cxn>
                  <a:cxn ang="0">
                    <a:pos x="0" y="2"/>
                  </a:cxn>
                  <a:cxn ang="0">
                    <a:pos x="0" y="2"/>
                  </a:cxn>
                  <a:cxn ang="0">
                    <a:pos x="0" y="2"/>
                  </a:cxn>
                  <a:cxn ang="0">
                    <a:pos x="0" y="2"/>
                  </a:cxn>
                  <a:cxn ang="0">
                    <a:pos x="1" y="0"/>
                  </a:cxn>
                </a:cxnLst>
                <a:rect l="0" t="0" r="r" b="b"/>
                <a:pathLst>
                  <a:path w="1" h="2">
                    <a:moveTo>
                      <a:pt x="1" y="0"/>
                    </a:moveTo>
                    <a:lnTo>
                      <a:pt x="1" y="0"/>
                    </a:lnTo>
                    <a:lnTo>
                      <a:pt x="0" y="1"/>
                    </a:lnTo>
                    <a:lnTo>
                      <a:pt x="0" y="2"/>
                    </a:lnTo>
                    <a:lnTo>
                      <a:pt x="0" y="2"/>
                    </a:lnTo>
                    <a:lnTo>
                      <a:pt x="0" y="2"/>
                    </a:lnTo>
                    <a:lnTo>
                      <a:pt x="0"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4" name="Freeform 166"/>
              <p:cNvSpPr>
                <a:spLocks/>
              </p:cNvSpPr>
              <p:nvPr/>
            </p:nvSpPr>
            <p:spPr bwMode="auto">
              <a:xfrm>
                <a:off x="4295" y="3340"/>
                <a:ext cx="3" cy="4"/>
              </a:xfrm>
              <a:custGeom>
                <a:avLst/>
                <a:gdLst/>
                <a:ahLst/>
                <a:cxnLst>
                  <a:cxn ang="0">
                    <a:pos x="2" y="3"/>
                  </a:cxn>
                  <a:cxn ang="0">
                    <a:pos x="3" y="2"/>
                  </a:cxn>
                  <a:cxn ang="0">
                    <a:pos x="3" y="2"/>
                  </a:cxn>
                  <a:cxn ang="0">
                    <a:pos x="2" y="0"/>
                  </a:cxn>
                  <a:cxn ang="0">
                    <a:pos x="2" y="0"/>
                  </a:cxn>
                  <a:cxn ang="0">
                    <a:pos x="1" y="0"/>
                  </a:cxn>
                  <a:cxn ang="0">
                    <a:pos x="1" y="0"/>
                  </a:cxn>
                  <a:cxn ang="0">
                    <a:pos x="1" y="0"/>
                  </a:cxn>
                  <a:cxn ang="0">
                    <a:pos x="2" y="1"/>
                  </a:cxn>
                  <a:cxn ang="0">
                    <a:pos x="2" y="2"/>
                  </a:cxn>
                  <a:cxn ang="0">
                    <a:pos x="2" y="2"/>
                  </a:cxn>
                  <a:cxn ang="0">
                    <a:pos x="2" y="3"/>
                  </a:cxn>
                  <a:cxn ang="0">
                    <a:pos x="1" y="3"/>
                  </a:cxn>
                  <a:cxn ang="0">
                    <a:pos x="0" y="3"/>
                  </a:cxn>
                  <a:cxn ang="0">
                    <a:pos x="0" y="3"/>
                  </a:cxn>
                  <a:cxn ang="0">
                    <a:pos x="0" y="3"/>
                  </a:cxn>
                  <a:cxn ang="0">
                    <a:pos x="1" y="4"/>
                  </a:cxn>
                  <a:cxn ang="0">
                    <a:pos x="2" y="4"/>
                  </a:cxn>
                  <a:cxn ang="0">
                    <a:pos x="2" y="3"/>
                  </a:cxn>
                </a:cxnLst>
                <a:rect l="0" t="0" r="r" b="b"/>
                <a:pathLst>
                  <a:path w="3" h="4">
                    <a:moveTo>
                      <a:pt x="2" y="3"/>
                    </a:moveTo>
                    <a:lnTo>
                      <a:pt x="3" y="2"/>
                    </a:lnTo>
                    <a:lnTo>
                      <a:pt x="3" y="2"/>
                    </a:lnTo>
                    <a:lnTo>
                      <a:pt x="2" y="0"/>
                    </a:lnTo>
                    <a:lnTo>
                      <a:pt x="2" y="0"/>
                    </a:lnTo>
                    <a:lnTo>
                      <a:pt x="1" y="0"/>
                    </a:lnTo>
                    <a:lnTo>
                      <a:pt x="1" y="0"/>
                    </a:lnTo>
                    <a:lnTo>
                      <a:pt x="1" y="0"/>
                    </a:lnTo>
                    <a:lnTo>
                      <a:pt x="2" y="1"/>
                    </a:lnTo>
                    <a:lnTo>
                      <a:pt x="2" y="2"/>
                    </a:lnTo>
                    <a:lnTo>
                      <a:pt x="2" y="2"/>
                    </a:lnTo>
                    <a:lnTo>
                      <a:pt x="2" y="3"/>
                    </a:lnTo>
                    <a:lnTo>
                      <a:pt x="1" y="3"/>
                    </a:lnTo>
                    <a:lnTo>
                      <a:pt x="0" y="3"/>
                    </a:lnTo>
                    <a:lnTo>
                      <a:pt x="0" y="3"/>
                    </a:lnTo>
                    <a:lnTo>
                      <a:pt x="0" y="3"/>
                    </a:lnTo>
                    <a:lnTo>
                      <a:pt x="1" y="4"/>
                    </a:lnTo>
                    <a:lnTo>
                      <a:pt x="2" y="4"/>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5" name="Freeform 167"/>
              <p:cNvSpPr>
                <a:spLocks/>
              </p:cNvSpPr>
              <p:nvPr/>
            </p:nvSpPr>
            <p:spPr bwMode="auto">
              <a:xfrm>
                <a:off x="4321" y="3297"/>
                <a:ext cx="3" cy="8"/>
              </a:xfrm>
              <a:custGeom>
                <a:avLst/>
                <a:gdLst/>
                <a:ahLst/>
                <a:cxnLst>
                  <a:cxn ang="0">
                    <a:pos x="1" y="5"/>
                  </a:cxn>
                  <a:cxn ang="0">
                    <a:pos x="1" y="5"/>
                  </a:cxn>
                  <a:cxn ang="0">
                    <a:pos x="2" y="4"/>
                  </a:cxn>
                  <a:cxn ang="0">
                    <a:pos x="2" y="5"/>
                  </a:cxn>
                  <a:cxn ang="0">
                    <a:pos x="2" y="8"/>
                  </a:cxn>
                  <a:cxn ang="0">
                    <a:pos x="3" y="6"/>
                  </a:cxn>
                  <a:cxn ang="0">
                    <a:pos x="3" y="4"/>
                  </a:cxn>
                  <a:cxn ang="0">
                    <a:pos x="3" y="3"/>
                  </a:cxn>
                  <a:cxn ang="0">
                    <a:pos x="3" y="3"/>
                  </a:cxn>
                  <a:cxn ang="0">
                    <a:pos x="2" y="2"/>
                  </a:cxn>
                  <a:cxn ang="0">
                    <a:pos x="2" y="0"/>
                  </a:cxn>
                  <a:cxn ang="0">
                    <a:pos x="2" y="0"/>
                  </a:cxn>
                  <a:cxn ang="0">
                    <a:pos x="2" y="0"/>
                  </a:cxn>
                  <a:cxn ang="0">
                    <a:pos x="1" y="1"/>
                  </a:cxn>
                  <a:cxn ang="0">
                    <a:pos x="1" y="1"/>
                  </a:cxn>
                  <a:cxn ang="0">
                    <a:pos x="1" y="2"/>
                  </a:cxn>
                  <a:cxn ang="0">
                    <a:pos x="1" y="3"/>
                  </a:cxn>
                  <a:cxn ang="0">
                    <a:pos x="2" y="3"/>
                  </a:cxn>
                  <a:cxn ang="0">
                    <a:pos x="0" y="4"/>
                  </a:cxn>
                  <a:cxn ang="0">
                    <a:pos x="1" y="5"/>
                  </a:cxn>
                </a:cxnLst>
                <a:rect l="0" t="0" r="r" b="b"/>
                <a:pathLst>
                  <a:path w="3" h="8">
                    <a:moveTo>
                      <a:pt x="1" y="5"/>
                    </a:moveTo>
                    <a:lnTo>
                      <a:pt x="1" y="5"/>
                    </a:lnTo>
                    <a:lnTo>
                      <a:pt x="2" y="4"/>
                    </a:lnTo>
                    <a:lnTo>
                      <a:pt x="2" y="5"/>
                    </a:lnTo>
                    <a:lnTo>
                      <a:pt x="2" y="8"/>
                    </a:lnTo>
                    <a:lnTo>
                      <a:pt x="3" y="6"/>
                    </a:lnTo>
                    <a:lnTo>
                      <a:pt x="3" y="4"/>
                    </a:lnTo>
                    <a:lnTo>
                      <a:pt x="3" y="3"/>
                    </a:lnTo>
                    <a:lnTo>
                      <a:pt x="3" y="3"/>
                    </a:lnTo>
                    <a:lnTo>
                      <a:pt x="2" y="2"/>
                    </a:lnTo>
                    <a:lnTo>
                      <a:pt x="2" y="0"/>
                    </a:lnTo>
                    <a:lnTo>
                      <a:pt x="2" y="0"/>
                    </a:lnTo>
                    <a:lnTo>
                      <a:pt x="2" y="0"/>
                    </a:lnTo>
                    <a:lnTo>
                      <a:pt x="1" y="1"/>
                    </a:lnTo>
                    <a:lnTo>
                      <a:pt x="1" y="1"/>
                    </a:lnTo>
                    <a:lnTo>
                      <a:pt x="1" y="2"/>
                    </a:lnTo>
                    <a:lnTo>
                      <a:pt x="1" y="3"/>
                    </a:lnTo>
                    <a:lnTo>
                      <a:pt x="2" y="3"/>
                    </a:lnTo>
                    <a:lnTo>
                      <a:pt x="0" y="4"/>
                    </a:lnTo>
                    <a:lnTo>
                      <a:pt x="1"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6" name="Freeform 168"/>
              <p:cNvSpPr>
                <a:spLocks/>
              </p:cNvSpPr>
              <p:nvPr/>
            </p:nvSpPr>
            <p:spPr bwMode="auto">
              <a:xfrm>
                <a:off x="4294" y="3347"/>
                <a:ext cx="3" cy="3"/>
              </a:xfrm>
              <a:custGeom>
                <a:avLst/>
                <a:gdLst/>
                <a:ahLst/>
                <a:cxnLst>
                  <a:cxn ang="0">
                    <a:pos x="2" y="0"/>
                  </a:cxn>
                  <a:cxn ang="0">
                    <a:pos x="1" y="0"/>
                  </a:cxn>
                  <a:cxn ang="0">
                    <a:pos x="0" y="1"/>
                  </a:cxn>
                  <a:cxn ang="0">
                    <a:pos x="0" y="2"/>
                  </a:cxn>
                  <a:cxn ang="0">
                    <a:pos x="1" y="1"/>
                  </a:cxn>
                  <a:cxn ang="0">
                    <a:pos x="2" y="3"/>
                  </a:cxn>
                  <a:cxn ang="0">
                    <a:pos x="3" y="2"/>
                  </a:cxn>
                  <a:cxn ang="0">
                    <a:pos x="3" y="1"/>
                  </a:cxn>
                  <a:cxn ang="0">
                    <a:pos x="2" y="0"/>
                  </a:cxn>
                  <a:cxn ang="0">
                    <a:pos x="2" y="0"/>
                  </a:cxn>
                  <a:cxn ang="0">
                    <a:pos x="2" y="0"/>
                  </a:cxn>
                </a:cxnLst>
                <a:rect l="0" t="0" r="r" b="b"/>
                <a:pathLst>
                  <a:path w="3" h="3">
                    <a:moveTo>
                      <a:pt x="2" y="0"/>
                    </a:moveTo>
                    <a:lnTo>
                      <a:pt x="1" y="0"/>
                    </a:lnTo>
                    <a:lnTo>
                      <a:pt x="0" y="1"/>
                    </a:lnTo>
                    <a:lnTo>
                      <a:pt x="0" y="2"/>
                    </a:lnTo>
                    <a:lnTo>
                      <a:pt x="1" y="1"/>
                    </a:lnTo>
                    <a:lnTo>
                      <a:pt x="2" y="3"/>
                    </a:lnTo>
                    <a:lnTo>
                      <a:pt x="3" y="2"/>
                    </a:lnTo>
                    <a:lnTo>
                      <a:pt x="3" y="1"/>
                    </a:lnTo>
                    <a:lnTo>
                      <a:pt x="2" y="0"/>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7" name="Freeform 169"/>
              <p:cNvSpPr>
                <a:spLocks/>
              </p:cNvSpPr>
              <p:nvPr/>
            </p:nvSpPr>
            <p:spPr bwMode="auto">
              <a:xfrm>
                <a:off x="4323" y="3395"/>
                <a:ext cx="1" cy="1"/>
              </a:xfrm>
              <a:custGeom>
                <a:avLst/>
                <a:gdLst/>
                <a:ahLst/>
                <a:cxnLst>
                  <a:cxn ang="0">
                    <a:pos x="0" y="0"/>
                  </a:cxn>
                  <a:cxn ang="0">
                    <a:pos x="0" y="0"/>
                  </a:cxn>
                  <a:cxn ang="0">
                    <a:pos x="0" y="0"/>
                  </a:cxn>
                  <a:cxn ang="0">
                    <a:pos x="0" y="0"/>
                  </a:cxn>
                  <a:cxn ang="0">
                    <a:pos x="0" y="0"/>
                  </a:cxn>
                  <a:cxn ang="0">
                    <a:pos x="1" y="0"/>
                  </a:cxn>
                  <a:cxn ang="0">
                    <a:pos x="1" y="0"/>
                  </a:cxn>
                  <a:cxn ang="0">
                    <a:pos x="1" y="0"/>
                  </a:cxn>
                  <a:cxn ang="0">
                    <a:pos x="0" y="0"/>
                  </a:cxn>
                  <a:cxn ang="0">
                    <a:pos x="0" y="0"/>
                  </a:cxn>
                </a:cxnLst>
                <a:rect l="0" t="0" r="r" b="b"/>
                <a:pathLst>
                  <a:path w="1">
                    <a:moveTo>
                      <a:pt x="0" y="0"/>
                    </a:moveTo>
                    <a:lnTo>
                      <a:pt x="0" y="0"/>
                    </a:lnTo>
                    <a:lnTo>
                      <a:pt x="0" y="0"/>
                    </a:lnTo>
                    <a:lnTo>
                      <a:pt x="0" y="0"/>
                    </a:lnTo>
                    <a:lnTo>
                      <a:pt x="0" y="0"/>
                    </a:lnTo>
                    <a:lnTo>
                      <a:pt x="1" y="0"/>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8" name="Freeform 170"/>
              <p:cNvSpPr>
                <a:spLocks/>
              </p:cNvSpPr>
              <p:nvPr/>
            </p:nvSpPr>
            <p:spPr bwMode="auto">
              <a:xfrm>
                <a:off x="4445" y="3348"/>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69" name="Freeform 171"/>
              <p:cNvSpPr>
                <a:spLocks/>
              </p:cNvSpPr>
              <p:nvPr/>
            </p:nvSpPr>
            <p:spPr bwMode="auto">
              <a:xfrm>
                <a:off x="4351" y="3385"/>
                <a:ext cx="1" cy="1"/>
              </a:xfrm>
              <a:custGeom>
                <a:avLst/>
                <a:gdLst/>
                <a:ahLst/>
                <a:cxnLst>
                  <a:cxn ang="0">
                    <a:pos x="1" y="1"/>
                  </a:cxn>
                  <a:cxn ang="0">
                    <a:pos x="1" y="0"/>
                  </a:cxn>
                  <a:cxn ang="0">
                    <a:pos x="0" y="1"/>
                  </a:cxn>
                  <a:cxn ang="0">
                    <a:pos x="1" y="1"/>
                  </a:cxn>
                  <a:cxn ang="0">
                    <a:pos x="1" y="1"/>
                  </a:cxn>
                </a:cxnLst>
                <a:rect l="0" t="0" r="r" b="b"/>
                <a:pathLst>
                  <a:path w="1" h="1">
                    <a:moveTo>
                      <a:pt x="1" y="1"/>
                    </a:moveTo>
                    <a:lnTo>
                      <a:pt x="1" y="0"/>
                    </a:lnTo>
                    <a:lnTo>
                      <a:pt x="0"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0" name="Freeform 172"/>
              <p:cNvSpPr>
                <a:spLocks/>
              </p:cNvSpPr>
              <p:nvPr/>
            </p:nvSpPr>
            <p:spPr bwMode="auto">
              <a:xfrm>
                <a:off x="4445" y="3351"/>
                <a:ext cx="1" cy="1"/>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1" name="Freeform 173"/>
              <p:cNvSpPr>
                <a:spLocks/>
              </p:cNvSpPr>
              <p:nvPr/>
            </p:nvSpPr>
            <p:spPr bwMode="auto">
              <a:xfrm>
                <a:off x="4634" y="3565"/>
                <a:ext cx="5" cy="2"/>
              </a:xfrm>
              <a:custGeom>
                <a:avLst/>
                <a:gdLst/>
                <a:ahLst/>
                <a:cxnLst>
                  <a:cxn ang="0">
                    <a:pos x="2" y="1"/>
                  </a:cxn>
                  <a:cxn ang="0">
                    <a:pos x="0" y="2"/>
                  </a:cxn>
                  <a:cxn ang="0">
                    <a:pos x="0" y="2"/>
                  </a:cxn>
                  <a:cxn ang="0">
                    <a:pos x="3" y="1"/>
                  </a:cxn>
                  <a:cxn ang="0">
                    <a:pos x="5" y="0"/>
                  </a:cxn>
                  <a:cxn ang="0">
                    <a:pos x="4" y="0"/>
                  </a:cxn>
                  <a:cxn ang="0">
                    <a:pos x="3" y="0"/>
                  </a:cxn>
                  <a:cxn ang="0">
                    <a:pos x="2" y="1"/>
                  </a:cxn>
                </a:cxnLst>
                <a:rect l="0" t="0" r="r" b="b"/>
                <a:pathLst>
                  <a:path w="5" h="2">
                    <a:moveTo>
                      <a:pt x="2" y="1"/>
                    </a:moveTo>
                    <a:lnTo>
                      <a:pt x="0" y="2"/>
                    </a:lnTo>
                    <a:lnTo>
                      <a:pt x="0" y="2"/>
                    </a:lnTo>
                    <a:lnTo>
                      <a:pt x="3" y="1"/>
                    </a:lnTo>
                    <a:lnTo>
                      <a:pt x="5" y="0"/>
                    </a:lnTo>
                    <a:lnTo>
                      <a:pt x="4" y="0"/>
                    </a:lnTo>
                    <a:lnTo>
                      <a:pt x="3"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2" name="Freeform 174"/>
              <p:cNvSpPr>
                <a:spLocks/>
              </p:cNvSpPr>
              <p:nvPr/>
            </p:nvSpPr>
            <p:spPr bwMode="auto">
              <a:xfrm>
                <a:off x="4356" y="3291"/>
                <a:ext cx="1" cy="2"/>
              </a:xfrm>
              <a:custGeom>
                <a:avLst/>
                <a:gdLst/>
                <a:ahLst/>
                <a:cxnLst>
                  <a:cxn ang="0">
                    <a:pos x="0" y="2"/>
                  </a:cxn>
                  <a:cxn ang="0">
                    <a:pos x="1" y="0"/>
                  </a:cxn>
                  <a:cxn ang="0">
                    <a:pos x="1" y="0"/>
                  </a:cxn>
                  <a:cxn ang="0">
                    <a:pos x="0" y="1"/>
                  </a:cxn>
                  <a:cxn ang="0">
                    <a:pos x="0" y="2"/>
                  </a:cxn>
                  <a:cxn ang="0">
                    <a:pos x="0" y="2"/>
                  </a:cxn>
                  <a:cxn ang="0">
                    <a:pos x="0" y="2"/>
                  </a:cxn>
                </a:cxnLst>
                <a:rect l="0" t="0" r="r" b="b"/>
                <a:pathLst>
                  <a:path w="1" h="2">
                    <a:moveTo>
                      <a:pt x="0" y="2"/>
                    </a:moveTo>
                    <a:lnTo>
                      <a:pt x="1" y="0"/>
                    </a:lnTo>
                    <a:lnTo>
                      <a:pt x="1" y="0"/>
                    </a:lnTo>
                    <a:lnTo>
                      <a:pt x="0" y="1"/>
                    </a:lnTo>
                    <a:lnTo>
                      <a:pt x="0" y="2"/>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3" name="Freeform 175"/>
              <p:cNvSpPr>
                <a:spLocks/>
              </p:cNvSpPr>
              <p:nvPr/>
            </p:nvSpPr>
            <p:spPr bwMode="auto">
              <a:xfrm>
                <a:off x="4357" y="3283"/>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4" name="Freeform 176"/>
              <p:cNvSpPr>
                <a:spLocks/>
              </p:cNvSpPr>
              <p:nvPr/>
            </p:nvSpPr>
            <p:spPr bwMode="auto">
              <a:xfrm>
                <a:off x="4362" y="3277"/>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5" name="Freeform 177"/>
              <p:cNvSpPr>
                <a:spLocks/>
              </p:cNvSpPr>
              <p:nvPr/>
            </p:nvSpPr>
            <p:spPr bwMode="auto">
              <a:xfrm>
                <a:off x="4356" y="3372"/>
                <a:ext cx="2" cy="3"/>
              </a:xfrm>
              <a:custGeom>
                <a:avLst/>
                <a:gdLst/>
                <a:ahLst/>
                <a:cxnLst>
                  <a:cxn ang="0">
                    <a:pos x="1" y="2"/>
                  </a:cxn>
                  <a:cxn ang="0">
                    <a:pos x="1" y="1"/>
                  </a:cxn>
                  <a:cxn ang="0">
                    <a:pos x="2" y="1"/>
                  </a:cxn>
                  <a:cxn ang="0">
                    <a:pos x="2" y="0"/>
                  </a:cxn>
                  <a:cxn ang="0">
                    <a:pos x="0" y="3"/>
                  </a:cxn>
                  <a:cxn ang="0">
                    <a:pos x="1" y="2"/>
                  </a:cxn>
                </a:cxnLst>
                <a:rect l="0" t="0" r="r" b="b"/>
                <a:pathLst>
                  <a:path w="2" h="3">
                    <a:moveTo>
                      <a:pt x="1" y="2"/>
                    </a:moveTo>
                    <a:lnTo>
                      <a:pt x="1" y="1"/>
                    </a:lnTo>
                    <a:lnTo>
                      <a:pt x="2" y="1"/>
                    </a:lnTo>
                    <a:lnTo>
                      <a:pt x="2" y="0"/>
                    </a:lnTo>
                    <a:lnTo>
                      <a:pt x="0" y="3"/>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6" name="Freeform 178"/>
              <p:cNvSpPr>
                <a:spLocks/>
              </p:cNvSpPr>
              <p:nvPr/>
            </p:nvSpPr>
            <p:spPr bwMode="auto">
              <a:xfrm>
                <a:off x="4352" y="3385"/>
                <a:ext cx="2" cy="1"/>
              </a:xfrm>
              <a:custGeom>
                <a:avLst/>
                <a:gdLst/>
                <a:ahLst/>
                <a:cxnLst>
                  <a:cxn ang="0">
                    <a:pos x="2" y="1"/>
                  </a:cxn>
                  <a:cxn ang="0">
                    <a:pos x="1" y="1"/>
                  </a:cxn>
                  <a:cxn ang="0">
                    <a:pos x="0" y="0"/>
                  </a:cxn>
                  <a:cxn ang="0">
                    <a:pos x="0" y="0"/>
                  </a:cxn>
                  <a:cxn ang="0">
                    <a:pos x="0" y="0"/>
                  </a:cxn>
                  <a:cxn ang="0">
                    <a:pos x="2" y="1"/>
                  </a:cxn>
                </a:cxnLst>
                <a:rect l="0" t="0" r="r" b="b"/>
                <a:pathLst>
                  <a:path w="2" h="1">
                    <a:moveTo>
                      <a:pt x="2" y="1"/>
                    </a:moveTo>
                    <a:lnTo>
                      <a:pt x="1" y="1"/>
                    </a:lnTo>
                    <a:lnTo>
                      <a:pt x="0" y="0"/>
                    </a:lnTo>
                    <a:lnTo>
                      <a:pt x="0" y="0"/>
                    </a:lnTo>
                    <a:lnTo>
                      <a:pt x="0"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7" name="Rectangle 179"/>
              <p:cNvSpPr>
                <a:spLocks noChangeArrowheads="1"/>
              </p:cNvSpPr>
              <p:nvPr/>
            </p:nvSpPr>
            <p:spPr bwMode="auto">
              <a:xfrm>
                <a:off x="4607" y="3569"/>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8" name="Freeform 180"/>
              <p:cNvSpPr>
                <a:spLocks/>
              </p:cNvSpPr>
              <p:nvPr/>
            </p:nvSpPr>
            <p:spPr bwMode="auto">
              <a:xfrm>
                <a:off x="4625" y="3580"/>
                <a:ext cx="2" cy="1"/>
              </a:xfrm>
              <a:custGeom>
                <a:avLst/>
                <a:gdLst/>
                <a:ahLst/>
                <a:cxnLst>
                  <a:cxn ang="0">
                    <a:pos x="1" y="1"/>
                  </a:cxn>
                  <a:cxn ang="0">
                    <a:pos x="1" y="0"/>
                  </a:cxn>
                  <a:cxn ang="0">
                    <a:pos x="0" y="1"/>
                  </a:cxn>
                  <a:cxn ang="0">
                    <a:pos x="0" y="1"/>
                  </a:cxn>
                  <a:cxn ang="0">
                    <a:pos x="1" y="1"/>
                  </a:cxn>
                  <a:cxn ang="0">
                    <a:pos x="1" y="1"/>
                  </a:cxn>
                  <a:cxn ang="0">
                    <a:pos x="1" y="1"/>
                  </a:cxn>
                  <a:cxn ang="0">
                    <a:pos x="2" y="1"/>
                  </a:cxn>
                  <a:cxn ang="0">
                    <a:pos x="1" y="1"/>
                  </a:cxn>
                  <a:cxn ang="0">
                    <a:pos x="1" y="1"/>
                  </a:cxn>
                  <a:cxn ang="0">
                    <a:pos x="1" y="1"/>
                  </a:cxn>
                </a:cxnLst>
                <a:rect l="0" t="0" r="r" b="b"/>
                <a:pathLst>
                  <a:path w="2" h="1">
                    <a:moveTo>
                      <a:pt x="1" y="1"/>
                    </a:moveTo>
                    <a:lnTo>
                      <a:pt x="1" y="0"/>
                    </a:lnTo>
                    <a:lnTo>
                      <a:pt x="0" y="1"/>
                    </a:lnTo>
                    <a:lnTo>
                      <a:pt x="0" y="1"/>
                    </a:lnTo>
                    <a:lnTo>
                      <a:pt x="1" y="1"/>
                    </a:lnTo>
                    <a:lnTo>
                      <a:pt x="1" y="1"/>
                    </a:lnTo>
                    <a:lnTo>
                      <a:pt x="1" y="1"/>
                    </a:lnTo>
                    <a:lnTo>
                      <a:pt x="2" y="1"/>
                    </a:lnTo>
                    <a:lnTo>
                      <a:pt x="1"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79" name="Rectangle 181"/>
              <p:cNvSpPr>
                <a:spLocks noChangeArrowheads="1"/>
              </p:cNvSpPr>
              <p:nvPr/>
            </p:nvSpPr>
            <p:spPr bwMode="auto">
              <a:xfrm>
                <a:off x="4358" y="3372"/>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0" name="Freeform 182"/>
              <p:cNvSpPr>
                <a:spLocks/>
              </p:cNvSpPr>
              <p:nvPr/>
            </p:nvSpPr>
            <p:spPr bwMode="auto">
              <a:xfrm>
                <a:off x="4376" y="3261"/>
                <a:ext cx="5" cy="2"/>
              </a:xfrm>
              <a:custGeom>
                <a:avLst/>
                <a:gdLst/>
                <a:ahLst/>
                <a:cxnLst>
                  <a:cxn ang="0">
                    <a:pos x="1" y="2"/>
                  </a:cxn>
                  <a:cxn ang="0">
                    <a:pos x="2" y="2"/>
                  </a:cxn>
                  <a:cxn ang="0">
                    <a:pos x="5" y="1"/>
                  </a:cxn>
                  <a:cxn ang="0">
                    <a:pos x="5" y="1"/>
                  </a:cxn>
                  <a:cxn ang="0">
                    <a:pos x="4" y="0"/>
                  </a:cxn>
                  <a:cxn ang="0">
                    <a:pos x="4" y="0"/>
                  </a:cxn>
                  <a:cxn ang="0">
                    <a:pos x="3" y="0"/>
                  </a:cxn>
                  <a:cxn ang="0">
                    <a:pos x="2" y="0"/>
                  </a:cxn>
                  <a:cxn ang="0">
                    <a:pos x="1" y="1"/>
                  </a:cxn>
                  <a:cxn ang="0">
                    <a:pos x="1" y="1"/>
                  </a:cxn>
                  <a:cxn ang="0">
                    <a:pos x="1" y="1"/>
                  </a:cxn>
                  <a:cxn ang="0">
                    <a:pos x="1" y="2"/>
                  </a:cxn>
                  <a:cxn ang="0">
                    <a:pos x="0" y="2"/>
                  </a:cxn>
                  <a:cxn ang="0">
                    <a:pos x="1" y="2"/>
                  </a:cxn>
                  <a:cxn ang="0">
                    <a:pos x="1" y="2"/>
                  </a:cxn>
                </a:cxnLst>
                <a:rect l="0" t="0" r="r" b="b"/>
                <a:pathLst>
                  <a:path w="5" h="2">
                    <a:moveTo>
                      <a:pt x="1" y="2"/>
                    </a:moveTo>
                    <a:lnTo>
                      <a:pt x="2" y="2"/>
                    </a:lnTo>
                    <a:lnTo>
                      <a:pt x="5" y="1"/>
                    </a:lnTo>
                    <a:lnTo>
                      <a:pt x="5" y="1"/>
                    </a:lnTo>
                    <a:lnTo>
                      <a:pt x="4" y="0"/>
                    </a:lnTo>
                    <a:lnTo>
                      <a:pt x="4" y="0"/>
                    </a:lnTo>
                    <a:lnTo>
                      <a:pt x="3" y="0"/>
                    </a:lnTo>
                    <a:lnTo>
                      <a:pt x="2" y="0"/>
                    </a:lnTo>
                    <a:lnTo>
                      <a:pt x="1" y="1"/>
                    </a:lnTo>
                    <a:lnTo>
                      <a:pt x="1" y="1"/>
                    </a:lnTo>
                    <a:lnTo>
                      <a:pt x="1" y="1"/>
                    </a:lnTo>
                    <a:lnTo>
                      <a:pt x="1" y="2"/>
                    </a:lnTo>
                    <a:lnTo>
                      <a:pt x="0" y="2"/>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1" name="Freeform 183"/>
              <p:cNvSpPr>
                <a:spLocks/>
              </p:cNvSpPr>
              <p:nvPr/>
            </p:nvSpPr>
            <p:spPr bwMode="auto">
              <a:xfrm>
                <a:off x="4563" y="3632"/>
                <a:ext cx="1" cy="1"/>
              </a:xfrm>
              <a:custGeom>
                <a:avLst/>
                <a:gdLst/>
                <a:ahLst/>
                <a:cxnLst>
                  <a:cxn ang="0">
                    <a:pos x="0" y="1"/>
                  </a:cxn>
                  <a:cxn ang="0">
                    <a:pos x="0" y="1"/>
                  </a:cxn>
                  <a:cxn ang="0">
                    <a:pos x="0" y="1"/>
                  </a:cxn>
                  <a:cxn ang="0">
                    <a:pos x="1" y="1"/>
                  </a:cxn>
                  <a:cxn ang="0">
                    <a:pos x="1" y="1"/>
                  </a:cxn>
                  <a:cxn ang="0">
                    <a:pos x="1" y="0"/>
                  </a:cxn>
                  <a:cxn ang="0">
                    <a:pos x="0" y="0"/>
                  </a:cxn>
                  <a:cxn ang="0">
                    <a:pos x="0" y="1"/>
                  </a:cxn>
                </a:cxnLst>
                <a:rect l="0" t="0" r="r" b="b"/>
                <a:pathLst>
                  <a:path w="1" h="1">
                    <a:moveTo>
                      <a:pt x="0" y="1"/>
                    </a:moveTo>
                    <a:lnTo>
                      <a:pt x="0" y="1"/>
                    </a:lnTo>
                    <a:lnTo>
                      <a:pt x="0" y="1"/>
                    </a:lnTo>
                    <a:lnTo>
                      <a:pt x="1" y="1"/>
                    </a:lnTo>
                    <a:lnTo>
                      <a:pt x="1" y="1"/>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2" name="Freeform 184"/>
              <p:cNvSpPr>
                <a:spLocks/>
              </p:cNvSpPr>
              <p:nvPr/>
            </p:nvSpPr>
            <p:spPr bwMode="auto">
              <a:xfrm>
                <a:off x="4561" y="3624"/>
                <a:ext cx="1" cy="2"/>
              </a:xfrm>
              <a:custGeom>
                <a:avLst/>
                <a:gdLst/>
                <a:ahLst/>
                <a:cxnLst>
                  <a:cxn ang="0">
                    <a:pos x="0" y="0"/>
                  </a:cxn>
                  <a:cxn ang="0">
                    <a:pos x="0" y="1"/>
                  </a:cxn>
                  <a:cxn ang="0">
                    <a:pos x="0" y="1"/>
                  </a:cxn>
                  <a:cxn ang="0">
                    <a:pos x="0" y="1"/>
                  </a:cxn>
                  <a:cxn ang="0">
                    <a:pos x="0" y="2"/>
                  </a:cxn>
                  <a:cxn ang="0">
                    <a:pos x="1" y="1"/>
                  </a:cxn>
                  <a:cxn ang="0">
                    <a:pos x="0" y="1"/>
                  </a:cxn>
                  <a:cxn ang="0">
                    <a:pos x="0" y="0"/>
                  </a:cxn>
                  <a:cxn ang="0">
                    <a:pos x="0" y="0"/>
                  </a:cxn>
                </a:cxnLst>
                <a:rect l="0" t="0" r="r" b="b"/>
                <a:pathLst>
                  <a:path w="1" h="2">
                    <a:moveTo>
                      <a:pt x="0" y="0"/>
                    </a:moveTo>
                    <a:lnTo>
                      <a:pt x="0" y="1"/>
                    </a:lnTo>
                    <a:lnTo>
                      <a:pt x="0" y="1"/>
                    </a:lnTo>
                    <a:lnTo>
                      <a:pt x="0" y="1"/>
                    </a:lnTo>
                    <a:lnTo>
                      <a:pt x="0" y="2"/>
                    </a:lnTo>
                    <a:lnTo>
                      <a:pt x="1" y="1"/>
                    </a:ln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3" name="Freeform 185"/>
              <p:cNvSpPr>
                <a:spLocks/>
              </p:cNvSpPr>
              <p:nvPr/>
            </p:nvSpPr>
            <p:spPr bwMode="auto">
              <a:xfrm>
                <a:off x="4565" y="364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4" name="Freeform 186"/>
              <p:cNvSpPr>
                <a:spLocks/>
              </p:cNvSpPr>
              <p:nvPr/>
            </p:nvSpPr>
            <p:spPr bwMode="auto">
              <a:xfrm>
                <a:off x="4560" y="362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5" name="Freeform 187"/>
              <p:cNvSpPr>
                <a:spLocks/>
              </p:cNvSpPr>
              <p:nvPr/>
            </p:nvSpPr>
            <p:spPr bwMode="auto">
              <a:xfrm>
                <a:off x="4549" y="3630"/>
                <a:ext cx="3" cy="1"/>
              </a:xfrm>
              <a:custGeom>
                <a:avLst/>
                <a:gdLst/>
                <a:ahLst/>
                <a:cxnLst>
                  <a:cxn ang="0">
                    <a:pos x="0" y="1"/>
                  </a:cxn>
                  <a:cxn ang="0">
                    <a:pos x="0" y="1"/>
                  </a:cxn>
                  <a:cxn ang="0">
                    <a:pos x="1" y="1"/>
                  </a:cxn>
                  <a:cxn ang="0">
                    <a:pos x="2" y="1"/>
                  </a:cxn>
                  <a:cxn ang="0">
                    <a:pos x="2" y="1"/>
                  </a:cxn>
                  <a:cxn ang="0">
                    <a:pos x="2" y="1"/>
                  </a:cxn>
                  <a:cxn ang="0">
                    <a:pos x="2" y="1"/>
                  </a:cxn>
                  <a:cxn ang="0">
                    <a:pos x="3" y="1"/>
                  </a:cxn>
                  <a:cxn ang="0">
                    <a:pos x="2" y="1"/>
                  </a:cxn>
                  <a:cxn ang="0">
                    <a:pos x="2" y="1"/>
                  </a:cxn>
                  <a:cxn ang="0">
                    <a:pos x="2" y="1"/>
                  </a:cxn>
                  <a:cxn ang="0">
                    <a:pos x="2" y="1"/>
                  </a:cxn>
                  <a:cxn ang="0">
                    <a:pos x="2" y="1"/>
                  </a:cxn>
                  <a:cxn ang="0">
                    <a:pos x="2" y="1"/>
                  </a:cxn>
                  <a:cxn ang="0">
                    <a:pos x="2" y="1"/>
                  </a:cxn>
                  <a:cxn ang="0">
                    <a:pos x="2" y="1"/>
                  </a:cxn>
                  <a:cxn ang="0">
                    <a:pos x="2" y="1"/>
                  </a:cxn>
                  <a:cxn ang="0">
                    <a:pos x="1" y="0"/>
                  </a:cxn>
                  <a:cxn ang="0">
                    <a:pos x="1" y="0"/>
                  </a:cxn>
                  <a:cxn ang="0">
                    <a:pos x="0" y="0"/>
                  </a:cxn>
                  <a:cxn ang="0">
                    <a:pos x="0" y="1"/>
                  </a:cxn>
                  <a:cxn ang="0">
                    <a:pos x="0" y="1"/>
                  </a:cxn>
                  <a:cxn ang="0">
                    <a:pos x="1" y="1"/>
                  </a:cxn>
                  <a:cxn ang="0">
                    <a:pos x="1" y="1"/>
                  </a:cxn>
                  <a:cxn ang="0">
                    <a:pos x="1" y="1"/>
                  </a:cxn>
                  <a:cxn ang="0">
                    <a:pos x="1" y="1"/>
                  </a:cxn>
                  <a:cxn ang="0">
                    <a:pos x="0" y="1"/>
                  </a:cxn>
                </a:cxnLst>
                <a:rect l="0" t="0" r="r" b="b"/>
                <a:pathLst>
                  <a:path w="3" h="1">
                    <a:moveTo>
                      <a:pt x="0" y="1"/>
                    </a:moveTo>
                    <a:lnTo>
                      <a:pt x="0" y="1"/>
                    </a:lnTo>
                    <a:lnTo>
                      <a:pt x="1" y="1"/>
                    </a:lnTo>
                    <a:lnTo>
                      <a:pt x="2" y="1"/>
                    </a:lnTo>
                    <a:lnTo>
                      <a:pt x="2" y="1"/>
                    </a:lnTo>
                    <a:lnTo>
                      <a:pt x="2" y="1"/>
                    </a:lnTo>
                    <a:lnTo>
                      <a:pt x="2" y="1"/>
                    </a:lnTo>
                    <a:lnTo>
                      <a:pt x="3" y="1"/>
                    </a:lnTo>
                    <a:lnTo>
                      <a:pt x="2" y="1"/>
                    </a:lnTo>
                    <a:lnTo>
                      <a:pt x="2" y="1"/>
                    </a:lnTo>
                    <a:lnTo>
                      <a:pt x="2" y="1"/>
                    </a:lnTo>
                    <a:lnTo>
                      <a:pt x="2" y="1"/>
                    </a:lnTo>
                    <a:lnTo>
                      <a:pt x="2" y="1"/>
                    </a:lnTo>
                    <a:lnTo>
                      <a:pt x="2" y="1"/>
                    </a:lnTo>
                    <a:lnTo>
                      <a:pt x="2" y="1"/>
                    </a:lnTo>
                    <a:lnTo>
                      <a:pt x="2" y="1"/>
                    </a:lnTo>
                    <a:lnTo>
                      <a:pt x="2" y="1"/>
                    </a:lnTo>
                    <a:lnTo>
                      <a:pt x="1" y="0"/>
                    </a:lnTo>
                    <a:lnTo>
                      <a:pt x="1" y="0"/>
                    </a:lnTo>
                    <a:lnTo>
                      <a:pt x="0" y="0"/>
                    </a:lnTo>
                    <a:lnTo>
                      <a:pt x="0" y="1"/>
                    </a:lnTo>
                    <a:lnTo>
                      <a:pt x="0" y="1"/>
                    </a:lnTo>
                    <a:lnTo>
                      <a:pt x="1" y="1"/>
                    </a:lnTo>
                    <a:lnTo>
                      <a:pt x="1" y="1"/>
                    </a:lnTo>
                    <a:lnTo>
                      <a:pt x="1" y="1"/>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6" name="Freeform 188"/>
              <p:cNvSpPr>
                <a:spLocks/>
              </p:cNvSpPr>
              <p:nvPr/>
            </p:nvSpPr>
            <p:spPr bwMode="auto">
              <a:xfrm>
                <a:off x="4337" y="3485"/>
                <a:ext cx="2" cy="1"/>
              </a:xfrm>
              <a:custGeom>
                <a:avLst/>
                <a:gdLst/>
                <a:ahLst/>
                <a:cxnLst>
                  <a:cxn ang="0">
                    <a:pos x="2" y="0"/>
                  </a:cxn>
                  <a:cxn ang="0">
                    <a:pos x="2" y="0"/>
                  </a:cxn>
                  <a:cxn ang="0">
                    <a:pos x="1" y="0"/>
                  </a:cxn>
                  <a:cxn ang="0">
                    <a:pos x="0" y="1"/>
                  </a:cxn>
                  <a:cxn ang="0">
                    <a:pos x="0" y="1"/>
                  </a:cxn>
                  <a:cxn ang="0">
                    <a:pos x="1" y="1"/>
                  </a:cxn>
                  <a:cxn ang="0">
                    <a:pos x="2" y="1"/>
                  </a:cxn>
                  <a:cxn ang="0">
                    <a:pos x="2" y="0"/>
                  </a:cxn>
                </a:cxnLst>
                <a:rect l="0" t="0" r="r" b="b"/>
                <a:pathLst>
                  <a:path w="2" h="1">
                    <a:moveTo>
                      <a:pt x="2" y="0"/>
                    </a:moveTo>
                    <a:lnTo>
                      <a:pt x="2" y="0"/>
                    </a:lnTo>
                    <a:lnTo>
                      <a:pt x="1" y="0"/>
                    </a:lnTo>
                    <a:lnTo>
                      <a:pt x="0" y="1"/>
                    </a:lnTo>
                    <a:lnTo>
                      <a:pt x="0" y="1"/>
                    </a:lnTo>
                    <a:lnTo>
                      <a:pt x="1" y="1"/>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7" name="Freeform 189"/>
              <p:cNvSpPr>
                <a:spLocks/>
              </p:cNvSpPr>
              <p:nvPr/>
            </p:nvSpPr>
            <p:spPr bwMode="auto">
              <a:xfrm>
                <a:off x="4559" y="3624"/>
                <a:ext cx="1" cy="1"/>
              </a:xfrm>
              <a:custGeom>
                <a:avLst/>
                <a:gdLst/>
                <a:ahLst/>
                <a:cxnLst>
                  <a:cxn ang="0">
                    <a:pos x="0" y="0"/>
                  </a:cxn>
                  <a:cxn ang="0">
                    <a:pos x="0" y="0"/>
                  </a:cxn>
                  <a:cxn ang="0">
                    <a:pos x="0" y="0"/>
                  </a:cxn>
                  <a:cxn ang="0">
                    <a:pos x="1" y="1"/>
                  </a:cxn>
                  <a:cxn ang="0">
                    <a:pos x="1" y="1"/>
                  </a:cxn>
                  <a:cxn ang="0">
                    <a:pos x="1" y="1"/>
                  </a:cxn>
                  <a:cxn ang="0">
                    <a:pos x="1" y="1"/>
                  </a:cxn>
                  <a:cxn ang="0">
                    <a:pos x="1" y="1"/>
                  </a:cxn>
                  <a:cxn ang="0">
                    <a:pos x="0" y="0"/>
                  </a:cxn>
                </a:cxnLst>
                <a:rect l="0" t="0" r="r" b="b"/>
                <a:pathLst>
                  <a:path w="1" h="1">
                    <a:moveTo>
                      <a:pt x="0" y="0"/>
                    </a:moveTo>
                    <a:lnTo>
                      <a:pt x="0" y="0"/>
                    </a:lnTo>
                    <a:lnTo>
                      <a:pt x="0" y="0"/>
                    </a:lnTo>
                    <a:lnTo>
                      <a:pt x="1" y="1"/>
                    </a:lnTo>
                    <a:lnTo>
                      <a:pt x="1" y="1"/>
                    </a:lnTo>
                    <a:lnTo>
                      <a:pt x="1" y="1"/>
                    </a:lnTo>
                    <a:lnTo>
                      <a:pt x="1" y="1"/>
                    </a:lnTo>
                    <a:lnTo>
                      <a:pt x="1"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8" name="Freeform 190"/>
              <p:cNvSpPr>
                <a:spLocks/>
              </p:cNvSpPr>
              <p:nvPr/>
            </p:nvSpPr>
            <p:spPr bwMode="auto">
              <a:xfrm>
                <a:off x="4549" y="3628"/>
                <a:ext cx="2" cy="1"/>
              </a:xfrm>
              <a:custGeom>
                <a:avLst/>
                <a:gdLst/>
                <a:ahLst/>
                <a:cxnLst>
                  <a:cxn ang="0">
                    <a:pos x="0" y="1"/>
                  </a:cxn>
                  <a:cxn ang="0">
                    <a:pos x="0" y="1"/>
                  </a:cxn>
                  <a:cxn ang="0">
                    <a:pos x="1" y="1"/>
                  </a:cxn>
                  <a:cxn ang="0">
                    <a:pos x="1" y="1"/>
                  </a:cxn>
                  <a:cxn ang="0">
                    <a:pos x="1" y="1"/>
                  </a:cxn>
                  <a:cxn ang="0">
                    <a:pos x="2" y="1"/>
                  </a:cxn>
                  <a:cxn ang="0">
                    <a:pos x="1" y="0"/>
                  </a:cxn>
                  <a:cxn ang="0">
                    <a:pos x="1" y="0"/>
                  </a:cxn>
                  <a:cxn ang="0">
                    <a:pos x="1" y="0"/>
                  </a:cxn>
                  <a:cxn ang="0">
                    <a:pos x="1" y="1"/>
                  </a:cxn>
                  <a:cxn ang="0">
                    <a:pos x="1" y="1"/>
                  </a:cxn>
                  <a:cxn ang="0">
                    <a:pos x="1" y="1"/>
                  </a:cxn>
                  <a:cxn ang="0">
                    <a:pos x="0" y="1"/>
                  </a:cxn>
                </a:cxnLst>
                <a:rect l="0" t="0" r="r" b="b"/>
                <a:pathLst>
                  <a:path w="2" h="1">
                    <a:moveTo>
                      <a:pt x="0" y="1"/>
                    </a:moveTo>
                    <a:lnTo>
                      <a:pt x="0" y="1"/>
                    </a:lnTo>
                    <a:lnTo>
                      <a:pt x="1" y="1"/>
                    </a:lnTo>
                    <a:lnTo>
                      <a:pt x="1" y="1"/>
                    </a:lnTo>
                    <a:lnTo>
                      <a:pt x="1" y="1"/>
                    </a:lnTo>
                    <a:lnTo>
                      <a:pt x="2" y="1"/>
                    </a:lnTo>
                    <a:lnTo>
                      <a:pt x="1" y="0"/>
                    </a:lnTo>
                    <a:lnTo>
                      <a:pt x="1" y="0"/>
                    </a:lnTo>
                    <a:lnTo>
                      <a:pt x="1" y="0"/>
                    </a:lnTo>
                    <a:lnTo>
                      <a:pt x="1" y="1"/>
                    </a:lnTo>
                    <a:lnTo>
                      <a:pt x="1" y="1"/>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89" name="Freeform 191"/>
              <p:cNvSpPr>
                <a:spLocks/>
              </p:cNvSpPr>
              <p:nvPr/>
            </p:nvSpPr>
            <p:spPr bwMode="auto">
              <a:xfrm>
                <a:off x="4565" y="3641"/>
                <a:ext cx="1" cy="1"/>
              </a:xfrm>
              <a:custGeom>
                <a:avLst/>
                <a:gdLst/>
                <a:ahLst/>
                <a:cxnLst>
                  <a:cxn ang="0">
                    <a:pos x="0" y="0"/>
                  </a:cxn>
                  <a:cxn ang="0">
                    <a:pos x="0" y="0"/>
                  </a:cxn>
                  <a:cxn ang="0">
                    <a:pos x="0" y="0"/>
                  </a:cxn>
                  <a:cxn ang="0">
                    <a:pos x="0" y="0"/>
                  </a:cxn>
                  <a:cxn ang="0">
                    <a:pos x="0" y="0"/>
                  </a:cxn>
                  <a:cxn ang="0">
                    <a:pos x="0" y="1"/>
                  </a:cxn>
                  <a:cxn ang="0">
                    <a:pos x="0" y="0"/>
                  </a:cxn>
                  <a:cxn ang="0">
                    <a:pos x="0" y="0"/>
                  </a:cxn>
                </a:cxnLst>
                <a:rect l="0" t="0" r="r" b="b"/>
                <a:pathLst>
                  <a:path h="1">
                    <a:moveTo>
                      <a:pt x="0" y="0"/>
                    </a:moveTo>
                    <a:lnTo>
                      <a:pt x="0" y="0"/>
                    </a:lnTo>
                    <a:lnTo>
                      <a:pt x="0" y="0"/>
                    </a:lnTo>
                    <a:lnTo>
                      <a:pt x="0" y="0"/>
                    </a:lnTo>
                    <a:lnTo>
                      <a:pt x="0" y="0"/>
                    </a:ln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0" name="Freeform 192"/>
              <p:cNvSpPr>
                <a:spLocks/>
              </p:cNvSpPr>
              <p:nvPr/>
            </p:nvSpPr>
            <p:spPr bwMode="auto">
              <a:xfrm>
                <a:off x="4293" y="3278"/>
                <a:ext cx="1" cy="1"/>
              </a:xfrm>
              <a:custGeom>
                <a:avLst/>
                <a:gdLst/>
                <a:ahLst/>
                <a:cxnLst>
                  <a:cxn ang="0">
                    <a:pos x="0" y="1"/>
                  </a:cxn>
                  <a:cxn ang="0">
                    <a:pos x="1" y="1"/>
                  </a:cxn>
                  <a:cxn ang="0">
                    <a:pos x="1" y="0"/>
                  </a:cxn>
                  <a:cxn ang="0">
                    <a:pos x="1" y="0"/>
                  </a:cxn>
                  <a:cxn ang="0">
                    <a:pos x="0" y="0"/>
                  </a:cxn>
                  <a:cxn ang="0">
                    <a:pos x="0" y="0"/>
                  </a:cxn>
                  <a:cxn ang="0">
                    <a:pos x="0" y="1"/>
                  </a:cxn>
                  <a:cxn ang="0">
                    <a:pos x="0" y="1"/>
                  </a:cxn>
                </a:cxnLst>
                <a:rect l="0" t="0" r="r" b="b"/>
                <a:pathLst>
                  <a:path w="1" h="1">
                    <a:moveTo>
                      <a:pt x="0" y="1"/>
                    </a:moveTo>
                    <a:lnTo>
                      <a:pt x="1" y="1"/>
                    </a:lnTo>
                    <a:lnTo>
                      <a:pt x="1" y="0"/>
                    </a:lnTo>
                    <a:lnTo>
                      <a:pt x="1" y="0"/>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1" name="Freeform 193"/>
              <p:cNvSpPr>
                <a:spLocks/>
              </p:cNvSpPr>
              <p:nvPr/>
            </p:nvSpPr>
            <p:spPr bwMode="auto">
              <a:xfrm>
                <a:off x="4344" y="3478"/>
                <a:ext cx="5" cy="5"/>
              </a:xfrm>
              <a:custGeom>
                <a:avLst/>
                <a:gdLst/>
                <a:ahLst/>
                <a:cxnLst>
                  <a:cxn ang="0">
                    <a:pos x="4" y="0"/>
                  </a:cxn>
                  <a:cxn ang="0">
                    <a:pos x="4" y="0"/>
                  </a:cxn>
                  <a:cxn ang="0">
                    <a:pos x="0" y="2"/>
                  </a:cxn>
                  <a:cxn ang="0">
                    <a:pos x="0" y="4"/>
                  </a:cxn>
                  <a:cxn ang="0">
                    <a:pos x="0" y="4"/>
                  </a:cxn>
                  <a:cxn ang="0">
                    <a:pos x="0" y="4"/>
                  </a:cxn>
                  <a:cxn ang="0">
                    <a:pos x="1" y="4"/>
                  </a:cxn>
                  <a:cxn ang="0">
                    <a:pos x="2" y="4"/>
                  </a:cxn>
                  <a:cxn ang="0">
                    <a:pos x="4" y="5"/>
                  </a:cxn>
                  <a:cxn ang="0">
                    <a:pos x="4" y="4"/>
                  </a:cxn>
                  <a:cxn ang="0">
                    <a:pos x="5" y="3"/>
                  </a:cxn>
                  <a:cxn ang="0">
                    <a:pos x="4" y="2"/>
                  </a:cxn>
                  <a:cxn ang="0">
                    <a:pos x="4" y="2"/>
                  </a:cxn>
                  <a:cxn ang="0">
                    <a:pos x="4" y="1"/>
                  </a:cxn>
                  <a:cxn ang="0">
                    <a:pos x="4" y="0"/>
                  </a:cxn>
                  <a:cxn ang="0">
                    <a:pos x="4" y="0"/>
                  </a:cxn>
                </a:cxnLst>
                <a:rect l="0" t="0" r="r" b="b"/>
                <a:pathLst>
                  <a:path w="5" h="5">
                    <a:moveTo>
                      <a:pt x="4" y="0"/>
                    </a:moveTo>
                    <a:lnTo>
                      <a:pt x="4" y="0"/>
                    </a:lnTo>
                    <a:lnTo>
                      <a:pt x="0" y="2"/>
                    </a:lnTo>
                    <a:lnTo>
                      <a:pt x="0" y="4"/>
                    </a:lnTo>
                    <a:lnTo>
                      <a:pt x="0" y="4"/>
                    </a:lnTo>
                    <a:lnTo>
                      <a:pt x="0" y="4"/>
                    </a:lnTo>
                    <a:lnTo>
                      <a:pt x="1" y="4"/>
                    </a:lnTo>
                    <a:lnTo>
                      <a:pt x="2" y="4"/>
                    </a:lnTo>
                    <a:lnTo>
                      <a:pt x="4" y="5"/>
                    </a:lnTo>
                    <a:lnTo>
                      <a:pt x="4" y="4"/>
                    </a:lnTo>
                    <a:lnTo>
                      <a:pt x="5" y="3"/>
                    </a:lnTo>
                    <a:lnTo>
                      <a:pt x="4" y="2"/>
                    </a:lnTo>
                    <a:lnTo>
                      <a:pt x="4" y="2"/>
                    </a:lnTo>
                    <a:lnTo>
                      <a:pt x="4" y="1"/>
                    </a:lnTo>
                    <a:lnTo>
                      <a:pt x="4" y="0"/>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2" name="Freeform 194"/>
              <p:cNvSpPr>
                <a:spLocks/>
              </p:cNvSpPr>
              <p:nvPr/>
            </p:nvSpPr>
            <p:spPr bwMode="auto">
              <a:xfrm>
                <a:off x="4292" y="3282"/>
                <a:ext cx="1" cy="3"/>
              </a:xfrm>
              <a:custGeom>
                <a:avLst/>
                <a:gdLst/>
                <a:ahLst/>
                <a:cxnLst>
                  <a:cxn ang="0">
                    <a:pos x="1" y="2"/>
                  </a:cxn>
                  <a:cxn ang="0">
                    <a:pos x="1" y="3"/>
                  </a:cxn>
                  <a:cxn ang="0">
                    <a:pos x="1" y="2"/>
                  </a:cxn>
                  <a:cxn ang="0">
                    <a:pos x="1" y="1"/>
                  </a:cxn>
                  <a:cxn ang="0">
                    <a:pos x="1" y="1"/>
                  </a:cxn>
                  <a:cxn ang="0">
                    <a:pos x="1" y="0"/>
                  </a:cxn>
                  <a:cxn ang="0">
                    <a:pos x="0" y="1"/>
                  </a:cxn>
                  <a:cxn ang="0">
                    <a:pos x="0" y="1"/>
                  </a:cxn>
                  <a:cxn ang="0">
                    <a:pos x="1" y="1"/>
                  </a:cxn>
                  <a:cxn ang="0">
                    <a:pos x="1" y="2"/>
                  </a:cxn>
                </a:cxnLst>
                <a:rect l="0" t="0" r="r" b="b"/>
                <a:pathLst>
                  <a:path w="1" h="3">
                    <a:moveTo>
                      <a:pt x="1" y="2"/>
                    </a:moveTo>
                    <a:lnTo>
                      <a:pt x="1" y="3"/>
                    </a:lnTo>
                    <a:lnTo>
                      <a:pt x="1" y="2"/>
                    </a:lnTo>
                    <a:lnTo>
                      <a:pt x="1" y="1"/>
                    </a:lnTo>
                    <a:lnTo>
                      <a:pt x="1" y="1"/>
                    </a:lnTo>
                    <a:lnTo>
                      <a:pt x="1" y="0"/>
                    </a:lnTo>
                    <a:lnTo>
                      <a:pt x="0" y="1"/>
                    </a:lnTo>
                    <a:lnTo>
                      <a:pt x="0" y="1"/>
                    </a:lnTo>
                    <a:lnTo>
                      <a:pt x="1" y="1"/>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3" name="Freeform 195"/>
              <p:cNvSpPr>
                <a:spLocks/>
              </p:cNvSpPr>
              <p:nvPr/>
            </p:nvSpPr>
            <p:spPr bwMode="auto">
              <a:xfrm>
                <a:off x="4870" y="3722"/>
                <a:ext cx="3" cy="5"/>
              </a:xfrm>
              <a:custGeom>
                <a:avLst/>
                <a:gdLst/>
                <a:ahLst/>
                <a:cxnLst>
                  <a:cxn ang="0">
                    <a:pos x="1" y="1"/>
                  </a:cxn>
                  <a:cxn ang="0">
                    <a:pos x="1" y="0"/>
                  </a:cxn>
                  <a:cxn ang="0">
                    <a:pos x="0" y="1"/>
                  </a:cxn>
                  <a:cxn ang="0">
                    <a:pos x="0" y="2"/>
                  </a:cxn>
                  <a:cxn ang="0">
                    <a:pos x="0" y="3"/>
                  </a:cxn>
                  <a:cxn ang="0">
                    <a:pos x="1" y="4"/>
                  </a:cxn>
                  <a:cxn ang="0">
                    <a:pos x="1" y="5"/>
                  </a:cxn>
                  <a:cxn ang="0">
                    <a:pos x="2" y="5"/>
                  </a:cxn>
                  <a:cxn ang="0">
                    <a:pos x="3" y="5"/>
                  </a:cxn>
                  <a:cxn ang="0">
                    <a:pos x="3" y="4"/>
                  </a:cxn>
                  <a:cxn ang="0">
                    <a:pos x="1" y="2"/>
                  </a:cxn>
                  <a:cxn ang="0">
                    <a:pos x="1" y="1"/>
                  </a:cxn>
                </a:cxnLst>
                <a:rect l="0" t="0" r="r" b="b"/>
                <a:pathLst>
                  <a:path w="3" h="5">
                    <a:moveTo>
                      <a:pt x="1" y="1"/>
                    </a:moveTo>
                    <a:lnTo>
                      <a:pt x="1" y="0"/>
                    </a:lnTo>
                    <a:lnTo>
                      <a:pt x="0" y="1"/>
                    </a:lnTo>
                    <a:lnTo>
                      <a:pt x="0" y="2"/>
                    </a:lnTo>
                    <a:lnTo>
                      <a:pt x="0" y="3"/>
                    </a:lnTo>
                    <a:lnTo>
                      <a:pt x="1" y="4"/>
                    </a:lnTo>
                    <a:lnTo>
                      <a:pt x="1" y="5"/>
                    </a:lnTo>
                    <a:lnTo>
                      <a:pt x="2" y="5"/>
                    </a:lnTo>
                    <a:lnTo>
                      <a:pt x="3" y="5"/>
                    </a:lnTo>
                    <a:lnTo>
                      <a:pt x="3" y="4"/>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4" name="Freeform 196"/>
              <p:cNvSpPr>
                <a:spLocks/>
              </p:cNvSpPr>
              <p:nvPr/>
            </p:nvSpPr>
            <p:spPr bwMode="auto">
              <a:xfrm>
                <a:off x="4861" y="3709"/>
                <a:ext cx="5" cy="6"/>
              </a:xfrm>
              <a:custGeom>
                <a:avLst/>
                <a:gdLst/>
                <a:ahLst/>
                <a:cxnLst>
                  <a:cxn ang="0">
                    <a:pos x="2" y="0"/>
                  </a:cxn>
                  <a:cxn ang="0">
                    <a:pos x="0" y="1"/>
                  </a:cxn>
                  <a:cxn ang="0">
                    <a:pos x="0" y="1"/>
                  </a:cxn>
                  <a:cxn ang="0">
                    <a:pos x="4" y="6"/>
                  </a:cxn>
                  <a:cxn ang="0">
                    <a:pos x="4" y="6"/>
                  </a:cxn>
                  <a:cxn ang="0">
                    <a:pos x="5" y="5"/>
                  </a:cxn>
                  <a:cxn ang="0">
                    <a:pos x="4" y="3"/>
                  </a:cxn>
                  <a:cxn ang="0">
                    <a:pos x="2" y="0"/>
                  </a:cxn>
                </a:cxnLst>
                <a:rect l="0" t="0" r="r" b="b"/>
                <a:pathLst>
                  <a:path w="5" h="6">
                    <a:moveTo>
                      <a:pt x="2" y="0"/>
                    </a:moveTo>
                    <a:lnTo>
                      <a:pt x="0" y="1"/>
                    </a:lnTo>
                    <a:lnTo>
                      <a:pt x="0" y="1"/>
                    </a:lnTo>
                    <a:lnTo>
                      <a:pt x="4" y="6"/>
                    </a:lnTo>
                    <a:lnTo>
                      <a:pt x="4" y="6"/>
                    </a:lnTo>
                    <a:lnTo>
                      <a:pt x="5" y="5"/>
                    </a:lnTo>
                    <a:lnTo>
                      <a:pt x="4" y="3"/>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5" name="Freeform 197"/>
              <p:cNvSpPr>
                <a:spLocks/>
              </p:cNvSpPr>
              <p:nvPr/>
            </p:nvSpPr>
            <p:spPr bwMode="auto">
              <a:xfrm>
                <a:off x="3922" y="3996"/>
                <a:ext cx="1" cy="2"/>
              </a:xfrm>
              <a:custGeom>
                <a:avLst/>
                <a:gdLst/>
                <a:ahLst/>
                <a:cxnLst>
                  <a:cxn ang="0">
                    <a:pos x="1" y="1"/>
                  </a:cxn>
                  <a:cxn ang="0">
                    <a:pos x="0" y="0"/>
                  </a:cxn>
                  <a:cxn ang="0">
                    <a:pos x="0" y="1"/>
                  </a:cxn>
                  <a:cxn ang="0">
                    <a:pos x="1" y="2"/>
                  </a:cxn>
                  <a:cxn ang="0">
                    <a:pos x="1" y="1"/>
                  </a:cxn>
                </a:cxnLst>
                <a:rect l="0" t="0" r="r" b="b"/>
                <a:pathLst>
                  <a:path w="1" h="2">
                    <a:moveTo>
                      <a:pt x="1" y="1"/>
                    </a:moveTo>
                    <a:lnTo>
                      <a:pt x="0" y="0"/>
                    </a:lnTo>
                    <a:lnTo>
                      <a:pt x="0" y="1"/>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6" name="Freeform 198"/>
              <p:cNvSpPr>
                <a:spLocks/>
              </p:cNvSpPr>
              <p:nvPr/>
            </p:nvSpPr>
            <p:spPr bwMode="auto">
              <a:xfrm>
                <a:off x="3920" y="3994"/>
                <a:ext cx="3" cy="1"/>
              </a:xfrm>
              <a:custGeom>
                <a:avLst/>
                <a:gdLst/>
                <a:ahLst/>
                <a:cxnLst>
                  <a:cxn ang="0">
                    <a:pos x="0" y="1"/>
                  </a:cxn>
                  <a:cxn ang="0">
                    <a:pos x="1" y="1"/>
                  </a:cxn>
                  <a:cxn ang="0">
                    <a:pos x="3" y="1"/>
                  </a:cxn>
                  <a:cxn ang="0">
                    <a:pos x="3" y="1"/>
                  </a:cxn>
                  <a:cxn ang="0">
                    <a:pos x="3" y="0"/>
                  </a:cxn>
                  <a:cxn ang="0">
                    <a:pos x="2" y="0"/>
                  </a:cxn>
                  <a:cxn ang="0">
                    <a:pos x="0" y="1"/>
                  </a:cxn>
                  <a:cxn ang="0">
                    <a:pos x="0" y="1"/>
                  </a:cxn>
                </a:cxnLst>
                <a:rect l="0" t="0" r="r" b="b"/>
                <a:pathLst>
                  <a:path w="3" h="1">
                    <a:moveTo>
                      <a:pt x="0" y="1"/>
                    </a:moveTo>
                    <a:lnTo>
                      <a:pt x="1" y="1"/>
                    </a:lnTo>
                    <a:lnTo>
                      <a:pt x="3" y="1"/>
                    </a:lnTo>
                    <a:lnTo>
                      <a:pt x="3" y="1"/>
                    </a:lnTo>
                    <a:lnTo>
                      <a:pt x="3" y="0"/>
                    </a:lnTo>
                    <a:lnTo>
                      <a:pt x="2"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7" name="Freeform 199"/>
              <p:cNvSpPr>
                <a:spLocks/>
              </p:cNvSpPr>
              <p:nvPr/>
            </p:nvSpPr>
            <p:spPr bwMode="auto">
              <a:xfrm>
                <a:off x="4850" y="3687"/>
                <a:ext cx="60" cy="63"/>
              </a:xfrm>
              <a:custGeom>
                <a:avLst/>
                <a:gdLst/>
                <a:ahLst/>
                <a:cxnLst>
                  <a:cxn ang="0">
                    <a:pos x="56" y="61"/>
                  </a:cxn>
                  <a:cxn ang="0">
                    <a:pos x="59" y="63"/>
                  </a:cxn>
                  <a:cxn ang="0">
                    <a:pos x="59" y="51"/>
                  </a:cxn>
                  <a:cxn ang="0">
                    <a:pos x="60" y="47"/>
                  </a:cxn>
                  <a:cxn ang="0">
                    <a:pos x="57" y="44"/>
                  </a:cxn>
                  <a:cxn ang="0">
                    <a:pos x="53" y="43"/>
                  </a:cxn>
                  <a:cxn ang="0">
                    <a:pos x="53" y="42"/>
                  </a:cxn>
                  <a:cxn ang="0">
                    <a:pos x="52" y="41"/>
                  </a:cxn>
                  <a:cxn ang="0">
                    <a:pos x="51" y="37"/>
                  </a:cxn>
                  <a:cxn ang="0">
                    <a:pos x="49" y="36"/>
                  </a:cxn>
                  <a:cxn ang="0">
                    <a:pos x="46" y="35"/>
                  </a:cxn>
                  <a:cxn ang="0">
                    <a:pos x="46" y="34"/>
                  </a:cxn>
                  <a:cxn ang="0">
                    <a:pos x="47" y="32"/>
                  </a:cxn>
                  <a:cxn ang="0">
                    <a:pos x="46" y="32"/>
                  </a:cxn>
                  <a:cxn ang="0">
                    <a:pos x="47" y="29"/>
                  </a:cxn>
                  <a:cxn ang="0">
                    <a:pos x="42" y="29"/>
                  </a:cxn>
                  <a:cxn ang="0">
                    <a:pos x="42" y="29"/>
                  </a:cxn>
                  <a:cxn ang="0">
                    <a:pos x="43" y="28"/>
                  </a:cxn>
                  <a:cxn ang="0">
                    <a:pos x="43" y="27"/>
                  </a:cxn>
                  <a:cxn ang="0">
                    <a:pos x="44" y="26"/>
                  </a:cxn>
                  <a:cxn ang="0">
                    <a:pos x="43" y="25"/>
                  </a:cxn>
                  <a:cxn ang="0">
                    <a:pos x="41" y="25"/>
                  </a:cxn>
                  <a:cxn ang="0">
                    <a:pos x="39" y="24"/>
                  </a:cxn>
                  <a:cxn ang="0">
                    <a:pos x="39" y="24"/>
                  </a:cxn>
                  <a:cxn ang="0">
                    <a:pos x="38" y="23"/>
                  </a:cxn>
                  <a:cxn ang="0">
                    <a:pos x="35" y="22"/>
                  </a:cxn>
                  <a:cxn ang="0">
                    <a:pos x="33" y="19"/>
                  </a:cxn>
                  <a:cxn ang="0">
                    <a:pos x="32" y="18"/>
                  </a:cxn>
                  <a:cxn ang="0">
                    <a:pos x="32" y="20"/>
                  </a:cxn>
                  <a:cxn ang="0">
                    <a:pos x="28" y="17"/>
                  </a:cxn>
                  <a:cxn ang="0">
                    <a:pos x="27" y="16"/>
                  </a:cxn>
                  <a:cxn ang="0">
                    <a:pos x="24" y="12"/>
                  </a:cxn>
                  <a:cxn ang="0">
                    <a:pos x="17" y="8"/>
                  </a:cxn>
                  <a:cxn ang="0">
                    <a:pos x="16" y="6"/>
                  </a:cxn>
                  <a:cxn ang="0">
                    <a:pos x="16" y="5"/>
                  </a:cxn>
                  <a:cxn ang="0">
                    <a:pos x="13" y="3"/>
                  </a:cxn>
                  <a:cxn ang="0">
                    <a:pos x="11" y="3"/>
                  </a:cxn>
                  <a:cxn ang="0">
                    <a:pos x="6" y="2"/>
                  </a:cxn>
                  <a:cxn ang="0">
                    <a:pos x="5" y="2"/>
                  </a:cxn>
                  <a:cxn ang="0">
                    <a:pos x="3" y="0"/>
                  </a:cxn>
                  <a:cxn ang="0">
                    <a:pos x="1" y="0"/>
                  </a:cxn>
                  <a:cxn ang="0">
                    <a:pos x="1" y="0"/>
                  </a:cxn>
                  <a:cxn ang="0">
                    <a:pos x="8" y="10"/>
                  </a:cxn>
                  <a:cxn ang="0">
                    <a:pos x="11" y="12"/>
                  </a:cxn>
                  <a:cxn ang="0">
                    <a:pos x="13" y="15"/>
                  </a:cxn>
                  <a:cxn ang="0">
                    <a:pos x="16" y="18"/>
                  </a:cxn>
                  <a:cxn ang="0">
                    <a:pos x="21" y="21"/>
                  </a:cxn>
                  <a:cxn ang="0">
                    <a:pos x="23" y="29"/>
                  </a:cxn>
                  <a:cxn ang="0">
                    <a:pos x="25" y="31"/>
                  </a:cxn>
                  <a:cxn ang="0">
                    <a:pos x="27" y="33"/>
                  </a:cxn>
                  <a:cxn ang="0">
                    <a:pos x="29" y="37"/>
                  </a:cxn>
                  <a:cxn ang="0">
                    <a:pos x="32" y="43"/>
                  </a:cxn>
                  <a:cxn ang="0">
                    <a:pos x="39" y="50"/>
                  </a:cxn>
                  <a:cxn ang="0">
                    <a:pos x="40" y="53"/>
                  </a:cxn>
                  <a:cxn ang="0">
                    <a:pos x="42" y="53"/>
                  </a:cxn>
                  <a:cxn ang="0">
                    <a:pos x="46" y="57"/>
                  </a:cxn>
                  <a:cxn ang="0">
                    <a:pos x="53" y="63"/>
                  </a:cxn>
                  <a:cxn ang="0">
                    <a:pos x="52" y="61"/>
                  </a:cxn>
                  <a:cxn ang="0">
                    <a:pos x="55" y="62"/>
                  </a:cxn>
                  <a:cxn ang="0">
                    <a:pos x="56" y="61"/>
                  </a:cxn>
                </a:cxnLst>
                <a:rect l="0" t="0" r="r" b="b"/>
                <a:pathLst>
                  <a:path w="60" h="63">
                    <a:moveTo>
                      <a:pt x="56" y="61"/>
                    </a:moveTo>
                    <a:lnTo>
                      <a:pt x="56" y="61"/>
                    </a:lnTo>
                    <a:lnTo>
                      <a:pt x="58" y="63"/>
                    </a:lnTo>
                    <a:lnTo>
                      <a:pt x="59" y="63"/>
                    </a:lnTo>
                    <a:lnTo>
                      <a:pt x="60" y="51"/>
                    </a:lnTo>
                    <a:lnTo>
                      <a:pt x="59" y="51"/>
                    </a:lnTo>
                    <a:lnTo>
                      <a:pt x="60" y="48"/>
                    </a:lnTo>
                    <a:lnTo>
                      <a:pt x="60" y="47"/>
                    </a:lnTo>
                    <a:lnTo>
                      <a:pt x="59" y="46"/>
                    </a:lnTo>
                    <a:lnTo>
                      <a:pt x="57" y="44"/>
                    </a:lnTo>
                    <a:lnTo>
                      <a:pt x="57" y="44"/>
                    </a:lnTo>
                    <a:lnTo>
                      <a:pt x="53" y="43"/>
                    </a:lnTo>
                    <a:lnTo>
                      <a:pt x="53" y="43"/>
                    </a:lnTo>
                    <a:lnTo>
                      <a:pt x="53" y="42"/>
                    </a:lnTo>
                    <a:lnTo>
                      <a:pt x="52" y="41"/>
                    </a:lnTo>
                    <a:lnTo>
                      <a:pt x="52" y="41"/>
                    </a:lnTo>
                    <a:lnTo>
                      <a:pt x="52" y="40"/>
                    </a:lnTo>
                    <a:lnTo>
                      <a:pt x="51" y="37"/>
                    </a:lnTo>
                    <a:lnTo>
                      <a:pt x="50" y="37"/>
                    </a:lnTo>
                    <a:lnTo>
                      <a:pt x="49" y="36"/>
                    </a:lnTo>
                    <a:lnTo>
                      <a:pt x="48" y="36"/>
                    </a:lnTo>
                    <a:lnTo>
                      <a:pt x="46" y="35"/>
                    </a:lnTo>
                    <a:lnTo>
                      <a:pt x="46" y="35"/>
                    </a:lnTo>
                    <a:lnTo>
                      <a:pt x="46" y="34"/>
                    </a:lnTo>
                    <a:lnTo>
                      <a:pt x="46" y="33"/>
                    </a:lnTo>
                    <a:lnTo>
                      <a:pt x="47" y="32"/>
                    </a:lnTo>
                    <a:lnTo>
                      <a:pt x="46" y="32"/>
                    </a:lnTo>
                    <a:lnTo>
                      <a:pt x="46" y="32"/>
                    </a:lnTo>
                    <a:lnTo>
                      <a:pt x="47" y="31"/>
                    </a:lnTo>
                    <a:lnTo>
                      <a:pt x="47" y="29"/>
                    </a:lnTo>
                    <a:lnTo>
                      <a:pt x="46" y="28"/>
                    </a:lnTo>
                    <a:lnTo>
                      <a:pt x="42" y="29"/>
                    </a:lnTo>
                    <a:lnTo>
                      <a:pt x="42" y="29"/>
                    </a:lnTo>
                    <a:lnTo>
                      <a:pt x="42" y="29"/>
                    </a:lnTo>
                    <a:lnTo>
                      <a:pt x="43" y="28"/>
                    </a:lnTo>
                    <a:lnTo>
                      <a:pt x="43" y="28"/>
                    </a:lnTo>
                    <a:lnTo>
                      <a:pt x="43" y="27"/>
                    </a:lnTo>
                    <a:lnTo>
                      <a:pt x="43" y="27"/>
                    </a:lnTo>
                    <a:lnTo>
                      <a:pt x="43" y="27"/>
                    </a:lnTo>
                    <a:lnTo>
                      <a:pt x="44" y="26"/>
                    </a:lnTo>
                    <a:lnTo>
                      <a:pt x="44" y="25"/>
                    </a:lnTo>
                    <a:lnTo>
                      <a:pt x="43" y="25"/>
                    </a:lnTo>
                    <a:lnTo>
                      <a:pt x="42" y="24"/>
                    </a:lnTo>
                    <a:lnTo>
                      <a:pt x="41" y="25"/>
                    </a:lnTo>
                    <a:lnTo>
                      <a:pt x="40" y="24"/>
                    </a:lnTo>
                    <a:lnTo>
                      <a:pt x="39" y="24"/>
                    </a:lnTo>
                    <a:lnTo>
                      <a:pt x="39" y="24"/>
                    </a:lnTo>
                    <a:lnTo>
                      <a:pt x="39" y="24"/>
                    </a:lnTo>
                    <a:lnTo>
                      <a:pt x="39" y="24"/>
                    </a:lnTo>
                    <a:lnTo>
                      <a:pt x="38" y="23"/>
                    </a:lnTo>
                    <a:lnTo>
                      <a:pt x="36" y="22"/>
                    </a:lnTo>
                    <a:lnTo>
                      <a:pt x="35" y="22"/>
                    </a:lnTo>
                    <a:lnTo>
                      <a:pt x="35" y="21"/>
                    </a:lnTo>
                    <a:lnTo>
                      <a:pt x="33" y="19"/>
                    </a:lnTo>
                    <a:lnTo>
                      <a:pt x="32" y="18"/>
                    </a:lnTo>
                    <a:lnTo>
                      <a:pt x="32" y="18"/>
                    </a:lnTo>
                    <a:lnTo>
                      <a:pt x="32" y="19"/>
                    </a:lnTo>
                    <a:lnTo>
                      <a:pt x="32" y="20"/>
                    </a:lnTo>
                    <a:lnTo>
                      <a:pt x="31" y="19"/>
                    </a:lnTo>
                    <a:lnTo>
                      <a:pt x="28" y="17"/>
                    </a:lnTo>
                    <a:lnTo>
                      <a:pt x="28" y="16"/>
                    </a:lnTo>
                    <a:lnTo>
                      <a:pt x="27" y="16"/>
                    </a:lnTo>
                    <a:lnTo>
                      <a:pt x="27" y="15"/>
                    </a:lnTo>
                    <a:lnTo>
                      <a:pt x="24" y="12"/>
                    </a:lnTo>
                    <a:lnTo>
                      <a:pt x="20" y="10"/>
                    </a:lnTo>
                    <a:lnTo>
                      <a:pt x="17" y="8"/>
                    </a:lnTo>
                    <a:lnTo>
                      <a:pt x="17" y="6"/>
                    </a:lnTo>
                    <a:lnTo>
                      <a:pt x="16" y="6"/>
                    </a:lnTo>
                    <a:lnTo>
                      <a:pt x="16" y="5"/>
                    </a:lnTo>
                    <a:lnTo>
                      <a:pt x="16" y="5"/>
                    </a:lnTo>
                    <a:lnTo>
                      <a:pt x="15" y="4"/>
                    </a:lnTo>
                    <a:lnTo>
                      <a:pt x="13" y="3"/>
                    </a:lnTo>
                    <a:lnTo>
                      <a:pt x="13" y="3"/>
                    </a:lnTo>
                    <a:lnTo>
                      <a:pt x="11" y="3"/>
                    </a:lnTo>
                    <a:lnTo>
                      <a:pt x="10" y="2"/>
                    </a:lnTo>
                    <a:lnTo>
                      <a:pt x="6" y="2"/>
                    </a:lnTo>
                    <a:lnTo>
                      <a:pt x="6" y="2"/>
                    </a:lnTo>
                    <a:lnTo>
                      <a:pt x="5" y="2"/>
                    </a:lnTo>
                    <a:lnTo>
                      <a:pt x="4" y="0"/>
                    </a:lnTo>
                    <a:lnTo>
                      <a:pt x="3" y="0"/>
                    </a:lnTo>
                    <a:lnTo>
                      <a:pt x="2" y="0"/>
                    </a:lnTo>
                    <a:lnTo>
                      <a:pt x="1" y="0"/>
                    </a:lnTo>
                    <a:lnTo>
                      <a:pt x="0" y="0"/>
                    </a:lnTo>
                    <a:lnTo>
                      <a:pt x="1" y="0"/>
                    </a:lnTo>
                    <a:lnTo>
                      <a:pt x="1" y="3"/>
                    </a:lnTo>
                    <a:lnTo>
                      <a:pt x="8" y="10"/>
                    </a:lnTo>
                    <a:lnTo>
                      <a:pt x="9" y="10"/>
                    </a:lnTo>
                    <a:lnTo>
                      <a:pt x="11" y="12"/>
                    </a:lnTo>
                    <a:lnTo>
                      <a:pt x="13" y="15"/>
                    </a:lnTo>
                    <a:lnTo>
                      <a:pt x="13" y="15"/>
                    </a:lnTo>
                    <a:lnTo>
                      <a:pt x="14" y="18"/>
                    </a:lnTo>
                    <a:lnTo>
                      <a:pt x="16" y="18"/>
                    </a:lnTo>
                    <a:lnTo>
                      <a:pt x="18" y="20"/>
                    </a:lnTo>
                    <a:lnTo>
                      <a:pt x="21" y="21"/>
                    </a:lnTo>
                    <a:lnTo>
                      <a:pt x="21" y="23"/>
                    </a:lnTo>
                    <a:lnTo>
                      <a:pt x="23" y="29"/>
                    </a:lnTo>
                    <a:lnTo>
                      <a:pt x="24" y="29"/>
                    </a:lnTo>
                    <a:lnTo>
                      <a:pt x="25" y="31"/>
                    </a:lnTo>
                    <a:lnTo>
                      <a:pt x="26" y="32"/>
                    </a:lnTo>
                    <a:lnTo>
                      <a:pt x="27" y="33"/>
                    </a:lnTo>
                    <a:lnTo>
                      <a:pt x="29" y="35"/>
                    </a:lnTo>
                    <a:lnTo>
                      <a:pt x="29" y="37"/>
                    </a:lnTo>
                    <a:lnTo>
                      <a:pt x="32" y="41"/>
                    </a:lnTo>
                    <a:lnTo>
                      <a:pt x="32" y="43"/>
                    </a:lnTo>
                    <a:lnTo>
                      <a:pt x="38" y="50"/>
                    </a:lnTo>
                    <a:lnTo>
                      <a:pt x="39" y="50"/>
                    </a:lnTo>
                    <a:lnTo>
                      <a:pt x="39" y="51"/>
                    </a:lnTo>
                    <a:lnTo>
                      <a:pt x="40" y="53"/>
                    </a:lnTo>
                    <a:lnTo>
                      <a:pt x="41" y="53"/>
                    </a:lnTo>
                    <a:lnTo>
                      <a:pt x="42" y="53"/>
                    </a:lnTo>
                    <a:lnTo>
                      <a:pt x="46" y="57"/>
                    </a:lnTo>
                    <a:lnTo>
                      <a:pt x="46" y="57"/>
                    </a:lnTo>
                    <a:lnTo>
                      <a:pt x="48" y="58"/>
                    </a:lnTo>
                    <a:lnTo>
                      <a:pt x="53" y="63"/>
                    </a:lnTo>
                    <a:lnTo>
                      <a:pt x="53" y="63"/>
                    </a:lnTo>
                    <a:lnTo>
                      <a:pt x="52" y="61"/>
                    </a:lnTo>
                    <a:lnTo>
                      <a:pt x="53" y="61"/>
                    </a:lnTo>
                    <a:lnTo>
                      <a:pt x="55" y="62"/>
                    </a:lnTo>
                    <a:lnTo>
                      <a:pt x="56" y="62"/>
                    </a:lnTo>
                    <a:lnTo>
                      <a:pt x="56" y="6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8" name="Freeform 200"/>
              <p:cNvSpPr>
                <a:spLocks/>
              </p:cNvSpPr>
              <p:nvPr/>
            </p:nvSpPr>
            <p:spPr bwMode="auto">
              <a:xfrm>
                <a:off x="3921" y="3995"/>
                <a:ext cx="2" cy="2"/>
              </a:xfrm>
              <a:custGeom>
                <a:avLst/>
                <a:gdLst/>
                <a:ahLst/>
                <a:cxnLst>
                  <a:cxn ang="0">
                    <a:pos x="2" y="1"/>
                  </a:cxn>
                  <a:cxn ang="0">
                    <a:pos x="2" y="0"/>
                  </a:cxn>
                  <a:cxn ang="0">
                    <a:pos x="0" y="0"/>
                  </a:cxn>
                  <a:cxn ang="0">
                    <a:pos x="0" y="0"/>
                  </a:cxn>
                  <a:cxn ang="0">
                    <a:pos x="0" y="0"/>
                  </a:cxn>
                  <a:cxn ang="0">
                    <a:pos x="2" y="1"/>
                  </a:cxn>
                  <a:cxn ang="0">
                    <a:pos x="2" y="2"/>
                  </a:cxn>
                  <a:cxn ang="0">
                    <a:pos x="2" y="1"/>
                  </a:cxn>
                </a:cxnLst>
                <a:rect l="0" t="0" r="r" b="b"/>
                <a:pathLst>
                  <a:path w="2" h="2">
                    <a:moveTo>
                      <a:pt x="2" y="1"/>
                    </a:moveTo>
                    <a:lnTo>
                      <a:pt x="2" y="0"/>
                    </a:lnTo>
                    <a:lnTo>
                      <a:pt x="0" y="0"/>
                    </a:lnTo>
                    <a:lnTo>
                      <a:pt x="0" y="0"/>
                    </a:lnTo>
                    <a:lnTo>
                      <a:pt x="0" y="0"/>
                    </a:lnTo>
                    <a:lnTo>
                      <a:pt x="2" y="1"/>
                    </a:lnTo>
                    <a:lnTo>
                      <a:pt x="2" y="2"/>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899" name="Freeform 201"/>
              <p:cNvSpPr>
                <a:spLocks/>
              </p:cNvSpPr>
              <p:nvPr/>
            </p:nvSpPr>
            <p:spPr bwMode="auto">
              <a:xfrm>
                <a:off x="4842" y="3678"/>
                <a:ext cx="1" cy="2"/>
              </a:xfrm>
              <a:custGeom>
                <a:avLst/>
                <a:gdLst/>
                <a:ahLst/>
                <a:cxnLst>
                  <a:cxn ang="0">
                    <a:pos x="0" y="0"/>
                  </a:cxn>
                  <a:cxn ang="0">
                    <a:pos x="0" y="0"/>
                  </a:cxn>
                  <a:cxn ang="0">
                    <a:pos x="0" y="1"/>
                  </a:cxn>
                  <a:cxn ang="0">
                    <a:pos x="0" y="1"/>
                  </a:cxn>
                  <a:cxn ang="0">
                    <a:pos x="0" y="2"/>
                  </a:cxn>
                  <a:cxn ang="0">
                    <a:pos x="0" y="2"/>
                  </a:cxn>
                  <a:cxn ang="0">
                    <a:pos x="0" y="1"/>
                  </a:cxn>
                  <a:cxn ang="0">
                    <a:pos x="0" y="0"/>
                  </a:cxn>
                  <a:cxn ang="0">
                    <a:pos x="0" y="0"/>
                  </a:cxn>
                </a:cxnLst>
                <a:rect l="0" t="0" r="r" b="b"/>
                <a:pathLst>
                  <a:path h="2">
                    <a:moveTo>
                      <a:pt x="0" y="0"/>
                    </a:moveTo>
                    <a:lnTo>
                      <a:pt x="0" y="0"/>
                    </a:lnTo>
                    <a:lnTo>
                      <a:pt x="0" y="1"/>
                    </a:lnTo>
                    <a:lnTo>
                      <a:pt x="0" y="1"/>
                    </a:lnTo>
                    <a:lnTo>
                      <a:pt x="0" y="2"/>
                    </a:lnTo>
                    <a:lnTo>
                      <a:pt x="0" y="2"/>
                    </a:ln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0" name="Freeform 202"/>
              <p:cNvSpPr>
                <a:spLocks/>
              </p:cNvSpPr>
              <p:nvPr/>
            </p:nvSpPr>
            <p:spPr bwMode="auto">
              <a:xfrm>
                <a:off x="4768" y="3664"/>
                <a:ext cx="12" cy="21"/>
              </a:xfrm>
              <a:custGeom>
                <a:avLst/>
                <a:gdLst/>
                <a:ahLst/>
                <a:cxnLst>
                  <a:cxn ang="0">
                    <a:pos x="11" y="11"/>
                  </a:cxn>
                  <a:cxn ang="0">
                    <a:pos x="9" y="7"/>
                  </a:cxn>
                  <a:cxn ang="0">
                    <a:pos x="9" y="7"/>
                  </a:cxn>
                  <a:cxn ang="0">
                    <a:pos x="8" y="5"/>
                  </a:cxn>
                  <a:cxn ang="0">
                    <a:pos x="7" y="4"/>
                  </a:cxn>
                  <a:cxn ang="0">
                    <a:pos x="7" y="4"/>
                  </a:cxn>
                  <a:cxn ang="0">
                    <a:pos x="6" y="3"/>
                  </a:cxn>
                  <a:cxn ang="0">
                    <a:pos x="4" y="0"/>
                  </a:cxn>
                  <a:cxn ang="0">
                    <a:pos x="3" y="0"/>
                  </a:cxn>
                  <a:cxn ang="0">
                    <a:pos x="2" y="0"/>
                  </a:cxn>
                  <a:cxn ang="0">
                    <a:pos x="1" y="0"/>
                  </a:cxn>
                  <a:cxn ang="0">
                    <a:pos x="2" y="1"/>
                  </a:cxn>
                  <a:cxn ang="0">
                    <a:pos x="3" y="1"/>
                  </a:cxn>
                  <a:cxn ang="0">
                    <a:pos x="4" y="2"/>
                  </a:cxn>
                  <a:cxn ang="0">
                    <a:pos x="3" y="2"/>
                  </a:cxn>
                  <a:cxn ang="0">
                    <a:pos x="2" y="3"/>
                  </a:cxn>
                  <a:cxn ang="0">
                    <a:pos x="2" y="3"/>
                  </a:cxn>
                  <a:cxn ang="0">
                    <a:pos x="2" y="4"/>
                  </a:cxn>
                  <a:cxn ang="0">
                    <a:pos x="1" y="4"/>
                  </a:cxn>
                  <a:cxn ang="0">
                    <a:pos x="1" y="9"/>
                  </a:cxn>
                  <a:cxn ang="0">
                    <a:pos x="1" y="9"/>
                  </a:cxn>
                  <a:cxn ang="0">
                    <a:pos x="0" y="9"/>
                  </a:cxn>
                  <a:cxn ang="0">
                    <a:pos x="1" y="17"/>
                  </a:cxn>
                  <a:cxn ang="0">
                    <a:pos x="2" y="20"/>
                  </a:cxn>
                  <a:cxn ang="0">
                    <a:pos x="3" y="21"/>
                  </a:cxn>
                  <a:cxn ang="0">
                    <a:pos x="6" y="21"/>
                  </a:cxn>
                  <a:cxn ang="0">
                    <a:pos x="11" y="18"/>
                  </a:cxn>
                  <a:cxn ang="0">
                    <a:pos x="12" y="17"/>
                  </a:cxn>
                  <a:cxn ang="0">
                    <a:pos x="12" y="12"/>
                  </a:cxn>
                  <a:cxn ang="0">
                    <a:pos x="12" y="11"/>
                  </a:cxn>
                  <a:cxn ang="0">
                    <a:pos x="11" y="11"/>
                  </a:cxn>
                </a:cxnLst>
                <a:rect l="0" t="0" r="r" b="b"/>
                <a:pathLst>
                  <a:path w="12" h="21">
                    <a:moveTo>
                      <a:pt x="11" y="11"/>
                    </a:moveTo>
                    <a:lnTo>
                      <a:pt x="9" y="7"/>
                    </a:lnTo>
                    <a:lnTo>
                      <a:pt x="9" y="7"/>
                    </a:lnTo>
                    <a:lnTo>
                      <a:pt x="8" y="5"/>
                    </a:lnTo>
                    <a:lnTo>
                      <a:pt x="7" y="4"/>
                    </a:lnTo>
                    <a:lnTo>
                      <a:pt x="7" y="4"/>
                    </a:lnTo>
                    <a:lnTo>
                      <a:pt x="6" y="3"/>
                    </a:lnTo>
                    <a:lnTo>
                      <a:pt x="4" y="0"/>
                    </a:lnTo>
                    <a:lnTo>
                      <a:pt x="3" y="0"/>
                    </a:lnTo>
                    <a:lnTo>
                      <a:pt x="2" y="0"/>
                    </a:lnTo>
                    <a:lnTo>
                      <a:pt x="1" y="0"/>
                    </a:lnTo>
                    <a:lnTo>
                      <a:pt x="2" y="1"/>
                    </a:lnTo>
                    <a:lnTo>
                      <a:pt x="3" y="1"/>
                    </a:lnTo>
                    <a:lnTo>
                      <a:pt x="4" y="2"/>
                    </a:lnTo>
                    <a:lnTo>
                      <a:pt x="3" y="2"/>
                    </a:lnTo>
                    <a:lnTo>
                      <a:pt x="2" y="3"/>
                    </a:lnTo>
                    <a:lnTo>
                      <a:pt x="2" y="3"/>
                    </a:lnTo>
                    <a:lnTo>
                      <a:pt x="2" y="4"/>
                    </a:lnTo>
                    <a:lnTo>
                      <a:pt x="1" y="4"/>
                    </a:lnTo>
                    <a:lnTo>
                      <a:pt x="1" y="9"/>
                    </a:lnTo>
                    <a:lnTo>
                      <a:pt x="1" y="9"/>
                    </a:lnTo>
                    <a:lnTo>
                      <a:pt x="0" y="9"/>
                    </a:lnTo>
                    <a:lnTo>
                      <a:pt x="1" y="17"/>
                    </a:lnTo>
                    <a:lnTo>
                      <a:pt x="2" y="20"/>
                    </a:lnTo>
                    <a:lnTo>
                      <a:pt x="3" y="21"/>
                    </a:lnTo>
                    <a:lnTo>
                      <a:pt x="6" y="21"/>
                    </a:lnTo>
                    <a:lnTo>
                      <a:pt x="11" y="18"/>
                    </a:lnTo>
                    <a:lnTo>
                      <a:pt x="12" y="17"/>
                    </a:lnTo>
                    <a:lnTo>
                      <a:pt x="12" y="12"/>
                    </a:lnTo>
                    <a:lnTo>
                      <a:pt x="12" y="11"/>
                    </a:lnTo>
                    <a:lnTo>
                      <a:pt x="11"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1" name="Freeform 203"/>
              <p:cNvSpPr>
                <a:spLocks/>
              </p:cNvSpPr>
              <p:nvPr/>
            </p:nvSpPr>
            <p:spPr bwMode="auto">
              <a:xfrm>
                <a:off x="4905" y="3726"/>
                <a:ext cx="9" cy="9"/>
              </a:xfrm>
              <a:custGeom>
                <a:avLst/>
                <a:gdLst/>
                <a:ahLst/>
                <a:cxnLst>
                  <a:cxn ang="0">
                    <a:pos x="8" y="6"/>
                  </a:cxn>
                  <a:cxn ang="0">
                    <a:pos x="6" y="5"/>
                  </a:cxn>
                  <a:cxn ang="0">
                    <a:pos x="6" y="4"/>
                  </a:cxn>
                  <a:cxn ang="0">
                    <a:pos x="5" y="0"/>
                  </a:cxn>
                  <a:cxn ang="0">
                    <a:pos x="4" y="0"/>
                  </a:cxn>
                  <a:cxn ang="0">
                    <a:pos x="3" y="0"/>
                  </a:cxn>
                  <a:cxn ang="0">
                    <a:pos x="3" y="1"/>
                  </a:cxn>
                  <a:cxn ang="0">
                    <a:pos x="3" y="1"/>
                  </a:cxn>
                  <a:cxn ang="0">
                    <a:pos x="3" y="1"/>
                  </a:cxn>
                  <a:cxn ang="0">
                    <a:pos x="2" y="0"/>
                  </a:cxn>
                  <a:cxn ang="0">
                    <a:pos x="2" y="0"/>
                  </a:cxn>
                  <a:cxn ang="0">
                    <a:pos x="2" y="0"/>
                  </a:cxn>
                  <a:cxn ang="0">
                    <a:pos x="0" y="2"/>
                  </a:cxn>
                  <a:cxn ang="0">
                    <a:pos x="1" y="3"/>
                  </a:cxn>
                  <a:cxn ang="0">
                    <a:pos x="2" y="3"/>
                  </a:cxn>
                  <a:cxn ang="0">
                    <a:pos x="4" y="4"/>
                  </a:cxn>
                  <a:cxn ang="0">
                    <a:pos x="5" y="5"/>
                  </a:cxn>
                  <a:cxn ang="0">
                    <a:pos x="5" y="6"/>
                  </a:cxn>
                  <a:cxn ang="0">
                    <a:pos x="5" y="7"/>
                  </a:cxn>
                  <a:cxn ang="0">
                    <a:pos x="6" y="7"/>
                  </a:cxn>
                  <a:cxn ang="0">
                    <a:pos x="7" y="8"/>
                  </a:cxn>
                  <a:cxn ang="0">
                    <a:pos x="8" y="9"/>
                  </a:cxn>
                  <a:cxn ang="0">
                    <a:pos x="9" y="8"/>
                  </a:cxn>
                  <a:cxn ang="0">
                    <a:pos x="9" y="7"/>
                  </a:cxn>
                  <a:cxn ang="0">
                    <a:pos x="9" y="6"/>
                  </a:cxn>
                  <a:cxn ang="0">
                    <a:pos x="8" y="6"/>
                  </a:cxn>
                </a:cxnLst>
                <a:rect l="0" t="0" r="r" b="b"/>
                <a:pathLst>
                  <a:path w="9" h="9">
                    <a:moveTo>
                      <a:pt x="8" y="6"/>
                    </a:moveTo>
                    <a:lnTo>
                      <a:pt x="6" y="5"/>
                    </a:lnTo>
                    <a:lnTo>
                      <a:pt x="6" y="4"/>
                    </a:lnTo>
                    <a:lnTo>
                      <a:pt x="5" y="0"/>
                    </a:lnTo>
                    <a:lnTo>
                      <a:pt x="4" y="0"/>
                    </a:lnTo>
                    <a:lnTo>
                      <a:pt x="3" y="0"/>
                    </a:lnTo>
                    <a:lnTo>
                      <a:pt x="3" y="1"/>
                    </a:lnTo>
                    <a:lnTo>
                      <a:pt x="3" y="1"/>
                    </a:lnTo>
                    <a:lnTo>
                      <a:pt x="3" y="1"/>
                    </a:lnTo>
                    <a:lnTo>
                      <a:pt x="2" y="0"/>
                    </a:lnTo>
                    <a:lnTo>
                      <a:pt x="2" y="0"/>
                    </a:lnTo>
                    <a:lnTo>
                      <a:pt x="2" y="0"/>
                    </a:lnTo>
                    <a:lnTo>
                      <a:pt x="0" y="2"/>
                    </a:lnTo>
                    <a:lnTo>
                      <a:pt x="1" y="3"/>
                    </a:lnTo>
                    <a:lnTo>
                      <a:pt x="2" y="3"/>
                    </a:lnTo>
                    <a:lnTo>
                      <a:pt x="4" y="4"/>
                    </a:lnTo>
                    <a:lnTo>
                      <a:pt x="5" y="5"/>
                    </a:lnTo>
                    <a:lnTo>
                      <a:pt x="5" y="6"/>
                    </a:lnTo>
                    <a:lnTo>
                      <a:pt x="5" y="7"/>
                    </a:lnTo>
                    <a:lnTo>
                      <a:pt x="6" y="7"/>
                    </a:lnTo>
                    <a:lnTo>
                      <a:pt x="7" y="8"/>
                    </a:lnTo>
                    <a:lnTo>
                      <a:pt x="8" y="9"/>
                    </a:lnTo>
                    <a:lnTo>
                      <a:pt x="9" y="8"/>
                    </a:lnTo>
                    <a:lnTo>
                      <a:pt x="9" y="7"/>
                    </a:lnTo>
                    <a:lnTo>
                      <a:pt x="9" y="6"/>
                    </a:lnTo>
                    <a:lnTo>
                      <a:pt x="8"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2" name="Freeform 204"/>
              <p:cNvSpPr>
                <a:spLocks/>
              </p:cNvSpPr>
              <p:nvPr/>
            </p:nvSpPr>
            <p:spPr bwMode="auto">
              <a:xfrm>
                <a:off x="4867" y="3673"/>
                <a:ext cx="1" cy="2"/>
              </a:xfrm>
              <a:custGeom>
                <a:avLst/>
                <a:gdLst/>
                <a:ahLst/>
                <a:cxnLst>
                  <a:cxn ang="0">
                    <a:pos x="1" y="1"/>
                  </a:cxn>
                  <a:cxn ang="0">
                    <a:pos x="0" y="0"/>
                  </a:cxn>
                  <a:cxn ang="0">
                    <a:pos x="0" y="0"/>
                  </a:cxn>
                  <a:cxn ang="0">
                    <a:pos x="0" y="0"/>
                  </a:cxn>
                  <a:cxn ang="0">
                    <a:pos x="0" y="2"/>
                  </a:cxn>
                  <a:cxn ang="0">
                    <a:pos x="0" y="2"/>
                  </a:cxn>
                  <a:cxn ang="0">
                    <a:pos x="1" y="2"/>
                  </a:cxn>
                  <a:cxn ang="0">
                    <a:pos x="1" y="1"/>
                  </a:cxn>
                </a:cxnLst>
                <a:rect l="0" t="0" r="r" b="b"/>
                <a:pathLst>
                  <a:path w="1" h="2">
                    <a:moveTo>
                      <a:pt x="1" y="1"/>
                    </a:moveTo>
                    <a:lnTo>
                      <a:pt x="0" y="0"/>
                    </a:lnTo>
                    <a:lnTo>
                      <a:pt x="0" y="0"/>
                    </a:lnTo>
                    <a:lnTo>
                      <a:pt x="0" y="0"/>
                    </a:lnTo>
                    <a:lnTo>
                      <a:pt x="0" y="2"/>
                    </a:lnTo>
                    <a:lnTo>
                      <a:pt x="0" y="2"/>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3" name="Freeform 205"/>
              <p:cNvSpPr>
                <a:spLocks/>
              </p:cNvSpPr>
              <p:nvPr/>
            </p:nvSpPr>
            <p:spPr bwMode="auto">
              <a:xfrm>
                <a:off x="4918" y="3732"/>
                <a:ext cx="4" cy="3"/>
              </a:xfrm>
              <a:custGeom>
                <a:avLst/>
                <a:gdLst/>
                <a:ahLst/>
                <a:cxnLst>
                  <a:cxn ang="0">
                    <a:pos x="1" y="3"/>
                  </a:cxn>
                  <a:cxn ang="0">
                    <a:pos x="2" y="3"/>
                  </a:cxn>
                  <a:cxn ang="0">
                    <a:pos x="3" y="3"/>
                  </a:cxn>
                  <a:cxn ang="0">
                    <a:pos x="3" y="3"/>
                  </a:cxn>
                  <a:cxn ang="0">
                    <a:pos x="3" y="3"/>
                  </a:cxn>
                  <a:cxn ang="0">
                    <a:pos x="4" y="2"/>
                  </a:cxn>
                  <a:cxn ang="0">
                    <a:pos x="4" y="1"/>
                  </a:cxn>
                  <a:cxn ang="0">
                    <a:pos x="3" y="1"/>
                  </a:cxn>
                  <a:cxn ang="0">
                    <a:pos x="3" y="0"/>
                  </a:cxn>
                  <a:cxn ang="0">
                    <a:pos x="1" y="0"/>
                  </a:cxn>
                  <a:cxn ang="0">
                    <a:pos x="1" y="0"/>
                  </a:cxn>
                  <a:cxn ang="0">
                    <a:pos x="1" y="0"/>
                  </a:cxn>
                  <a:cxn ang="0">
                    <a:pos x="0" y="1"/>
                  </a:cxn>
                  <a:cxn ang="0">
                    <a:pos x="0" y="1"/>
                  </a:cxn>
                  <a:cxn ang="0">
                    <a:pos x="1" y="3"/>
                  </a:cxn>
                  <a:cxn ang="0">
                    <a:pos x="1" y="3"/>
                  </a:cxn>
                </a:cxnLst>
                <a:rect l="0" t="0" r="r" b="b"/>
                <a:pathLst>
                  <a:path w="4" h="3">
                    <a:moveTo>
                      <a:pt x="1" y="3"/>
                    </a:moveTo>
                    <a:lnTo>
                      <a:pt x="2" y="3"/>
                    </a:lnTo>
                    <a:lnTo>
                      <a:pt x="3" y="3"/>
                    </a:lnTo>
                    <a:lnTo>
                      <a:pt x="3" y="3"/>
                    </a:lnTo>
                    <a:lnTo>
                      <a:pt x="3" y="3"/>
                    </a:lnTo>
                    <a:lnTo>
                      <a:pt x="4" y="2"/>
                    </a:lnTo>
                    <a:lnTo>
                      <a:pt x="4" y="1"/>
                    </a:lnTo>
                    <a:lnTo>
                      <a:pt x="3" y="1"/>
                    </a:lnTo>
                    <a:lnTo>
                      <a:pt x="3" y="0"/>
                    </a:lnTo>
                    <a:lnTo>
                      <a:pt x="1" y="0"/>
                    </a:lnTo>
                    <a:lnTo>
                      <a:pt x="1" y="0"/>
                    </a:lnTo>
                    <a:lnTo>
                      <a:pt x="1" y="0"/>
                    </a:lnTo>
                    <a:lnTo>
                      <a:pt x="0" y="1"/>
                    </a:lnTo>
                    <a:lnTo>
                      <a:pt x="0" y="1"/>
                    </a:lnTo>
                    <a:lnTo>
                      <a:pt x="1"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4" name="Freeform 206"/>
              <p:cNvSpPr>
                <a:spLocks/>
              </p:cNvSpPr>
              <p:nvPr/>
            </p:nvSpPr>
            <p:spPr bwMode="auto">
              <a:xfrm>
                <a:off x="4900" y="3720"/>
                <a:ext cx="2" cy="1"/>
              </a:xfrm>
              <a:custGeom>
                <a:avLst/>
                <a:gdLst/>
                <a:ahLst/>
                <a:cxnLst>
                  <a:cxn ang="0">
                    <a:pos x="0" y="1"/>
                  </a:cxn>
                  <a:cxn ang="0">
                    <a:pos x="1" y="1"/>
                  </a:cxn>
                  <a:cxn ang="0">
                    <a:pos x="1" y="1"/>
                  </a:cxn>
                  <a:cxn ang="0">
                    <a:pos x="2" y="1"/>
                  </a:cxn>
                  <a:cxn ang="0">
                    <a:pos x="2" y="1"/>
                  </a:cxn>
                  <a:cxn ang="0">
                    <a:pos x="1" y="0"/>
                  </a:cxn>
                  <a:cxn ang="0">
                    <a:pos x="1" y="0"/>
                  </a:cxn>
                  <a:cxn ang="0">
                    <a:pos x="0" y="0"/>
                  </a:cxn>
                  <a:cxn ang="0">
                    <a:pos x="0" y="1"/>
                  </a:cxn>
                </a:cxnLst>
                <a:rect l="0" t="0" r="r" b="b"/>
                <a:pathLst>
                  <a:path w="2" h="1">
                    <a:moveTo>
                      <a:pt x="0" y="1"/>
                    </a:moveTo>
                    <a:lnTo>
                      <a:pt x="1" y="1"/>
                    </a:lnTo>
                    <a:lnTo>
                      <a:pt x="1" y="1"/>
                    </a:lnTo>
                    <a:lnTo>
                      <a:pt x="2" y="1"/>
                    </a:lnTo>
                    <a:lnTo>
                      <a:pt x="2" y="1"/>
                    </a:lnTo>
                    <a:lnTo>
                      <a:pt x="1" y="0"/>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905" name="Freeform 207"/>
              <p:cNvSpPr>
                <a:spLocks/>
              </p:cNvSpPr>
              <p:nvPr/>
            </p:nvSpPr>
            <p:spPr bwMode="auto">
              <a:xfrm>
                <a:off x="4897" y="3709"/>
                <a:ext cx="2" cy="2"/>
              </a:xfrm>
              <a:custGeom>
                <a:avLst/>
                <a:gdLst/>
                <a:ahLst/>
                <a:cxnLst>
                  <a:cxn ang="0">
                    <a:pos x="1" y="2"/>
                  </a:cxn>
                  <a:cxn ang="0">
                    <a:pos x="2" y="1"/>
                  </a:cxn>
                  <a:cxn ang="0">
                    <a:pos x="2" y="0"/>
                  </a:cxn>
                  <a:cxn ang="0">
                    <a:pos x="1" y="0"/>
                  </a:cxn>
                  <a:cxn ang="0">
                    <a:pos x="0" y="1"/>
                  </a:cxn>
                  <a:cxn ang="0">
                    <a:pos x="0" y="2"/>
                  </a:cxn>
                  <a:cxn ang="0">
                    <a:pos x="0" y="2"/>
                  </a:cxn>
                  <a:cxn ang="0">
                    <a:pos x="0" y="2"/>
                  </a:cxn>
                  <a:cxn ang="0">
                    <a:pos x="1" y="2"/>
                  </a:cxn>
                </a:cxnLst>
                <a:rect l="0" t="0" r="r" b="b"/>
                <a:pathLst>
                  <a:path w="2" h="2">
                    <a:moveTo>
                      <a:pt x="1" y="2"/>
                    </a:moveTo>
                    <a:lnTo>
                      <a:pt x="2" y="1"/>
                    </a:lnTo>
                    <a:lnTo>
                      <a:pt x="2" y="0"/>
                    </a:lnTo>
                    <a:lnTo>
                      <a:pt x="1" y="0"/>
                    </a:lnTo>
                    <a:lnTo>
                      <a:pt x="0" y="1"/>
                    </a:lnTo>
                    <a:lnTo>
                      <a:pt x="0" y="2"/>
                    </a:lnTo>
                    <a:lnTo>
                      <a:pt x="0" y="2"/>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grpSp>
        <p:grpSp>
          <p:nvGrpSpPr>
            <p:cNvPr id="4" name="Group 409"/>
            <p:cNvGrpSpPr>
              <a:grpSpLocks/>
            </p:cNvGrpSpPr>
            <p:nvPr/>
          </p:nvGrpSpPr>
          <p:grpSpPr bwMode="auto">
            <a:xfrm>
              <a:off x="5917235" y="4511878"/>
              <a:ext cx="2614887" cy="1976529"/>
              <a:chOff x="3727" y="2842"/>
              <a:chExt cx="1647" cy="1245"/>
            </a:xfrm>
            <a:grpFill/>
          </p:grpSpPr>
          <p:sp>
            <p:nvSpPr>
              <p:cNvPr id="506" name="Freeform 209"/>
              <p:cNvSpPr>
                <a:spLocks/>
              </p:cNvSpPr>
              <p:nvPr/>
            </p:nvSpPr>
            <p:spPr bwMode="auto">
              <a:xfrm>
                <a:off x="4900" y="3711"/>
                <a:ext cx="3" cy="2"/>
              </a:xfrm>
              <a:custGeom>
                <a:avLst/>
                <a:gdLst/>
                <a:ahLst/>
                <a:cxnLst>
                  <a:cxn ang="0">
                    <a:pos x="2" y="2"/>
                  </a:cxn>
                  <a:cxn ang="0">
                    <a:pos x="2" y="2"/>
                  </a:cxn>
                  <a:cxn ang="0">
                    <a:pos x="3" y="1"/>
                  </a:cxn>
                  <a:cxn ang="0">
                    <a:pos x="3" y="0"/>
                  </a:cxn>
                  <a:cxn ang="0">
                    <a:pos x="2" y="0"/>
                  </a:cxn>
                  <a:cxn ang="0">
                    <a:pos x="2" y="0"/>
                  </a:cxn>
                  <a:cxn ang="0">
                    <a:pos x="1" y="0"/>
                  </a:cxn>
                  <a:cxn ang="0">
                    <a:pos x="0" y="0"/>
                  </a:cxn>
                  <a:cxn ang="0">
                    <a:pos x="0" y="0"/>
                  </a:cxn>
                  <a:cxn ang="0">
                    <a:pos x="1" y="1"/>
                  </a:cxn>
                  <a:cxn ang="0">
                    <a:pos x="1" y="1"/>
                  </a:cxn>
                  <a:cxn ang="0">
                    <a:pos x="2" y="2"/>
                  </a:cxn>
                </a:cxnLst>
                <a:rect l="0" t="0" r="r" b="b"/>
                <a:pathLst>
                  <a:path w="3" h="2">
                    <a:moveTo>
                      <a:pt x="2" y="2"/>
                    </a:moveTo>
                    <a:lnTo>
                      <a:pt x="2" y="2"/>
                    </a:lnTo>
                    <a:lnTo>
                      <a:pt x="3" y="1"/>
                    </a:lnTo>
                    <a:lnTo>
                      <a:pt x="3" y="0"/>
                    </a:lnTo>
                    <a:lnTo>
                      <a:pt x="2" y="0"/>
                    </a:lnTo>
                    <a:lnTo>
                      <a:pt x="2" y="0"/>
                    </a:lnTo>
                    <a:lnTo>
                      <a:pt x="1" y="0"/>
                    </a:lnTo>
                    <a:lnTo>
                      <a:pt x="0" y="0"/>
                    </a:lnTo>
                    <a:lnTo>
                      <a:pt x="0" y="0"/>
                    </a:lnTo>
                    <a:lnTo>
                      <a:pt x="1" y="1"/>
                    </a:lnTo>
                    <a:lnTo>
                      <a:pt x="1" y="1"/>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7" name="Freeform 210"/>
              <p:cNvSpPr>
                <a:spLocks/>
              </p:cNvSpPr>
              <p:nvPr/>
            </p:nvSpPr>
            <p:spPr bwMode="auto">
              <a:xfrm>
                <a:off x="4885" y="3706"/>
                <a:ext cx="2" cy="2"/>
              </a:xfrm>
              <a:custGeom>
                <a:avLst/>
                <a:gdLst/>
                <a:ahLst/>
                <a:cxnLst>
                  <a:cxn ang="0">
                    <a:pos x="1" y="2"/>
                  </a:cxn>
                  <a:cxn ang="0">
                    <a:pos x="1" y="2"/>
                  </a:cxn>
                  <a:cxn ang="0">
                    <a:pos x="2" y="2"/>
                  </a:cxn>
                  <a:cxn ang="0">
                    <a:pos x="2" y="1"/>
                  </a:cxn>
                  <a:cxn ang="0">
                    <a:pos x="1" y="0"/>
                  </a:cxn>
                  <a:cxn ang="0">
                    <a:pos x="0" y="0"/>
                  </a:cxn>
                  <a:cxn ang="0">
                    <a:pos x="0" y="1"/>
                  </a:cxn>
                  <a:cxn ang="0">
                    <a:pos x="0" y="1"/>
                  </a:cxn>
                  <a:cxn ang="0">
                    <a:pos x="0" y="1"/>
                  </a:cxn>
                  <a:cxn ang="0">
                    <a:pos x="0" y="2"/>
                  </a:cxn>
                  <a:cxn ang="0">
                    <a:pos x="0" y="2"/>
                  </a:cxn>
                  <a:cxn ang="0">
                    <a:pos x="1" y="2"/>
                  </a:cxn>
                </a:cxnLst>
                <a:rect l="0" t="0" r="r" b="b"/>
                <a:pathLst>
                  <a:path w="2" h="2">
                    <a:moveTo>
                      <a:pt x="1" y="2"/>
                    </a:moveTo>
                    <a:lnTo>
                      <a:pt x="1" y="2"/>
                    </a:lnTo>
                    <a:lnTo>
                      <a:pt x="2" y="2"/>
                    </a:lnTo>
                    <a:lnTo>
                      <a:pt x="2" y="1"/>
                    </a:lnTo>
                    <a:lnTo>
                      <a:pt x="1" y="0"/>
                    </a:lnTo>
                    <a:lnTo>
                      <a:pt x="0" y="0"/>
                    </a:lnTo>
                    <a:lnTo>
                      <a:pt x="0" y="1"/>
                    </a:lnTo>
                    <a:lnTo>
                      <a:pt x="0" y="1"/>
                    </a:lnTo>
                    <a:lnTo>
                      <a:pt x="0" y="1"/>
                    </a:lnTo>
                    <a:lnTo>
                      <a:pt x="0" y="2"/>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8" name="Freeform 211"/>
              <p:cNvSpPr>
                <a:spLocks/>
              </p:cNvSpPr>
              <p:nvPr/>
            </p:nvSpPr>
            <p:spPr bwMode="auto">
              <a:xfrm>
                <a:off x="3921" y="3992"/>
                <a:ext cx="2" cy="1"/>
              </a:xfrm>
              <a:custGeom>
                <a:avLst/>
                <a:gdLst/>
                <a:ahLst/>
                <a:cxnLst>
                  <a:cxn ang="0">
                    <a:pos x="2" y="0"/>
                  </a:cxn>
                  <a:cxn ang="0">
                    <a:pos x="2" y="0"/>
                  </a:cxn>
                  <a:cxn ang="0">
                    <a:pos x="1" y="0"/>
                  </a:cxn>
                  <a:cxn ang="0">
                    <a:pos x="0" y="0"/>
                  </a:cxn>
                  <a:cxn ang="0">
                    <a:pos x="0" y="0"/>
                  </a:cxn>
                  <a:cxn ang="0">
                    <a:pos x="0" y="1"/>
                  </a:cxn>
                  <a:cxn ang="0">
                    <a:pos x="2" y="0"/>
                  </a:cxn>
                </a:cxnLst>
                <a:rect l="0" t="0" r="r" b="b"/>
                <a:pathLst>
                  <a:path w="2" h="1">
                    <a:moveTo>
                      <a:pt x="2" y="0"/>
                    </a:moveTo>
                    <a:lnTo>
                      <a:pt x="2" y="0"/>
                    </a:lnTo>
                    <a:lnTo>
                      <a:pt x="1" y="0"/>
                    </a:lnTo>
                    <a:lnTo>
                      <a:pt x="0" y="0"/>
                    </a:lnTo>
                    <a:lnTo>
                      <a:pt x="0" y="0"/>
                    </a:lnTo>
                    <a:lnTo>
                      <a:pt x="0"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9" name="Freeform 212"/>
              <p:cNvSpPr>
                <a:spLocks/>
              </p:cNvSpPr>
              <p:nvPr/>
            </p:nvSpPr>
            <p:spPr bwMode="auto">
              <a:xfrm>
                <a:off x="4906" y="3750"/>
                <a:ext cx="50" cy="16"/>
              </a:xfrm>
              <a:custGeom>
                <a:avLst/>
                <a:gdLst/>
                <a:ahLst/>
                <a:cxnLst>
                  <a:cxn ang="0">
                    <a:pos x="50" y="16"/>
                  </a:cxn>
                  <a:cxn ang="0">
                    <a:pos x="49" y="14"/>
                  </a:cxn>
                  <a:cxn ang="0">
                    <a:pos x="49" y="10"/>
                  </a:cxn>
                  <a:cxn ang="0">
                    <a:pos x="41" y="9"/>
                  </a:cxn>
                  <a:cxn ang="0">
                    <a:pos x="41" y="7"/>
                  </a:cxn>
                  <a:cxn ang="0">
                    <a:pos x="39" y="5"/>
                  </a:cxn>
                  <a:cxn ang="0">
                    <a:pos x="34" y="4"/>
                  </a:cxn>
                  <a:cxn ang="0">
                    <a:pos x="32" y="5"/>
                  </a:cxn>
                  <a:cxn ang="0">
                    <a:pos x="31" y="3"/>
                  </a:cxn>
                  <a:cxn ang="0">
                    <a:pos x="30" y="3"/>
                  </a:cxn>
                  <a:cxn ang="0">
                    <a:pos x="28" y="5"/>
                  </a:cxn>
                  <a:cxn ang="0">
                    <a:pos x="18" y="5"/>
                  </a:cxn>
                  <a:cxn ang="0">
                    <a:pos x="16" y="2"/>
                  </a:cxn>
                  <a:cxn ang="0">
                    <a:pos x="13" y="1"/>
                  </a:cxn>
                  <a:cxn ang="0">
                    <a:pos x="12" y="1"/>
                  </a:cxn>
                  <a:cxn ang="0">
                    <a:pos x="10" y="0"/>
                  </a:cxn>
                  <a:cxn ang="0">
                    <a:pos x="5" y="0"/>
                  </a:cxn>
                  <a:cxn ang="0">
                    <a:pos x="2" y="3"/>
                  </a:cxn>
                  <a:cxn ang="0">
                    <a:pos x="1" y="4"/>
                  </a:cxn>
                  <a:cxn ang="0">
                    <a:pos x="1" y="5"/>
                  </a:cxn>
                  <a:cxn ang="0">
                    <a:pos x="0" y="4"/>
                  </a:cxn>
                  <a:cxn ang="0">
                    <a:pos x="0" y="5"/>
                  </a:cxn>
                  <a:cxn ang="0">
                    <a:pos x="6" y="6"/>
                  </a:cxn>
                  <a:cxn ang="0">
                    <a:pos x="7" y="6"/>
                  </a:cxn>
                  <a:cxn ang="0">
                    <a:pos x="6" y="8"/>
                  </a:cxn>
                  <a:cxn ang="0">
                    <a:pos x="12" y="9"/>
                  </a:cxn>
                  <a:cxn ang="0">
                    <a:pos x="18" y="11"/>
                  </a:cxn>
                  <a:cxn ang="0">
                    <a:pos x="19" y="10"/>
                  </a:cxn>
                  <a:cxn ang="0">
                    <a:pos x="20" y="10"/>
                  </a:cxn>
                  <a:cxn ang="0">
                    <a:pos x="21" y="10"/>
                  </a:cxn>
                  <a:cxn ang="0">
                    <a:pos x="26" y="11"/>
                  </a:cxn>
                  <a:cxn ang="0">
                    <a:pos x="32" y="13"/>
                  </a:cxn>
                  <a:cxn ang="0">
                    <a:pos x="33" y="13"/>
                  </a:cxn>
                  <a:cxn ang="0">
                    <a:pos x="36" y="13"/>
                  </a:cxn>
                  <a:cxn ang="0">
                    <a:pos x="41" y="14"/>
                  </a:cxn>
                  <a:cxn ang="0">
                    <a:pos x="49" y="16"/>
                  </a:cxn>
                </a:cxnLst>
                <a:rect l="0" t="0" r="r" b="b"/>
                <a:pathLst>
                  <a:path w="50" h="16">
                    <a:moveTo>
                      <a:pt x="49" y="16"/>
                    </a:moveTo>
                    <a:lnTo>
                      <a:pt x="50" y="16"/>
                    </a:lnTo>
                    <a:lnTo>
                      <a:pt x="50" y="16"/>
                    </a:lnTo>
                    <a:lnTo>
                      <a:pt x="49" y="14"/>
                    </a:lnTo>
                    <a:lnTo>
                      <a:pt x="50" y="11"/>
                    </a:lnTo>
                    <a:lnTo>
                      <a:pt x="49" y="10"/>
                    </a:lnTo>
                    <a:lnTo>
                      <a:pt x="43" y="10"/>
                    </a:lnTo>
                    <a:lnTo>
                      <a:pt x="41" y="9"/>
                    </a:lnTo>
                    <a:lnTo>
                      <a:pt x="41" y="8"/>
                    </a:lnTo>
                    <a:lnTo>
                      <a:pt x="41" y="7"/>
                    </a:lnTo>
                    <a:lnTo>
                      <a:pt x="40" y="5"/>
                    </a:lnTo>
                    <a:lnTo>
                      <a:pt x="39" y="5"/>
                    </a:lnTo>
                    <a:lnTo>
                      <a:pt x="37" y="5"/>
                    </a:lnTo>
                    <a:lnTo>
                      <a:pt x="34" y="4"/>
                    </a:lnTo>
                    <a:lnTo>
                      <a:pt x="33" y="5"/>
                    </a:lnTo>
                    <a:lnTo>
                      <a:pt x="32" y="5"/>
                    </a:lnTo>
                    <a:lnTo>
                      <a:pt x="31" y="4"/>
                    </a:lnTo>
                    <a:lnTo>
                      <a:pt x="31" y="3"/>
                    </a:lnTo>
                    <a:lnTo>
                      <a:pt x="30" y="3"/>
                    </a:lnTo>
                    <a:lnTo>
                      <a:pt x="30" y="3"/>
                    </a:lnTo>
                    <a:lnTo>
                      <a:pt x="29" y="4"/>
                    </a:lnTo>
                    <a:lnTo>
                      <a:pt x="28" y="5"/>
                    </a:lnTo>
                    <a:lnTo>
                      <a:pt x="27" y="6"/>
                    </a:lnTo>
                    <a:lnTo>
                      <a:pt x="18" y="5"/>
                    </a:lnTo>
                    <a:lnTo>
                      <a:pt x="17" y="4"/>
                    </a:lnTo>
                    <a:lnTo>
                      <a:pt x="16" y="2"/>
                    </a:lnTo>
                    <a:lnTo>
                      <a:pt x="14" y="1"/>
                    </a:lnTo>
                    <a:lnTo>
                      <a:pt x="13" y="1"/>
                    </a:lnTo>
                    <a:lnTo>
                      <a:pt x="12" y="1"/>
                    </a:lnTo>
                    <a:lnTo>
                      <a:pt x="12" y="1"/>
                    </a:lnTo>
                    <a:lnTo>
                      <a:pt x="11" y="0"/>
                    </a:lnTo>
                    <a:lnTo>
                      <a:pt x="10" y="0"/>
                    </a:lnTo>
                    <a:lnTo>
                      <a:pt x="8" y="1"/>
                    </a:lnTo>
                    <a:lnTo>
                      <a:pt x="5" y="0"/>
                    </a:lnTo>
                    <a:lnTo>
                      <a:pt x="4" y="1"/>
                    </a:lnTo>
                    <a:lnTo>
                      <a:pt x="2" y="3"/>
                    </a:lnTo>
                    <a:lnTo>
                      <a:pt x="2" y="3"/>
                    </a:lnTo>
                    <a:lnTo>
                      <a:pt x="1" y="4"/>
                    </a:lnTo>
                    <a:lnTo>
                      <a:pt x="1" y="5"/>
                    </a:lnTo>
                    <a:lnTo>
                      <a:pt x="1" y="5"/>
                    </a:lnTo>
                    <a:lnTo>
                      <a:pt x="0" y="4"/>
                    </a:lnTo>
                    <a:lnTo>
                      <a:pt x="0" y="4"/>
                    </a:lnTo>
                    <a:lnTo>
                      <a:pt x="0" y="5"/>
                    </a:lnTo>
                    <a:lnTo>
                      <a:pt x="0" y="5"/>
                    </a:lnTo>
                    <a:lnTo>
                      <a:pt x="4" y="5"/>
                    </a:lnTo>
                    <a:lnTo>
                      <a:pt x="6" y="6"/>
                    </a:lnTo>
                    <a:lnTo>
                      <a:pt x="7" y="6"/>
                    </a:lnTo>
                    <a:lnTo>
                      <a:pt x="7" y="6"/>
                    </a:lnTo>
                    <a:lnTo>
                      <a:pt x="6" y="8"/>
                    </a:lnTo>
                    <a:lnTo>
                      <a:pt x="6" y="8"/>
                    </a:lnTo>
                    <a:lnTo>
                      <a:pt x="9" y="9"/>
                    </a:lnTo>
                    <a:lnTo>
                      <a:pt x="12" y="9"/>
                    </a:lnTo>
                    <a:lnTo>
                      <a:pt x="14" y="10"/>
                    </a:lnTo>
                    <a:lnTo>
                      <a:pt x="18" y="11"/>
                    </a:lnTo>
                    <a:lnTo>
                      <a:pt x="18" y="10"/>
                    </a:lnTo>
                    <a:lnTo>
                      <a:pt x="19" y="10"/>
                    </a:lnTo>
                    <a:lnTo>
                      <a:pt x="19" y="10"/>
                    </a:lnTo>
                    <a:lnTo>
                      <a:pt x="20" y="10"/>
                    </a:lnTo>
                    <a:lnTo>
                      <a:pt x="20" y="10"/>
                    </a:lnTo>
                    <a:lnTo>
                      <a:pt x="21" y="10"/>
                    </a:lnTo>
                    <a:lnTo>
                      <a:pt x="21" y="10"/>
                    </a:lnTo>
                    <a:lnTo>
                      <a:pt x="26" y="11"/>
                    </a:lnTo>
                    <a:lnTo>
                      <a:pt x="30" y="12"/>
                    </a:lnTo>
                    <a:lnTo>
                      <a:pt x="32" y="13"/>
                    </a:lnTo>
                    <a:lnTo>
                      <a:pt x="32" y="12"/>
                    </a:lnTo>
                    <a:lnTo>
                      <a:pt x="33" y="13"/>
                    </a:lnTo>
                    <a:lnTo>
                      <a:pt x="35" y="14"/>
                    </a:lnTo>
                    <a:lnTo>
                      <a:pt x="36" y="13"/>
                    </a:lnTo>
                    <a:lnTo>
                      <a:pt x="37" y="13"/>
                    </a:lnTo>
                    <a:lnTo>
                      <a:pt x="41" y="14"/>
                    </a:lnTo>
                    <a:lnTo>
                      <a:pt x="43" y="13"/>
                    </a:lnTo>
                    <a:lnTo>
                      <a:pt x="49" y="1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0" name="Freeform 213"/>
              <p:cNvSpPr>
                <a:spLocks/>
              </p:cNvSpPr>
              <p:nvPr/>
            </p:nvSpPr>
            <p:spPr bwMode="auto">
              <a:xfrm>
                <a:off x="4888" y="3708"/>
                <a:ext cx="3" cy="3"/>
              </a:xfrm>
              <a:custGeom>
                <a:avLst/>
                <a:gdLst/>
                <a:ahLst/>
                <a:cxnLst>
                  <a:cxn ang="0">
                    <a:pos x="2" y="3"/>
                  </a:cxn>
                  <a:cxn ang="0">
                    <a:pos x="3" y="3"/>
                  </a:cxn>
                  <a:cxn ang="0">
                    <a:pos x="2" y="1"/>
                  </a:cxn>
                  <a:cxn ang="0">
                    <a:pos x="1" y="1"/>
                  </a:cxn>
                  <a:cxn ang="0">
                    <a:pos x="1" y="1"/>
                  </a:cxn>
                  <a:cxn ang="0">
                    <a:pos x="1" y="0"/>
                  </a:cxn>
                  <a:cxn ang="0">
                    <a:pos x="0" y="0"/>
                  </a:cxn>
                  <a:cxn ang="0">
                    <a:pos x="1" y="1"/>
                  </a:cxn>
                  <a:cxn ang="0">
                    <a:pos x="2" y="2"/>
                  </a:cxn>
                  <a:cxn ang="0">
                    <a:pos x="2" y="3"/>
                  </a:cxn>
                </a:cxnLst>
                <a:rect l="0" t="0" r="r" b="b"/>
                <a:pathLst>
                  <a:path w="3" h="3">
                    <a:moveTo>
                      <a:pt x="2" y="3"/>
                    </a:moveTo>
                    <a:lnTo>
                      <a:pt x="3" y="3"/>
                    </a:lnTo>
                    <a:lnTo>
                      <a:pt x="2" y="1"/>
                    </a:lnTo>
                    <a:lnTo>
                      <a:pt x="1" y="1"/>
                    </a:lnTo>
                    <a:lnTo>
                      <a:pt x="1" y="1"/>
                    </a:lnTo>
                    <a:lnTo>
                      <a:pt x="1" y="0"/>
                    </a:lnTo>
                    <a:lnTo>
                      <a:pt x="0" y="0"/>
                    </a:lnTo>
                    <a:lnTo>
                      <a:pt x="1" y="1"/>
                    </a:lnTo>
                    <a:lnTo>
                      <a:pt x="2" y="2"/>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1" name="Freeform 214"/>
              <p:cNvSpPr>
                <a:spLocks/>
              </p:cNvSpPr>
              <p:nvPr/>
            </p:nvSpPr>
            <p:spPr bwMode="auto">
              <a:xfrm>
                <a:off x="3914" y="4019"/>
                <a:ext cx="2" cy="5"/>
              </a:xfrm>
              <a:custGeom>
                <a:avLst/>
                <a:gdLst/>
                <a:ahLst/>
                <a:cxnLst>
                  <a:cxn ang="0">
                    <a:pos x="0" y="0"/>
                  </a:cxn>
                  <a:cxn ang="0">
                    <a:pos x="0" y="1"/>
                  </a:cxn>
                  <a:cxn ang="0">
                    <a:pos x="1" y="2"/>
                  </a:cxn>
                  <a:cxn ang="0">
                    <a:pos x="2" y="3"/>
                  </a:cxn>
                  <a:cxn ang="0">
                    <a:pos x="2" y="4"/>
                  </a:cxn>
                  <a:cxn ang="0">
                    <a:pos x="2" y="5"/>
                  </a:cxn>
                  <a:cxn ang="0">
                    <a:pos x="2" y="4"/>
                  </a:cxn>
                  <a:cxn ang="0">
                    <a:pos x="2" y="4"/>
                  </a:cxn>
                  <a:cxn ang="0">
                    <a:pos x="1" y="0"/>
                  </a:cxn>
                  <a:cxn ang="0">
                    <a:pos x="0" y="0"/>
                  </a:cxn>
                </a:cxnLst>
                <a:rect l="0" t="0" r="r" b="b"/>
                <a:pathLst>
                  <a:path w="2" h="5">
                    <a:moveTo>
                      <a:pt x="0" y="0"/>
                    </a:moveTo>
                    <a:lnTo>
                      <a:pt x="0" y="1"/>
                    </a:lnTo>
                    <a:lnTo>
                      <a:pt x="1" y="2"/>
                    </a:lnTo>
                    <a:lnTo>
                      <a:pt x="2" y="3"/>
                    </a:lnTo>
                    <a:lnTo>
                      <a:pt x="2" y="4"/>
                    </a:lnTo>
                    <a:lnTo>
                      <a:pt x="2" y="5"/>
                    </a:lnTo>
                    <a:lnTo>
                      <a:pt x="2" y="4"/>
                    </a:lnTo>
                    <a:lnTo>
                      <a:pt x="2" y="4"/>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2" name="Freeform 215"/>
              <p:cNvSpPr>
                <a:spLocks/>
              </p:cNvSpPr>
              <p:nvPr/>
            </p:nvSpPr>
            <p:spPr bwMode="auto">
              <a:xfrm>
                <a:off x="3916" y="4019"/>
                <a:ext cx="2" cy="2"/>
              </a:xfrm>
              <a:custGeom>
                <a:avLst/>
                <a:gdLst/>
                <a:ahLst/>
                <a:cxnLst>
                  <a:cxn ang="0">
                    <a:pos x="0" y="0"/>
                  </a:cxn>
                  <a:cxn ang="0">
                    <a:pos x="0" y="0"/>
                  </a:cxn>
                  <a:cxn ang="0">
                    <a:pos x="1" y="2"/>
                  </a:cxn>
                  <a:cxn ang="0">
                    <a:pos x="2" y="2"/>
                  </a:cxn>
                  <a:cxn ang="0">
                    <a:pos x="2" y="2"/>
                  </a:cxn>
                  <a:cxn ang="0">
                    <a:pos x="2" y="2"/>
                  </a:cxn>
                  <a:cxn ang="0">
                    <a:pos x="2" y="1"/>
                  </a:cxn>
                  <a:cxn ang="0">
                    <a:pos x="0" y="0"/>
                  </a:cxn>
                </a:cxnLst>
                <a:rect l="0" t="0" r="r" b="b"/>
                <a:pathLst>
                  <a:path w="2" h="2">
                    <a:moveTo>
                      <a:pt x="0" y="0"/>
                    </a:moveTo>
                    <a:lnTo>
                      <a:pt x="0" y="0"/>
                    </a:lnTo>
                    <a:lnTo>
                      <a:pt x="1" y="2"/>
                    </a:lnTo>
                    <a:lnTo>
                      <a:pt x="2" y="2"/>
                    </a:lnTo>
                    <a:lnTo>
                      <a:pt x="2" y="2"/>
                    </a:lnTo>
                    <a:lnTo>
                      <a:pt x="2" y="2"/>
                    </a:lnTo>
                    <a:lnTo>
                      <a:pt x="2"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3" name="Freeform 216"/>
              <p:cNvSpPr>
                <a:spLocks/>
              </p:cNvSpPr>
              <p:nvPr/>
            </p:nvSpPr>
            <p:spPr bwMode="auto">
              <a:xfrm>
                <a:off x="3918" y="4041"/>
                <a:ext cx="2" cy="5"/>
              </a:xfrm>
              <a:custGeom>
                <a:avLst/>
                <a:gdLst/>
                <a:ahLst/>
                <a:cxnLst>
                  <a:cxn ang="0">
                    <a:pos x="2" y="1"/>
                  </a:cxn>
                  <a:cxn ang="0">
                    <a:pos x="0" y="0"/>
                  </a:cxn>
                  <a:cxn ang="0">
                    <a:pos x="0" y="0"/>
                  </a:cxn>
                  <a:cxn ang="0">
                    <a:pos x="0" y="2"/>
                  </a:cxn>
                  <a:cxn ang="0">
                    <a:pos x="1" y="5"/>
                  </a:cxn>
                  <a:cxn ang="0">
                    <a:pos x="2" y="5"/>
                  </a:cxn>
                  <a:cxn ang="0">
                    <a:pos x="2" y="4"/>
                  </a:cxn>
                  <a:cxn ang="0">
                    <a:pos x="2" y="2"/>
                  </a:cxn>
                  <a:cxn ang="0">
                    <a:pos x="2" y="1"/>
                  </a:cxn>
                </a:cxnLst>
                <a:rect l="0" t="0" r="r" b="b"/>
                <a:pathLst>
                  <a:path w="2" h="5">
                    <a:moveTo>
                      <a:pt x="2" y="1"/>
                    </a:moveTo>
                    <a:lnTo>
                      <a:pt x="0" y="0"/>
                    </a:lnTo>
                    <a:lnTo>
                      <a:pt x="0" y="0"/>
                    </a:lnTo>
                    <a:lnTo>
                      <a:pt x="0" y="2"/>
                    </a:lnTo>
                    <a:lnTo>
                      <a:pt x="1" y="5"/>
                    </a:lnTo>
                    <a:lnTo>
                      <a:pt x="2" y="5"/>
                    </a:lnTo>
                    <a:lnTo>
                      <a:pt x="2" y="4"/>
                    </a:lnTo>
                    <a:lnTo>
                      <a:pt x="2" y="2"/>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4" name="Freeform 217"/>
              <p:cNvSpPr>
                <a:spLocks/>
              </p:cNvSpPr>
              <p:nvPr/>
            </p:nvSpPr>
            <p:spPr bwMode="auto">
              <a:xfrm>
                <a:off x="3915" y="4016"/>
                <a:ext cx="2" cy="1"/>
              </a:xfrm>
              <a:custGeom>
                <a:avLst/>
                <a:gdLst/>
                <a:ahLst/>
                <a:cxnLst>
                  <a:cxn ang="0">
                    <a:pos x="1" y="1"/>
                  </a:cxn>
                  <a:cxn ang="0">
                    <a:pos x="0" y="1"/>
                  </a:cxn>
                  <a:cxn ang="0">
                    <a:pos x="1" y="1"/>
                  </a:cxn>
                  <a:cxn ang="0">
                    <a:pos x="1" y="1"/>
                  </a:cxn>
                  <a:cxn ang="0">
                    <a:pos x="2" y="1"/>
                  </a:cxn>
                  <a:cxn ang="0">
                    <a:pos x="2" y="0"/>
                  </a:cxn>
                  <a:cxn ang="0">
                    <a:pos x="1" y="0"/>
                  </a:cxn>
                  <a:cxn ang="0">
                    <a:pos x="1" y="1"/>
                  </a:cxn>
                </a:cxnLst>
                <a:rect l="0" t="0" r="r" b="b"/>
                <a:pathLst>
                  <a:path w="2" h="1">
                    <a:moveTo>
                      <a:pt x="1" y="1"/>
                    </a:moveTo>
                    <a:lnTo>
                      <a:pt x="0" y="1"/>
                    </a:lnTo>
                    <a:lnTo>
                      <a:pt x="1" y="1"/>
                    </a:lnTo>
                    <a:lnTo>
                      <a:pt x="1" y="1"/>
                    </a:lnTo>
                    <a:lnTo>
                      <a:pt x="2" y="1"/>
                    </a:lnTo>
                    <a:lnTo>
                      <a:pt x="2" y="0"/>
                    </a:lnTo>
                    <a:lnTo>
                      <a:pt x="1" y="0"/>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5" name="Freeform 218"/>
              <p:cNvSpPr>
                <a:spLocks/>
              </p:cNvSpPr>
              <p:nvPr/>
            </p:nvSpPr>
            <p:spPr bwMode="auto">
              <a:xfrm>
                <a:off x="3916" y="4025"/>
                <a:ext cx="4" cy="10"/>
              </a:xfrm>
              <a:custGeom>
                <a:avLst/>
                <a:gdLst/>
                <a:ahLst/>
                <a:cxnLst>
                  <a:cxn ang="0">
                    <a:pos x="4" y="10"/>
                  </a:cxn>
                  <a:cxn ang="0">
                    <a:pos x="4" y="0"/>
                  </a:cxn>
                  <a:cxn ang="0">
                    <a:pos x="3" y="0"/>
                  </a:cxn>
                  <a:cxn ang="0">
                    <a:pos x="2" y="0"/>
                  </a:cxn>
                  <a:cxn ang="0">
                    <a:pos x="1" y="0"/>
                  </a:cxn>
                  <a:cxn ang="0">
                    <a:pos x="1" y="0"/>
                  </a:cxn>
                  <a:cxn ang="0">
                    <a:pos x="1" y="1"/>
                  </a:cxn>
                  <a:cxn ang="0">
                    <a:pos x="1" y="2"/>
                  </a:cxn>
                  <a:cxn ang="0">
                    <a:pos x="1" y="2"/>
                  </a:cxn>
                  <a:cxn ang="0">
                    <a:pos x="0" y="3"/>
                  </a:cxn>
                  <a:cxn ang="0">
                    <a:pos x="0" y="3"/>
                  </a:cxn>
                  <a:cxn ang="0">
                    <a:pos x="0" y="3"/>
                  </a:cxn>
                  <a:cxn ang="0">
                    <a:pos x="1" y="3"/>
                  </a:cxn>
                  <a:cxn ang="0">
                    <a:pos x="1" y="5"/>
                  </a:cxn>
                  <a:cxn ang="0">
                    <a:pos x="0" y="4"/>
                  </a:cxn>
                  <a:cxn ang="0">
                    <a:pos x="0" y="4"/>
                  </a:cxn>
                  <a:cxn ang="0">
                    <a:pos x="0" y="4"/>
                  </a:cxn>
                  <a:cxn ang="0">
                    <a:pos x="0" y="6"/>
                  </a:cxn>
                  <a:cxn ang="0">
                    <a:pos x="2" y="7"/>
                  </a:cxn>
                  <a:cxn ang="0">
                    <a:pos x="2" y="7"/>
                  </a:cxn>
                  <a:cxn ang="0">
                    <a:pos x="2" y="7"/>
                  </a:cxn>
                  <a:cxn ang="0">
                    <a:pos x="2" y="10"/>
                  </a:cxn>
                  <a:cxn ang="0">
                    <a:pos x="3" y="10"/>
                  </a:cxn>
                  <a:cxn ang="0">
                    <a:pos x="4" y="10"/>
                  </a:cxn>
                  <a:cxn ang="0">
                    <a:pos x="4" y="10"/>
                  </a:cxn>
                </a:cxnLst>
                <a:rect l="0" t="0" r="r" b="b"/>
                <a:pathLst>
                  <a:path w="4" h="10">
                    <a:moveTo>
                      <a:pt x="4" y="10"/>
                    </a:moveTo>
                    <a:lnTo>
                      <a:pt x="4" y="0"/>
                    </a:lnTo>
                    <a:lnTo>
                      <a:pt x="3" y="0"/>
                    </a:lnTo>
                    <a:lnTo>
                      <a:pt x="2" y="0"/>
                    </a:lnTo>
                    <a:lnTo>
                      <a:pt x="1" y="0"/>
                    </a:lnTo>
                    <a:lnTo>
                      <a:pt x="1" y="0"/>
                    </a:lnTo>
                    <a:lnTo>
                      <a:pt x="1" y="1"/>
                    </a:lnTo>
                    <a:lnTo>
                      <a:pt x="1" y="2"/>
                    </a:lnTo>
                    <a:lnTo>
                      <a:pt x="1" y="2"/>
                    </a:lnTo>
                    <a:lnTo>
                      <a:pt x="0" y="3"/>
                    </a:lnTo>
                    <a:lnTo>
                      <a:pt x="0" y="3"/>
                    </a:lnTo>
                    <a:lnTo>
                      <a:pt x="0" y="3"/>
                    </a:lnTo>
                    <a:lnTo>
                      <a:pt x="1" y="3"/>
                    </a:lnTo>
                    <a:lnTo>
                      <a:pt x="1" y="5"/>
                    </a:lnTo>
                    <a:lnTo>
                      <a:pt x="0" y="4"/>
                    </a:lnTo>
                    <a:lnTo>
                      <a:pt x="0" y="4"/>
                    </a:lnTo>
                    <a:lnTo>
                      <a:pt x="0" y="4"/>
                    </a:lnTo>
                    <a:lnTo>
                      <a:pt x="0" y="6"/>
                    </a:lnTo>
                    <a:lnTo>
                      <a:pt x="2" y="7"/>
                    </a:lnTo>
                    <a:lnTo>
                      <a:pt x="2" y="7"/>
                    </a:lnTo>
                    <a:lnTo>
                      <a:pt x="2" y="7"/>
                    </a:lnTo>
                    <a:lnTo>
                      <a:pt x="2" y="10"/>
                    </a:lnTo>
                    <a:lnTo>
                      <a:pt x="3" y="10"/>
                    </a:lnTo>
                    <a:lnTo>
                      <a:pt x="4" y="10"/>
                    </a:lnTo>
                    <a:lnTo>
                      <a:pt x="4" y="1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6" name="Freeform 219"/>
              <p:cNvSpPr>
                <a:spLocks/>
              </p:cNvSpPr>
              <p:nvPr/>
            </p:nvSpPr>
            <p:spPr bwMode="auto">
              <a:xfrm>
                <a:off x="3914" y="4022"/>
                <a:ext cx="2" cy="3"/>
              </a:xfrm>
              <a:custGeom>
                <a:avLst/>
                <a:gdLst/>
                <a:ahLst/>
                <a:cxnLst>
                  <a:cxn ang="0">
                    <a:pos x="0" y="2"/>
                  </a:cxn>
                  <a:cxn ang="0">
                    <a:pos x="0" y="3"/>
                  </a:cxn>
                  <a:cxn ang="0">
                    <a:pos x="1" y="3"/>
                  </a:cxn>
                  <a:cxn ang="0">
                    <a:pos x="1" y="3"/>
                  </a:cxn>
                  <a:cxn ang="0">
                    <a:pos x="2" y="2"/>
                  </a:cxn>
                  <a:cxn ang="0">
                    <a:pos x="1" y="1"/>
                  </a:cxn>
                  <a:cxn ang="0">
                    <a:pos x="1" y="0"/>
                  </a:cxn>
                  <a:cxn ang="0">
                    <a:pos x="0" y="1"/>
                  </a:cxn>
                  <a:cxn ang="0">
                    <a:pos x="0" y="2"/>
                  </a:cxn>
                </a:cxnLst>
                <a:rect l="0" t="0" r="r" b="b"/>
                <a:pathLst>
                  <a:path w="2" h="3">
                    <a:moveTo>
                      <a:pt x="0" y="2"/>
                    </a:moveTo>
                    <a:lnTo>
                      <a:pt x="0" y="3"/>
                    </a:lnTo>
                    <a:lnTo>
                      <a:pt x="1" y="3"/>
                    </a:lnTo>
                    <a:lnTo>
                      <a:pt x="1" y="3"/>
                    </a:lnTo>
                    <a:lnTo>
                      <a:pt x="2" y="2"/>
                    </a:lnTo>
                    <a:lnTo>
                      <a:pt x="1" y="1"/>
                    </a:lnTo>
                    <a:lnTo>
                      <a:pt x="1" y="0"/>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7" name="Freeform 220"/>
              <p:cNvSpPr>
                <a:spLocks/>
              </p:cNvSpPr>
              <p:nvPr/>
            </p:nvSpPr>
            <p:spPr bwMode="auto">
              <a:xfrm>
                <a:off x="3917" y="4046"/>
                <a:ext cx="3" cy="2"/>
              </a:xfrm>
              <a:custGeom>
                <a:avLst/>
                <a:gdLst/>
                <a:ahLst/>
                <a:cxnLst>
                  <a:cxn ang="0">
                    <a:pos x="2" y="0"/>
                  </a:cxn>
                  <a:cxn ang="0">
                    <a:pos x="2" y="0"/>
                  </a:cxn>
                  <a:cxn ang="0">
                    <a:pos x="1" y="1"/>
                  </a:cxn>
                  <a:cxn ang="0">
                    <a:pos x="0" y="2"/>
                  </a:cxn>
                  <a:cxn ang="0">
                    <a:pos x="1" y="1"/>
                  </a:cxn>
                  <a:cxn ang="0">
                    <a:pos x="1" y="2"/>
                  </a:cxn>
                  <a:cxn ang="0">
                    <a:pos x="3" y="1"/>
                  </a:cxn>
                  <a:cxn ang="0">
                    <a:pos x="2" y="0"/>
                  </a:cxn>
                </a:cxnLst>
                <a:rect l="0" t="0" r="r" b="b"/>
                <a:pathLst>
                  <a:path w="3" h="2">
                    <a:moveTo>
                      <a:pt x="2" y="0"/>
                    </a:moveTo>
                    <a:lnTo>
                      <a:pt x="2" y="0"/>
                    </a:lnTo>
                    <a:lnTo>
                      <a:pt x="1" y="1"/>
                    </a:lnTo>
                    <a:lnTo>
                      <a:pt x="0" y="2"/>
                    </a:lnTo>
                    <a:lnTo>
                      <a:pt x="1" y="1"/>
                    </a:lnTo>
                    <a:lnTo>
                      <a:pt x="1" y="2"/>
                    </a:lnTo>
                    <a:lnTo>
                      <a:pt x="3"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8" name="Freeform 221"/>
              <p:cNvSpPr>
                <a:spLocks/>
              </p:cNvSpPr>
              <p:nvPr/>
            </p:nvSpPr>
            <p:spPr bwMode="auto">
              <a:xfrm>
                <a:off x="3918" y="4050"/>
                <a:ext cx="2" cy="4"/>
              </a:xfrm>
              <a:custGeom>
                <a:avLst/>
                <a:gdLst/>
                <a:ahLst/>
                <a:cxnLst>
                  <a:cxn ang="0">
                    <a:pos x="2" y="3"/>
                  </a:cxn>
                  <a:cxn ang="0">
                    <a:pos x="2" y="1"/>
                  </a:cxn>
                  <a:cxn ang="0">
                    <a:pos x="1" y="0"/>
                  </a:cxn>
                  <a:cxn ang="0">
                    <a:pos x="1" y="0"/>
                  </a:cxn>
                  <a:cxn ang="0">
                    <a:pos x="1" y="0"/>
                  </a:cxn>
                  <a:cxn ang="0">
                    <a:pos x="1" y="1"/>
                  </a:cxn>
                  <a:cxn ang="0">
                    <a:pos x="0" y="2"/>
                  </a:cxn>
                  <a:cxn ang="0">
                    <a:pos x="0" y="4"/>
                  </a:cxn>
                  <a:cxn ang="0">
                    <a:pos x="1" y="4"/>
                  </a:cxn>
                  <a:cxn ang="0">
                    <a:pos x="1" y="4"/>
                  </a:cxn>
                  <a:cxn ang="0">
                    <a:pos x="2" y="3"/>
                  </a:cxn>
                </a:cxnLst>
                <a:rect l="0" t="0" r="r" b="b"/>
                <a:pathLst>
                  <a:path w="2" h="4">
                    <a:moveTo>
                      <a:pt x="2" y="3"/>
                    </a:moveTo>
                    <a:lnTo>
                      <a:pt x="2" y="1"/>
                    </a:lnTo>
                    <a:lnTo>
                      <a:pt x="1" y="0"/>
                    </a:lnTo>
                    <a:lnTo>
                      <a:pt x="1" y="0"/>
                    </a:lnTo>
                    <a:lnTo>
                      <a:pt x="1" y="0"/>
                    </a:lnTo>
                    <a:lnTo>
                      <a:pt x="1" y="1"/>
                    </a:lnTo>
                    <a:lnTo>
                      <a:pt x="0" y="2"/>
                    </a:lnTo>
                    <a:lnTo>
                      <a:pt x="0" y="4"/>
                    </a:lnTo>
                    <a:lnTo>
                      <a:pt x="1" y="4"/>
                    </a:lnTo>
                    <a:lnTo>
                      <a:pt x="1" y="4"/>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19" name="Freeform 222"/>
              <p:cNvSpPr>
                <a:spLocks/>
              </p:cNvSpPr>
              <p:nvPr/>
            </p:nvSpPr>
            <p:spPr bwMode="auto">
              <a:xfrm>
                <a:off x="3915" y="4036"/>
                <a:ext cx="3" cy="3"/>
              </a:xfrm>
              <a:custGeom>
                <a:avLst/>
                <a:gdLst/>
                <a:ahLst/>
                <a:cxnLst>
                  <a:cxn ang="0">
                    <a:pos x="2" y="3"/>
                  </a:cxn>
                  <a:cxn ang="0">
                    <a:pos x="3" y="1"/>
                  </a:cxn>
                  <a:cxn ang="0">
                    <a:pos x="2" y="0"/>
                  </a:cxn>
                  <a:cxn ang="0">
                    <a:pos x="1" y="1"/>
                  </a:cxn>
                  <a:cxn ang="0">
                    <a:pos x="1" y="1"/>
                  </a:cxn>
                  <a:cxn ang="0">
                    <a:pos x="0" y="1"/>
                  </a:cxn>
                  <a:cxn ang="0">
                    <a:pos x="0" y="2"/>
                  </a:cxn>
                  <a:cxn ang="0">
                    <a:pos x="0" y="2"/>
                  </a:cxn>
                  <a:cxn ang="0">
                    <a:pos x="0" y="3"/>
                  </a:cxn>
                  <a:cxn ang="0">
                    <a:pos x="1" y="3"/>
                  </a:cxn>
                  <a:cxn ang="0">
                    <a:pos x="1" y="3"/>
                  </a:cxn>
                  <a:cxn ang="0">
                    <a:pos x="2" y="3"/>
                  </a:cxn>
                  <a:cxn ang="0">
                    <a:pos x="2" y="3"/>
                  </a:cxn>
                </a:cxnLst>
                <a:rect l="0" t="0" r="r" b="b"/>
                <a:pathLst>
                  <a:path w="3" h="3">
                    <a:moveTo>
                      <a:pt x="2" y="3"/>
                    </a:moveTo>
                    <a:lnTo>
                      <a:pt x="3" y="1"/>
                    </a:lnTo>
                    <a:lnTo>
                      <a:pt x="2" y="0"/>
                    </a:lnTo>
                    <a:lnTo>
                      <a:pt x="1" y="1"/>
                    </a:lnTo>
                    <a:lnTo>
                      <a:pt x="1" y="1"/>
                    </a:lnTo>
                    <a:lnTo>
                      <a:pt x="0" y="1"/>
                    </a:lnTo>
                    <a:lnTo>
                      <a:pt x="0" y="2"/>
                    </a:lnTo>
                    <a:lnTo>
                      <a:pt x="0" y="2"/>
                    </a:lnTo>
                    <a:lnTo>
                      <a:pt x="0" y="3"/>
                    </a:lnTo>
                    <a:lnTo>
                      <a:pt x="1" y="3"/>
                    </a:lnTo>
                    <a:lnTo>
                      <a:pt x="1" y="3"/>
                    </a:lnTo>
                    <a:lnTo>
                      <a:pt x="2"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0" name="Freeform 223"/>
              <p:cNvSpPr>
                <a:spLocks/>
              </p:cNvSpPr>
              <p:nvPr/>
            </p:nvSpPr>
            <p:spPr bwMode="auto">
              <a:xfrm>
                <a:off x="3917" y="4050"/>
                <a:ext cx="1" cy="4"/>
              </a:xfrm>
              <a:custGeom>
                <a:avLst/>
                <a:gdLst/>
                <a:ahLst/>
                <a:cxnLst>
                  <a:cxn ang="0">
                    <a:pos x="0" y="1"/>
                  </a:cxn>
                  <a:cxn ang="0">
                    <a:pos x="0" y="1"/>
                  </a:cxn>
                  <a:cxn ang="0">
                    <a:pos x="0" y="4"/>
                  </a:cxn>
                  <a:cxn ang="0">
                    <a:pos x="1" y="4"/>
                  </a:cxn>
                  <a:cxn ang="0">
                    <a:pos x="1" y="4"/>
                  </a:cxn>
                  <a:cxn ang="0">
                    <a:pos x="1" y="0"/>
                  </a:cxn>
                  <a:cxn ang="0">
                    <a:pos x="1" y="0"/>
                  </a:cxn>
                  <a:cxn ang="0">
                    <a:pos x="0" y="1"/>
                  </a:cxn>
                </a:cxnLst>
                <a:rect l="0" t="0" r="r" b="b"/>
                <a:pathLst>
                  <a:path w="1" h="4">
                    <a:moveTo>
                      <a:pt x="0" y="1"/>
                    </a:moveTo>
                    <a:lnTo>
                      <a:pt x="0" y="1"/>
                    </a:lnTo>
                    <a:lnTo>
                      <a:pt x="0" y="4"/>
                    </a:lnTo>
                    <a:lnTo>
                      <a:pt x="1" y="4"/>
                    </a:lnTo>
                    <a:lnTo>
                      <a:pt x="1" y="4"/>
                    </a:lnTo>
                    <a:lnTo>
                      <a:pt x="1" y="0"/>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1" name="Freeform 224"/>
              <p:cNvSpPr>
                <a:spLocks/>
              </p:cNvSpPr>
              <p:nvPr/>
            </p:nvSpPr>
            <p:spPr bwMode="auto">
              <a:xfrm>
                <a:off x="3919" y="4060"/>
                <a:ext cx="8" cy="5"/>
              </a:xfrm>
              <a:custGeom>
                <a:avLst/>
                <a:gdLst/>
                <a:ahLst/>
                <a:cxnLst>
                  <a:cxn ang="0">
                    <a:pos x="6" y="5"/>
                  </a:cxn>
                  <a:cxn ang="0">
                    <a:pos x="8" y="5"/>
                  </a:cxn>
                  <a:cxn ang="0">
                    <a:pos x="8" y="5"/>
                  </a:cxn>
                  <a:cxn ang="0">
                    <a:pos x="8" y="5"/>
                  </a:cxn>
                  <a:cxn ang="0">
                    <a:pos x="8" y="5"/>
                  </a:cxn>
                  <a:cxn ang="0">
                    <a:pos x="7" y="4"/>
                  </a:cxn>
                  <a:cxn ang="0">
                    <a:pos x="7" y="4"/>
                  </a:cxn>
                  <a:cxn ang="0">
                    <a:pos x="6" y="4"/>
                  </a:cxn>
                  <a:cxn ang="0">
                    <a:pos x="6" y="4"/>
                  </a:cxn>
                  <a:cxn ang="0">
                    <a:pos x="6" y="4"/>
                  </a:cxn>
                  <a:cxn ang="0">
                    <a:pos x="1" y="1"/>
                  </a:cxn>
                  <a:cxn ang="0">
                    <a:pos x="0" y="0"/>
                  </a:cxn>
                  <a:cxn ang="0">
                    <a:pos x="0" y="0"/>
                  </a:cxn>
                  <a:cxn ang="0">
                    <a:pos x="1" y="2"/>
                  </a:cxn>
                  <a:cxn ang="0">
                    <a:pos x="4" y="4"/>
                  </a:cxn>
                  <a:cxn ang="0">
                    <a:pos x="4" y="4"/>
                  </a:cxn>
                  <a:cxn ang="0">
                    <a:pos x="4" y="4"/>
                  </a:cxn>
                  <a:cxn ang="0">
                    <a:pos x="4" y="3"/>
                  </a:cxn>
                  <a:cxn ang="0">
                    <a:pos x="6" y="5"/>
                  </a:cxn>
                </a:cxnLst>
                <a:rect l="0" t="0" r="r" b="b"/>
                <a:pathLst>
                  <a:path w="8" h="5">
                    <a:moveTo>
                      <a:pt x="6" y="5"/>
                    </a:moveTo>
                    <a:lnTo>
                      <a:pt x="8" y="5"/>
                    </a:lnTo>
                    <a:lnTo>
                      <a:pt x="8" y="5"/>
                    </a:lnTo>
                    <a:lnTo>
                      <a:pt x="8" y="5"/>
                    </a:lnTo>
                    <a:lnTo>
                      <a:pt x="8" y="5"/>
                    </a:lnTo>
                    <a:lnTo>
                      <a:pt x="7" y="4"/>
                    </a:lnTo>
                    <a:lnTo>
                      <a:pt x="7" y="4"/>
                    </a:lnTo>
                    <a:lnTo>
                      <a:pt x="6" y="4"/>
                    </a:lnTo>
                    <a:lnTo>
                      <a:pt x="6" y="4"/>
                    </a:lnTo>
                    <a:lnTo>
                      <a:pt x="6" y="4"/>
                    </a:lnTo>
                    <a:lnTo>
                      <a:pt x="1" y="1"/>
                    </a:lnTo>
                    <a:lnTo>
                      <a:pt x="0" y="0"/>
                    </a:lnTo>
                    <a:lnTo>
                      <a:pt x="0" y="0"/>
                    </a:lnTo>
                    <a:lnTo>
                      <a:pt x="1" y="2"/>
                    </a:lnTo>
                    <a:lnTo>
                      <a:pt x="4" y="4"/>
                    </a:lnTo>
                    <a:lnTo>
                      <a:pt x="4" y="4"/>
                    </a:lnTo>
                    <a:lnTo>
                      <a:pt x="4" y="4"/>
                    </a:lnTo>
                    <a:lnTo>
                      <a:pt x="4" y="3"/>
                    </a:lnTo>
                    <a:lnTo>
                      <a:pt x="6"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2" name="Freeform 225"/>
              <p:cNvSpPr>
                <a:spLocks/>
              </p:cNvSpPr>
              <p:nvPr/>
            </p:nvSpPr>
            <p:spPr bwMode="auto">
              <a:xfrm>
                <a:off x="3917" y="4022"/>
                <a:ext cx="3" cy="2"/>
              </a:xfrm>
              <a:custGeom>
                <a:avLst/>
                <a:gdLst/>
                <a:ahLst/>
                <a:cxnLst>
                  <a:cxn ang="0">
                    <a:pos x="2" y="0"/>
                  </a:cxn>
                  <a:cxn ang="0">
                    <a:pos x="0" y="0"/>
                  </a:cxn>
                  <a:cxn ang="0">
                    <a:pos x="0" y="0"/>
                  </a:cxn>
                  <a:cxn ang="0">
                    <a:pos x="0" y="0"/>
                  </a:cxn>
                  <a:cxn ang="0">
                    <a:pos x="1" y="1"/>
                  </a:cxn>
                  <a:cxn ang="0">
                    <a:pos x="3" y="2"/>
                  </a:cxn>
                  <a:cxn ang="0">
                    <a:pos x="3" y="2"/>
                  </a:cxn>
                  <a:cxn ang="0">
                    <a:pos x="2" y="1"/>
                  </a:cxn>
                  <a:cxn ang="0">
                    <a:pos x="2" y="0"/>
                  </a:cxn>
                </a:cxnLst>
                <a:rect l="0" t="0" r="r" b="b"/>
                <a:pathLst>
                  <a:path w="3" h="2">
                    <a:moveTo>
                      <a:pt x="2" y="0"/>
                    </a:moveTo>
                    <a:lnTo>
                      <a:pt x="0" y="0"/>
                    </a:lnTo>
                    <a:lnTo>
                      <a:pt x="0" y="0"/>
                    </a:lnTo>
                    <a:lnTo>
                      <a:pt x="0" y="0"/>
                    </a:lnTo>
                    <a:lnTo>
                      <a:pt x="1" y="1"/>
                    </a:lnTo>
                    <a:lnTo>
                      <a:pt x="3" y="2"/>
                    </a:lnTo>
                    <a:lnTo>
                      <a:pt x="3" y="2"/>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3" name="Freeform 226"/>
              <p:cNvSpPr>
                <a:spLocks/>
              </p:cNvSpPr>
              <p:nvPr/>
            </p:nvSpPr>
            <p:spPr bwMode="auto">
              <a:xfrm>
                <a:off x="3914" y="4032"/>
                <a:ext cx="2" cy="2"/>
              </a:xfrm>
              <a:custGeom>
                <a:avLst/>
                <a:gdLst/>
                <a:ahLst/>
                <a:cxnLst>
                  <a:cxn ang="0">
                    <a:pos x="2" y="2"/>
                  </a:cxn>
                  <a:cxn ang="0">
                    <a:pos x="1" y="0"/>
                  </a:cxn>
                  <a:cxn ang="0">
                    <a:pos x="0" y="0"/>
                  </a:cxn>
                  <a:cxn ang="0">
                    <a:pos x="0" y="0"/>
                  </a:cxn>
                  <a:cxn ang="0">
                    <a:pos x="0" y="1"/>
                  </a:cxn>
                  <a:cxn ang="0">
                    <a:pos x="0" y="1"/>
                  </a:cxn>
                  <a:cxn ang="0">
                    <a:pos x="1" y="2"/>
                  </a:cxn>
                  <a:cxn ang="0">
                    <a:pos x="2" y="2"/>
                  </a:cxn>
                  <a:cxn ang="0">
                    <a:pos x="2" y="2"/>
                  </a:cxn>
                </a:cxnLst>
                <a:rect l="0" t="0" r="r" b="b"/>
                <a:pathLst>
                  <a:path w="2" h="2">
                    <a:moveTo>
                      <a:pt x="2" y="2"/>
                    </a:moveTo>
                    <a:lnTo>
                      <a:pt x="1" y="0"/>
                    </a:lnTo>
                    <a:lnTo>
                      <a:pt x="0" y="0"/>
                    </a:lnTo>
                    <a:lnTo>
                      <a:pt x="0" y="0"/>
                    </a:lnTo>
                    <a:lnTo>
                      <a:pt x="0" y="1"/>
                    </a:lnTo>
                    <a:lnTo>
                      <a:pt x="0" y="1"/>
                    </a:lnTo>
                    <a:lnTo>
                      <a:pt x="1" y="2"/>
                    </a:lnTo>
                    <a:lnTo>
                      <a:pt x="2"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4" name="Freeform 227"/>
              <p:cNvSpPr>
                <a:spLocks/>
              </p:cNvSpPr>
              <p:nvPr/>
            </p:nvSpPr>
            <p:spPr bwMode="auto">
              <a:xfrm>
                <a:off x="3879" y="3675"/>
                <a:ext cx="1" cy="3"/>
              </a:xfrm>
              <a:custGeom>
                <a:avLst/>
                <a:gdLst/>
                <a:ahLst/>
                <a:cxnLst>
                  <a:cxn ang="0">
                    <a:pos x="1" y="0"/>
                  </a:cxn>
                  <a:cxn ang="0">
                    <a:pos x="1" y="0"/>
                  </a:cxn>
                  <a:cxn ang="0">
                    <a:pos x="0" y="1"/>
                  </a:cxn>
                  <a:cxn ang="0">
                    <a:pos x="0" y="2"/>
                  </a:cxn>
                  <a:cxn ang="0">
                    <a:pos x="1" y="3"/>
                  </a:cxn>
                  <a:cxn ang="0">
                    <a:pos x="1" y="0"/>
                  </a:cxn>
                  <a:cxn ang="0">
                    <a:pos x="1" y="0"/>
                  </a:cxn>
                  <a:cxn ang="0">
                    <a:pos x="1" y="0"/>
                  </a:cxn>
                </a:cxnLst>
                <a:rect l="0" t="0" r="r" b="b"/>
                <a:pathLst>
                  <a:path w="1" h="3">
                    <a:moveTo>
                      <a:pt x="1" y="0"/>
                    </a:moveTo>
                    <a:lnTo>
                      <a:pt x="1" y="0"/>
                    </a:lnTo>
                    <a:lnTo>
                      <a:pt x="0" y="1"/>
                    </a:lnTo>
                    <a:lnTo>
                      <a:pt x="0" y="2"/>
                    </a:lnTo>
                    <a:lnTo>
                      <a:pt x="1" y="3"/>
                    </a:lnTo>
                    <a:lnTo>
                      <a:pt x="1"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5" name="Freeform 228"/>
              <p:cNvSpPr>
                <a:spLocks/>
              </p:cNvSpPr>
              <p:nvPr/>
            </p:nvSpPr>
            <p:spPr bwMode="auto">
              <a:xfrm>
                <a:off x="3727" y="387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6" name="Freeform 229"/>
              <p:cNvSpPr>
                <a:spLocks/>
              </p:cNvSpPr>
              <p:nvPr/>
            </p:nvSpPr>
            <p:spPr bwMode="auto">
              <a:xfrm>
                <a:off x="3923" y="4057"/>
                <a:ext cx="1" cy="2"/>
              </a:xfrm>
              <a:custGeom>
                <a:avLst/>
                <a:gdLst/>
                <a:ahLst/>
                <a:cxnLst>
                  <a:cxn ang="0">
                    <a:pos x="0" y="2"/>
                  </a:cxn>
                  <a:cxn ang="0">
                    <a:pos x="0" y="2"/>
                  </a:cxn>
                  <a:cxn ang="0">
                    <a:pos x="0" y="2"/>
                  </a:cxn>
                  <a:cxn ang="0">
                    <a:pos x="1" y="1"/>
                  </a:cxn>
                  <a:cxn ang="0">
                    <a:pos x="1" y="0"/>
                  </a:cxn>
                  <a:cxn ang="0">
                    <a:pos x="1" y="0"/>
                  </a:cxn>
                  <a:cxn ang="0">
                    <a:pos x="0" y="0"/>
                  </a:cxn>
                  <a:cxn ang="0">
                    <a:pos x="0" y="0"/>
                  </a:cxn>
                  <a:cxn ang="0">
                    <a:pos x="0" y="1"/>
                  </a:cxn>
                  <a:cxn ang="0">
                    <a:pos x="0" y="1"/>
                  </a:cxn>
                  <a:cxn ang="0">
                    <a:pos x="0" y="1"/>
                  </a:cxn>
                  <a:cxn ang="0">
                    <a:pos x="0" y="1"/>
                  </a:cxn>
                  <a:cxn ang="0">
                    <a:pos x="0" y="2"/>
                  </a:cxn>
                </a:cxnLst>
                <a:rect l="0" t="0" r="r" b="b"/>
                <a:pathLst>
                  <a:path w="1" h="2">
                    <a:moveTo>
                      <a:pt x="0" y="2"/>
                    </a:moveTo>
                    <a:lnTo>
                      <a:pt x="0" y="2"/>
                    </a:lnTo>
                    <a:lnTo>
                      <a:pt x="0" y="2"/>
                    </a:lnTo>
                    <a:lnTo>
                      <a:pt x="1" y="1"/>
                    </a:lnTo>
                    <a:lnTo>
                      <a:pt x="1" y="0"/>
                    </a:lnTo>
                    <a:lnTo>
                      <a:pt x="1" y="0"/>
                    </a:lnTo>
                    <a:lnTo>
                      <a:pt x="0" y="0"/>
                    </a:lnTo>
                    <a:lnTo>
                      <a:pt x="0" y="0"/>
                    </a:lnTo>
                    <a:lnTo>
                      <a:pt x="0" y="1"/>
                    </a:lnTo>
                    <a:lnTo>
                      <a:pt x="0" y="1"/>
                    </a:lnTo>
                    <a:lnTo>
                      <a:pt x="0" y="1"/>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7" name="Freeform 230"/>
              <p:cNvSpPr>
                <a:spLocks/>
              </p:cNvSpPr>
              <p:nvPr/>
            </p:nvSpPr>
            <p:spPr bwMode="auto">
              <a:xfrm>
                <a:off x="3921" y="4049"/>
                <a:ext cx="2" cy="3"/>
              </a:xfrm>
              <a:custGeom>
                <a:avLst/>
                <a:gdLst/>
                <a:ahLst/>
                <a:cxnLst>
                  <a:cxn ang="0">
                    <a:pos x="1" y="0"/>
                  </a:cxn>
                  <a:cxn ang="0">
                    <a:pos x="0" y="1"/>
                  </a:cxn>
                  <a:cxn ang="0">
                    <a:pos x="0" y="1"/>
                  </a:cxn>
                  <a:cxn ang="0">
                    <a:pos x="1" y="2"/>
                  </a:cxn>
                  <a:cxn ang="0">
                    <a:pos x="2" y="3"/>
                  </a:cxn>
                  <a:cxn ang="0">
                    <a:pos x="2" y="3"/>
                  </a:cxn>
                  <a:cxn ang="0">
                    <a:pos x="1" y="1"/>
                  </a:cxn>
                  <a:cxn ang="0">
                    <a:pos x="1" y="0"/>
                  </a:cxn>
                </a:cxnLst>
                <a:rect l="0" t="0" r="r" b="b"/>
                <a:pathLst>
                  <a:path w="2" h="3">
                    <a:moveTo>
                      <a:pt x="1" y="0"/>
                    </a:moveTo>
                    <a:lnTo>
                      <a:pt x="0" y="1"/>
                    </a:lnTo>
                    <a:lnTo>
                      <a:pt x="0" y="1"/>
                    </a:lnTo>
                    <a:lnTo>
                      <a:pt x="1" y="2"/>
                    </a:lnTo>
                    <a:lnTo>
                      <a:pt x="2" y="3"/>
                    </a:lnTo>
                    <a:lnTo>
                      <a:pt x="2" y="3"/>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8" name="Freeform 231"/>
              <p:cNvSpPr>
                <a:spLocks/>
              </p:cNvSpPr>
              <p:nvPr/>
            </p:nvSpPr>
            <p:spPr bwMode="auto">
              <a:xfrm>
                <a:off x="3923" y="4001"/>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29" name="Freeform 232"/>
              <p:cNvSpPr>
                <a:spLocks/>
              </p:cNvSpPr>
              <p:nvPr/>
            </p:nvSpPr>
            <p:spPr bwMode="auto">
              <a:xfrm>
                <a:off x="3919" y="4039"/>
                <a:ext cx="3" cy="4"/>
              </a:xfrm>
              <a:custGeom>
                <a:avLst/>
                <a:gdLst/>
                <a:ahLst/>
                <a:cxnLst>
                  <a:cxn ang="0">
                    <a:pos x="0" y="0"/>
                  </a:cxn>
                  <a:cxn ang="0">
                    <a:pos x="0" y="0"/>
                  </a:cxn>
                  <a:cxn ang="0">
                    <a:pos x="0" y="0"/>
                  </a:cxn>
                  <a:cxn ang="0">
                    <a:pos x="1" y="1"/>
                  </a:cxn>
                  <a:cxn ang="0">
                    <a:pos x="1" y="2"/>
                  </a:cxn>
                  <a:cxn ang="0">
                    <a:pos x="1" y="2"/>
                  </a:cxn>
                  <a:cxn ang="0">
                    <a:pos x="2" y="4"/>
                  </a:cxn>
                  <a:cxn ang="0">
                    <a:pos x="3" y="4"/>
                  </a:cxn>
                  <a:cxn ang="0">
                    <a:pos x="2" y="2"/>
                  </a:cxn>
                  <a:cxn ang="0">
                    <a:pos x="0" y="0"/>
                  </a:cxn>
                </a:cxnLst>
                <a:rect l="0" t="0" r="r" b="b"/>
                <a:pathLst>
                  <a:path w="3" h="4">
                    <a:moveTo>
                      <a:pt x="0" y="0"/>
                    </a:moveTo>
                    <a:lnTo>
                      <a:pt x="0" y="0"/>
                    </a:lnTo>
                    <a:lnTo>
                      <a:pt x="0" y="0"/>
                    </a:lnTo>
                    <a:lnTo>
                      <a:pt x="1" y="1"/>
                    </a:lnTo>
                    <a:lnTo>
                      <a:pt x="1" y="2"/>
                    </a:lnTo>
                    <a:lnTo>
                      <a:pt x="1" y="2"/>
                    </a:lnTo>
                    <a:lnTo>
                      <a:pt x="2" y="4"/>
                    </a:lnTo>
                    <a:lnTo>
                      <a:pt x="3" y="4"/>
                    </a:lnTo>
                    <a:lnTo>
                      <a:pt x="2" y="2"/>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0" name="Freeform 233"/>
              <p:cNvSpPr>
                <a:spLocks/>
              </p:cNvSpPr>
              <p:nvPr/>
            </p:nvSpPr>
            <p:spPr bwMode="auto">
              <a:xfrm>
                <a:off x="3919" y="4015"/>
                <a:ext cx="2" cy="2"/>
              </a:xfrm>
              <a:custGeom>
                <a:avLst/>
                <a:gdLst/>
                <a:ahLst/>
                <a:cxnLst>
                  <a:cxn ang="0">
                    <a:pos x="2" y="2"/>
                  </a:cxn>
                  <a:cxn ang="0">
                    <a:pos x="2" y="2"/>
                  </a:cxn>
                  <a:cxn ang="0">
                    <a:pos x="1" y="1"/>
                  </a:cxn>
                  <a:cxn ang="0">
                    <a:pos x="1" y="0"/>
                  </a:cxn>
                  <a:cxn ang="0">
                    <a:pos x="1" y="0"/>
                  </a:cxn>
                  <a:cxn ang="0">
                    <a:pos x="0" y="1"/>
                  </a:cxn>
                  <a:cxn ang="0">
                    <a:pos x="0" y="2"/>
                  </a:cxn>
                  <a:cxn ang="0">
                    <a:pos x="1" y="2"/>
                  </a:cxn>
                  <a:cxn ang="0">
                    <a:pos x="2" y="2"/>
                  </a:cxn>
                </a:cxnLst>
                <a:rect l="0" t="0" r="r" b="b"/>
                <a:pathLst>
                  <a:path w="2" h="2">
                    <a:moveTo>
                      <a:pt x="2" y="2"/>
                    </a:moveTo>
                    <a:lnTo>
                      <a:pt x="2" y="2"/>
                    </a:lnTo>
                    <a:lnTo>
                      <a:pt x="1" y="1"/>
                    </a:lnTo>
                    <a:lnTo>
                      <a:pt x="1" y="0"/>
                    </a:lnTo>
                    <a:lnTo>
                      <a:pt x="1" y="0"/>
                    </a:lnTo>
                    <a:lnTo>
                      <a:pt x="0" y="1"/>
                    </a:lnTo>
                    <a:lnTo>
                      <a:pt x="0" y="2"/>
                    </a:lnTo>
                    <a:lnTo>
                      <a:pt x="1"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1" name="Freeform 234"/>
              <p:cNvSpPr>
                <a:spLocks/>
              </p:cNvSpPr>
              <p:nvPr/>
            </p:nvSpPr>
            <p:spPr bwMode="auto">
              <a:xfrm>
                <a:off x="3923" y="4048"/>
                <a:ext cx="1" cy="2"/>
              </a:xfrm>
              <a:custGeom>
                <a:avLst/>
                <a:gdLst/>
                <a:ahLst/>
                <a:cxnLst>
                  <a:cxn ang="0">
                    <a:pos x="1" y="2"/>
                  </a:cxn>
                  <a:cxn ang="0">
                    <a:pos x="1" y="1"/>
                  </a:cxn>
                  <a:cxn ang="0">
                    <a:pos x="0" y="1"/>
                  </a:cxn>
                  <a:cxn ang="0">
                    <a:pos x="0" y="0"/>
                  </a:cxn>
                  <a:cxn ang="0">
                    <a:pos x="0" y="0"/>
                  </a:cxn>
                  <a:cxn ang="0">
                    <a:pos x="0" y="1"/>
                  </a:cxn>
                  <a:cxn ang="0">
                    <a:pos x="1" y="2"/>
                  </a:cxn>
                  <a:cxn ang="0">
                    <a:pos x="1" y="2"/>
                  </a:cxn>
                </a:cxnLst>
                <a:rect l="0" t="0" r="r" b="b"/>
                <a:pathLst>
                  <a:path w="1" h="2">
                    <a:moveTo>
                      <a:pt x="1" y="2"/>
                    </a:moveTo>
                    <a:lnTo>
                      <a:pt x="1" y="1"/>
                    </a:lnTo>
                    <a:lnTo>
                      <a:pt x="0" y="1"/>
                    </a:lnTo>
                    <a:lnTo>
                      <a:pt x="0" y="0"/>
                    </a:lnTo>
                    <a:lnTo>
                      <a:pt x="0" y="0"/>
                    </a:lnTo>
                    <a:lnTo>
                      <a:pt x="0" y="1"/>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2" name="Freeform 235"/>
              <p:cNvSpPr>
                <a:spLocks/>
              </p:cNvSpPr>
              <p:nvPr/>
            </p:nvSpPr>
            <p:spPr bwMode="auto">
              <a:xfrm>
                <a:off x="3954" y="4079"/>
                <a:ext cx="6" cy="5"/>
              </a:xfrm>
              <a:custGeom>
                <a:avLst/>
                <a:gdLst/>
                <a:ahLst/>
                <a:cxnLst>
                  <a:cxn ang="0">
                    <a:pos x="6" y="1"/>
                  </a:cxn>
                  <a:cxn ang="0">
                    <a:pos x="2" y="0"/>
                  </a:cxn>
                  <a:cxn ang="0">
                    <a:pos x="0" y="1"/>
                  </a:cxn>
                  <a:cxn ang="0">
                    <a:pos x="0" y="2"/>
                  </a:cxn>
                  <a:cxn ang="0">
                    <a:pos x="1" y="2"/>
                  </a:cxn>
                  <a:cxn ang="0">
                    <a:pos x="1" y="2"/>
                  </a:cxn>
                  <a:cxn ang="0">
                    <a:pos x="2" y="4"/>
                  </a:cxn>
                  <a:cxn ang="0">
                    <a:pos x="3" y="4"/>
                  </a:cxn>
                  <a:cxn ang="0">
                    <a:pos x="3" y="4"/>
                  </a:cxn>
                  <a:cxn ang="0">
                    <a:pos x="3" y="4"/>
                  </a:cxn>
                  <a:cxn ang="0">
                    <a:pos x="4" y="4"/>
                  </a:cxn>
                  <a:cxn ang="0">
                    <a:pos x="4" y="4"/>
                  </a:cxn>
                  <a:cxn ang="0">
                    <a:pos x="4" y="4"/>
                  </a:cxn>
                  <a:cxn ang="0">
                    <a:pos x="5" y="4"/>
                  </a:cxn>
                  <a:cxn ang="0">
                    <a:pos x="5" y="4"/>
                  </a:cxn>
                  <a:cxn ang="0">
                    <a:pos x="5" y="5"/>
                  </a:cxn>
                  <a:cxn ang="0">
                    <a:pos x="6" y="5"/>
                  </a:cxn>
                  <a:cxn ang="0">
                    <a:pos x="6" y="4"/>
                  </a:cxn>
                  <a:cxn ang="0">
                    <a:pos x="6" y="4"/>
                  </a:cxn>
                  <a:cxn ang="0">
                    <a:pos x="6" y="4"/>
                  </a:cxn>
                  <a:cxn ang="0">
                    <a:pos x="6" y="2"/>
                  </a:cxn>
                  <a:cxn ang="0">
                    <a:pos x="6" y="1"/>
                  </a:cxn>
                </a:cxnLst>
                <a:rect l="0" t="0" r="r" b="b"/>
                <a:pathLst>
                  <a:path w="6" h="5">
                    <a:moveTo>
                      <a:pt x="6" y="1"/>
                    </a:moveTo>
                    <a:lnTo>
                      <a:pt x="2" y="0"/>
                    </a:lnTo>
                    <a:lnTo>
                      <a:pt x="0" y="1"/>
                    </a:lnTo>
                    <a:lnTo>
                      <a:pt x="0" y="2"/>
                    </a:lnTo>
                    <a:lnTo>
                      <a:pt x="1" y="2"/>
                    </a:lnTo>
                    <a:lnTo>
                      <a:pt x="1" y="2"/>
                    </a:lnTo>
                    <a:lnTo>
                      <a:pt x="2" y="4"/>
                    </a:lnTo>
                    <a:lnTo>
                      <a:pt x="3" y="4"/>
                    </a:lnTo>
                    <a:lnTo>
                      <a:pt x="3" y="4"/>
                    </a:lnTo>
                    <a:lnTo>
                      <a:pt x="3" y="4"/>
                    </a:lnTo>
                    <a:lnTo>
                      <a:pt x="4" y="4"/>
                    </a:lnTo>
                    <a:lnTo>
                      <a:pt x="4" y="4"/>
                    </a:lnTo>
                    <a:lnTo>
                      <a:pt x="4" y="4"/>
                    </a:lnTo>
                    <a:lnTo>
                      <a:pt x="5" y="4"/>
                    </a:lnTo>
                    <a:lnTo>
                      <a:pt x="5" y="4"/>
                    </a:lnTo>
                    <a:lnTo>
                      <a:pt x="5" y="5"/>
                    </a:lnTo>
                    <a:lnTo>
                      <a:pt x="6" y="5"/>
                    </a:lnTo>
                    <a:lnTo>
                      <a:pt x="6" y="4"/>
                    </a:lnTo>
                    <a:lnTo>
                      <a:pt x="6" y="4"/>
                    </a:lnTo>
                    <a:lnTo>
                      <a:pt x="6" y="4"/>
                    </a:lnTo>
                    <a:lnTo>
                      <a:pt x="6" y="2"/>
                    </a:lnTo>
                    <a:lnTo>
                      <a:pt x="6"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3" name="Freeform 236"/>
              <p:cNvSpPr>
                <a:spLocks/>
              </p:cNvSpPr>
              <p:nvPr/>
            </p:nvSpPr>
            <p:spPr bwMode="auto">
              <a:xfrm>
                <a:off x="3952" y="4059"/>
                <a:ext cx="19" cy="22"/>
              </a:xfrm>
              <a:custGeom>
                <a:avLst/>
                <a:gdLst/>
                <a:ahLst/>
                <a:cxnLst>
                  <a:cxn ang="0">
                    <a:pos x="18" y="19"/>
                  </a:cxn>
                  <a:cxn ang="0">
                    <a:pos x="15" y="19"/>
                  </a:cxn>
                  <a:cxn ang="0">
                    <a:pos x="11" y="15"/>
                  </a:cxn>
                  <a:cxn ang="0">
                    <a:pos x="10" y="14"/>
                  </a:cxn>
                  <a:cxn ang="0">
                    <a:pos x="9" y="13"/>
                  </a:cxn>
                  <a:cxn ang="0">
                    <a:pos x="8" y="13"/>
                  </a:cxn>
                  <a:cxn ang="0">
                    <a:pos x="8" y="13"/>
                  </a:cxn>
                  <a:cxn ang="0">
                    <a:pos x="8" y="13"/>
                  </a:cxn>
                  <a:cxn ang="0">
                    <a:pos x="4" y="9"/>
                  </a:cxn>
                  <a:cxn ang="0">
                    <a:pos x="2" y="6"/>
                  </a:cxn>
                  <a:cxn ang="0">
                    <a:pos x="2" y="6"/>
                  </a:cxn>
                  <a:cxn ang="0">
                    <a:pos x="1" y="6"/>
                  </a:cxn>
                  <a:cxn ang="0">
                    <a:pos x="0" y="5"/>
                  </a:cxn>
                  <a:cxn ang="0">
                    <a:pos x="1" y="4"/>
                  </a:cxn>
                  <a:cxn ang="0">
                    <a:pos x="1" y="4"/>
                  </a:cxn>
                  <a:cxn ang="0">
                    <a:pos x="2" y="4"/>
                  </a:cxn>
                  <a:cxn ang="0">
                    <a:pos x="3" y="5"/>
                  </a:cxn>
                  <a:cxn ang="0">
                    <a:pos x="3" y="4"/>
                  </a:cxn>
                  <a:cxn ang="0">
                    <a:pos x="0" y="0"/>
                  </a:cxn>
                  <a:cxn ang="0">
                    <a:pos x="0" y="0"/>
                  </a:cxn>
                  <a:cxn ang="0">
                    <a:pos x="0" y="20"/>
                  </a:cxn>
                  <a:cxn ang="0">
                    <a:pos x="0" y="20"/>
                  </a:cxn>
                  <a:cxn ang="0">
                    <a:pos x="2" y="20"/>
                  </a:cxn>
                  <a:cxn ang="0">
                    <a:pos x="4" y="20"/>
                  </a:cxn>
                  <a:cxn ang="0">
                    <a:pos x="4" y="20"/>
                  </a:cxn>
                  <a:cxn ang="0">
                    <a:pos x="10" y="21"/>
                  </a:cxn>
                  <a:cxn ang="0">
                    <a:pos x="11" y="22"/>
                  </a:cxn>
                  <a:cxn ang="0">
                    <a:pos x="12" y="22"/>
                  </a:cxn>
                  <a:cxn ang="0">
                    <a:pos x="13" y="22"/>
                  </a:cxn>
                  <a:cxn ang="0">
                    <a:pos x="15" y="21"/>
                  </a:cxn>
                  <a:cxn ang="0">
                    <a:pos x="17" y="21"/>
                  </a:cxn>
                  <a:cxn ang="0">
                    <a:pos x="18" y="20"/>
                  </a:cxn>
                  <a:cxn ang="0">
                    <a:pos x="19" y="20"/>
                  </a:cxn>
                  <a:cxn ang="0">
                    <a:pos x="19" y="19"/>
                  </a:cxn>
                  <a:cxn ang="0">
                    <a:pos x="19" y="18"/>
                  </a:cxn>
                  <a:cxn ang="0">
                    <a:pos x="18" y="19"/>
                  </a:cxn>
                </a:cxnLst>
                <a:rect l="0" t="0" r="r" b="b"/>
                <a:pathLst>
                  <a:path w="19" h="22">
                    <a:moveTo>
                      <a:pt x="18" y="19"/>
                    </a:moveTo>
                    <a:lnTo>
                      <a:pt x="15" y="19"/>
                    </a:lnTo>
                    <a:lnTo>
                      <a:pt x="11" y="15"/>
                    </a:lnTo>
                    <a:lnTo>
                      <a:pt x="10" y="14"/>
                    </a:lnTo>
                    <a:lnTo>
                      <a:pt x="9" y="13"/>
                    </a:lnTo>
                    <a:lnTo>
                      <a:pt x="8" y="13"/>
                    </a:lnTo>
                    <a:lnTo>
                      <a:pt x="8" y="13"/>
                    </a:lnTo>
                    <a:lnTo>
                      <a:pt x="8" y="13"/>
                    </a:lnTo>
                    <a:lnTo>
                      <a:pt x="4" y="9"/>
                    </a:lnTo>
                    <a:lnTo>
                      <a:pt x="2" y="6"/>
                    </a:lnTo>
                    <a:lnTo>
                      <a:pt x="2" y="6"/>
                    </a:lnTo>
                    <a:lnTo>
                      <a:pt x="1" y="6"/>
                    </a:lnTo>
                    <a:lnTo>
                      <a:pt x="0" y="5"/>
                    </a:lnTo>
                    <a:lnTo>
                      <a:pt x="1" y="4"/>
                    </a:lnTo>
                    <a:lnTo>
                      <a:pt x="1" y="4"/>
                    </a:lnTo>
                    <a:lnTo>
                      <a:pt x="2" y="4"/>
                    </a:lnTo>
                    <a:lnTo>
                      <a:pt x="3" y="5"/>
                    </a:lnTo>
                    <a:lnTo>
                      <a:pt x="3" y="4"/>
                    </a:lnTo>
                    <a:lnTo>
                      <a:pt x="0" y="0"/>
                    </a:lnTo>
                    <a:lnTo>
                      <a:pt x="0" y="0"/>
                    </a:lnTo>
                    <a:lnTo>
                      <a:pt x="0" y="20"/>
                    </a:lnTo>
                    <a:lnTo>
                      <a:pt x="0" y="20"/>
                    </a:lnTo>
                    <a:lnTo>
                      <a:pt x="2" y="20"/>
                    </a:lnTo>
                    <a:lnTo>
                      <a:pt x="4" y="20"/>
                    </a:lnTo>
                    <a:lnTo>
                      <a:pt x="4" y="20"/>
                    </a:lnTo>
                    <a:lnTo>
                      <a:pt x="10" y="21"/>
                    </a:lnTo>
                    <a:lnTo>
                      <a:pt x="11" y="22"/>
                    </a:lnTo>
                    <a:lnTo>
                      <a:pt x="12" y="22"/>
                    </a:lnTo>
                    <a:lnTo>
                      <a:pt x="13" y="22"/>
                    </a:lnTo>
                    <a:lnTo>
                      <a:pt x="15" y="21"/>
                    </a:lnTo>
                    <a:lnTo>
                      <a:pt x="17" y="21"/>
                    </a:lnTo>
                    <a:lnTo>
                      <a:pt x="18" y="20"/>
                    </a:lnTo>
                    <a:lnTo>
                      <a:pt x="19" y="20"/>
                    </a:lnTo>
                    <a:lnTo>
                      <a:pt x="19" y="19"/>
                    </a:lnTo>
                    <a:lnTo>
                      <a:pt x="19" y="18"/>
                    </a:lnTo>
                    <a:lnTo>
                      <a:pt x="18" y="1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4" name="Freeform 237"/>
              <p:cNvSpPr>
                <a:spLocks/>
              </p:cNvSpPr>
              <p:nvPr/>
            </p:nvSpPr>
            <p:spPr bwMode="auto">
              <a:xfrm>
                <a:off x="3961" y="4081"/>
                <a:ext cx="2" cy="1"/>
              </a:xfrm>
              <a:custGeom>
                <a:avLst/>
                <a:gdLst/>
                <a:ahLst/>
                <a:cxnLst>
                  <a:cxn ang="0">
                    <a:pos x="1" y="0"/>
                  </a:cxn>
                  <a:cxn ang="0">
                    <a:pos x="0" y="0"/>
                  </a:cxn>
                  <a:cxn ang="0">
                    <a:pos x="0" y="0"/>
                  </a:cxn>
                  <a:cxn ang="0">
                    <a:pos x="1" y="1"/>
                  </a:cxn>
                  <a:cxn ang="0">
                    <a:pos x="2" y="1"/>
                  </a:cxn>
                  <a:cxn ang="0">
                    <a:pos x="1" y="1"/>
                  </a:cxn>
                  <a:cxn ang="0">
                    <a:pos x="1" y="0"/>
                  </a:cxn>
                </a:cxnLst>
                <a:rect l="0" t="0" r="r" b="b"/>
                <a:pathLst>
                  <a:path w="2" h="1">
                    <a:moveTo>
                      <a:pt x="1" y="0"/>
                    </a:moveTo>
                    <a:lnTo>
                      <a:pt x="0" y="0"/>
                    </a:lnTo>
                    <a:lnTo>
                      <a:pt x="0" y="0"/>
                    </a:lnTo>
                    <a:lnTo>
                      <a:pt x="1" y="1"/>
                    </a:lnTo>
                    <a:lnTo>
                      <a:pt x="2" y="1"/>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5" name="Freeform 238"/>
              <p:cNvSpPr>
                <a:spLocks/>
              </p:cNvSpPr>
              <p:nvPr/>
            </p:nvSpPr>
            <p:spPr bwMode="auto">
              <a:xfrm>
                <a:off x="3961" y="4083"/>
                <a:ext cx="1" cy="1"/>
              </a:xfrm>
              <a:custGeom>
                <a:avLst/>
                <a:gdLst/>
                <a:ahLst/>
                <a:cxnLst>
                  <a:cxn ang="0">
                    <a:pos x="0" y="0"/>
                  </a:cxn>
                  <a:cxn ang="0">
                    <a:pos x="0" y="0"/>
                  </a:cxn>
                  <a:cxn ang="0">
                    <a:pos x="0" y="1"/>
                  </a:cxn>
                  <a:cxn ang="0">
                    <a:pos x="0" y="1"/>
                  </a:cxn>
                  <a:cxn ang="0">
                    <a:pos x="1" y="1"/>
                  </a:cxn>
                  <a:cxn ang="0">
                    <a:pos x="1" y="0"/>
                  </a:cxn>
                  <a:cxn ang="0">
                    <a:pos x="1" y="0"/>
                  </a:cxn>
                  <a:cxn ang="0">
                    <a:pos x="0" y="0"/>
                  </a:cxn>
                </a:cxnLst>
                <a:rect l="0" t="0" r="r" b="b"/>
                <a:pathLst>
                  <a:path w="1" h="1">
                    <a:moveTo>
                      <a:pt x="0" y="0"/>
                    </a:moveTo>
                    <a:lnTo>
                      <a:pt x="0" y="0"/>
                    </a:lnTo>
                    <a:lnTo>
                      <a:pt x="0" y="1"/>
                    </a:lnTo>
                    <a:lnTo>
                      <a:pt x="0" y="1"/>
                    </a:lnTo>
                    <a:lnTo>
                      <a:pt x="1" y="1"/>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6" name="Freeform 239"/>
              <p:cNvSpPr>
                <a:spLocks/>
              </p:cNvSpPr>
              <p:nvPr/>
            </p:nvSpPr>
            <p:spPr bwMode="auto">
              <a:xfrm>
                <a:off x="3963" y="4083"/>
                <a:ext cx="1" cy="1"/>
              </a:xfrm>
              <a:custGeom>
                <a:avLst/>
                <a:gdLst/>
                <a:ahLst/>
                <a:cxnLst>
                  <a:cxn ang="0">
                    <a:pos x="0" y="0"/>
                  </a:cxn>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0" y="0"/>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7" name="Freeform 240"/>
              <p:cNvSpPr>
                <a:spLocks/>
              </p:cNvSpPr>
              <p:nvPr/>
            </p:nvSpPr>
            <p:spPr bwMode="auto">
              <a:xfrm>
                <a:off x="3925" y="3990"/>
                <a:ext cx="4" cy="4"/>
              </a:xfrm>
              <a:custGeom>
                <a:avLst/>
                <a:gdLst/>
                <a:ahLst/>
                <a:cxnLst>
                  <a:cxn ang="0">
                    <a:pos x="2" y="4"/>
                  </a:cxn>
                  <a:cxn ang="0">
                    <a:pos x="2" y="4"/>
                  </a:cxn>
                  <a:cxn ang="0">
                    <a:pos x="3" y="4"/>
                  </a:cxn>
                  <a:cxn ang="0">
                    <a:pos x="4" y="3"/>
                  </a:cxn>
                  <a:cxn ang="0">
                    <a:pos x="4" y="2"/>
                  </a:cxn>
                  <a:cxn ang="0">
                    <a:pos x="4" y="2"/>
                  </a:cxn>
                  <a:cxn ang="0">
                    <a:pos x="4" y="2"/>
                  </a:cxn>
                  <a:cxn ang="0">
                    <a:pos x="4" y="1"/>
                  </a:cxn>
                  <a:cxn ang="0">
                    <a:pos x="3" y="0"/>
                  </a:cxn>
                  <a:cxn ang="0">
                    <a:pos x="3" y="0"/>
                  </a:cxn>
                  <a:cxn ang="0">
                    <a:pos x="0" y="2"/>
                  </a:cxn>
                  <a:cxn ang="0">
                    <a:pos x="1" y="2"/>
                  </a:cxn>
                  <a:cxn ang="0">
                    <a:pos x="2" y="4"/>
                  </a:cxn>
                </a:cxnLst>
                <a:rect l="0" t="0" r="r" b="b"/>
                <a:pathLst>
                  <a:path w="4" h="4">
                    <a:moveTo>
                      <a:pt x="2" y="4"/>
                    </a:moveTo>
                    <a:lnTo>
                      <a:pt x="2" y="4"/>
                    </a:lnTo>
                    <a:lnTo>
                      <a:pt x="3" y="4"/>
                    </a:lnTo>
                    <a:lnTo>
                      <a:pt x="4" y="3"/>
                    </a:lnTo>
                    <a:lnTo>
                      <a:pt x="4" y="2"/>
                    </a:lnTo>
                    <a:lnTo>
                      <a:pt x="4" y="2"/>
                    </a:lnTo>
                    <a:lnTo>
                      <a:pt x="4" y="2"/>
                    </a:lnTo>
                    <a:lnTo>
                      <a:pt x="4" y="1"/>
                    </a:lnTo>
                    <a:lnTo>
                      <a:pt x="3" y="0"/>
                    </a:lnTo>
                    <a:lnTo>
                      <a:pt x="3" y="0"/>
                    </a:lnTo>
                    <a:lnTo>
                      <a:pt x="0" y="2"/>
                    </a:lnTo>
                    <a:lnTo>
                      <a:pt x="1" y="2"/>
                    </a:lnTo>
                    <a:lnTo>
                      <a:pt x="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8" name="Freeform 241"/>
              <p:cNvSpPr>
                <a:spLocks/>
              </p:cNvSpPr>
              <p:nvPr/>
            </p:nvSpPr>
            <p:spPr bwMode="auto">
              <a:xfrm>
                <a:off x="3920" y="3970"/>
                <a:ext cx="6" cy="13"/>
              </a:xfrm>
              <a:custGeom>
                <a:avLst/>
                <a:gdLst/>
                <a:ahLst/>
                <a:cxnLst>
                  <a:cxn ang="0">
                    <a:pos x="4" y="1"/>
                  </a:cxn>
                  <a:cxn ang="0">
                    <a:pos x="3" y="1"/>
                  </a:cxn>
                  <a:cxn ang="0">
                    <a:pos x="3" y="0"/>
                  </a:cxn>
                  <a:cxn ang="0">
                    <a:pos x="3" y="0"/>
                  </a:cxn>
                  <a:cxn ang="0">
                    <a:pos x="3" y="1"/>
                  </a:cxn>
                  <a:cxn ang="0">
                    <a:pos x="2" y="1"/>
                  </a:cxn>
                  <a:cxn ang="0">
                    <a:pos x="0" y="11"/>
                  </a:cxn>
                  <a:cxn ang="0">
                    <a:pos x="1" y="12"/>
                  </a:cxn>
                  <a:cxn ang="0">
                    <a:pos x="3" y="13"/>
                  </a:cxn>
                  <a:cxn ang="0">
                    <a:pos x="4" y="12"/>
                  </a:cxn>
                  <a:cxn ang="0">
                    <a:pos x="3" y="11"/>
                  </a:cxn>
                  <a:cxn ang="0">
                    <a:pos x="5" y="11"/>
                  </a:cxn>
                  <a:cxn ang="0">
                    <a:pos x="4" y="10"/>
                  </a:cxn>
                  <a:cxn ang="0">
                    <a:pos x="4" y="8"/>
                  </a:cxn>
                  <a:cxn ang="0">
                    <a:pos x="5" y="8"/>
                  </a:cxn>
                  <a:cxn ang="0">
                    <a:pos x="5" y="7"/>
                  </a:cxn>
                  <a:cxn ang="0">
                    <a:pos x="4" y="7"/>
                  </a:cxn>
                  <a:cxn ang="0">
                    <a:pos x="3" y="7"/>
                  </a:cxn>
                  <a:cxn ang="0">
                    <a:pos x="4" y="6"/>
                  </a:cxn>
                  <a:cxn ang="0">
                    <a:pos x="4" y="6"/>
                  </a:cxn>
                  <a:cxn ang="0">
                    <a:pos x="5" y="5"/>
                  </a:cxn>
                  <a:cxn ang="0">
                    <a:pos x="6" y="5"/>
                  </a:cxn>
                  <a:cxn ang="0">
                    <a:pos x="4" y="1"/>
                  </a:cxn>
                  <a:cxn ang="0">
                    <a:pos x="4" y="1"/>
                  </a:cxn>
                </a:cxnLst>
                <a:rect l="0" t="0" r="r" b="b"/>
                <a:pathLst>
                  <a:path w="6" h="13">
                    <a:moveTo>
                      <a:pt x="4" y="1"/>
                    </a:moveTo>
                    <a:lnTo>
                      <a:pt x="3" y="1"/>
                    </a:lnTo>
                    <a:lnTo>
                      <a:pt x="3" y="0"/>
                    </a:lnTo>
                    <a:lnTo>
                      <a:pt x="3" y="0"/>
                    </a:lnTo>
                    <a:lnTo>
                      <a:pt x="3" y="1"/>
                    </a:lnTo>
                    <a:lnTo>
                      <a:pt x="2" y="1"/>
                    </a:lnTo>
                    <a:lnTo>
                      <a:pt x="0" y="11"/>
                    </a:lnTo>
                    <a:lnTo>
                      <a:pt x="1" y="12"/>
                    </a:lnTo>
                    <a:lnTo>
                      <a:pt x="3" y="13"/>
                    </a:lnTo>
                    <a:lnTo>
                      <a:pt x="4" y="12"/>
                    </a:lnTo>
                    <a:lnTo>
                      <a:pt x="3" y="11"/>
                    </a:lnTo>
                    <a:lnTo>
                      <a:pt x="5" y="11"/>
                    </a:lnTo>
                    <a:lnTo>
                      <a:pt x="4" y="10"/>
                    </a:lnTo>
                    <a:lnTo>
                      <a:pt x="4" y="8"/>
                    </a:lnTo>
                    <a:lnTo>
                      <a:pt x="5" y="8"/>
                    </a:lnTo>
                    <a:lnTo>
                      <a:pt x="5" y="7"/>
                    </a:lnTo>
                    <a:lnTo>
                      <a:pt x="4" y="7"/>
                    </a:lnTo>
                    <a:lnTo>
                      <a:pt x="3" y="7"/>
                    </a:lnTo>
                    <a:lnTo>
                      <a:pt x="4" y="6"/>
                    </a:lnTo>
                    <a:lnTo>
                      <a:pt x="4" y="6"/>
                    </a:lnTo>
                    <a:lnTo>
                      <a:pt x="5" y="5"/>
                    </a:lnTo>
                    <a:lnTo>
                      <a:pt x="6" y="5"/>
                    </a:lnTo>
                    <a:lnTo>
                      <a:pt x="4"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39" name="Freeform 242"/>
              <p:cNvSpPr>
                <a:spLocks/>
              </p:cNvSpPr>
              <p:nvPr/>
            </p:nvSpPr>
            <p:spPr bwMode="auto">
              <a:xfrm>
                <a:off x="3924" y="4053"/>
                <a:ext cx="12" cy="14"/>
              </a:xfrm>
              <a:custGeom>
                <a:avLst/>
                <a:gdLst/>
                <a:ahLst/>
                <a:cxnLst>
                  <a:cxn ang="0">
                    <a:pos x="4" y="3"/>
                  </a:cxn>
                  <a:cxn ang="0">
                    <a:pos x="4" y="1"/>
                  </a:cxn>
                  <a:cxn ang="0">
                    <a:pos x="3" y="1"/>
                  </a:cxn>
                  <a:cxn ang="0">
                    <a:pos x="3" y="1"/>
                  </a:cxn>
                  <a:cxn ang="0">
                    <a:pos x="3" y="2"/>
                  </a:cxn>
                  <a:cxn ang="0">
                    <a:pos x="2" y="1"/>
                  </a:cxn>
                  <a:cxn ang="0">
                    <a:pos x="1" y="1"/>
                  </a:cxn>
                  <a:cxn ang="0">
                    <a:pos x="1" y="1"/>
                  </a:cxn>
                  <a:cxn ang="0">
                    <a:pos x="1" y="1"/>
                  </a:cxn>
                  <a:cxn ang="0">
                    <a:pos x="1" y="2"/>
                  </a:cxn>
                  <a:cxn ang="0">
                    <a:pos x="0" y="7"/>
                  </a:cxn>
                  <a:cxn ang="0">
                    <a:pos x="1" y="7"/>
                  </a:cxn>
                  <a:cxn ang="0">
                    <a:pos x="1" y="7"/>
                  </a:cxn>
                  <a:cxn ang="0">
                    <a:pos x="1" y="8"/>
                  </a:cxn>
                  <a:cxn ang="0">
                    <a:pos x="2" y="8"/>
                  </a:cxn>
                  <a:cxn ang="0">
                    <a:pos x="3" y="8"/>
                  </a:cxn>
                  <a:cxn ang="0">
                    <a:pos x="3" y="8"/>
                  </a:cxn>
                  <a:cxn ang="0">
                    <a:pos x="3" y="9"/>
                  </a:cxn>
                  <a:cxn ang="0">
                    <a:pos x="4" y="9"/>
                  </a:cxn>
                  <a:cxn ang="0">
                    <a:pos x="4" y="9"/>
                  </a:cxn>
                  <a:cxn ang="0">
                    <a:pos x="4" y="8"/>
                  </a:cxn>
                  <a:cxn ang="0">
                    <a:pos x="5" y="10"/>
                  </a:cxn>
                  <a:cxn ang="0">
                    <a:pos x="6" y="10"/>
                  </a:cxn>
                  <a:cxn ang="0">
                    <a:pos x="6" y="11"/>
                  </a:cxn>
                  <a:cxn ang="0">
                    <a:pos x="5" y="11"/>
                  </a:cxn>
                  <a:cxn ang="0">
                    <a:pos x="4" y="11"/>
                  </a:cxn>
                  <a:cxn ang="0">
                    <a:pos x="3" y="11"/>
                  </a:cxn>
                  <a:cxn ang="0">
                    <a:pos x="3" y="11"/>
                  </a:cxn>
                  <a:cxn ang="0">
                    <a:pos x="6" y="13"/>
                  </a:cxn>
                  <a:cxn ang="0">
                    <a:pos x="7" y="14"/>
                  </a:cxn>
                  <a:cxn ang="0">
                    <a:pos x="7" y="13"/>
                  </a:cxn>
                  <a:cxn ang="0">
                    <a:pos x="7" y="12"/>
                  </a:cxn>
                  <a:cxn ang="0">
                    <a:pos x="7" y="12"/>
                  </a:cxn>
                  <a:cxn ang="0">
                    <a:pos x="7" y="12"/>
                  </a:cxn>
                  <a:cxn ang="0">
                    <a:pos x="7" y="11"/>
                  </a:cxn>
                  <a:cxn ang="0">
                    <a:pos x="8" y="11"/>
                  </a:cxn>
                  <a:cxn ang="0">
                    <a:pos x="8" y="11"/>
                  </a:cxn>
                  <a:cxn ang="0">
                    <a:pos x="8" y="10"/>
                  </a:cxn>
                  <a:cxn ang="0">
                    <a:pos x="8" y="10"/>
                  </a:cxn>
                  <a:cxn ang="0">
                    <a:pos x="9" y="10"/>
                  </a:cxn>
                  <a:cxn ang="0">
                    <a:pos x="12" y="8"/>
                  </a:cxn>
                  <a:cxn ang="0">
                    <a:pos x="12" y="7"/>
                  </a:cxn>
                  <a:cxn ang="0">
                    <a:pos x="12" y="6"/>
                  </a:cxn>
                  <a:cxn ang="0">
                    <a:pos x="9" y="6"/>
                  </a:cxn>
                  <a:cxn ang="0">
                    <a:pos x="7" y="8"/>
                  </a:cxn>
                  <a:cxn ang="0">
                    <a:pos x="6" y="8"/>
                  </a:cxn>
                  <a:cxn ang="0">
                    <a:pos x="6" y="7"/>
                  </a:cxn>
                  <a:cxn ang="0">
                    <a:pos x="5" y="6"/>
                  </a:cxn>
                  <a:cxn ang="0">
                    <a:pos x="4" y="5"/>
                  </a:cxn>
                  <a:cxn ang="0">
                    <a:pos x="5" y="4"/>
                  </a:cxn>
                  <a:cxn ang="0">
                    <a:pos x="6" y="3"/>
                  </a:cxn>
                  <a:cxn ang="0">
                    <a:pos x="6" y="1"/>
                  </a:cxn>
                  <a:cxn ang="0">
                    <a:pos x="5" y="1"/>
                  </a:cxn>
                  <a:cxn ang="0">
                    <a:pos x="5" y="0"/>
                  </a:cxn>
                  <a:cxn ang="0">
                    <a:pos x="5" y="1"/>
                  </a:cxn>
                  <a:cxn ang="0">
                    <a:pos x="5" y="1"/>
                  </a:cxn>
                  <a:cxn ang="0">
                    <a:pos x="5" y="2"/>
                  </a:cxn>
                  <a:cxn ang="0">
                    <a:pos x="4" y="3"/>
                  </a:cxn>
                </a:cxnLst>
                <a:rect l="0" t="0" r="r" b="b"/>
                <a:pathLst>
                  <a:path w="12" h="14">
                    <a:moveTo>
                      <a:pt x="4" y="3"/>
                    </a:moveTo>
                    <a:lnTo>
                      <a:pt x="4" y="1"/>
                    </a:lnTo>
                    <a:lnTo>
                      <a:pt x="3" y="1"/>
                    </a:lnTo>
                    <a:lnTo>
                      <a:pt x="3" y="1"/>
                    </a:lnTo>
                    <a:lnTo>
                      <a:pt x="3" y="2"/>
                    </a:lnTo>
                    <a:lnTo>
                      <a:pt x="2" y="1"/>
                    </a:lnTo>
                    <a:lnTo>
                      <a:pt x="1" y="1"/>
                    </a:lnTo>
                    <a:lnTo>
                      <a:pt x="1" y="1"/>
                    </a:lnTo>
                    <a:lnTo>
                      <a:pt x="1" y="1"/>
                    </a:lnTo>
                    <a:lnTo>
                      <a:pt x="1" y="2"/>
                    </a:lnTo>
                    <a:lnTo>
                      <a:pt x="0" y="7"/>
                    </a:lnTo>
                    <a:lnTo>
                      <a:pt x="1" y="7"/>
                    </a:lnTo>
                    <a:lnTo>
                      <a:pt x="1" y="7"/>
                    </a:lnTo>
                    <a:lnTo>
                      <a:pt x="1" y="8"/>
                    </a:lnTo>
                    <a:lnTo>
                      <a:pt x="2" y="8"/>
                    </a:lnTo>
                    <a:lnTo>
                      <a:pt x="3" y="8"/>
                    </a:lnTo>
                    <a:lnTo>
                      <a:pt x="3" y="8"/>
                    </a:lnTo>
                    <a:lnTo>
                      <a:pt x="3" y="9"/>
                    </a:lnTo>
                    <a:lnTo>
                      <a:pt x="4" y="9"/>
                    </a:lnTo>
                    <a:lnTo>
                      <a:pt x="4" y="9"/>
                    </a:lnTo>
                    <a:lnTo>
                      <a:pt x="4" y="8"/>
                    </a:lnTo>
                    <a:lnTo>
                      <a:pt x="5" y="10"/>
                    </a:lnTo>
                    <a:lnTo>
                      <a:pt x="6" y="10"/>
                    </a:lnTo>
                    <a:lnTo>
                      <a:pt x="6" y="11"/>
                    </a:lnTo>
                    <a:lnTo>
                      <a:pt x="5" y="11"/>
                    </a:lnTo>
                    <a:lnTo>
                      <a:pt x="4" y="11"/>
                    </a:lnTo>
                    <a:lnTo>
                      <a:pt x="3" y="11"/>
                    </a:lnTo>
                    <a:lnTo>
                      <a:pt x="3" y="11"/>
                    </a:lnTo>
                    <a:lnTo>
                      <a:pt x="6" y="13"/>
                    </a:lnTo>
                    <a:lnTo>
                      <a:pt x="7" y="14"/>
                    </a:lnTo>
                    <a:lnTo>
                      <a:pt x="7" y="13"/>
                    </a:lnTo>
                    <a:lnTo>
                      <a:pt x="7" y="12"/>
                    </a:lnTo>
                    <a:lnTo>
                      <a:pt x="7" y="12"/>
                    </a:lnTo>
                    <a:lnTo>
                      <a:pt x="7" y="12"/>
                    </a:lnTo>
                    <a:lnTo>
                      <a:pt x="7" y="11"/>
                    </a:lnTo>
                    <a:lnTo>
                      <a:pt x="8" y="11"/>
                    </a:lnTo>
                    <a:lnTo>
                      <a:pt x="8" y="11"/>
                    </a:lnTo>
                    <a:lnTo>
                      <a:pt x="8" y="10"/>
                    </a:lnTo>
                    <a:lnTo>
                      <a:pt x="8" y="10"/>
                    </a:lnTo>
                    <a:lnTo>
                      <a:pt x="9" y="10"/>
                    </a:lnTo>
                    <a:lnTo>
                      <a:pt x="12" y="8"/>
                    </a:lnTo>
                    <a:lnTo>
                      <a:pt x="12" y="7"/>
                    </a:lnTo>
                    <a:lnTo>
                      <a:pt x="12" y="6"/>
                    </a:lnTo>
                    <a:lnTo>
                      <a:pt x="9" y="6"/>
                    </a:lnTo>
                    <a:lnTo>
                      <a:pt x="7" y="8"/>
                    </a:lnTo>
                    <a:lnTo>
                      <a:pt x="6" y="8"/>
                    </a:lnTo>
                    <a:lnTo>
                      <a:pt x="6" y="7"/>
                    </a:lnTo>
                    <a:lnTo>
                      <a:pt x="5" y="6"/>
                    </a:lnTo>
                    <a:lnTo>
                      <a:pt x="4" y="5"/>
                    </a:lnTo>
                    <a:lnTo>
                      <a:pt x="5" y="4"/>
                    </a:lnTo>
                    <a:lnTo>
                      <a:pt x="6" y="3"/>
                    </a:lnTo>
                    <a:lnTo>
                      <a:pt x="6" y="1"/>
                    </a:lnTo>
                    <a:lnTo>
                      <a:pt x="5" y="1"/>
                    </a:lnTo>
                    <a:lnTo>
                      <a:pt x="5" y="0"/>
                    </a:lnTo>
                    <a:lnTo>
                      <a:pt x="5" y="1"/>
                    </a:lnTo>
                    <a:lnTo>
                      <a:pt x="5" y="1"/>
                    </a:lnTo>
                    <a:lnTo>
                      <a:pt x="5" y="2"/>
                    </a:lnTo>
                    <a:lnTo>
                      <a:pt x="4"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0" name="Freeform 243"/>
              <p:cNvSpPr>
                <a:spLocks/>
              </p:cNvSpPr>
              <p:nvPr/>
            </p:nvSpPr>
            <p:spPr bwMode="auto">
              <a:xfrm>
                <a:off x="3992" y="4050"/>
                <a:ext cx="4" cy="3"/>
              </a:xfrm>
              <a:custGeom>
                <a:avLst/>
                <a:gdLst/>
                <a:ahLst/>
                <a:cxnLst>
                  <a:cxn ang="0">
                    <a:pos x="3" y="3"/>
                  </a:cxn>
                  <a:cxn ang="0">
                    <a:pos x="4" y="1"/>
                  </a:cxn>
                  <a:cxn ang="0">
                    <a:pos x="3" y="1"/>
                  </a:cxn>
                  <a:cxn ang="0">
                    <a:pos x="3" y="1"/>
                  </a:cxn>
                  <a:cxn ang="0">
                    <a:pos x="3" y="1"/>
                  </a:cxn>
                  <a:cxn ang="0">
                    <a:pos x="2" y="1"/>
                  </a:cxn>
                  <a:cxn ang="0">
                    <a:pos x="2" y="1"/>
                  </a:cxn>
                  <a:cxn ang="0">
                    <a:pos x="1" y="1"/>
                  </a:cxn>
                  <a:cxn ang="0">
                    <a:pos x="1" y="2"/>
                  </a:cxn>
                  <a:cxn ang="0">
                    <a:pos x="1" y="1"/>
                  </a:cxn>
                  <a:cxn ang="0">
                    <a:pos x="1" y="1"/>
                  </a:cxn>
                  <a:cxn ang="0">
                    <a:pos x="1" y="0"/>
                  </a:cxn>
                  <a:cxn ang="0">
                    <a:pos x="1" y="0"/>
                  </a:cxn>
                  <a:cxn ang="0">
                    <a:pos x="0" y="0"/>
                  </a:cxn>
                  <a:cxn ang="0">
                    <a:pos x="1" y="1"/>
                  </a:cxn>
                  <a:cxn ang="0">
                    <a:pos x="2" y="3"/>
                  </a:cxn>
                  <a:cxn ang="0">
                    <a:pos x="3" y="3"/>
                  </a:cxn>
                  <a:cxn ang="0">
                    <a:pos x="3" y="3"/>
                  </a:cxn>
                </a:cxnLst>
                <a:rect l="0" t="0" r="r" b="b"/>
                <a:pathLst>
                  <a:path w="4" h="3">
                    <a:moveTo>
                      <a:pt x="3" y="3"/>
                    </a:moveTo>
                    <a:lnTo>
                      <a:pt x="4" y="1"/>
                    </a:lnTo>
                    <a:lnTo>
                      <a:pt x="3" y="1"/>
                    </a:lnTo>
                    <a:lnTo>
                      <a:pt x="3" y="1"/>
                    </a:lnTo>
                    <a:lnTo>
                      <a:pt x="3" y="1"/>
                    </a:lnTo>
                    <a:lnTo>
                      <a:pt x="2" y="1"/>
                    </a:lnTo>
                    <a:lnTo>
                      <a:pt x="2" y="1"/>
                    </a:lnTo>
                    <a:lnTo>
                      <a:pt x="1" y="1"/>
                    </a:lnTo>
                    <a:lnTo>
                      <a:pt x="1" y="2"/>
                    </a:lnTo>
                    <a:lnTo>
                      <a:pt x="1" y="1"/>
                    </a:lnTo>
                    <a:lnTo>
                      <a:pt x="1" y="1"/>
                    </a:lnTo>
                    <a:lnTo>
                      <a:pt x="1" y="0"/>
                    </a:lnTo>
                    <a:lnTo>
                      <a:pt x="1" y="0"/>
                    </a:lnTo>
                    <a:lnTo>
                      <a:pt x="0" y="0"/>
                    </a:lnTo>
                    <a:lnTo>
                      <a:pt x="1" y="1"/>
                    </a:lnTo>
                    <a:lnTo>
                      <a:pt x="2" y="3"/>
                    </a:lnTo>
                    <a:lnTo>
                      <a:pt x="3" y="3"/>
                    </a:lnTo>
                    <a:lnTo>
                      <a:pt x="3"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1" name="Freeform 244"/>
              <p:cNvSpPr>
                <a:spLocks/>
              </p:cNvSpPr>
              <p:nvPr/>
            </p:nvSpPr>
            <p:spPr bwMode="auto">
              <a:xfrm>
                <a:off x="3974" y="4078"/>
                <a:ext cx="5" cy="1"/>
              </a:xfrm>
              <a:custGeom>
                <a:avLst/>
                <a:gdLst/>
                <a:ahLst/>
                <a:cxnLst>
                  <a:cxn ang="0">
                    <a:pos x="4" y="1"/>
                  </a:cxn>
                  <a:cxn ang="0">
                    <a:pos x="3" y="1"/>
                  </a:cxn>
                  <a:cxn ang="0">
                    <a:pos x="1" y="1"/>
                  </a:cxn>
                  <a:cxn ang="0">
                    <a:pos x="0" y="1"/>
                  </a:cxn>
                  <a:cxn ang="0">
                    <a:pos x="0" y="1"/>
                  </a:cxn>
                  <a:cxn ang="0">
                    <a:pos x="0" y="1"/>
                  </a:cxn>
                  <a:cxn ang="0">
                    <a:pos x="1" y="1"/>
                  </a:cxn>
                  <a:cxn ang="0">
                    <a:pos x="2" y="1"/>
                  </a:cxn>
                  <a:cxn ang="0">
                    <a:pos x="3" y="1"/>
                  </a:cxn>
                  <a:cxn ang="0">
                    <a:pos x="3" y="1"/>
                  </a:cxn>
                  <a:cxn ang="0">
                    <a:pos x="4" y="1"/>
                  </a:cxn>
                  <a:cxn ang="0">
                    <a:pos x="5" y="1"/>
                  </a:cxn>
                  <a:cxn ang="0">
                    <a:pos x="5" y="1"/>
                  </a:cxn>
                  <a:cxn ang="0">
                    <a:pos x="5" y="0"/>
                  </a:cxn>
                  <a:cxn ang="0">
                    <a:pos x="5" y="0"/>
                  </a:cxn>
                  <a:cxn ang="0">
                    <a:pos x="4" y="1"/>
                  </a:cxn>
                </a:cxnLst>
                <a:rect l="0" t="0" r="r" b="b"/>
                <a:pathLst>
                  <a:path w="5" h="1">
                    <a:moveTo>
                      <a:pt x="4" y="1"/>
                    </a:moveTo>
                    <a:lnTo>
                      <a:pt x="3" y="1"/>
                    </a:lnTo>
                    <a:lnTo>
                      <a:pt x="1" y="1"/>
                    </a:lnTo>
                    <a:lnTo>
                      <a:pt x="0" y="1"/>
                    </a:lnTo>
                    <a:lnTo>
                      <a:pt x="0" y="1"/>
                    </a:lnTo>
                    <a:lnTo>
                      <a:pt x="0" y="1"/>
                    </a:lnTo>
                    <a:lnTo>
                      <a:pt x="1" y="1"/>
                    </a:lnTo>
                    <a:lnTo>
                      <a:pt x="2" y="1"/>
                    </a:lnTo>
                    <a:lnTo>
                      <a:pt x="3" y="1"/>
                    </a:lnTo>
                    <a:lnTo>
                      <a:pt x="3" y="1"/>
                    </a:lnTo>
                    <a:lnTo>
                      <a:pt x="4" y="1"/>
                    </a:lnTo>
                    <a:lnTo>
                      <a:pt x="5" y="1"/>
                    </a:lnTo>
                    <a:lnTo>
                      <a:pt x="5" y="1"/>
                    </a:lnTo>
                    <a:lnTo>
                      <a:pt x="5" y="0"/>
                    </a:lnTo>
                    <a:lnTo>
                      <a:pt x="5" y="0"/>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2" name="Freeform 245"/>
              <p:cNvSpPr>
                <a:spLocks/>
              </p:cNvSpPr>
              <p:nvPr/>
            </p:nvSpPr>
            <p:spPr bwMode="auto">
              <a:xfrm>
                <a:off x="3939" y="4080"/>
                <a:ext cx="1" cy="2"/>
              </a:xfrm>
              <a:custGeom>
                <a:avLst/>
                <a:gdLst/>
                <a:ahLst/>
                <a:cxnLst>
                  <a:cxn ang="0">
                    <a:pos x="0" y="1"/>
                  </a:cxn>
                  <a:cxn ang="0">
                    <a:pos x="0" y="1"/>
                  </a:cxn>
                  <a:cxn ang="0">
                    <a:pos x="0" y="1"/>
                  </a:cxn>
                  <a:cxn ang="0">
                    <a:pos x="0" y="2"/>
                  </a:cxn>
                  <a:cxn ang="0">
                    <a:pos x="1" y="2"/>
                  </a:cxn>
                  <a:cxn ang="0">
                    <a:pos x="1" y="2"/>
                  </a:cxn>
                  <a:cxn ang="0">
                    <a:pos x="1" y="2"/>
                  </a:cxn>
                  <a:cxn ang="0">
                    <a:pos x="1" y="2"/>
                  </a:cxn>
                  <a:cxn ang="0">
                    <a:pos x="1" y="0"/>
                  </a:cxn>
                  <a:cxn ang="0">
                    <a:pos x="0" y="1"/>
                  </a:cxn>
                </a:cxnLst>
                <a:rect l="0" t="0" r="r" b="b"/>
                <a:pathLst>
                  <a:path w="1" h="2">
                    <a:moveTo>
                      <a:pt x="0" y="1"/>
                    </a:moveTo>
                    <a:lnTo>
                      <a:pt x="0" y="1"/>
                    </a:lnTo>
                    <a:lnTo>
                      <a:pt x="0" y="1"/>
                    </a:lnTo>
                    <a:lnTo>
                      <a:pt x="0" y="2"/>
                    </a:lnTo>
                    <a:lnTo>
                      <a:pt x="1" y="2"/>
                    </a:lnTo>
                    <a:lnTo>
                      <a:pt x="1" y="2"/>
                    </a:lnTo>
                    <a:lnTo>
                      <a:pt x="1" y="2"/>
                    </a:lnTo>
                    <a:lnTo>
                      <a:pt x="1" y="2"/>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3" name="Freeform 246"/>
              <p:cNvSpPr>
                <a:spLocks/>
              </p:cNvSpPr>
              <p:nvPr/>
            </p:nvSpPr>
            <p:spPr bwMode="auto">
              <a:xfrm>
                <a:off x="3941" y="4082"/>
                <a:ext cx="1" cy="1"/>
              </a:xfrm>
              <a:custGeom>
                <a:avLst/>
                <a:gdLst/>
                <a:ahLst/>
                <a:cxnLst>
                  <a:cxn ang="0">
                    <a:pos x="1" y="0"/>
                  </a:cxn>
                  <a:cxn ang="0">
                    <a:pos x="0" y="0"/>
                  </a:cxn>
                  <a:cxn ang="0">
                    <a:pos x="0" y="0"/>
                  </a:cxn>
                  <a:cxn ang="0">
                    <a:pos x="0" y="1"/>
                  </a:cxn>
                  <a:cxn ang="0">
                    <a:pos x="0" y="1"/>
                  </a:cxn>
                  <a:cxn ang="0">
                    <a:pos x="1" y="1"/>
                  </a:cxn>
                  <a:cxn ang="0">
                    <a:pos x="1" y="1"/>
                  </a:cxn>
                  <a:cxn ang="0">
                    <a:pos x="1" y="1"/>
                  </a:cxn>
                  <a:cxn ang="0">
                    <a:pos x="1" y="0"/>
                  </a:cxn>
                  <a:cxn ang="0">
                    <a:pos x="1" y="0"/>
                  </a:cxn>
                </a:cxnLst>
                <a:rect l="0" t="0" r="r" b="b"/>
                <a:pathLst>
                  <a:path w="1" h="1">
                    <a:moveTo>
                      <a:pt x="1" y="0"/>
                    </a:moveTo>
                    <a:lnTo>
                      <a:pt x="0" y="0"/>
                    </a:lnTo>
                    <a:lnTo>
                      <a:pt x="0" y="0"/>
                    </a:lnTo>
                    <a:lnTo>
                      <a:pt x="0" y="1"/>
                    </a:lnTo>
                    <a:lnTo>
                      <a:pt x="0" y="1"/>
                    </a:lnTo>
                    <a:lnTo>
                      <a:pt x="1" y="1"/>
                    </a:lnTo>
                    <a:lnTo>
                      <a:pt x="1" y="1"/>
                    </a:lnTo>
                    <a:lnTo>
                      <a:pt x="1"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4" name="Freeform 247"/>
              <p:cNvSpPr>
                <a:spLocks/>
              </p:cNvSpPr>
              <p:nvPr/>
            </p:nvSpPr>
            <p:spPr bwMode="auto">
              <a:xfrm>
                <a:off x="3932" y="4070"/>
                <a:ext cx="7" cy="5"/>
              </a:xfrm>
              <a:custGeom>
                <a:avLst/>
                <a:gdLst/>
                <a:ahLst/>
                <a:cxnLst>
                  <a:cxn ang="0">
                    <a:pos x="5" y="4"/>
                  </a:cxn>
                  <a:cxn ang="0">
                    <a:pos x="6" y="5"/>
                  </a:cxn>
                  <a:cxn ang="0">
                    <a:pos x="6" y="5"/>
                  </a:cxn>
                  <a:cxn ang="0">
                    <a:pos x="7" y="4"/>
                  </a:cxn>
                  <a:cxn ang="0">
                    <a:pos x="7" y="3"/>
                  </a:cxn>
                  <a:cxn ang="0">
                    <a:pos x="6" y="2"/>
                  </a:cxn>
                  <a:cxn ang="0">
                    <a:pos x="6" y="2"/>
                  </a:cxn>
                  <a:cxn ang="0">
                    <a:pos x="6" y="3"/>
                  </a:cxn>
                  <a:cxn ang="0">
                    <a:pos x="6" y="2"/>
                  </a:cxn>
                  <a:cxn ang="0">
                    <a:pos x="5" y="2"/>
                  </a:cxn>
                  <a:cxn ang="0">
                    <a:pos x="5" y="1"/>
                  </a:cxn>
                  <a:cxn ang="0">
                    <a:pos x="4" y="1"/>
                  </a:cxn>
                  <a:cxn ang="0">
                    <a:pos x="3" y="2"/>
                  </a:cxn>
                  <a:cxn ang="0">
                    <a:pos x="3" y="2"/>
                  </a:cxn>
                  <a:cxn ang="0">
                    <a:pos x="3" y="2"/>
                  </a:cxn>
                  <a:cxn ang="0">
                    <a:pos x="3" y="1"/>
                  </a:cxn>
                  <a:cxn ang="0">
                    <a:pos x="3" y="1"/>
                  </a:cxn>
                  <a:cxn ang="0">
                    <a:pos x="3" y="1"/>
                  </a:cxn>
                  <a:cxn ang="0">
                    <a:pos x="2" y="1"/>
                  </a:cxn>
                  <a:cxn ang="0">
                    <a:pos x="2" y="0"/>
                  </a:cxn>
                  <a:cxn ang="0">
                    <a:pos x="2" y="0"/>
                  </a:cxn>
                  <a:cxn ang="0">
                    <a:pos x="2" y="0"/>
                  </a:cxn>
                  <a:cxn ang="0">
                    <a:pos x="2" y="1"/>
                  </a:cxn>
                  <a:cxn ang="0">
                    <a:pos x="1" y="1"/>
                  </a:cxn>
                  <a:cxn ang="0">
                    <a:pos x="0" y="1"/>
                  </a:cxn>
                  <a:cxn ang="0">
                    <a:pos x="1" y="2"/>
                  </a:cxn>
                  <a:cxn ang="0">
                    <a:pos x="2" y="3"/>
                  </a:cxn>
                  <a:cxn ang="0">
                    <a:pos x="2" y="3"/>
                  </a:cxn>
                  <a:cxn ang="0">
                    <a:pos x="2" y="4"/>
                  </a:cxn>
                  <a:cxn ang="0">
                    <a:pos x="3" y="4"/>
                  </a:cxn>
                  <a:cxn ang="0">
                    <a:pos x="3" y="4"/>
                  </a:cxn>
                  <a:cxn ang="0">
                    <a:pos x="3" y="4"/>
                  </a:cxn>
                  <a:cxn ang="0">
                    <a:pos x="3" y="3"/>
                  </a:cxn>
                  <a:cxn ang="0">
                    <a:pos x="5" y="4"/>
                  </a:cxn>
                </a:cxnLst>
                <a:rect l="0" t="0" r="r" b="b"/>
                <a:pathLst>
                  <a:path w="7" h="5">
                    <a:moveTo>
                      <a:pt x="5" y="4"/>
                    </a:moveTo>
                    <a:lnTo>
                      <a:pt x="6" y="5"/>
                    </a:lnTo>
                    <a:lnTo>
                      <a:pt x="6" y="5"/>
                    </a:lnTo>
                    <a:lnTo>
                      <a:pt x="7" y="4"/>
                    </a:lnTo>
                    <a:lnTo>
                      <a:pt x="7" y="3"/>
                    </a:lnTo>
                    <a:lnTo>
                      <a:pt x="6" y="2"/>
                    </a:lnTo>
                    <a:lnTo>
                      <a:pt x="6" y="2"/>
                    </a:lnTo>
                    <a:lnTo>
                      <a:pt x="6" y="3"/>
                    </a:lnTo>
                    <a:lnTo>
                      <a:pt x="6" y="2"/>
                    </a:lnTo>
                    <a:lnTo>
                      <a:pt x="5" y="2"/>
                    </a:lnTo>
                    <a:lnTo>
                      <a:pt x="5" y="1"/>
                    </a:lnTo>
                    <a:lnTo>
                      <a:pt x="4" y="1"/>
                    </a:lnTo>
                    <a:lnTo>
                      <a:pt x="3" y="2"/>
                    </a:lnTo>
                    <a:lnTo>
                      <a:pt x="3" y="2"/>
                    </a:lnTo>
                    <a:lnTo>
                      <a:pt x="3" y="2"/>
                    </a:lnTo>
                    <a:lnTo>
                      <a:pt x="3" y="1"/>
                    </a:lnTo>
                    <a:lnTo>
                      <a:pt x="3" y="1"/>
                    </a:lnTo>
                    <a:lnTo>
                      <a:pt x="3" y="1"/>
                    </a:lnTo>
                    <a:lnTo>
                      <a:pt x="2" y="1"/>
                    </a:lnTo>
                    <a:lnTo>
                      <a:pt x="2" y="0"/>
                    </a:lnTo>
                    <a:lnTo>
                      <a:pt x="2" y="0"/>
                    </a:lnTo>
                    <a:lnTo>
                      <a:pt x="2" y="0"/>
                    </a:lnTo>
                    <a:lnTo>
                      <a:pt x="2" y="1"/>
                    </a:lnTo>
                    <a:lnTo>
                      <a:pt x="1" y="1"/>
                    </a:lnTo>
                    <a:lnTo>
                      <a:pt x="0" y="1"/>
                    </a:lnTo>
                    <a:lnTo>
                      <a:pt x="1" y="2"/>
                    </a:lnTo>
                    <a:lnTo>
                      <a:pt x="2" y="3"/>
                    </a:lnTo>
                    <a:lnTo>
                      <a:pt x="2" y="3"/>
                    </a:lnTo>
                    <a:lnTo>
                      <a:pt x="2" y="4"/>
                    </a:lnTo>
                    <a:lnTo>
                      <a:pt x="3" y="4"/>
                    </a:lnTo>
                    <a:lnTo>
                      <a:pt x="3" y="4"/>
                    </a:lnTo>
                    <a:lnTo>
                      <a:pt x="3" y="4"/>
                    </a:lnTo>
                    <a:lnTo>
                      <a:pt x="3" y="3"/>
                    </a:lnTo>
                    <a:lnTo>
                      <a:pt x="5"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5" name="Freeform 248"/>
              <p:cNvSpPr>
                <a:spLocks/>
              </p:cNvSpPr>
              <p:nvPr/>
            </p:nvSpPr>
            <p:spPr bwMode="auto">
              <a:xfrm>
                <a:off x="3924" y="4065"/>
                <a:ext cx="8" cy="7"/>
              </a:xfrm>
              <a:custGeom>
                <a:avLst/>
                <a:gdLst/>
                <a:ahLst/>
                <a:cxnLst>
                  <a:cxn ang="0">
                    <a:pos x="7" y="3"/>
                  </a:cxn>
                  <a:cxn ang="0">
                    <a:pos x="7" y="3"/>
                  </a:cxn>
                  <a:cxn ang="0">
                    <a:pos x="7" y="3"/>
                  </a:cxn>
                  <a:cxn ang="0">
                    <a:pos x="6" y="3"/>
                  </a:cxn>
                  <a:cxn ang="0">
                    <a:pos x="6" y="3"/>
                  </a:cxn>
                  <a:cxn ang="0">
                    <a:pos x="5" y="1"/>
                  </a:cxn>
                  <a:cxn ang="0">
                    <a:pos x="5" y="2"/>
                  </a:cxn>
                  <a:cxn ang="0">
                    <a:pos x="4" y="1"/>
                  </a:cxn>
                  <a:cxn ang="0">
                    <a:pos x="3" y="1"/>
                  </a:cxn>
                  <a:cxn ang="0">
                    <a:pos x="3" y="1"/>
                  </a:cxn>
                  <a:cxn ang="0">
                    <a:pos x="3" y="2"/>
                  </a:cxn>
                  <a:cxn ang="0">
                    <a:pos x="3" y="2"/>
                  </a:cxn>
                  <a:cxn ang="0">
                    <a:pos x="3" y="1"/>
                  </a:cxn>
                  <a:cxn ang="0">
                    <a:pos x="2" y="1"/>
                  </a:cxn>
                  <a:cxn ang="0">
                    <a:pos x="2" y="0"/>
                  </a:cxn>
                  <a:cxn ang="0">
                    <a:pos x="1" y="0"/>
                  </a:cxn>
                  <a:cxn ang="0">
                    <a:pos x="0" y="0"/>
                  </a:cxn>
                  <a:cxn ang="0">
                    <a:pos x="0" y="1"/>
                  </a:cxn>
                  <a:cxn ang="0">
                    <a:pos x="0" y="1"/>
                  </a:cxn>
                  <a:cxn ang="0">
                    <a:pos x="1" y="3"/>
                  </a:cxn>
                  <a:cxn ang="0">
                    <a:pos x="1" y="4"/>
                  </a:cxn>
                  <a:cxn ang="0">
                    <a:pos x="3" y="4"/>
                  </a:cxn>
                  <a:cxn ang="0">
                    <a:pos x="3" y="6"/>
                  </a:cxn>
                  <a:cxn ang="0">
                    <a:pos x="3" y="7"/>
                  </a:cxn>
                  <a:cxn ang="0">
                    <a:pos x="5" y="7"/>
                  </a:cxn>
                  <a:cxn ang="0">
                    <a:pos x="4" y="7"/>
                  </a:cxn>
                  <a:cxn ang="0">
                    <a:pos x="4" y="7"/>
                  </a:cxn>
                  <a:cxn ang="0">
                    <a:pos x="5" y="7"/>
                  </a:cxn>
                  <a:cxn ang="0">
                    <a:pos x="6" y="7"/>
                  </a:cxn>
                  <a:cxn ang="0">
                    <a:pos x="6" y="7"/>
                  </a:cxn>
                  <a:cxn ang="0">
                    <a:pos x="6" y="7"/>
                  </a:cxn>
                  <a:cxn ang="0">
                    <a:pos x="6" y="7"/>
                  </a:cxn>
                  <a:cxn ang="0">
                    <a:pos x="7" y="7"/>
                  </a:cxn>
                  <a:cxn ang="0">
                    <a:pos x="7" y="7"/>
                  </a:cxn>
                  <a:cxn ang="0">
                    <a:pos x="7" y="7"/>
                  </a:cxn>
                  <a:cxn ang="0">
                    <a:pos x="7" y="5"/>
                  </a:cxn>
                  <a:cxn ang="0">
                    <a:pos x="8" y="5"/>
                  </a:cxn>
                  <a:cxn ang="0">
                    <a:pos x="8" y="4"/>
                  </a:cxn>
                  <a:cxn ang="0">
                    <a:pos x="8" y="3"/>
                  </a:cxn>
                  <a:cxn ang="0">
                    <a:pos x="7" y="3"/>
                  </a:cxn>
                </a:cxnLst>
                <a:rect l="0" t="0" r="r" b="b"/>
                <a:pathLst>
                  <a:path w="8" h="7">
                    <a:moveTo>
                      <a:pt x="7" y="3"/>
                    </a:moveTo>
                    <a:lnTo>
                      <a:pt x="7" y="3"/>
                    </a:lnTo>
                    <a:lnTo>
                      <a:pt x="7" y="3"/>
                    </a:lnTo>
                    <a:lnTo>
                      <a:pt x="6" y="3"/>
                    </a:lnTo>
                    <a:lnTo>
                      <a:pt x="6" y="3"/>
                    </a:lnTo>
                    <a:lnTo>
                      <a:pt x="5" y="1"/>
                    </a:lnTo>
                    <a:lnTo>
                      <a:pt x="5" y="2"/>
                    </a:lnTo>
                    <a:lnTo>
                      <a:pt x="4" y="1"/>
                    </a:lnTo>
                    <a:lnTo>
                      <a:pt x="3" y="1"/>
                    </a:lnTo>
                    <a:lnTo>
                      <a:pt x="3" y="1"/>
                    </a:lnTo>
                    <a:lnTo>
                      <a:pt x="3" y="2"/>
                    </a:lnTo>
                    <a:lnTo>
                      <a:pt x="3" y="2"/>
                    </a:lnTo>
                    <a:lnTo>
                      <a:pt x="3" y="1"/>
                    </a:lnTo>
                    <a:lnTo>
                      <a:pt x="2" y="1"/>
                    </a:lnTo>
                    <a:lnTo>
                      <a:pt x="2" y="0"/>
                    </a:lnTo>
                    <a:lnTo>
                      <a:pt x="1" y="0"/>
                    </a:lnTo>
                    <a:lnTo>
                      <a:pt x="0" y="0"/>
                    </a:lnTo>
                    <a:lnTo>
                      <a:pt x="0" y="1"/>
                    </a:lnTo>
                    <a:lnTo>
                      <a:pt x="0" y="1"/>
                    </a:lnTo>
                    <a:lnTo>
                      <a:pt x="1" y="3"/>
                    </a:lnTo>
                    <a:lnTo>
                      <a:pt x="1" y="4"/>
                    </a:lnTo>
                    <a:lnTo>
                      <a:pt x="3" y="4"/>
                    </a:lnTo>
                    <a:lnTo>
                      <a:pt x="3" y="6"/>
                    </a:lnTo>
                    <a:lnTo>
                      <a:pt x="3" y="7"/>
                    </a:lnTo>
                    <a:lnTo>
                      <a:pt x="5" y="7"/>
                    </a:lnTo>
                    <a:lnTo>
                      <a:pt x="4" y="7"/>
                    </a:lnTo>
                    <a:lnTo>
                      <a:pt x="4" y="7"/>
                    </a:lnTo>
                    <a:lnTo>
                      <a:pt x="5" y="7"/>
                    </a:lnTo>
                    <a:lnTo>
                      <a:pt x="6" y="7"/>
                    </a:lnTo>
                    <a:lnTo>
                      <a:pt x="6" y="7"/>
                    </a:lnTo>
                    <a:lnTo>
                      <a:pt x="6" y="7"/>
                    </a:lnTo>
                    <a:lnTo>
                      <a:pt x="6" y="7"/>
                    </a:lnTo>
                    <a:lnTo>
                      <a:pt x="7" y="7"/>
                    </a:lnTo>
                    <a:lnTo>
                      <a:pt x="7" y="7"/>
                    </a:lnTo>
                    <a:lnTo>
                      <a:pt x="7" y="7"/>
                    </a:lnTo>
                    <a:lnTo>
                      <a:pt x="7" y="5"/>
                    </a:lnTo>
                    <a:lnTo>
                      <a:pt x="8" y="5"/>
                    </a:lnTo>
                    <a:lnTo>
                      <a:pt x="8" y="4"/>
                    </a:lnTo>
                    <a:lnTo>
                      <a:pt x="8" y="3"/>
                    </a:lnTo>
                    <a:lnTo>
                      <a:pt x="7"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6" name="Freeform 249"/>
              <p:cNvSpPr>
                <a:spLocks/>
              </p:cNvSpPr>
              <p:nvPr/>
            </p:nvSpPr>
            <p:spPr bwMode="auto">
              <a:xfrm>
                <a:off x="3937" y="4057"/>
                <a:ext cx="15" cy="23"/>
              </a:xfrm>
              <a:custGeom>
                <a:avLst/>
                <a:gdLst/>
                <a:ahLst/>
                <a:cxnLst>
                  <a:cxn ang="0">
                    <a:pos x="13" y="23"/>
                  </a:cxn>
                  <a:cxn ang="0">
                    <a:pos x="14" y="22"/>
                  </a:cxn>
                  <a:cxn ang="0">
                    <a:pos x="15" y="2"/>
                  </a:cxn>
                  <a:cxn ang="0">
                    <a:pos x="13" y="1"/>
                  </a:cxn>
                  <a:cxn ang="0">
                    <a:pos x="12" y="1"/>
                  </a:cxn>
                  <a:cxn ang="0">
                    <a:pos x="9" y="0"/>
                  </a:cxn>
                  <a:cxn ang="0">
                    <a:pos x="8" y="3"/>
                  </a:cxn>
                  <a:cxn ang="0">
                    <a:pos x="7" y="3"/>
                  </a:cxn>
                  <a:cxn ang="0">
                    <a:pos x="6" y="3"/>
                  </a:cxn>
                  <a:cxn ang="0">
                    <a:pos x="7" y="4"/>
                  </a:cxn>
                  <a:cxn ang="0">
                    <a:pos x="6" y="5"/>
                  </a:cxn>
                  <a:cxn ang="0">
                    <a:pos x="5" y="5"/>
                  </a:cxn>
                  <a:cxn ang="0">
                    <a:pos x="5" y="8"/>
                  </a:cxn>
                  <a:cxn ang="0">
                    <a:pos x="8" y="8"/>
                  </a:cxn>
                  <a:cxn ang="0">
                    <a:pos x="11" y="8"/>
                  </a:cxn>
                  <a:cxn ang="0">
                    <a:pos x="11" y="10"/>
                  </a:cxn>
                  <a:cxn ang="0">
                    <a:pos x="8" y="11"/>
                  </a:cxn>
                  <a:cxn ang="0">
                    <a:pos x="7" y="12"/>
                  </a:cxn>
                  <a:cxn ang="0">
                    <a:pos x="8" y="15"/>
                  </a:cxn>
                  <a:cxn ang="0">
                    <a:pos x="11" y="18"/>
                  </a:cxn>
                  <a:cxn ang="0">
                    <a:pos x="10" y="18"/>
                  </a:cxn>
                  <a:cxn ang="0">
                    <a:pos x="8" y="17"/>
                  </a:cxn>
                  <a:cxn ang="0">
                    <a:pos x="7" y="16"/>
                  </a:cxn>
                  <a:cxn ang="0">
                    <a:pos x="6" y="18"/>
                  </a:cxn>
                  <a:cxn ang="0">
                    <a:pos x="7" y="18"/>
                  </a:cxn>
                  <a:cxn ang="0">
                    <a:pos x="6" y="18"/>
                  </a:cxn>
                  <a:cxn ang="0">
                    <a:pos x="2" y="16"/>
                  </a:cxn>
                  <a:cxn ang="0">
                    <a:pos x="4" y="18"/>
                  </a:cxn>
                  <a:cxn ang="0">
                    <a:pos x="3" y="18"/>
                  </a:cxn>
                  <a:cxn ang="0">
                    <a:pos x="1" y="18"/>
                  </a:cxn>
                  <a:cxn ang="0">
                    <a:pos x="0" y="19"/>
                  </a:cxn>
                  <a:cxn ang="0">
                    <a:pos x="1" y="20"/>
                  </a:cxn>
                  <a:cxn ang="0">
                    <a:pos x="1" y="21"/>
                  </a:cxn>
                  <a:cxn ang="0">
                    <a:pos x="3" y="21"/>
                  </a:cxn>
                  <a:cxn ang="0">
                    <a:pos x="2" y="22"/>
                  </a:cxn>
                  <a:cxn ang="0">
                    <a:pos x="3" y="22"/>
                  </a:cxn>
                  <a:cxn ang="0">
                    <a:pos x="4" y="22"/>
                  </a:cxn>
                  <a:cxn ang="0">
                    <a:pos x="6" y="22"/>
                  </a:cxn>
                  <a:cxn ang="0">
                    <a:pos x="8" y="22"/>
                  </a:cxn>
                  <a:cxn ang="0">
                    <a:pos x="13" y="23"/>
                  </a:cxn>
                </a:cxnLst>
                <a:rect l="0" t="0" r="r" b="b"/>
                <a:pathLst>
                  <a:path w="15" h="23">
                    <a:moveTo>
                      <a:pt x="13" y="23"/>
                    </a:moveTo>
                    <a:lnTo>
                      <a:pt x="13" y="23"/>
                    </a:lnTo>
                    <a:lnTo>
                      <a:pt x="15" y="23"/>
                    </a:lnTo>
                    <a:lnTo>
                      <a:pt x="14" y="22"/>
                    </a:lnTo>
                    <a:lnTo>
                      <a:pt x="15" y="22"/>
                    </a:lnTo>
                    <a:lnTo>
                      <a:pt x="15" y="2"/>
                    </a:lnTo>
                    <a:lnTo>
                      <a:pt x="15" y="0"/>
                    </a:lnTo>
                    <a:lnTo>
                      <a:pt x="13" y="1"/>
                    </a:lnTo>
                    <a:lnTo>
                      <a:pt x="12" y="2"/>
                    </a:lnTo>
                    <a:lnTo>
                      <a:pt x="12" y="1"/>
                    </a:lnTo>
                    <a:lnTo>
                      <a:pt x="11" y="0"/>
                    </a:lnTo>
                    <a:lnTo>
                      <a:pt x="9" y="0"/>
                    </a:lnTo>
                    <a:lnTo>
                      <a:pt x="8" y="3"/>
                    </a:lnTo>
                    <a:lnTo>
                      <a:pt x="8" y="3"/>
                    </a:lnTo>
                    <a:lnTo>
                      <a:pt x="8" y="3"/>
                    </a:lnTo>
                    <a:lnTo>
                      <a:pt x="7" y="3"/>
                    </a:lnTo>
                    <a:lnTo>
                      <a:pt x="5" y="3"/>
                    </a:lnTo>
                    <a:lnTo>
                      <a:pt x="6" y="3"/>
                    </a:lnTo>
                    <a:lnTo>
                      <a:pt x="6" y="4"/>
                    </a:lnTo>
                    <a:lnTo>
                      <a:pt x="7" y="4"/>
                    </a:lnTo>
                    <a:lnTo>
                      <a:pt x="7" y="5"/>
                    </a:lnTo>
                    <a:lnTo>
                      <a:pt x="6" y="5"/>
                    </a:lnTo>
                    <a:lnTo>
                      <a:pt x="5" y="4"/>
                    </a:lnTo>
                    <a:lnTo>
                      <a:pt x="5" y="5"/>
                    </a:lnTo>
                    <a:lnTo>
                      <a:pt x="4" y="8"/>
                    </a:lnTo>
                    <a:lnTo>
                      <a:pt x="5" y="8"/>
                    </a:lnTo>
                    <a:lnTo>
                      <a:pt x="7" y="9"/>
                    </a:lnTo>
                    <a:lnTo>
                      <a:pt x="8" y="8"/>
                    </a:lnTo>
                    <a:lnTo>
                      <a:pt x="10" y="8"/>
                    </a:lnTo>
                    <a:lnTo>
                      <a:pt x="11" y="8"/>
                    </a:lnTo>
                    <a:lnTo>
                      <a:pt x="11" y="9"/>
                    </a:lnTo>
                    <a:lnTo>
                      <a:pt x="11" y="10"/>
                    </a:lnTo>
                    <a:lnTo>
                      <a:pt x="8" y="11"/>
                    </a:lnTo>
                    <a:lnTo>
                      <a:pt x="8" y="11"/>
                    </a:lnTo>
                    <a:lnTo>
                      <a:pt x="7" y="11"/>
                    </a:lnTo>
                    <a:lnTo>
                      <a:pt x="7" y="12"/>
                    </a:lnTo>
                    <a:lnTo>
                      <a:pt x="7" y="15"/>
                    </a:lnTo>
                    <a:lnTo>
                      <a:pt x="8" y="15"/>
                    </a:lnTo>
                    <a:lnTo>
                      <a:pt x="11" y="17"/>
                    </a:lnTo>
                    <a:lnTo>
                      <a:pt x="11" y="18"/>
                    </a:lnTo>
                    <a:lnTo>
                      <a:pt x="10" y="18"/>
                    </a:lnTo>
                    <a:lnTo>
                      <a:pt x="10" y="18"/>
                    </a:lnTo>
                    <a:lnTo>
                      <a:pt x="9" y="17"/>
                    </a:lnTo>
                    <a:lnTo>
                      <a:pt x="8" y="17"/>
                    </a:lnTo>
                    <a:lnTo>
                      <a:pt x="8" y="18"/>
                    </a:lnTo>
                    <a:lnTo>
                      <a:pt x="7" y="16"/>
                    </a:lnTo>
                    <a:lnTo>
                      <a:pt x="6" y="17"/>
                    </a:lnTo>
                    <a:lnTo>
                      <a:pt x="6" y="18"/>
                    </a:lnTo>
                    <a:lnTo>
                      <a:pt x="8" y="18"/>
                    </a:lnTo>
                    <a:lnTo>
                      <a:pt x="7" y="18"/>
                    </a:lnTo>
                    <a:lnTo>
                      <a:pt x="6" y="19"/>
                    </a:lnTo>
                    <a:lnTo>
                      <a:pt x="6" y="18"/>
                    </a:lnTo>
                    <a:lnTo>
                      <a:pt x="2" y="15"/>
                    </a:lnTo>
                    <a:lnTo>
                      <a:pt x="2" y="16"/>
                    </a:lnTo>
                    <a:lnTo>
                      <a:pt x="3" y="17"/>
                    </a:lnTo>
                    <a:lnTo>
                      <a:pt x="4" y="18"/>
                    </a:lnTo>
                    <a:lnTo>
                      <a:pt x="3" y="18"/>
                    </a:lnTo>
                    <a:lnTo>
                      <a:pt x="3" y="18"/>
                    </a:lnTo>
                    <a:lnTo>
                      <a:pt x="2" y="18"/>
                    </a:lnTo>
                    <a:lnTo>
                      <a:pt x="1" y="18"/>
                    </a:lnTo>
                    <a:lnTo>
                      <a:pt x="1" y="19"/>
                    </a:lnTo>
                    <a:lnTo>
                      <a:pt x="0" y="19"/>
                    </a:lnTo>
                    <a:lnTo>
                      <a:pt x="1" y="19"/>
                    </a:lnTo>
                    <a:lnTo>
                      <a:pt x="1" y="20"/>
                    </a:lnTo>
                    <a:lnTo>
                      <a:pt x="0" y="21"/>
                    </a:lnTo>
                    <a:lnTo>
                      <a:pt x="1" y="21"/>
                    </a:lnTo>
                    <a:lnTo>
                      <a:pt x="1" y="20"/>
                    </a:lnTo>
                    <a:lnTo>
                      <a:pt x="3" y="21"/>
                    </a:lnTo>
                    <a:lnTo>
                      <a:pt x="2" y="21"/>
                    </a:lnTo>
                    <a:lnTo>
                      <a:pt x="2" y="22"/>
                    </a:lnTo>
                    <a:lnTo>
                      <a:pt x="3" y="22"/>
                    </a:lnTo>
                    <a:lnTo>
                      <a:pt x="3" y="22"/>
                    </a:lnTo>
                    <a:lnTo>
                      <a:pt x="2" y="22"/>
                    </a:lnTo>
                    <a:lnTo>
                      <a:pt x="4" y="22"/>
                    </a:lnTo>
                    <a:lnTo>
                      <a:pt x="4" y="22"/>
                    </a:lnTo>
                    <a:lnTo>
                      <a:pt x="6" y="22"/>
                    </a:lnTo>
                    <a:lnTo>
                      <a:pt x="8" y="22"/>
                    </a:lnTo>
                    <a:lnTo>
                      <a:pt x="8" y="22"/>
                    </a:lnTo>
                    <a:lnTo>
                      <a:pt x="12" y="22"/>
                    </a:lnTo>
                    <a:lnTo>
                      <a:pt x="13" y="2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7" name="Freeform 250"/>
              <p:cNvSpPr>
                <a:spLocks/>
              </p:cNvSpPr>
              <p:nvPr/>
            </p:nvSpPr>
            <p:spPr bwMode="auto">
              <a:xfrm>
                <a:off x="3945" y="4080"/>
                <a:ext cx="11" cy="7"/>
              </a:xfrm>
              <a:custGeom>
                <a:avLst/>
                <a:gdLst/>
                <a:ahLst/>
                <a:cxnLst>
                  <a:cxn ang="0">
                    <a:pos x="11" y="6"/>
                  </a:cxn>
                  <a:cxn ang="0">
                    <a:pos x="10" y="6"/>
                  </a:cxn>
                  <a:cxn ang="0">
                    <a:pos x="10" y="5"/>
                  </a:cxn>
                  <a:cxn ang="0">
                    <a:pos x="9" y="4"/>
                  </a:cxn>
                  <a:cxn ang="0">
                    <a:pos x="7" y="4"/>
                  </a:cxn>
                  <a:cxn ang="0">
                    <a:pos x="7" y="4"/>
                  </a:cxn>
                  <a:cxn ang="0">
                    <a:pos x="8" y="3"/>
                  </a:cxn>
                  <a:cxn ang="0">
                    <a:pos x="10" y="3"/>
                  </a:cxn>
                  <a:cxn ang="0">
                    <a:pos x="10" y="3"/>
                  </a:cxn>
                  <a:cxn ang="0">
                    <a:pos x="9" y="3"/>
                  </a:cxn>
                  <a:cxn ang="0">
                    <a:pos x="9" y="3"/>
                  </a:cxn>
                  <a:cxn ang="0">
                    <a:pos x="7" y="3"/>
                  </a:cxn>
                  <a:cxn ang="0">
                    <a:pos x="5" y="2"/>
                  </a:cxn>
                  <a:cxn ang="0">
                    <a:pos x="6" y="2"/>
                  </a:cxn>
                  <a:cxn ang="0">
                    <a:pos x="7" y="2"/>
                  </a:cxn>
                  <a:cxn ang="0">
                    <a:pos x="7" y="2"/>
                  </a:cxn>
                  <a:cxn ang="0">
                    <a:pos x="9" y="2"/>
                  </a:cxn>
                  <a:cxn ang="0">
                    <a:pos x="9" y="1"/>
                  </a:cxn>
                  <a:cxn ang="0">
                    <a:pos x="8" y="0"/>
                  </a:cxn>
                  <a:cxn ang="0">
                    <a:pos x="7" y="0"/>
                  </a:cxn>
                  <a:cxn ang="0">
                    <a:pos x="0" y="2"/>
                  </a:cxn>
                  <a:cxn ang="0">
                    <a:pos x="0" y="3"/>
                  </a:cxn>
                  <a:cxn ang="0">
                    <a:pos x="0" y="3"/>
                  </a:cxn>
                  <a:cxn ang="0">
                    <a:pos x="0" y="3"/>
                  </a:cxn>
                  <a:cxn ang="0">
                    <a:pos x="0" y="3"/>
                  </a:cxn>
                  <a:cxn ang="0">
                    <a:pos x="2" y="3"/>
                  </a:cxn>
                  <a:cxn ang="0">
                    <a:pos x="3" y="3"/>
                  </a:cxn>
                  <a:cxn ang="0">
                    <a:pos x="3" y="3"/>
                  </a:cxn>
                  <a:cxn ang="0">
                    <a:pos x="3" y="3"/>
                  </a:cxn>
                  <a:cxn ang="0">
                    <a:pos x="3" y="3"/>
                  </a:cxn>
                  <a:cxn ang="0">
                    <a:pos x="2" y="4"/>
                  </a:cxn>
                  <a:cxn ang="0">
                    <a:pos x="1" y="4"/>
                  </a:cxn>
                  <a:cxn ang="0">
                    <a:pos x="3" y="5"/>
                  </a:cxn>
                  <a:cxn ang="0">
                    <a:pos x="3" y="5"/>
                  </a:cxn>
                  <a:cxn ang="0">
                    <a:pos x="3" y="6"/>
                  </a:cxn>
                  <a:cxn ang="0">
                    <a:pos x="5" y="6"/>
                  </a:cxn>
                  <a:cxn ang="0">
                    <a:pos x="4" y="4"/>
                  </a:cxn>
                  <a:cxn ang="0">
                    <a:pos x="4" y="3"/>
                  </a:cxn>
                  <a:cxn ang="0">
                    <a:pos x="4" y="3"/>
                  </a:cxn>
                  <a:cxn ang="0">
                    <a:pos x="5" y="3"/>
                  </a:cxn>
                  <a:cxn ang="0">
                    <a:pos x="5" y="3"/>
                  </a:cxn>
                  <a:cxn ang="0">
                    <a:pos x="6" y="4"/>
                  </a:cxn>
                  <a:cxn ang="0">
                    <a:pos x="6" y="4"/>
                  </a:cxn>
                  <a:cxn ang="0">
                    <a:pos x="6" y="5"/>
                  </a:cxn>
                  <a:cxn ang="0">
                    <a:pos x="7" y="6"/>
                  </a:cxn>
                  <a:cxn ang="0">
                    <a:pos x="8" y="5"/>
                  </a:cxn>
                  <a:cxn ang="0">
                    <a:pos x="9" y="6"/>
                  </a:cxn>
                  <a:cxn ang="0">
                    <a:pos x="10" y="6"/>
                  </a:cxn>
                  <a:cxn ang="0">
                    <a:pos x="10" y="6"/>
                  </a:cxn>
                  <a:cxn ang="0">
                    <a:pos x="11" y="7"/>
                  </a:cxn>
                  <a:cxn ang="0">
                    <a:pos x="11" y="7"/>
                  </a:cxn>
                  <a:cxn ang="0">
                    <a:pos x="11" y="7"/>
                  </a:cxn>
                  <a:cxn ang="0">
                    <a:pos x="11" y="6"/>
                  </a:cxn>
                  <a:cxn ang="0">
                    <a:pos x="11" y="6"/>
                  </a:cxn>
                </a:cxnLst>
                <a:rect l="0" t="0" r="r" b="b"/>
                <a:pathLst>
                  <a:path w="11" h="7">
                    <a:moveTo>
                      <a:pt x="11" y="6"/>
                    </a:moveTo>
                    <a:lnTo>
                      <a:pt x="10" y="6"/>
                    </a:lnTo>
                    <a:lnTo>
                      <a:pt x="10" y="5"/>
                    </a:lnTo>
                    <a:lnTo>
                      <a:pt x="9" y="4"/>
                    </a:lnTo>
                    <a:lnTo>
                      <a:pt x="7" y="4"/>
                    </a:lnTo>
                    <a:lnTo>
                      <a:pt x="7" y="4"/>
                    </a:lnTo>
                    <a:lnTo>
                      <a:pt x="8" y="3"/>
                    </a:lnTo>
                    <a:lnTo>
                      <a:pt x="10" y="3"/>
                    </a:lnTo>
                    <a:lnTo>
                      <a:pt x="10" y="3"/>
                    </a:lnTo>
                    <a:lnTo>
                      <a:pt x="9" y="3"/>
                    </a:lnTo>
                    <a:lnTo>
                      <a:pt x="9" y="3"/>
                    </a:lnTo>
                    <a:lnTo>
                      <a:pt x="7" y="3"/>
                    </a:lnTo>
                    <a:lnTo>
                      <a:pt x="5" y="2"/>
                    </a:lnTo>
                    <a:lnTo>
                      <a:pt x="6" y="2"/>
                    </a:lnTo>
                    <a:lnTo>
                      <a:pt x="7" y="2"/>
                    </a:lnTo>
                    <a:lnTo>
                      <a:pt x="7" y="2"/>
                    </a:lnTo>
                    <a:lnTo>
                      <a:pt x="9" y="2"/>
                    </a:lnTo>
                    <a:lnTo>
                      <a:pt x="9" y="1"/>
                    </a:lnTo>
                    <a:lnTo>
                      <a:pt x="8" y="0"/>
                    </a:lnTo>
                    <a:lnTo>
                      <a:pt x="7" y="0"/>
                    </a:lnTo>
                    <a:lnTo>
                      <a:pt x="0" y="2"/>
                    </a:lnTo>
                    <a:lnTo>
                      <a:pt x="0" y="3"/>
                    </a:lnTo>
                    <a:lnTo>
                      <a:pt x="0" y="3"/>
                    </a:lnTo>
                    <a:lnTo>
                      <a:pt x="0" y="3"/>
                    </a:lnTo>
                    <a:lnTo>
                      <a:pt x="0" y="3"/>
                    </a:lnTo>
                    <a:lnTo>
                      <a:pt x="2" y="3"/>
                    </a:lnTo>
                    <a:lnTo>
                      <a:pt x="3" y="3"/>
                    </a:lnTo>
                    <a:lnTo>
                      <a:pt x="3" y="3"/>
                    </a:lnTo>
                    <a:lnTo>
                      <a:pt x="3" y="3"/>
                    </a:lnTo>
                    <a:lnTo>
                      <a:pt x="3" y="3"/>
                    </a:lnTo>
                    <a:lnTo>
                      <a:pt x="2" y="4"/>
                    </a:lnTo>
                    <a:lnTo>
                      <a:pt x="1" y="4"/>
                    </a:lnTo>
                    <a:lnTo>
                      <a:pt x="3" y="5"/>
                    </a:lnTo>
                    <a:lnTo>
                      <a:pt x="3" y="5"/>
                    </a:lnTo>
                    <a:lnTo>
                      <a:pt x="3" y="6"/>
                    </a:lnTo>
                    <a:lnTo>
                      <a:pt x="5" y="6"/>
                    </a:lnTo>
                    <a:lnTo>
                      <a:pt x="4" y="4"/>
                    </a:lnTo>
                    <a:lnTo>
                      <a:pt x="4" y="3"/>
                    </a:lnTo>
                    <a:lnTo>
                      <a:pt x="4" y="3"/>
                    </a:lnTo>
                    <a:lnTo>
                      <a:pt x="5" y="3"/>
                    </a:lnTo>
                    <a:lnTo>
                      <a:pt x="5" y="3"/>
                    </a:lnTo>
                    <a:lnTo>
                      <a:pt x="6" y="4"/>
                    </a:lnTo>
                    <a:lnTo>
                      <a:pt x="6" y="4"/>
                    </a:lnTo>
                    <a:lnTo>
                      <a:pt x="6" y="5"/>
                    </a:lnTo>
                    <a:lnTo>
                      <a:pt x="7" y="6"/>
                    </a:lnTo>
                    <a:lnTo>
                      <a:pt x="8" y="5"/>
                    </a:lnTo>
                    <a:lnTo>
                      <a:pt x="9" y="6"/>
                    </a:lnTo>
                    <a:lnTo>
                      <a:pt x="10" y="6"/>
                    </a:lnTo>
                    <a:lnTo>
                      <a:pt x="10" y="6"/>
                    </a:lnTo>
                    <a:lnTo>
                      <a:pt x="11" y="7"/>
                    </a:lnTo>
                    <a:lnTo>
                      <a:pt x="11" y="7"/>
                    </a:lnTo>
                    <a:lnTo>
                      <a:pt x="11" y="7"/>
                    </a:lnTo>
                    <a:lnTo>
                      <a:pt x="11" y="6"/>
                    </a:lnTo>
                    <a:lnTo>
                      <a:pt x="11"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8" name="Freeform 251"/>
              <p:cNvSpPr>
                <a:spLocks/>
              </p:cNvSpPr>
              <p:nvPr/>
            </p:nvSpPr>
            <p:spPr bwMode="auto">
              <a:xfrm>
                <a:off x="3945" y="4079"/>
                <a:ext cx="4" cy="2"/>
              </a:xfrm>
              <a:custGeom>
                <a:avLst/>
                <a:gdLst/>
                <a:ahLst/>
                <a:cxnLst>
                  <a:cxn ang="0">
                    <a:pos x="2" y="0"/>
                  </a:cxn>
                  <a:cxn ang="0">
                    <a:pos x="1" y="1"/>
                  </a:cxn>
                  <a:cxn ang="0">
                    <a:pos x="0" y="0"/>
                  </a:cxn>
                  <a:cxn ang="0">
                    <a:pos x="0" y="1"/>
                  </a:cxn>
                  <a:cxn ang="0">
                    <a:pos x="0" y="2"/>
                  </a:cxn>
                  <a:cxn ang="0">
                    <a:pos x="0" y="2"/>
                  </a:cxn>
                  <a:cxn ang="0">
                    <a:pos x="0" y="2"/>
                  </a:cxn>
                  <a:cxn ang="0">
                    <a:pos x="4" y="2"/>
                  </a:cxn>
                  <a:cxn ang="0">
                    <a:pos x="4" y="1"/>
                  </a:cxn>
                  <a:cxn ang="0">
                    <a:pos x="4" y="1"/>
                  </a:cxn>
                  <a:cxn ang="0">
                    <a:pos x="2" y="0"/>
                  </a:cxn>
                </a:cxnLst>
                <a:rect l="0" t="0" r="r" b="b"/>
                <a:pathLst>
                  <a:path w="4" h="2">
                    <a:moveTo>
                      <a:pt x="2" y="0"/>
                    </a:moveTo>
                    <a:lnTo>
                      <a:pt x="1" y="1"/>
                    </a:lnTo>
                    <a:lnTo>
                      <a:pt x="0" y="0"/>
                    </a:lnTo>
                    <a:lnTo>
                      <a:pt x="0" y="1"/>
                    </a:lnTo>
                    <a:lnTo>
                      <a:pt x="0" y="2"/>
                    </a:lnTo>
                    <a:lnTo>
                      <a:pt x="0" y="2"/>
                    </a:lnTo>
                    <a:lnTo>
                      <a:pt x="0" y="2"/>
                    </a:lnTo>
                    <a:lnTo>
                      <a:pt x="4" y="2"/>
                    </a:lnTo>
                    <a:lnTo>
                      <a:pt x="4" y="1"/>
                    </a:lnTo>
                    <a:lnTo>
                      <a:pt x="4"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49" name="Freeform 252"/>
              <p:cNvSpPr>
                <a:spLocks/>
              </p:cNvSpPr>
              <p:nvPr/>
            </p:nvSpPr>
            <p:spPr bwMode="auto">
              <a:xfrm>
                <a:off x="3940" y="4068"/>
                <a:ext cx="2" cy="6"/>
              </a:xfrm>
              <a:custGeom>
                <a:avLst/>
                <a:gdLst/>
                <a:ahLst/>
                <a:cxnLst>
                  <a:cxn ang="0">
                    <a:pos x="0" y="2"/>
                  </a:cxn>
                  <a:cxn ang="0">
                    <a:pos x="0" y="2"/>
                  </a:cxn>
                  <a:cxn ang="0">
                    <a:pos x="0" y="4"/>
                  </a:cxn>
                  <a:cxn ang="0">
                    <a:pos x="0" y="4"/>
                  </a:cxn>
                  <a:cxn ang="0">
                    <a:pos x="1" y="5"/>
                  </a:cxn>
                  <a:cxn ang="0">
                    <a:pos x="1" y="6"/>
                  </a:cxn>
                  <a:cxn ang="0">
                    <a:pos x="2" y="6"/>
                  </a:cxn>
                  <a:cxn ang="0">
                    <a:pos x="2" y="5"/>
                  </a:cxn>
                  <a:cxn ang="0">
                    <a:pos x="1" y="5"/>
                  </a:cxn>
                  <a:cxn ang="0">
                    <a:pos x="1" y="5"/>
                  </a:cxn>
                  <a:cxn ang="0">
                    <a:pos x="1" y="4"/>
                  </a:cxn>
                  <a:cxn ang="0">
                    <a:pos x="1" y="3"/>
                  </a:cxn>
                  <a:cxn ang="0">
                    <a:pos x="1" y="3"/>
                  </a:cxn>
                  <a:cxn ang="0">
                    <a:pos x="2" y="4"/>
                  </a:cxn>
                  <a:cxn ang="0">
                    <a:pos x="2" y="4"/>
                  </a:cxn>
                  <a:cxn ang="0">
                    <a:pos x="2" y="4"/>
                  </a:cxn>
                  <a:cxn ang="0">
                    <a:pos x="1" y="0"/>
                  </a:cxn>
                  <a:cxn ang="0">
                    <a:pos x="1" y="0"/>
                  </a:cxn>
                  <a:cxn ang="0">
                    <a:pos x="1" y="0"/>
                  </a:cxn>
                  <a:cxn ang="0">
                    <a:pos x="1" y="1"/>
                  </a:cxn>
                  <a:cxn ang="0">
                    <a:pos x="1" y="2"/>
                  </a:cxn>
                  <a:cxn ang="0">
                    <a:pos x="1" y="2"/>
                  </a:cxn>
                  <a:cxn ang="0">
                    <a:pos x="0" y="2"/>
                  </a:cxn>
                </a:cxnLst>
                <a:rect l="0" t="0" r="r" b="b"/>
                <a:pathLst>
                  <a:path w="2" h="6">
                    <a:moveTo>
                      <a:pt x="0" y="2"/>
                    </a:moveTo>
                    <a:lnTo>
                      <a:pt x="0" y="2"/>
                    </a:lnTo>
                    <a:lnTo>
                      <a:pt x="0" y="4"/>
                    </a:lnTo>
                    <a:lnTo>
                      <a:pt x="0" y="4"/>
                    </a:lnTo>
                    <a:lnTo>
                      <a:pt x="1" y="5"/>
                    </a:lnTo>
                    <a:lnTo>
                      <a:pt x="1" y="6"/>
                    </a:lnTo>
                    <a:lnTo>
                      <a:pt x="2" y="6"/>
                    </a:lnTo>
                    <a:lnTo>
                      <a:pt x="2" y="5"/>
                    </a:lnTo>
                    <a:lnTo>
                      <a:pt x="1" y="5"/>
                    </a:lnTo>
                    <a:lnTo>
                      <a:pt x="1" y="5"/>
                    </a:lnTo>
                    <a:lnTo>
                      <a:pt x="1" y="4"/>
                    </a:lnTo>
                    <a:lnTo>
                      <a:pt x="1" y="3"/>
                    </a:lnTo>
                    <a:lnTo>
                      <a:pt x="1" y="3"/>
                    </a:lnTo>
                    <a:lnTo>
                      <a:pt x="2" y="4"/>
                    </a:lnTo>
                    <a:lnTo>
                      <a:pt x="2" y="4"/>
                    </a:lnTo>
                    <a:lnTo>
                      <a:pt x="2" y="4"/>
                    </a:lnTo>
                    <a:lnTo>
                      <a:pt x="1" y="0"/>
                    </a:lnTo>
                    <a:lnTo>
                      <a:pt x="1" y="0"/>
                    </a:lnTo>
                    <a:lnTo>
                      <a:pt x="1" y="0"/>
                    </a:lnTo>
                    <a:lnTo>
                      <a:pt x="1" y="1"/>
                    </a:lnTo>
                    <a:lnTo>
                      <a:pt x="1" y="2"/>
                    </a:lnTo>
                    <a:lnTo>
                      <a:pt x="1"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0" name="Freeform 253"/>
              <p:cNvSpPr>
                <a:spLocks/>
              </p:cNvSpPr>
              <p:nvPr/>
            </p:nvSpPr>
            <p:spPr bwMode="auto">
              <a:xfrm>
                <a:off x="4853" y="3702"/>
                <a:ext cx="4" cy="3"/>
              </a:xfrm>
              <a:custGeom>
                <a:avLst/>
                <a:gdLst/>
                <a:ahLst/>
                <a:cxnLst>
                  <a:cxn ang="0">
                    <a:pos x="1" y="0"/>
                  </a:cxn>
                  <a:cxn ang="0">
                    <a:pos x="0" y="0"/>
                  </a:cxn>
                  <a:cxn ang="0">
                    <a:pos x="0" y="1"/>
                  </a:cxn>
                  <a:cxn ang="0">
                    <a:pos x="1" y="1"/>
                  </a:cxn>
                  <a:cxn ang="0">
                    <a:pos x="3" y="2"/>
                  </a:cxn>
                  <a:cxn ang="0">
                    <a:pos x="4" y="3"/>
                  </a:cxn>
                  <a:cxn ang="0">
                    <a:pos x="4" y="3"/>
                  </a:cxn>
                  <a:cxn ang="0">
                    <a:pos x="3" y="2"/>
                  </a:cxn>
                  <a:cxn ang="0">
                    <a:pos x="1" y="0"/>
                  </a:cxn>
                </a:cxnLst>
                <a:rect l="0" t="0" r="r" b="b"/>
                <a:pathLst>
                  <a:path w="4" h="3">
                    <a:moveTo>
                      <a:pt x="1" y="0"/>
                    </a:moveTo>
                    <a:lnTo>
                      <a:pt x="0" y="0"/>
                    </a:lnTo>
                    <a:lnTo>
                      <a:pt x="0" y="1"/>
                    </a:lnTo>
                    <a:lnTo>
                      <a:pt x="1" y="1"/>
                    </a:lnTo>
                    <a:lnTo>
                      <a:pt x="3" y="2"/>
                    </a:lnTo>
                    <a:lnTo>
                      <a:pt x="4" y="3"/>
                    </a:lnTo>
                    <a:lnTo>
                      <a:pt x="4" y="3"/>
                    </a:lnTo>
                    <a:lnTo>
                      <a:pt x="3"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1" name="Freeform 254"/>
              <p:cNvSpPr>
                <a:spLocks/>
              </p:cNvSpPr>
              <p:nvPr/>
            </p:nvSpPr>
            <p:spPr bwMode="auto">
              <a:xfrm>
                <a:off x="5016" y="3728"/>
                <a:ext cx="5" cy="1"/>
              </a:xfrm>
              <a:custGeom>
                <a:avLst/>
                <a:gdLst/>
                <a:ahLst/>
                <a:cxnLst>
                  <a:cxn ang="0">
                    <a:pos x="0" y="0"/>
                  </a:cxn>
                  <a:cxn ang="0">
                    <a:pos x="1" y="1"/>
                  </a:cxn>
                  <a:cxn ang="0">
                    <a:pos x="4" y="0"/>
                  </a:cxn>
                  <a:cxn ang="0">
                    <a:pos x="5" y="0"/>
                  </a:cxn>
                  <a:cxn ang="0">
                    <a:pos x="5" y="0"/>
                  </a:cxn>
                  <a:cxn ang="0">
                    <a:pos x="1" y="0"/>
                  </a:cxn>
                  <a:cxn ang="0">
                    <a:pos x="0" y="0"/>
                  </a:cxn>
                  <a:cxn ang="0">
                    <a:pos x="0" y="0"/>
                  </a:cxn>
                </a:cxnLst>
                <a:rect l="0" t="0" r="r" b="b"/>
                <a:pathLst>
                  <a:path w="5" h="1">
                    <a:moveTo>
                      <a:pt x="0" y="0"/>
                    </a:moveTo>
                    <a:lnTo>
                      <a:pt x="1" y="1"/>
                    </a:lnTo>
                    <a:lnTo>
                      <a:pt x="4" y="0"/>
                    </a:lnTo>
                    <a:lnTo>
                      <a:pt x="5" y="0"/>
                    </a:lnTo>
                    <a:lnTo>
                      <a:pt x="5"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2" name="Freeform 255"/>
              <p:cNvSpPr>
                <a:spLocks/>
              </p:cNvSpPr>
              <p:nvPr/>
            </p:nvSpPr>
            <p:spPr bwMode="auto">
              <a:xfrm>
                <a:off x="5072" y="3726"/>
                <a:ext cx="7" cy="2"/>
              </a:xfrm>
              <a:custGeom>
                <a:avLst/>
                <a:gdLst/>
                <a:ahLst/>
                <a:cxnLst>
                  <a:cxn ang="0">
                    <a:pos x="0" y="1"/>
                  </a:cxn>
                  <a:cxn ang="0">
                    <a:pos x="0" y="1"/>
                  </a:cxn>
                  <a:cxn ang="0">
                    <a:pos x="4" y="2"/>
                  </a:cxn>
                  <a:cxn ang="0">
                    <a:pos x="7" y="2"/>
                  </a:cxn>
                  <a:cxn ang="0">
                    <a:pos x="7" y="1"/>
                  </a:cxn>
                  <a:cxn ang="0">
                    <a:pos x="6" y="1"/>
                  </a:cxn>
                  <a:cxn ang="0">
                    <a:pos x="0" y="0"/>
                  </a:cxn>
                  <a:cxn ang="0">
                    <a:pos x="0" y="1"/>
                  </a:cxn>
                </a:cxnLst>
                <a:rect l="0" t="0" r="r" b="b"/>
                <a:pathLst>
                  <a:path w="7" h="2">
                    <a:moveTo>
                      <a:pt x="0" y="1"/>
                    </a:moveTo>
                    <a:lnTo>
                      <a:pt x="0" y="1"/>
                    </a:lnTo>
                    <a:lnTo>
                      <a:pt x="4" y="2"/>
                    </a:lnTo>
                    <a:lnTo>
                      <a:pt x="7" y="2"/>
                    </a:lnTo>
                    <a:lnTo>
                      <a:pt x="7" y="1"/>
                    </a:lnTo>
                    <a:lnTo>
                      <a:pt x="6" y="1"/>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3" name="Freeform 256"/>
              <p:cNvSpPr>
                <a:spLocks/>
              </p:cNvSpPr>
              <p:nvPr/>
            </p:nvSpPr>
            <p:spPr bwMode="auto">
              <a:xfrm>
                <a:off x="5011" y="3727"/>
                <a:ext cx="5" cy="2"/>
              </a:xfrm>
              <a:custGeom>
                <a:avLst/>
                <a:gdLst/>
                <a:ahLst/>
                <a:cxnLst>
                  <a:cxn ang="0">
                    <a:pos x="5" y="1"/>
                  </a:cxn>
                  <a:cxn ang="0">
                    <a:pos x="5" y="0"/>
                  </a:cxn>
                  <a:cxn ang="0">
                    <a:pos x="4" y="0"/>
                  </a:cxn>
                  <a:cxn ang="0">
                    <a:pos x="2" y="0"/>
                  </a:cxn>
                  <a:cxn ang="0">
                    <a:pos x="1" y="0"/>
                  </a:cxn>
                  <a:cxn ang="0">
                    <a:pos x="0" y="0"/>
                  </a:cxn>
                  <a:cxn ang="0">
                    <a:pos x="0" y="0"/>
                  </a:cxn>
                  <a:cxn ang="0">
                    <a:pos x="0" y="2"/>
                  </a:cxn>
                  <a:cxn ang="0">
                    <a:pos x="1" y="2"/>
                  </a:cxn>
                  <a:cxn ang="0">
                    <a:pos x="1" y="1"/>
                  </a:cxn>
                  <a:cxn ang="0">
                    <a:pos x="3" y="1"/>
                  </a:cxn>
                  <a:cxn ang="0">
                    <a:pos x="4" y="1"/>
                  </a:cxn>
                  <a:cxn ang="0">
                    <a:pos x="5" y="1"/>
                  </a:cxn>
                </a:cxnLst>
                <a:rect l="0" t="0" r="r" b="b"/>
                <a:pathLst>
                  <a:path w="5" h="2">
                    <a:moveTo>
                      <a:pt x="5" y="1"/>
                    </a:moveTo>
                    <a:lnTo>
                      <a:pt x="5" y="0"/>
                    </a:lnTo>
                    <a:lnTo>
                      <a:pt x="4" y="0"/>
                    </a:lnTo>
                    <a:lnTo>
                      <a:pt x="2" y="0"/>
                    </a:lnTo>
                    <a:lnTo>
                      <a:pt x="1" y="0"/>
                    </a:lnTo>
                    <a:lnTo>
                      <a:pt x="0" y="0"/>
                    </a:lnTo>
                    <a:lnTo>
                      <a:pt x="0" y="0"/>
                    </a:lnTo>
                    <a:lnTo>
                      <a:pt x="0" y="2"/>
                    </a:lnTo>
                    <a:lnTo>
                      <a:pt x="1" y="2"/>
                    </a:lnTo>
                    <a:lnTo>
                      <a:pt x="1" y="1"/>
                    </a:lnTo>
                    <a:lnTo>
                      <a:pt x="3" y="1"/>
                    </a:lnTo>
                    <a:lnTo>
                      <a:pt x="4" y="1"/>
                    </a:lnTo>
                    <a:lnTo>
                      <a:pt x="5"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4" name="Freeform 257"/>
              <p:cNvSpPr>
                <a:spLocks/>
              </p:cNvSpPr>
              <p:nvPr/>
            </p:nvSpPr>
            <p:spPr bwMode="auto">
              <a:xfrm>
                <a:off x="5019" y="3729"/>
                <a:ext cx="1" cy="2"/>
              </a:xfrm>
              <a:custGeom>
                <a:avLst/>
                <a:gdLst/>
                <a:ahLst/>
                <a:cxnLst>
                  <a:cxn ang="0">
                    <a:pos x="0" y="0"/>
                  </a:cxn>
                  <a:cxn ang="0">
                    <a:pos x="0" y="0"/>
                  </a:cxn>
                  <a:cxn ang="0">
                    <a:pos x="0" y="0"/>
                  </a:cxn>
                  <a:cxn ang="0">
                    <a:pos x="0" y="1"/>
                  </a:cxn>
                  <a:cxn ang="0">
                    <a:pos x="0" y="2"/>
                  </a:cxn>
                  <a:cxn ang="0">
                    <a:pos x="0" y="0"/>
                  </a:cxn>
                </a:cxnLst>
                <a:rect l="0" t="0" r="r" b="b"/>
                <a:pathLst>
                  <a:path h="2">
                    <a:moveTo>
                      <a:pt x="0" y="0"/>
                    </a:moveTo>
                    <a:lnTo>
                      <a:pt x="0" y="0"/>
                    </a:lnTo>
                    <a:lnTo>
                      <a:pt x="0" y="0"/>
                    </a:lnTo>
                    <a:lnTo>
                      <a:pt x="0" y="1"/>
                    </a:lnTo>
                    <a:lnTo>
                      <a:pt x="0" y="2"/>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5" name="Freeform 258"/>
              <p:cNvSpPr>
                <a:spLocks/>
              </p:cNvSpPr>
              <p:nvPr/>
            </p:nvSpPr>
            <p:spPr bwMode="auto">
              <a:xfrm>
                <a:off x="5027" y="3720"/>
                <a:ext cx="3" cy="2"/>
              </a:xfrm>
              <a:custGeom>
                <a:avLst/>
                <a:gdLst/>
                <a:ahLst/>
                <a:cxnLst>
                  <a:cxn ang="0">
                    <a:pos x="0" y="2"/>
                  </a:cxn>
                  <a:cxn ang="0">
                    <a:pos x="2" y="2"/>
                  </a:cxn>
                  <a:cxn ang="0">
                    <a:pos x="2" y="2"/>
                  </a:cxn>
                  <a:cxn ang="0">
                    <a:pos x="3" y="2"/>
                  </a:cxn>
                  <a:cxn ang="0">
                    <a:pos x="2" y="2"/>
                  </a:cxn>
                  <a:cxn ang="0">
                    <a:pos x="1" y="1"/>
                  </a:cxn>
                  <a:cxn ang="0">
                    <a:pos x="1" y="0"/>
                  </a:cxn>
                  <a:cxn ang="0">
                    <a:pos x="0" y="0"/>
                  </a:cxn>
                  <a:cxn ang="0">
                    <a:pos x="0" y="0"/>
                  </a:cxn>
                  <a:cxn ang="0">
                    <a:pos x="0" y="2"/>
                  </a:cxn>
                </a:cxnLst>
                <a:rect l="0" t="0" r="r" b="b"/>
                <a:pathLst>
                  <a:path w="3" h="2">
                    <a:moveTo>
                      <a:pt x="0" y="2"/>
                    </a:moveTo>
                    <a:lnTo>
                      <a:pt x="2" y="2"/>
                    </a:lnTo>
                    <a:lnTo>
                      <a:pt x="2" y="2"/>
                    </a:lnTo>
                    <a:lnTo>
                      <a:pt x="3" y="2"/>
                    </a:lnTo>
                    <a:lnTo>
                      <a:pt x="2" y="2"/>
                    </a:lnTo>
                    <a:lnTo>
                      <a:pt x="1" y="1"/>
                    </a:lnTo>
                    <a:lnTo>
                      <a:pt x="1" y="0"/>
                    </a:lnTo>
                    <a:lnTo>
                      <a:pt x="0" y="0"/>
                    </a:lnTo>
                    <a:lnTo>
                      <a:pt x="0"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6" name="Freeform 259"/>
              <p:cNvSpPr>
                <a:spLocks/>
              </p:cNvSpPr>
              <p:nvPr/>
            </p:nvSpPr>
            <p:spPr bwMode="auto">
              <a:xfrm>
                <a:off x="5172" y="3687"/>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7" name="Freeform 260"/>
              <p:cNvSpPr>
                <a:spLocks/>
              </p:cNvSpPr>
              <p:nvPr/>
            </p:nvSpPr>
            <p:spPr bwMode="auto">
              <a:xfrm>
                <a:off x="5170" y="3874"/>
                <a:ext cx="1" cy="1"/>
              </a:xfrm>
              <a:custGeom>
                <a:avLst/>
                <a:gdLst/>
                <a:ahLst/>
                <a:cxnLst>
                  <a:cxn ang="0">
                    <a:pos x="1" y="0"/>
                  </a:cxn>
                  <a:cxn ang="0">
                    <a:pos x="1" y="0"/>
                  </a:cxn>
                  <a:cxn ang="0">
                    <a:pos x="0" y="0"/>
                  </a:cxn>
                  <a:cxn ang="0">
                    <a:pos x="0" y="0"/>
                  </a:cxn>
                  <a:cxn ang="0">
                    <a:pos x="0" y="1"/>
                  </a:cxn>
                  <a:cxn ang="0">
                    <a:pos x="1" y="1"/>
                  </a:cxn>
                  <a:cxn ang="0">
                    <a:pos x="1" y="0"/>
                  </a:cxn>
                </a:cxnLst>
                <a:rect l="0" t="0" r="r" b="b"/>
                <a:pathLst>
                  <a:path w="1" h="1">
                    <a:moveTo>
                      <a:pt x="1" y="0"/>
                    </a:moveTo>
                    <a:lnTo>
                      <a:pt x="1" y="0"/>
                    </a:lnTo>
                    <a:lnTo>
                      <a:pt x="0" y="0"/>
                    </a:lnTo>
                    <a:lnTo>
                      <a:pt x="0" y="0"/>
                    </a:lnTo>
                    <a:lnTo>
                      <a:pt x="0" y="1"/>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8" name="Freeform 261"/>
              <p:cNvSpPr>
                <a:spLocks/>
              </p:cNvSpPr>
              <p:nvPr/>
            </p:nvSpPr>
            <p:spPr bwMode="auto">
              <a:xfrm>
                <a:off x="5077" y="3794"/>
                <a:ext cx="2" cy="3"/>
              </a:xfrm>
              <a:custGeom>
                <a:avLst/>
                <a:gdLst/>
                <a:ahLst/>
                <a:cxnLst>
                  <a:cxn ang="0">
                    <a:pos x="1" y="0"/>
                  </a:cxn>
                  <a:cxn ang="0">
                    <a:pos x="1" y="1"/>
                  </a:cxn>
                  <a:cxn ang="0">
                    <a:pos x="1" y="0"/>
                  </a:cxn>
                  <a:cxn ang="0">
                    <a:pos x="0" y="1"/>
                  </a:cxn>
                  <a:cxn ang="0">
                    <a:pos x="0" y="0"/>
                  </a:cxn>
                  <a:cxn ang="0">
                    <a:pos x="0" y="0"/>
                  </a:cxn>
                  <a:cxn ang="0">
                    <a:pos x="0" y="2"/>
                  </a:cxn>
                  <a:cxn ang="0">
                    <a:pos x="0" y="3"/>
                  </a:cxn>
                  <a:cxn ang="0">
                    <a:pos x="1" y="3"/>
                  </a:cxn>
                  <a:cxn ang="0">
                    <a:pos x="2" y="3"/>
                  </a:cxn>
                  <a:cxn ang="0">
                    <a:pos x="2" y="2"/>
                  </a:cxn>
                  <a:cxn ang="0">
                    <a:pos x="1" y="0"/>
                  </a:cxn>
                </a:cxnLst>
                <a:rect l="0" t="0" r="r" b="b"/>
                <a:pathLst>
                  <a:path w="2" h="3">
                    <a:moveTo>
                      <a:pt x="1" y="0"/>
                    </a:moveTo>
                    <a:lnTo>
                      <a:pt x="1" y="1"/>
                    </a:lnTo>
                    <a:lnTo>
                      <a:pt x="1" y="0"/>
                    </a:lnTo>
                    <a:lnTo>
                      <a:pt x="0" y="1"/>
                    </a:lnTo>
                    <a:lnTo>
                      <a:pt x="0" y="0"/>
                    </a:lnTo>
                    <a:lnTo>
                      <a:pt x="0" y="0"/>
                    </a:lnTo>
                    <a:lnTo>
                      <a:pt x="0" y="2"/>
                    </a:lnTo>
                    <a:lnTo>
                      <a:pt x="0" y="3"/>
                    </a:lnTo>
                    <a:lnTo>
                      <a:pt x="1" y="3"/>
                    </a:lnTo>
                    <a:lnTo>
                      <a:pt x="2" y="3"/>
                    </a:lnTo>
                    <a:lnTo>
                      <a:pt x="2"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59" name="Freeform 262"/>
              <p:cNvSpPr>
                <a:spLocks/>
              </p:cNvSpPr>
              <p:nvPr/>
            </p:nvSpPr>
            <p:spPr bwMode="auto">
              <a:xfrm>
                <a:off x="5019" y="3759"/>
                <a:ext cx="5" cy="3"/>
              </a:xfrm>
              <a:custGeom>
                <a:avLst/>
                <a:gdLst/>
                <a:ahLst/>
                <a:cxnLst>
                  <a:cxn ang="0">
                    <a:pos x="0" y="3"/>
                  </a:cxn>
                  <a:cxn ang="0">
                    <a:pos x="0" y="3"/>
                  </a:cxn>
                  <a:cxn ang="0">
                    <a:pos x="0" y="3"/>
                  </a:cxn>
                  <a:cxn ang="0">
                    <a:pos x="1" y="3"/>
                  </a:cxn>
                  <a:cxn ang="0">
                    <a:pos x="3" y="3"/>
                  </a:cxn>
                  <a:cxn ang="0">
                    <a:pos x="5" y="1"/>
                  </a:cxn>
                  <a:cxn ang="0">
                    <a:pos x="4" y="0"/>
                  </a:cxn>
                  <a:cxn ang="0">
                    <a:pos x="4" y="0"/>
                  </a:cxn>
                  <a:cxn ang="0">
                    <a:pos x="2" y="1"/>
                  </a:cxn>
                  <a:cxn ang="0">
                    <a:pos x="0" y="1"/>
                  </a:cxn>
                  <a:cxn ang="0">
                    <a:pos x="0" y="2"/>
                  </a:cxn>
                  <a:cxn ang="0">
                    <a:pos x="0" y="3"/>
                  </a:cxn>
                </a:cxnLst>
                <a:rect l="0" t="0" r="r" b="b"/>
                <a:pathLst>
                  <a:path w="5" h="3">
                    <a:moveTo>
                      <a:pt x="0" y="3"/>
                    </a:moveTo>
                    <a:lnTo>
                      <a:pt x="0" y="3"/>
                    </a:lnTo>
                    <a:lnTo>
                      <a:pt x="0" y="3"/>
                    </a:lnTo>
                    <a:lnTo>
                      <a:pt x="1" y="3"/>
                    </a:lnTo>
                    <a:lnTo>
                      <a:pt x="3" y="3"/>
                    </a:lnTo>
                    <a:lnTo>
                      <a:pt x="5" y="1"/>
                    </a:lnTo>
                    <a:lnTo>
                      <a:pt x="4" y="0"/>
                    </a:lnTo>
                    <a:lnTo>
                      <a:pt x="4" y="0"/>
                    </a:lnTo>
                    <a:lnTo>
                      <a:pt x="2" y="1"/>
                    </a:lnTo>
                    <a:lnTo>
                      <a:pt x="0" y="1"/>
                    </a:lnTo>
                    <a:lnTo>
                      <a:pt x="0" y="2"/>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0" name="Freeform 263"/>
              <p:cNvSpPr>
                <a:spLocks/>
              </p:cNvSpPr>
              <p:nvPr/>
            </p:nvSpPr>
            <p:spPr bwMode="auto">
              <a:xfrm>
                <a:off x="5039" y="3761"/>
                <a:ext cx="2" cy="1"/>
              </a:xfrm>
              <a:custGeom>
                <a:avLst/>
                <a:gdLst/>
                <a:ahLst/>
                <a:cxnLst>
                  <a:cxn ang="0">
                    <a:pos x="0" y="0"/>
                  </a:cxn>
                  <a:cxn ang="0">
                    <a:pos x="1" y="1"/>
                  </a:cxn>
                  <a:cxn ang="0">
                    <a:pos x="1" y="1"/>
                  </a:cxn>
                  <a:cxn ang="0">
                    <a:pos x="2" y="1"/>
                  </a:cxn>
                  <a:cxn ang="0">
                    <a:pos x="2" y="0"/>
                  </a:cxn>
                  <a:cxn ang="0">
                    <a:pos x="0" y="0"/>
                  </a:cxn>
                  <a:cxn ang="0">
                    <a:pos x="0" y="0"/>
                  </a:cxn>
                </a:cxnLst>
                <a:rect l="0" t="0" r="r" b="b"/>
                <a:pathLst>
                  <a:path w="2" h="1">
                    <a:moveTo>
                      <a:pt x="0" y="0"/>
                    </a:moveTo>
                    <a:lnTo>
                      <a:pt x="1" y="1"/>
                    </a:lnTo>
                    <a:lnTo>
                      <a:pt x="1" y="1"/>
                    </a:lnTo>
                    <a:lnTo>
                      <a:pt x="2" y="1"/>
                    </a:lnTo>
                    <a:lnTo>
                      <a:pt x="2"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1" name="Freeform 264"/>
              <p:cNvSpPr>
                <a:spLocks/>
              </p:cNvSpPr>
              <p:nvPr/>
            </p:nvSpPr>
            <p:spPr bwMode="auto">
              <a:xfrm>
                <a:off x="5034" y="3757"/>
                <a:ext cx="1" cy="1"/>
              </a:xfrm>
              <a:custGeom>
                <a:avLst/>
                <a:gdLst/>
                <a:ahLst/>
                <a:cxnLst>
                  <a:cxn ang="0">
                    <a:pos x="0" y="0"/>
                  </a:cxn>
                  <a:cxn ang="0">
                    <a:pos x="0" y="1"/>
                  </a:cxn>
                  <a:cxn ang="0">
                    <a:pos x="0" y="1"/>
                  </a:cxn>
                  <a:cxn ang="0">
                    <a:pos x="0" y="0"/>
                  </a:cxn>
                  <a:cxn ang="0">
                    <a:pos x="0" y="0"/>
                  </a:cxn>
                  <a:cxn ang="0">
                    <a:pos x="0" y="0"/>
                  </a:cxn>
                  <a:cxn ang="0">
                    <a:pos x="0" y="0"/>
                  </a:cxn>
                </a:cxnLst>
                <a:rect l="0" t="0" r="r" b="b"/>
                <a:pathLst>
                  <a:path h="1">
                    <a:moveTo>
                      <a:pt x="0" y="0"/>
                    </a:moveTo>
                    <a:lnTo>
                      <a:pt x="0" y="1"/>
                    </a:lnTo>
                    <a:lnTo>
                      <a:pt x="0" y="1"/>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2" name="Freeform 265"/>
              <p:cNvSpPr>
                <a:spLocks/>
              </p:cNvSpPr>
              <p:nvPr/>
            </p:nvSpPr>
            <p:spPr bwMode="auto">
              <a:xfrm>
                <a:off x="5023" y="3693"/>
                <a:ext cx="1" cy="3"/>
              </a:xfrm>
              <a:custGeom>
                <a:avLst/>
                <a:gdLst/>
                <a:ahLst/>
                <a:cxnLst>
                  <a:cxn ang="0">
                    <a:pos x="1" y="0"/>
                  </a:cxn>
                  <a:cxn ang="0">
                    <a:pos x="0" y="0"/>
                  </a:cxn>
                  <a:cxn ang="0">
                    <a:pos x="1" y="3"/>
                  </a:cxn>
                  <a:cxn ang="0">
                    <a:pos x="1" y="3"/>
                  </a:cxn>
                  <a:cxn ang="0">
                    <a:pos x="1" y="0"/>
                  </a:cxn>
                </a:cxnLst>
                <a:rect l="0" t="0" r="r" b="b"/>
                <a:pathLst>
                  <a:path w="1" h="3">
                    <a:moveTo>
                      <a:pt x="1" y="0"/>
                    </a:moveTo>
                    <a:lnTo>
                      <a:pt x="0" y="0"/>
                    </a:lnTo>
                    <a:lnTo>
                      <a:pt x="1" y="3"/>
                    </a:lnTo>
                    <a:lnTo>
                      <a:pt x="1" y="3"/>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3" name="Freeform 266"/>
              <p:cNvSpPr>
                <a:spLocks/>
              </p:cNvSpPr>
              <p:nvPr/>
            </p:nvSpPr>
            <p:spPr bwMode="auto">
              <a:xfrm>
                <a:off x="4991" y="3685"/>
                <a:ext cx="3" cy="1"/>
              </a:xfrm>
              <a:custGeom>
                <a:avLst/>
                <a:gdLst/>
                <a:ahLst/>
                <a:cxnLst>
                  <a:cxn ang="0">
                    <a:pos x="1" y="0"/>
                  </a:cxn>
                  <a:cxn ang="0">
                    <a:pos x="0" y="1"/>
                  </a:cxn>
                  <a:cxn ang="0">
                    <a:pos x="0" y="1"/>
                  </a:cxn>
                  <a:cxn ang="0">
                    <a:pos x="1" y="1"/>
                  </a:cxn>
                  <a:cxn ang="0">
                    <a:pos x="2" y="1"/>
                  </a:cxn>
                  <a:cxn ang="0">
                    <a:pos x="3" y="1"/>
                  </a:cxn>
                  <a:cxn ang="0">
                    <a:pos x="3" y="1"/>
                  </a:cxn>
                  <a:cxn ang="0">
                    <a:pos x="1" y="0"/>
                  </a:cxn>
                  <a:cxn ang="0">
                    <a:pos x="1" y="0"/>
                  </a:cxn>
                </a:cxnLst>
                <a:rect l="0" t="0" r="r" b="b"/>
                <a:pathLst>
                  <a:path w="3" h="1">
                    <a:moveTo>
                      <a:pt x="1" y="0"/>
                    </a:moveTo>
                    <a:lnTo>
                      <a:pt x="0" y="1"/>
                    </a:lnTo>
                    <a:lnTo>
                      <a:pt x="0" y="1"/>
                    </a:lnTo>
                    <a:lnTo>
                      <a:pt x="1" y="1"/>
                    </a:lnTo>
                    <a:lnTo>
                      <a:pt x="2" y="1"/>
                    </a:lnTo>
                    <a:lnTo>
                      <a:pt x="3" y="1"/>
                    </a:lnTo>
                    <a:lnTo>
                      <a:pt x="3"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4" name="Freeform 267"/>
              <p:cNvSpPr>
                <a:spLocks/>
              </p:cNvSpPr>
              <p:nvPr/>
            </p:nvSpPr>
            <p:spPr bwMode="auto">
              <a:xfrm>
                <a:off x="4986" y="3689"/>
                <a:ext cx="1" cy="1"/>
              </a:xfrm>
              <a:custGeom>
                <a:avLst/>
                <a:gdLst/>
                <a:ahLst/>
                <a:cxnLst>
                  <a:cxn ang="0">
                    <a:pos x="0" y="1"/>
                  </a:cxn>
                  <a:cxn ang="0">
                    <a:pos x="1" y="1"/>
                  </a:cxn>
                  <a:cxn ang="0">
                    <a:pos x="1" y="1"/>
                  </a:cxn>
                  <a:cxn ang="0">
                    <a:pos x="1" y="0"/>
                  </a:cxn>
                  <a:cxn ang="0">
                    <a:pos x="0" y="1"/>
                  </a:cxn>
                  <a:cxn ang="0">
                    <a:pos x="0" y="1"/>
                  </a:cxn>
                  <a:cxn ang="0">
                    <a:pos x="0" y="1"/>
                  </a:cxn>
                </a:cxnLst>
                <a:rect l="0" t="0" r="r" b="b"/>
                <a:pathLst>
                  <a:path w="1" h="1">
                    <a:moveTo>
                      <a:pt x="0" y="1"/>
                    </a:moveTo>
                    <a:lnTo>
                      <a:pt x="1" y="1"/>
                    </a:lnTo>
                    <a:lnTo>
                      <a:pt x="1" y="1"/>
                    </a:lnTo>
                    <a:lnTo>
                      <a:pt x="1"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5" name="Freeform 268"/>
              <p:cNvSpPr>
                <a:spLocks/>
              </p:cNvSpPr>
              <p:nvPr/>
            </p:nvSpPr>
            <p:spPr bwMode="auto">
              <a:xfrm>
                <a:off x="5177" y="3745"/>
                <a:ext cx="1" cy="2"/>
              </a:xfrm>
              <a:custGeom>
                <a:avLst/>
                <a:gdLst/>
                <a:ahLst/>
                <a:cxnLst>
                  <a:cxn ang="0">
                    <a:pos x="0" y="0"/>
                  </a:cxn>
                  <a:cxn ang="0">
                    <a:pos x="0" y="1"/>
                  </a:cxn>
                  <a:cxn ang="0">
                    <a:pos x="1" y="2"/>
                  </a:cxn>
                  <a:cxn ang="0">
                    <a:pos x="0" y="0"/>
                  </a:cxn>
                  <a:cxn ang="0">
                    <a:pos x="0" y="0"/>
                  </a:cxn>
                </a:cxnLst>
                <a:rect l="0" t="0" r="r" b="b"/>
                <a:pathLst>
                  <a:path w="1" h="2">
                    <a:moveTo>
                      <a:pt x="0" y="0"/>
                    </a:moveTo>
                    <a:lnTo>
                      <a:pt x="0" y="1"/>
                    </a:lnTo>
                    <a:lnTo>
                      <a:pt x="1" y="2"/>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6" name="Freeform 269"/>
              <p:cNvSpPr>
                <a:spLocks/>
              </p:cNvSpPr>
              <p:nvPr/>
            </p:nvSpPr>
            <p:spPr bwMode="auto">
              <a:xfrm>
                <a:off x="4997" y="3681"/>
                <a:ext cx="2" cy="1"/>
              </a:xfrm>
              <a:custGeom>
                <a:avLst/>
                <a:gdLst/>
                <a:ahLst/>
                <a:cxnLst>
                  <a:cxn ang="0">
                    <a:pos x="1" y="1"/>
                  </a:cxn>
                  <a:cxn ang="0">
                    <a:pos x="2" y="1"/>
                  </a:cxn>
                  <a:cxn ang="0">
                    <a:pos x="1" y="1"/>
                  </a:cxn>
                  <a:cxn ang="0">
                    <a:pos x="1" y="0"/>
                  </a:cxn>
                  <a:cxn ang="0">
                    <a:pos x="0" y="0"/>
                  </a:cxn>
                  <a:cxn ang="0">
                    <a:pos x="0" y="1"/>
                  </a:cxn>
                  <a:cxn ang="0">
                    <a:pos x="1" y="1"/>
                  </a:cxn>
                  <a:cxn ang="0">
                    <a:pos x="1" y="1"/>
                  </a:cxn>
                </a:cxnLst>
                <a:rect l="0" t="0" r="r" b="b"/>
                <a:pathLst>
                  <a:path w="2" h="1">
                    <a:moveTo>
                      <a:pt x="1" y="1"/>
                    </a:moveTo>
                    <a:lnTo>
                      <a:pt x="2" y="1"/>
                    </a:lnTo>
                    <a:lnTo>
                      <a:pt x="1" y="1"/>
                    </a:lnTo>
                    <a:lnTo>
                      <a:pt x="1" y="0"/>
                    </a:lnTo>
                    <a:lnTo>
                      <a:pt x="0" y="0"/>
                    </a:lnTo>
                    <a:lnTo>
                      <a:pt x="0"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7" name="Freeform 270"/>
              <p:cNvSpPr>
                <a:spLocks/>
              </p:cNvSpPr>
              <p:nvPr/>
            </p:nvSpPr>
            <p:spPr bwMode="auto">
              <a:xfrm>
                <a:off x="5027" y="3726"/>
                <a:ext cx="4" cy="1"/>
              </a:xfrm>
              <a:custGeom>
                <a:avLst/>
                <a:gdLst/>
                <a:ahLst/>
                <a:cxnLst>
                  <a:cxn ang="0">
                    <a:pos x="4" y="0"/>
                  </a:cxn>
                  <a:cxn ang="0">
                    <a:pos x="4" y="0"/>
                  </a:cxn>
                  <a:cxn ang="0">
                    <a:pos x="1" y="0"/>
                  </a:cxn>
                  <a:cxn ang="0">
                    <a:pos x="0" y="0"/>
                  </a:cxn>
                  <a:cxn ang="0">
                    <a:pos x="0" y="0"/>
                  </a:cxn>
                  <a:cxn ang="0">
                    <a:pos x="0" y="0"/>
                  </a:cxn>
                  <a:cxn ang="0">
                    <a:pos x="0" y="1"/>
                  </a:cxn>
                  <a:cxn ang="0">
                    <a:pos x="1" y="1"/>
                  </a:cxn>
                  <a:cxn ang="0">
                    <a:pos x="4" y="1"/>
                  </a:cxn>
                  <a:cxn ang="0">
                    <a:pos x="4" y="0"/>
                  </a:cxn>
                </a:cxnLst>
                <a:rect l="0" t="0" r="r" b="b"/>
                <a:pathLst>
                  <a:path w="4" h="1">
                    <a:moveTo>
                      <a:pt x="4" y="0"/>
                    </a:moveTo>
                    <a:lnTo>
                      <a:pt x="4" y="0"/>
                    </a:lnTo>
                    <a:lnTo>
                      <a:pt x="1" y="0"/>
                    </a:lnTo>
                    <a:lnTo>
                      <a:pt x="0" y="0"/>
                    </a:lnTo>
                    <a:lnTo>
                      <a:pt x="0" y="0"/>
                    </a:lnTo>
                    <a:lnTo>
                      <a:pt x="0" y="0"/>
                    </a:lnTo>
                    <a:lnTo>
                      <a:pt x="0" y="1"/>
                    </a:lnTo>
                    <a:lnTo>
                      <a:pt x="1" y="1"/>
                    </a:lnTo>
                    <a:lnTo>
                      <a:pt x="4" y="1"/>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8" name="Freeform 271"/>
              <p:cNvSpPr>
                <a:spLocks/>
              </p:cNvSpPr>
              <p:nvPr/>
            </p:nvSpPr>
            <p:spPr bwMode="auto">
              <a:xfrm>
                <a:off x="5030" y="3737"/>
                <a:ext cx="2" cy="2"/>
              </a:xfrm>
              <a:custGeom>
                <a:avLst/>
                <a:gdLst/>
                <a:ahLst/>
                <a:cxnLst>
                  <a:cxn ang="0">
                    <a:pos x="0" y="0"/>
                  </a:cxn>
                  <a:cxn ang="0">
                    <a:pos x="0" y="1"/>
                  </a:cxn>
                  <a:cxn ang="0">
                    <a:pos x="0" y="2"/>
                  </a:cxn>
                  <a:cxn ang="0">
                    <a:pos x="0" y="2"/>
                  </a:cxn>
                  <a:cxn ang="0">
                    <a:pos x="1" y="1"/>
                  </a:cxn>
                  <a:cxn ang="0">
                    <a:pos x="2" y="1"/>
                  </a:cxn>
                  <a:cxn ang="0">
                    <a:pos x="2" y="1"/>
                  </a:cxn>
                  <a:cxn ang="0">
                    <a:pos x="2" y="0"/>
                  </a:cxn>
                  <a:cxn ang="0">
                    <a:pos x="2" y="0"/>
                  </a:cxn>
                  <a:cxn ang="0">
                    <a:pos x="1" y="0"/>
                  </a:cxn>
                  <a:cxn ang="0">
                    <a:pos x="0" y="0"/>
                  </a:cxn>
                </a:cxnLst>
                <a:rect l="0" t="0" r="r" b="b"/>
                <a:pathLst>
                  <a:path w="2" h="2">
                    <a:moveTo>
                      <a:pt x="0" y="0"/>
                    </a:moveTo>
                    <a:lnTo>
                      <a:pt x="0" y="1"/>
                    </a:lnTo>
                    <a:lnTo>
                      <a:pt x="0" y="2"/>
                    </a:lnTo>
                    <a:lnTo>
                      <a:pt x="0" y="2"/>
                    </a:lnTo>
                    <a:lnTo>
                      <a:pt x="1" y="1"/>
                    </a:lnTo>
                    <a:lnTo>
                      <a:pt x="2" y="1"/>
                    </a:lnTo>
                    <a:lnTo>
                      <a:pt x="2" y="1"/>
                    </a:lnTo>
                    <a:lnTo>
                      <a:pt x="2" y="0"/>
                    </a:lnTo>
                    <a:lnTo>
                      <a:pt x="2"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69" name="Freeform 272"/>
              <p:cNvSpPr>
                <a:spLocks/>
              </p:cNvSpPr>
              <p:nvPr/>
            </p:nvSpPr>
            <p:spPr bwMode="auto">
              <a:xfrm>
                <a:off x="5016" y="3697"/>
                <a:ext cx="1" cy="3"/>
              </a:xfrm>
              <a:custGeom>
                <a:avLst/>
                <a:gdLst/>
                <a:ahLst/>
                <a:cxnLst>
                  <a:cxn ang="0">
                    <a:pos x="0" y="1"/>
                  </a:cxn>
                  <a:cxn ang="0">
                    <a:pos x="0" y="0"/>
                  </a:cxn>
                  <a:cxn ang="0">
                    <a:pos x="0" y="0"/>
                  </a:cxn>
                  <a:cxn ang="0">
                    <a:pos x="1" y="3"/>
                  </a:cxn>
                  <a:cxn ang="0">
                    <a:pos x="0" y="1"/>
                  </a:cxn>
                </a:cxnLst>
                <a:rect l="0" t="0" r="r" b="b"/>
                <a:pathLst>
                  <a:path w="1" h="3">
                    <a:moveTo>
                      <a:pt x="0" y="1"/>
                    </a:moveTo>
                    <a:lnTo>
                      <a:pt x="0" y="0"/>
                    </a:lnTo>
                    <a:lnTo>
                      <a:pt x="0" y="0"/>
                    </a:lnTo>
                    <a:lnTo>
                      <a:pt x="1" y="3"/>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0" name="Freeform 273"/>
              <p:cNvSpPr>
                <a:spLocks/>
              </p:cNvSpPr>
              <p:nvPr/>
            </p:nvSpPr>
            <p:spPr bwMode="auto">
              <a:xfrm>
                <a:off x="5215" y="3774"/>
                <a:ext cx="5" cy="3"/>
              </a:xfrm>
              <a:custGeom>
                <a:avLst/>
                <a:gdLst/>
                <a:ahLst/>
                <a:cxnLst>
                  <a:cxn ang="0">
                    <a:pos x="4" y="3"/>
                  </a:cxn>
                  <a:cxn ang="0">
                    <a:pos x="4" y="2"/>
                  </a:cxn>
                  <a:cxn ang="0">
                    <a:pos x="4" y="1"/>
                  </a:cxn>
                  <a:cxn ang="0">
                    <a:pos x="0" y="0"/>
                  </a:cxn>
                  <a:cxn ang="0">
                    <a:pos x="0" y="0"/>
                  </a:cxn>
                  <a:cxn ang="0">
                    <a:pos x="0" y="1"/>
                  </a:cxn>
                  <a:cxn ang="0">
                    <a:pos x="1" y="2"/>
                  </a:cxn>
                  <a:cxn ang="0">
                    <a:pos x="2" y="3"/>
                  </a:cxn>
                  <a:cxn ang="0">
                    <a:pos x="4" y="3"/>
                  </a:cxn>
                  <a:cxn ang="0">
                    <a:pos x="5" y="3"/>
                  </a:cxn>
                  <a:cxn ang="0">
                    <a:pos x="4" y="3"/>
                  </a:cxn>
                  <a:cxn ang="0">
                    <a:pos x="4" y="3"/>
                  </a:cxn>
                </a:cxnLst>
                <a:rect l="0" t="0" r="r" b="b"/>
                <a:pathLst>
                  <a:path w="5" h="3">
                    <a:moveTo>
                      <a:pt x="4" y="3"/>
                    </a:moveTo>
                    <a:lnTo>
                      <a:pt x="4" y="2"/>
                    </a:lnTo>
                    <a:lnTo>
                      <a:pt x="4" y="1"/>
                    </a:lnTo>
                    <a:lnTo>
                      <a:pt x="0" y="0"/>
                    </a:lnTo>
                    <a:lnTo>
                      <a:pt x="0" y="0"/>
                    </a:lnTo>
                    <a:lnTo>
                      <a:pt x="0" y="1"/>
                    </a:lnTo>
                    <a:lnTo>
                      <a:pt x="1" y="2"/>
                    </a:lnTo>
                    <a:lnTo>
                      <a:pt x="2" y="3"/>
                    </a:lnTo>
                    <a:lnTo>
                      <a:pt x="4" y="3"/>
                    </a:lnTo>
                    <a:lnTo>
                      <a:pt x="5" y="3"/>
                    </a:lnTo>
                    <a:lnTo>
                      <a:pt x="4" y="3"/>
                    </a:lnTo>
                    <a:lnTo>
                      <a:pt x="4"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1" name="Freeform 274"/>
              <p:cNvSpPr>
                <a:spLocks/>
              </p:cNvSpPr>
              <p:nvPr/>
            </p:nvSpPr>
            <p:spPr bwMode="auto">
              <a:xfrm>
                <a:off x="5239" y="4040"/>
                <a:ext cx="2" cy="3"/>
              </a:xfrm>
              <a:custGeom>
                <a:avLst/>
                <a:gdLst/>
                <a:ahLst/>
                <a:cxnLst>
                  <a:cxn ang="0">
                    <a:pos x="2" y="1"/>
                  </a:cxn>
                  <a:cxn ang="0">
                    <a:pos x="2" y="0"/>
                  </a:cxn>
                  <a:cxn ang="0">
                    <a:pos x="1" y="0"/>
                  </a:cxn>
                  <a:cxn ang="0">
                    <a:pos x="0" y="3"/>
                  </a:cxn>
                  <a:cxn ang="0">
                    <a:pos x="0" y="3"/>
                  </a:cxn>
                  <a:cxn ang="0">
                    <a:pos x="0" y="3"/>
                  </a:cxn>
                  <a:cxn ang="0">
                    <a:pos x="1" y="3"/>
                  </a:cxn>
                  <a:cxn ang="0">
                    <a:pos x="1" y="3"/>
                  </a:cxn>
                  <a:cxn ang="0">
                    <a:pos x="1" y="3"/>
                  </a:cxn>
                  <a:cxn ang="0">
                    <a:pos x="1" y="3"/>
                  </a:cxn>
                  <a:cxn ang="0">
                    <a:pos x="1" y="3"/>
                  </a:cxn>
                  <a:cxn ang="0">
                    <a:pos x="2" y="3"/>
                  </a:cxn>
                  <a:cxn ang="0">
                    <a:pos x="2" y="3"/>
                  </a:cxn>
                  <a:cxn ang="0">
                    <a:pos x="2" y="3"/>
                  </a:cxn>
                  <a:cxn ang="0">
                    <a:pos x="2" y="1"/>
                  </a:cxn>
                </a:cxnLst>
                <a:rect l="0" t="0" r="r" b="b"/>
                <a:pathLst>
                  <a:path w="2" h="3">
                    <a:moveTo>
                      <a:pt x="2" y="1"/>
                    </a:moveTo>
                    <a:lnTo>
                      <a:pt x="2" y="0"/>
                    </a:lnTo>
                    <a:lnTo>
                      <a:pt x="1" y="0"/>
                    </a:lnTo>
                    <a:lnTo>
                      <a:pt x="0" y="3"/>
                    </a:lnTo>
                    <a:lnTo>
                      <a:pt x="0" y="3"/>
                    </a:lnTo>
                    <a:lnTo>
                      <a:pt x="0" y="3"/>
                    </a:lnTo>
                    <a:lnTo>
                      <a:pt x="1" y="3"/>
                    </a:lnTo>
                    <a:lnTo>
                      <a:pt x="1" y="3"/>
                    </a:lnTo>
                    <a:lnTo>
                      <a:pt x="1" y="3"/>
                    </a:lnTo>
                    <a:lnTo>
                      <a:pt x="1" y="3"/>
                    </a:lnTo>
                    <a:lnTo>
                      <a:pt x="1" y="3"/>
                    </a:lnTo>
                    <a:lnTo>
                      <a:pt x="2" y="3"/>
                    </a:lnTo>
                    <a:lnTo>
                      <a:pt x="2" y="3"/>
                    </a:lnTo>
                    <a:lnTo>
                      <a:pt x="2" y="3"/>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2" name="Freeform 275"/>
              <p:cNvSpPr>
                <a:spLocks/>
              </p:cNvSpPr>
              <p:nvPr/>
            </p:nvSpPr>
            <p:spPr bwMode="auto">
              <a:xfrm>
                <a:off x="5211" y="3763"/>
                <a:ext cx="4" cy="8"/>
              </a:xfrm>
              <a:custGeom>
                <a:avLst/>
                <a:gdLst/>
                <a:ahLst/>
                <a:cxnLst>
                  <a:cxn ang="0">
                    <a:pos x="4" y="8"/>
                  </a:cxn>
                  <a:cxn ang="0">
                    <a:pos x="4" y="7"/>
                  </a:cxn>
                  <a:cxn ang="0">
                    <a:pos x="4" y="7"/>
                  </a:cxn>
                  <a:cxn ang="0">
                    <a:pos x="4" y="6"/>
                  </a:cxn>
                  <a:cxn ang="0">
                    <a:pos x="3" y="6"/>
                  </a:cxn>
                  <a:cxn ang="0">
                    <a:pos x="3" y="6"/>
                  </a:cxn>
                  <a:cxn ang="0">
                    <a:pos x="3" y="5"/>
                  </a:cxn>
                  <a:cxn ang="0">
                    <a:pos x="2" y="3"/>
                  </a:cxn>
                  <a:cxn ang="0">
                    <a:pos x="1" y="3"/>
                  </a:cxn>
                  <a:cxn ang="0">
                    <a:pos x="1" y="3"/>
                  </a:cxn>
                  <a:cxn ang="0">
                    <a:pos x="1" y="1"/>
                  </a:cxn>
                  <a:cxn ang="0">
                    <a:pos x="0" y="0"/>
                  </a:cxn>
                  <a:cxn ang="0">
                    <a:pos x="0" y="0"/>
                  </a:cxn>
                  <a:cxn ang="0">
                    <a:pos x="0" y="1"/>
                  </a:cxn>
                  <a:cxn ang="0">
                    <a:pos x="0" y="1"/>
                  </a:cxn>
                  <a:cxn ang="0">
                    <a:pos x="0" y="2"/>
                  </a:cxn>
                  <a:cxn ang="0">
                    <a:pos x="2" y="6"/>
                  </a:cxn>
                  <a:cxn ang="0">
                    <a:pos x="4" y="7"/>
                  </a:cxn>
                  <a:cxn ang="0">
                    <a:pos x="4" y="7"/>
                  </a:cxn>
                  <a:cxn ang="0">
                    <a:pos x="4" y="8"/>
                  </a:cxn>
                </a:cxnLst>
                <a:rect l="0" t="0" r="r" b="b"/>
                <a:pathLst>
                  <a:path w="4" h="8">
                    <a:moveTo>
                      <a:pt x="4" y="8"/>
                    </a:moveTo>
                    <a:lnTo>
                      <a:pt x="4" y="7"/>
                    </a:lnTo>
                    <a:lnTo>
                      <a:pt x="4" y="7"/>
                    </a:lnTo>
                    <a:lnTo>
                      <a:pt x="4" y="6"/>
                    </a:lnTo>
                    <a:lnTo>
                      <a:pt x="3" y="6"/>
                    </a:lnTo>
                    <a:lnTo>
                      <a:pt x="3" y="6"/>
                    </a:lnTo>
                    <a:lnTo>
                      <a:pt x="3" y="5"/>
                    </a:lnTo>
                    <a:lnTo>
                      <a:pt x="2" y="3"/>
                    </a:lnTo>
                    <a:lnTo>
                      <a:pt x="1" y="3"/>
                    </a:lnTo>
                    <a:lnTo>
                      <a:pt x="1" y="3"/>
                    </a:lnTo>
                    <a:lnTo>
                      <a:pt x="1" y="1"/>
                    </a:lnTo>
                    <a:lnTo>
                      <a:pt x="0" y="0"/>
                    </a:lnTo>
                    <a:lnTo>
                      <a:pt x="0" y="0"/>
                    </a:lnTo>
                    <a:lnTo>
                      <a:pt x="0" y="1"/>
                    </a:lnTo>
                    <a:lnTo>
                      <a:pt x="0" y="1"/>
                    </a:lnTo>
                    <a:lnTo>
                      <a:pt x="0" y="2"/>
                    </a:lnTo>
                    <a:lnTo>
                      <a:pt x="2" y="6"/>
                    </a:lnTo>
                    <a:lnTo>
                      <a:pt x="4" y="7"/>
                    </a:lnTo>
                    <a:lnTo>
                      <a:pt x="4" y="7"/>
                    </a:lnTo>
                    <a:lnTo>
                      <a:pt x="4"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3" name="Freeform 276"/>
              <p:cNvSpPr>
                <a:spLocks/>
              </p:cNvSpPr>
              <p:nvPr/>
            </p:nvSpPr>
            <p:spPr bwMode="auto">
              <a:xfrm>
                <a:off x="5208" y="3767"/>
                <a:ext cx="1" cy="1"/>
              </a:xfrm>
              <a:custGeom>
                <a:avLst/>
                <a:gdLst/>
                <a:ahLst/>
                <a:cxnLst>
                  <a:cxn ang="0">
                    <a:pos x="1" y="1"/>
                  </a:cxn>
                  <a:cxn ang="0">
                    <a:pos x="1" y="1"/>
                  </a:cxn>
                  <a:cxn ang="0">
                    <a:pos x="1" y="0"/>
                  </a:cxn>
                  <a:cxn ang="0">
                    <a:pos x="0"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0"/>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4" name="Freeform 277"/>
              <p:cNvSpPr>
                <a:spLocks/>
              </p:cNvSpPr>
              <p:nvPr/>
            </p:nvSpPr>
            <p:spPr bwMode="auto">
              <a:xfrm>
                <a:off x="5166" y="3767"/>
                <a:ext cx="2" cy="2"/>
              </a:xfrm>
              <a:custGeom>
                <a:avLst/>
                <a:gdLst/>
                <a:ahLst/>
                <a:cxnLst>
                  <a:cxn ang="0">
                    <a:pos x="0" y="0"/>
                  </a:cxn>
                  <a:cxn ang="0">
                    <a:pos x="1" y="1"/>
                  </a:cxn>
                  <a:cxn ang="0">
                    <a:pos x="2" y="2"/>
                  </a:cxn>
                  <a:cxn ang="0">
                    <a:pos x="2" y="2"/>
                  </a:cxn>
                  <a:cxn ang="0">
                    <a:pos x="2" y="1"/>
                  </a:cxn>
                  <a:cxn ang="0">
                    <a:pos x="0" y="0"/>
                  </a:cxn>
                </a:cxnLst>
                <a:rect l="0" t="0" r="r" b="b"/>
                <a:pathLst>
                  <a:path w="2" h="2">
                    <a:moveTo>
                      <a:pt x="0" y="0"/>
                    </a:moveTo>
                    <a:lnTo>
                      <a:pt x="1" y="1"/>
                    </a:lnTo>
                    <a:lnTo>
                      <a:pt x="2" y="2"/>
                    </a:lnTo>
                    <a:lnTo>
                      <a:pt x="2" y="2"/>
                    </a:lnTo>
                    <a:lnTo>
                      <a:pt x="2"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5" name="Freeform 278"/>
              <p:cNvSpPr>
                <a:spLocks/>
              </p:cNvSpPr>
              <p:nvPr/>
            </p:nvSpPr>
            <p:spPr bwMode="auto">
              <a:xfrm>
                <a:off x="5251" y="3803"/>
                <a:ext cx="1" cy="3"/>
              </a:xfrm>
              <a:custGeom>
                <a:avLst/>
                <a:gdLst/>
                <a:ahLst/>
                <a:cxnLst>
                  <a:cxn ang="0">
                    <a:pos x="0" y="3"/>
                  </a:cxn>
                  <a:cxn ang="0">
                    <a:pos x="1" y="3"/>
                  </a:cxn>
                  <a:cxn ang="0">
                    <a:pos x="1" y="2"/>
                  </a:cxn>
                  <a:cxn ang="0">
                    <a:pos x="0" y="2"/>
                  </a:cxn>
                  <a:cxn ang="0">
                    <a:pos x="0" y="0"/>
                  </a:cxn>
                  <a:cxn ang="0">
                    <a:pos x="0" y="0"/>
                  </a:cxn>
                  <a:cxn ang="0">
                    <a:pos x="0" y="3"/>
                  </a:cxn>
                  <a:cxn ang="0">
                    <a:pos x="0" y="3"/>
                  </a:cxn>
                </a:cxnLst>
                <a:rect l="0" t="0" r="r" b="b"/>
                <a:pathLst>
                  <a:path w="1" h="3">
                    <a:moveTo>
                      <a:pt x="0" y="3"/>
                    </a:moveTo>
                    <a:lnTo>
                      <a:pt x="1" y="3"/>
                    </a:lnTo>
                    <a:lnTo>
                      <a:pt x="1" y="2"/>
                    </a:lnTo>
                    <a:lnTo>
                      <a:pt x="0" y="2"/>
                    </a:lnTo>
                    <a:lnTo>
                      <a:pt x="0" y="0"/>
                    </a:lnTo>
                    <a:lnTo>
                      <a:pt x="0" y="0"/>
                    </a:lnTo>
                    <a:lnTo>
                      <a:pt x="0" y="3"/>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6" name="Freeform 279"/>
              <p:cNvSpPr>
                <a:spLocks/>
              </p:cNvSpPr>
              <p:nvPr/>
            </p:nvSpPr>
            <p:spPr bwMode="auto">
              <a:xfrm>
                <a:off x="5205" y="3769"/>
                <a:ext cx="7" cy="4"/>
              </a:xfrm>
              <a:custGeom>
                <a:avLst/>
                <a:gdLst/>
                <a:ahLst/>
                <a:cxnLst>
                  <a:cxn ang="0">
                    <a:pos x="4" y="1"/>
                  </a:cxn>
                  <a:cxn ang="0">
                    <a:pos x="1" y="1"/>
                  </a:cxn>
                  <a:cxn ang="0">
                    <a:pos x="0" y="0"/>
                  </a:cxn>
                  <a:cxn ang="0">
                    <a:pos x="0" y="0"/>
                  </a:cxn>
                  <a:cxn ang="0">
                    <a:pos x="0" y="1"/>
                  </a:cxn>
                  <a:cxn ang="0">
                    <a:pos x="0" y="1"/>
                  </a:cxn>
                  <a:cxn ang="0">
                    <a:pos x="1" y="3"/>
                  </a:cxn>
                  <a:cxn ang="0">
                    <a:pos x="2" y="3"/>
                  </a:cxn>
                  <a:cxn ang="0">
                    <a:pos x="7" y="4"/>
                  </a:cxn>
                  <a:cxn ang="0">
                    <a:pos x="7" y="3"/>
                  </a:cxn>
                  <a:cxn ang="0">
                    <a:pos x="7" y="2"/>
                  </a:cxn>
                  <a:cxn ang="0">
                    <a:pos x="7" y="2"/>
                  </a:cxn>
                  <a:cxn ang="0">
                    <a:pos x="4" y="1"/>
                  </a:cxn>
                </a:cxnLst>
                <a:rect l="0" t="0" r="r" b="b"/>
                <a:pathLst>
                  <a:path w="7" h="4">
                    <a:moveTo>
                      <a:pt x="4" y="1"/>
                    </a:moveTo>
                    <a:lnTo>
                      <a:pt x="1" y="1"/>
                    </a:lnTo>
                    <a:lnTo>
                      <a:pt x="0" y="0"/>
                    </a:lnTo>
                    <a:lnTo>
                      <a:pt x="0" y="0"/>
                    </a:lnTo>
                    <a:lnTo>
                      <a:pt x="0" y="1"/>
                    </a:lnTo>
                    <a:lnTo>
                      <a:pt x="0" y="1"/>
                    </a:lnTo>
                    <a:lnTo>
                      <a:pt x="1" y="3"/>
                    </a:lnTo>
                    <a:lnTo>
                      <a:pt x="2" y="3"/>
                    </a:lnTo>
                    <a:lnTo>
                      <a:pt x="7" y="4"/>
                    </a:lnTo>
                    <a:lnTo>
                      <a:pt x="7" y="3"/>
                    </a:lnTo>
                    <a:lnTo>
                      <a:pt x="7" y="2"/>
                    </a:lnTo>
                    <a:lnTo>
                      <a:pt x="7" y="2"/>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7" name="Freeform 280"/>
              <p:cNvSpPr>
                <a:spLocks/>
              </p:cNvSpPr>
              <p:nvPr/>
            </p:nvSpPr>
            <p:spPr bwMode="auto">
              <a:xfrm>
                <a:off x="5250" y="3807"/>
                <a:ext cx="2" cy="2"/>
              </a:xfrm>
              <a:custGeom>
                <a:avLst/>
                <a:gdLst/>
                <a:ahLst/>
                <a:cxnLst>
                  <a:cxn ang="0">
                    <a:pos x="0" y="0"/>
                  </a:cxn>
                  <a:cxn ang="0">
                    <a:pos x="0" y="0"/>
                  </a:cxn>
                  <a:cxn ang="0">
                    <a:pos x="0" y="1"/>
                  </a:cxn>
                  <a:cxn ang="0">
                    <a:pos x="0" y="1"/>
                  </a:cxn>
                  <a:cxn ang="0">
                    <a:pos x="0" y="1"/>
                  </a:cxn>
                  <a:cxn ang="0">
                    <a:pos x="0" y="2"/>
                  </a:cxn>
                  <a:cxn ang="0">
                    <a:pos x="2" y="2"/>
                  </a:cxn>
                  <a:cxn ang="0">
                    <a:pos x="1" y="1"/>
                  </a:cxn>
                  <a:cxn ang="0">
                    <a:pos x="1" y="0"/>
                  </a:cxn>
                  <a:cxn ang="0">
                    <a:pos x="1" y="0"/>
                  </a:cxn>
                  <a:cxn ang="0">
                    <a:pos x="0" y="0"/>
                  </a:cxn>
                </a:cxnLst>
                <a:rect l="0" t="0" r="r" b="b"/>
                <a:pathLst>
                  <a:path w="2" h="2">
                    <a:moveTo>
                      <a:pt x="0" y="0"/>
                    </a:moveTo>
                    <a:lnTo>
                      <a:pt x="0" y="0"/>
                    </a:lnTo>
                    <a:lnTo>
                      <a:pt x="0" y="1"/>
                    </a:lnTo>
                    <a:lnTo>
                      <a:pt x="0" y="1"/>
                    </a:lnTo>
                    <a:lnTo>
                      <a:pt x="0" y="1"/>
                    </a:lnTo>
                    <a:lnTo>
                      <a:pt x="0" y="2"/>
                    </a:lnTo>
                    <a:lnTo>
                      <a:pt x="2" y="2"/>
                    </a:lnTo>
                    <a:lnTo>
                      <a:pt x="1" y="1"/>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8" name="Freeform 281"/>
              <p:cNvSpPr>
                <a:spLocks/>
              </p:cNvSpPr>
              <p:nvPr/>
            </p:nvSpPr>
            <p:spPr bwMode="auto">
              <a:xfrm>
                <a:off x="5228" y="3831"/>
                <a:ext cx="16" cy="13"/>
              </a:xfrm>
              <a:custGeom>
                <a:avLst/>
                <a:gdLst/>
                <a:ahLst/>
                <a:cxnLst>
                  <a:cxn ang="0">
                    <a:pos x="15" y="12"/>
                  </a:cxn>
                  <a:cxn ang="0">
                    <a:pos x="15" y="13"/>
                  </a:cxn>
                  <a:cxn ang="0">
                    <a:pos x="16" y="13"/>
                  </a:cxn>
                  <a:cxn ang="0">
                    <a:pos x="16" y="12"/>
                  </a:cxn>
                  <a:cxn ang="0">
                    <a:pos x="16" y="12"/>
                  </a:cxn>
                  <a:cxn ang="0">
                    <a:pos x="16" y="12"/>
                  </a:cxn>
                  <a:cxn ang="0">
                    <a:pos x="16" y="11"/>
                  </a:cxn>
                  <a:cxn ang="0">
                    <a:pos x="15" y="11"/>
                  </a:cxn>
                  <a:cxn ang="0">
                    <a:pos x="14" y="11"/>
                  </a:cxn>
                  <a:cxn ang="0">
                    <a:pos x="14" y="10"/>
                  </a:cxn>
                  <a:cxn ang="0">
                    <a:pos x="13" y="8"/>
                  </a:cxn>
                  <a:cxn ang="0">
                    <a:pos x="10" y="8"/>
                  </a:cxn>
                  <a:cxn ang="0">
                    <a:pos x="10" y="8"/>
                  </a:cxn>
                  <a:cxn ang="0">
                    <a:pos x="9" y="8"/>
                  </a:cxn>
                  <a:cxn ang="0">
                    <a:pos x="9" y="7"/>
                  </a:cxn>
                  <a:cxn ang="0">
                    <a:pos x="9" y="6"/>
                  </a:cxn>
                  <a:cxn ang="0">
                    <a:pos x="8" y="6"/>
                  </a:cxn>
                  <a:cxn ang="0">
                    <a:pos x="8" y="6"/>
                  </a:cxn>
                  <a:cxn ang="0">
                    <a:pos x="7" y="4"/>
                  </a:cxn>
                  <a:cxn ang="0">
                    <a:pos x="7" y="4"/>
                  </a:cxn>
                  <a:cxn ang="0">
                    <a:pos x="6" y="3"/>
                  </a:cxn>
                  <a:cxn ang="0">
                    <a:pos x="5" y="3"/>
                  </a:cxn>
                  <a:cxn ang="0">
                    <a:pos x="4" y="2"/>
                  </a:cxn>
                  <a:cxn ang="0">
                    <a:pos x="4" y="1"/>
                  </a:cxn>
                  <a:cxn ang="0">
                    <a:pos x="3" y="1"/>
                  </a:cxn>
                  <a:cxn ang="0">
                    <a:pos x="2" y="1"/>
                  </a:cxn>
                  <a:cxn ang="0">
                    <a:pos x="2" y="1"/>
                  </a:cxn>
                  <a:cxn ang="0">
                    <a:pos x="1" y="0"/>
                  </a:cxn>
                  <a:cxn ang="0">
                    <a:pos x="0" y="0"/>
                  </a:cxn>
                  <a:cxn ang="0">
                    <a:pos x="1" y="1"/>
                  </a:cxn>
                  <a:cxn ang="0">
                    <a:pos x="1" y="1"/>
                  </a:cxn>
                  <a:cxn ang="0">
                    <a:pos x="2" y="3"/>
                  </a:cxn>
                  <a:cxn ang="0">
                    <a:pos x="2" y="4"/>
                  </a:cxn>
                  <a:cxn ang="0">
                    <a:pos x="2" y="4"/>
                  </a:cxn>
                  <a:cxn ang="0">
                    <a:pos x="4" y="6"/>
                  </a:cxn>
                  <a:cxn ang="0">
                    <a:pos x="6" y="7"/>
                  </a:cxn>
                  <a:cxn ang="0">
                    <a:pos x="6" y="8"/>
                  </a:cxn>
                  <a:cxn ang="0">
                    <a:pos x="6" y="8"/>
                  </a:cxn>
                  <a:cxn ang="0">
                    <a:pos x="7" y="8"/>
                  </a:cxn>
                  <a:cxn ang="0">
                    <a:pos x="8" y="8"/>
                  </a:cxn>
                  <a:cxn ang="0">
                    <a:pos x="9" y="9"/>
                  </a:cxn>
                  <a:cxn ang="0">
                    <a:pos x="9" y="9"/>
                  </a:cxn>
                  <a:cxn ang="0">
                    <a:pos x="9" y="10"/>
                  </a:cxn>
                  <a:cxn ang="0">
                    <a:pos x="10" y="10"/>
                  </a:cxn>
                  <a:cxn ang="0">
                    <a:pos x="10" y="10"/>
                  </a:cxn>
                  <a:cxn ang="0">
                    <a:pos x="10" y="10"/>
                  </a:cxn>
                  <a:cxn ang="0">
                    <a:pos x="11" y="11"/>
                  </a:cxn>
                  <a:cxn ang="0">
                    <a:pos x="11" y="11"/>
                  </a:cxn>
                  <a:cxn ang="0">
                    <a:pos x="12" y="11"/>
                  </a:cxn>
                  <a:cxn ang="0">
                    <a:pos x="12" y="11"/>
                  </a:cxn>
                  <a:cxn ang="0">
                    <a:pos x="13" y="11"/>
                  </a:cxn>
                  <a:cxn ang="0">
                    <a:pos x="13" y="11"/>
                  </a:cxn>
                  <a:cxn ang="0">
                    <a:pos x="14" y="11"/>
                  </a:cxn>
                  <a:cxn ang="0">
                    <a:pos x="14" y="12"/>
                  </a:cxn>
                  <a:cxn ang="0">
                    <a:pos x="15" y="12"/>
                  </a:cxn>
                </a:cxnLst>
                <a:rect l="0" t="0" r="r" b="b"/>
                <a:pathLst>
                  <a:path w="16" h="13">
                    <a:moveTo>
                      <a:pt x="15" y="12"/>
                    </a:moveTo>
                    <a:lnTo>
                      <a:pt x="15" y="13"/>
                    </a:lnTo>
                    <a:lnTo>
                      <a:pt x="16" y="13"/>
                    </a:lnTo>
                    <a:lnTo>
                      <a:pt x="16" y="12"/>
                    </a:lnTo>
                    <a:lnTo>
                      <a:pt x="16" y="12"/>
                    </a:lnTo>
                    <a:lnTo>
                      <a:pt x="16" y="12"/>
                    </a:lnTo>
                    <a:lnTo>
                      <a:pt x="16" y="11"/>
                    </a:lnTo>
                    <a:lnTo>
                      <a:pt x="15" y="11"/>
                    </a:lnTo>
                    <a:lnTo>
                      <a:pt x="14" y="11"/>
                    </a:lnTo>
                    <a:lnTo>
                      <a:pt x="14" y="10"/>
                    </a:lnTo>
                    <a:lnTo>
                      <a:pt x="13" y="8"/>
                    </a:lnTo>
                    <a:lnTo>
                      <a:pt x="10" y="8"/>
                    </a:lnTo>
                    <a:lnTo>
                      <a:pt x="10" y="8"/>
                    </a:lnTo>
                    <a:lnTo>
                      <a:pt x="9" y="8"/>
                    </a:lnTo>
                    <a:lnTo>
                      <a:pt x="9" y="7"/>
                    </a:lnTo>
                    <a:lnTo>
                      <a:pt x="9" y="6"/>
                    </a:lnTo>
                    <a:lnTo>
                      <a:pt x="8" y="6"/>
                    </a:lnTo>
                    <a:lnTo>
                      <a:pt x="8" y="6"/>
                    </a:lnTo>
                    <a:lnTo>
                      <a:pt x="7" y="4"/>
                    </a:lnTo>
                    <a:lnTo>
                      <a:pt x="7" y="4"/>
                    </a:lnTo>
                    <a:lnTo>
                      <a:pt x="6" y="3"/>
                    </a:lnTo>
                    <a:lnTo>
                      <a:pt x="5" y="3"/>
                    </a:lnTo>
                    <a:lnTo>
                      <a:pt x="4" y="2"/>
                    </a:lnTo>
                    <a:lnTo>
                      <a:pt x="4" y="1"/>
                    </a:lnTo>
                    <a:lnTo>
                      <a:pt x="3" y="1"/>
                    </a:lnTo>
                    <a:lnTo>
                      <a:pt x="2" y="1"/>
                    </a:lnTo>
                    <a:lnTo>
                      <a:pt x="2" y="1"/>
                    </a:lnTo>
                    <a:lnTo>
                      <a:pt x="1" y="0"/>
                    </a:lnTo>
                    <a:lnTo>
                      <a:pt x="0" y="0"/>
                    </a:lnTo>
                    <a:lnTo>
                      <a:pt x="1" y="1"/>
                    </a:lnTo>
                    <a:lnTo>
                      <a:pt x="1" y="1"/>
                    </a:lnTo>
                    <a:lnTo>
                      <a:pt x="2" y="3"/>
                    </a:lnTo>
                    <a:lnTo>
                      <a:pt x="2" y="4"/>
                    </a:lnTo>
                    <a:lnTo>
                      <a:pt x="2" y="4"/>
                    </a:lnTo>
                    <a:lnTo>
                      <a:pt x="4" y="6"/>
                    </a:lnTo>
                    <a:lnTo>
                      <a:pt x="6" y="7"/>
                    </a:lnTo>
                    <a:lnTo>
                      <a:pt x="6" y="8"/>
                    </a:lnTo>
                    <a:lnTo>
                      <a:pt x="6" y="8"/>
                    </a:lnTo>
                    <a:lnTo>
                      <a:pt x="7" y="8"/>
                    </a:lnTo>
                    <a:lnTo>
                      <a:pt x="8" y="8"/>
                    </a:lnTo>
                    <a:lnTo>
                      <a:pt x="9" y="9"/>
                    </a:lnTo>
                    <a:lnTo>
                      <a:pt x="9" y="9"/>
                    </a:lnTo>
                    <a:lnTo>
                      <a:pt x="9" y="10"/>
                    </a:lnTo>
                    <a:lnTo>
                      <a:pt x="10" y="10"/>
                    </a:lnTo>
                    <a:lnTo>
                      <a:pt x="10" y="10"/>
                    </a:lnTo>
                    <a:lnTo>
                      <a:pt x="10" y="10"/>
                    </a:lnTo>
                    <a:lnTo>
                      <a:pt x="11" y="11"/>
                    </a:lnTo>
                    <a:lnTo>
                      <a:pt x="11" y="11"/>
                    </a:lnTo>
                    <a:lnTo>
                      <a:pt x="12" y="11"/>
                    </a:lnTo>
                    <a:lnTo>
                      <a:pt x="12" y="11"/>
                    </a:lnTo>
                    <a:lnTo>
                      <a:pt x="13" y="11"/>
                    </a:lnTo>
                    <a:lnTo>
                      <a:pt x="13" y="11"/>
                    </a:lnTo>
                    <a:lnTo>
                      <a:pt x="14" y="11"/>
                    </a:lnTo>
                    <a:lnTo>
                      <a:pt x="14" y="12"/>
                    </a:lnTo>
                    <a:lnTo>
                      <a:pt x="15" y="1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79" name="Freeform 282"/>
              <p:cNvSpPr>
                <a:spLocks/>
              </p:cNvSpPr>
              <p:nvPr/>
            </p:nvSpPr>
            <p:spPr bwMode="auto">
              <a:xfrm>
                <a:off x="5251" y="3815"/>
                <a:ext cx="2" cy="2"/>
              </a:xfrm>
              <a:custGeom>
                <a:avLst/>
                <a:gdLst/>
                <a:ahLst/>
                <a:cxnLst>
                  <a:cxn ang="0">
                    <a:pos x="1" y="2"/>
                  </a:cxn>
                  <a:cxn ang="0">
                    <a:pos x="1" y="2"/>
                  </a:cxn>
                  <a:cxn ang="0">
                    <a:pos x="2" y="2"/>
                  </a:cxn>
                  <a:cxn ang="0">
                    <a:pos x="1" y="1"/>
                  </a:cxn>
                  <a:cxn ang="0">
                    <a:pos x="1" y="1"/>
                  </a:cxn>
                  <a:cxn ang="0">
                    <a:pos x="1" y="0"/>
                  </a:cxn>
                  <a:cxn ang="0">
                    <a:pos x="1" y="1"/>
                  </a:cxn>
                  <a:cxn ang="0">
                    <a:pos x="0" y="1"/>
                  </a:cxn>
                  <a:cxn ang="0">
                    <a:pos x="0" y="2"/>
                  </a:cxn>
                  <a:cxn ang="0">
                    <a:pos x="1" y="2"/>
                  </a:cxn>
                </a:cxnLst>
                <a:rect l="0" t="0" r="r" b="b"/>
                <a:pathLst>
                  <a:path w="2" h="2">
                    <a:moveTo>
                      <a:pt x="1" y="2"/>
                    </a:moveTo>
                    <a:lnTo>
                      <a:pt x="1" y="2"/>
                    </a:lnTo>
                    <a:lnTo>
                      <a:pt x="2" y="2"/>
                    </a:lnTo>
                    <a:lnTo>
                      <a:pt x="1" y="1"/>
                    </a:lnTo>
                    <a:lnTo>
                      <a:pt x="1" y="1"/>
                    </a:lnTo>
                    <a:lnTo>
                      <a:pt x="1" y="0"/>
                    </a:lnTo>
                    <a:lnTo>
                      <a:pt x="1" y="1"/>
                    </a:lnTo>
                    <a:lnTo>
                      <a:pt x="0" y="1"/>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0" name="Freeform 283"/>
              <p:cNvSpPr>
                <a:spLocks/>
              </p:cNvSpPr>
              <p:nvPr/>
            </p:nvSpPr>
            <p:spPr bwMode="auto">
              <a:xfrm>
                <a:off x="5188" y="3754"/>
                <a:ext cx="6" cy="4"/>
              </a:xfrm>
              <a:custGeom>
                <a:avLst/>
                <a:gdLst/>
                <a:ahLst/>
                <a:cxnLst>
                  <a:cxn ang="0">
                    <a:pos x="6" y="4"/>
                  </a:cxn>
                  <a:cxn ang="0">
                    <a:pos x="5" y="3"/>
                  </a:cxn>
                  <a:cxn ang="0">
                    <a:pos x="5" y="3"/>
                  </a:cxn>
                  <a:cxn ang="0">
                    <a:pos x="4" y="2"/>
                  </a:cxn>
                  <a:cxn ang="0">
                    <a:pos x="3" y="2"/>
                  </a:cxn>
                  <a:cxn ang="0">
                    <a:pos x="2" y="1"/>
                  </a:cxn>
                  <a:cxn ang="0">
                    <a:pos x="2" y="1"/>
                  </a:cxn>
                  <a:cxn ang="0">
                    <a:pos x="0" y="0"/>
                  </a:cxn>
                  <a:cxn ang="0">
                    <a:pos x="0" y="0"/>
                  </a:cxn>
                  <a:cxn ang="0">
                    <a:pos x="2" y="3"/>
                  </a:cxn>
                  <a:cxn ang="0">
                    <a:pos x="5" y="4"/>
                  </a:cxn>
                  <a:cxn ang="0">
                    <a:pos x="6" y="4"/>
                  </a:cxn>
                </a:cxnLst>
                <a:rect l="0" t="0" r="r" b="b"/>
                <a:pathLst>
                  <a:path w="6" h="4">
                    <a:moveTo>
                      <a:pt x="6" y="4"/>
                    </a:moveTo>
                    <a:lnTo>
                      <a:pt x="5" y="3"/>
                    </a:lnTo>
                    <a:lnTo>
                      <a:pt x="5" y="3"/>
                    </a:lnTo>
                    <a:lnTo>
                      <a:pt x="4" y="2"/>
                    </a:lnTo>
                    <a:lnTo>
                      <a:pt x="3" y="2"/>
                    </a:lnTo>
                    <a:lnTo>
                      <a:pt x="2" y="1"/>
                    </a:lnTo>
                    <a:lnTo>
                      <a:pt x="2" y="1"/>
                    </a:lnTo>
                    <a:lnTo>
                      <a:pt x="0" y="0"/>
                    </a:lnTo>
                    <a:lnTo>
                      <a:pt x="0" y="0"/>
                    </a:lnTo>
                    <a:lnTo>
                      <a:pt x="2" y="3"/>
                    </a:lnTo>
                    <a:lnTo>
                      <a:pt x="5" y="4"/>
                    </a:lnTo>
                    <a:lnTo>
                      <a:pt x="6"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1" name="Freeform 284"/>
              <p:cNvSpPr>
                <a:spLocks/>
              </p:cNvSpPr>
              <p:nvPr/>
            </p:nvSpPr>
            <p:spPr bwMode="auto">
              <a:xfrm>
                <a:off x="5190" y="3761"/>
                <a:ext cx="1" cy="1"/>
              </a:xfrm>
              <a:custGeom>
                <a:avLst/>
                <a:gdLst/>
                <a:ahLst/>
                <a:cxnLst>
                  <a:cxn ang="0">
                    <a:pos x="0" y="0"/>
                  </a:cxn>
                  <a:cxn ang="0">
                    <a:pos x="0" y="0"/>
                  </a:cxn>
                  <a:cxn ang="0">
                    <a:pos x="0" y="1"/>
                  </a:cxn>
                  <a:cxn ang="0">
                    <a:pos x="1"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2" name="Freeform 285"/>
              <p:cNvSpPr>
                <a:spLocks/>
              </p:cNvSpPr>
              <p:nvPr/>
            </p:nvSpPr>
            <p:spPr bwMode="auto">
              <a:xfrm>
                <a:off x="5206" y="3783"/>
                <a:ext cx="2" cy="1"/>
              </a:xfrm>
              <a:custGeom>
                <a:avLst/>
                <a:gdLst/>
                <a:ahLst/>
                <a:cxnLst>
                  <a:cxn ang="0">
                    <a:pos x="2" y="0"/>
                  </a:cxn>
                  <a:cxn ang="0">
                    <a:pos x="0" y="0"/>
                  </a:cxn>
                  <a:cxn ang="0">
                    <a:pos x="0" y="0"/>
                  </a:cxn>
                  <a:cxn ang="0">
                    <a:pos x="0" y="0"/>
                  </a:cxn>
                  <a:cxn ang="0">
                    <a:pos x="1" y="0"/>
                  </a:cxn>
                  <a:cxn ang="0">
                    <a:pos x="2" y="1"/>
                  </a:cxn>
                  <a:cxn ang="0">
                    <a:pos x="2" y="1"/>
                  </a:cxn>
                  <a:cxn ang="0">
                    <a:pos x="2" y="0"/>
                  </a:cxn>
                  <a:cxn ang="0">
                    <a:pos x="2" y="0"/>
                  </a:cxn>
                </a:cxnLst>
                <a:rect l="0" t="0" r="r" b="b"/>
                <a:pathLst>
                  <a:path w="2" h="1">
                    <a:moveTo>
                      <a:pt x="2" y="0"/>
                    </a:moveTo>
                    <a:lnTo>
                      <a:pt x="0" y="0"/>
                    </a:lnTo>
                    <a:lnTo>
                      <a:pt x="0" y="0"/>
                    </a:lnTo>
                    <a:lnTo>
                      <a:pt x="0" y="0"/>
                    </a:lnTo>
                    <a:lnTo>
                      <a:pt x="1" y="0"/>
                    </a:lnTo>
                    <a:lnTo>
                      <a:pt x="2" y="1"/>
                    </a:lnTo>
                    <a:lnTo>
                      <a:pt x="2"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3" name="Freeform 286"/>
              <p:cNvSpPr>
                <a:spLocks/>
              </p:cNvSpPr>
              <p:nvPr/>
            </p:nvSpPr>
            <p:spPr bwMode="auto">
              <a:xfrm>
                <a:off x="5188" y="3759"/>
                <a:ext cx="2" cy="2"/>
              </a:xfrm>
              <a:custGeom>
                <a:avLst/>
                <a:gdLst/>
                <a:ahLst/>
                <a:cxnLst>
                  <a:cxn ang="0">
                    <a:pos x="0" y="0"/>
                  </a:cxn>
                  <a:cxn ang="0">
                    <a:pos x="0" y="0"/>
                  </a:cxn>
                  <a:cxn ang="0">
                    <a:pos x="0" y="1"/>
                  </a:cxn>
                  <a:cxn ang="0">
                    <a:pos x="1" y="2"/>
                  </a:cxn>
                  <a:cxn ang="0">
                    <a:pos x="2" y="1"/>
                  </a:cxn>
                  <a:cxn ang="0">
                    <a:pos x="1" y="0"/>
                  </a:cxn>
                  <a:cxn ang="0">
                    <a:pos x="0" y="0"/>
                  </a:cxn>
                </a:cxnLst>
                <a:rect l="0" t="0" r="r" b="b"/>
                <a:pathLst>
                  <a:path w="2" h="2">
                    <a:moveTo>
                      <a:pt x="0" y="0"/>
                    </a:moveTo>
                    <a:lnTo>
                      <a:pt x="0" y="0"/>
                    </a:lnTo>
                    <a:lnTo>
                      <a:pt x="0" y="1"/>
                    </a:lnTo>
                    <a:lnTo>
                      <a:pt x="1" y="2"/>
                    </a:lnTo>
                    <a:lnTo>
                      <a:pt x="2"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4" name="Freeform 287"/>
              <p:cNvSpPr>
                <a:spLocks/>
              </p:cNvSpPr>
              <p:nvPr/>
            </p:nvSpPr>
            <p:spPr bwMode="auto">
              <a:xfrm>
                <a:off x="5192" y="3764"/>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5" name="Freeform 288"/>
              <p:cNvSpPr>
                <a:spLocks/>
              </p:cNvSpPr>
              <p:nvPr/>
            </p:nvSpPr>
            <p:spPr bwMode="auto">
              <a:xfrm>
                <a:off x="5199" y="3759"/>
                <a:ext cx="7" cy="5"/>
              </a:xfrm>
              <a:custGeom>
                <a:avLst/>
                <a:gdLst/>
                <a:ahLst/>
                <a:cxnLst>
                  <a:cxn ang="0">
                    <a:pos x="7" y="5"/>
                  </a:cxn>
                  <a:cxn ang="0">
                    <a:pos x="7" y="4"/>
                  </a:cxn>
                  <a:cxn ang="0">
                    <a:pos x="0" y="0"/>
                  </a:cxn>
                  <a:cxn ang="0">
                    <a:pos x="0" y="0"/>
                  </a:cxn>
                  <a:cxn ang="0">
                    <a:pos x="1" y="1"/>
                  </a:cxn>
                  <a:cxn ang="0">
                    <a:pos x="7" y="5"/>
                  </a:cxn>
                  <a:cxn ang="0">
                    <a:pos x="7" y="5"/>
                  </a:cxn>
                </a:cxnLst>
                <a:rect l="0" t="0" r="r" b="b"/>
                <a:pathLst>
                  <a:path w="7" h="5">
                    <a:moveTo>
                      <a:pt x="7" y="5"/>
                    </a:moveTo>
                    <a:lnTo>
                      <a:pt x="7" y="4"/>
                    </a:lnTo>
                    <a:lnTo>
                      <a:pt x="0" y="0"/>
                    </a:lnTo>
                    <a:lnTo>
                      <a:pt x="0" y="0"/>
                    </a:lnTo>
                    <a:lnTo>
                      <a:pt x="1" y="1"/>
                    </a:lnTo>
                    <a:lnTo>
                      <a:pt x="7" y="5"/>
                    </a:lnTo>
                    <a:lnTo>
                      <a:pt x="7"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6" name="Freeform 289"/>
              <p:cNvSpPr>
                <a:spLocks/>
              </p:cNvSpPr>
              <p:nvPr/>
            </p:nvSpPr>
            <p:spPr bwMode="auto">
              <a:xfrm>
                <a:off x="5195" y="3765"/>
                <a:ext cx="2" cy="1"/>
              </a:xfrm>
              <a:custGeom>
                <a:avLst/>
                <a:gdLst/>
                <a:ahLst/>
                <a:cxnLst>
                  <a:cxn ang="0">
                    <a:pos x="1" y="0"/>
                  </a:cxn>
                  <a:cxn ang="0">
                    <a:pos x="1" y="0"/>
                  </a:cxn>
                  <a:cxn ang="0">
                    <a:pos x="0" y="0"/>
                  </a:cxn>
                  <a:cxn ang="0">
                    <a:pos x="1" y="0"/>
                  </a:cxn>
                  <a:cxn ang="0">
                    <a:pos x="1" y="1"/>
                  </a:cxn>
                  <a:cxn ang="0">
                    <a:pos x="2" y="1"/>
                  </a:cxn>
                  <a:cxn ang="0">
                    <a:pos x="2" y="0"/>
                  </a:cxn>
                  <a:cxn ang="0">
                    <a:pos x="2" y="0"/>
                  </a:cxn>
                  <a:cxn ang="0">
                    <a:pos x="1" y="0"/>
                  </a:cxn>
                </a:cxnLst>
                <a:rect l="0" t="0" r="r" b="b"/>
                <a:pathLst>
                  <a:path w="2" h="1">
                    <a:moveTo>
                      <a:pt x="1" y="0"/>
                    </a:moveTo>
                    <a:lnTo>
                      <a:pt x="1" y="0"/>
                    </a:lnTo>
                    <a:lnTo>
                      <a:pt x="0" y="0"/>
                    </a:lnTo>
                    <a:lnTo>
                      <a:pt x="1" y="0"/>
                    </a:lnTo>
                    <a:lnTo>
                      <a:pt x="1" y="1"/>
                    </a:lnTo>
                    <a:lnTo>
                      <a:pt x="2" y="1"/>
                    </a:lnTo>
                    <a:lnTo>
                      <a:pt x="2" y="0"/>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7" name="Freeform 290"/>
              <p:cNvSpPr>
                <a:spLocks/>
              </p:cNvSpPr>
              <p:nvPr/>
            </p:nvSpPr>
            <p:spPr bwMode="auto">
              <a:xfrm>
                <a:off x="5192" y="3762"/>
                <a:ext cx="3" cy="3"/>
              </a:xfrm>
              <a:custGeom>
                <a:avLst/>
                <a:gdLst/>
                <a:ahLst/>
                <a:cxnLst>
                  <a:cxn ang="0">
                    <a:pos x="2" y="0"/>
                  </a:cxn>
                  <a:cxn ang="0">
                    <a:pos x="2" y="0"/>
                  </a:cxn>
                  <a:cxn ang="0">
                    <a:pos x="1" y="0"/>
                  </a:cxn>
                  <a:cxn ang="0">
                    <a:pos x="0" y="0"/>
                  </a:cxn>
                  <a:cxn ang="0">
                    <a:pos x="0" y="0"/>
                  </a:cxn>
                  <a:cxn ang="0">
                    <a:pos x="0" y="0"/>
                  </a:cxn>
                  <a:cxn ang="0">
                    <a:pos x="1" y="1"/>
                  </a:cxn>
                  <a:cxn ang="0">
                    <a:pos x="2" y="1"/>
                  </a:cxn>
                  <a:cxn ang="0">
                    <a:pos x="2" y="3"/>
                  </a:cxn>
                  <a:cxn ang="0">
                    <a:pos x="3" y="3"/>
                  </a:cxn>
                  <a:cxn ang="0">
                    <a:pos x="3" y="1"/>
                  </a:cxn>
                  <a:cxn ang="0">
                    <a:pos x="2" y="0"/>
                  </a:cxn>
                </a:cxnLst>
                <a:rect l="0" t="0" r="r" b="b"/>
                <a:pathLst>
                  <a:path w="3" h="3">
                    <a:moveTo>
                      <a:pt x="2" y="0"/>
                    </a:moveTo>
                    <a:lnTo>
                      <a:pt x="2" y="0"/>
                    </a:lnTo>
                    <a:lnTo>
                      <a:pt x="1" y="0"/>
                    </a:lnTo>
                    <a:lnTo>
                      <a:pt x="0" y="0"/>
                    </a:lnTo>
                    <a:lnTo>
                      <a:pt x="0" y="0"/>
                    </a:lnTo>
                    <a:lnTo>
                      <a:pt x="0" y="0"/>
                    </a:lnTo>
                    <a:lnTo>
                      <a:pt x="1" y="1"/>
                    </a:lnTo>
                    <a:lnTo>
                      <a:pt x="2" y="1"/>
                    </a:lnTo>
                    <a:lnTo>
                      <a:pt x="2" y="3"/>
                    </a:lnTo>
                    <a:lnTo>
                      <a:pt x="3" y="3"/>
                    </a:lnTo>
                    <a:lnTo>
                      <a:pt x="3"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8" name="Freeform 291"/>
              <p:cNvSpPr>
                <a:spLocks/>
              </p:cNvSpPr>
              <p:nvPr/>
            </p:nvSpPr>
            <p:spPr bwMode="auto">
              <a:xfrm>
                <a:off x="4947" y="3755"/>
                <a:ext cx="7" cy="3"/>
              </a:xfrm>
              <a:custGeom>
                <a:avLst/>
                <a:gdLst/>
                <a:ahLst/>
                <a:cxnLst>
                  <a:cxn ang="0">
                    <a:pos x="0" y="1"/>
                  </a:cxn>
                  <a:cxn ang="0">
                    <a:pos x="0" y="1"/>
                  </a:cxn>
                  <a:cxn ang="0">
                    <a:pos x="0" y="1"/>
                  </a:cxn>
                  <a:cxn ang="0">
                    <a:pos x="0" y="2"/>
                  </a:cxn>
                  <a:cxn ang="0">
                    <a:pos x="0" y="2"/>
                  </a:cxn>
                  <a:cxn ang="0">
                    <a:pos x="3" y="3"/>
                  </a:cxn>
                  <a:cxn ang="0">
                    <a:pos x="7" y="1"/>
                  </a:cxn>
                  <a:cxn ang="0">
                    <a:pos x="6" y="0"/>
                  </a:cxn>
                  <a:cxn ang="0">
                    <a:pos x="1" y="0"/>
                  </a:cxn>
                  <a:cxn ang="0">
                    <a:pos x="0" y="1"/>
                  </a:cxn>
                </a:cxnLst>
                <a:rect l="0" t="0" r="r" b="b"/>
                <a:pathLst>
                  <a:path w="7" h="3">
                    <a:moveTo>
                      <a:pt x="0" y="1"/>
                    </a:moveTo>
                    <a:lnTo>
                      <a:pt x="0" y="1"/>
                    </a:lnTo>
                    <a:lnTo>
                      <a:pt x="0" y="1"/>
                    </a:lnTo>
                    <a:lnTo>
                      <a:pt x="0" y="2"/>
                    </a:lnTo>
                    <a:lnTo>
                      <a:pt x="0" y="2"/>
                    </a:lnTo>
                    <a:lnTo>
                      <a:pt x="3" y="3"/>
                    </a:lnTo>
                    <a:lnTo>
                      <a:pt x="7" y="1"/>
                    </a:lnTo>
                    <a:lnTo>
                      <a:pt x="6" y="0"/>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89" name="Freeform 292"/>
              <p:cNvSpPr>
                <a:spLocks/>
              </p:cNvSpPr>
              <p:nvPr/>
            </p:nvSpPr>
            <p:spPr bwMode="auto">
              <a:xfrm>
                <a:off x="5043" y="3780"/>
                <a:ext cx="6" cy="4"/>
              </a:xfrm>
              <a:custGeom>
                <a:avLst/>
                <a:gdLst/>
                <a:ahLst/>
                <a:cxnLst>
                  <a:cxn ang="0">
                    <a:pos x="4" y="4"/>
                  </a:cxn>
                  <a:cxn ang="0">
                    <a:pos x="5" y="3"/>
                  </a:cxn>
                  <a:cxn ang="0">
                    <a:pos x="6" y="1"/>
                  </a:cxn>
                  <a:cxn ang="0">
                    <a:pos x="5" y="1"/>
                  </a:cxn>
                  <a:cxn ang="0">
                    <a:pos x="5" y="0"/>
                  </a:cxn>
                  <a:cxn ang="0">
                    <a:pos x="5" y="0"/>
                  </a:cxn>
                  <a:cxn ang="0">
                    <a:pos x="4" y="1"/>
                  </a:cxn>
                  <a:cxn ang="0">
                    <a:pos x="3" y="1"/>
                  </a:cxn>
                  <a:cxn ang="0">
                    <a:pos x="2" y="1"/>
                  </a:cxn>
                  <a:cxn ang="0">
                    <a:pos x="1" y="1"/>
                  </a:cxn>
                  <a:cxn ang="0">
                    <a:pos x="1" y="1"/>
                  </a:cxn>
                  <a:cxn ang="0">
                    <a:pos x="0" y="1"/>
                  </a:cxn>
                  <a:cxn ang="0">
                    <a:pos x="0" y="0"/>
                  </a:cxn>
                  <a:cxn ang="0">
                    <a:pos x="1" y="2"/>
                  </a:cxn>
                  <a:cxn ang="0">
                    <a:pos x="3" y="4"/>
                  </a:cxn>
                  <a:cxn ang="0">
                    <a:pos x="4" y="4"/>
                  </a:cxn>
                </a:cxnLst>
                <a:rect l="0" t="0" r="r" b="b"/>
                <a:pathLst>
                  <a:path w="6" h="4">
                    <a:moveTo>
                      <a:pt x="4" y="4"/>
                    </a:moveTo>
                    <a:lnTo>
                      <a:pt x="5" y="3"/>
                    </a:lnTo>
                    <a:lnTo>
                      <a:pt x="6" y="1"/>
                    </a:lnTo>
                    <a:lnTo>
                      <a:pt x="5" y="1"/>
                    </a:lnTo>
                    <a:lnTo>
                      <a:pt x="5" y="0"/>
                    </a:lnTo>
                    <a:lnTo>
                      <a:pt x="5" y="0"/>
                    </a:lnTo>
                    <a:lnTo>
                      <a:pt x="4" y="1"/>
                    </a:lnTo>
                    <a:lnTo>
                      <a:pt x="3" y="1"/>
                    </a:lnTo>
                    <a:lnTo>
                      <a:pt x="2" y="1"/>
                    </a:lnTo>
                    <a:lnTo>
                      <a:pt x="1" y="1"/>
                    </a:lnTo>
                    <a:lnTo>
                      <a:pt x="1" y="1"/>
                    </a:lnTo>
                    <a:lnTo>
                      <a:pt x="0" y="1"/>
                    </a:lnTo>
                    <a:lnTo>
                      <a:pt x="0" y="0"/>
                    </a:lnTo>
                    <a:lnTo>
                      <a:pt x="1" y="2"/>
                    </a:lnTo>
                    <a:lnTo>
                      <a:pt x="3" y="4"/>
                    </a:lnTo>
                    <a:lnTo>
                      <a:pt x="4"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0" name="Freeform 293"/>
              <p:cNvSpPr>
                <a:spLocks/>
              </p:cNvSpPr>
              <p:nvPr/>
            </p:nvSpPr>
            <p:spPr bwMode="auto">
              <a:xfrm>
                <a:off x="5058" y="3747"/>
                <a:ext cx="1" cy="2"/>
              </a:xfrm>
              <a:custGeom>
                <a:avLst/>
                <a:gdLst/>
                <a:ahLst/>
                <a:cxnLst>
                  <a:cxn ang="0">
                    <a:pos x="0" y="2"/>
                  </a:cxn>
                  <a:cxn ang="0">
                    <a:pos x="0" y="2"/>
                  </a:cxn>
                  <a:cxn ang="0">
                    <a:pos x="1" y="1"/>
                  </a:cxn>
                  <a:cxn ang="0">
                    <a:pos x="1" y="0"/>
                  </a:cxn>
                  <a:cxn ang="0">
                    <a:pos x="0" y="1"/>
                  </a:cxn>
                  <a:cxn ang="0">
                    <a:pos x="0" y="2"/>
                  </a:cxn>
                </a:cxnLst>
                <a:rect l="0" t="0" r="r" b="b"/>
                <a:pathLst>
                  <a:path w="1" h="2">
                    <a:moveTo>
                      <a:pt x="0" y="2"/>
                    </a:moveTo>
                    <a:lnTo>
                      <a:pt x="0" y="2"/>
                    </a:lnTo>
                    <a:lnTo>
                      <a:pt x="1" y="1"/>
                    </a:lnTo>
                    <a:lnTo>
                      <a:pt x="1" y="0"/>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1" name="Freeform 294"/>
              <p:cNvSpPr>
                <a:spLocks/>
              </p:cNvSpPr>
              <p:nvPr/>
            </p:nvSpPr>
            <p:spPr bwMode="auto">
              <a:xfrm>
                <a:off x="5064" y="3752"/>
                <a:ext cx="2" cy="4"/>
              </a:xfrm>
              <a:custGeom>
                <a:avLst/>
                <a:gdLst/>
                <a:ahLst/>
                <a:cxnLst>
                  <a:cxn ang="0">
                    <a:pos x="0" y="3"/>
                  </a:cxn>
                  <a:cxn ang="0">
                    <a:pos x="0" y="2"/>
                  </a:cxn>
                  <a:cxn ang="0">
                    <a:pos x="0" y="3"/>
                  </a:cxn>
                  <a:cxn ang="0">
                    <a:pos x="0" y="3"/>
                  </a:cxn>
                  <a:cxn ang="0">
                    <a:pos x="0" y="3"/>
                  </a:cxn>
                  <a:cxn ang="0">
                    <a:pos x="1" y="4"/>
                  </a:cxn>
                  <a:cxn ang="0">
                    <a:pos x="2" y="3"/>
                  </a:cxn>
                  <a:cxn ang="0">
                    <a:pos x="2" y="3"/>
                  </a:cxn>
                  <a:cxn ang="0">
                    <a:pos x="2" y="2"/>
                  </a:cxn>
                  <a:cxn ang="0">
                    <a:pos x="1" y="0"/>
                  </a:cxn>
                  <a:cxn ang="0">
                    <a:pos x="0" y="0"/>
                  </a:cxn>
                  <a:cxn ang="0">
                    <a:pos x="0" y="1"/>
                  </a:cxn>
                  <a:cxn ang="0">
                    <a:pos x="1" y="1"/>
                  </a:cxn>
                  <a:cxn ang="0">
                    <a:pos x="1" y="1"/>
                  </a:cxn>
                  <a:cxn ang="0">
                    <a:pos x="1" y="3"/>
                  </a:cxn>
                  <a:cxn ang="0">
                    <a:pos x="0" y="3"/>
                  </a:cxn>
                </a:cxnLst>
                <a:rect l="0" t="0" r="r" b="b"/>
                <a:pathLst>
                  <a:path w="2" h="4">
                    <a:moveTo>
                      <a:pt x="0" y="3"/>
                    </a:moveTo>
                    <a:lnTo>
                      <a:pt x="0" y="2"/>
                    </a:lnTo>
                    <a:lnTo>
                      <a:pt x="0" y="3"/>
                    </a:lnTo>
                    <a:lnTo>
                      <a:pt x="0" y="3"/>
                    </a:lnTo>
                    <a:lnTo>
                      <a:pt x="0" y="3"/>
                    </a:lnTo>
                    <a:lnTo>
                      <a:pt x="1" y="4"/>
                    </a:lnTo>
                    <a:lnTo>
                      <a:pt x="2" y="3"/>
                    </a:lnTo>
                    <a:lnTo>
                      <a:pt x="2" y="3"/>
                    </a:lnTo>
                    <a:lnTo>
                      <a:pt x="2" y="2"/>
                    </a:lnTo>
                    <a:lnTo>
                      <a:pt x="1" y="0"/>
                    </a:lnTo>
                    <a:lnTo>
                      <a:pt x="0" y="0"/>
                    </a:lnTo>
                    <a:lnTo>
                      <a:pt x="0" y="1"/>
                    </a:lnTo>
                    <a:lnTo>
                      <a:pt x="1" y="1"/>
                    </a:lnTo>
                    <a:lnTo>
                      <a:pt x="1" y="1"/>
                    </a:lnTo>
                    <a:lnTo>
                      <a:pt x="1" y="3"/>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2" name="Freeform 295"/>
              <p:cNvSpPr>
                <a:spLocks/>
              </p:cNvSpPr>
              <p:nvPr/>
            </p:nvSpPr>
            <p:spPr bwMode="auto">
              <a:xfrm>
                <a:off x="5064" y="3748"/>
                <a:ext cx="3" cy="6"/>
              </a:xfrm>
              <a:custGeom>
                <a:avLst/>
                <a:gdLst/>
                <a:ahLst/>
                <a:cxnLst>
                  <a:cxn ang="0">
                    <a:pos x="3" y="5"/>
                  </a:cxn>
                  <a:cxn ang="0">
                    <a:pos x="3" y="4"/>
                  </a:cxn>
                  <a:cxn ang="0">
                    <a:pos x="3" y="1"/>
                  </a:cxn>
                  <a:cxn ang="0">
                    <a:pos x="3" y="0"/>
                  </a:cxn>
                  <a:cxn ang="0">
                    <a:pos x="3" y="0"/>
                  </a:cxn>
                  <a:cxn ang="0">
                    <a:pos x="1" y="2"/>
                  </a:cxn>
                  <a:cxn ang="0">
                    <a:pos x="2" y="2"/>
                  </a:cxn>
                  <a:cxn ang="0">
                    <a:pos x="2" y="2"/>
                  </a:cxn>
                  <a:cxn ang="0">
                    <a:pos x="1" y="3"/>
                  </a:cxn>
                  <a:cxn ang="0">
                    <a:pos x="2" y="4"/>
                  </a:cxn>
                  <a:cxn ang="0">
                    <a:pos x="2" y="4"/>
                  </a:cxn>
                  <a:cxn ang="0">
                    <a:pos x="2" y="4"/>
                  </a:cxn>
                  <a:cxn ang="0">
                    <a:pos x="1" y="3"/>
                  </a:cxn>
                  <a:cxn ang="0">
                    <a:pos x="0" y="3"/>
                  </a:cxn>
                  <a:cxn ang="0">
                    <a:pos x="1" y="4"/>
                  </a:cxn>
                  <a:cxn ang="0">
                    <a:pos x="1" y="4"/>
                  </a:cxn>
                  <a:cxn ang="0">
                    <a:pos x="2" y="5"/>
                  </a:cxn>
                  <a:cxn ang="0">
                    <a:pos x="3" y="6"/>
                  </a:cxn>
                  <a:cxn ang="0">
                    <a:pos x="3" y="6"/>
                  </a:cxn>
                  <a:cxn ang="0">
                    <a:pos x="3" y="6"/>
                  </a:cxn>
                  <a:cxn ang="0">
                    <a:pos x="3" y="5"/>
                  </a:cxn>
                  <a:cxn ang="0">
                    <a:pos x="3" y="4"/>
                  </a:cxn>
                  <a:cxn ang="0">
                    <a:pos x="3" y="5"/>
                  </a:cxn>
                  <a:cxn ang="0">
                    <a:pos x="3" y="5"/>
                  </a:cxn>
                </a:cxnLst>
                <a:rect l="0" t="0" r="r" b="b"/>
                <a:pathLst>
                  <a:path w="3" h="6">
                    <a:moveTo>
                      <a:pt x="3" y="5"/>
                    </a:moveTo>
                    <a:lnTo>
                      <a:pt x="3" y="4"/>
                    </a:lnTo>
                    <a:lnTo>
                      <a:pt x="3" y="1"/>
                    </a:lnTo>
                    <a:lnTo>
                      <a:pt x="3" y="0"/>
                    </a:lnTo>
                    <a:lnTo>
                      <a:pt x="3" y="0"/>
                    </a:lnTo>
                    <a:lnTo>
                      <a:pt x="1" y="2"/>
                    </a:lnTo>
                    <a:lnTo>
                      <a:pt x="2" y="2"/>
                    </a:lnTo>
                    <a:lnTo>
                      <a:pt x="2" y="2"/>
                    </a:lnTo>
                    <a:lnTo>
                      <a:pt x="1" y="3"/>
                    </a:lnTo>
                    <a:lnTo>
                      <a:pt x="2" y="4"/>
                    </a:lnTo>
                    <a:lnTo>
                      <a:pt x="2" y="4"/>
                    </a:lnTo>
                    <a:lnTo>
                      <a:pt x="2" y="4"/>
                    </a:lnTo>
                    <a:lnTo>
                      <a:pt x="1" y="3"/>
                    </a:lnTo>
                    <a:lnTo>
                      <a:pt x="0" y="3"/>
                    </a:lnTo>
                    <a:lnTo>
                      <a:pt x="1" y="4"/>
                    </a:lnTo>
                    <a:lnTo>
                      <a:pt x="1" y="4"/>
                    </a:lnTo>
                    <a:lnTo>
                      <a:pt x="2" y="5"/>
                    </a:lnTo>
                    <a:lnTo>
                      <a:pt x="3" y="6"/>
                    </a:lnTo>
                    <a:lnTo>
                      <a:pt x="3" y="6"/>
                    </a:lnTo>
                    <a:lnTo>
                      <a:pt x="3" y="6"/>
                    </a:lnTo>
                    <a:lnTo>
                      <a:pt x="3" y="5"/>
                    </a:lnTo>
                    <a:lnTo>
                      <a:pt x="3" y="4"/>
                    </a:lnTo>
                    <a:lnTo>
                      <a:pt x="3" y="5"/>
                    </a:lnTo>
                    <a:lnTo>
                      <a:pt x="3"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3" name="Freeform 296"/>
              <p:cNvSpPr>
                <a:spLocks/>
              </p:cNvSpPr>
              <p:nvPr/>
            </p:nvSpPr>
            <p:spPr bwMode="auto">
              <a:xfrm>
                <a:off x="5157" y="3732"/>
                <a:ext cx="12" cy="12"/>
              </a:xfrm>
              <a:custGeom>
                <a:avLst/>
                <a:gdLst/>
                <a:ahLst/>
                <a:cxnLst>
                  <a:cxn ang="0">
                    <a:pos x="0" y="1"/>
                  </a:cxn>
                  <a:cxn ang="0">
                    <a:pos x="0" y="1"/>
                  </a:cxn>
                  <a:cxn ang="0">
                    <a:pos x="0" y="1"/>
                  </a:cxn>
                  <a:cxn ang="0">
                    <a:pos x="4" y="3"/>
                  </a:cxn>
                  <a:cxn ang="0">
                    <a:pos x="4" y="3"/>
                  </a:cxn>
                  <a:cxn ang="0">
                    <a:pos x="6" y="5"/>
                  </a:cxn>
                  <a:cxn ang="0">
                    <a:pos x="8" y="5"/>
                  </a:cxn>
                  <a:cxn ang="0">
                    <a:pos x="8" y="5"/>
                  </a:cxn>
                  <a:cxn ang="0">
                    <a:pos x="11" y="12"/>
                  </a:cxn>
                  <a:cxn ang="0">
                    <a:pos x="11" y="12"/>
                  </a:cxn>
                  <a:cxn ang="0">
                    <a:pos x="12" y="10"/>
                  </a:cxn>
                  <a:cxn ang="0">
                    <a:pos x="12" y="9"/>
                  </a:cxn>
                  <a:cxn ang="0">
                    <a:pos x="11" y="8"/>
                  </a:cxn>
                  <a:cxn ang="0">
                    <a:pos x="11" y="8"/>
                  </a:cxn>
                  <a:cxn ang="0">
                    <a:pos x="11" y="7"/>
                  </a:cxn>
                  <a:cxn ang="0">
                    <a:pos x="10" y="7"/>
                  </a:cxn>
                  <a:cxn ang="0">
                    <a:pos x="9" y="6"/>
                  </a:cxn>
                  <a:cxn ang="0">
                    <a:pos x="6" y="4"/>
                  </a:cxn>
                  <a:cxn ang="0">
                    <a:pos x="5" y="4"/>
                  </a:cxn>
                  <a:cxn ang="0">
                    <a:pos x="0" y="0"/>
                  </a:cxn>
                  <a:cxn ang="0">
                    <a:pos x="0" y="1"/>
                  </a:cxn>
                </a:cxnLst>
                <a:rect l="0" t="0" r="r" b="b"/>
                <a:pathLst>
                  <a:path w="12" h="12">
                    <a:moveTo>
                      <a:pt x="0" y="1"/>
                    </a:moveTo>
                    <a:lnTo>
                      <a:pt x="0" y="1"/>
                    </a:lnTo>
                    <a:lnTo>
                      <a:pt x="0" y="1"/>
                    </a:lnTo>
                    <a:lnTo>
                      <a:pt x="4" y="3"/>
                    </a:lnTo>
                    <a:lnTo>
                      <a:pt x="4" y="3"/>
                    </a:lnTo>
                    <a:lnTo>
                      <a:pt x="6" y="5"/>
                    </a:lnTo>
                    <a:lnTo>
                      <a:pt x="8" y="5"/>
                    </a:lnTo>
                    <a:lnTo>
                      <a:pt x="8" y="5"/>
                    </a:lnTo>
                    <a:lnTo>
                      <a:pt x="11" y="12"/>
                    </a:lnTo>
                    <a:lnTo>
                      <a:pt x="11" y="12"/>
                    </a:lnTo>
                    <a:lnTo>
                      <a:pt x="12" y="10"/>
                    </a:lnTo>
                    <a:lnTo>
                      <a:pt x="12" y="9"/>
                    </a:lnTo>
                    <a:lnTo>
                      <a:pt x="11" y="8"/>
                    </a:lnTo>
                    <a:lnTo>
                      <a:pt x="11" y="8"/>
                    </a:lnTo>
                    <a:lnTo>
                      <a:pt x="11" y="7"/>
                    </a:lnTo>
                    <a:lnTo>
                      <a:pt x="10" y="7"/>
                    </a:lnTo>
                    <a:lnTo>
                      <a:pt x="9" y="6"/>
                    </a:lnTo>
                    <a:lnTo>
                      <a:pt x="6" y="4"/>
                    </a:lnTo>
                    <a:lnTo>
                      <a:pt x="5" y="4"/>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4" name="Freeform 297"/>
              <p:cNvSpPr>
                <a:spLocks/>
              </p:cNvSpPr>
              <p:nvPr/>
            </p:nvSpPr>
            <p:spPr bwMode="auto">
              <a:xfrm>
                <a:off x="5041" y="3781"/>
                <a:ext cx="3" cy="2"/>
              </a:xfrm>
              <a:custGeom>
                <a:avLst/>
                <a:gdLst/>
                <a:ahLst/>
                <a:cxnLst>
                  <a:cxn ang="0">
                    <a:pos x="1" y="0"/>
                  </a:cxn>
                  <a:cxn ang="0">
                    <a:pos x="1" y="0"/>
                  </a:cxn>
                  <a:cxn ang="0">
                    <a:pos x="0" y="0"/>
                  </a:cxn>
                  <a:cxn ang="0">
                    <a:pos x="0" y="1"/>
                  </a:cxn>
                  <a:cxn ang="0">
                    <a:pos x="0" y="1"/>
                  </a:cxn>
                  <a:cxn ang="0">
                    <a:pos x="0" y="2"/>
                  </a:cxn>
                  <a:cxn ang="0">
                    <a:pos x="0" y="2"/>
                  </a:cxn>
                  <a:cxn ang="0">
                    <a:pos x="3" y="2"/>
                  </a:cxn>
                  <a:cxn ang="0">
                    <a:pos x="2" y="1"/>
                  </a:cxn>
                  <a:cxn ang="0">
                    <a:pos x="1" y="0"/>
                  </a:cxn>
                </a:cxnLst>
                <a:rect l="0" t="0" r="r" b="b"/>
                <a:pathLst>
                  <a:path w="3" h="2">
                    <a:moveTo>
                      <a:pt x="1" y="0"/>
                    </a:moveTo>
                    <a:lnTo>
                      <a:pt x="1" y="0"/>
                    </a:lnTo>
                    <a:lnTo>
                      <a:pt x="0" y="0"/>
                    </a:lnTo>
                    <a:lnTo>
                      <a:pt x="0" y="1"/>
                    </a:lnTo>
                    <a:lnTo>
                      <a:pt x="0" y="1"/>
                    </a:lnTo>
                    <a:lnTo>
                      <a:pt x="0" y="2"/>
                    </a:lnTo>
                    <a:lnTo>
                      <a:pt x="0" y="2"/>
                    </a:lnTo>
                    <a:lnTo>
                      <a:pt x="3" y="2"/>
                    </a:lnTo>
                    <a:lnTo>
                      <a:pt x="2"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5" name="Freeform 298"/>
              <p:cNvSpPr>
                <a:spLocks/>
              </p:cNvSpPr>
              <p:nvPr/>
            </p:nvSpPr>
            <p:spPr bwMode="auto">
              <a:xfrm>
                <a:off x="5043" y="3718"/>
                <a:ext cx="5" cy="2"/>
              </a:xfrm>
              <a:custGeom>
                <a:avLst/>
                <a:gdLst/>
                <a:ahLst/>
                <a:cxnLst>
                  <a:cxn ang="0">
                    <a:pos x="2" y="1"/>
                  </a:cxn>
                  <a:cxn ang="0">
                    <a:pos x="3" y="2"/>
                  </a:cxn>
                  <a:cxn ang="0">
                    <a:pos x="4" y="2"/>
                  </a:cxn>
                  <a:cxn ang="0">
                    <a:pos x="5" y="1"/>
                  </a:cxn>
                  <a:cxn ang="0">
                    <a:pos x="2" y="0"/>
                  </a:cxn>
                  <a:cxn ang="0">
                    <a:pos x="1" y="1"/>
                  </a:cxn>
                  <a:cxn ang="0">
                    <a:pos x="1" y="1"/>
                  </a:cxn>
                  <a:cxn ang="0">
                    <a:pos x="1" y="1"/>
                  </a:cxn>
                  <a:cxn ang="0">
                    <a:pos x="0" y="1"/>
                  </a:cxn>
                  <a:cxn ang="0">
                    <a:pos x="0" y="1"/>
                  </a:cxn>
                  <a:cxn ang="0">
                    <a:pos x="1" y="1"/>
                  </a:cxn>
                  <a:cxn ang="0">
                    <a:pos x="2" y="1"/>
                  </a:cxn>
                </a:cxnLst>
                <a:rect l="0" t="0" r="r" b="b"/>
                <a:pathLst>
                  <a:path w="5" h="2">
                    <a:moveTo>
                      <a:pt x="2" y="1"/>
                    </a:moveTo>
                    <a:lnTo>
                      <a:pt x="3" y="2"/>
                    </a:lnTo>
                    <a:lnTo>
                      <a:pt x="4" y="2"/>
                    </a:lnTo>
                    <a:lnTo>
                      <a:pt x="5" y="1"/>
                    </a:lnTo>
                    <a:lnTo>
                      <a:pt x="2" y="0"/>
                    </a:lnTo>
                    <a:lnTo>
                      <a:pt x="1" y="1"/>
                    </a:lnTo>
                    <a:lnTo>
                      <a:pt x="1" y="1"/>
                    </a:lnTo>
                    <a:lnTo>
                      <a:pt x="1" y="1"/>
                    </a:lnTo>
                    <a:lnTo>
                      <a:pt x="0" y="1"/>
                    </a:lnTo>
                    <a:lnTo>
                      <a:pt x="0" y="1"/>
                    </a:lnTo>
                    <a:lnTo>
                      <a:pt x="1"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6" name="Freeform 299"/>
              <p:cNvSpPr>
                <a:spLocks/>
              </p:cNvSpPr>
              <p:nvPr/>
            </p:nvSpPr>
            <p:spPr bwMode="auto">
              <a:xfrm>
                <a:off x="5077" y="3779"/>
                <a:ext cx="1" cy="2"/>
              </a:xfrm>
              <a:custGeom>
                <a:avLst/>
                <a:gdLst/>
                <a:ahLst/>
                <a:cxnLst>
                  <a:cxn ang="0">
                    <a:pos x="0" y="2"/>
                  </a:cxn>
                  <a:cxn ang="0">
                    <a:pos x="0" y="2"/>
                  </a:cxn>
                  <a:cxn ang="0">
                    <a:pos x="1" y="1"/>
                  </a:cxn>
                  <a:cxn ang="0">
                    <a:pos x="1" y="0"/>
                  </a:cxn>
                  <a:cxn ang="0">
                    <a:pos x="1" y="0"/>
                  </a:cxn>
                  <a:cxn ang="0">
                    <a:pos x="0" y="1"/>
                  </a:cxn>
                  <a:cxn ang="0">
                    <a:pos x="0" y="2"/>
                  </a:cxn>
                </a:cxnLst>
                <a:rect l="0" t="0" r="r" b="b"/>
                <a:pathLst>
                  <a:path w="1" h="2">
                    <a:moveTo>
                      <a:pt x="0" y="2"/>
                    </a:moveTo>
                    <a:lnTo>
                      <a:pt x="0" y="2"/>
                    </a:lnTo>
                    <a:lnTo>
                      <a:pt x="1" y="1"/>
                    </a:lnTo>
                    <a:lnTo>
                      <a:pt x="1" y="0"/>
                    </a:lnTo>
                    <a:lnTo>
                      <a:pt x="1" y="0"/>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7" name="Freeform 300"/>
              <p:cNvSpPr>
                <a:spLocks/>
              </p:cNvSpPr>
              <p:nvPr/>
            </p:nvSpPr>
            <p:spPr bwMode="auto">
              <a:xfrm>
                <a:off x="5040" y="3727"/>
                <a:ext cx="4" cy="3"/>
              </a:xfrm>
              <a:custGeom>
                <a:avLst/>
                <a:gdLst/>
                <a:ahLst/>
                <a:cxnLst>
                  <a:cxn ang="0">
                    <a:pos x="3" y="0"/>
                  </a:cxn>
                  <a:cxn ang="0">
                    <a:pos x="2" y="0"/>
                  </a:cxn>
                  <a:cxn ang="0">
                    <a:pos x="1" y="1"/>
                  </a:cxn>
                  <a:cxn ang="0">
                    <a:pos x="0" y="1"/>
                  </a:cxn>
                  <a:cxn ang="0">
                    <a:pos x="1" y="2"/>
                  </a:cxn>
                  <a:cxn ang="0">
                    <a:pos x="1" y="3"/>
                  </a:cxn>
                  <a:cxn ang="0">
                    <a:pos x="3" y="3"/>
                  </a:cxn>
                  <a:cxn ang="0">
                    <a:pos x="4" y="2"/>
                  </a:cxn>
                  <a:cxn ang="0">
                    <a:pos x="3" y="1"/>
                  </a:cxn>
                  <a:cxn ang="0">
                    <a:pos x="4" y="1"/>
                  </a:cxn>
                  <a:cxn ang="0">
                    <a:pos x="3" y="0"/>
                  </a:cxn>
                </a:cxnLst>
                <a:rect l="0" t="0" r="r" b="b"/>
                <a:pathLst>
                  <a:path w="4" h="3">
                    <a:moveTo>
                      <a:pt x="3" y="0"/>
                    </a:moveTo>
                    <a:lnTo>
                      <a:pt x="2" y="0"/>
                    </a:lnTo>
                    <a:lnTo>
                      <a:pt x="1" y="1"/>
                    </a:lnTo>
                    <a:lnTo>
                      <a:pt x="0" y="1"/>
                    </a:lnTo>
                    <a:lnTo>
                      <a:pt x="1" y="2"/>
                    </a:lnTo>
                    <a:lnTo>
                      <a:pt x="1" y="3"/>
                    </a:lnTo>
                    <a:lnTo>
                      <a:pt x="3" y="3"/>
                    </a:lnTo>
                    <a:lnTo>
                      <a:pt x="4" y="2"/>
                    </a:lnTo>
                    <a:lnTo>
                      <a:pt x="3" y="1"/>
                    </a:lnTo>
                    <a:lnTo>
                      <a:pt x="4"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8" name="Freeform 301"/>
              <p:cNvSpPr>
                <a:spLocks/>
              </p:cNvSpPr>
              <p:nvPr/>
            </p:nvSpPr>
            <p:spPr bwMode="auto">
              <a:xfrm>
                <a:off x="5168" y="3857"/>
                <a:ext cx="1" cy="7"/>
              </a:xfrm>
              <a:custGeom>
                <a:avLst/>
                <a:gdLst/>
                <a:ahLst/>
                <a:cxnLst>
                  <a:cxn ang="0">
                    <a:pos x="0" y="7"/>
                  </a:cxn>
                  <a:cxn ang="0">
                    <a:pos x="1" y="4"/>
                  </a:cxn>
                  <a:cxn ang="0">
                    <a:pos x="1" y="2"/>
                  </a:cxn>
                  <a:cxn ang="0">
                    <a:pos x="0" y="0"/>
                  </a:cxn>
                  <a:cxn ang="0">
                    <a:pos x="0" y="1"/>
                  </a:cxn>
                  <a:cxn ang="0">
                    <a:pos x="0" y="2"/>
                  </a:cxn>
                  <a:cxn ang="0">
                    <a:pos x="0" y="4"/>
                  </a:cxn>
                  <a:cxn ang="0">
                    <a:pos x="0" y="7"/>
                  </a:cxn>
                  <a:cxn ang="0">
                    <a:pos x="0" y="7"/>
                  </a:cxn>
                </a:cxnLst>
                <a:rect l="0" t="0" r="r" b="b"/>
                <a:pathLst>
                  <a:path w="1" h="7">
                    <a:moveTo>
                      <a:pt x="0" y="7"/>
                    </a:moveTo>
                    <a:lnTo>
                      <a:pt x="1" y="4"/>
                    </a:lnTo>
                    <a:lnTo>
                      <a:pt x="1" y="2"/>
                    </a:lnTo>
                    <a:lnTo>
                      <a:pt x="0" y="0"/>
                    </a:lnTo>
                    <a:lnTo>
                      <a:pt x="0" y="1"/>
                    </a:lnTo>
                    <a:lnTo>
                      <a:pt x="0" y="2"/>
                    </a:lnTo>
                    <a:lnTo>
                      <a:pt x="0" y="4"/>
                    </a:lnTo>
                    <a:lnTo>
                      <a:pt x="0" y="7"/>
                    </a:lnTo>
                    <a:lnTo>
                      <a:pt x="0"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99" name="Freeform 302"/>
              <p:cNvSpPr>
                <a:spLocks/>
              </p:cNvSpPr>
              <p:nvPr/>
            </p:nvSpPr>
            <p:spPr bwMode="auto">
              <a:xfrm>
                <a:off x="5155" y="3770"/>
                <a:ext cx="2" cy="1"/>
              </a:xfrm>
              <a:custGeom>
                <a:avLst/>
                <a:gdLst/>
                <a:ahLst/>
                <a:cxnLst>
                  <a:cxn ang="0">
                    <a:pos x="2" y="0"/>
                  </a:cxn>
                  <a:cxn ang="0">
                    <a:pos x="0" y="0"/>
                  </a:cxn>
                  <a:cxn ang="0">
                    <a:pos x="0" y="0"/>
                  </a:cxn>
                  <a:cxn ang="0">
                    <a:pos x="0" y="1"/>
                  </a:cxn>
                  <a:cxn ang="0">
                    <a:pos x="2" y="1"/>
                  </a:cxn>
                  <a:cxn ang="0">
                    <a:pos x="2" y="0"/>
                  </a:cxn>
                  <a:cxn ang="0">
                    <a:pos x="2" y="0"/>
                  </a:cxn>
                </a:cxnLst>
                <a:rect l="0" t="0" r="r" b="b"/>
                <a:pathLst>
                  <a:path w="2" h="1">
                    <a:moveTo>
                      <a:pt x="2" y="0"/>
                    </a:moveTo>
                    <a:lnTo>
                      <a:pt x="0" y="0"/>
                    </a:lnTo>
                    <a:lnTo>
                      <a:pt x="0" y="0"/>
                    </a:lnTo>
                    <a:lnTo>
                      <a:pt x="0" y="1"/>
                    </a:lnTo>
                    <a:lnTo>
                      <a:pt x="2"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0" name="Freeform 303"/>
              <p:cNvSpPr>
                <a:spLocks/>
              </p:cNvSpPr>
              <p:nvPr/>
            </p:nvSpPr>
            <p:spPr bwMode="auto">
              <a:xfrm>
                <a:off x="5140" y="3748"/>
                <a:ext cx="2" cy="2"/>
              </a:xfrm>
              <a:custGeom>
                <a:avLst/>
                <a:gdLst/>
                <a:ahLst/>
                <a:cxnLst>
                  <a:cxn ang="0">
                    <a:pos x="0" y="0"/>
                  </a:cxn>
                  <a:cxn ang="0">
                    <a:pos x="0" y="0"/>
                  </a:cxn>
                  <a:cxn ang="0">
                    <a:pos x="0" y="1"/>
                  </a:cxn>
                  <a:cxn ang="0">
                    <a:pos x="1" y="2"/>
                  </a:cxn>
                  <a:cxn ang="0">
                    <a:pos x="2" y="2"/>
                  </a:cxn>
                  <a:cxn ang="0">
                    <a:pos x="2" y="0"/>
                  </a:cxn>
                  <a:cxn ang="0">
                    <a:pos x="0" y="0"/>
                  </a:cxn>
                  <a:cxn ang="0">
                    <a:pos x="0" y="0"/>
                  </a:cxn>
                </a:cxnLst>
                <a:rect l="0" t="0" r="r" b="b"/>
                <a:pathLst>
                  <a:path w="2" h="2">
                    <a:moveTo>
                      <a:pt x="0" y="0"/>
                    </a:moveTo>
                    <a:lnTo>
                      <a:pt x="0" y="0"/>
                    </a:lnTo>
                    <a:lnTo>
                      <a:pt x="0" y="1"/>
                    </a:lnTo>
                    <a:lnTo>
                      <a:pt x="1" y="2"/>
                    </a:lnTo>
                    <a:lnTo>
                      <a:pt x="2" y="2"/>
                    </a:lnTo>
                    <a:lnTo>
                      <a:pt x="2"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1" name="Freeform 304"/>
              <p:cNvSpPr>
                <a:spLocks/>
              </p:cNvSpPr>
              <p:nvPr/>
            </p:nvSpPr>
            <p:spPr bwMode="auto">
              <a:xfrm>
                <a:off x="5143" y="3740"/>
                <a:ext cx="22" cy="12"/>
              </a:xfrm>
              <a:custGeom>
                <a:avLst/>
                <a:gdLst/>
                <a:ahLst/>
                <a:cxnLst>
                  <a:cxn ang="0">
                    <a:pos x="0" y="8"/>
                  </a:cxn>
                  <a:cxn ang="0">
                    <a:pos x="0" y="8"/>
                  </a:cxn>
                  <a:cxn ang="0">
                    <a:pos x="0" y="9"/>
                  </a:cxn>
                  <a:cxn ang="0">
                    <a:pos x="1" y="10"/>
                  </a:cxn>
                  <a:cxn ang="0">
                    <a:pos x="3" y="11"/>
                  </a:cxn>
                  <a:cxn ang="0">
                    <a:pos x="4" y="11"/>
                  </a:cxn>
                  <a:cxn ang="0">
                    <a:pos x="6" y="11"/>
                  </a:cxn>
                  <a:cxn ang="0">
                    <a:pos x="7" y="11"/>
                  </a:cxn>
                  <a:cxn ang="0">
                    <a:pos x="7" y="12"/>
                  </a:cxn>
                  <a:cxn ang="0">
                    <a:pos x="13" y="12"/>
                  </a:cxn>
                  <a:cxn ang="0">
                    <a:pos x="17" y="11"/>
                  </a:cxn>
                  <a:cxn ang="0">
                    <a:pos x="18" y="9"/>
                  </a:cxn>
                  <a:cxn ang="0">
                    <a:pos x="18" y="9"/>
                  </a:cxn>
                  <a:cxn ang="0">
                    <a:pos x="18" y="8"/>
                  </a:cxn>
                  <a:cxn ang="0">
                    <a:pos x="19" y="8"/>
                  </a:cxn>
                  <a:cxn ang="0">
                    <a:pos x="20" y="8"/>
                  </a:cxn>
                  <a:cxn ang="0">
                    <a:pos x="21" y="7"/>
                  </a:cxn>
                  <a:cxn ang="0">
                    <a:pos x="21" y="6"/>
                  </a:cxn>
                  <a:cxn ang="0">
                    <a:pos x="21" y="5"/>
                  </a:cxn>
                  <a:cxn ang="0">
                    <a:pos x="22" y="5"/>
                  </a:cxn>
                  <a:cxn ang="0">
                    <a:pos x="22" y="4"/>
                  </a:cxn>
                  <a:cxn ang="0">
                    <a:pos x="22" y="2"/>
                  </a:cxn>
                  <a:cxn ang="0">
                    <a:pos x="22" y="1"/>
                  </a:cxn>
                  <a:cxn ang="0">
                    <a:pos x="21" y="0"/>
                  </a:cxn>
                  <a:cxn ang="0">
                    <a:pos x="20" y="1"/>
                  </a:cxn>
                  <a:cxn ang="0">
                    <a:pos x="20" y="1"/>
                  </a:cxn>
                  <a:cxn ang="0">
                    <a:pos x="19" y="1"/>
                  </a:cxn>
                  <a:cxn ang="0">
                    <a:pos x="18" y="1"/>
                  </a:cxn>
                  <a:cxn ang="0">
                    <a:pos x="18" y="1"/>
                  </a:cxn>
                  <a:cxn ang="0">
                    <a:pos x="18" y="1"/>
                  </a:cxn>
                  <a:cxn ang="0">
                    <a:pos x="18" y="4"/>
                  </a:cxn>
                  <a:cxn ang="0">
                    <a:pos x="18" y="4"/>
                  </a:cxn>
                  <a:cxn ang="0">
                    <a:pos x="18" y="5"/>
                  </a:cxn>
                  <a:cxn ang="0">
                    <a:pos x="17" y="5"/>
                  </a:cxn>
                  <a:cxn ang="0">
                    <a:pos x="16" y="5"/>
                  </a:cxn>
                  <a:cxn ang="0">
                    <a:pos x="14" y="8"/>
                  </a:cxn>
                  <a:cxn ang="0">
                    <a:pos x="14" y="8"/>
                  </a:cxn>
                  <a:cxn ang="0">
                    <a:pos x="13" y="8"/>
                  </a:cxn>
                  <a:cxn ang="0">
                    <a:pos x="12" y="8"/>
                  </a:cxn>
                  <a:cxn ang="0">
                    <a:pos x="10" y="8"/>
                  </a:cxn>
                  <a:cxn ang="0">
                    <a:pos x="10" y="8"/>
                  </a:cxn>
                  <a:cxn ang="0">
                    <a:pos x="10" y="7"/>
                  </a:cxn>
                  <a:cxn ang="0">
                    <a:pos x="10" y="6"/>
                  </a:cxn>
                  <a:cxn ang="0">
                    <a:pos x="10" y="5"/>
                  </a:cxn>
                  <a:cxn ang="0">
                    <a:pos x="9" y="6"/>
                  </a:cxn>
                  <a:cxn ang="0">
                    <a:pos x="9" y="7"/>
                  </a:cxn>
                  <a:cxn ang="0">
                    <a:pos x="9" y="8"/>
                  </a:cxn>
                  <a:cxn ang="0">
                    <a:pos x="8" y="8"/>
                  </a:cxn>
                  <a:cxn ang="0">
                    <a:pos x="1" y="8"/>
                  </a:cxn>
                  <a:cxn ang="0">
                    <a:pos x="0" y="8"/>
                  </a:cxn>
                </a:cxnLst>
                <a:rect l="0" t="0" r="r" b="b"/>
                <a:pathLst>
                  <a:path w="22" h="12">
                    <a:moveTo>
                      <a:pt x="0" y="8"/>
                    </a:moveTo>
                    <a:lnTo>
                      <a:pt x="0" y="8"/>
                    </a:lnTo>
                    <a:lnTo>
                      <a:pt x="0" y="9"/>
                    </a:lnTo>
                    <a:lnTo>
                      <a:pt x="1" y="10"/>
                    </a:lnTo>
                    <a:lnTo>
                      <a:pt x="3" y="11"/>
                    </a:lnTo>
                    <a:lnTo>
                      <a:pt x="4" y="11"/>
                    </a:lnTo>
                    <a:lnTo>
                      <a:pt x="6" y="11"/>
                    </a:lnTo>
                    <a:lnTo>
                      <a:pt x="7" y="11"/>
                    </a:lnTo>
                    <a:lnTo>
                      <a:pt x="7" y="12"/>
                    </a:lnTo>
                    <a:lnTo>
                      <a:pt x="13" y="12"/>
                    </a:lnTo>
                    <a:lnTo>
                      <a:pt x="17" y="11"/>
                    </a:lnTo>
                    <a:lnTo>
                      <a:pt x="18" y="9"/>
                    </a:lnTo>
                    <a:lnTo>
                      <a:pt x="18" y="9"/>
                    </a:lnTo>
                    <a:lnTo>
                      <a:pt x="18" y="8"/>
                    </a:lnTo>
                    <a:lnTo>
                      <a:pt x="19" y="8"/>
                    </a:lnTo>
                    <a:lnTo>
                      <a:pt x="20" y="8"/>
                    </a:lnTo>
                    <a:lnTo>
                      <a:pt x="21" y="7"/>
                    </a:lnTo>
                    <a:lnTo>
                      <a:pt x="21" y="6"/>
                    </a:lnTo>
                    <a:lnTo>
                      <a:pt x="21" y="5"/>
                    </a:lnTo>
                    <a:lnTo>
                      <a:pt x="22" y="5"/>
                    </a:lnTo>
                    <a:lnTo>
                      <a:pt x="22" y="4"/>
                    </a:lnTo>
                    <a:lnTo>
                      <a:pt x="22" y="2"/>
                    </a:lnTo>
                    <a:lnTo>
                      <a:pt x="22" y="1"/>
                    </a:lnTo>
                    <a:lnTo>
                      <a:pt x="21" y="0"/>
                    </a:lnTo>
                    <a:lnTo>
                      <a:pt x="20" y="1"/>
                    </a:lnTo>
                    <a:lnTo>
                      <a:pt x="20" y="1"/>
                    </a:lnTo>
                    <a:lnTo>
                      <a:pt x="19" y="1"/>
                    </a:lnTo>
                    <a:lnTo>
                      <a:pt x="18" y="1"/>
                    </a:lnTo>
                    <a:lnTo>
                      <a:pt x="18" y="1"/>
                    </a:lnTo>
                    <a:lnTo>
                      <a:pt x="18" y="1"/>
                    </a:lnTo>
                    <a:lnTo>
                      <a:pt x="18" y="4"/>
                    </a:lnTo>
                    <a:lnTo>
                      <a:pt x="18" y="4"/>
                    </a:lnTo>
                    <a:lnTo>
                      <a:pt x="18" y="5"/>
                    </a:lnTo>
                    <a:lnTo>
                      <a:pt x="17" y="5"/>
                    </a:lnTo>
                    <a:lnTo>
                      <a:pt x="16" y="5"/>
                    </a:lnTo>
                    <a:lnTo>
                      <a:pt x="14" y="8"/>
                    </a:lnTo>
                    <a:lnTo>
                      <a:pt x="14" y="8"/>
                    </a:lnTo>
                    <a:lnTo>
                      <a:pt x="13" y="8"/>
                    </a:lnTo>
                    <a:lnTo>
                      <a:pt x="12" y="8"/>
                    </a:lnTo>
                    <a:lnTo>
                      <a:pt x="10" y="8"/>
                    </a:lnTo>
                    <a:lnTo>
                      <a:pt x="10" y="8"/>
                    </a:lnTo>
                    <a:lnTo>
                      <a:pt x="10" y="7"/>
                    </a:lnTo>
                    <a:lnTo>
                      <a:pt x="10" y="6"/>
                    </a:lnTo>
                    <a:lnTo>
                      <a:pt x="10" y="5"/>
                    </a:lnTo>
                    <a:lnTo>
                      <a:pt x="9" y="6"/>
                    </a:lnTo>
                    <a:lnTo>
                      <a:pt x="9" y="7"/>
                    </a:lnTo>
                    <a:lnTo>
                      <a:pt x="9" y="8"/>
                    </a:lnTo>
                    <a:lnTo>
                      <a:pt x="8" y="8"/>
                    </a:lnTo>
                    <a:lnTo>
                      <a:pt x="1" y="8"/>
                    </a:lnTo>
                    <a:lnTo>
                      <a:pt x="0"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2" name="Freeform 305"/>
              <p:cNvSpPr>
                <a:spLocks/>
              </p:cNvSpPr>
              <p:nvPr/>
            </p:nvSpPr>
            <p:spPr bwMode="auto">
              <a:xfrm>
                <a:off x="5157" y="3772"/>
                <a:ext cx="2" cy="1"/>
              </a:xfrm>
              <a:custGeom>
                <a:avLst/>
                <a:gdLst/>
                <a:ahLst/>
                <a:cxnLst>
                  <a:cxn ang="0">
                    <a:pos x="1" y="1"/>
                  </a:cxn>
                  <a:cxn ang="0">
                    <a:pos x="2" y="1"/>
                  </a:cxn>
                  <a:cxn ang="0">
                    <a:pos x="2" y="1"/>
                  </a:cxn>
                  <a:cxn ang="0">
                    <a:pos x="1" y="1"/>
                  </a:cxn>
                  <a:cxn ang="0">
                    <a:pos x="1" y="1"/>
                  </a:cxn>
                  <a:cxn ang="0">
                    <a:pos x="0" y="1"/>
                  </a:cxn>
                  <a:cxn ang="0">
                    <a:pos x="0" y="0"/>
                  </a:cxn>
                  <a:cxn ang="0">
                    <a:pos x="0" y="1"/>
                  </a:cxn>
                  <a:cxn ang="0">
                    <a:pos x="1" y="1"/>
                  </a:cxn>
                </a:cxnLst>
                <a:rect l="0" t="0" r="r" b="b"/>
                <a:pathLst>
                  <a:path w="2" h="1">
                    <a:moveTo>
                      <a:pt x="1" y="1"/>
                    </a:moveTo>
                    <a:lnTo>
                      <a:pt x="2" y="1"/>
                    </a:lnTo>
                    <a:lnTo>
                      <a:pt x="2" y="1"/>
                    </a:lnTo>
                    <a:lnTo>
                      <a:pt x="1" y="1"/>
                    </a:lnTo>
                    <a:lnTo>
                      <a:pt x="1" y="1"/>
                    </a:lnTo>
                    <a:lnTo>
                      <a:pt x="0" y="1"/>
                    </a:lnTo>
                    <a:lnTo>
                      <a:pt x="0" y="0"/>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3" name="Freeform 306"/>
              <p:cNvSpPr>
                <a:spLocks/>
              </p:cNvSpPr>
              <p:nvPr/>
            </p:nvSpPr>
            <p:spPr bwMode="auto">
              <a:xfrm>
                <a:off x="5136" y="3747"/>
                <a:ext cx="1" cy="1"/>
              </a:xfrm>
              <a:custGeom>
                <a:avLst/>
                <a:gdLst/>
                <a:ahLst/>
                <a:cxnLst>
                  <a:cxn ang="0">
                    <a:pos x="0" y="0"/>
                  </a:cxn>
                  <a:cxn ang="0">
                    <a:pos x="0" y="0"/>
                  </a:cxn>
                  <a:cxn ang="0">
                    <a:pos x="0" y="1"/>
                  </a:cxn>
                  <a:cxn ang="0">
                    <a:pos x="0" y="1"/>
                  </a:cxn>
                  <a:cxn ang="0">
                    <a:pos x="1" y="1"/>
                  </a:cxn>
                  <a:cxn ang="0">
                    <a:pos x="0" y="0"/>
                  </a:cxn>
                  <a:cxn ang="0">
                    <a:pos x="0" y="0"/>
                  </a:cxn>
                  <a:cxn ang="0">
                    <a:pos x="0" y="0"/>
                  </a:cxn>
                </a:cxnLst>
                <a:rect l="0" t="0" r="r" b="b"/>
                <a:pathLst>
                  <a:path w="1" h="1">
                    <a:moveTo>
                      <a:pt x="0" y="0"/>
                    </a:moveTo>
                    <a:lnTo>
                      <a:pt x="0" y="0"/>
                    </a:lnTo>
                    <a:lnTo>
                      <a:pt x="0" y="1"/>
                    </a:lnTo>
                    <a:lnTo>
                      <a:pt x="0" y="1"/>
                    </a:lnTo>
                    <a:lnTo>
                      <a:pt x="1" y="1"/>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4" name="Freeform 307"/>
              <p:cNvSpPr>
                <a:spLocks/>
              </p:cNvSpPr>
              <p:nvPr/>
            </p:nvSpPr>
            <p:spPr bwMode="auto">
              <a:xfrm>
                <a:off x="5047" y="3720"/>
                <a:ext cx="110" cy="57"/>
              </a:xfrm>
              <a:custGeom>
                <a:avLst/>
                <a:gdLst/>
                <a:ahLst/>
                <a:cxnLst>
                  <a:cxn ang="0">
                    <a:pos x="81" y="24"/>
                  </a:cxn>
                  <a:cxn ang="0">
                    <a:pos x="73" y="18"/>
                  </a:cxn>
                  <a:cxn ang="0">
                    <a:pos x="54" y="12"/>
                  </a:cxn>
                  <a:cxn ang="0">
                    <a:pos x="53" y="11"/>
                  </a:cxn>
                  <a:cxn ang="0">
                    <a:pos x="50" y="10"/>
                  </a:cxn>
                  <a:cxn ang="0">
                    <a:pos x="42" y="8"/>
                  </a:cxn>
                  <a:cxn ang="0">
                    <a:pos x="34" y="8"/>
                  </a:cxn>
                  <a:cxn ang="0">
                    <a:pos x="30" y="12"/>
                  </a:cxn>
                  <a:cxn ang="0">
                    <a:pos x="25" y="17"/>
                  </a:cxn>
                  <a:cxn ang="0">
                    <a:pos x="20" y="12"/>
                  </a:cxn>
                  <a:cxn ang="0">
                    <a:pos x="18" y="6"/>
                  </a:cxn>
                  <a:cxn ang="0">
                    <a:pos x="13" y="2"/>
                  </a:cxn>
                  <a:cxn ang="0">
                    <a:pos x="5" y="2"/>
                  </a:cxn>
                  <a:cxn ang="0">
                    <a:pos x="1" y="6"/>
                  </a:cxn>
                  <a:cxn ang="0">
                    <a:pos x="5" y="6"/>
                  </a:cxn>
                  <a:cxn ang="0">
                    <a:pos x="7" y="10"/>
                  </a:cxn>
                  <a:cxn ang="0">
                    <a:pos x="16" y="10"/>
                  </a:cxn>
                  <a:cxn ang="0">
                    <a:pos x="13" y="12"/>
                  </a:cxn>
                  <a:cxn ang="0">
                    <a:pos x="6" y="13"/>
                  </a:cxn>
                  <a:cxn ang="0">
                    <a:pos x="8" y="14"/>
                  </a:cxn>
                  <a:cxn ang="0">
                    <a:pos x="10" y="17"/>
                  </a:cxn>
                  <a:cxn ang="0">
                    <a:pos x="11" y="20"/>
                  </a:cxn>
                  <a:cxn ang="0">
                    <a:pos x="16" y="15"/>
                  </a:cxn>
                  <a:cxn ang="0">
                    <a:pos x="16" y="18"/>
                  </a:cxn>
                  <a:cxn ang="0">
                    <a:pos x="19" y="20"/>
                  </a:cxn>
                  <a:cxn ang="0">
                    <a:pos x="23" y="22"/>
                  </a:cxn>
                  <a:cxn ang="0">
                    <a:pos x="37" y="26"/>
                  </a:cxn>
                  <a:cxn ang="0">
                    <a:pos x="39" y="28"/>
                  </a:cxn>
                  <a:cxn ang="0">
                    <a:pos x="41" y="30"/>
                  </a:cxn>
                  <a:cxn ang="0">
                    <a:pos x="42" y="36"/>
                  </a:cxn>
                  <a:cxn ang="0">
                    <a:pos x="43" y="38"/>
                  </a:cxn>
                  <a:cxn ang="0">
                    <a:pos x="44" y="39"/>
                  </a:cxn>
                  <a:cxn ang="0">
                    <a:pos x="39" y="41"/>
                  </a:cxn>
                  <a:cxn ang="0">
                    <a:pos x="43" y="44"/>
                  </a:cxn>
                  <a:cxn ang="0">
                    <a:pos x="44" y="42"/>
                  </a:cxn>
                  <a:cxn ang="0">
                    <a:pos x="49" y="42"/>
                  </a:cxn>
                  <a:cxn ang="0">
                    <a:pos x="56" y="48"/>
                  </a:cxn>
                  <a:cxn ang="0">
                    <a:pos x="59" y="48"/>
                  </a:cxn>
                  <a:cxn ang="0">
                    <a:pos x="68" y="47"/>
                  </a:cxn>
                  <a:cxn ang="0">
                    <a:pos x="69" y="43"/>
                  </a:cxn>
                  <a:cxn ang="0">
                    <a:pos x="70" y="42"/>
                  </a:cxn>
                  <a:cxn ang="0">
                    <a:pos x="73" y="40"/>
                  </a:cxn>
                  <a:cxn ang="0">
                    <a:pos x="76" y="39"/>
                  </a:cxn>
                  <a:cxn ang="0">
                    <a:pos x="79" y="41"/>
                  </a:cxn>
                  <a:cxn ang="0">
                    <a:pos x="85" y="43"/>
                  </a:cxn>
                  <a:cxn ang="0">
                    <a:pos x="89" y="49"/>
                  </a:cxn>
                  <a:cxn ang="0">
                    <a:pos x="93" y="53"/>
                  </a:cxn>
                  <a:cxn ang="0">
                    <a:pos x="105" y="57"/>
                  </a:cxn>
                  <a:cxn ang="0">
                    <a:pos x="108" y="55"/>
                  </a:cxn>
                  <a:cxn ang="0">
                    <a:pos x="110" y="54"/>
                  </a:cxn>
                  <a:cxn ang="0">
                    <a:pos x="105" y="51"/>
                  </a:cxn>
                  <a:cxn ang="0">
                    <a:pos x="101" y="48"/>
                  </a:cxn>
                  <a:cxn ang="0">
                    <a:pos x="96" y="46"/>
                  </a:cxn>
                  <a:cxn ang="0">
                    <a:pos x="94" y="42"/>
                  </a:cxn>
                  <a:cxn ang="0">
                    <a:pos x="89" y="35"/>
                  </a:cxn>
                  <a:cxn ang="0">
                    <a:pos x="93" y="33"/>
                  </a:cxn>
                  <a:cxn ang="0">
                    <a:pos x="90" y="31"/>
                  </a:cxn>
                </a:cxnLst>
                <a:rect l="0" t="0" r="r" b="b"/>
                <a:pathLst>
                  <a:path w="110" h="57">
                    <a:moveTo>
                      <a:pt x="82" y="28"/>
                    </a:moveTo>
                    <a:lnTo>
                      <a:pt x="82" y="28"/>
                    </a:lnTo>
                    <a:lnTo>
                      <a:pt x="82" y="26"/>
                    </a:lnTo>
                    <a:lnTo>
                      <a:pt x="81" y="24"/>
                    </a:lnTo>
                    <a:lnTo>
                      <a:pt x="81" y="23"/>
                    </a:lnTo>
                    <a:lnTo>
                      <a:pt x="76" y="20"/>
                    </a:lnTo>
                    <a:lnTo>
                      <a:pt x="74" y="18"/>
                    </a:lnTo>
                    <a:lnTo>
                      <a:pt x="73" y="18"/>
                    </a:lnTo>
                    <a:lnTo>
                      <a:pt x="56" y="12"/>
                    </a:lnTo>
                    <a:lnTo>
                      <a:pt x="55" y="12"/>
                    </a:lnTo>
                    <a:lnTo>
                      <a:pt x="55" y="12"/>
                    </a:lnTo>
                    <a:lnTo>
                      <a:pt x="54" y="12"/>
                    </a:lnTo>
                    <a:lnTo>
                      <a:pt x="54" y="12"/>
                    </a:lnTo>
                    <a:lnTo>
                      <a:pt x="54" y="12"/>
                    </a:lnTo>
                    <a:lnTo>
                      <a:pt x="54" y="11"/>
                    </a:lnTo>
                    <a:lnTo>
                      <a:pt x="53" y="11"/>
                    </a:lnTo>
                    <a:lnTo>
                      <a:pt x="52" y="11"/>
                    </a:lnTo>
                    <a:lnTo>
                      <a:pt x="52" y="10"/>
                    </a:lnTo>
                    <a:lnTo>
                      <a:pt x="51" y="11"/>
                    </a:lnTo>
                    <a:lnTo>
                      <a:pt x="50" y="10"/>
                    </a:lnTo>
                    <a:lnTo>
                      <a:pt x="50" y="10"/>
                    </a:lnTo>
                    <a:lnTo>
                      <a:pt x="49" y="11"/>
                    </a:lnTo>
                    <a:lnTo>
                      <a:pt x="43" y="8"/>
                    </a:lnTo>
                    <a:lnTo>
                      <a:pt x="42" y="8"/>
                    </a:lnTo>
                    <a:lnTo>
                      <a:pt x="39" y="6"/>
                    </a:lnTo>
                    <a:lnTo>
                      <a:pt x="38" y="6"/>
                    </a:lnTo>
                    <a:lnTo>
                      <a:pt x="38" y="6"/>
                    </a:lnTo>
                    <a:lnTo>
                      <a:pt x="34" y="8"/>
                    </a:lnTo>
                    <a:lnTo>
                      <a:pt x="34" y="9"/>
                    </a:lnTo>
                    <a:lnTo>
                      <a:pt x="34" y="10"/>
                    </a:lnTo>
                    <a:lnTo>
                      <a:pt x="30" y="10"/>
                    </a:lnTo>
                    <a:lnTo>
                      <a:pt x="30" y="12"/>
                    </a:lnTo>
                    <a:lnTo>
                      <a:pt x="27" y="13"/>
                    </a:lnTo>
                    <a:lnTo>
                      <a:pt x="27" y="14"/>
                    </a:lnTo>
                    <a:lnTo>
                      <a:pt x="26" y="15"/>
                    </a:lnTo>
                    <a:lnTo>
                      <a:pt x="25" y="17"/>
                    </a:lnTo>
                    <a:lnTo>
                      <a:pt x="23" y="17"/>
                    </a:lnTo>
                    <a:lnTo>
                      <a:pt x="22" y="15"/>
                    </a:lnTo>
                    <a:lnTo>
                      <a:pt x="20" y="12"/>
                    </a:lnTo>
                    <a:lnTo>
                      <a:pt x="20" y="12"/>
                    </a:lnTo>
                    <a:lnTo>
                      <a:pt x="19" y="13"/>
                    </a:lnTo>
                    <a:lnTo>
                      <a:pt x="18" y="11"/>
                    </a:lnTo>
                    <a:lnTo>
                      <a:pt x="17" y="9"/>
                    </a:lnTo>
                    <a:lnTo>
                      <a:pt x="18" y="6"/>
                    </a:lnTo>
                    <a:lnTo>
                      <a:pt x="17" y="5"/>
                    </a:lnTo>
                    <a:lnTo>
                      <a:pt x="17" y="4"/>
                    </a:lnTo>
                    <a:lnTo>
                      <a:pt x="16" y="2"/>
                    </a:lnTo>
                    <a:lnTo>
                      <a:pt x="13" y="2"/>
                    </a:lnTo>
                    <a:lnTo>
                      <a:pt x="10" y="0"/>
                    </a:lnTo>
                    <a:lnTo>
                      <a:pt x="8" y="0"/>
                    </a:lnTo>
                    <a:lnTo>
                      <a:pt x="6" y="0"/>
                    </a:lnTo>
                    <a:lnTo>
                      <a:pt x="5" y="2"/>
                    </a:lnTo>
                    <a:lnTo>
                      <a:pt x="1" y="2"/>
                    </a:lnTo>
                    <a:lnTo>
                      <a:pt x="1" y="2"/>
                    </a:lnTo>
                    <a:lnTo>
                      <a:pt x="0" y="6"/>
                    </a:lnTo>
                    <a:lnTo>
                      <a:pt x="1" y="6"/>
                    </a:lnTo>
                    <a:lnTo>
                      <a:pt x="1" y="6"/>
                    </a:lnTo>
                    <a:lnTo>
                      <a:pt x="2" y="6"/>
                    </a:lnTo>
                    <a:lnTo>
                      <a:pt x="3" y="6"/>
                    </a:lnTo>
                    <a:lnTo>
                      <a:pt x="5" y="6"/>
                    </a:lnTo>
                    <a:lnTo>
                      <a:pt x="5" y="7"/>
                    </a:lnTo>
                    <a:lnTo>
                      <a:pt x="5" y="8"/>
                    </a:lnTo>
                    <a:lnTo>
                      <a:pt x="6" y="10"/>
                    </a:lnTo>
                    <a:lnTo>
                      <a:pt x="7" y="10"/>
                    </a:lnTo>
                    <a:lnTo>
                      <a:pt x="9" y="10"/>
                    </a:lnTo>
                    <a:lnTo>
                      <a:pt x="9" y="10"/>
                    </a:lnTo>
                    <a:lnTo>
                      <a:pt x="16" y="10"/>
                    </a:lnTo>
                    <a:lnTo>
                      <a:pt x="16" y="10"/>
                    </a:lnTo>
                    <a:lnTo>
                      <a:pt x="16" y="10"/>
                    </a:lnTo>
                    <a:lnTo>
                      <a:pt x="16" y="12"/>
                    </a:lnTo>
                    <a:lnTo>
                      <a:pt x="15" y="12"/>
                    </a:lnTo>
                    <a:lnTo>
                      <a:pt x="13" y="12"/>
                    </a:lnTo>
                    <a:lnTo>
                      <a:pt x="12" y="11"/>
                    </a:lnTo>
                    <a:lnTo>
                      <a:pt x="9" y="13"/>
                    </a:lnTo>
                    <a:lnTo>
                      <a:pt x="8" y="13"/>
                    </a:lnTo>
                    <a:lnTo>
                      <a:pt x="6" y="13"/>
                    </a:lnTo>
                    <a:lnTo>
                      <a:pt x="5" y="13"/>
                    </a:lnTo>
                    <a:lnTo>
                      <a:pt x="5" y="14"/>
                    </a:lnTo>
                    <a:lnTo>
                      <a:pt x="6" y="14"/>
                    </a:lnTo>
                    <a:lnTo>
                      <a:pt x="8" y="14"/>
                    </a:lnTo>
                    <a:lnTo>
                      <a:pt x="9" y="15"/>
                    </a:lnTo>
                    <a:lnTo>
                      <a:pt x="9" y="17"/>
                    </a:lnTo>
                    <a:lnTo>
                      <a:pt x="10" y="17"/>
                    </a:lnTo>
                    <a:lnTo>
                      <a:pt x="10" y="17"/>
                    </a:lnTo>
                    <a:lnTo>
                      <a:pt x="10" y="18"/>
                    </a:lnTo>
                    <a:lnTo>
                      <a:pt x="10" y="20"/>
                    </a:lnTo>
                    <a:lnTo>
                      <a:pt x="11" y="20"/>
                    </a:lnTo>
                    <a:lnTo>
                      <a:pt x="11" y="20"/>
                    </a:lnTo>
                    <a:lnTo>
                      <a:pt x="13" y="20"/>
                    </a:lnTo>
                    <a:lnTo>
                      <a:pt x="14" y="19"/>
                    </a:lnTo>
                    <a:lnTo>
                      <a:pt x="16" y="14"/>
                    </a:lnTo>
                    <a:lnTo>
                      <a:pt x="16" y="15"/>
                    </a:lnTo>
                    <a:lnTo>
                      <a:pt x="16" y="16"/>
                    </a:lnTo>
                    <a:lnTo>
                      <a:pt x="16" y="17"/>
                    </a:lnTo>
                    <a:lnTo>
                      <a:pt x="16" y="18"/>
                    </a:lnTo>
                    <a:lnTo>
                      <a:pt x="16" y="18"/>
                    </a:lnTo>
                    <a:lnTo>
                      <a:pt x="16" y="19"/>
                    </a:lnTo>
                    <a:lnTo>
                      <a:pt x="18" y="20"/>
                    </a:lnTo>
                    <a:lnTo>
                      <a:pt x="19" y="20"/>
                    </a:lnTo>
                    <a:lnTo>
                      <a:pt x="19" y="20"/>
                    </a:lnTo>
                    <a:lnTo>
                      <a:pt x="20" y="20"/>
                    </a:lnTo>
                    <a:lnTo>
                      <a:pt x="20" y="20"/>
                    </a:lnTo>
                    <a:lnTo>
                      <a:pt x="21" y="21"/>
                    </a:lnTo>
                    <a:lnTo>
                      <a:pt x="23" y="22"/>
                    </a:lnTo>
                    <a:lnTo>
                      <a:pt x="23" y="22"/>
                    </a:lnTo>
                    <a:lnTo>
                      <a:pt x="33" y="25"/>
                    </a:lnTo>
                    <a:lnTo>
                      <a:pt x="34" y="25"/>
                    </a:lnTo>
                    <a:lnTo>
                      <a:pt x="37" y="26"/>
                    </a:lnTo>
                    <a:lnTo>
                      <a:pt x="38" y="27"/>
                    </a:lnTo>
                    <a:lnTo>
                      <a:pt x="38" y="27"/>
                    </a:lnTo>
                    <a:lnTo>
                      <a:pt x="38" y="28"/>
                    </a:lnTo>
                    <a:lnTo>
                      <a:pt x="39" y="28"/>
                    </a:lnTo>
                    <a:lnTo>
                      <a:pt x="39" y="28"/>
                    </a:lnTo>
                    <a:lnTo>
                      <a:pt x="41" y="29"/>
                    </a:lnTo>
                    <a:lnTo>
                      <a:pt x="41" y="30"/>
                    </a:lnTo>
                    <a:lnTo>
                      <a:pt x="41" y="30"/>
                    </a:lnTo>
                    <a:lnTo>
                      <a:pt x="41" y="32"/>
                    </a:lnTo>
                    <a:lnTo>
                      <a:pt x="42" y="34"/>
                    </a:lnTo>
                    <a:lnTo>
                      <a:pt x="43" y="34"/>
                    </a:lnTo>
                    <a:lnTo>
                      <a:pt x="42" y="36"/>
                    </a:lnTo>
                    <a:lnTo>
                      <a:pt x="41" y="36"/>
                    </a:lnTo>
                    <a:lnTo>
                      <a:pt x="43" y="37"/>
                    </a:lnTo>
                    <a:lnTo>
                      <a:pt x="44" y="37"/>
                    </a:lnTo>
                    <a:lnTo>
                      <a:pt x="43" y="38"/>
                    </a:lnTo>
                    <a:lnTo>
                      <a:pt x="43" y="38"/>
                    </a:lnTo>
                    <a:lnTo>
                      <a:pt x="45" y="39"/>
                    </a:lnTo>
                    <a:lnTo>
                      <a:pt x="45" y="39"/>
                    </a:lnTo>
                    <a:lnTo>
                      <a:pt x="44" y="39"/>
                    </a:lnTo>
                    <a:lnTo>
                      <a:pt x="42" y="39"/>
                    </a:lnTo>
                    <a:lnTo>
                      <a:pt x="41" y="39"/>
                    </a:lnTo>
                    <a:lnTo>
                      <a:pt x="41" y="39"/>
                    </a:lnTo>
                    <a:lnTo>
                      <a:pt x="39" y="41"/>
                    </a:lnTo>
                    <a:lnTo>
                      <a:pt x="38" y="43"/>
                    </a:lnTo>
                    <a:lnTo>
                      <a:pt x="38" y="44"/>
                    </a:lnTo>
                    <a:lnTo>
                      <a:pt x="42" y="43"/>
                    </a:lnTo>
                    <a:lnTo>
                      <a:pt x="43" y="44"/>
                    </a:lnTo>
                    <a:lnTo>
                      <a:pt x="44" y="44"/>
                    </a:lnTo>
                    <a:lnTo>
                      <a:pt x="44" y="43"/>
                    </a:lnTo>
                    <a:lnTo>
                      <a:pt x="44" y="43"/>
                    </a:lnTo>
                    <a:lnTo>
                      <a:pt x="44" y="42"/>
                    </a:lnTo>
                    <a:lnTo>
                      <a:pt x="45" y="43"/>
                    </a:lnTo>
                    <a:lnTo>
                      <a:pt x="45" y="42"/>
                    </a:lnTo>
                    <a:lnTo>
                      <a:pt x="47" y="42"/>
                    </a:lnTo>
                    <a:lnTo>
                      <a:pt x="49" y="42"/>
                    </a:lnTo>
                    <a:lnTo>
                      <a:pt x="50" y="42"/>
                    </a:lnTo>
                    <a:lnTo>
                      <a:pt x="50" y="43"/>
                    </a:lnTo>
                    <a:lnTo>
                      <a:pt x="56" y="48"/>
                    </a:lnTo>
                    <a:lnTo>
                      <a:pt x="56" y="48"/>
                    </a:lnTo>
                    <a:lnTo>
                      <a:pt x="56" y="48"/>
                    </a:lnTo>
                    <a:lnTo>
                      <a:pt x="56" y="48"/>
                    </a:lnTo>
                    <a:lnTo>
                      <a:pt x="58" y="48"/>
                    </a:lnTo>
                    <a:lnTo>
                      <a:pt x="59" y="48"/>
                    </a:lnTo>
                    <a:lnTo>
                      <a:pt x="60" y="49"/>
                    </a:lnTo>
                    <a:lnTo>
                      <a:pt x="63" y="48"/>
                    </a:lnTo>
                    <a:lnTo>
                      <a:pt x="65" y="49"/>
                    </a:lnTo>
                    <a:lnTo>
                      <a:pt x="68" y="47"/>
                    </a:lnTo>
                    <a:lnTo>
                      <a:pt x="68" y="47"/>
                    </a:lnTo>
                    <a:lnTo>
                      <a:pt x="68" y="45"/>
                    </a:lnTo>
                    <a:lnTo>
                      <a:pt x="67" y="44"/>
                    </a:lnTo>
                    <a:lnTo>
                      <a:pt x="69" y="43"/>
                    </a:lnTo>
                    <a:lnTo>
                      <a:pt x="69" y="42"/>
                    </a:lnTo>
                    <a:lnTo>
                      <a:pt x="69" y="42"/>
                    </a:lnTo>
                    <a:lnTo>
                      <a:pt x="70" y="42"/>
                    </a:lnTo>
                    <a:lnTo>
                      <a:pt x="70" y="42"/>
                    </a:lnTo>
                    <a:lnTo>
                      <a:pt x="71" y="42"/>
                    </a:lnTo>
                    <a:lnTo>
                      <a:pt x="70" y="39"/>
                    </a:lnTo>
                    <a:lnTo>
                      <a:pt x="71" y="40"/>
                    </a:lnTo>
                    <a:lnTo>
                      <a:pt x="73" y="40"/>
                    </a:lnTo>
                    <a:lnTo>
                      <a:pt x="74" y="40"/>
                    </a:lnTo>
                    <a:lnTo>
                      <a:pt x="74" y="39"/>
                    </a:lnTo>
                    <a:lnTo>
                      <a:pt x="75" y="39"/>
                    </a:lnTo>
                    <a:lnTo>
                      <a:pt x="76" y="39"/>
                    </a:lnTo>
                    <a:lnTo>
                      <a:pt x="77" y="39"/>
                    </a:lnTo>
                    <a:lnTo>
                      <a:pt x="77" y="40"/>
                    </a:lnTo>
                    <a:lnTo>
                      <a:pt x="77" y="40"/>
                    </a:lnTo>
                    <a:lnTo>
                      <a:pt x="79" y="41"/>
                    </a:lnTo>
                    <a:lnTo>
                      <a:pt x="79" y="41"/>
                    </a:lnTo>
                    <a:lnTo>
                      <a:pt x="80" y="42"/>
                    </a:lnTo>
                    <a:lnTo>
                      <a:pt x="81" y="42"/>
                    </a:lnTo>
                    <a:lnTo>
                      <a:pt x="85" y="43"/>
                    </a:lnTo>
                    <a:lnTo>
                      <a:pt x="85" y="44"/>
                    </a:lnTo>
                    <a:lnTo>
                      <a:pt x="87" y="47"/>
                    </a:lnTo>
                    <a:lnTo>
                      <a:pt x="89" y="48"/>
                    </a:lnTo>
                    <a:lnTo>
                      <a:pt x="89" y="49"/>
                    </a:lnTo>
                    <a:lnTo>
                      <a:pt x="89" y="49"/>
                    </a:lnTo>
                    <a:lnTo>
                      <a:pt x="89" y="50"/>
                    </a:lnTo>
                    <a:lnTo>
                      <a:pt x="91" y="50"/>
                    </a:lnTo>
                    <a:lnTo>
                      <a:pt x="93" y="53"/>
                    </a:lnTo>
                    <a:lnTo>
                      <a:pt x="93" y="53"/>
                    </a:lnTo>
                    <a:lnTo>
                      <a:pt x="94" y="53"/>
                    </a:lnTo>
                    <a:lnTo>
                      <a:pt x="105" y="55"/>
                    </a:lnTo>
                    <a:lnTo>
                      <a:pt x="105" y="57"/>
                    </a:lnTo>
                    <a:lnTo>
                      <a:pt x="107" y="57"/>
                    </a:lnTo>
                    <a:lnTo>
                      <a:pt x="108" y="57"/>
                    </a:lnTo>
                    <a:lnTo>
                      <a:pt x="109" y="56"/>
                    </a:lnTo>
                    <a:lnTo>
                      <a:pt x="108" y="55"/>
                    </a:lnTo>
                    <a:lnTo>
                      <a:pt x="107" y="55"/>
                    </a:lnTo>
                    <a:lnTo>
                      <a:pt x="109" y="55"/>
                    </a:lnTo>
                    <a:lnTo>
                      <a:pt x="110" y="54"/>
                    </a:lnTo>
                    <a:lnTo>
                      <a:pt x="110" y="54"/>
                    </a:lnTo>
                    <a:lnTo>
                      <a:pt x="107" y="53"/>
                    </a:lnTo>
                    <a:lnTo>
                      <a:pt x="104" y="53"/>
                    </a:lnTo>
                    <a:lnTo>
                      <a:pt x="104" y="52"/>
                    </a:lnTo>
                    <a:lnTo>
                      <a:pt x="105" y="51"/>
                    </a:lnTo>
                    <a:lnTo>
                      <a:pt x="104" y="50"/>
                    </a:lnTo>
                    <a:lnTo>
                      <a:pt x="102" y="50"/>
                    </a:lnTo>
                    <a:lnTo>
                      <a:pt x="101" y="50"/>
                    </a:lnTo>
                    <a:lnTo>
                      <a:pt x="101" y="48"/>
                    </a:lnTo>
                    <a:lnTo>
                      <a:pt x="100" y="47"/>
                    </a:lnTo>
                    <a:lnTo>
                      <a:pt x="98" y="48"/>
                    </a:lnTo>
                    <a:lnTo>
                      <a:pt x="97" y="47"/>
                    </a:lnTo>
                    <a:lnTo>
                      <a:pt x="96" y="46"/>
                    </a:lnTo>
                    <a:lnTo>
                      <a:pt x="96" y="44"/>
                    </a:lnTo>
                    <a:lnTo>
                      <a:pt x="95" y="42"/>
                    </a:lnTo>
                    <a:lnTo>
                      <a:pt x="95" y="42"/>
                    </a:lnTo>
                    <a:lnTo>
                      <a:pt x="94" y="42"/>
                    </a:lnTo>
                    <a:lnTo>
                      <a:pt x="91" y="39"/>
                    </a:lnTo>
                    <a:lnTo>
                      <a:pt x="90" y="39"/>
                    </a:lnTo>
                    <a:lnTo>
                      <a:pt x="89" y="35"/>
                    </a:lnTo>
                    <a:lnTo>
                      <a:pt x="89" y="35"/>
                    </a:lnTo>
                    <a:lnTo>
                      <a:pt x="92" y="35"/>
                    </a:lnTo>
                    <a:lnTo>
                      <a:pt x="92" y="35"/>
                    </a:lnTo>
                    <a:lnTo>
                      <a:pt x="93" y="35"/>
                    </a:lnTo>
                    <a:lnTo>
                      <a:pt x="93" y="33"/>
                    </a:lnTo>
                    <a:lnTo>
                      <a:pt x="93" y="32"/>
                    </a:lnTo>
                    <a:lnTo>
                      <a:pt x="92" y="31"/>
                    </a:lnTo>
                    <a:lnTo>
                      <a:pt x="91" y="31"/>
                    </a:lnTo>
                    <a:lnTo>
                      <a:pt x="90" y="31"/>
                    </a:lnTo>
                    <a:lnTo>
                      <a:pt x="87" y="30"/>
                    </a:lnTo>
                    <a:lnTo>
                      <a:pt x="85" y="28"/>
                    </a:lnTo>
                    <a:lnTo>
                      <a:pt x="82" y="2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5" name="Freeform 308"/>
              <p:cNvSpPr>
                <a:spLocks/>
              </p:cNvSpPr>
              <p:nvPr/>
            </p:nvSpPr>
            <p:spPr bwMode="auto">
              <a:xfrm>
                <a:off x="5133" y="3729"/>
                <a:ext cx="3" cy="1"/>
              </a:xfrm>
              <a:custGeom>
                <a:avLst/>
                <a:gdLst/>
                <a:ahLst/>
                <a:cxnLst>
                  <a:cxn ang="0">
                    <a:pos x="1" y="0"/>
                  </a:cxn>
                  <a:cxn ang="0">
                    <a:pos x="0" y="0"/>
                  </a:cxn>
                  <a:cxn ang="0">
                    <a:pos x="0" y="0"/>
                  </a:cxn>
                  <a:cxn ang="0">
                    <a:pos x="0" y="0"/>
                  </a:cxn>
                  <a:cxn ang="0">
                    <a:pos x="0" y="1"/>
                  </a:cxn>
                  <a:cxn ang="0">
                    <a:pos x="0" y="1"/>
                  </a:cxn>
                  <a:cxn ang="0">
                    <a:pos x="1" y="1"/>
                  </a:cxn>
                  <a:cxn ang="0">
                    <a:pos x="1" y="1"/>
                  </a:cxn>
                  <a:cxn ang="0">
                    <a:pos x="2" y="1"/>
                  </a:cxn>
                  <a:cxn ang="0">
                    <a:pos x="3" y="1"/>
                  </a:cxn>
                  <a:cxn ang="0">
                    <a:pos x="3" y="0"/>
                  </a:cxn>
                  <a:cxn ang="0">
                    <a:pos x="1" y="0"/>
                  </a:cxn>
                  <a:cxn ang="0">
                    <a:pos x="1" y="0"/>
                  </a:cxn>
                </a:cxnLst>
                <a:rect l="0" t="0" r="r" b="b"/>
                <a:pathLst>
                  <a:path w="3" h="1">
                    <a:moveTo>
                      <a:pt x="1" y="0"/>
                    </a:moveTo>
                    <a:lnTo>
                      <a:pt x="0" y="0"/>
                    </a:lnTo>
                    <a:lnTo>
                      <a:pt x="0" y="0"/>
                    </a:lnTo>
                    <a:lnTo>
                      <a:pt x="0" y="0"/>
                    </a:lnTo>
                    <a:lnTo>
                      <a:pt x="0" y="1"/>
                    </a:lnTo>
                    <a:lnTo>
                      <a:pt x="0" y="1"/>
                    </a:lnTo>
                    <a:lnTo>
                      <a:pt x="1" y="1"/>
                    </a:lnTo>
                    <a:lnTo>
                      <a:pt x="1" y="1"/>
                    </a:lnTo>
                    <a:lnTo>
                      <a:pt x="2" y="1"/>
                    </a:lnTo>
                    <a:lnTo>
                      <a:pt x="3" y="1"/>
                    </a:lnTo>
                    <a:lnTo>
                      <a:pt x="3"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6" name="Freeform 309"/>
              <p:cNvSpPr>
                <a:spLocks/>
              </p:cNvSpPr>
              <p:nvPr/>
            </p:nvSpPr>
            <p:spPr bwMode="auto">
              <a:xfrm>
                <a:off x="5092" y="3809"/>
                <a:ext cx="4" cy="2"/>
              </a:xfrm>
              <a:custGeom>
                <a:avLst/>
                <a:gdLst/>
                <a:ahLst/>
                <a:cxnLst>
                  <a:cxn ang="0">
                    <a:pos x="1" y="0"/>
                  </a:cxn>
                  <a:cxn ang="0">
                    <a:pos x="1" y="1"/>
                  </a:cxn>
                  <a:cxn ang="0">
                    <a:pos x="0" y="1"/>
                  </a:cxn>
                  <a:cxn ang="0">
                    <a:pos x="0" y="1"/>
                  </a:cxn>
                  <a:cxn ang="0">
                    <a:pos x="0" y="2"/>
                  </a:cxn>
                  <a:cxn ang="0">
                    <a:pos x="1" y="2"/>
                  </a:cxn>
                  <a:cxn ang="0">
                    <a:pos x="2" y="1"/>
                  </a:cxn>
                  <a:cxn ang="0">
                    <a:pos x="2" y="1"/>
                  </a:cxn>
                  <a:cxn ang="0">
                    <a:pos x="3" y="1"/>
                  </a:cxn>
                  <a:cxn ang="0">
                    <a:pos x="4" y="1"/>
                  </a:cxn>
                  <a:cxn ang="0">
                    <a:pos x="3" y="1"/>
                  </a:cxn>
                  <a:cxn ang="0">
                    <a:pos x="2" y="0"/>
                  </a:cxn>
                  <a:cxn ang="0">
                    <a:pos x="1" y="0"/>
                  </a:cxn>
                </a:cxnLst>
                <a:rect l="0" t="0" r="r" b="b"/>
                <a:pathLst>
                  <a:path w="4" h="2">
                    <a:moveTo>
                      <a:pt x="1" y="0"/>
                    </a:moveTo>
                    <a:lnTo>
                      <a:pt x="1" y="1"/>
                    </a:lnTo>
                    <a:lnTo>
                      <a:pt x="0" y="1"/>
                    </a:lnTo>
                    <a:lnTo>
                      <a:pt x="0" y="1"/>
                    </a:lnTo>
                    <a:lnTo>
                      <a:pt x="0" y="2"/>
                    </a:lnTo>
                    <a:lnTo>
                      <a:pt x="1" y="2"/>
                    </a:lnTo>
                    <a:lnTo>
                      <a:pt x="2" y="1"/>
                    </a:lnTo>
                    <a:lnTo>
                      <a:pt x="2" y="1"/>
                    </a:lnTo>
                    <a:lnTo>
                      <a:pt x="3" y="1"/>
                    </a:lnTo>
                    <a:lnTo>
                      <a:pt x="4" y="1"/>
                    </a:lnTo>
                    <a:lnTo>
                      <a:pt x="3" y="1"/>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7" name="Freeform 310"/>
              <p:cNvSpPr>
                <a:spLocks/>
              </p:cNvSpPr>
              <p:nvPr/>
            </p:nvSpPr>
            <p:spPr bwMode="auto">
              <a:xfrm>
                <a:off x="5123" y="3963"/>
                <a:ext cx="20" cy="21"/>
              </a:xfrm>
              <a:custGeom>
                <a:avLst/>
                <a:gdLst/>
                <a:ahLst/>
                <a:cxnLst>
                  <a:cxn ang="0">
                    <a:pos x="19" y="1"/>
                  </a:cxn>
                  <a:cxn ang="0">
                    <a:pos x="18" y="0"/>
                  </a:cxn>
                  <a:cxn ang="0">
                    <a:pos x="17" y="0"/>
                  </a:cxn>
                  <a:cxn ang="0">
                    <a:pos x="17" y="1"/>
                  </a:cxn>
                  <a:cxn ang="0">
                    <a:pos x="16" y="0"/>
                  </a:cxn>
                  <a:cxn ang="0">
                    <a:pos x="14" y="1"/>
                  </a:cxn>
                  <a:cxn ang="0">
                    <a:pos x="13" y="2"/>
                  </a:cxn>
                  <a:cxn ang="0">
                    <a:pos x="10" y="3"/>
                  </a:cxn>
                  <a:cxn ang="0">
                    <a:pos x="6" y="3"/>
                  </a:cxn>
                  <a:cxn ang="0">
                    <a:pos x="2" y="0"/>
                  </a:cxn>
                  <a:cxn ang="0">
                    <a:pos x="2" y="0"/>
                  </a:cxn>
                  <a:cxn ang="0">
                    <a:pos x="2" y="0"/>
                  </a:cxn>
                  <a:cxn ang="0">
                    <a:pos x="0" y="0"/>
                  </a:cxn>
                  <a:cxn ang="0">
                    <a:pos x="0" y="0"/>
                  </a:cxn>
                  <a:cxn ang="0">
                    <a:pos x="0" y="3"/>
                  </a:cxn>
                  <a:cxn ang="0">
                    <a:pos x="3" y="11"/>
                  </a:cxn>
                  <a:cxn ang="0">
                    <a:pos x="4" y="11"/>
                  </a:cxn>
                  <a:cxn ang="0">
                    <a:pos x="3" y="12"/>
                  </a:cxn>
                  <a:cxn ang="0">
                    <a:pos x="2" y="10"/>
                  </a:cxn>
                  <a:cxn ang="0">
                    <a:pos x="3" y="14"/>
                  </a:cxn>
                  <a:cxn ang="0">
                    <a:pos x="5" y="18"/>
                  </a:cxn>
                  <a:cxn ang="0">
                    <a:pos x="7" y="18"/>
                  </a:cxn>
                  <a:cxn ang="0">
                    <a:pos x="8" y="18"/>
                  </a:cxn>
                  <a:cxn ang="0">
                    <a:pos x="7" y="19"/>
                  </a:cxn>
                  <a:cxn ang="0">
                    <a:pos x="6" y="19"/>
                  </a:cxn>
                  <a:cxn ang="0">
                    <a:pos x="7" y="20"/>
                  </a:cxn>
                  <a:cxn ang="0">
                    <a:pos x="8" y="20"/>
                  </a:cxn>
                  <a:cxn ang="0">
                    <a:pos x="9" y="21"/>
                  </a:cxn>
                  <a:cxn ang="0">
                    <a:pos x="9" y="20"/>
                  </a:cxn>
                  <a:cxn ang="0">
                    <a:pos x="10" y="21"/>
                  </a:cxn>
                  <a:cxn ang="0">
                    <a:pos x="11" y="21"/>
                  </a:cxn>
                  <a:cxn ang="0">
                    <a:pos x="12" y="21"/>
                  </a:cxn>
                  <a:cxn ang="0">
                    <a:pos x="12" y="20"/>
                  </a:cxn>
                  <a:cxn ang="0">
                    <a:pos x="13" y="18"/>
                  </a:cxn>
                  <a:cxn ang="0">
                    <a:pos x="13" y="18"/>
                  </a:cxn>
                  <a:cxn ang="0">
                    <a:pos x="13" y="18"/>
                  </a:cxn>
                  <a:cxn ang="0">
                    <a:pos x="14" y="18"/>
                  </a:cxn>
                  <a:cxn ang="0">
                    <a:pos x="14" y="18"/>
                  </a:cxn>
                  <a:cxn ang="0">
                    <a:pos x="15" y="17"/>
                  </a:cxn>
                  <a:cxn ang="0">
                    <a:pos x="15" y="16"/>
                  </a:cxn>
                  <a:cxn ang="0">
                    <a:pos x="15" y="15"/>
                  </a:cxn>
                  <a:cxn ang="0">
                    <a:pos x="15" y="14"/>
                  </a:cxn>
                  <a:cxn ang="0">
                    <a:pos x="16" y="15"/>
                  </a:cxn>
                  <a:cxn ang="0">
                    <a:pos x="17" y="15"/>
                  </a:cxn>
                  <a:cxn ang="0">
                    <a:pos x="17" y="14"/>
                  </a:cxn>
                  <a:cxn ang="0">
                    <a:pos x="17" y="13"/>
                  </a:cxn>
                  <a:cxn ang="0">
                    <a:pos x="18" y="13"/>
                  </a:cxn>
                  <a:cxn ang="0">
                    <a:pos x="18" y="11"/>
                  </a:cxn>
                  <a:cxn ang="0">
                    <a:pos x="19" y="9"/>
                  </a:cxn>
                  <a:cxn ang="0">
                    <a:pos x="20" y="10"/>
                  </a:cxn>
                  <a:cxn ang="0">
                    <a:pos x="20" y="11"/>
                  </a:cxn>
                  <a:cxn ang="0">
                    <a:pos x="20" y="11"/>
                  </a:cxn>
                  <a:cxn ang="0">
                    <a:pos x="20" y="10"/>
                  </a:cxn>
                  <a:cxn ang="0">
                    <a:pos x="19" y="1"/>
                  </a:cxn>
                </a:cxnLst>
                <a:rect l="0" t="0" r="r" b="b"/>
                <a:pathLst>
                  <a:path w="20" h="21">
                    <a:moveTo>
                      <a:pt x="19" y="1"/>
                    </a:moveTo>
                    <a:lnTo>
                      <a:pt x="18" y="0"/>
                    </a:lnTo>
                    <a:lnTo>
                      <a:pt x="17" y="0"/>
                    </a:lnTo>
                    <a:lnTo>
                      <a:pt x="17" y="1"/>
                    </a:lnTo>
                    <a:lnTo>
                      <a:pt x="16" y="0"/>
                    </a:lnTo>
                    <a:lnTo>
                      <a:pt x="14" y="1"/>
                    </a:lnTo>
                    <a:lnTo>
                      <a:pt x="13" y="2"/>
                    </a:lnTo>
                    <a:lnTo>
                      <a:pt x="10" y="3"/>
                    </a:lnTo>
                    <a:lnTo>
                      <a:pt x="6" y="3"/>
                    </a:lnTo>
                    <a:lnTo>
                      <a:pt x="2" y="0"/>
                    </a:lnTo>
                    <a:lnTo>
                      <a:pt x="2" y="0"/>
                    </a:lnTo>
                    <a:lnTo>
                      <a:pt x="2" y="0"/>
                    </a:lnTo>
                    <a:lnTo>
                      <a:pt x="0" y="0"/>
                    </a:lnTo>
                    <a:lnTo>
                      <a:pt x="0" y="0"/>
                    </a:lnTo>
                    <a:lnTo>
                      <a:pt x="0" y="3"/>
                    </a:lnTo>
                    <a:lnTo>
                      <a:pt x="3" y="11"/>
                    </a:lnTo>
                    <a:lnTo>
                      <a:pt x="4" y="11"/>
                    </a:lnTo>
                    <a:lnTo>
                      <a:pt x="3" y="12"/>
                    </a:lnTo>
                    <a:lnTo>
                      <a:pt x="2" y="10"/>
                    </a:lnTo>
                    <a:lnTo>
                      <a:pt x="3" y="14"/>
                    </a:lnTo>
                    <a:lnTo>
                      <a:pt x="5" y="18"/>
                    </a:lnTo>
                    <a:lnTo>
                      <a:pt x="7" y="18"/>
                    </a:lnTo>
                    <a:lnTo>
                      <a:pt x="8" y="18"/>
                    </a:lnTo>
                    <a:lnTo>
                      <a:pt x="7" y="19"/>
                    </a:lnTo>
                    <a:lnTo>
                      <a:pt x="6" y="19"/>
                    </a:lnTo>
                    <a:lnTo>
                      <a:pt x="7" y="20"/>
                    </a:lnTo>
                    <a:lnTo>
                      <a:pt x="8" y="20"/>
                    </a:lnTo>
                    <a:lnTo>
                      <a:pt x="9" y="21"/>
                    </a:lnTo>
                    <a:lnTo>
                      <a:pt x="9" y="20"/>
                    </a:lnTo>
                    <a:lnTo>
                      <a:pt x="10" y="21"/>
                    </a:lnTo>
                    <a:lnTo>
                      <a:pt x="11" y="21"/>
                    </a:lnTo>
                    <a:lnTo>
                      <a:pt x="12" y="21"/>
                    </a:lnTo>
                    <a:lnTo>
                      <a:pt x="12" y="20"/>
                    </a:lnTo>
                    <a:lnTo>
                      <a:pt x="13" y="18"/>
                    </a:lnTo>
                    <a:lnTo>
                      <a:pt x="13" y="18"/>
                    </a:lnTo>
                    <a:lnTo>
                      <a:pt x="13" y="18"/>
                    </a:lnTo>
                    <a:lnTo>
                      <a:pt x="14" y="18"/>
                    </a:lnTo>
                    <a:lnTo>
                      <a:pt x="14" y="18"/>
                    </a:lnTo>
                    <a:lnTo>
                      <a:pt x="15" y="17"/>
                    </a:lnTo>
                    <a:lnTo>
                      <a:pt x="15" y="16"/>
                    </a:lnTo>
                    <a:lnTo>
                      <a:pt x="15" y="15"/>
                    </a:lnTo>
                    <a:lnTo>
                      <a:pt x="15" y="14"/>
                    </a:lnTo>
                    <a:lnTo>
                      <a:pt x="16" y="15"/>
                    </a:lnTo>
                    <a:lnTo>
                      <a:pt x="17" y="15"/>
                    </a:lnTo>
                    <a:lnTo>
                      <a:pt x="17" y="14"/>
                    </a:lnTo>
                    <a:lnTo>
                      <a:pt x="17" y="13"/>
                    </a:lnTo>
                    <a:lnTo>
                      <a:pt x="18" y="13"/>
                    </a:lnTo>
                    <a:lnTo>
                      <a:pt x="18" y="11"/>
                    </a:lnTo>
                    <a:lnTo>
                      <a:pt x="19" y="9"/>
                    </a:lnTo>
                    <a:lnTo>
                      <a:pt x="20" y="10"/>
                    </a:lnTo>
                    <a:lnTo>
                      <a:pt x="20" y="11"/>
                    </a:lnTo>
                    <a:lnTo>
                      <a:pt x="20" y="11"/>
                    </a:lnTo>
                    <a:lnTo>
                      <a:pt x="20" y="10"/>
                    </a:lnTo>
                    <a:lnTo>
                      <a:pt x="19"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8" name="Freeform 311"/>
              <p:cNvSpPr>
                <a:spLocks/>
              </p:cNvSpPr>
              <p:nvPr/>
            </p:nvSpPr>
            <p:spPr bwMode="auto">
              <a:xfrm>
                <a:off x="5139" y="3955"/>
                <a:ext cx="4" cy="4"/>
              </a:xfrm>
              <a:custGeom>
                <a:avLst/>
                <a:gdLst/>
                <a:ahLst/>
                <a:cxnLst>
                  <a:cxn ang="0">
                    <a:pos x="2" y="3"/>
                  </a:cxn>
                  <a:cxn ang="0">
                    <a:pos x="2" y="4"/>
                  </a:cxn>
                  <a:cxn ang="0">
                    <a:pos x="4" y="4"/>
                  </a:cxn>
                  <a:cxn ang="0">
                    <a:pos x="4" y="4"/>
                  </a:cxn>
                  <a:cxn ang="0">
                    <a:pos x="3" y="2"/>
                  </a:cxn>
                  <a:cxn ang="0">
                    <a:pos x="1" y="0"/>
                  </a:cxn>
                  <a:cxn ang="0">
                    <a:pos x="1" y="1"/>
                  </a:cxn>
                  <a:cxn ang="0">
                    <a:pos x="0" y="1"/>
                  </a:cxn>
                  <a:cxn ang="0">
                    <a:pos x="1" y="2"/>
                  </a:cxn>
                  <a:cxn ang="0">
                    <a:pos x="2" y="3"/>
                  </a:cxn>
                </a:cxnLst>
                <a:rect l="0" t="0" r="r" b="b"/>
                <a:pathLst>
                  <a:path w="4" h="4">
                    <a:moveTo>
                      <a:pt x="2" y="3"/>
                    </a:moveTo>
                    <a:lnTo>
                      <a:pt x="2" y="4"/>
                    </a:lnTo>
                    <a:lnTo>
                      <a:pt x="4" y="4"/>
                    </a:lnTo>
                    <a:lnTo>
                      <a:pt x="4" y="4"/>
                    </a:lnTo>
                    <a:lnTo>
                      <a:pt x="3" y="2"/>
                    </a:lnTo>
                    <a:lnTo>
                      <a:pt x="1" y="0"/>
                    </a:lnTo>
                    <a:lnTo>
                      <a:pt x="1" y="1"/>
                    </a:lnTo>
                    <a:lnTo>
                      <a:pt x="0" y="1"/>
                    </a:lnTo>
                    <a:lnTo>
                      <a:pt x="1" y="2"/>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09" name="Freeform 312"/>
              <p:cNvSpPr>
                <a:spLocks/>
              </p:cNvSpPr>
              <p:nvPr/>
            </p:nvSpPr>
            <p:spPr bwMode="auto">
              <a:xfrm>
                <a:off x="4949" y="3777"/>
                <a:ext cx="222" cy="175"/>
              </a:xfrm>
              <a:custGeom>
                <a:avLst/>
                <a:gdLst/>
                <a:ahLst/>
                <a:cxnLst>
                  <a:cxn ang="0">
                    <a:pos x="218" y="84"/>
                  </a:cxn>
                  <a:cxn ang="0">
                    <a:pos x="206" y="68"/>
                  </a:cxn>
                  <a:cxn ang="0">
                    <a:pos x="201" y="67"/>
                  </a:cxn>
                  <a:cxn ang="0">
                    <a:pos x="196" y="55"/>
                  </a:cxn>
                  <a:cxn ang="0">
                    <a:pos x="188" y="49"/>
                  </a:cxn>
                  <a:cxn ang="0">
                    <a:pos x="182" y="44"/>
                  </a:cxn>
                  <a:cxn ang="0">
                    <a:pos x="176" y="28"/>
                  </a:cxn>
                  <a:cxn ang="0">
                    <a:pos x="169" y="21"/>
                  </a:cxn>
                  <a:cxn ang="0">
                    <a:pos x="165" y="7"/>
                  </a:cxn>
                  <a:cxn ang="0">
                    <a:pos x="160" y="1"/>
                  </a:cxn>
                  <a:cxn ang="0">
                    <a:pos x="156" y="25"/>
                  </a:cxn>
                  <a:cxn ang="0">
                    <a:pos x="132" y="30"/>
                  </a:cxn>
                  <a:cxn ang="0">
                    <a:pos x="123" y="24"/>
                  </a:cxn>
                  <a:cxn ang="0">
                    <a:pos x="126" y="14"/>
                  </a:cxn>
                  <a:cxn ang="0">
                    <a:pos x="129" y="9"/>
                  </a:cxn>
                  <a:cxn ang="0">
                    <a:pos x="125" y="8"/>
                  </a:cxn>
                  <a:cxn ang="0">
                    <a:pos x="119" y="8"/>
                  </a:cxn>
                  <a:cxn ang="0">
                    <a:pos x="112" y="6"/>
                  </a:cxn>
                  <a:cxn ang="0">
                    <a:pos x="106" y="4"/>
                  </a:cxn>
                  <a:cxn ang="0">
                    <a:pos x="102" y="3"/>
                  </a:cxn>
                  <a:cxn ang="0">
                    <a:pos x="99" y="9"/>
                  </a:cxn>
                  <a:cxn ang="0">
                    <a:pos x="92" y="14"/>
                  </a:cxn>
                  <a:cxn ang="0">
                    <a:pos x="91" y="23"/>
                  </a:cxn>
                  <a:cxn ang="0">
                    <a:pos x="83" y="24"/>
                  </a:cxn>
                  <a:cxn ang="0">
                    <a:pos x="77" y="18"/>
                  </a:cxn>
                  <a:cxn ang="0">
                    <a:pos x="70" y="20"/>
                  </a:cxn>
                  <a:cxn ang="0">
                    <a:pos x="66" y="25"/>
                  </a:cxn>
                  <a:cxn ang="0">
                    <a:pos x="62" y="29"/>
                  </a:cxn>
                  <a:cxn ang="0">
                    <a:pos x="56" y="33"/>
                  </a:cxn>
                  <a:cxn ang="0">
                    <a:pos x="52" y="33"/>
                  </a:cxn>
                  <a:cxn ang="0">
                    <a:pos x="47" y="44"/>
                  </a:cxn>
                  <a:cxn ang="0">
                    <a:pos x="27" y="55"/>
                  </a:cxn>
                  <a:cxn ang="0">
                    <a:pos x="9" y="62"/>
                  </a:cxn>
                  <a:cxn ang="0">
                    <a:pos x="4" y="64"/>
                  </a:cxn>
                  <a:cxn ang="0">
                    <a:pos x="4" y="86"/>
                  </a:cxn>
                  <a:cxn ang="0">
                    <a:pos x="2" y="90"/>
                  </a:cxn>
                  <a:cxn ang="0">
                    <a:pos x="0" y="89"/>
                  </a:cxn>
                  <a:cxn ang="0">
                    <a:pos x="9" y="109"/>
                  </a:cxn>
                  <a:cxn ang="0">
                    <a:pos x="11" y="136"/>
                  </a:cxn>
                  <a:cxn ang="0">
                    <a:pos x="24" y="146"/>
                  </a:cxn>
                  <a:cxn ang="0">
                    <a:pos x="35" y="141"/>
                  </a:cxn>
                  <a:cxn ang="0">
                    <a:pos x="54" y="138"/>
                  </a:cxn>
                  <a:cxn ang="0">
                    <a:pos x="70" y="127"/>
                  </a:cxn>
                  <a:cxn ang="0">
                    <a:pos x="111" y="127"/>
                  </a:cxn>
                  <a:cxn ang="0">
                    <a:pos x="119" y="135"/>
                  </a:cxn>
                  <a:cxn ang="0">
                    <a:pos x="122" y="144"/>
                  </a:cxn>
                  <a:cxn ang="0">
                    <a:pos x="129" y="138"/>
                  </a:cxn>
                  <a:cxn ang="0">
                    <a:pos x="136" y="130"/>
                  </a:cxn>
                  <a:cxn ang="0">
                    <a:pos x="133" y="142"/>
                  </a:cxn>
                  <a:cxn ang="0">
                    <a:pos x="136" y="143"/>
                  </a:cxn>
                  <a:cxn ang="0">
                    <a:pos x="143" y="149"/>
                  </a:cxn>
                  <a:cxn ang="0">
                    <a:pos x="150" y="166"/>
                  </a:cxn>
                  <a:cxn ang="0">
                    <a:pos x="172" y="168"/>
                  </a:cxn>
                  <a:cxn ang="0">
                    <a:pos x="176" y="169"/>
                  </a:cxn>
                  <a:cxn ang="0">
                    <a:pos x="183" y="175"/>
                  </a:cxn>
                  <a:cxn ang="0">
                    <a:pos x="185" y="171"/>
                  </a:cxn>
                  <a:cxn ang="0">
                    <a:pos x="202" y="160"/>
                  </a:cxn>
                  <a:cxn ang="0">
                    <a:pos x="209" y="140"/>
                  </a:cxn>
                  <a:cxn ang="0">
                    <a:pos x="214" y="131"/>
                  </a:cxn>
                  <a:cxn ang="0">
                    <a:pos x="220" y="115"/>
                  </a:cxn>
                </a:cxnLst>
                <a:rect l="0" t="0" r="r" b="b"/>
                <a:pathLst>
                  <a:path w="222" h="175">
                    <a:moveTo>
                      <a:pt x="219" y="97"/>
                    </a:moveTo>
                    <a:lnTo>
                      <a:pt x="219" y="96"/>
                    </a:lnTo>
                    <a:lnTo>
                      <a:pt x="219" y="95"/>
                    </a:lnTo>
                    <a:lnTo>
                      <a:pt x="219" y="95"/>
                    </a:lnTo>
                    <a:lnTo>
                      <a:pt x="220" y="95"/>
                    </a:lnTo>
                    <a:lnTo>
                      <a:pt x="219" y="91"/>
                    </a:lnTo>
                    <a:lnTo>
                      <a:pt x="219" y="89"/>
                    </a:lnTo>
                    <a:lnTo>
                      <a:pt x="219" y="87"/>
                    </a:lnTo>
                    <a:lnTo>
                      <a:pt x="219" y="88"/>
                    </a:lnTo>
                    <a:lnTo>
                      <a:pt x="218" y="87"/>
                    </a:lnTo>
                    <a:lnTo>
                      <a:pt x="218" y="84"/>
                    </a:lnTo>
                    <a:lnTo>
                      <a:pt x="216" y="84"/>
                    </a:lnTo>
                    <a:lnTo>
                      <a:pt x="216" y="83"/>
                    </a:lnTo>
                    <a:lnTo>
                      <a:pt x="216" y="81"/>
                    </a:lnTo>
                    <a:lnTo>
                      <a:pt x="216" y="80"/>
                    </a:lnTo>
                    <a:lnTo>
                      <a:pt x="215" y="80"/>
                    </a:lnTo>
                    <a:lnTo>
                      <a:pt x="213" y="80"/>
                    </a:lnTo>
                    <a:lnTo>
                      <a:pt x="212" y="78"/>
                    </a:lnTo>
                    <a:lnTo>
                      <a:pt x="212" y="76"/>
                    </a:lnTo>
                    <a:lnTo>
                      <a:pt x="210" y="76"/>
                    </a:lnTo>
                    <a:lnTo>
                      <a:pt x="207" y="73"/>
                    </a:lnTo>
                    <a:lnTo>
                      <a:pt x="206" y="68"/>
                    </a:lnTo>
                    <a:lnTo>
                      <a:pt x="206" y="67"/>
                    </a:lnTo>
                    <a:lnTo>
                      <a:pt x="206" y="66"/>
                    </a:lnTo>
                    <a:lnTo>
                      <a:pt x="205" y="66"/>
                    </a:lnTo>
                    <a:lnTo>
                      <a:pt x="205" y="68"/>
                    </a:lnTo>
                    <a:lnTo>
                      <a:pt x="203" y="66"/>
                    </a:lnTo>
                    <a:lnTo>
                      <a:pt x="203" y="65"/>
                    </a:lnTo>
                    <a:lnTo>
                      <a:pt x="202" y="65"/>
                    </a:lnTo>
                    <a:lnTo>
                      <a:pt x="202" y="67"/>
                    </a:lnTo>
                    <a:lnTo>
                      <a:pt x="201" y="67"/>
                    </a:lnTo>
                    <a:lnTo>
                      <a:pt x="201" y="67"/>
                    </a:lnTo>
                    <a:lnTo>
                      <a:pt x="201" y="67"/>
                    </a:lnTo>
                    <a:lnTo>
                      <a:pt x="201" y="66"/>
                    </a:lnTo>
                    <a:lnTo>
                      <a:pt x="200" y="66"/>
                    </a:lnTo>
                    <a:lnTo>
                      <a:pt x="200" y="65"/>
                    </a:lnTo>
                    <a:lnTo>
                      <a:pt x="200" y="65"/>
                    </a:lnTo>
                    <a:lnTo>
                      <a:pt x="199" y="62"/>
                    </a:lnTo>
                    <a:lnTo>
                      <a:pt x="199" y="61"/>
                    </a:lnTo>
                    <a:lnTo>
                      <a:pt x="198" y="59"/>
                    </a:lnTo>
                    <a:lnTo>
                      <a:pt x="197" y="58"/>
                    </a:lnTo>
                    <a:lnTo>
                      <a:pt x="196" y="58"/>
                    </a:lnTo>
                    <a:lnTo>
                      <a:pt x="195" y="57"/>
                    </a:lnTo>
                    <a:lnTo>
                      <a:pt x="196" y="55"/>
                    </a:lnTo>
                    <a:lnTo>
                      <a:pt x="197" y="56"/>
                    </a:lnTo>
                    <a:lnTo>
                      <a:pt x="196" y="55"/>
                    </a:lnTo>
                    <a:lnTo>
                      <a:pt x="194" y="53"/>
                    </a:lnTo>
                    <a:lnTo>
                      <a:pt x="194" y="54"/>
                    </a:lnTo>
                    <a:lnTo>
                      <a:pt x="192" y="52"/>
                    </a:lnTo>
                    <a:lnTo>
                      <a:pt x="191" y="52"/>
                    </a:lnTo>
                    <a:lnTo>
                      <a:pt x="190" y="51"/>
                    </a:lnTo>
                    <a:lnTo>
                      <a:pt x="190" y="51"/>
                    </a:lnTo>
                    <a:lnTo>
                      <a:pt x="189" y="51"/>
                    </a:lnTo>
                    <a:lnTo>
                      <a:pt x="188" y="48"/>
                    </a:lnTo>
                    <a:lnTo>
                      <a:pt x="188" y="49"/>
                    </a:lnTo>
                    <a:lnTo>
                      <a:pt x="187" y="49"/>
                    </a:lnTo>
                    <a:lnTo>
                      <a:pt x="184" y="48"/>
                    </a:lnTo>
                    <a:lnTo>
                      <a:pt x="184" y="47"/>
                    </a:lnTo>
                    <a:lnTo>
                      <a:pt x="183" y="47"/>
                    </a:lnTo>
                    <a:lnTo>
                      <a:pt x="183" y="46"/>
                    </a:lnTo>
                    <a:lnTo>
                      <a:pt x="183" y="46"/>
                    </a:lnTo>
                    <a:lnTo>
                      <a:pt x="182" y="45"/>
                    </a:lnTo>
                    <a:lnTo>
                      <a:pt x="183" y="45"/>
                    </a:lnTo>
                    <a:lnTo>
                      <a:pt x="183" y="44"/>
                    </a:lnTo>
                    <a:lnTo>
                      <a:pt x="182" y="45"/>
                    </a:lnTo>
                    <a:lnTo>
                      <a:pt x="182" y="44"/>
                    </a:lnTo>
                    <a:lnTo>
                      <a:pt x="182" y="44"/>
                    </a:lnTo>
                    <a:lnTo>
                      <a:pt x="181" y="44"/>
                    </a:lnTo>
                    <a:lnTo>
                      <a:pt x="181" y="43"/>
                    </a:lnTo>
                    <a:lnTo>
                      <a:pt x="181" y="41"/>
                    </a:lnTo>
                    <a:lnTo>
                      <a:pt x="179" y="35"/>
                    </a:lnTo>
                    <a:lnTo>
                      <a:pt x="179" y="35"/>
                    </a:lnTo>
                    <a:lnTo>
                      <a:pt x="178" y="33"/>
                    </a:lnTo>
                    <a:lnTo>
                      <a:pt x="177" y="30"/>
                    </a:lnTo>
                    <a:lnTo>
                      <a:pt x="177" y="29"/>
                    </a:lnTo>
                    <a:lnTo>
                      <a:pt x="177" y="29"/>
                    </a:lnTo>
                    <a:lnTo>
                      <a:pt x="176" y="28"/>
                    </a:lnTo>
                    <a:lnTo>
                      <a:pt x="176" y="25"/>
                    </a:lnTo>
                    <a:lnTo>
                      <a:pt x="176" y="25"/>
                    </a:lnTo>
                    <a:lnTo>
                      <a:pt x="176" y="24"/>
                    </a:lnTo>
                    <a:lnTo>
                      <a:pt x="176" y="23"/>
                    </a:lnTo>
                    <a:lnTo>
                      <a:pt x="175" y="23"/>
                    </a:lnTo>
                    <a:lnTo>
                      <a:pt x="174" y="22"/>
                    </a:lnTo>
                    <a:lnTo>
                      <a:pt x="173" y="22"/>
                    </a:lnTo>
                    <a:lnTo>
                      <a:pt x="172" y="20"/>
                    </a:lnTo>
                    <a:lnTo>
                      <a:pt x="172" y="20"/>
                    </a:lnTo>
                    <a:lnTo>
                      <a:pt x="171" y="20"/>
                    </a:lnTo>
                    <a:lnTo>
                      <a:pt x="169" y="21"/>
                    </a:lnTo>
                    <a:lnTo>
                      <a:pt x="168" y="21"/>
                    </a:lnTo>
                    <a:lnTo>
                      <a:pt x="168" y="20"/>
                    </a:lnTo>
                    <a:lnTo>
                      <a:pt x="167" y="17"/>
                    </a:lnTo>
                    <a:lnTo>
                      <a:pt x="167" y="15"/>
                    </a:lnTo>
                    <a:lnTo>
                      <a:pt x="166" y="12"/>
                    </a:lnTo>
                    <a:lnTo>
                      <a:pt x="165" y="12"/>
                    </a:lnTo>
                    <a:lnTo>
                      <a:pt x="165" y="11"/>
                    </a:lnTo>
                    <a:lnTo>
                      <a:pt x="165" y="11"/>
                    </a:lnTo>
                    <a:lnTo>
                      <a:pt x="165" y="9"/>
                    </a:lnTo>
                    <a:lnTo>
                      <a:pt x="164" y="9"/>
                    </a:lnTo>
                    <a:lnTo>
                      <a:pt x="165" y="7"/>
                    </a:lnTo>
                    <a:lnTo>
                      <a:pt x="164" y="7"/>
                    </a:lnTo>
                    <a:lnTo>
                      <a:pt x="163" y="7"/>
                    </a:lnTo>
                    <a:lnTo>
                      <a:pt x="162" y="1"/>
                    </a:lnTo>
                    <a:lnTo>
                      <a:pt x="162" y="1"/>
                    </a:lnTo>
                    <a:lnTo>
                      <a:pt x="162" y="0"/>
                    </a:lnTo>
                    <a:lnTo>
                      <a:pt x="162" y="0"/>
                    </a:lnTo>
                    <a:lnTo>
                      <a:pt x="161" y="0"/>
                    </a:lnTo>
                    <a:lnTo>
                      <a:pt x="161" y="0"/>
                    </a:lnTo>
                    <a:lnTo>
                      <a:pt x="161" y="1"/>
                    </a:lnTo>
                    <a:lnTo>
                      <a:pt x="160" y="1"/>
                    </a:lnTo>
                    <a:lnTo>
                      <a:pt x="160" y="1"/>
                    </a:lnTo>
                    <a:lnTo>
                      <a:pt x="160" y="3"/>
                    </a:lnTo>
                    <a:lnTo>
                      <a:pt x="158" y="4"/>
                    </a:lnTo>
                    <a:lnTo>
                      <a:pt x="158" y="7"/>
                    </a:lnTo>
                    <a:lnTo>
                      <a:pt x="157" y="7"/>
                    </a:lnTo>
                    <a:lnTo>
                      <a:pt x="156" y="11"/>
                    </a:lnTo>
                    <a:lnTo>
                      <a:pt x="157" y="11"/>
                    </a:lnTo>
                    <a:lnTo>
                      <a:pt x="157" y="11"/>
                    </a:lnTo>
                    <a:lnTo>
                      <a:pt x="156" y="13"/>
                    </a:lnTo>
                    <a:lnTo>
                      <a:pt x="156" y="14"/>
                    </a:lnTo>
                    <a:lnTo>
                      <a:pt x="155" y="16"/>
                    </a:lnTo>
                    <a:lnTo>
                      <a:pt x="156" y="25"/>
                    </a:lnTo>
                    <a:lnTo>
                      <a:pt x="152" y="38"/>
                    </a:lnTo>
                    <a:lnTo>
                      <a:pt x="152" y="39"/>
                    </a:lnTo>
                    <a:lnTo>
                      <a:pt x="147" y="40"/>
                    </a:lnTo>
                    <a:lnTo>
                      <a:pt x="143" y="37"/>
                    </a:lnTo>
                    <a:lnTo>
                      <a:pt x="142" y="36"/>
                    </a:lnTo>
                    <a:lnTo>
                      <a:pt x="141" y="35"/>
                    </a:lnTo>
                    <a:lnTo>
                      <a:pt x="139" y="34"/>
                    </a:lnTo>
                    <a:lnTo>
                      <a:pt x="138" y="33"/>
                    </a:lnTo>
                    <a:lnTo>
                      <a:pt x="137" y="33"/>
                    </a:lnTo>
                    <a:lnTo>
                      <a:pt x="136" y="32"/>
                    </a:lnTo>
                    <a:lnTo>
                      <a:pt x="132" y="30"/>
                    </a:lnTo>
                    <a:lnTo>
                      <a:pt x="132" y="29"/>
                    </a:lnTo>
                    <a:lnTo>
                      <a:pt x="131" y="29"/>
                    </a:lnTo>
                    <a:lnTo>
                      <a:pt x="129" y="29"/>
                    </a:lnTo>
                    <a:lnTo>
                      <a:pt x="128" y="29"/>
                    </a:lnTo>
                    <a:lnTo>
                      <a:pt x="128" y="29"/>
                    </a:lnTo>
                    <a:lnTo>
                      <a:pt x="127" y="26"/>
                    </a:lnTo>
                    <a:lnTo>
                      <a:pt x="125" y="25"/>
                    </a:lnTo>
                    <a:lnTo>
                      <a:pt x="125" y="25"/>
                    </a:lnTo>
                    <a:lnTo>
                      <a:pt x="124" y="25"/>
                    </a:lnTo>
                    <a:lnTo>
                      <a:pt x="123" y="25"/>
                    </a:lnTo>
                    <a:lnTo>
                      <a:pt x="123" y="24"/>
                    </a:lnTo>
                    <a:lnTo>
                      <a:pt x="123" y="23"/>
                    </a:lnTo>
                    <a:lnTo>
                      <a:pt x="125" y="19"/>
                    </a:lnTo>
                    <a:lnTo>
                      <a:pt x="125" y="18"/>
                    </a:lnTo>
                    <a:lnTo>
                      <a:pt x="125" y="17"/>
                    </a:lnTo>
                    <a:lnTo>
                      <a:pt x="125" y="17"/>
                    </a:lnTo>
                    <a:lnTo>
                      <a:pt x="125" y="14"/>
                    </a:lnTo>
                    <a:lnTo>
                      <a:pt x="125" y="14"/>
                    </a:lnTo>
                    <a:lnTo>
                      <a:pt x="126" y="15"/>
                    </a:lnTo>
                    <a:lnTo>
                      <a:pt x="126" y="15"/>
                    </a:lnTo>
                    <a:lnTo>
                      <a:pt x="126" y="14"/>
                    </a:lnTo>
                    <a:lnTo>
                      <a:pt x="126" y="14"/>
                    </a:lnTo>
                    <a:lnTo>
                      <a:pt x="126" y="14"/>
                    </a:lnTo>
                    <a:lnTo>
                      <a:pt x="127" y="14"/>
                    </a:lnTo>
                    <a:lnTo>
                      <a:pt x="128" y="14"/>
                    </a:lnTo>
                    <a:lnTo>
                      <a:pt x="129" y="13"/>
                    </a:lnTo>
                    <a:lnTo>
                      <a:pt x="128" y="12"/>
                    </a:lnTo>
                    <a:lnTo>
                      <a:pt x="128" y="11"/>
                    </a:lnTo>
                    <a:lnTo>
                      <a:pt x="129" y="12"/>
                    </a:lnTo>
                    <a:lnTo>
                      <a:pt x="129" y="11"/>
                    </a:lnTo>
                    <a:lnTo>
                      <a:pt x="130" y="9"/>
                    </a:lnTo>
                    <a:lnTo>
                      <a:pt x="129" y="8"/>
                    </a:lnTo>
                    <a:lnTo>
                      <a:pt x="129" y="9"/>
                    </a:lnTo>
                    <a:lnTo>
                      <a:pt x="128" y="9"/>
                    </a:lnTo>
                    <a:lnTo>
                      <a:pt x="128" y="7"/>
                    </a:lnTo>
                    <a:lnTo>
                      <a:pt x="128" y="7"/>
                    </a:lnTo>
                    <a:lnTo>
                      <a:pt x="128" y="7"/>
                    </a:lnTo>
                    <a:lnTo>
                      <a:pt x="126" y="7"/>
                    </a:lnTo>
                    <a:lnTo>
                      <a:pt x="126" y="9"/>
                    </a:lnTo>
                    <a:lnTo>
                      <a:pt x="126" y="9"/>
                    </a:lnTo>
                    <a:lnTo>
                      <a:pt x="126" y="10"/>
                    </a:lnTo>
                    <a:lnTo>
                      <a:pt x="125" y="11"/>
                    </a:lnTo>
                    <a:lnTo>
                      <a:pt x="125" y="10"/>
                    </a:lnTo>
                    <a:lnTo>
                      <a:pt x="125" y="8"/>
                    </a:lnTo>
                    <a:lnTo>
                      <a:pt x="125" y="8"/>
                    </a:lnTo>
                    <a:lnTo>
                      <a:pt x="125" y="8"/>
                    </a:lnTo>
                    <a:lnTo>
                      <a:pt x="124" y="8"/>
                    </a:lnTo>
                    <a:lnTo>
                      <a:pt x="124" y="8"/>
                    </a:lnTo>
                    <a:lnTo>
                      <a:pt x="125" y="7"/>
                    </a:lnTo>
                    <a:lnTo>
                      <a:pt x="123" y="7"/>
                    </a:lnTo>
                    <a:lnTo>
                      <a:pt x="122" y="7"/>
                    </a:lnTo>
                    <a:lnTo>
                      <a:pt x="121" y="7"/>
                    </a:lnTo>
                    <a:lnTo>
                      <a:pt x="121" y="9"/>
                    </a:lnTo>
                    <a:lnTo>
                      <a:pt x="120" y="8"/>
                    </a:lnTo>
                    <a:lnTo>
                      <a:pt x="119" y="8"/>
                    </a:lnTo>
                    <a:lnTo>
                      <a:pt x="118" y="8"/>
                    </a:lnTo>
                    <a:lnTo>
                      <a:pt x="118" y="7"/>
                    </a:lnTo>
                    <a:lnTo>
                      <a:pt x="118" y="7"/>
                    </a:lnTo>
                    <a:lnTo>
                      <a:pt x="117" y="7"/>
                    </a:lnTo>
                    <a:lnTo>
                      <a:pt x="116" y="7"/>
                    </a:lnTo>
                    <a:lnTo>
                      <a:pt x="115" y="7"/>
                    </a:lnTo>
                    <a:lnTo>
                      <a:pt x="114" y="7"/>
                    </a:lnTo>
                    <a:lnTo>
                      <a:pt x="113" y="7"/>
                    </a:lnTo>
                    <a:lnTo>
                      <a:pt x="113" y="7"/>
                    </a:lnTo>
                    <a:lnTo>
                      <a:pt x="113" y="6"/>
                    </a:lnTo>
                    <a:lnTo>
                      <a:pt x="112" y="6"/>
                    </a:lnTo>
                    <a:lnTo>
                      <a:pt x="111" y="7"/>
                    </a:lnTo>
                    <a:lnTo>
                      <a:pt x="111" y="6"/>
                    </a:lnTo>
                    <a:lnTo>
                      <a:pt x="110" y="6"/>
                    </a:lnTo>
                    <a:lnTo>
                      <a:pt x="110" y="6"/>
                    </a:lnTo>
                    <a:lnTo>
                      <a:pt x="109" y="6"/>
                    </a:lnTo>
                    <a:lnTo>
                      <a:pt x="108" y="5"/>
                    </a:lnTo>
                    <a:lnTo>
                      <a:pt x="108" y="4"/>
                    </a:lnTo>
                    <a:lnTo>
                      <a:pt x="107" y="4"/>
                    </a:lnTo>
                    <a:lnTo>
                      <a:pt x="107" y="4"/>
                    </a:lnTo>
                    <a:lnTo>
                      <a:pt x="107" y="5"/>
                    </a:lnTo>
                    <a:lnTo>
                      <a:pt x="106" y="4"/>
                    </a:lnTo>
                    <a:lnTo>
                      <a:pt x="105" y="3"/>
                    </a:lnTo>
                    <a:lnTo>
                      <a:pt x="105" y="4"/>
                    </a:lnTo>
                    <a:lnTo>
                      <a:pt x="104" y="3"/>
                    </a:lnTo>
                    <a:lnTo>
                      <a:pt x="104" y="3"/>
                    </a:lnTo>
                    <a:lnTo>
                      <a:pt x="104" y="4"/>
                    </a:lnTo>
                    <a:lnTo>
                      <a:pt x="103" y="4"/>
                    </a:lnTo>
                    <a:lnTo>
                      <a:pt x="103" y="3"/>
                    </a:lnTo>
                    <a:lnTo>
                      <a:pt x="103" y="3"/>
                    </a:lnTo>
                    <a:lnTo>
                      <a:pt x="103" y="3"/>
                    </a:lnTo>
                    <a:lnTo>
                      <a:pt x="103" y="4"/>
                    </a:lnTo>
                    <a:lnTo>
                      <a:pt x="102" y="3"/>
                    </a:lnTo>
                    <a:lnTo>
                      <a:pt x="102" y="4"/>
                    </a:lnTo>
                    <a:lnTo>
                      <a:pt x="102" y="4"/>
                    </a:lnTo>
                    <a:lnTo>
                      <a:pt x="103" y="4"/>
                    </a:lnTo>
                    <a:lnTo>
                      <a:pt x="103" y="5"/>
                    </a:lnTo>
                    <a:lnTo>
                      <a:pt x="104" y="4"/>
                    </a:lnTo>
                    <a:lnTo>
                      <a:pt x="106" y="5"/>
                    </a:lnTo>
                    <a:lnTo>
                      <a:pt x="106" y="5"/>
                    </a:lnTo>
                    <a:lnTo>
                      <a:pt x="107" y="7"/>
                    </a:lnTo>
                    <a:lnTo>
                      <a:pt x="103" y="9"/>
                    </a:lnTo>
                    <a:lnTo>
                      <a:pt x="99" y="9"/>
                    </a:lnTo>
                    <a:lnTo>
                      <a:pt x="99" y="9"/>
                    </a:lnTo>
                    <a:lnTo>
                      <a:pt x="98" y="9"/>
                    </a:lnTo>
                    <a:lnTo>
                      <a:pt x="97" y="10"/>
                    </a:lnTo>
                    <a:lnTo>
                      <a:pt x="96" y="10"/>
                    </a:lnTo>
                    <a:lnTo>
                      <a:pt x="97" y="11"/>
                    </a:lnTo>
                    <a:lnTo>
                      <a:pt x="97" y="11"/>
                    </a:lnTo>
                    <a:lnTo>
                      <a:pt x="97" y="11"/>
                    </a:lnTo>
                    <a:lnTo>
                      <a:pt x="96" y="11"/>
                    </a:lnTo>
                    <a:lnTo>
                      <a:pt x="96" y="10"/>
                    </a:lnTo>
                    <a:lnTo>
                      <a:pt x="95" y="11"/>
                    </a:lnTo>
                    <a:lnTo>
                      <a:pt x="93" y="11"/>
                    </a:lnTo>
                    <a:lnTo>
                      <a:pt x="92" y="14"/>
                    </a:lnTo>
                    <a:lnTo>
                      <a:pt x="93" y="14"/>
                    </a:lnTo>
                    <a:lnTo>
                      <a:pt x="93" y="15"/>
                    </a:lnTo>
                    <a:lnTo>
                      <a:pt x="93" y="16"/>
                    </a:lnTo>
                    <a:lnTo>
                      <a:pt x="91" y="16"/>
                    </a:lnTo>
                    <a:lnTo>
                      <a:pt x="91" y="16"/>
                    </a:lnTo>
                    <a:lnTo>
                      <a:pt x="91" y="17"/>
                    </a:lnTo>
                    <a:lnTo>
                      <a:pt x="89" y="18"/>
                    </a:lnTo>
                    <a:lnTo>
                      <a:pt x="89" y="19"/>
                    </a:lnTo>
                    <a:lnTo>
                      <a:pt x="89" y="19"/>
                    </a:lnTo>
                    <a:lnTo>
                      <a:pt x="89" y="21"/>
                    </a:lnTo>
                    <a:lnTo>
                      <a:pt x="91" y="23"/>
                    </a:lnTo>
                    <a:lnTo>
                      <a:pt x="91" y="23"/>
                    </a:lnTo>
                    <a:lnTo>
                      <a:pt x="90" y="24"/>
                    </a:lnTo>
                    <a:lnTo>
                      <a:pt x="90" y="25"/>
                    </a:lnTo>
                    <a:lnTo>
                      <a:pt x="89" y="25"/>
                    </a:lnTo>
                    <a:lnTo>
                      <a:pt x="87" y="23"/>
                    </a:lnTo>
                    <a:lnTo>
                      <a:pt x="85" y="23"/>
                    </a:lnTo>
                    <a:lnTo>
                      <a:pt x="84" y="23"/>
                    </a:lnTo>
                    <a:lnTo>
                      <a:pt x="84" y="23"/>
                    </a:lnTo>
                    <a:lnTo>
                      <a:pt x="84" y="24"/>
                    </a:lnTo>
                    <a:lnTo>
                      <a:pt x="83" y="24"/>
                    </a:lnTo>
                    <a:lnTo>
                      <a:pt x="83" y="24"/>
                    </a:lnTo>
                    <a:lnTo>
                      <a:pt x="82" y="24"/>
                    </a:lnTo>
                    <a:lnTo>
                      <a:pt x="82" y="25"/>
                    </a:lnTo>
                    <a:lnTo>
                      <a:pt x="82" y="25"/>
                    </a:lnTo>
                    <a:lnTo>
                      <a:pt x="81" y="25"/>
                    </a:lnTo>
                    <a:lnTo>
                      <a:pt x="81" y="25"/>
                    </a:lnTo>
                    <a:lnTo>
                      <a:pt x="81" y="25"/>
                    </a:lnTo>
                    <a:lnTo>
                      <a:pt x="81" y="25"/>
                    </a:lnTo>
                    <a:lnTo>
                      <a:pt x="81" y="22"/>
                    </a:lnTo>
                    <a:lnTo>
                      <a:pt x="80" y="22"/>
                    </a:lnTo>
                    <a:lnTo>
                      <a:pt x="78" y="19"/>
                    </a:lnTo>
                    <a:lnTo>
                      <a:pt x="77" y="18"/>
                    </a:lnTo>
                    <a:lnTo>
                      <a:pt x="76" y="18"/>
                    </a:lnTo>
                    <a:lnTo>
                      <a:pt x="75" y="18"/>
                    </a:lnTo>
                    <a:lnTo>
                      <a:pt x="74" y="18"/>
                    </a:lnTo>
                    <a:lnTo>
                      <a:pt x="74" y="18"/>
                    </a:lnTo>
                    <a:lnTo>
                      <a:pt x="74" y="18"/>
                    </a:lnTo>
                    <a:lnTo>
                      <a:pt x="73" y="19"/>
                    </a:lnTo>
                    <a:lnTo>
                      <a:pt x="72" y="19"/>
                    </a:lnTo>
                    <a:lnTo>
                      <a:pt x="72" y="18"/>
                    </a:lnTo>
                    <a:lnTo>
                      <a:pt x="71" y="18"/>
                    </a:lnTo>
                    <a:lnTo>
                      <a:pt x="71" y="19"/>
                    </a:lnTo>
                    <a:lnTo>
                      <a:pt x="70" y="20"/>
                    </a:lnTo>
                    <a:lnTo>
                      <a:pt x="70" y="19"/>
                    </a:lnTo>
                    <a:lnTo>
                      <a:pt x="70" y="18"/>
                    </a:lnTo>
                    <a:lnTo>
                      <a:pt x="70" y="19"/>
                    </a:lnTo>
                    <a:lnTo>
                      <a:pt x="70" y="19"/>
                    </a:lnTo>
                    <a:lnTo>
                      <a:pt x="70" y="20"/>
                    </a:lnTo>
                    <a:lnTo>
                      <a:pt x="70" y="22"/>
                    </a:lnTo>
                    <a:lnTo>
                      <a:pt x="68" y="22"/>
                    </a:lnTo>
                    <a:lnTo>
                      <a:pt x="68" y="22"/>
                    </a:lnTo>
                    <a:lnTo>
                      <a:pt x="66" y="22"/>
                    </a:lnTo>
                    <a:lnTo>
                      <a:pt x="66" y="23"/>
                    </a:lnTo>
                    <a:lnTo>
                      <a:pt x="66" y="25"/>
                    </a:lnTo>
                    <a:lnTo>
                      <a:pt x="66" y="25"/>
                    </a:lnTo>
                    <a:lnTo>
                      <a:pt x="64" y="24"/>
                    </a:lnTo>
                    <a:lnTo>
                      <a:pt x="64" y="25"/>
                    </a:lnTo>
                    <a:lnTo>
                      <a:pt x="64" y="25"/>
                    </a:lnTo>
                    <a:lnTo>
                      <a:pt x="64" y="26"/>
                    </a:lnTo>
                    <a:lnTo>
                      <a:pt x="64" y="27"/>
                    </a:lnTo>
                    <a:lnTo>
                      <a:pt x="63" y="26"/>
                    </a:lnTo>
                    <a:lnTo>
                      <a:pt x="63" y="26"/>
                    </a:lnTo>
                    <a:lnTo>
                      <a:pt x="62" y="27"/>
                    </a:lnTo>
                    <a:lnTo>
                      <a:pt x="63" y="29"/>
                    </a:lnTo>
                    <a:lnTo>
                      <a:pt x="62" y="29"/>
                    </a:lnTo>
                    <a:lnTo>
                      <a:pt x="61" y="30"/>
                    </a:lnTo>
                    <a:lnTo>
                      <a:pt x="61" y="32"/>
                    </a:lnTo>
                    <a:lnTo>
                      <a:pt x="62" y="32"/>
                    </a:lnTo>
                    <a:lnTo>
                      <a:pt x="61" y="33"/>
                    </a:lnTo>
                    <a:lnTo>
                      <a:pt x="60" y="33"/>
                    </a:lnTo>
                    <a:lnTo>
                      <a:pt x="59" y="31"/>
                    </a:lnTo>
                    <a:lnTo>
                      <a:pt x="58" y="31"/>
                    </a:lnTo>
                    <a:lnTo>
                      <a:pt x="56" y="30"/>
                    </a:lnTo>
                    <a:lnTo>
                      <a:pt x="56" y="31"/>
                    </a:lnTo>
                    <a:lnTo>
                      <a:pt x="56" y="33"/>
                    </a:lnTo>
                    <a:lnTo>
                      <a:pt x="56" y="33"/>
                    </a:lnTo>
                    <a:lnTo>
                      <a:pt x="56" y="33"/>
                    </a:lnTo>
                    <a:lnTo>
                      <a:pt x="57" y="35"/>
                    </a:lnTo>
                    <a:lnTo>
                      <a:pt x="58" y="36"/>
                    </a:lnTo>
                    <a:lnTo>
                      <a:pt x="57" y="36"/>
                    </a:lnTo>
                    <a:lnTo>
                      <a:pt x="56" y="36"/>
                    </a:lnTo>
                    <a:lnTo>
                      <a:pt x="56" y="37"/>
                    </a:lnTo>
                    <a:lnTo>
                      <a:pt x="56" y="39"/>
                    </a:lnTo>
                    <a:lnTo>
                      <a:pt x="56" y="38"/>
                    </a:lnTo>
                    <a:lnTo>
                      <a:pt x="52" y="32"/>
                    </a:lnTo>
                    <a:lnTo>
                      <a:pt x="52" y="33"/>
                    </a:lnTo>
                    <a:lnTo>
                      <a:pt x="52" y="33"/>
                    </a:lnTo>
                    <a:lnTo>
                      <a:pt x="52" y="34"/>
                    </a:lnTo>
                    <a:lnTo>
                      <a:pt x="52" y="34"/>
                    </a:lnTo>
                    <a:lnTo>
                      <a:pt x="51" y="35"/>
                    </a:lnTo>
                    <a:lnTo>
                      <a:pt x="51" y="36"/>
                    </a:lnTo>
                    <a:lnTo>
                      <a:pt x="50" y="35"/>
                    </a:lnTo>
                    <a:lnTo>
                      <a:pt x="49" y="36"/>
                    </a:lnTo>
                    <a:lnTo>
                      <a:pt x="49" y="36"/>
                    </a:lnTo>
                    <a:lnTo>
                      <a:pt x="49" y="38"/>
                    </a:lnTo>
                    <a:lnTo>
                      <a:pt x="49" y="41"/>
                    </a:lnTo>
                    <a:lnTo>
                      <a:pt x="50" y="41"/>
                    </a:lnTo>
                    <a:lnTo>
                      <a:pt x="47" y="44"/>
                    </a:lnTo>
                    <a:lnTo>
                      <a:pt x="47" y="44"/>
                    </a:lnTo>
                    <a:lnTo>
                      <a:pt x="47" y="44"/>
                    </a:lnTo>
                    <a:lnTo>
                      <a:pt x="45" y="46"/>
                    </a:lnTo>
                    <a:lnTo>
                      <a:pt x="45" y="47"/>
                    </a:lnTo>
                    <a:lnTo>
                      <a:pt x="45" y="47"/>
                    </a:lnTo>
                    <a:lnTo>
                      <a:pt x="42" y="51"/>
                    </a:lnTo>
                    <a:lnTo>
                      <a:pt x="34" y="53"/>
                    </a:lnTo>
                    <a:lnTo>
                      <a:pt x="33" y="52"/>
                    </a:lnTo>
                    <a:lnTo>
                      <a:pt x="32" y="52"/>
                    </a:lnTo>
                    <a:lnTo>
                      <a:pt x="30" y="55"/>
                    </a:lnTo>
                    <a:lnTo>
                      <a:pt x="27" y="55"/>
                    </a:lnTo>
                    <a:lnTo>
                      <a:pt x="24" y="56"/>
                    </a:lnTo>
                    <a:lnTo>
                      <a:pt x="23" y="57"/>
                    </a:lnTo>
                    <a:lnTo>
                      <a:pt x="20" y="56"/>
                    </a:lnTo>
                    <a:lnTo>
                      <a:pt x="19" y="56"/>
                    </a:lnTo>
                    <a:lnTo>
                      <a:pt x="19" y="56"/>
                    </a:lnTo>
                    <a:lnTo>
                      <a:pt x="14" y="58"/>
                    </a:lnTo>
                    <a:lnTo>
                      <a:pt x="13" y="60"/>
                    </a:lnTo>
                    <a:lnTo>
                      <a:pt x="12" y="60"/>
                    </a:lnTo>
                    <a:lnTo>
                      <a:pt x="12" y="61"/>
                    </a:lnTo>
                    <a:lnTo>
                      <a:pt x="12" y="62"/>
                    </a:lnTo>
                    <a:lnTo>
                      <a:pt x="9" y="62"/>
                    </a:lnTo>
                    <a:lnTo>
                      <a:pt x="9" y="63"/>
                    </a:lnTo>
                    <a:lnTo>
                      <a:pt x="7" y="64"/>
                    </a:lnTo>
                    <a:lnTo>
                      <a:pt x="5" y="67"/>
                    </a:lnTo>
                    <a:lnTo>
                      <a:pt x="5" y="68"/>
                    </a:lnTo>
                    <a:lnTo>
                      <a:pt x="4" y="67"/>
                    </a:lnTo>
                    <a:lnTo>
                      <a:pt x="5" y="66"/>
                    </a:lnTo>
                    <a:lnTo>
                      <a:pt x="4" y="65"/>
                    </a:lnTo>
                    <a:lnTo>
                      <a:pt x="4" y="65"/>
                    </a:lnTo>
                    <a:lnTo>
                      <a:pt x="5" y="65"/>
                    </a:lnTo>
                    <a:lnTo>
                      <a:pt x="5" y="63"/>
                    </a:lnTo>
                    <a:lnTo>
                      <a:pt x="4" y="64"/>
                    </a:lnTo>
                    <a:lnTo>
                      <a:pt x="3" y="64"/>
                    </a:lnTo>
                    <a:lnTo>
                      <a:pt x="1" y="69"/>
                    </a:lnTo>
                    <a:lnTo>
                      <a:pt x="2" y="69"/>
                    </a:lnTo>
                    <a:lnTo>
                      <a:pt x="2" y="73"/>
                    </a:lnTo>
                    <a:lnTo>
                      <a:pt x="1" y="75"/>
                    </a:lnTo>
                    <a:lnTo>
                      <a:pt x="1" y="76"/>
                    </a:lnTo>
                    <a:lnTo>
                      <a:pt x="1" y="79"/>
                    </a:lnTo>
                    <a:lnTo>
                      <a:pt x="3" y="84"/>
                    </a:lnTo>
                    <a:lnTo>
                      <a:pt x="3" y="85"/>
                    </a:lnTo>
                    <a:lnTo>
                      <a:pt x="3" y="85"/>
                    </a:lnTo>
                    <a:lnTo>
                      <a:pt x="4" y="86"/>
                    </a:lnTo>
                    <a:lnTo>
                      <a:pt x="5" y="87"/>
                    </a:lnTo>
                    <a:lnTo>
                      <a:pt x="5" y="89"/>
                    </a:lnTo>
                    <a:lnTo>
                      <a:pt x="5" y="90"/>
                    </a:lnTo>
                    <a:lnTo>
                      <a:pt x="4" y="91"/>
                    </a:lnTo>
                    <a:lnTo>
                      <a:pt x="3" y="91"/>
                    </a:lnTo>
                    <a:lnTo>
                      <a:pt x="3" y="89"/>
                    </a:lnTo>
                    <a:lnTo>
                      <a:pt x="2" y="90"/>
                    </a:lnTo>
                    <a:lnTo>
                      <a:pt x="1" y="86"/>
                    </a:lnTo>
                    <a:lnTo>
                      <a:pt x="1" y="86"/>
                    </a:lnTo>
                    <a:lnTo>
                      <a:pt x="1" y="87"/>
                    </a:lnTo>
                    <a:lnTo>
                      <a:pt x="2" y="90"/>
                    </a:lnTo>
                    <a:lnTo>
                      <a:pt x="3" y="91"/>
                    </a:lnTo>
                    <a:lnTo>
                      <a:pt x="3" y="91"/>
                    </a:lnTo>
                    <a:lnTo>
                      <a:pt x="2" y="92"/>
                    </a:lnTo>
                    <a:lnTo>
                      <a:pt x="1" y="92"/>
                    </a:lnTo>
                    <a:lnTo>
                      <a:pt x="1" y="91"/>
                    </a:lnTo>
                    <a:lnTo>
                      <a:pt x="1" y="91"/>
                    </a:lnTo>
                    <a:lnTo>
                      <a:pt x="1" y="91"/>
                    </a:lnTo>
                    <a:lnTo>
                      <a:pt x="1" y="90"/>
                    </a:lnTo>
                    <a:lnTo>
                      <a:pt x="1" y="90"/>
                    </a:lnTo>
                    <a:lnTo>
                      <a:pt x="0" y="90"/>
                    </a:lnTo>
                    <a:lnTo>
                      <a:pt x="0" y="89"/>
                    </a:lnTo>
                    <a:lnTo>
                      <a:pt x="0" y="90"/>
                    </a:lnTo>
                    <a:lnTo>
                      <a:pt x="0" y="91"/>
                    </a:lnTo>
                    <a:lnTo>
                      <a:pt x="1" y="91"/>
                    </a:lnTo>
                    <a:lnTo>
                      <a:pt x="1" y="92"/>
                    </a:lnTo>
                    <a:lnTo>
                      <a:pt x="2" y="94"/>
                    </a:lnTo>
                    <a:lnTo>
                      <a:pt x="4" y="95"/>
                    </a:lnTo>
                    <a:lnTo>
                      <a:pt x="5" y="98"/>
                    </a:lnTo>
                    <a:lnTo>
                      <a:pt x="5" y="101"/>
                    </a:lnTo>
                    <a:lnTo>
                      <a:pt x="7" y="104"/>
                    </a:lnTo>
                    <a:lnTo>
                      <a:pt x="8" y="106"/>
                    </a:lnTo>
                    <a:lnTo>
                      <a:pt x="9" y="109"/>
                    </a:lnTo>
                    <a:lnTo>
                      <a:pt x="10" y="117"/>
                    </a:lnTo>
                    <a:lnTo>
                      <a:pt x="12" y="119"/>
                    </a:lnTo>
                    <a:lnTo>
                      <a:pt x="14" y="125"/>
                    </a:lnTo>
                    <a:lnTo>
                      <a:pt x="14" y="129"/>
                    </a:lnTo>
                    <a:lnTo>
                      <a:pt x="13" y="130"/>
                    </a:lnTo>
                    <a:lnTo>
                      <a:pt x="13" y="130"/>
                    </a:lnTo>
                    <a:lnTo>
                      <a:pt x="13" y="131"/>
                    </a:lnTo>
                    <a:lnTo>
                      <a:pt x="14" y="132"/>
                    </a:lnTo>
                    <a:lnTo>
                      <a:pt x="14" y="133"/>
                    </a:lnTo>
                    <a:lnTo>
                      <a:pt x="12" y="136"/>
                    </a:lnTo>
                    <a:lnTo>
                      <a:pt x="11" y="136"/>
                    </a:lnTo>
                    <a:lnTo>
                      <a:pt x="10" y="136"/>
                    </a:lnTo>
                    <a:lnTo>
                      <a:pt x="10" y="136"/>
                    </a:lnTo>
                    <a:lnTo>
                      <a:pt x="10" y="141"/>
                    </a:lnTo>
                    <a:lnTo>
                      <a:pt x="12" y="141"/>
                    </a:lnTo>
                    <a:lnTo>
                      <a:pt x="16" y="145"/>
                    </a:lnTo>
                    <a:lnTo>
                      <a:pt x="17" y="145"/>
                    </a:lnTo>
                    <a:lnTo>
                      <a:pt x="17" y="145"/>
                    </a:lnTo>
                    <a:lnTo>
                      <a:pt x="18" y="145"/>
                    </a:lnTo>
                    <a:lnTo>
                      <a:pt x="19" y="146"/>
                    </a:lnTo>
                    <a:lnTo>
                      <a:pt x="23" y="146"/>
                    </a:lnTo>
                    <a:lnTo>
                      <a:pt x="24" y="146"/>
                    </a:lnTo>
                    <a:lnTo>
                      <a:pt x="25" y="146"/>
                    </a:lnTo>
                    <a:lnTo>
                      <a:pt x="26" y="146"/>
                    </a:lnTo>
                    <a:lnTo>
                      <a:pt x="26" y="146"/>
                    </a:lnTo>
                    <a:lnTo>
                      <a:pt x="27" y="146"/>
                    </a:lnTo>
                    <a:lnTo>
                      <a:pt x="27" y="146"/>
                    </a:lnTo>
                    <a:lnTo>
                      <a:pt x="28" y="145"/>
                    </a:lnTo>
                    <a:lnTo>
                      <a:pt x="29" y="144"/>
                    </a:lnTo>
                    <a:lnTo>
                      <a:pt x="31" y="142"/>
                    </a:lnTo>
                    <a:lnTo>
                      <a:pt x="34" y="142"/>
                    </a:lnTo>
                    <a:lnTo>
                      <a:pt x="34" y="141"/>
                    </a:lnTo>
                    <a:lnTo>
                      <a:pt x="35" y="141"/>
                    </a:lnTo>
                    <a:lnTo>
                      <a:pt x="34" y="140"/>
                    </a:lnTo>
                    <a:lnTo>
                      <a:pt x="35" y="140"/>
                    </a:lnTo>
                    <a:lnTo>
                      <a:pt x="36" y="138"/>
                    </a:lnTo>
                    <a:lnTo>
                      <a:pt x="38" y="138"/>
                    </a:lnTo>
                    <a:lnTo>
                      <a:pt x="41" y="138"/>
                    </a:lnTo>
                    <a:lnTo>
                      <a:pt x="43" y="138"/>
                    </a:lnTo>
                    <a:lnTo>
                      <a:pt x="46" y="138"/>
                    </a:lnTo>
                    <a:lnTo>
                      <a:pt x="49" y="138"/>
                    </a:lnTo>
                    <a:lnTo>
                      <a:pt x="49" y="138"/>
                    </a:lnTo>
                    <a:lnTo>
                      <a:pt x="49" y="138"/>
                    </a:lnTo>
                    <a:lnTo>
                      <a:pt x="54" y="138"/>
                    </a:lnTo>
                    <a:lnTo>
                      <a:pt x="55" y="138"/>
                    </a:lnTo>
                    <a:lnTo>
                      <a:pt x="56" y="138"/>
                    </a:lnTo>
                    <a:lnTo>
                      <a:pt x="57" y="138"/>
                    </a:lnTo>
                    <a:lnTo>
                      <a:pt x="60" y="132"/>
                    </a:lnTo>
                    <a:lnTo>
                      <a:pt x="61" y="132"/>
                    </a:lnTo>
                    <a:lnTo>
                      <a:pt x="63" y="131"/>
                    </a:lnTo>
                    <a:lnTo>
                      <a:pt x="63" y="131"/>
                    </a:lnTo>
                    <a:lnTo>
                      <a:pt x="64" y="131"/>
                    </a:lnTo>
                    <a:lnTo>
                      <a:pt x="66" y="130"/>
                    </a:lnTo>
                    <a:lnTo>
                      <a:pt x="70" y="127"/>
                    </a:lnTo>
                    <a:lnTo>
                      <a:pt x="70" y="127"/>
                    </a:lnTo>
                    <a:lnTo>
                      <a:pt x="76" y="127"/>
                    </a:lnTo>
                    <a:lnTo>
                      <a:pt x="82" y="127"/>
                    </a:lnTo>
                    <a:lnTo>
                      <a:pt x="88" y="124"/>
                    </a:lnTo>
                    <a:lnTo>
                      <a:pt x="99" y="123"/>
                    </a:lnTo>
                    <a:lnTo>
                      <a:pt x="102" y="124"/>
                    </a:lnTo>
                    <a:lnTo>
                      <a:pt x="104" y="126"/>
                    </a:lnTo>
                    <a:lnTo>
                      <a:pt x="105" y="126"/>
                    </a:lnTo>
                    <a:lnTo>
                      <a:pt x="107" y="126"/>
                    </a:lnTo>
                    <a:lnTo>
                      <a:pt x="107" y="126"/>
                    </a:lnTo>
                    <a:lnTo>
                      <a:pt x="110" y="127"/>
                    </a:lnTo>
                    <a:lnTo>
                      <a:pt x="111" y="127"/>
                    </a:lnTo>
                    <a:lnTo>
                      <a:pt x="110" y="127"/>
                    </a:lnTo>
                    <a:lnTo>
                      <a:pt x="111" y="127"/>
                    </a:lnTo>
                    <a:lnTo>
                      <a:pt x="114" y="129"/>
                    </a:lnTo>
                    <a:lnTo>
                      <a:pt x="116" y="130"/>
                    </a:lnTo>
                    <a:lnTo>
                      <a:pt x="115" y="131"/>
                    </a:lnTo>
                    <a:lnTo>
                      <a:pt x="115" y="131"/>
                    </a:lnTo>
                    <a:lnTo>
                      <a:pt x="115" y="132"/>
                    </a:lnTo>
                    <a:lnTo>
                      <a:pt x="116" y="133"/>
                    </a:lnTo>
                    <a:lnTo>
                      <a:pt x="118" y="134"/>
                    </a:lnTo>
                    <a:lnTo>
                      <a:pt x="118" y="134"/>
                    </a:lnTo>
                    <a:lnTo>
                      <a:pt x="119" y="135"/>
                    </a:lnTo>
                    <a:lnTo>
                      <a:pt x="119" y="137"/>
                    </a:lnTo>
                    <a:lnTo>
                      <a:pt x="121" y="138"/>
                    </a:lnTo>
                    <a:lnTo>
                      <a:pt x="121" y="139"/>
                    </a:lnTo>
                    <a:lnTo>
                      <a:pt x="121" y="140"/>
                    </a:lnTo>
                    <a:lnTo>
                      <a:pt x="122" y="141"/>
                    </a:lnTo>
                    <a:lnTo>
                      <a:pt x="122" y="142"/>
                    </a:lnTo>
                    <a:lnTo>
                      <a:pt x="122" y="143"/>
                    </a:lnTo>
                    <a:lnTo>
                      <a:pt x="121" y="142"/>
                    </a:lnTo>
                    <a:lnTo>
                      <a:pt x="121" y="143"/>
                    </a:lnTo>
                    <a:lnTo>
                      <a:pt x="121" y="143"/>
                    </a:lnTo>
                    <a:lnTo>
                      <a:pt x="122" y="144"/>
                    </a:lnTo>
                    <a:lnTo>
                      <a:pt x="123" y="145"/>
                    </a:lnTo>
                    <a:lnTo>
                      <a:pt x="124" y="146"/>
                    </a:lnTo>
                    <a:lnTo>
                      <a:pt x="125" y="146"/>
                    </a:lnTo>
                    <a:lnTo>
                      <a:pt x="125" y="146"/>
                    </a:lnTo>
                    <a:lnTo>
                      <a:pt x="125" y="144"/>
                    </a:lnTo>
                    <a:lnTo>
                      <a:pt x="125" y="144"/>
                    </a:lnTo>
                    <a:lnTo>
                      <a:pt x="125" y="143"/>
                    </a:lnTo>
                    <a:lnTo>
                      <a:pt x="127" y="141"/>
                    </a:lnTo>
                    <a:lnTo>
                      <a:pt x="128" y="139"/>
                    </a:lnTo>
                    <a:lnTo>
                      <a:pt x="129" y="139"/>
                    </a:lnTo>
                    <a:lnTo>
                      <a:pt x="129" y="138"/>
                    </a:lnTo>
                    <a:lnTo>
                      <a:pt x="130" y="138"/>
                    </a:lnTo>
                    <a:lnTo>
                      <a:pt x="130" y="138"/>
                    </a:lnTo>
                    <a:lnTo>
                      <a:pt x="131" y="137"/>
                    </a:lnTo>
                    <a:lnTo>
                      <a:pt x="132" y="138"/>
                    </a:lnTo>
                    <a:lnTo>
                      <a:pt x="132" y="136"/>
                    </a:lnTo>
                    <a:lnTo>
                      <a:pt x="132" y="136"/>
                    </a:lnTo>
                    <a:lnTo>
                      <a:pt x="134" y="132"/>
                    </a:lnTo>
                    <a:lnTo>
                      <a:pt x="135" y="132"/>
                    </a:lnTo>
                    <a:lnTo>
                      <a:pt x="135" y="130"/>
                    </a:lnTo>
                    <a:lnTo>
                      <a:pt x="135" y="129"/>
                    </a:lnTo>
                    <a:lnTo>
                      <a:pt x="136" y="130"/>
                    </a:lnTo>
                    <a:lnTo>
                      <a:pt x="136" y="131"/>
                    </a:lnTo>
                    <a:lnTo>
                      <a:pt x="136" y="131"/>
                    </a:lnTo>
                    <a:lnTo>
                      <a:pt x="136" y="132"/>
                    </a:lnTo>
                    <a:lnTo>
                      <a:pt x="136" y="134"/>
                    </a:lnTo>
                    <a:lnTo>
                      <a:pt x="136" y="134"/>
                    </a:lnTo>
                    <a:lnTo>
                      <a:pt x="136" y="136"/>
                    </a:lnTo>
                    <a:lnTo>
                      <a:pt x="136" y="137"/>
                    </a:lnTo>
                    <a:lnTo>
                      <a:pt x="135" y="138"/>
                    </a:lnTo>
                    <a:lnTo>
                      <a:pt x="133" y="140"/>
                    </a:lnTo>
                    <a:lnTo>
                      <a:pt x="133" y="142"/>
                    </a:lnTo>
                    <a:lnTo>
                      <a:pt x="133" y="142"/>
                    </a:lnTo>
                    <a:lnTo>
                      <a:pt x="133" y="145"/>
                    </a:lnTo>
                    <a:lnTo>
                      <a:pt x="132" y="146"/>
                    </a:lnTo>
                    <a:lnTo>
                      <a:pt x="131" y="146"/>
                    </a:lnTo>
                    <a:lnTo>
                      <a:pt x="130" y="147"/>
                    </a:lnTo>
                    <a:lnTo>
                      <a:pt x="131" y="148"/>
                    </a:lnTo>
                    <a:lnTo>
                      <a:pt x="132" y="147"/>
                    </a:lnTo>
                    <a:lnTo>
                      <a:pt x="133" y="147"/>
                    </a:lnTo>
                    <a:lnTo>
                      <a:pt x="134" y="146"/>
                    </a:lnTo>
                    <a:lnTo>
                      <a:pt x="135" y="147"/>
                    </a:lnTo>
                    <a:lnTo>
                      <a:pt x="135" y="146"/>
                    </a:lnTo>
                    <a:lnTo>
                      <a:pt x="136" y="143"/>
                    </a:lnTo>
                    <a:lnTo>
                      <a:pt x="137" y="141"/>
                    </a:lnTo>
                    <a:lnTo>
                      <a:pt x="138" y="141"/>
                    </a:lnTo>
                    <a:lnTo>
                      <a:pt x="139" y="142"/>
                    </a:lnTo>
                    <a:lnTo>
                      <a:pt x="139" y="144"/>
                    </a:lnTo>
                    <a:lnTo>
                      <a:pt x="139" y="146"/>
                    </a:lnTo>
                    <a:lnTo>
                      <a:pt x="139" y="147"/>
                    </a:lnTo>
                    <a:lnTo>
                      <a:pt x="137" y="150"/>
                    </a:lnTo>
                    <a:lnTo>
                      <a:pt x="138" y="150"/>
                    </a:lnTo>
                    <a:lnTo>
                      <a:pt x="139" y="150"/>
                    </a:lnTo>
                    <a:lnTo>
                      <a:pt x="142" y="149"/>
                    </a:lnTo>
                    <a:lnTo>
                      <a:pt x="143" y="149"/>
                    </a:lnTo>
                    <a:lnTo>
                      <a:pt x="143" y="149"/>
                    </a:lnTo>
                    <a:lnTo>
                      <a:pt x="143" y="150"/>
                    </a:lnTo>
                    <a:lnTo>
                      <a:pt x="146" y="153"/>
                    </a:lnTo>
                    <a:lnTo>
                      <a:pt x="147" y="157"/>
                    </a:lnTo>
                    <a:lnTo>
                      <a:pt x="147" y="158"/>
                    </a:lnTo>
                    <a:lnTo>
                      <a:pt x="146" y="159"/>
                    </a:lnTo>
                    <a:lnTo>
                      <a:pt x="146" y="160"/>
                    </a:lnTo>
                    <a:lnTo>
                      <a:pt x="147" y="163"/>
                    </a:lnTo>
                    <a:lnTo>
                      <a:pt x="148" y="163"/>
                    </a:lnTo>
                    <a:lnTo>
                      <a:pt x="149" y="164"/>
                    </a:lnTo>
                    <a:lnTo>
                      <a:pt x="150" y="166"/>
                    </a:lnTo>
                    <a:lnTo>
                      <a:pt x="151" y="167"/>
                    </a:lnTo>
                    <a:lnTo>
                      <a:pt x="153" y="167"/>
                    </a:lnTo>
                    <a:lnTo>
                      <a:pt x="155" y="167"/>
                    </a:lnTo>
                    <a:lnTo>
                      <a:pt x="156" y="169"/>
                    </a:lnTo>
                    <a:lnTo>
                      <a:pt x="157" y="168"/>
                    </a:lnTo>
                    <a:lnTo>
                      <a:pt x="158" y="168"/>
                    </a:lnTo>
                    <a:lnTo>
                      <a:pt x="165" y="171"/>
                    </a:lnTo>
                    <a:lnTo>
                      <a:pt x="166" y="172"/>
                    </a:lnTo>
                    <a:lnTo>
                      <a:pt x="169" y="171"/>
                    </a:lnTo>
                    <a:lnTo>
                      <a:pt x="170" y="169"/>
                    </a:lnTo>
                    <a:lnTo>
                      <a:pt x="172" y="168"/>
                    </a:lnTo>
                    <a:lnTo>
                      <a:pt x="173" y="167"/>
                    </a:lnTo>
                    <a:lnTo>
                      <a:pt x="173" y="167"/>
                    </a:lnTo>
                    <a:lnTo>
                      <a:pt x="172" y="167"/>
                    </a:lnTo>
                    <a:lnTo>
                      <a:pt x="172" y="167"/>
                    </a:lnTo>
                    <a:lnTo>
                      <a:pt x="174" y="165"/>
                    </a:lnTo>
                    <a:lnTo>
                      <a:pt x="176" y="166"/>
                    </a:lnTo>
                    <a:lnTo>
                      <a:pt x="176" y="167"/>
                    </a:lnTo>
                    <a:lnTo>
                      <a:pt x="175" y="168"/>
                    </a:lnTo>
                    <a:lnTo>
                      <a:pt x="174" y="168"/>
                    </a:lnTo>
                    <a:lnTo>
                      <a:pt x="174" y="169"/>
                    </a:lnTo>
                    <a:lnTo>
                      <a:pt x="176" y="169"/>
                    </a:lnTo>
                    <a:lnTo>
                      <a:pt x="176" y="169"/>
                    </a:lnTo>
                    <a:lnTo>
                      <a:pt x="177" y="167"/>
                    </a:lnTo>
                    <a:lnTo>
                      <a:pt x="178" y="168"/>
                    </a:lnTo>
                    <a:lnTo>
                      <a:pt x="178" y="170"/>
                    </a:lnTo>
                    <a:lnTo>
                      <a:pt x="178" y="170"/>
                    </a:lnTo>
                    <a:lnTo>
                      <a:pt x="179" y="171"/>
                    </a:lnTo>
                    <a:lnTo>
                      <a:pt x="179" y="171"/>
                    </a:lnTo>
                    <a:lnTo>
                      <a:pt x="180" y="172"/>
                    </a:lnTo>
                    <a:lnTo>
                      <a:pt x="181" y="172"/>
                    </a:lnTo>
                    <a:lnTo>
                      <a:pt x="182" y="172"/>
                    </a:lnTo>
                    <a:lnTo>
                      <a:pt x="183" y="175"/>
                    </a:lnTo>
                    <a:lnTo>
                      <a:pt x="183" y="174"/>
                    </a:lnTo>
                    <a:lnTo>
                      <a:pt x="184" y="171"/>
                    </a:lnTo>
                    <a:lnTo>
                      <a:pt x="183" y="171"/>
                    </a:lnTo>
                    <a:lnTo>
                      <a:pt x="183" y="172"/>
                    </a:lnTo>
                    <a:lnTo>
                      <a:pt x="183" y="173"/>
                    </a:lnTo>
                    <a:lnTo>
                      <a:pt x="182" y="172"/>
                    </a:lnTo>
                    <a:lnTo>
                      <a:pt x="182" y="171"/>
                    </a:lnTo>
                    <a:lnTo>
                      <a:pt x="183" y="171"/>
                    </a:lnTo>
                    <a:lnTo>
                      <a:pt x="183" y="171"/>
                    </a:lnTo>
                    <a:lnTo>
                      <a:pt x="185" y="171"/>
                    </a:lnTo>
                    <a:lnTo>
                      <a:pt x="185" y="171"/>
                    </a:lnTo>
                    <a:lnTo>
                      <a:pt x="186" y="171"/>
                    </a:lnTo>
                    <a:lnTo>
                      <a:pt x="187" y="170"/>
                    </a:lnTo>
                    <a:lnTo>
                      <a:pt x="187" y="169"/>
                    </a:lnTo>
                    <a:lnTo>
                      <a:pt x="188" y="168"/>
                    </a:lnTo>
                    <a:lnTo>
                      <a:pt x="194" y="165"/>
                    </a:lnTo>
                    <a:lnTo>
                      <a:pt x="201" y="164"/>
                    </a:lnTo>
                    <a:lnTo>
                      <a:pt x="201" y="163"/>
                    </a:lnTo>
                    <a:lnTo>
                      <a:pt x="201" y="163"/>
                    </a:lnTo>
                    <a:lnTo>
                      <a:pt x="202" y="164"/>
                    </a:lnTo>
                    <a:lnTo>
                      <a:pt x="203" y="162"/>
                    </a:lnTo>
                    <a:lnTo>
                      <a:pt x="202" y="160"/>
                    </a:lnTo>
                    <a:lnTo>
                      <a:pt x="204" y="155"/>
                    </a:lnTo>
                    <a:lnTo>
                      <a:pt x="203" y="154"/>
                    </a:lnTo>
                    <a:lnTo>
                      <a:pt x="204" y="150"/>
                    </a:lnTo>
                    <a:lnTo>
                      <a:pt x="205" y="150"/>
                    </a:lnTo>
                    <a:lnTo>
                      <a:pt x="205" y="149"/>
                    </a:lnTo>
                    <a:lnTo>
                      <a:pt x="205" y="149"/>
                    </a:lnTo>
                    <a:lnTo>
                      <a:pt x="206" y="146"/>
                    </a:lnTo>
                    <a:lnTo>
                      <a:pt x="207" y="147"/>
                    </a:lnTo>
                    <a:lnTo>
                      <a:pt x="208" y="142"/>
                    </a:lnTo>
                    <a:lnTo>
                      <a:pt x="209" y="141"/>
                    </a:lnTo>
                    <a:lnTo>
                      <a:pt x="209" y="140"/>
                    </a:lnTo>
                    <a:lnTo>
                      <a:pt x="209" y="139"/>
                    </a:lnTo>
                    <a:lnTo>
                      <a:pt x="210" y="138"/>
                    </a:lnTo>
                    <a:lnTo>
                      <a:pt x="210" y="137"/>
                    </a:lnTo>
                    <a:lnTo>
                      <a:pt x="209" y="137"/>
                    </a:lnTo>
                    <a:lnTo>
                      <a:pt x="209" y="136"/>
                    </a:lnTo>
                    <a:lnTo>
                      <a:pt x="210" y="136"/>
                    </a:lnTo>
                    <a:lnTo>
                      <a:pt x="210" y="136"/>
                    </a:lnTo>
                    <a:lnTo>
                      <a:pt x="212" y="132"/>
                    </a:lnTo>
                    <a:lnTo>
                      <a:pt x="215" y="131"/>
                    </a:lnTo>
                    <a:lnTo>
                      <a:pt x="214" y="131"/>
                    </a:lnTo>
                    <a:lnTo>
                      <a:pt x="214" y="131"/>
                    </a:lnTo>
                    <a:lnTo>
                      <a:pt x="215" y="131"/>
                    </a:lnTo>
                    <a:lnTo>
                      <a:pt x="216" y="129"/>
                    </a:lnTo>
                    <a:lnTo>
                      <a:pt x="216" y="128"/>
                    </a:lnTo>
                    <a:lnTo>
                      <a:pt x="216" y="127"/>
                    </a:lnTo>
                    <a:lnTo>
                      <a:pt x="216" y="127"/>
                    </a:lnTo>
                    <a:lnTo>
                      <a:pt x="219" y="122"/>
                    </a:lnTo>
                    <a:lnTo>
                      <a:pt x="219" y="121"/>
                    </a:lnTo>
                    <a:lnTo>
                      <a:pt x="219" y="120"/>
                    </a:lnTo>
                    <a:lnTo>
                      <a:pt x="219" y="116"/>
                    </a:lnTo>
                    <a:lnTo>
                      <a:pt x="220" y="115"/>
                    </a:lnTo>
                    <a:lnTo>
                      <a:pt x="220" y="115"/>
                    </a:lnTo>
                    <a:lnTo>
                      <a:pt x="222" y="102"/>
                    </a:lnTo>
                    <a:lnTo>
                      <a:pt x="220" y="97"/>
                    </a:lnTo>
                    <a:lnTo>
                      <a:pt x="219" y="9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0" name="Freeform 313"/>
              <p:cNvSpPr>
                <a:spLocks/>
              </p:cNvSpPr>
              <p:nvPr/>
            </p:nvSpPr>
            <p:spPr bwMode="auto">
              <a:xfrm>
                <a:off x="5078" y="3926"/>
                <a:ext cx="8" cy="4"/>
              </a:xfrm>
              <a:custGeom>
                <a:avLst/>
                <a:gdLst/>
                <a:ahLst/>
                <a:cxnLst>
                  <a:cxn ang="0">
                    <a:pos x="5" y="2"/>
                  </a:cxn>
                  <a:cxn ang="0">
                    <a:pos x="5" y="1"/>
                  </a:cxn>
                  <a:cxn ang="0">
                    <a:pos x="3" y="0"/>
                  </a:cxn>
                  <a:cxn ang="0">
                    <a:pos x="0" y="2"/>
                  </a:cxn>
                  <a:cxn ang="0">
                    <a:pos x="0" y="2"/>
                  </a:cxn>
                  <a:cxn ang="0">
                    <a:pos x="0" y="3"/>
                  </a:cxn>
                  <a:cxn ang="0">
                    <a:pos x="0" y="4"/>
                  </a:cxn>
                  <a:cxn ang="0">
                    <a:pos x="3" y="4"/>
                  </a:cxn>
                  <a:cxn ang="0">
                    <a:pos x="4" y="4"/>
                  </a:cxn>
                  <a:cxn ang="0">
                    <a:pos x="5" y="4"/>
                  </a:cxn>
                  <a:cxn ang="0">
                    <a:pos x="6" y="3"/>
                  </a:cxn>
                  <a:cxn ang="0">
                    <a:pos x="8" y="3"/>
                  </a:cxn>
                  <a:cxn ang="0">
                    <a:pos x="7" y="2"/>
                  </a:cxn>
                  <a:cxn ang="0">
                    <a:pos x="5" y="2"/>
                  </a:cxn>
                </a:cxnLst>
                <a:rect l="0" t="0" r="r" b="b"/>
                <a:pathLst>
                  <a:path w="8" h="4">
                    <a:moveTo>
                      <a:pt x="5" y="2"/>
                    </a:moveTo>
                    <a:lnTo>
                      <a:pt x="5" y="1"/>
                    </a:lnTo>
                    <a:lnTo>
                      <a:pt x="3" y="0"/>
                    </a:lnTo>
                    <a:lnTo>
                      <a:pt x="0" y="2"/>
                    </a:lnTo>
                    <a:lnTo>
                      <a:pt x="0" y="2"/>
                    </a:lnTo>
                    <a:lnTo>
                      <a:pt x="0" y="3"/>
                    </a:lnTo>
                    <a:lnTo>
                      <a:pt x="0" y="4"/>
                    </a:lnTo>
                    <a:lnTo>
                      <a:pt x="3" y="4"/>
                    </a:lnTo>
                    <a:lnTo>
                      <a:pt x="4" y="4"/>
                    </a:lnTo>
                    <a:lnTo>
                      <a:pt x="5" y="4"/>
                    </a:lnTo>
                    <a:lnTo>
                      <a:pt x="6" y="3"/>
                    </a:lnTo>
                    <a:lnTo>
                      <a:pt x="8" y="3"/>
                    </a:lnTo>
                    <a:lnTo>
                      <a:pt x="7" y="2"/>
                    </a:lnTo>
                    <a:lnTo>
                      <a:pt x="5"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1" name="Freeform 314"/>
              <p:cNvSpPr>
                <a:spLocks/>
              </p:cNvSpPr>
              <p:nvPr/>
            </p:nvSpPr>
            <p:spPr bwMode="auto">
              <a:xfrm>
                <a:off x="5141" y="3959"/>
                <a:ext cx="2" cy="2"/>
              </a:xfrm>
              <a:custGeom>
                <a:avLst/>
                <a:gdLst/>
                <a:ahLst/>
                <a:cxnLst>
                  <a:cxn ang="0">
                    <a:pos x="2" y="0"/>
                  </a:cxn>
                  <a:cxn ang="0">
                    <a:pos x="0" y="1"/>
                  </a:cxn>
                  <a:cxn ang="0">
                    <a:pos x="0" y="1"/>
                  </a:cxn>
                  <a:cxn ang="0">
                    <a:pos x="2" y="2"/>
                  </a:cxn>
                  <a:cxn ang="0">
                    <a:pos x="2" y="2"/>
                  </a:cxn>
                  <a:cxn ang="0">
                    <a:pos x="2" y="1"/>
                  </a:cxn>
                  <a:cxn ang="0">
                    <a:pos x="2" y="0"/>
                  </a:cxn>
                </a:cxnLst>
                <a:rect l="0" t="0" r="r" b="b"/>
                <a:pathLst>
                  <a:path w="2" h="2">
                    <a:moveTo>
                      <a:pt x="2" y="0"/>
                    </a:moveTo>
                    <a:lnTo>
                      <a:pt x="0" y="1"/>
                    </a:lnTo>
                    <a:lnTo>
                      <a:pt x="0" y="1"/>
                    </a:lnTo>
                    <a:lnTo>
                      <a:pt x="2" y="2"/>
                    </a:lnTo>
                    <a:lnTo>
                      <a:pt x="2" y="2"/>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2" name="Freeform 315"/>
              <p:cNvSpPr>
                <a:spLocks/>
              </p:cNvSpPr>
              <p:nvPr/>
            </p:nvSpPr>
            <p:spPr bwMode="auto">
              <a:xfrm>
                <a:off x="4964" y="3763"/>
                <a:ext cx="5" cy="4"/>
              </a:xfrm>
              <a:custGeom>
                <a:avLst/>
                <a:gdLst/>
                <a:ahLst/>
                <a:cxnLst>
                  <a:cxn ang="0">
                    <a:pos x="1" y="3"/>
                  </a:cxn>
                  <a:cxn ang="0">
                    <a:pos x="0" y="3"/>
                  </a:cxn>
                  <a:cxn ang="0">
                    <a:pos x="0" y="3"/>
                  </a:cxn>
                  <a:cxn ang="0">
                    <a:pos x="1" y="4"/>
                  </a:cxn>
                  <a:cxn ang="0">
                    <a:pos x="3" y="4"/>
                  </a:cxn>
                  <a:cxn ang="0">
                    <a:pos x="4" y="4"/>
                  </a:cxn>
                  <a:cxn ang="0">
                    <a:pos x="4" y="3"/>
                  </a:cxn>
                  <a:cxn ang="0">
                    <a:pos x="5" y="2"/>
                  </a:cxn>
                  <a:cxn ang="0">
                    <a:pos x="5" y="0"/>
                  </a:cxn>
                  <a:cxn ang="0">
                    <a:pos x="4" y="0"/>
                  </a:cxn>
                  <a:cxn ang="0">
                    <a:pos x="2" y="0"/>
                  </a:cxn>
                  <a:cxn ang="0">
                    <a:pos x="1" y="1"/>
                  </a:cxn>
                  <a:cxn ang="0">
                    <a:pos x="1" y="3"/>
                  </a:cxn>
                </a:cxnLst>
                <a:rect l="0" t="0" r="r" b="b"/>
                <a:pathLst>
                  <a:path w="5" h="4">
                    <a:moveTo>
                      <a:pt x="1" y="3"/>
                    </a:moveTo>
                    <a:lnTo>
                      <a:pt x="0" y="3"/>
                    </a:lnTo>
                    <a:lnTo>
                      <a:pt x="0" y="3"/>
                    </a:lnTo>
                    <a:lnTo>
                      <a:pt x="1" y="4"/>
                    </a:lnTo>
                    <a:lnTo>
                      <a:pt x="3" y="4"/>
                    </a:lnTo>
                    <a:lnTo>
                      <a:pt x="4" y="4"/>
                    </a:lnTo>
                    <a:lnTo>
                      <a:pt x="4" y="3"/>
                    </a:lnTo>
                    <a:lnTo>
                      <a:pt x="5" y="2"/>
                    </a:lnTo>
                    <a:lnTo>
                      <a:pt x="5" y="0"/>
                    </a:lnTo>
                    <a:lnTo>
                      <a:pt x="4" y="0"/>
                    </a:lnTo>
                    <a:lnTo>
                      <a:pt x="2" y="0"/>
                    </a:lnTo>
                    <a:lnTo>
                      <a:pt x="1" y="1"/>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3" name="Freeform 316"/>
              <p:cNvSpPr>
                <a:spLocks/>
              </p:cNvSpPr>
              <p:nvPr/>
            </p:nvSpPr>
            <p:spPr bwMode="auto">
              <a:xfrm>
                <a:off x="4965" y="3736"/>
                <a:ext cx="1" cy="4"/>
              </a:xfrm>
              <a:custGeom>
                <a:avLst/>
                <a:gdLst/>
                <a:ahLst/>
                <a:cxnLst>
                  <a:cxn ang="0">
                    <a:pos x="1" y="3"/>
                  </a:cxn>
                  <a:cxn ang="0">
                    <a:pos x="1" y="0"/>
                  </a:cxn>
                  <a:cxn ang="0">
                    <a:pos x="0" y="0"/>
                  </a:cxn>
                  <a:cxn ang="0">
                    <a:pos x="0" y="0"/>
                  </a:cxn>
                  <a:cxn ang="0">
                    <a:pos x="0" y="0"/>
                  </a:cxn>
                  <a:cxn ang="0">
                    <a:pos x="0" y="1"/>
                  </a:cxn>
                  <a:cxn ang="0">
                    <a:pos x="0" y="4"/>
                  </a:cxn>
                  <a:cxn ang="0">
                    <a:pos x="1" y="4"/>
                  </a:cxn>
                  <a:cxn ang="0">
                    <a:pos x="1" y="3"/>
                  </a:cxn>
                </a:cxnLst>
                <a:rect l="0" t="0" r="r" b="b"/>
                <a:pathLst>
                  <a:path w="1" h="4">
                    <a:moveTo>
                      <a:pt x="1" y="3"/>
                    </a:moveTo>
                    <a:lnTo>
                      <a:pt x="1" y="0"/>
                    </a:lnTo>
                    <a:lnTo>
                      <a:pt x="0" y="0"/>
                    </a:lnTo>
                    <a:lnTo>
                      <a:pt x="0" y="0"/>
                    </a:lnTo>
                    <a:lnTo>
                      <a:pt x="0" y="0"/>
                    </a:lnTo>
                    <a:lnTo>
                      <a:pt x="0" y="1"/>
                    </a:lnTo>
                    <a:lnTo>
                      <a:pt x="0" y="4"/>
                    </a:lnTo>
                    <a:lnTo>
                      <a:pt x="1" y="4"/>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4" name="Freeform 317"/>
              <p:cNvSpPr>
                <a:spLocks/>
              </p:cNvSpPr>
              <p:nvPr/>
            </p:nvSpPr>
            <p:spPr bwMode="auto">
              <a:xfrm>
                <a:off x="4956" y="3762"/>
                <a:ext cx="6" cy="4"/>
              </a:xfrm>
              <a:custGeom>
                <a:avLst/>
                <a:gdLst/>
                <a:ahLst/>
                <a:cxnLst>
                  <a:cxn ang="0">
                    <a:pos x="3" y="0"/>
                  </a:cxn>
                  <a:cxn ang="0">
                    <a:pos x="3" y="0"/>
                  </a:cxn>
                  <a:cxn ang="0">
                    <a:pos x="1" y="0"/>
                  </a:cxn>
                  <a:cxn ang="0">
                    <a:pos x="0" y="0"/>
                  </a:cxn>
                  <a:cxn ang="0">
                    <a:pos x="1" y="1"/>
                  </a:cxn>
                  <a:cxn ang="0">
                    <a:pos x="1" y="2"/>
                  </a:cxn>
                  <a:cxn ang="0">
                    <a:pos x="2" y="2"/>
                  </a:cxn>
                  <a:cxn ang="0">
                    <a:pos x="3" y="3"/>
                  </a:cxn>
                  <a:cxn ang="0">
                    <a:pos x="4" y="4"/>
                  </a:cxn>
                  <a:cxn ang="0">
                    <a:pos x="4" y="4"/>
                  </a:cxn>
                  <a:cxn ang="0">
                    <a:pos x="5" y="4"/>
                  </a:cxn>
                  <a:cxn ang="0">
                    <a:pos x="6" y="2"/>
                  </a:cxn>
                  <a:cxn ang="0">
                    <a:pos x="6" y="1"/>
                  </a:cxn>
                  <a:cxn ang="0">
                    <a:pos x="6" y="0"/>
                  </a:cxn>
                  <a:cxn ang="0">
                    <a:pos x="4" y="0"/>
                  </a:cxn>
                  <a:cxn ang="0">
                    <a:pos x="3" y="0"/>
                  </a:cxn>
                </a:cxnLst>
                <a:rect l="0" t="0" r="r" b="b"/>
                <a:pathLst>
                  <a:path w="6" h="4">
                    <a:moveTo>
                      <a:pt x="3" y="0"/>
                    </a:moveTo>
                    <a:lnTo>
                      <a:pt x="3" y="0"/>
                    </a:lnTo>
                    <a:lnTo>
                      <a:pt x="1" y="0"/>
                    </a:lnTo>
                    <a:lnTo>
                      <a:pt x="0" y="0"/>
                    </a:lnTo>
                    <a:lnTo>
                      <a:pt x="1" y="1"/>
                    </a:lnTo>
                    <a:lnTo>
                      <a:pt x="1" y="2"/>
                    </a:lnTo>
                    <a:lnTo>
                      <a:pt x="2" y="2"/>
                    </a:lnTo>
                    <a:lnTo>
                      <a:pt x="3" y="3"/>
                    </a:lnTo>
                    <a:lnTo>
                      <a:pt x="4" y="4"/>
                    </a:lnTo>
                    <a:lnTo>
                      <a:pt x="4" y="4"/>
                    </a:lnTo>
                    <a:lnTo>
                      <a:pt x="5" y="4"/>
                    </a:lnTo>
                    <a:lnTo>
                      <a:pt x="6" y="2"/>
                    </a:lnTo>
                    <a:lnTo>
                      <a:pt x="6" y="1"/>
                    </a:lnTo>
                    <a:lnTo>
                      <a:pt x="6" y="0"/>
                    </a:lnTo>
                    <a:lnTo>
                      <a:pt x="4"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5" name="Freeform 318"/>
              <p:cNvSpPr>
                <a:spLocks/>
              </p:cNvSpPr>
              <p:nvPr/>
            </p:nvSpPr>
            <p:spPr bwMode="auto">
              <a:xfrm>
                <a:off x="4961" y="3755"/>
                <a:ext cx="1" cy="1"/>
              </a:xfrm>
              <a:custGeom>
                <a:avLst/>
                <a:gdLst/>
                <a:ahLst/>
                <a:cxnLst>
                  <a:cxn ang="0">
                    <a:pos x="1" y="0"/>
                  </a:cxn>
                  <a:cxn ang="0">
                    <a:pos x="0" y="0"/>
                  </a:cxn>
                  <a:cxn ang="0">
                    <a:pos x="0" y="0"/>
                  </a:cxn>
                  <a:cxn ang="0">
                    <a:pos x="0" y="0"/>
                  </a:cxn>
                  <a:cxn ang="0">
                    <a:pos x="0" y="1"/>
                  </a:cxn>
                  <a:cxn ang="0">
                    <a:pos x="1" y="0"/>
                  </a:cxn>
                  <a:cxn ang="0">
                    <a:pos x="1" y="0"/>
                  </a:cxn>
                </a:cxnLst>
                <a:rect l="0" t="0" r="r" b="b"/>
                <a:pathLst>
                  <a:path w="1" h="1">
                    <a:moveTo>
                      <a:pt x="1" y="0"/>
                    </a:moveTo>
                    <a:lnTo>
                      <a:pt x="0" y="0"/>
                    </a:lnTo>
                    <a:lnTo>
                      <a:pt x="0" y="0"/>
                    </a:lnTo>
                    <a:lnTo>
                      <a:pt x="0" y="0"/>
                    </a:lnTo>
                    <a:lnTo>
                      <a:pt x="0"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6" name="Freeform 319"/>
              <p:cNvSpPr>
                <a:spLocks/>
              </p:cNvSpPr>
              <p:nvPr/>
            </p:nvSpPr>
            <p:spPr bwMode="auto">
              <a:xfrm>
                <a:off x="5248" y="3838"/>
                <a:ext cx="2" cy="1"/>
              </a:xfrm>
              <a:custGeom>
                <a:avLst/>
                <a:gdLst/>
                <a:ahLst/>
                <a:cxnLst>
                  <a:cxn ang="0">
                    <a:pos x="2" y="0"/>
                  </a:cxn>
                  <a:cxn ang="0">
                    <a:pos x="1" y="0"/>
                  </a:cxn>
                  <a:cxn ang="0">
                    <a:pos x="0" y="0"/>
                  </a:cxn>
                  <a:cxn ang="0">
                    <a:pos x="1" y="0"/>
                  </a:cxn>
                  <a:cxn ang="0">
                    <a:pos x="1" y="1"/>
                  </a:cxn>
                  <a:cxn ang="0">
                    <a:pos x="1" y="1"/>
                  </a:cxn>
                  <a:cxn ang="0">
                    <a:pos x="2" y="1"/>
                  </a:cxn>
                  <a:cxn ang="0">
                    <a:pos x="2" y="1"/>
                  </a:cxn>
                  <a:cxn ang="0">
                    <a:pos x="2" y="0"/>
                  </a:cxn>
                  <a:cxn ang="0">
                    <a:pos x="2" y="0"/>
                  </a:cxn>
                </a:cxnLst>
                <a:rect l="0" t="0" r="r" b="b"/>
                <a:pathLst>
                  <a:path w="2" h="1">
                    <a:moveTo>
                      <a:pt x="2" y="0"/>
                    </a:moveTo>
                    <a:lnTo>
                      <a:pt x="1" y="0"/>
                    </a:lnTo>
                    <a:lnTo>
                      <a:pt x="0" y="0"/>
                    </a:lnTo>
                    <a:lnTo>
                      <a:pt x="1" y="0"/>
                    </a:lnTo>
                    <a:lnTo>
                      <a:pt x="1" y="1"/>
                    </a:lnTo>
                    <a:lnTo>
                      <a:pt x="1" y="1"/>
                    </a:lnTo>
                    <a:lnTo>
                      <a:pt x="2" y="1"/>
                    </a:lnTo>
                    <a:lnTo>
                      <a:pt x="2"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7" name="Freeform 320"/>
              <p:cNvSpPr>
                <a:spLocks/>
              </p:cNvSpPr>
              <p:nvPr/>
            </p:nvSpPr>
            <p:spPr bwMode="auto">
              <a:xfrm>
                <a:off x="5067" y="3675"/>
                <a:ext cx="1" cy="3"/>
              </a:xfrm>
              <a:custGeom>
                <a:avLst/>
                <a:gdLst/>
                <a:ahLst/>
                <a:cxnLst>
                  <a:cxn ang="0">
                    <a:pos x="0" y="1"/>
                  </a:cxn>
                  <a:cxn ang="0">
                    <a:pos x="0" y="2"/>
                  </a:cxn>
                  <a:cxn ang="0">
                    <a:pos x="0" y="3"/>
                  </a:cxn>
                  <a:cxn ang="0">
                    <a:pos x="0" y="2"/>
                  </a:cxn>
                  <a:cxn ang="0">
                    <a:pos x="0" y="0"/>
                  </a:cxn>
                  <a:cxn ang="0">
                    <a:pos x="0" y="1"/>
                  </a:cxn>
                  <a:cxn ang="0">
                    <a:pos x="0" y="1"/>
                  </a:cxn>
                  <a:cxn ang="0">
                    <a:pos x="0" y="1"/>
                  </a:cxn>
                </a:cxnLst>
                <a:rect l="0" t="0" r="r" b="b"/>
                <a:pathLst>
                  <a:path h="3">
                    <a:moveTo>
                      <a:pt x="0" y="1"/>
                    </a:moveTo>
                    <a:lnTo>
                      <a:pt x="0" y="2"/>
                    </a:lnTo>
                    <a:lnTo>
                      <a:pt x="0" y="3"/>
                    </a:lnTo>
                    <a:lnTo>
                      <a:pt x="0" y="2"/>
                    </a:lnTo>
                    <a:lnTo>
                      <a:pt x="0"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8" name="Freeform 321"/>
              <p:cNvSpPr>
                <a:spLocks/>
              </p:cNvSpPr>
              <p:nvPr/>
            </p:nvSpPr>
            <p:spPr bwMode="auto">
              <a:xfrm>
                <a:off x="5152" y="3731"/>
                <a:ext cx="2" cy="2"/>
              </a:xfrm>
              <a:custGeom>
                <a:avLst/>
                <a:gdLst/>
                <a:ahLst/>
                <a:cxnLst>
                  <a:cxn ang="0">
                    <a:pos x="0" y="0"/>
                  </a:cxn>
                  <a:cxn ang="0">
                    <a:pos x="0" y="1"/>
                  </a:cxn>
                  <a:cxn ang="0">
                    <a:pos x="2" y="2"/>
                  </a:cxn>
                  <a:cxn ang="0">
                    <a:pos x="2" y="2"/>
                  </a:cxn>
                  <a:cxn ang="0">
                    <a:pos x="2" y="1"/>
                  </a:cxn>
                  <a:cxn ang="0">
                    <a:pos x="2" y="0"/>
                  </a:cxn>
                  <a:cxn ang="0">
                    <a:pos x="0" y="0"/>
                  </a:cxn>
                  <a:cxn ang="0">
                    <a:pos x="0" y="0"/>
                  </a:cxn>
                </a:cxnLst>
                <a:rect l="0" t="0" r="r" b="b"/>
                <a:pathLst>
                  <a:path w="2" h="2">
                    <a:moveTo>
                      <a:pt x="0" y="0"/>
                    </a:moveTo>
                    <a:lnTo>
                      <a:pt x="0" y="1"/>
                    </a:lnTo>
                    <a:lnTo>
                      <a:pt x="2" y="2"/>
                    </a:lnTo>
                    <a:lnTo>
                      <a:pt x="2" y="2"/>
                    </a:lnTo>
                    <a:lnTo>
                      <a:pt x="2" y="1"/>
                    </a:lnTo>
                    <a:lnTo>
                      <a:pt x="2"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19" name="Freeform 322"/>
              <p:cNvSpPr>
                <a:spLocks/>
              </p:cNvSpPr>
              <p:nvPr/>
            </p:nvSpPr>
            <p:spPr bwMode="auto">
              <a:xfrm>
                <a:off x="5048" y="3757"/>
                <a:ext cx="3" cy="5"/>
              </a:xfrm>
              <a:custGeom>
                <a:avLst/>
                <a:gdLst/>
                <a:ahLst/>
                <a:cxnLst>
                  <a:cxn ang="0">
                    <a:pos x="3" y="2"/>
                  </a:cxn>
                  <a:cxn ang="0">
                    <a:pos x="3" y="1"/>
                  </a:cxn>
                  <a:cxn ang="0">
                    <a:pos x="2" y="0"/>
                  </a:cxn>
                  <a:cxn ang="0">
                    <a:pos x="2" y="0"/>
                  </a:cxn>
                  <a:cxn ang="0">
                    <a:pos x="1" y="1"/>
                  </a:cxn>
                  <a:cxn ang="0">
                    <a:pos x="0" y="2"/>
                  </a:cxn>
                  <a:cxn ang="0">
                    <a:pos x="0" y="3"/>
                  </a:cxn>
                  <a:cxn ang="0">
                    <a:pos x="0" y="3"/>
                  </a:cxn>
                  <a:cxn ang="0">
                    <a:pos x="0" y="4"/>
                  </a:cxn>
                  <a:cxn ang="0">
                    <a:pos x="0" y="4"/>
                  </a:cxn>
                  <a:cxn ang="0">
                    <a:pos x="1" y="5"/>
                  </a:cxn>
                  <a:cxn ang="0">
                    <a:pos x="3" y="2"/>
                  </a:cxn>
                </a:cxnLst>
                <a:rect l="0" t="0" r="r" b="b"/>
                <a:pathLst>
                  <a:path w="3" h="5">
                    <a:moveTo>
                      <a:pt x="3" y="2"/>
                    </a:moveTo>
                    <a:lnTo>
                      <a:pt x="3" y="1"/>
                    </a:lnTo>
                    <a:lnTo>
                      <a:pt x="2" y="0"/>
                    </a:lnTo>
                    <a:lnTo>
                      <a:pt x="2" y="0"/>
                    </a:lnTo>
                    <a:lnTo>
                      <a:pt x="1" y="1"/>
                    </a:lnTo>
                    <a:lnTo>
                      <a:pt x="0" y="2"/>
                    </a:lnTo>
                    <a:lnTo>
                      <a:pt x="0" y="3"/>
                    </a:lnTo>
                    <a:lnTo>
                      <a:pt x="0" y="3"/>
                    </a:lnTo>
                    <a:lnTo>
                      <a:pt x="0" y="4"/>
                    </a:lnTo>
                    <a:lnTo>
                      <a:pt x="0" y="4"/>
                    </a:lnTo>
                    <a:lnTo>
                      <a:pt x="1" y="5"/>
                    </a:lnTo>
                    <a:lnTo>
                      <a:pt x="3"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0" name="Freeform 323"/>
              <p:cNvSpPr>
                <a:spLocks/>
              </p:cNvSpPr>
              <p:nvPr/>
            </p:nvSpPr>
            <p:spPr bwMode="auto">
              <a:xfrm>
                <a:off x="5030" y="3733"/>
                <a:ext cx="16" cy="6"/>
              </a:xfrm>
              <a:custGeom>
                <a:avLst/>
                <a:gdLst/>
                <a:ahLst/>
                <a:cxnLst>
                  <a:cxn ang="0">
                    <a:pos x="2" y="0"/>
                  </a:cxn>
                  <a:cxn ang="0">
                    <a:pos x="0" y="2"/>
                  </a:cxn>
                  <a:cxn ang="0">
                    <a:pos x="0" y="2"/>
                  </a:cxn>
                  <a:cxn ang="0">
                    <a:pos x="0" y="3"/>
                  </a:cxn>
                  <a:cxn ang="0">
                    <a:pos x="0" y="4"/>
                  </a:cxn>
                  <a:cxn ang="0">
                    <a:pos x="0" y="4"/>
                  </a:cxn>
                  <a:cxn ang="0">
                    <a:pos x="1" y="2"/>
                  </a:cxn>
                  <a:cxn ang="0">
                    <a:pos x="2" y="4"/>
                  </a:cxn>
                  <a:cxn ang="0">
                    <a:pos x="4" y="4"/>
                  </a:cxn>
                  <a:cxn ang="0">
                    <a:pos x="4" y="4"/>
                  </a:cxn>
                  <a:cxn ang="0">
                    <a:pos x="4" y="4"/>
                  </a:cxn>
                  <a:cxn ang="0">
                    <a:pos x="5" y="3"/>
                  </a:cxn>
                  <a:cxn ang="0">
                    <a:pos x="6" y="4"/>
                  </a:cxn>
                  <a:cxn ang="0">
                    <a:pos x="8" y="4"/>
                  </a:cxn>
                  <a:cxn ang="0">
                    <a:pos x="9" y="4"/>
                  </a:cxn>
                  <a:cxn ang="0">
                    <a:pos x="9" y="4"/>
                  </a:cxn>
                  <a:cxn ang="0">
                    <a:pos x="11" y="4"/>
                  </a:cxn>
                  <a:cxn ang="0">
                    <a:pos x="15" y="6"/>
                  </a:cxn>
                  <a:cxn ang="0">
                    <a:pos x="16" y="5"/>
                  </a:cxn>
                  <a:cxn ang="0">
                    <a:pos x="16" y="4"/>
                  </a:cxn>
                  <a:cxn ang="0">
                    <a:pos x="15" y="4"/>
                  </a:cxn>
                  <a:cxn ang="0">
                    <a:pos x="15" y="4"/>
                  </a:cxn>
                  <a:cxn ang="0">
                    <a:pos x="14" y="2"/>
                  </a:cxn>
                  <a:cxn ang="0">
                    <a:pos x="13" y="1"/>
                  </a:cxn>
                  <a:cxn ang="0">
                    <a:pos x="12" y="1"/>
                  </a:cxn>
                  <a:cxn ang="0">
                    <a:pos x="11" y="1"/>
                  </a:cxn>
                  <a:cxn ang="0">
                    <a:pos x="9" y="0"/>
                  </a:cxn>
                  <a:cxn ang="0">
                    <a:pos x="7" y="0"/>
                  </a:cxn>
                  <a:cxn ang="0">
                    <a:pos x="6" y="0"/>
                  </a:cxn>
                  <a:cxn ang="0">
                    <a:pos x="5" y="0"/>
                  </a:cxn>
                  <a:cxn ang="0">
                    <a:pos x="2" y="0"/>
                  </a:cxn>
                </a:cxnLst>
                <a:rect l="0" t="0" r="r" b="b"/>
                <a:pathLst>
                  <a:path w="16" h="6">
                    <a:moveTo>
                      <a:pt x="2" y="0"/>
                    </a:moveTo>
                    <a:lnTo>
                      <a:pt x="0" y="2"/>
                    </a:lnTo>
                    <a:lnTo>
                      <a:pt x="0" y="2"/>
                    </a:lnTo>
                    <a:lnTo>
                      <a:pt x="0" y="3"/>
                    </a:lnTo>
                    <a:lnTo>
                      <a:pt x="0" y="4"/>
                    </a:lnTo>
                    <a:lnTo>
                      <a:pt x="0" y="4"/>
                    </a:lnTo>
                    <a:lnTo>
                      <a:pt x="1" y="2"/>
                    </a:lnTo>
                    <a:lnTo>
                      <a:pt x="2" y="4"/>
                    </a:lnTo>
                    <a:lnTo>
                      <a:pt x="4" y="4"/>
                    </a:lnTo>
                    <a:lnTo>
                      <a:pt x="4" y="4"/>
                    </a:lnTo>
                    <a:lnTo>
                      <a:pt x="4" y="4"/>
                    </a:lnTo>
                    <a:lnTo>
                      <a:pt x="5" y="3"/>
                    </a:lnTo>
                    <a:lnTo>
                      <a:pt x="6" y="4"/>
                    </a:lnTo>
                    <a:lnTo>
                      <a:pt x="8" y="4"/>
                    </a:lnTo>
                    <a:lnTo>
                      <a:pt x="9" y="4"/>
                    </a:lnTo>
                    <a:lnTo>
                      <a:pt x="9" y="4"/>
                    </a:lnTo>
                    <a:lnTo>
                      <a:pt x="11" y="4"/>
                    </a:lnTo>
                    <a:lnTo>
                      <a:pt x="15" y="6"/>
                    </a:lnTo>
                    <a:lnTo>
                      <a:pt x="16" y="5"/>
                    </a:lnTo>
                    <a:lnTo>
                      <a:pt x="16" y="4"/>
                    </a:lnTo>
                    <a:lnTo>
                      <a:pt x="15" y="4"/>
                    </a:lnTo>
                    <a:lnTo>
                      <a:pt x="15" y="4"/>
                    </a:lnTo>
                    <a:lnTo>
                      <a:pt x="14" y="2"/>
                    </a:lnTo>
                    <a:lnTo>
                      <a:pt x="13" y="1"/>
                    </a:lnTo>
                    <a:lnTo>
                      <a:pt x="12" y="1"/>
                    </a:lnTo>
                    <a:lnTo>
                      <a:pt x="11" y="1"/>
                    </a:lnTo>
                    <a:lnTo>
                      <a:pt x="9" y="0"/>
                    </a:lnTo>
                    <a:lnTo>
                      <a:pt x="7" y="0"/>
                    </a:lnTo>
                    <a:lnTo>
                      <a:pt x="6" y="0"/>
                    </a:lnTo>
                    <a:lnTo>
                      <a:pt x="5"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1" name="Freeform 324"/>
              <p:cNvSpPr>
                <a:spLocks/>
              </p:cNvSpPr>
              <p:nvPr/>
            </p:nvSpPr>
            <p:spPr bwMode="auto">
              <a:xfrm>
                <a:off x="5045" y="3723"/>
                <a:ext cx="2" cy="2"/>
              </a:xfrm>
              <a:custGeom>
                <a:avLst/>
                <a:gdLst/>
                <a:ahLst/>
                <a:cxnLst>
                  <a:cxn ang="0">
                    <a:pos x="1" y="2"/>
                  </a:cxn>
                  <a:cxn ang="0">
                    <a:pos x="2" y="2"/>
                  </a:cxn>
                  <a:cxn ang="0">
                    <a:pos x="2" y="0"/>
                  </a:cxn>
                  <a:cxn ang="0">
                    <a:pos x="1" y="0"/>
                  </a:cxn>
                  <a:cxn ang="0">
                    <a:pos x="0" y="0"/>
                  </a:cxn>
                  <a:cxn ang="0">
                    <a:pos x="1" y="2"/>
                  </a:cxn>
                  <a:cxn ang="0">
                    <a:pos x="1" y="2"/>
                  </a:cxn>
                </a:cxnLst>
                <a:rect l="0" t="0" r="r" b="b"/>
                <a:pathLst>
                  <a:path w="2" h="2">
                    <a:moveTo>
                      <a:pt x="1" y="2"/>
                    </a:moveTo>
                    <a:lnTo>
                      <a:pt x="2" y="2"/>
                    </a:lnTo>
                    <a:lnTo>
                      <a:pt x="2" y="0"/>
                    </a:lnTo>
                    <a:lnTo>
                      <a:pt x="1" y="0"/>
                    </a:lnTo>
                    <a:lnTo>
                      <a:pt x="0" y="0"/>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2" name="Freeform 325"/>
              <p:cNvSpPr>
                <a:spLocks/>
              </p:cNvSpPr>
              <p:nvPr/>
            </p:nvSpPr>
            <p:spPr bwMode="auto">
              <a:xfrm>
                <a:off x="5071" y="3722"/>
                <a:ext cx="5" cy="3"/>
              </a:xfrm>
              <a:custGeom>
                <a:avLst/>
                <a:gdLst/>
                <a:ahLst/>
                <a:cxnLst>
                  <a:cxn ang="0">
                    <a:pos x="3" y="0"/>
                  </a:cxn>
                  <a:cxn ang="0">
                    <a:pos x="2" y="0"/>
                  </a:cxn>
                  <a:cxn ang="0">
                    <a:pos x="2" y="0"/>
                  </a:cxn>
                  <a:cxn ang="0">
                    <a:pos x="0" y="0"/>
                  </a:cxn>
                  <a:cxn ang="0">
                    <a:pos x="0" y="0"/>
                  </a:cxn>
                  <a:cxn ang="0">
                    <a:pos x="3" y="1"/>
                  </a:cxn>
                  <a:cxn ang="0">
                    <a:pos x="3" y="2"/>
                  </a:cxn>
                  <a:cxn ang="0">
                    <a:pos x="3" y="3"/>
                  </a:cxn>
                  <a:cxn ang="0">
                    <a:pos x="5" y="2"/>
                  </a:cxn>
                  <a:cxn ang="0">
                    <a:pos x="5" y="2"/>
                  </a:cxn>
                  <a:cxn ang="0">
                    <a:pos x="4" y="1"/>
                  </a:cxn>
                  <a:cxn ang="0">
                    <a:pos x="3" y="0"/>
                  </a:cxn>
                </a:cxnLst>
                <a:rect l="0" t="0" r="r" b="b"/>
                <a:pathLst>
                  <a:path w="5" h="3">
                    <a:moveTo>
                      <a:pt x="3" y="0"/>
                    </a:moveTo>
                    <a:lnTo>
                      <a:pt x="2" y="0"/>
                    </a:lnTo>
                    <a:lnTo>
                      <a:pt x="2" y="0"/>
                    </a:lnTo>
                    <a:lnTo>
                      <a:pt x="0" y="0"/>
                    </a:lnTo>
                    <a:lnTo>
                      <a:pt x="0" y="0"/>
                    </a:lnTo>
                    <a:lnTo>
                      <a:pt x="3" y="1"/>
                    </a:lnTo>
                    <a:lnTo>
                      <a:pt x="3" y="2"/>
                    </a:lnTo>
                    <a:lnTo>
                      <a:pt x="3" y="3"/>
                    </a:lnTo>
                    <a:lnTo>
                      <a:pt x="5" y="2"/>
                    </a:lnTo>
                    <a:lnTo>
                      <a:pt x="5" y="2"/>
                    </a:lnTo>
                    <a:lnTo>
                      <a:pt x="4"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3" name="Freeform 326"/>
              <p:cNvSpPr>
                <a:spLocks/>
              </p:cNvSpPr>
              <p:nvPr/>
            </p:nvSpPr>
            <p:spPr bwMode="auto">
              <a:xfrm>
                <a:off x="5150" y="3725"/>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4" name="Freeform 327"/>
              <p:cNvSpPr>
                <a:spLocks/>
              </p:cNvSpPr>
              <p:nvPr/>
            </p:nvSpPr>
            <p:spPr bwMode="auto">
              <a:xfrm>
                <a:off x="5027" y="3706"/>
                <a:ext cx="8" cy="16"/>
              </a:xfrm>
              <a:custGeom>
                <a:avLst/>
                <a:gdLst/>
                <a:ahLst/>
                <a:cxnLst>
                  <a:cxn ang="0">
                    <a:pos x="0" y="5"/>
                  </a:cxn>
                  <a:cxn ang="0">
                    <a:pos x="0" y="5"/>
                  </a:cxn>
                  <a:cxn ang="0">
                    <a:pos x="0" y="5"/>
                  </a:cxn>
                  <a:cxn ang="0">
                    <a:pos x="0" y="6"/>
                  </a:cxn>
                  <a:cxn ang="0">
                    <a:pos x="1" y="7"/>
                  </a:cxn>
                  <a:cxn ang="0">
                    <a:pos x="1" y="8"/>
                  </a:cxn>
                  <a:cxn ang="0">
                    <a:pos x="1" y="9"/>
                  </a:cxn>
                  <a:cxn ang="0">
                    <a:pos x="2" y="10"/>
                  </a:cxn>
                  <a:cxn ang="0">
                    <a:pos x="2" y="13"/>
                  </a:cxn>
                  <a:cxn ang="0">
                    <a:pos x="5" y="16"/>
                  </a:cxn>
                  <a:cxn ang="0">
                    <a:pos x="5" y="16"/>
                  </a:cxn>
                  <a:cxn ang="0">
                    <a:pos x="3" y="13"/>
                  </a:cxn>
                  <a:cxn ang="0">
                    <a:pos x="3" y="10"/>
                  </a:cxn>
                  <a:cxn ang="0">
                    <a:pos x="3" y="9"/>
                  </a:cxn>
                  <a:cxn ang="0">
                    <a:pos x="6" y="10"/>
                  </a:cxn>
                  <a:cxn ang="0">
                    <a:pos x="7" y="10"/>
                  </a:cxn>
                  <a:cxn ang="0">
                    <a:pos x="8" y="10"/>
                  </a:cxn>
                  <a:cxn ang="0">
                    <a:pos x="7" y="10"/>
                  </a:cxn>
                  <a:cxn ang="0">
                    <a:pos x="7" y="9"/>
                  </a:cxn>
                  <a:cxn ang="0">
                    <a:pos x="7" y="9"/>
                  </a:cxn>
                  <a:cxn ang="0">
                    <a:pos x="5" y="8"/>
                  </a:cxn>
                  <a:cxn ang="0">
                    <a:pos x="5" y="8"/>
                  </a:cxn>
                  <a:cxn ang="0">
                    <a:pos x="7" y="6"/>
                  </a:cxn>
                  <a:cxn ang="0">
                    <a:pos x="7" y="5"/>
                  </a:cxn>
                  <a:cxn ang="0">
                    <a:pos x="7" y="4"/>
                  </a:cxn>
                  <a:cxn ang="0">
                    <a:pos x="7" y="4"/>
                  </a:cxn>
                  <a:cxn ang="0">
                    <a:pos x="6" y="4"/>
                  </a:cxn>
                  <a:cxn ang="0">
                    <a:pos x="5" y="4"/>
                  </a:cxn>
                  <a:cxn ang="0">
                    <a:pos x="3" y="6"/>
                  </a:cxn>
                  <a:cxn ang="0">
                    <a:pos x="2" y="7"/>
                  </a:cxn>
                  <a:cxn ang="0">
                    <a:pos x="1" y="7"/>
                  </a:cxn>
                  <a:cxn ang="0">
                    <a:pos x="1" y="7"/>
                  </a:cxn>
                  <a:cxn ang="0">
                    <a:pos x="3" y="5"/>
                  </a:cxn>
                  <a:cxn ang="0">
                    <a:pos x="3" y="4"/>
                  </a:cxn>
                  <a:cxn ang="0">
                    <a:pos x="3" y="2"/>
                  </a:cxn>
                  <a:cxn ang="0">
                    <a:pos x="3" y="2"/>
                  </a:cxn>
                  <a:cxn ang="0">
                    <a:pos x="3" y="2"/>
                  </a:cxn>
                  <a:cxn ang="0">
                    <a:pos x="3" y="1"/>
                  </a:cxn>
                  <a:cxn ang="0">
                    <a:pos x="3" y="0"/>
                  </a:cxn>
                  <a:cxn ang="0">
                    <a:pos x="3" y="0"/>
                  </a:cxn>
                  <a:cxn ang="0">
                    <a:pos x="3" y="0"/>
                  </a:cxn>
                  <a:cxn ang="0">
                    <a:pos x="3" y="0"/>
                  </a:cxn>
                  <a:cxn ang="0">
                    <a:pos x="1" y="1"/>
                  </a:cxn>
                  <a:cxn ang="0">
                    <a:pos x="0" y="5"/>
                  </a:cxn>
                </a:cxnLst>
                <a:rect l="0" t="0" r="r" b="b"/>
                <a:pathLst>
                  <a:path w="8" h="16">
                    <a:moveTo>
                      <a:pt x="0" y="5"/>
                    </a:moveTo>
                    <a:lnTo>
                      <a:pt x="0" y="5"/>
                    </a:lnTo>
                    <a:lnTo>
                      <a:pt x="0" y="5"/>
                    </a:lnTo>
                    <a:lnTo>
                      <a:pt x="0" y="6"/>
                    </a:lnTo>
                    <a:lnTo>
                      <a:pt x="1" y="7"/>
                    </a:lnTo>
                    <a:lnTo>
                      <a:pt x="1" y="8"/>
                    </a:lnTo>
                    <a:lnTo>
                      <a:pt x="1" y="9"/>
                    </a:lnTo>
                    <a:lnTo>
                      <a:pt x="2" y="10"/>
                    </a:lnTo>
                    <a:lnTo>
                      <a:pt x="2" y="13"/>
                    </a:lnTo>
                    <a:lnTo>
                      <a:pt x="5" y="16"/>
                    </a:lnTo>
                    <a:lnTo>
                      <a:pt x="5" y="16"/>
                    </a:lnTo>
                    <a:lnTo>
                      <a:pt x="3" y="13"/>
                    </a:lnTo>
                    <a:lnTo>
                      <a:pt x="3" y="10"/>
                    </a:lnTo>
                    <a:lnTo>
                      <a:pt x="3" y="9"/>
                    </a:lnTo>
                    <a:lnTo>
                      <a:pt x="6" y="10"/>
                    </a:lnTo>
                    <a:lnTo>
                      <a:pt x="7" y="10"/>
                    </a:lnTo>
                    <a:lnTo>
                      <a:pt x="8" y="10"/>
                    </a:lnTo>
                    <a:lnTo>
                      <a:pt x="7" y="10"/>
                    </a:lnTo>
                    <a:lnTo>
                      <a:pt x="7" y="9"/>
                    </a:lnTo>
                    <a:lnTo>
                      <a:pt x="7" y="9"/>
                    </a:lnTo>
                    <a:lnTo>
                      <a:pt x="5" y="8"/>
                    </a:lnTo>
                    <a:lnTo>
                      <a:pt x="5" y="8"/>
                    </a:lnTo>
                    <a:lnTo>
                      <a:pt x="7" y="6"/>
                    </a:lnTo>
                    <a:lnTo>
                      <a:pt x="7" y="5"/>
                    </a:lnTo>
                    <a:lnTo>
                      <a:pt x="7" y="4"/>
                    </a:lnTo>
                    <a:lnTo>
                      <a:pt x="7" y="4"/>
                    </a:lnTo>
                    <a:lnTo>
                      <a:pt x="6" y="4"/>
                    </a:lnTo>
                    <a:lnTo>
                      <a:pt x="5" y="4"/>
                    </a:lnTo>
                    <a:lnTo>
                      <a:pt x="3" y="6"/>
                    </a:lnTo>
                    <a:lnTo>
                      <a:pt x="2" y="7"/>
                    </a:lnTo>
                    <a:lnTo>
                      <a:pt x="1" y="7"/>
                    </a:lnTo>
                    <a:lnTo>
                      <a:pt x="1" y="7"/>
                    </a:lnTo>
                    <a:lnTo>
                      <a:pt x="3" y="5"/>
                    </a:lnTo>
                    <a:lnTo>
                      <a:pt x="3" y="4"/>
                    </a:lnTo>
                    <a:lnTo>
                      <a:pt x="3" y="2"/>
                    </a:lnTo>
                    <a:lnTo>
                      <a:pt x="3" y="2"/>
                    </a:lnTo>
                    <a:lnTo>
                      <a:pt x="3" y="2"/>
                    </a:lnTo>
                    <a:lnTo>
                      <a:pt x="3" y="1"/>
                    </a:lnTo>
                    <a:lnTo>
                      <a:pt x="3" y="0"/>
                    </a:lnTo>
                    <a:lnTo>
                      <a:pt x="3" y="0"/>
                    </a:lnTo>
                    <a:lnTo>
                      <a:pt x="3" y="0"/>
                    </a:lnTo>
                    <a:lnTo>
                      <a:pt x="3" y="0"/>
                    </a:lnTo>
                    <a:lnTo>
                      <a:pt x="1" y="1"/>
                    </a:lnTo>
                    <a:lnTo>
                      <a:pt x="0"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5" name="Freeform 328"/>
              <p:cNvSpPr>
                <a:spLocks/>
              </p:cNvSpPr>
              <p:nvPr/>
            </p:nvSpPr>
            <p:spPr bwMode="auto">
              <a:xfrm>
                <a:off x="5032" y="3704"/>
                <a:ext cx="2" cy="3"/>
              </a:xfrm>
              <a:custGeom>
                <a:avLst/>
                <a:gdLst/>
                <a:ahLst/>
                <a:cxnLst>
                  <a:cxn ang="0">
                    <a:pos x="2" y="1"/>
                  </a:cxn>
                  <a:cxn ang="0">
                    <a:pos x="2" y="0"/>
                  </a:cxn>
                  <a:cxn ang="0">
                    <a:pos x="2" y="0"/>
                  </a:cxn>
                  <a:cxn ang="0">
                    <a:pos x="2" y="0"/>
                  </a:cxn>
                  <a:cxn ang="0">
                    <a:pos x="1" y="0"/>
                  </a:cxn>
                  <a:cxn ang="0">
                    <a:pos x="0" y="0"/>
                  </a:cxn>
                  <a:cxn ang="0">
                    <a:pos x="0" y="1"/>
                  </a:cxn>
                  <a:cxn ang="0">
                    <a:pos x="0" y="3"/>
                  </a:cxn>
                  <a:cxn ang="0">
                    <a:pos x="2" y="3"/>
                  </a:cxn>
                  <a:cxn ang="0">
                    <a:pos x="2" y="1"/>
                  </a:cxn>
                </a:cxnLst>
                <a:rect l="0" t="0" r="r" b="b"/>
                <a:pathLst>
                  <a:path w="2" h="3">
                    <a:moveTo>
                      <a:pt x="2" y="1"/>
                    </a:moveTo>
                    <a:lnTo>
                      <a:pt x="2" y="0"/>
                    </a:lnTo>
                    <a:lnTo>
                      <a:pt x="2" y="0"/>
                    </a:lnTo>
                    <a:lnTo>
                      <a:pt x="2" y="0"/>
                    </a:lnTo>
                    <a:lnTo>
                      <a:pt x="1" y="0"/>
                    </a:lnTo>
                    <a:lnTo>
                      <a:pt x="0" y="0"/>
                    </a:lnTo>
                    <a:lnTo>
                      <a:pt x="0" y="1"/>
                    </a:lnTo>
                    <a:lnTo>
                      <a:pt x="0" y="3"/>
                    </a:lnTo>
                    <a:lnTo>
                      <a:pt x="2" y="3"/>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6" name="Freeform 329"/>
              <p:cNvSpPr>
                <a:spLocks/>
              </p:cNvSpPr>
              <p:nvPr/>
            </p:nvSpPr>
            <p:spPr bwMode="auto">
              <a:xfrm>
                <a:off x="5178" y="3748"/>
                <a:ext cx="7" cy="7"/>
              </a:xfrm>
              <a:custGeom>
                <a:avLst/>
                <a:gdLst/>
                <a:ahLst/>
                <a:cxnLst>
                  <a:cxn ang="0">
                    <a:pos x="1" y="0"/>
                  </a:cxn>
                  <a:cxn ang="0">
                    <a:pos x="0" y="0"/>
                  </a:cxn>
                  <a:cxn ang="0">
                    <a:pos x="0" y="1"/>
                  </a:cxn>
                  <a:cxn ang="0">
                    <a:pos x="1" y="3"/>
                  </a:cxn>
                  <a:cxn ang="0">
                    <a:pos x="3" y="4"/>
                  </a:cxn>
                  <a:cxn ang="0">
                    <a:pos x="3" y="6"/>
                  </a:cxn>
                  <a:cxn ang="0">
                    <a:pos x="3" y="7"/>
                  </a:cxn>
                  <a:cxn ang="0">
                    <a:pos x="5" y="7"/>
                  </a:cxn>
                  <a:cxn ang="0">
                    <a:pos x="5" y="7"/>
                  </a:cxn>
                  <a:cxn ang="0">
                    <a:pos x="6" y="7"/>
                  </a:cxn>
                  <a:cxn ang="0">
                    <a:pos x="7" y="7"/>
                  </a:cxn>
                  <a:cxn ang="0">
                    <a:pos x="7" y="7"/>
                  </a:cxn>
                  <a:cxn ang="0">
                    <a:pos x="7" y="5"/>
                  </a:cxn>
                  <a:cxn ang="0">
                    <a:pos x="1" y="0"/>
                  </a:cxn>
                </a:cxnLst>
                <a:rect l="0" t="0" r="r" b="b"/>
                <a:pathLst>
                  <a:path w="7" h="7">
                    <a:moveTo>
                      <a:pt x="1" y="0"/>
                    </a:moveTo>
                    <a:lnTo>
                      <a:pt x="0" y="0"/>
                    </a:lnTo>
                    <a:lnTo>
                      <a:pt x="0" y="1"/>
                    </a:lnTo>
                    <a:lnTo>
                      <a:pt x="1" y="3"/>
                    </a:lnTo>
                    <a:lnTo>
                      <a:pt x="3" y="4"/>
                    </a:lnTo>
                    <a:lnTo>
                      <a:pt x="3" y="6"/>
                    </a:lnTo>
                    <a:lnTo>
                      <a:pt x="3" y="7"/>
                    </a:lnTo>
                    <a:lnTo>
                      <a:pt x="5" y="7"/>
                    </a:lnTo>
                    <a:lnTo>
                      <a:pt x="5" y="7"/>
                    </a:lnTo>
                    <a:lnTo>
                      <a:pt x="6" y="7"/>
                    </a:lnTo>
                    <a:lnTo>
                      <a:pt x="7" y="7"/>
                    </a:lnTo>
                    <a:lnTo>
                      <a:pt x="7" y="7"/>
                    </a:lnTo>
                    <a:lnTo>
                      <a:pt x="7" y="5"/>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7" name="Freeform 330"/>
              <p:cNvSpPr>
                <a:spLocks/>
              </p:cNvSpPr>
              <p:nvPr/>
            </p:nvSpPr>
            <p:spPr bwMode="auto">
              <a:xfrm>
                <a:off x="5312" y="3765"/>
                <a:ext cx="1" cy="1"/>
              </a:xfrm>
              <a:custGeom>
                <a:avLst/>
                <a:gdLst/>
                <a:ahLst/>
                <a:cxnLst>
                  <a:cxn ang="0">
                    <a:pos x="0" y="0"/>
                  </a:cxn>
                  <a:cxn ang="0">
                    <a:pos x="0" y="0"/>
                  </a:cxn>
                  <a:cxn ang="0">
                    <a:pos x="0" y="1"/>
                  </a:cxn>
                  <a:cxn ang="0">
                    <a:pos x="0" y="1"/>
                  </a:cxn>
                  <a:cxn ang="0">
                    <a:pos x="0" y="0"/>
                  </a:cxn>
                  <a:cxn ang="0">
                    <a:pos x="0" y="0"/>
                  </a:cxn>
                </a:cxnLst>
                <a:rect l="0" t="0" r="r" b="b"/>
                <a:pathLst>
                  <a:path h="1">
                    <a:moveTo>
                      <a:pt x="0" y="0"/>
                    </a:moveTo>
                    <a:lnTo>
                      <a:pt x="0" y="0"/>
                    </a:lnTo>
                    <a:lnTo>
                      <a:pt x="0" y="1"/>
                    </a:ln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8" name="Freeform 331"/>
              <p:cNvSpPr>
                <a:spLocks/>
              </p:cNvSpPr>
              <p:nvPr/>
            </p:nvSpPr>
            <p:spPr bwMode="auto">
              <a:xfrm>
                <a:off x="5009" y="3763"/>
                <a:ext cx="1" cy="2"/>
              </a:xfrm>
              <a:custGeom>
                <a:avLst/>
                <a:gdLst/>
                <a:ahLst/>
                <a:cxnLst>
                  <a:cxn ang="0">
                    <a:pos x="0" y="2"/>
                  </a:cxn>
                  <a:cxn ang="0">
                    <a:pos x="1" y="1"/>
                  </a:cxn>
                  <a:cxn ang="0">
                    <a:pos x="1" y="0"/>
                  </a:cxn>
                  <a:cxn ang="0">
                    <a:pos x="0" y="1"/>
                  </a:cxn>
                  <a:cxn ang="0">
                    <a:pos x="0" y="1"/>
                  </a:cxn>
                  <a:cxn ang="0">
                    <a:pos x="0" y="2"/>
                  </a:cxn>
                  <a:cxn ang="0">
                    <a:pos x="0" y="2"/>
                  </a:cxn>
                </a:cxnLst>
                <a:rect l="0" t="0" r="r" b="b"/>
                <a:pathLst>
                  <a:path w="1" h="2">
                    <a:moveTo>
                      <a:pt x="0" y="2"/>
                    </a:moveTo>
                    <a:lnTo>
                      <a:pt x="1" y="1"/>
                    </a:lnTo>
                    <a:lnTo>
                      <a:pt x="1" y="0"/>
                    </a:lnTo>
                    <a:lnTo>
                      <a:pt x="0" y="1"/>
                    </a:lnTo>
                    <a:lnTo>
                      <a:pt x="0" y="1"/>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29" name="Freeform 332"/>
              <p:cNvSpPr>
                <a:spLocks/>
              </p:cNvSpPr>
              <p:nvPr/>
            </p:nvSpPr>
            <p:spPr bwMode="auto">
              <a:xfrm>
                <a:off x="5372" y="3823"/>
                <a:ext cx="1" cy="1"/>
              </a:xfrm>
              <a:custGeom>
                <a:avLst/>
                <a:gdLst/>
                <a:ahLst/>
                <a:cxnLst>
                  <a:cxn ang="0">
                    <a:pos x="0" y="0"/>
                  </a:cxn>
                  <a:cxn ang="0">
                    <a:pos x="0" y="1"/>
                  </a:cxn>
                  <a:cxn ang="0">
                    <a:pos x="0" y="1"/>
                  </a:cxn>
                  <a:cxn ang="0">
                    <a:pos x="0" y="1"/>
                  </a:cxn>
                  <a:cxn ang="0">
                    <a:pos x="0" y="1"/>
                  </a:cxn>
                  <a:cxn ang="0">
                    <a:pos x="0" y="0"/>
                  </a:cxn>
                  <a:cxn ang="0">
                    <a:pos x="0" y="0"/>
                  </a:cxn>
                </a:cxnLst>
                <a:rect l="0" t="0" r="r" b="b"/>
                <a:pathLst>
                  <a:path h="1">
                    <a:moveTo>
                      <a:pt x="0" y="0"/>
                    </a:moveTo>
                    <a:lnTo>
                      <a:pt x="0" y="1"/>
                    </a:lnTo>
                    <a:lnTo>
                      <a:pt x="0" y="1"/>
                    </a:lnTo>
                    <a:lnTo>
                      <a:pt x="0" y="1"/>
                    </a:lnTo>
                    <a:lnTo>
                      <a:pt x="0"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0" name="Freeform 333"/>
              <p:cNvSpPr>
                <a:spLocks/>
              </p:cNvSpPr>
              <p:nvPr/>
            </p:nvSpPr>
            <p:spPr bwMode="auto">
              <a:xfrm>
                <a:off x="4980" y="3708"/>
                <a:ext cx="35" cy="41"/>
              </a:xfrm>
              <a:custGeom>
                <a:avLst/>
                <a:gdLst/>
                <a:ahLst/>
                <a:cxnLst>
                  <a:cxn ang="0">
                    <a:pos x="5" y="14"/>
                  </a:cxn>
                  <a:cxn ang="0">
                    <a:pos x="3" y="17"/>
                  </a:cxn>
                  <a:cxn ang="0">
                    <a:pos x="0" y="25"/>
                  </a:cxn>
                  <a:cxn ang="0">
                    <a:pos x="1" y="29"/>
                  </a:cxn>
                  <a:cxn ang="0">
                    <a:pos x="4" y="32"/>
                  </a:cxn>
                  <a:cxn ang="0">
                    <a:pos x="3" y="39"/>
                  </a:cxn>
                  <a:cxn ang="0">
                    <a:pos x="4" y="41"/>
                  </a:cxn>
                  <a:cxn ang="0">
                    <a:pos x="9" y="40"/>
                  </a:cxn>
                  <a:cxn ang="0">
                    <a:pos x="9" y="36"/>
                  </a:cxn>
                  <a:cxn ang="0">
                    <a:pos x="9" y="29"/>
                  </a:cxn>
                  <a:cxn ang="0">
                    <a:pos x="8" y="25"/>
                  </a:cxn>
                  <a:cxn ang="0">
                    <a:pos x="12" y="25"/>
                  </a:cxn>
                  <a:cxn ang="0">
                    <a:pos x="13" y="27"/>
                  </a:cxn>
                  <a:cxn ang="0">
                    <a:pos x="12" y="30"/>
                  </a:cxn>
                  <a:cxn ang="0">
                    <a:pos x="15" y="32"/>
                  </a:cxn>
                  <a:cxn ang="0">
                    <a:pos x="15" y="36"/>
                  </a:cxn>
                  <a:cxn ang="0">
                    <a:pos x="17" y="36"/>
                  </a:cxn>
                  <a:cxn ang="0">
                    <a:pos x="18" y="35"/>
                  </a:cxn>
                  <a:cxn ang="0">
                    <a:pos x="21" y="34"/>
                  </a:cxn>
                  <a:cxn ang="0">
                    <a:pos x="22" y="32"/>
                  </a:cxn>
                  <a:cxn ang="0">
                    <a:pos x="21" y="32"/>
                  </a:cxn>
                  <a:cxn ang="0">
                    <a:pos x="20" y="31"/>
                  </a:cxn>
                  <a:cxn ang="0">
                    <a:pos x="19" y="29"/>
                  </a:cxn>
                  <a:cxn ang="0">
                    <a:pos x="20" y="28"/>
                  </a:cxn>
                  <a:cxn ang="0">
                    <a:pos x="19" y="27"/>
                  </a:cxn>
                  <a:cxn ang="0">
                    <a:pos x="18" y="25"/>
                  </a:cxn>
                  <a:cxn ang="0">
                    <a:pos x="14" y="21"/>
                  </a:cxn>
                  <a:cxn ang="0">
                    <a:pos x="15" y="20"/>
                  </a:cxn>
                  <a:cxn ang="0">
                    <a:pos x="22" y="15"/>
                  </a:cxn>
                  <a:cxn ang="0">
                    <a:pos x="25" y="15"/>
                  </a:cxn>
                  <a:cxn ang="0">
                    <a:pos x="25" y="14"/>
                  </a:cxn>
                  <a:cxn ang="0">
                    <a:pos x="24" y="13"/>
                  </a:cxn>
                  <a:cxn ang="0">
                    <a:pos x="22" y="14"/>
                  </a:cxn>
                  <a:cxn ang="0">
                    <a:pos x="18" y="15"/>
                  </a:cxn>
                  <a:cxn ang="0">
                    <a:pos x="17" y="15"/>
                  </a:cxn>
                  <a:cxn ang="0">
                    <a:pos x="14" y="15"/>
                  </a:cxn>
                  <a:cxn ang="0">
                    <a:pos x="13" y="18"/>
                  </a:cxn>
                  <a:cxn ang="0">
                    <a:pos x="9" y="15"/>
                  </a:cxn>
                  <a:cxn ang="0">
                    <a:pos x="7" y="14"/>
                  </a:cxn>
                  <a:cxn ang="0">
                    <a:pos x="9" y="7"/>
                  </a:cxn>
                  <a:cxn ang="0">
                    <a:pos x="14" y="7"/>
                  </a:cxn>
                  <a:cxn ang="0">
                    <a:pos x="15" y="7"/>
                  </a:cxn>
                  <a:cxn ang="0">
                    <a:pos x="16" y="7"/>
                  </a:cxn>
                  <a:cxn ang="0">
                    <a:pos x="24" y="7"/>
                  </a:cxn>
                  <a:cxn ang="0">
                    <a:pos x="30" y="8"/>
                  </a:cxn>
                  <a:cxn ang="0">
                    <a:pos x="35" y="3"/>
                  </a:cxn>
                  <a:cxn ang="0">
                    <a:pos x="35" y="1"/>
                  </a:cxn>
                  <a:cxn ang="0">
                    <a:pos x="34" y="0"/>
                  </a:cxn>
                  <a:cxn ang="0">
                    <a:pos x="29" y="4"/>
                  </a:cxn>
                  <a:cxn ang="0">
                    <a:pos x="24" y="4"/>
                  </a:cxn>
                  <a:cxn ang="0">
                    <a:pos x="22" y="5"/>
                  </a:cxn>
                  <a:cxn ang="0">
                    <a:pos x="21" y="5"/>
                  </a:cxn>
                  <a:cxn ang="0">
                    <a:pos x="15" y="3"/>
                  </a:cxn>
                  <a:cxn ang="0">
                    <a:pos x="14" y="3"/>
                  </a:cxn>
                  <a:cxn ang="0">
                    <a:pos x="11" y="3"/>
                  </a:cxn>
                  <a:cxn ang="0">
                    <a:pos x="10" y="4"/>
                  </a:cxn>
                  <a:cxn ang="0">
                    <a:pos x="9" y="6"/>
                  </a:cxn>
                  <a:cxn ang="0">
                    <a:pos x="7" y="5"/>
                  </a:cxn>
                  <a:cxn ang="0">
                    <a:pos x="6" y="7"/>
                  </a:cxn>
                  <a:cxn ang="0">
                    <a:pos x="5" y="10"/>
                  </a:cxn>
                  <a:cxn ang="0">
                    <a:pos x="6" y="11"/>
                  </a:cxn>
                  <a:cxn ang="0">
                    <a:pos x="5" y="13"/>
                  </a:cxn>
                </a:cxnLst>
                <a:rect l="0" t="0" r="r" b="b"/>
                <a:pathLst>
                  <a:path w="35" h="41">
                    <a:moveTo>
                      <a:pt x="5" y="13"/>
                    </a:moveTo>
                    <a:lnTo>
                      <a:pt x="5" y="14"/>
                    </a:lnTo>
                    <a:lnTo>
                      <a:pt x="4" y="14"/>
                    </a:lnTo>
                    <a:lnTo>
                      <a:pt x="3" y="17"/>
                    </a:lnTo>
                    <a:lnTo>
                      <a:pt x="3" y="20"/>
                    </a:lnTo>
                    <a:lnTo>
                      <a:pt x="0" y="25"/>
                    </a:lnTo>
                    <a:lnTo>
                      <a:pt x="0" y="28"/>
                    </a:lnTo>
                    <a:lnTo>
                      <a:pt x="1" y="29"/>
                    </a:lnTo>
                    <a:lnTo>
                      <a:pt x="3" y="29"/>
                    </a:lnTo>
                    <a:lnTo>
                      <a:pt x="4" y="32"/>
                    </a:lnTo>
                    <a:lnTo>
                      <a:pt x="4" y="32"/>
                    </a:lnTo>
                    <a:lnTo>
                      <a:pt x="3" y="39"/>
                    </a:lnTo>
                    <a:lnTo>
                      <a:pt x="3" y="40"/>
                    </a:lnTo>
                    <a:lnTo>
                      <a:pt x="4" y="41"/>
                    </a:lnTo>
                    <a:lnTo>
                      <a:pt x="9" y="40"/>
                    </a:lnTo>
                    <a:lnTo>
                      <a:pt x="9" y="40"/>
                    </a:lnTo>
                    <a:lnTo>
                      <a:pt x="8" y="37"/>
                    </a:lnTo>
                    <a:lnTo>
                      <a:pt x="9" y="36"/>
                    </a:lnTo>
                    <a:lnTo>
                      <a:pt x="9" y="35"/>
                    </a:lnTo>
                    <a:lnTo>
                      <a:pt x="9" y="29"/>
                    </a:lnTo>
                    <a:lnTo>
                      <a:pt x="8" y="27"/>
                    </a:lnTo>
                    <a:lnTo>
                      <a:pt x="8" y="25"/>
                    </a:lnTo>
                    <a:lnTo>
                      <a:pt x="10" y="24"/>
                    </a:lnTo>
                    <a:lnTo>
                      <a:pt x="12" y="25"/>
                    </a:lnTo>
                    <a:lnTo>
                      <a:pt x="12" y="25"/>
                    </a:lnTo>
                    <a:lnTo>
                      <a:pt x="13" y="27"/>
                    </a:lnTo>
                    <a:lnTo>
                      <a:pt x="12" y="29"/>
                    </a:lnTo>
                    <a:lnTo>
                      <a:pt x="12" y="30"/>
                    </a:lnTo>
                    <a:lnTo>
                      <a:pt x="14" y="32"/>
                    </a:lnTo>
                    <a:lnTo>
                      <a:pt x="15" y="32"/>
                    </a:lnTo>
                    <a:lnTo>
                      <a:pt x="15" y="34"/>
                    </a:lnTo>
                    <a:lnTo>
                      <a:pt x="15" y="36"/>
                    </a:lnTo>
                    <a:lnTo>
                      <a:pt x="15" y="36"/>
                    </a:lnTo>
                    <a:lnTo>
                      <a:pt x="17" y="36"/>
                    </a:lnTo>
                    <a:lnTo>
                      <a:pt x="18" y="36"/>
                    </a:lnTo>
                    <a:lnTo>
                      <a:pt x="18" y="35"/>
                    </a:lnTo>
                    <a:lnTo>
                      <a:pt x="20" y="34"/>
                    </a:lnTo>
                    <a:lnTo>
                      <a:pt x="21" y="34"/>
                    </a:lnTo>
                    <a:lnTo>
                      <a:pt x="22" y="33"/>
                    </a:lnTo>
                    <a:lnTo>
                      <a:pt x="22" y="32"/>
                    </a:lnTo>
                    <a:lnTo>
                      <a:pt x="21" y="32"/>
                    </a:lnTo>
                    <a:lnTo>
                      <a:pt x="21" y="32"/>
                    </a:lnTo>
                    <a:lnTo>
                      <a:pt x="21" y="31"/>
                    </a:lnTo>
                    <a:lnTo>
                      <a:pt x="20" y="31"/>
                    </a:lnTo>
                    <a:lnTo>
                      <a:pt x="19" y="30"/>
                    </a:lnTo>
                    <a:lnTo>
                      <a:pt x="19" y="29"/>
                    </a:lnTo>
                    <a:lnTo>
                      <a:pt x="19" y="29"/>
                    </a:lnTo>
                    <a:lnTo>
                      <a:pt x="20" y="28"/>
                    </a:lnTo>
                    <a:lnTo>
                      <a:pt x="20" y="28"/>
                    </a:lnTo>
                    <a:lnTo>
                      <a:pt x="19" y="27"/>
                    </a:lnTo>
                    <a:lnTo>
                      <a:pt x="19" y="25"/>
                    </a:lnTo>
                    <a:lnTo>
                      <a:pt x="18" y="25"/>
                    </a:lnTo>
                    <a:lnTo>
                      <a:pt x="16" y="22"/>
                    </a:lnTo>
                    <a:lnTo>
                      <a:pt x="14" y="21"/>
                    </a:lnTo>
                    <a:lnTo>
                      <a:pt x="14" y="20"/>
                    </a:lnTo>
                    <a:lnTo>
                      <a:pt x="15" y="20"/>
                    </a:lnTo>
                    <a:lnTo>
                      <a:pt x="19" y="18"/>
                    </a:lnTo>
                    <a:lnTo>
                      <a:pt x="22" y="15"/>
                    </a:lnTo>
                    <a:lnTo>
                      <a:pt x="24" y="14"/>
                    </a:lnTo>
                    <a:lnTo>
                      <a:pt x="25" y="15"/>
                    </a:lnTo>
                    <a:lnTo>
                      <a:pt x="25" y="14"/>
                    </a:lnTo>
                    <a:lnTo>
                      <a:pt x="25" y="14"/>
                    </a:lnTo>
                    <a:lnTo>
                      <a:pt x="25" y="13"/>
                    </a:lnTo>
                    <a:lnTo>
                      <a:pt x="24" y="13"/>
                    </a:lnTo>
                    <a:lnTo>
                      <a:pt x="22" y="14"/>
                    </a:lnTo>
                    <a:lnTo>
                      <a:pt x="22" y="14"/>
                    </a:lnTo>
                    <a:lnTo>
                      <a:pt x="18" y="14"/>
                    </a:lnTo>
                    <a:lnTo>
                      <a:pt x="18" y="15"/>
                    </a:lnTo>
                    <a:lnTo>
                      <a:pt x="17" y="15"/>
                    </a:lnTo>
                    <a:lnTo>
                      <a:pt x="17" y="15"/>
                    </a:lnTo>
                    <a:lnTo>
                      <a:pt x="15" y="14"/>
                    </a:lnTo>
                    <a:lnTo>
                      <a:pt x="14" y="15"/>
                    </a:lnTo>
                    <a:lnTo>
                      <a:pt x="13" y="17"/>
                    </a:lnTo>
                    <a:lnTo>
                      <a:pt x="13" y="18"/>
                    </a:lnTo>
                    <a:lnTo>
                      <a:pt x="10" y="18"/>
                    </a:lnTo>
                    <a:lnTo>
                      <a:pt x="9" y="15"/>
                    </a:lnTo>
                    <a:lnTo>
                      <a:pt x="8" y="15"/>
                    </a:lnTo>
                    <a:lnTo>
                      <a:pt x="7" y="14"/>
                    </a:lnTo>
                    <a:lnTo>
                      <a:pt x="7" y="10"/>
                    </a:lnTo>
                    <a:lnTo>
                      <a:pt x="9" y="7"/>
                    </a:lnTo>
                    <a:lnTo>
                      <a:pt x="13" y="7"/>
                    </a:lnTo>
                    <a:lnTo>
                      <a:pt x="14" y="7"/>
                    </a:lnTo>
                    <a:lnTo>
                      <a:pt x="14" y="7"/>
                    </a:lnTo>
                    <a:lnTo>
                      <a:pt x="15" y="7"/>
                    </a:lnTo>
                    <a:lnTo>
                      <a:pt x="15" y="7"/>
                    </a:lnTo>
                    <a:lnTo>
                      <a:pt x="16" y="7"/>
                    </a:lnTo>
                    <a:lnTo>
                      <a:pt x="17" y="7"/>
                    </a:lnTo>
                    <a:lnTo>
                      <a:pt x="24" y="7"/>
                    </a:lnTo>
                    <a:lnTo>
                      <a:pt x="25" y="8"/>
                    </a:lnTo>
                    <a:lnTo>
                      <a:pt x="30" y="8"/>
                    </a:lnTo>
                    <a:lnTo>
                      <a:pt x="31" y="7"/>
                    </a:lnTo>
                    <a:lnTo>
                      <a:pt x="35" y="3"/>
                    </a:lnTo>
                    <a:lnTo>
                      <a:pt x="35" y="2"/>
                    </a:lnTo>
                    <a:lnTo>
                      <a:pt x="35" y="1"/>
                    </a:lnTo>
                    <a:lnTo>
                      <a:pt x="35" y="0"/>
                    </a:lnTo>
                    <a:lnTo>
                      <a:pt x="34" y="0"/>
                    </a:lnTo>
                    <a:lnTo>
                      <a:pt x="33" y="1"/>
                    </a:lnTo>
                    <a:lnTo>
                      <a:pt x="29" y="4"/>
                    </a:lnTo>
                    <a:lnTo>
                      <a:pt x="28" y="5"/>
                    </a:lnTo>
                    <a:lnTo>
                      <a:pt x="24" y="4"/>
                    </a:lnTo>
                    <a:lnTo>
                      <a:pt x="23" y="4"/>
                    </a:lnTo>
                    <a:lnTo>
                      <a:pt x="22" y="5"/>
                    </a:lnTo>
                    <a:lnTo>
                      <a:pt x="22" y="5"/>
                    </a:lnTo>
                    <a:lnTo>
                      <a:pt x="21" y="5"/>
                    </a:lnTo>
                    <a:lnTo>
                      <a:pt x="21" y="4"/>
                    </a:lnTo>
                    <a:lnTo>
                      <a:pt x="15" y="3"/>
                    </a:lnTo>
                    <a:lnTo>
                      <a:pt x="14" y="3"/>
                    </a:lnTo>
                    <a:lnTo>
                      <a:pt x="14" y="3"/>
                    </a:lnTo>
                    <a:lnTo>
                      <a:pt x="12" y="3"/>
                    </a:lnTo>
                    <a:lnTo>
                      <a:pt x="11" y="3"/>
                    </a:lnTo>
                    <a:lnTo>
                      <a:pt x="10" y="3"/>
                    </a:lnTo>
                    <a:lnTo>
                      <a:pt x="10" y="4"/>
                    </a:lnTo>
                    <a:lnTo>
                      <a:pt x="10" y="5"/>
                    </a:lnTo>
                    <a:lnTo>
                      <a:pt x="9" y="6"/>
                    </a:lnTo>
                    <a:lnTo>
                      <a:pt x="8" y="5"/>
                    </a:lnTo>
                    <a:lnTo>
                      <a:pt x="7" y="5"/>
                    </a:lnTo>
                    <a:lnTo>
                      <a:pt x="7" y="6"/>
                    </a:lnTo>
                    <a:lnTo>
                      <a:pt x="6" y="7"/>
                    </a:lnTo>
                    <a:lnTo>
                      <a:pt x="6" y="9"/>
                    </a:lnTo>
                    <a:lnTo>
                      <a:pt x="5" y="10"/>
                    </a:lnTo>
                    <a:lnTo>
                      <a:pt x="5" y="10"/>
                    </a:lnTo>
                    <a:lnTo>
                      <a:pt x="6" y="11"/>
                    </a:lnTo>
                    <a:lnTo>
                      <a:pt x="6" y="14"/>
                    </a:lnTo>
                    <a:lnTo>
                      <a:pt x="5" y="1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1" name="Freeform 334"/>
              <p:cNvSpPr>
                <a:spLocks/>
              </p:cNvSpPr>
              <p:nvPr/>
            </p:nvSpPr>
            <p:spPr bwMode="auto">
              <a:xfrm>
                <a:off x="5301" y="3814"/>
                <a:ext cx="7" cy="5"/>
              </a:xfrm>
              <a:custGeom>
                <a:avLst/>
                <a:gdLst/>
                <a:ahLst/>
                <a:cxnLst>
                  <a:cxn ang="0">
                    <a:pos x="6" y="1"/>
                  </a:cxn>
                  <a:cxn ang="0">
                    <a:pos x="5" y="1"/>
                  </a:cxn>
                  <a:cxn ang="0">
                    <a:pos x="5" y="1"/>
                  </a:cxn>
                  <a:cxn ang="0">
                    <a:pos x="5" y="0"/>
                  </a:cxn>
                  <a:cxn ang="0">
                    <a:pos x="4" y="1"/>
                  </a:cxn>
                  <a:cxn ang="0">
                    <a:pos x="3" y="1"/>
                  </a:cxn>
                  <a:cxn ang="0">
                    <a:pos x="3" y="1"/>
                  </a:cxn>
                  <a:cxn ang="0">
                    <a:pos x="2" y="1"/>
                  </a:cxn>
                  <a:cxn ang="0">
                    <a:pos x="2" y="1"/>
                  </a:cxn>
                  <a:cxn ang="0">
                    <a:pos x="0" y="2"/>
                  </a:cxn>
                  <a:cxn ang="0">
                    <a:pos x="0" y="3"/>
                  </a:cxn>
                  <a:cxn ang="0">
                    <a:pos x="0" y="4"/>
                  </a:cxn>
                  <a:cxn ang="0">
                    <a:pos x="1" y="5"/>
                  </a:cxn>
                  <a:cxn ang="0">
                    <a:pos x="2" y="5"/>
                  </a:cxn>
                  <a:cxn ang="0">
                    <a:pos x="2" y="5"/>
                  </a:cxn>
                  <a:cxn ang="0">
                    <a:pos x="5" y="5"/>
                  </a:cxn>
                  <a:cxn ang="0">
                    <a:pos x="5" y="5"/>
                  </a:cxn>
                  <a:cxn ang="0">
                    <a:pos x="7" y="5"/>
                  </a:cxn>
                  <a:cxn ang="0">
                    <a:pos x="7" y="4"/>
                  </a:cxn>
                  <a:cxn ang="0">
                    <a:pos x="6" y="2"/>
                  </a:cxn>
                  <a:cxn ang="0">
                    <a:pos x="6" y="1"/>
                  </a:cxn>
                </a:cxnLst>
                <a:rect l="0" t="0" r="r" b="b"/>
                <a:pathLst>
                  <a:path w="7" h="5">
                    <a:moveTo>
                      <a:pt x="6" y="1"/>
                    </a:moveTo>
                    <a:lnTo>
                      <a:pt x="5" y="1"/>
                    </a:lnTo>
                    <a:lnTo>
                      <a:pt x="5" y="1"/>
                    </a:lnTo>
                    <a:lnTo>
                      <a:pt x="5" y="0"/>
                    </a:lnTo>
                    <a:lnTo>
                      <a:pt x="4" y="1"/>
                    </a:lnTo>
                    <a:lnTo>
                      <a:pt x="3" y="1"/>
                    </a:lnTo>
                    <a:lnTo>
                      <a:pt x="3" y="1"/>
                    </a:lnTo>
                    <a:lnTo>
                      <a:pt x="2" y="1"/>
                    </a:lnTo>
                    <a:lnTo>
                      <a:pt x="2" y="1"/>
                    </a:lnTo>
                    <a:lnTo>
                      <a:pt x="0" y="2"/>
                    </a:lnTo>
                    <a:lnTo>
                      <a:pt x="0" y="3"/>
                    </a:lnTo>
                    <a:lnTo>
                      <a:pt x="0" y="4"/>
                    </a:lnTo>
                    <a:lnTo>
                      <a:pt x="1" y="5"/>
                    </a:lnTo>
                    <a:lnTo>
                      <a:pt x="2" y="5"/>
                    </a:lnTo>
                    <a:lnTo>
                      <a:pt x="2" y="5"/>
                    </a:lnTo>
                    <a:lnTo>
                      <a:pt x="5" y="5"/>
                    </a:lnTo>
                    <a:lnTo>
                      <a:pt x="5" y="5"/>
                    </a:lnTo>
                    <a:lnTo>
                      <a:pt x="7" y="5"/>
                    </a:lnTo>
                    <a:lnTo>
                      <a:pt x="7" y="4"/>
                    </a:lnTo>
                    <a:lnTo>
                      <a:pt x="6" y="2"/>
                    </a:lnTo>
                    <a:lnTo>
                      <a:pt x="6"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2" name="Freeform 335"/>
              <p:cNvSpPr>
                <a:spLocks/>
              </p:cNvSpPr>
              <p:nvPr/>
            </p:nvSpPr>
            <p:spPr bwMode="auto">
              <a:xfrm>
                <a:off x="5307" y="3808"/>
                <a:ext cx="9" cy="4"/>
              </a:xfrm>
              <a:custGeom>
                <a:avLst/>
                <a:gdLst/>
                <a:ahLst/>
                <a:cxnLst>
                  <a:cxn ang="0">
                    <a:pos x="3" y="2"/>
                  </a:cxn>
                  <a:cxn ang="0">
                    <a:pos x="3" y="2"/>
                  </a:cxn>
                  <a:cxn ang="0">
                    <a:pos x="1" y="2"/>
                  </a:cxn>
                  <a:cxn ang="0">
                    <a:pos x="0" y="2"/>
                  </a:cxn>
                  <a:cxn ang="0">
                    <a:pos x="0" y="3"/>
                  </a:cxn>
                  <a:cxn ang="0">
                    <a:pos x="1" y="3"/>
                  </a:cxn>
                  <a:cxn ang="0">
                    <a:pos x="1" y="4"/>
                  </a:cxn>
                  <a:cxn ang="0">
                    <a:pos x="2" y="4"/>
                  </a:cxn>
                  <a:cxn ang="0">
                    <a:pos x="3" y="4"/>
                  </a:cxn>
                  <a:cxn ang="0">
                    <a:pos x="3" y="4"/>
                  </a:cxn>
                  <a:cxn ang="0">
                    <a:pos x="3" y="4"/>
                  </a:cxn>
                  <a:cxn ang="0">
                    <a:pos x="4" y="3"/>
                  </a:cxn>
                  <a:cxn ang="0">
                    <a:pos x="4" y="2"/>
                  </a:cxn>
                  <a:cxn ang="0">
                    <a:pos x="5" y="2"/>
                  </a:cxn>
                  <a:cxn ang="0">
                    <a:pos x="5" y="3"/>
                  </a:cxn>
                  <a:cxn ang="0">
                    <a:pos x="8" y="3"/>
                  </a:cxn>
                  <a:cxn ang="0">
                    <a:pos x="8" y="2"/>
                  </a:cxn>
                  <a:cxn ang="0">
                    <a:pos x="8" y="2"/>
                  </a:cxn>
                  <a:cxn ang="0">
                    <a:pos x="6" y="2"/>
                  </a:cxn>
                  <a:cxn ang="0">
                    <a:pos x="6" y="2"/>
                  </a:cxn>
                  <a:cxn ang="0">
                    <a:pos x="8" y="0"/>
                  </a:cxn>
                  <a:cxn ang="0">
                    <a:pos x="9" y="0"/>
                  </a:cxn>
                  <a:cxn ang="0">
                    <a:pos x="3" y="2"/>
                  </a:cxn>
                  <a:cxn ang="0">
                    <a:pos x="3" y="2"/>
                  </a:cxn>
                </a:cxnLst>
                <a:rect l="0" t="0" r="r" b="b"/>
                <a:pathLst>
                  <a:path w="9" h="4">
                    <a:moveTo>
                      <a:pt x="3" y="2"/>
                    </a:moveTo>
                    <a:lnTo>
                      <a:pt x="3" y="2"/>
                    </a:lnTo>
                    <a:lnTo>
                      <a:pt x="1" y="2"/>
                    </a:lnTo>
                    <a:lnTo>
                      <a:pt x="0" y="2"/>
                    </a:lnTo>
                    <a:lnTo>
                      <a:pt x="0" y="3"/>
                    </a:lnTo>
                    <a:lnTo>
                      <a:pt x="1" y="3"/>
                    </a:lnTo>
                    <a:lnTo>
                      <a:pt x="1" y="4"/>
                    </a:lnTo>
                    <a:lnTo>
                      <a:pt x="2" y="4"/>
                    </a:lnTo>
                    <a:lnTo>
                      <a:pt x="3" y="4"/>
                    </a:lnTo>
                    <a:lnTo>
                      <a:pt x="3" y="4"/>
                    </a:lnTo>
                    <a:lnTo>
                      <a:pt x="3" y="4"/>
                    </a:lnTo>
                    <a:lnTo>
                      <a:pt x="4" y="3"/>
                    </a:lnTo>
                    <a:lnTo>
                      <a:pt x="4" y="2"/>
                    </a:lnTo>
                    <a:lnTo>
                      <a:pt x="5" y="2"/>
                    </a:lnTo>
                    <a:lnTo>
                      <a:pt x="5" y="3"/>
                    </a:lnTo>
                    <a:lnTo>
                      <a:pt x="8" y="3"/>
                    </a:lnTo>
                    <a:lnTo>
                      <a:pt x="8" y="2"/>
                    </a:lnTo>
                    <a:lnTo>
                      <a:pt x="8" y="2"/>
                    </a:lnTo>
                    <a:lnTo>
                      <a:pt x="6" y="2"/>
                    </a:lnTo>
                    <a:lnTo>
                      <a:pt x="6" y="2"/>
                    </a:lnTo>
                    <a:lnTo>
                      <a:pt x="8" y="0"/>
                    </a:lnTo>
                    <a:lnTo>
                      <a:pt x="9" y="0"/>
                    </a:lnTo>
                    <a:lnTo>
                      <a:pt x="3" y="2"/>
                    </a:lnTo>
                    <a:lnTo>
                      <a:pt x="3"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3" name="Freeform 336"/>
              <p:cNvSpPr>
                <a:spLocks/>
              </p:cNvSpPr>
              <p:nvPr/>
            </p:nvSpPr>
            <p:spPr bwMode="auto">
              <a:xfrm>
                <a:off x="4969" y="3762"/>
                <a:ext cx="13" cy="6"/>
              </a:xfrm>
              <a:custGeom>
                <a:avLst/>
                <a:gdLst/>
                <a:ahLst/>
                <a:cxnLst>
                  <a:cxn ang="0">
                    <a:pos x="12" y="4"/>
                  </a:cxn>
                  <a:cxn ang="0">
                    <a:pos x="13" y="4"/>
                  </a:cxn>
                  <a:cxn ang="0">
                    <a:pos x="13" y="4"/>
                  </a:cxn>
                  <a:cxn ang="0">
                    <a:pos x="12" y="3"/>
                  </a:cxn>
                  <a:cxn ang="0">
                    <a:pos x="11" y="1"/>
                  </a:cxn>
                  <a:cxn ang="0">
                    <a:pos x="11" y="3"/>
                  </a:cxn>
                  <a:cxn ang="0">
                    <a:pos x="11" y="2"/>
                  </a:cxn>
                  <a:cxn ang="0">
                    <a:pos x="10" y="1"/>
                  </a:cxn>
                  <a:cxn ang="0">
                    <a:pos x="8" y="1"/>
                  </a:cxn>
                  <a:cxn ang="0">
                    <a:pos x="7" y="0"/>
                  </a:cxn>
                  <a:cxn ang="0">
                    <a:pos x="6" y="0"/>
                  </a:cxn>
                  <a:cxn ang="0">
                    <a:pos x="6" y="0"/>
                  </a:cxn>
                  <a:cxn ang="0">
                    <a:pos x="6" y="1"/>
                  </a:cxn>
                  <a:cxn ang="0">
                    <a:pos x="7" y="3"/>
                  </a:cxn>
                  <a:cxn ang="0">
                    <a:pos x="7" y="3"/>
                  </a:cxn>
                  <a:cxn ang="0">
                    <a:pos x="7" y="4"/>
                  </a:cxn>
                  <a:cxn ang="0">
                    <a:pos x="6" y="4"/>
                  </a:cxn>
                  <a:cxn ang="0">
                    <a:pos x="6" y="4"/>
                  </a:cxn>
                  <a:cxn ang="0">
                    <a:pos x="5" y="3"/>
                  </a:cxn>
                  <a:cxn ang="0">
                    <a:pos x="4" y="2"/>
                  </a:cxn>
                  <a:cxn ang="0">
                    <a:pos x="3" y="2"/>
                  </a:cxn>
                  <a:cxn ang="0">
                    <a:pos x="1" y="2"/>
                  </a:cxn>
                  <a:cxn ang="0">
                    <a:pos x="1" y="3"/>
                  </a:cxn>
                  <a:cxn ang="0">
                    <a:pos x="0" y="4"/>
                  </a:cxn>
                  <a:cxn ang="0">
                    <a:pos x="0" y="4"/>
                  </a:cxn>
                  <a:cxn ang="0">
                    <a:pos x="0" y="5"/>
                  </a:cxn>
                  <a:cxn ang="0">
                    <a:pos x="1" y="6"/>
                  </a:cxn>
                  <a:cxn ang="0">
                    <a:pos x="3" y="6"/>
                  </a:cxn>
                  <a:cxn ang="0">
                    <a:pos x="9" y="4"/>
                  </a:cxn>
                  <a:cxn ang="0">
                    <a:pos x="9" y="4"/>
                  </a:cxn>
                  <a:cxn ang="0">
                    <a:pos x="10" y="4"/>
                  </a:cxn>
                  <a:cxn ang="0">
                    <a:pos x="11" y="4"/>
                  </a:cxn>
                  <a:cxn ang="0">
                    <a:pos x="11" y="4"/>
                  </a:cxn>
                  <a:cxn ang="0">
                    <a:pos x="11" y="4"/>
                  </a:cxn>
                  <a:cxn ang="0">
                    <a:pos x="12" y="4"/>
                  </a:cxn>
                </a:cxnLst>
                <a:rect l="0" t="0" r="r" b="b"/>
                <a:pathLst>
                  <a:path w="13" h="6">
                    <a:moveTo>
                      <a:pt x="12" y="4"/>
                    </a:moveTo>
                    <a:lnTo>
                      <a:pt x="13" y="4"/>
                    </a:lnTo>
                    <a:lnTo>
                      <a:pt x="13" y="4"/>
                    </a:lnTo>
                    <a:lnTo>
                      <a:pt x="12" y="3"/>
                    </a:lnTo>
                    <a:lnTo>
                      <a:pt x="11" y="1"/>
                    </a:lnTo>
                    <a:lnTo>
                      <a:pt x="11" y="3"/>
                    </a:lnTo>
                    <a:lnTo>
                      <a:pt x="11" y="2"/>
                    </a:lnTo>
                    <a:lnTo>
                      <a:pt x="10" y="1"/>
                    </a:lnTo>
                    <a:lnTo>
                      <a:pt x="8" y="1"/>
                    </a:lnTo>
                    <a:lnTo>
                      <a:pt x="7" y="0"/>
                    </a:lnTo>
                    <a:lnTo>
                      <a:pt x="6" y="0"/>
                    </a:lnTo>
                    <a:lnTo>
                      <a:pt x="6" y="0"/>
                    </a:lnTo>
                    <a:lnTo>
                      <a:pt x="6" y="1"/>
                    </a:lnTo>
                    <a:lnTo>
                      <a:pt x="7" y="3"/>
                    </a:lnTo>
                    <a:lnTo>
                      <a:pt x="7" y="3"/>
                    </a:lnTo>
                    <a:lnTo>
                      <a:pt x="7" y="4"/>
                    </a:lnTo>
                    <a:lnTo>
                      <a:pt x="6" y="4"/>
                    </a:lnTo>
                    <a:lnTo>
                      <a:pt x="6" y="4"/>
                    </a:lnTo>
                    <a:lnTo>
                      <a:pt x="5" y="3"/>
                    </a:lnTo>
                    <a:lnTo>
                      <a:pt x="4" y="2"/>
                    </a:lnTo>
                    <a:lnTo>
                      <a:pt x="3" y="2"/>
                    </a:lnTo>
                    <a:lnTo>
                      <a:pt x="1" y="2"/>
                    </a:lnTo>
                    <a:lnTo>
                      <a:pt x="1" y="3"/>
                    </a:lnTo>
                    <a:lnTo>
                      <a:pt x="0" y="4"/>
                    </a:lnTo>
                    <a:lnTo>
                      <a:pt x="0" y="4"/>
                    </a:lnTo>
                    <a:lnTo>
                      <a:pt x="0" y="5"/>
                    </a:lnTo>
                    <a:lnTo>
                      <a:pt x="1" y="6"/>
                    </a:lnTo>
                    <a:lnTo>
                      <a:pt x="3" y="6"/>
                    </a:lnTo>
                    <a:lnTo>
                      <a:pt x="9" y="4"/>
                    </a:lnTo>
                    <a:lnTo>
                      <a:pt x="9" y="4"/>
                    </a:lnTo>
                    <a:lnTo>
                      <a:pt x="10" y="4"/>
                    </a:lnTo>
                    <a:lnTo>
                      <a:pt x="11" y="4"/>
                    </a:lnTo>
                    <a:lnTo>
                      <a:pt x="11" y="4"/>
                    </a:lnTo>
                    <a:lnTo>
                      <a:pt x="11" y="4"/>
                    </a:lnTo>
                    <a:lnTo>
                      <a:pt x="1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4" name="Freeform 337"/>
              <p:cNvSpPr>
                <a:spLocks/>
              </p:cNvSpPr>
              <p:nvPr/>
            </p:nvSpPr>
            <p:spPr bwMode="auto">
              <a:xfrm>
                <a:off x="5276" y="3919"/>
                <a:ext cx="32" cy="50"/>
              </a:xfrm>
              <a:custGeom>
                <a:avLst/>
                <a:gdLst/>
                <a:ahLst/>
                <a:cxnLst>
                  <a:cxn ang="0">
                    <a:pos x="27" y="22"/>
                  </a:cxn>
                  <a:cxn ang="0">
                    <a:pos x="25" y="25"/>
                  </a:cxn>
                  <a:cxn ang="0">
                    <a:pos x="21" y="23"/>
                  </a:cxn>
                  <a:cxn ang="0">
                    <a:pos x="18" y="22"/>
                  </a:cxn>
                  <a:cxn ang="0">
                    <a:pos x="17" y="18"/>
                  </a:cxn>
                  <a:cxn ang="0">
                    <a:pos x="16" y="16"/>
                  </a:cxn>
                  <a:cxn ang="0">
                    <a:pos x="15" y="15"/>
                  </a:cxn>
                  <a:cxn ang="0">
                    <a:pos x="16" y="18"/>
                  </a:cxn>
                  <a:cxn ang="0">
                    <a:pos x="14" y="17"/>
                  </a:cxn>
                  <a:cxn ang="0">
                    <a:pos x="12" y="17"/>
                  </a:cxn>
                  <a:cxn ang="0">
                    <a:pos x="11" y="17"/>
                  </a:cxn>
                  <a:cxn ang="0">
                    <a:pos x="12" y="16"/>
                  </a:cxn>
                  <a:cxn ang="0">
                    <a:pos x="12" y="15"/>
                  </a:cxn>
                  <a:cxn ang="0">
                    <a:pos x="9" y="10"/>
                  </a:cxn>
                  <a:cxn ang="0">
                    <a:pos x="8" y="10"/>
                  </a:cxn>
                  <a:cxn ang="0">
                    <a:pos x="10" y="10"/>
                  </a:cxn>
                  <a:cxn ang="0">
                    <a:pos x="10" y="8"/>
                  </a:cxn>
                  <a:cxn ang="0">
                    <a:pos x="8" y="7"/>
                  </a:cxn>
                  <a:cxn ang="0">
                    <a:pos x="8" y="6"/>
                  </a:cxn>
                  <a:cxn ang="0">
                    <a:pos x="7" y="4"/>
                  </a:cxn>
                  <a:cxn ang="0">
                    <a:pos x="5" y="4"/>
                  </a:cxn>
                  <a:cxn ang="0">
                    <a:pos x="4" y="3"/>
                  </a:cxn>
                  <a:cxn ang="0">
                    <a:pos x="2" y="3"/>
                  </a:cxn>
                  <a:cxn ang="0">
                    <a:pos x="1" y="0"/>
                  </a:cxn>
                  <a:cxn ang="0">
                    <a:pos x="0" y="0"/>
                  </a:cxn>
                  <a:cxn ang="0">
                    <a:pos x="2" y="5"/>
                  </a:cxn>
                  <a:cxn ang="0">
                    <a:pos x="4" y="7"/>
                  </a:cxn>
                  <a:cxn ang="0">
                    <a:pos x="4" y="7"/>
                  </a:cxn>
                  <a:cxn ang="0">
                    <a:pos x="8" y="12"/>
                  </a:cxn>
                  <a:cxn ang="0">
                    <a:pos x="8" y="11"/>
                  </a:cxn>
                  <a:cxn ang="0">
                    <a:pos x="8" y="13"/>
                  </a:cxn>
                  <a:cxn ang="0">
                    <a:pos x="9" y="15"/>
                  </a:cxn>
                  <a:cxn ang="0">
                    <a:pos x="10" y="18"/>
                  </a:cxn>
                  <a:cxn ang="0">
                    <a:pos x="12" y="18"/>
                  </a:cxn>
                  <a:cxn ang="0">
                    <a:pos x="10" y="18"/>
                  </a:cxn>
                  <a:cxn ang="0">
                    <a:pos x="12" y="20"/>
                  </a:cxn>
                  <a:cxn ang="0">
                    <a:pos x="12" y="22"/>
                  </a:cxn>
                  <a:cxn ang="0">
                    <a:pos x="12" y="25"/>
                  </a:cxn>
                  <a:cxn ang="0">
                    <a:pos x="9" y="31"/>
                  </a:cxn>
                  <a:cxn ang="0">
                    <a:pos x="6" y="34"/>
                  </a:cxn>
                  <a:cxn ang="0">
                    <a:pos x="11" y="37"/>
                  </a:cxn>
                  <a:cxn ang="0">
                    <a:pos x="14" y="41"/>
                  </a:cxn>
                  <a:cxn ang="0">
                    <a:pos x="12" y="46"/>
                  </a:cxn>
                  <a:cxn ang="0">
                    <a:pos x="12" y="48"/>
                  </a:cxn>
                  <a:cxn ang="0">
                    <a:pos x="17" y="48"/>
                  </a:cxn>
                  <a:cxn ang="0">
                    <a:pos x="23" y="35"/>
                  </a:cxn>
                  <a:cxn ang="0">
                    <a:pos x="25" y="32"/>
                  </a:cxn>
                  <a:cxn ang="0">
                    <a:pos x="28" y="32"/>
                  </a:cxn>
                  <a:cxn ang="0">
                    <a:pos x="29" y="32"/>
                  </a:cxn>
                  <a:cxn ang="0">
                    <a:pos x="29" y="31"/>
                  </a:cxn>
                  <a:cxn ang="0">
                    <a:pos x="32" y="22"/>
                  </a:cxn>
                </a:cxnLst>
                <a:rect l="0" t="0" r="r" b="b"/>
                <a:pathLst>
                  <a:path w="32" h="50">
                    <a:moveTo>
                      <a:pt x="30" y="21"/>
                    </a:moveTo>
                    <a:lnTo>
                      <a:pt x="29" y="22"/>
                    </a:lnTo>
                    <a:lnTo>
                      <a:pt x="27" y="22"/>
                    </a:lnTo>
                    <a:lnTo>
                      <a:pt x="27" y="24"/>
                    </a:lnTo>
                    <a:lnTo>
                      <a:pt x="26" y="24"/>
                    </a:lnTo>
                    <a:lnTo>
                      <a:pt x="25" y="25"/>
                    </a:lnTo>
                    <a:lnTo>
                      <a:pt x="24" y="24"/>
                    </a:lnTo>
                    <a:lnTo>
                      <a:pt x="23" y="24"/>
                    </a:lnTo>
                    <a:lnTo>
                      <a:pt x="21" y="23"/>
                    </a:lnTo>
                    <a:lnTo>
                      <a:pt x="19" y="22"/>
                    </a:lnTo>
                    <a:lnTo>
                      <a:pt x="19" y="22"/>
                    </a:lnTo>
                    <a:lnTo>
                      <a:pt x="18" y="22"/>
                    </a:lnTo>
                    <a:lnTo>
                      <a:pt x="18" y="20"/>
                    </a:lnTo>
                    <a:lnTo>
                      <a:pt x="17" y="19"/>
                    </a:lnTo>
                    <a:lnTo>
                      <a:pt x="17" y="18"/>
                    </a:lnTo>
                    <a:lnTo>
                      <a:pt x="17" y="18"/>
                    </a:lnTo>
                    <a:lnTo>
                      <a:pt x="17" y="16"/>
                    </a:lnTo>
                    <a:lnTo>
                      <a:pt x="16" y="16"/>
                    </a:lnTo>
                    <a:lnTo>
                      <a:pt x="16" y="15"/>
                    </a:lnTo>
                    <a:lnTo>
                      <a:pt x="16" y="15"/>
                    </a:lnTo>
                    <a:lnTo>
                      <a:pt x="15" y="15"/>
                    </a:lnTo>
                    <a:lnTo>
                      <a:pt x="15" y="15"/>
                    </a:lnTo>
                    <a:lnTo>
                      <a:pt x="15" y="15"/>
                    </a:lnTo>
                    <a:lnTo>
                      <a:pt x="16" y="18"/>
                    </a:lnTo>
                    <a:lnTo>
                      <a:pt x="15" y="19"/>
                    </a:lnTo>
                    <a:lnTo>
                      <a:pt x="14" y="18"/>
                    </a:lnTo>
                    <a:lnTo>
                      <a:pt x="14" y="17"/>
                    </a:lnTo>
                    <a:lnTo>
                      <a:pt x="13" y="17"/>
                    </a:lnTo>
                    <a:lnTo>
                      <a:pt x="13" y="17"/>
                    </a:lnTo>
                    <a:lnTo>
                      <a:pt x="12" y="17"/>
                    </a:lnTo>
                    <a:lnTo>
                      <a:pt x="12" y="17"/>
                    </a:lnTo>
                    <a:lnTo>
                      <a:pt x="12" y="17"/>
                    </a:lnTo>
                    <a:lnTo>
                      <a:pt x="11" y="17"/>
                    </a:lnTo>
                    <a:lnTo>
                      <a:pt x="11" y="16"/>
                    </a:lnTo>
                    <a:lnTo>
                      <a:pt x="11" y="16"/>
                    </a:lnTo>
                    <a:lnTo>
                      <a:pt x="12" y="16"/>
                    </a:lnTo>
                    <a:lnTo>
                      <a:pt x="12" y="15"/>
                    </a:lnTo>
                    <a:lnTo>
                      <a:pt x="11" y="15"/>
                    </a:lnTo>
                    <a:lnTo>
                      <a:pt x="12" y="15"/>
                    </a:lnTo>
                    <a:lnTo>
                      <a:pt x="12" y="14"/>
                    </a:lnTo>
                    <a:lnTo>
                      <a:pt x="10" y="11"/>
                    </a:lnTo>
                    <a:lnTo>
                      <a:pt x="9" y="10"/>
                    </a:lnTo>
                    <a:lnTo>
                      <a:pt x="9" y="10"/>
                    </a:lnTo>
                    <a:lnTo>
                      <a:pt x="9" y="10"/>
                    </a:lnTo>
                    <a:lnTo>
                      <a:pt x="8" y="10"/>
                    </a:lnTo>
                    <a:lnTo>
                      <a:pt x="8" y="9"/>
                    </a:lnTo>
                    <a:lnTo>
                      <a:pt x="9" y="9"/>
                    </a:lnTo>
                    <a:lnTo>
                      <a:pt x="10" y="10"/>
                    </a:lnTo>
                    <a:lnTo>
                      <a:pt x="10" y="10"/>
                    </a:lnTo>
                    <a:lnTo>
                      <a:pt x="10" y="9"/>
                    </a:lnTo>
                    <a:lnTo>
                      <a:pt x="10" y="8"/>
                    </a:lnTo>
                    <a:lnTo>
                      <a:pt x="10" y="8"/>
                    </a:lnTo>
                    <a:lnTo>
                      <a:pt x="9" y="7"/>
                    </a:lnTo>
                    <a:lnTo>
                      <a:pt x="8" y="7"/>
                    </a:lnTo>
                    <a:lnTo>
                      <a:pt x="8" y="6"/>
                    </a:lnTo>
                    <a:lnTo>
                      <a:pt x="8" y="6"/>
                    </a:lnTo>
                    <a:lnTo>
                      <a:pt x="8" y="6"/>
                    </a:lnTo>
                    <a:lnTo>
                      <a:pt x="7" y="5"/>
                    </a:lnTo>
                    <a:lnTo>
                      <a:pt x="8" y="5"/>
                    </a:lnTo>
                    <a:lnTo>
                      <a:pt x="7" y="4"/>
                    </a:lnTo>
                    <a:lnTo>
                      <a:pt x="6" y="4"/>
                    </a:lnTo>
                    <a:lnTo>
                      <a:pt x="5" y="4"/>
                    </a:lnTo>
                    <a:lnTo>
                      <a:pt x="5" y="4"/>
                    </a:lnTo>
                    <a:lnTo>
                      <a:pt x="4" y="4"/>
                    </a:lnTo>
                    <a:lnTo>
                      <a:pt x="4" y="3"/>
                    </a:lnTo>
                    <a:lnTo>
                      <a:pt x="4" y="3"/>
                    </a:lnTo>
                    <a:lnTo>
                      <a:pt x="3" y="4"/>
                    </a:lnTo>
                    <a:lnTo>
                      <a:pt x="3" y="4"/>
                    </a:lnTo>
                    <a:lnTo>
                      <a:pt x="2" y="3"/>
                    </a:lnTo>
                    <a:lnTo>
                      <a:pt x="2" y="3"/>
                    </a:lnTo>
                    <a:lnTo>
                      <a:pt x="1" y="1"/>
                    </a:lnTo>
                    <a:lnTo>
                      <a:pt x="1" y="0"/>
                    </a:lnTo>
                    <a:lnTo>
                      <a:pt x="1" y="0"/>
                    </a:lnTo>
                    <a:lnTo>
                      <a:pt x="1" y="0"/>
                    </a:lnTo>
                    <a:lnTo>
                      <a:pt x="0" y="0"/>
                    </a:lnTo>
                    <a:lnTo>
                      <a:pt x="2" y="4"/>
                    </a:lnTo>
                    <a:lnTo>
                      <a:pt x="2" y="4"/>
                    </a:lnTo>
                    <a:lnTo>
                      <a:pt x="2" y="5"/>
                    </a:lnTo>
                    <a:lnTo>
                      <a:pt x="3" y="6"/>
                    </a:lnTo>
                    <a:lnTo>
                      <a:pt x="4" y="7"/>
                    </a:lnTo>
                    <a:lnTo>
                      <a:pt x="4" y="7"/>
                    </a:lnTo>
                    <a:lnTo>
                      <a:pt x="5" y="6"/>
                    </a:lnTo>
                    <a:lnTo>
                      <a:pt x="5" y="6"/>
                    </a:lnTo>
                    <a:lnTo>
                      <a:pt x="4" y="7"/>
                    </a:lnTo>
                    <a:lnTo>
                      <a:pt x="4" y="7"/>
                    </a:lnTo>
                    <a:lnTo>
                      <a:pt x="8" y="13"/>
                    </a:lnTo>
                    <a:lnTo>
                      <a:pt x="8" y="12"/>
                    </a:lnTo>
                    <a:lnTo>
                      <a:pt x="8" y="12"/>
                    </a:lnTo>
                    <a:lnTo>
                      <a:pt x="8" y="12"/>
                    </a:lnTo>
                    <a:lnTo>
                      <a:pt x="8" y="11"/>
                    </a:lnTo>
                    <a:lnTo>
                      <a:pt x="8" y="12"/>
                    </a:lnTo>
                    <a:lnTo>
                      <a:pt x="8" y="13"/>
                    </a:lnTo>
                    <a:lnTo>
                      <a:pt x="8" y="13"/>
                    </a:lnTo>
                    <a:lnTo>
                      <a:pt x="9" y="14"/>
                    </a:lnTo>
                    <a:lnTo>
                      <a:pt x="9" y="14"/>
                    </a:lnTo>
                    <a:lnTo>
                      <a:pt x="9" y="15"/>
                    </a:lnTo>
                    <a:lnTo>
                      <a:pt x="9" y="15"/>
                    </a:lnTo>
                    <a:lnTo>
                      <a:pt x="8" y="14"/>
                    </a:lnTo>
                    <a:lnTo>
                      <a:pt x="10" y="18"/>
                    </a:lnTo>
                    <a:lnTo>
                      <a:pt x="11" y="17"/>
                    </a:lnTo>
                    <a:lnTo>
                      <a:pt x="12" y="18"/>
                    </a:lnTo>
                    <a:lnTo>
                      <a:pt x="12" y="18"/>
                    </a:lnTo>
                    <a:lnTo>
                      <a:pt x="12" y="18"/>
                    </a:lnTo>
                    <a:lnTo>
                      <a:pt x="11" y="18"/>
                    </a:lnTo>
                    <a:lnTo>
                      <a:pt x="10" y="18"/>
                    </a:lnTo>
                    <a:lnTo>
                      <a:pt x="11" y="19"/>
                    </a:lnTo>
                    <a:lnTo>
                      <a:pt x="12" y="20"/>
                    </a:lnTo>
                    <a:lnTo>
                      <a:pt x="12" y="20"/>
                    </a:lnTo>
                    <a:lnTo>
                      <a:pt x="12" y="21"/>
                    </a:lnTo>
                    <a:lnTo>
                      <a:pt x="12" y="22"/>
                    </a:lnTo>
                    <a:lnTo>
                      <a:pt x="12" y="22"/>
                    </a:lnTo>
                    <a:lnTo>
                      <a:pt x="12" y="23"/>
                    </a:lnTo>
                    <a:lnTo>
                      <a:pt x="12" y="25"/>
                    </a:lnTo>
                    <a:lnTo>
                      <a:pt x="12" y="25"/>
                    </a:lnTo>
                    <a:lnTo>
                      <a:pt x="11" y="25"/>
                    </a:lnTo>
                    <a:lnTo>
                      <a:pt x="10" y="30"/>
                    </a:lnTo>
                    <a:lnTo>
                      <a:pt x="9" y="31"/>
                    </a:lnTo>
                    <a:lnTo>
                      <a:pt x="7" y="32"/>
                    </a:lnTo>
                    <a:lnTo>
                      <a:pt x="6" y="33"/>
                    </a:lnTo>
                    <a:lnTo>
                      <a:pt x="6" y="34"/>
                    </a:lnTo>
                    <a:lnTo>
                      <a:pt x="7" y="35"/>
                    </a:lnTo>
                    <a:lnTo>
                      <a:pt x="8" y="36"/>
                    </a:lnTo>
                    <a:lnTo>
                      <a:pt x="11" y="37"/>
                    </a:lnTo>
                    <a:lnTo>
                      <a:pt x="12" y="38"/>
                    </a:lnTo>
                    <a:lnTo>
                      <a:pt x="14" y="40"/>
                    </a:lnTo>
                    <a:lnTo>
                      <a:pt x="14" y="41"/>
                    </a:lnTo>
                    <a:lnTo>
                      <a:pt x="13" y="44"/>
                    </a:lnTo>
                    <a:lnTo>
                      <a:pt x="12" y="45"/>
                    </a:lnTo>
                    <a:lnTo>
                      <a:pt x="12" y="46"/>
                    </a:lnTo>
                    <a:lnTo>
                      <a:pt x="11" y="47"/>
                    </a:lnTo>
                    <a:lnTo>
                      <a:pt x="11" y="47"/>
                    </a:lnTo>
                    <a:lnTo>
                      <a:pt x="12" y="48"/>
                    </a:lnTo>
                    <a:lnTo>
                      <a:pt x="13" y="48"/>
                    </a:lnTo>
                    <a:lnTo>
                      <a:pt x="15" y="50"/>
                    </a:lnTo>
                    <a:lnTo>
                      <a:pt x="17" y="48"/>
                    </a:lnTo>
                    <a:lnTo>
                      <a:pt x="24" y="36"/>
                    </a:lnTo>
                    <a:lnTo>
                      <a:pt x="23" y="36"/>
                    </a:lnTo>
                    <a:lnTo>
                      <a:pt x="23" y="35"/>
                    </a:lnTo>
                    <a:lnTo>
                      <a:pt x="23" y="35"/>
                    </a:lnTo>
                    <a:lnTo>
                      <a:pt x="23" y="35"/>
                    </a:lnTo>
                    <a:lnTo>
                      <a:pt x="25" y="32"/>
                    </a:lnTo>
                    <a:lnTo>
                      <a:pt x="26" y="32"/>
                    </a:lnTo>
                    <a:lnTo>
                      <a:pt x="28" y="32"/>
                    </a:lnTo>
                    <a:lnTo>
                      <a:pt x="28" y="32"/>
                    </a:lnTo>
                    <a:lnTo>
                      <a:pt x="29" y="33"/>
                    </a:lnTo>
                    <a:lnTo>
                      <a:pt x="29" y="33"/>
                    </a:lnTo>
                    <a:lnTo>
                      <a:pt x="29" y="32"/>
                    </a:lnTo>
                    <a:lnTo>
                      <a:pt x="29" y="32"/>
                    </a:lnTo>
                    <a:lnTo>
                      <a:pt x="29" y="31"/>
                    </a:lnTo>
                    <a:lnTo>
                      <a:pt x="29" y="31"/>
                    </a:lnTo>
                    <a:lnTo>
                      <a:pt x="29" y="29"/>
                    </a:lnTo>
                    <a:lnTo>
                      <a:pt x="30" y="29"/>
                    </a:lnTo>
                    <a:lnTo>
                      <a:pt x="32" y="22"/>
                    </a:lnTo>
                    <a:lnTo>
                      <a:pt x="30" y="22"/>
                    </a:lnTo>
                    <a:lnTo>
                      <a:pt x="30" y="2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5" name="Freeform 338"/>
              <p:cNvSpPr>
                <a:spLocks/>
              </p:cNvSpPr>
              <p:nvPr/>
            </p:nvSpPr>
            <p:spPr bwMode="auto">
              <a:xfrm>
                <a:off x="5019" y="3734"/>
                <a:ext cx="7" cy="5"/>
              </a:xfrm>
              <a:custGeom>
                <a:avLst/>
                <a:gdLst/>
                <a:ahLst/>
                <a:cxnLst>
                  <a:cxn ang="0">
                    <a:pos x="4" y="0"/>
                  </a:cxn>
                  <a:cxn ang="0">
                    <a:pos x="1" y="1"/>
                  </a:cxn>
                  <a:cxn ang="0">
                    <a:pos x="0" y="1"/>
                  </a:cxn>
                  <a:cxn ang="0">
                    <a:pos x="0" y="1"/>
                  </a:cxn>
                  <a:cxn ang="0">
                    <a:pos x="0" y="1"/>
                  </a:cxn>
                  <a:cxn ang="0">
                    <a:pos x="0" y="2"/>
                  </a:cxn>
                  <a:cxn ang="0">
                    <a:pos x="0" y="3"/>
                  </a:cxn>
                  <a:cxn ang="0">
                    <a:pos x="2" y="4"/>
                  </a:cxn>
                  <a:cxn ang="0">
                    <a:pos x="4" y="5"/>
                  </a:cxn>
                  <a:cxn ang="0">
                    <a:pos x="7" y="4"/>
                  </a:cxn>
                  <a:cxn ang="0">
                    <a:pos x="7" y="3"/>
                  </a:cxn>
                  <a:cxn ang="0">
                    <a:pos x="7" y="2"/>
                  </a:cxn>
                  <a:cxn ang="0">
                    <a:pos x="6" y="2"/>
                  </a:cxn>
                  <a:cxn ang="0">
                    <a:pos x="6" y="2"/>
                  </a:cxn>
                  <a:cxn ang="0">
                    <a:pos x="4" y="0"/>
                  </a:cxn>
                </a:cxnLst>
                <a:rect l="0" t="0" r="r" b="b"/>
                <a:pathLst>
                  <a:path w="7" h="5">
                    <a:moveTo>
                      <a:pt x="4" y="0"/>
                    </a:moveTo>
                    <a:lnTo>
                      <a:pt x="1" y="1"/>
                    </a:lnTo>
                    <a:lnTo>
                      <a:pt x="0" y="1"/>
                    </a:lnTo>
                    <a:lnTo>
                      <a:pt x="0" y="1"/>
                    </a:lnTo>
                    <a:lnTo>
                      <a:pt x="0" y="1"/>
                    </a:lnTo>
                    <a:lnTo>
                      <a:pt x="0" y="2"/>
                    </a:lnTo>
                    <a:lnTo>
                      <a:pt x="0" y="3"/>
                    </a:lnTo>
                    <a:lnTo>
                      <a:pt x="2" y="4"/>
                    </a:lnTo>
                    <a:lnTo>
                      <a:pt x="4" y="5"/>
                    </a:lnTo>
                    <a:lnTo>
                      <a:pt x="7" y="4"/>
                    </a:lnTo>
                    <a:lnTo>
                      <a:pt x="7" y="3"/>
                    </a:lnTo>
                    <a:lnTo>
                      <a:pt x="7" y="2"/>
                    </a:lnTo>
                    <a:lnTo>
                      <a:pt x="6" y="2"/>
                    </a:lnTo>
                    <a:lnTo>
                      <a:pt x="6" y="2"/>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6" name="Freeform 339"/>
              <p:cNvSpPr>
                <a:spLocks/>
              </p:cNvSpPr>
              <p:nvPr/>
            </p:nvSpPr>
            <p:spPr bwMode="auto">
              <a:xfrm>
                <a:off x="4997" y="3746"/>
                <a:ext cx="1" cy="2"/>
              </a:xfrm>
              <a:custGeom>
                <a:avLst/>
                <a:gdLst/>
                <a:ahLst/>
                <a:cxnLst>
                  <a:cxn ang="0">
                    <a:pos x="1" y="2"/>
                  </a:cxn>
                  <a:cxn ang="0">
                    <a:pos x="1" y="1"/>
                  </a:cxn>
                  <a:cxn ang="0">
                    <a:pos x="1" y="0"/>
                  </a:cxn>
                  <a:cxn ang="0">
                    <a:pos x="0" y="0"/>
                  </a:cxn>
                  <a:cxn ang="0">
                    <a:pos x="0" y="0"/>
                  </a:cxn>
                  <a:cxn ang="0">
                    <a:pos x="0" y="0"/>
                  </a:cxn>
                  <a:cxn ang="0">
                    <a:pos x="0" y="1"/>
                  </a:cxn>
                  <a:cxn ang="0">
                    <a:pos x="1" y="2"/>
                  </a:cxn>
                  <a:cxn ang="0">
                    <a:pos x="1" y="2"/>
                  </a:cxn>
                </a:cxnLst>
                <a:rect l="0" t="0" r="r" b="b"/>
                <a:pathLst>
                  <a:path w="1" h="2">
                    <a:moveTo>
                      <a:pt x="1" y="2"/>
                    </a:moveTo>
                    <a:lnTo>
                      <a:pt x="1" y="1"/>
                    </a:lnTo>
                    <a:lnTo>
                      <a:pt x="1" y="0"/>
                    </a:lnTo>
                    <a:lnTo>
                      <a:pt x="0" y="0"/>
                    </a:lnTo>
                    <a:lnTo>
                      <a:pt x="0" y="0"/>
                    </a:lnTo>
                    <a:lnTo>
                      <a:pt x="0" y="0"/>
                    </a:lnTo>
                    <a:lnTo>
                      <a:pt x="0" y="1"/>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7" name="Freeform 340"/>
              <p:cNvSpPr>
                <a:spLocks/>
              </p:cNvSpPr>
              <p:nvPr/>
            </p:nvSpPr>
            <p:spPr bwMode="auto">
              <a:xfrm>
                <a:off x="5256" y="3826"/>
                <a:ext cx="1" cy="2"/>
              </a:xfrm>
              <a:custGeom>
                <a:avLst/>
                <a:gdLst/>
                <a:ahLst/>
                <a:cxnLst>
                  <a:cxn ang="0">
                    <a:pos x="1" y="1"/>
                  </a:cxn>
                  <a:cxn ang="0">
                    <a:pos x="1" y="0"/>
                  </a:cxn>
                  <a:cxn ang="0">
                    <a:pos x="0" y="0"/>
                  </a:cxn>
                  <a:cxn ang="0">
                    <a:pos x="0" y="0"/>
                  </a:cxn>
                  <a:cxn ang="0">
                    <a:pos x="0" y="1"/>
                  </a:cxn>
                  <a:cxn ang="0">
                    <a:pos x="1" y="1"/>
                  </a:cxn>
                  <a:cxn ang="0">
                    <a:pos x="1" y="2"/>
                  </a:cxn>
                  <a:cxn ang="0">
                    <a:pos x="1" y="1"/>
                  </a:cxn>
                </a:cxnLst>
                <a:rect l="0" t="0" r="r" b="b"/>
                <a:pathLst>
                  <a:path w="1" h="2">
                    <a:moveTo>
                      <a:pt x="1" y="1"/>
                    </a:moveTo>
                    <a:lnTo>
                      <a:pt x="1" y="0"/>
                    </a:lnTo>
                    <a:lnTo>
                      <a:pt x="0" y="0"/>
                    </a:lnTo>
                    <a:lnTo>
                      <a:pt x="0" y="0"/>
                    </a:lnTo>
                    <a:lnTo>
                      <a:pt x="0" y="1"/>
                    </a:lnTo>
                    <a:lnTo>
                      <a:pt x="1" y="1"/>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8" name="Freeform 341"/>
              <p:cNvSpPr>
                <a:spLocks/>
              </p:cNvSpPr>
              <p:nvPr/>
            </p:nvSpPr>
            <p:spPr bwMode="auto">
              <a:xfrm>
                <a:off x="5002" y="3776"/>
                <a:ext cx="3" cy="2"/>
              </a:xfrm>
              <a:custGeom>
                <a:avLst/>
                <a:gdLst/>
                <a:ahLst/>
                <a:cxnLst>
                  <a:cxn ang="0">
                    <a:pos x="1" y="2"/>
                  </a:cxn>
                  <a:cxn ang="0">
                    <a:pos x="3" y="1"/>
                  </a:cxn>
                  <a:cxn ang="0">
                    <a:pos x="3" y="1"/>
                  </a:cxn>
                  <a:cxn ang="0">
                    <a:pos x="3" y="0"/>
                  </a:cxn>
                  <a:cxn ang="0">
                    <a:pos x="1" y="1"/>
                  </a:cxn>
                  <a:cxn ang="0">
                    <a:pos x="0" y="1"/>
                  </a:cxn>
                  <a:cxn ang="0">
                    <a:pos x="0" y="2"/>
                  </a:cxn>
                  <a:cxn ang="0">
                    <a:pos x="1" y="2"/>
                  </a:cxn>
                  <a:cxn ang="0">
                    <a:pos x="1" y="2"/>
                  </a:cxn>
                </a:cxnLst>
                <a:rect l="0" t="0" r="r" b="b"/>
                <a:pathLst>
                  <a:path w="3" h="2">
                    <a:moveTo>
                      <a:pt x="1" y="2"/>
                    </a:moveTo>
                    <a:lnTo>
                      <a:pt x="3" y="1"/>
                    </a:lnTo>
                    <a:lnTo>
                      <a:pt x="3" y="1"/>
                    </a:lnTo>
                    <a:lnTo>
                      <a:pt x="3" y="0"/>
                    </a:lnTo>
                    <a:lnTo>
                      <a:pt x="1" y="1"/>
                    </a:lnTo>
                    <a:lnTo>
                      <a:pt x="0" y="1"/>
                    </a:lnTo>
                    <a:lnTo>
                      <a:pt x="0" y="2"/>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39" name="Freeform 342"/>
              <p:cNvSpPr>
                <a:spLocks/>
              </p:cNvSpPr>
              <p:nvPr/>
            </p:nvSpPr>
            <p:spPr bwMode="auto">
              <a:xfrm>
                <a:off x="5355" y="3792"/>
                <a:ext cx="4" cy="3"/>
              </a:xfrm>
              <a:custGeom>
                <a:avLst/>
                <a:gdLst/>
                <a:ahLst/>
                <a:cxnLst>
                  <a:cxn ang="0">
                    <a:pos x="2" y="0"/>
                  </a:cxn>
                  <a:cxn ang="0">
                    <a:pos x="0" y="0"/>
                  </a:cxn>
                  <a:cxn ang="0">
                    <a:pos x="0" y="0"/>
                  </a:cxn>
                  <a:cxn ang="0">
                    <a:pos x="0" y="0"/>
                  </a:cxn>
                  <a:cxn ang="0">
                    <a:pos x="0" y="1"/>
                  </a:cxn>
                  <a:cxn ang="0">
                    <a:pos x="1" y="1"/>
                  </a:cxn>
                  <a:cxn ang="0">
                    <a:pos x="1" y="2"/>
                  </a:cxn>
                  <a:cxn ang="0">
                    <a:pos x="2" y="2"/>
                  </a:cxn>
                  <a:cxn ang="0">
                    <a:pos x="2" y="3"/>
                  </a:cxn>
                  <a:cxn ang="0">
                    <a:pos x="3" y="2"/>
                  </a:cxn>
                  <a:cxn ang="0">
                    <a:pos x="4" y="3"/>
                  </a:cxn>
                  <a:cxn ang="0">
                    <a:pos x="4" y="2"/>
                  </a:cxn>
                  <a:cxn ang="0">
                    <a:pos x="3" y="0"/>
                  </a:cxn>
                  <a:cxn ang="0">
                    <a:pos x="2" y="0"/>
                  </a:cxn>
                </a:cxnLst>
                <a:rect l="0" t="0" r="r" b="b"/>
                <a:pathLst>
                  <a:path w="4" h="3">
                    <a:moveTo>
                      <a:pt x="2" y="0"/>
                    </a:moveTo>
                    <a:lnTo>
                      <a:pt x="0" y="0"/>
                    </a:lnTo>
                    <a:lnTo>
                      <a:pt x="0" y="0"/>
                    </a:lnTo>
                    <a:lnTo>
                      <a:pt x="0" y="0"/>
                    </a:lnTo>
                    <a:lnTo>
                      <a:pt x="0" y="1"/>
                    </a:lnTo>
                    <a:lnTo>
                      <a:pt x="1" y="1"/>
                    </a:lnTo>
                    <a:lnTo>
                      <a:pt x="1" y="2"/>
                    </a:lnTo>
                    <a:lnTo>
                      <a:pt x="2" y="2"/>
                    </a:lnTo>
                    <a:lnTo>
                      <a:pt x="2" y="3"/>
                    </a:lnTo>
                    <a:lnTo>
                      <a:pt x="3" y="2"/>
                    </a:lnTo>
                    <a:lnTo>
                      <a:pt x="4" y="3"/>
                    </a:lnTo>
                    <a:lnTo>
                      <a:pt x="4" y="2"/>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0" name="Freeform 343"/>
              <p:cNvSpPr>
                <a:spLocks/>
              </p:cNvSpPr>
              <p:nvPr/>
            </p:nvSpPr>
            <p:spPr bwMode="auto">
              <a:xfrm>
                <a:off x="5342" y="3836"/>
                <a:ext cx="1" cy="1"/>
              </a:xfrm>
              <a:custGeom>
                <a:avLst/>
                <a:gdLst/>
                <a:ahLst/>
                <a:cxnLst>
                  <a:cxn ang="0">
                    <a:pos x="0" y="0"/>
                  </a:cxn>
                  <a:cxn ang="0">
                    <a:pos x="0" y="1"/>
                  </a:cxn>
                  <a:cxn ang="0">
                    <a:pos x="0" y="1"/>
                  </a:cxn>
                  <a:cxn ang="0">
                    <a:pos x="1" y="1"/>
                  </a:cxn>
                  <a:cxn ang="0">
                    <a:pos x="1" y="1"/>
                  </a:cxn>
                  <a:cxn ang="0">
                    <a:pos x="1" y="0"/>
                  </a:cxn>
                  <a:cxn ang="0">
                    <a:pos x="1" y="0"/>
                  </a:cxn>
                  <a:cxn ang="0">
                    <a:pos x="0" y="0"/>
                  </a:cxn>
                </a:cxnLst>
                <a:rect l="0" t="0" r="r" b="b"/>
                <a:pathLst>
                  <a:path w="1" h="1">
                    <a:moveTo>
                      <a:pt x="0" y="0"/>
                    </a:moveTo>
                    <a:lnTo>
                      <a:pt x="0" y="1"/>
                    </a:lnTo>
                    <a:lnTo>
                      <a:pt x="0" y="1"/>
                    </a:lnTo>
                    <a:lnTo>
                      <a:pt x="1" y="1"/>
                    </a:lnTo>
                    <a:lnTo>
                      <a:pt x="1" y="1"/>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1" name="Rectangle 344"/>
              <p:cNvSpPr>
                <a:spLocks noChangeArrowheads="1"/>
              </p:cNvSpPr>
              <p:nvPr/>
            </p:nvSpPr>
            <p:spPr bwMode="auto">
              <a:xfrm>
                <a:off x="5355" y="3733"/>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2" name="Freeform 345"/>
              <p:cNvSpPr>
                <a:spLocks/>
              </p:cNvSpPr>
              <p:nvPr/>
            </p:nvSpPr>
            <p:spPr bwMode="auto">
              <a:xfrm>
                <a:off x="5368" y="3738"/>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3" name="Freeform 346"/>
              <p:cNvSpPr>
                <a:spLocks/>
              </p:cNvSpPr>
              <p:nvPr/>
            </p:nvSpPr>
            <p:spPr bwMode="auto">
              <a:xfrm>
                <a:off x="4999" y="3744"/>
                <a:ext cx="2" cy="4"/>
              </a:xfrm>
              <a:custGeom>
                <a:avLst/>
                <a:gdLst/>
                <a:ahLst/>
                <a:cxnLst>
                  <a:cxn ang="0">
                    <a:pos x="2" y="0"/>
                  </a:cxn>
                  <a:cxn ang="0">
                    <a:pos x="1" y="0"/>
                  </a:cxn>
                  <a:cxn ang="0">
                    <a:pos x="0" y="0"/>
                  </a:cxn>
                  <a:cxn ang="0">
                    <a:pos x="0" y="3"/>
                  </a:cxn>
                  <a:cxn ang="0">
                    <a:pos x="1" y="4"/>
                  </a:cxn>
                  <a:cxn ang="0">
                    <a:pos x="2" y="3"/>
                  </a:cxn>
                  <a:cxn ang="0">
                    <a:pos x="2" y="4"/>
                  </a:cxn>
                  <a:cxn ang="0">
                    <a:pos x="2" y="1"/>
                  </a:cxn>
                  <a:cxn ang="0">
                    <a:pos x="2" y="0"/>
                  </a:cxn>
                  <a:cxn ang="0">
                    <a:pos x="2" y="0"/>
                  </a:cxn>
                </a:cxnLst>
                <a:rect l="0" t="0" r="r" b="b"/>
                <a:pathLst>
                  <a:path w="2" h="4">
                    <a:moveTo>
                      <a:pt x="2" y="0"/>
                    </a:moveTo>
                    <a:lnTo>
                      <a:pt x="1" y="0"/>
                    </a:lnTo>
                    <a:lnTo>
                      <a:pt x="0" y="0"/>
                    </a:lnTo>
                    <a:lnTo>
                      <a:pt x="0" y="3"/>
                    </a:lnTo>
                    <a:lnTo>
                      <a:pt x="1" y="4"/>
                    </a:lnTo>
                    <a:lnTo>
                      <a:pt x="2" y="3"/>
                    </a:lnTo>
                    <a:lnTo>
                      <a:pt x="2" y="4"/>
                    </a:lnTo>
                    <a:lnTo>
                      <a:pt x="2"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4" name="Freeform 347"/>
              <p:cNvSpPr>
                <a:spLocks/>
              </p:cNvSpPr>
              <p:nvPr/>
            </p:nvSpPr>
            <p:spPr bwMode="auto">
              <a:xfrm>
                <a:off x="5006" y="3764"/>
                <a:ext cx="20" cy="11"/>
              </a:xfrm>
              <a:custGeom>
                <a:avLst/>
                <a:gdLst/>
                <a:ahLst/>
                <a:cxnLst>
                  <a:cxn ang="0">
                    <a:pos x="2" y="11"/>
                  </a:cxn>
                  <a:cxn ang="0">
                    <a:pos x="6" y="9"/>
                  </a:cxn>
                  <a:cxn ang="0">
                    <a:pos x="8" y="7"/>
                  </a:cxn>
                  <a:cxn ang="0">
                    <a:pos x="9" y="6"/>
                  </a:cxn>
                  <a:cxn ang="0">
                    <a:pos x="9" y="6"/>
                  </a:cxn>
                  <a:cxn ang="0">
                    <a:pos x="20" y="2"/>
                  </a:cxn>
                  <a:cxn ang="0">
                    <a:pos x="20" y="0"/>
                  </a:cxn>
                  <a:cxn ang="0">
                    <a:pos x="20" y="0"/>
                  </a:cxn>
                  <a:cxn ang="0">
                    <a:pos x="19" y="0"/>
                  </a:cxn>
                  <a:cxn ang="0">
                    <a:pos x="18" y="0"/>
                  </a:cxn>
                  <a:cxn ang="0">
                    <a:pos x="13" y="1"/>
                  </a:cxn>
                  <a:cxn ang="0">
                    <a:pos x="12" y="1"/>
                  </a:cxn>
                  <a:cxn ang="0">
                    <a:pos x="9" y="2"/>
                  </a:cxn>
                  <a:cxn ang="0">
                    <a:pos x="7" y="3"/>
                  </a:cxn>
                  <a:cxn ang="0">
                    <a:pos x="6" y="4"/>
                  </a:cxn>
                  <a:cxn ang="0">
                    <a:pos x="6" y="4"/>
                  </a:cxn>
                  <a:cxn ang="0">
                    <a:pos x="6" y="4"/>
                  </a:cxn>
                  <a:cxn ang="0">
                    <a:pos x="6" y="4"/>
                  </a:cxn>
                  <a:cxn ang="0">
                    <a:pos x="5" y="4"/>
                  </a:cxn>
                  <a:cxn ang="0">
                    <a:pos x="5" y="4"/>
                  </a:cxn>
                  <a:cxn ang="0">
                    <a:pos x="3" y="6"/>
                  </a:cxn>
                  <a:cxn ang="0">
                    <a:pos x="3" y="6"/>
                  </a:cxn>
                  <a:cxn ang="0">
                    <a:pos x="1" y="7"/>
                  </a:cxn>
                  <a:cxn ang="0">
                    <a:pos x="0" y="8"/>
                  </a:cxn>
                  <a:cxn ang="0">
                    <a:pos x="1" y="9"/>
                  </a:cxn>
                  <a:cxn ang="0">
                    <a:pos x="1" y="9"/>
                  </a:cxn>
                  <a:cxn ang="0">
                    <a:pos x="0" y="10"/>
                  </a:cxn>
                  <a:cxn ang="0">
                    <a:pos x="0" y="11"/>
                  </a:cxn>
                  <a:cxn ang="0">
                    <a:pos x="2" y="11"/>
                  </a:cxn>
                </a:cxnLst>
                <a:rect l="0" t="0" r="r" b="b"/>
                <a:pathLst>
                  <a:path w="20" h="11">
                    <a:moveTo>
                      <a:pt x="2" y="11"/>
                    </a:moveTo>
                    <a:lnTo>
                      <a:pt x="6" y="9"/>
                    </a:lnTo>
                    <a:lnTo>
                      <a:pt x="8" y="7"/>
                    </a:lnTo>
                    <a:lnTo>
                      <a:pt x="9" y="6"/>
                    </a:lnTo>
                    <a:lnTo>
                      <a:pt x="9" y="6"/>
                    </a:lnTo>
                    <a:lnTo>
                      <a:pt x="20" y="2"/>
                    </a:lnTo>
                    <a:lnTo>
                      <a:pt x="20" y="0"/>
                    </a:lnTo>
                    <a:lnTo>
                      <a:pt x="20" y="0"/>
                    </a:lnTo>
                    <a:lnTo>
                      <a:pt x="19" y="0"/>
                    </a:lnTo>
                    <a:lnTo>
                      <a:pt x="18" y="0"/>
                    </a:lnTo>
                    <a:lnTo>
                      <a:pt x="13" y="1"/>
                    </a:lnTo>
                    <a:lnTo>
                      <a:pt x="12" y="1"/>
                    </a:lnTo>
                    <a:lnTo>
                      <a:pt x="9" y="2"/>
                    </a:lnTo>
                    <a:lnTo>
                      <a:pt x="7" y="3"/>
                    </a:lnTo>
                    <a:lnTo>
                      <a:pt x="6" y="4"/>
                    </a:lnTo>
                    <a:lnTo>
                      <a:pt x="6" y="4"/>
                    </a:lnTo>
                    <a:lnTo>
                      <a:pt x="6" y="4"/>
                    </a:lnTo>
                    <a:lnTo>
                      <a:pt x="6" y="4"/>
                    </a:lnTo>
                    <a:lnTo>
                      <a:pt x="5" y="4"/>
                    </a:lnTo>
                    <a:lnTo>
                      <a:pt x="5" y="4"/>
                    </a:lnTo>
                    <a:lnTo>
                      <a:pt x="3" y="6"/>
                    </a:lnTo>
                    <a:lnTo>
                      <a:pt x="3" y="6"/>
                    </a:lnTo>
                    <a:lnTo>
                      <a:pt x="1" y="7"/>
                    </a:lnTo>
                    <a:lnTo>
                      <a:pt x="0" y="8"/>
                    </a:lnTo>
                    <a:lnTo>
                      <a:pt x="1" y="9"/>
                    </a:lnTo>
                    <a:lnTo>
                      <a:pt x="1" y="9"/>
                    </a:lnTo>
                    <a:lnTo>
                      <a:pt x="0" y="10"/>
                    </a:lnTo>
                    <a:lnTo>
                      <a:pt x="0" y="11"/>
                    </a:lnTo>
                    <a:lnTo>
                      <a:pt x="2" y="1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5" name="Freeform 348"/>
              <p:cNvSpPr>
                <a:spLocks/>
              </p:cNvSpPr>
              <p:nvPr/>
            </p:nvSpPr>
            <p:spPr bwMode="auto">
              <a:xfrm>
                <a:off x="5362" y="3768"/>
                <a:ext cx="1" cy="1"/>
              </a:xfrm>
              <a:custGeom>
                <a:avLst/>
                <a:gdLst/>
                <a:ahLst/>
                <a:cxnLst>
                  <a:cxn ang="0">
                    <a:pos x="0" y="1"/>
                  </a:cxn>
                  <a:cxn ang="0">
                    <a:pos x="0" y="0"/>
                  </a:cxn>
                  <a:cxn ang="0">
                    <a:pos x="0" y="0"/>
                  </a:cxn>
                  <a:cxn ang="0">
                    <a:pos x="0" y="1"/>
                  </a:cxn>
                  <a:cxn ang="0">
                    <a:pos x="0" y="1"/>
                  </a:cxn>
                  <a:cxn ang="0">
                    <a:pos x="0" y="1"/>
                  </a:cxn>
                </a:cxnLst>
                <a:rect l="0" t="0" r="r" b="b"/>
                <a:pathLst>
                  <a:path h="1">
                    <a:moveTo>
                      <a:pt x="0" y="1"/>
                    </a:moveTo>
                    <a:lnTo>
                      <a:pt x="0" y="0"/>
                    </a:lnTo>
                    <a:lnTo>
                      <a:pt x="0"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6" name="Freeform 349"/>
              <p:cNvSpPr>
                <a:spLocks/>
              </p:cNvSpPr>
              <p:nvPr/>
            </p:nvSpPr>
            <p:spPr bwMode="auto">
              <a:xfrm>
                <a:off x="5359" y="3795"/>
                <a:ext cx="4" cy="1"/>
              </a:xfrm>
              <a:custGeom>
                <a:avLst/>
                <a:gdLst/>
                <a:ahLst/>
                <a:cxnLst>
                  <a:cxn ang="0">
                    <a:pos x="3" y="0"/>
                  </a:cxn>
                  <a:cxn ang="0">
                    <a:pos x="3" y="0"/>
                  </a:cxn>
                  <a:cxn ang="0">
                    <a:pos x="2" y="0"/>
                  </a:cxn>
                  <a:cxn ang="0">
                    <a:pos x="1" y="0"/>
                  </a:cxn>
                  <a:cxn ang="0">
                    <a:pos x="0" y="0"/>
                  </a:cxn>
                  <a:cxn ang="0">
                    <a:pos x="1" y="0"/>
                  </a:cxn>
                  <a:cxn ang="0">
                    <a:pos x="1" y="0"/>
                  </a:cxn>
                  <a:cxn ang="0">
                    <a:pos x="2" y="0"/>
                  </a:cxn>
                  <a:cxn ang="0">
                    <a:pos x="2" y="0"/>
                  </a:cxn>
                  <a:cxn ang="0">
                    <a:pos x="4" y="0"/>
                  </a:cxn>
                  <a:cxn ang="0">
                    <a:pos x="4" y="0"/>
                  </a:cxn>
                  <a:cxn ang="0">
                    <a:pos x="3" y="0"/>
                  </a:cxn>
                </a:cxnLst>
                <a:rect l="0" t="0" r="r" b="b"/>
                <a:pathLst>
                  <a:path w="4">
                    <a:moveTo>
                      <a:pt x="3" y="0"/>
                    </a:moveTo>
                    <a:lnTo>
                      <a:pt x="3" y="0"/>
                    </a:lnTo>
                    <a:lnTo>
                      <a:pt x="2" y="0"/>
                    </a:lnTo>
                    <a:lnTo>
                      <a:pt x="1" y="0"/>
                    </a:lnTo>
                    <a:lnTo>
                      <a:pt x="0" y="0"/>
                    </a:lnTo>
                    <a:lnTo>
                      <a:pt x="1" y="0"/>
                    </a:lnTo>
                    <a:lnTo>
                      <a:pt x="1" y="0"/>
                    </a:lnTo>
                    <a:lnTo>
                      <a:pt x="2" y="0"/>
                    </a:lnTo>
                    <a:lnTo>
                      <a:pt x="2" y="0"/>
                    </a:lnTo>
                    <a:lnTo>
                      <a:pt x="4" y="0"/>
                    </a:lnTo>
                    <a:lnTo>
                      <a:pt x="4"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7" name="Freeform 350"/>
              <p:cNvSpPr>
                <a:spLocks/>
              </p:cNvSpPr>
              <p:nvPr/>
            </p:nvSpPr>
            <p:spPr bwMode="auto">
              <a:xfrm>
                <a:off x="5005" y="3762"/>
                <a:ext cx="2" cy="3"/>
              </a:xfrm>
              <a:custGeom>
                <a:avLst/>
                <a:gdLst/>
                <a:ahLst/>
                <a:cxnLst>
                  <a:cxn ang="0">
                    <a:pos x="1" y="3"/>
                  </a:cxn>
                  <a:cxn ang="0">
                    <a:pos x="2" y="1"/>
                  </a:cxn>
                  <a:cxn ang="0">
                    <a:pos x="2" y="0"/>
                  </a:cxn>
                  <a:cxn ang="0">
                    <a:pos x="1" y="1"/>
                  </a:cxn>
                  <a:cxn ang="0">
                    <a:pos x="1" y="1"/>
                  </a:cxn>
                  <a:cxn ang="0">
                    <a:pos x="0" y="1"/>
                  </a:cxn>
                  <a:cxn ang="0">
                    <a:pos x="0" y="1"/>
                  </a:cxn>
                  <a:cxn ang="0">
                    <a:pos x="0" y="1"/>
                  </a:cxn>
                  <a:cxn ang="0">
                    <a:pos x="0" y="3"/>
                  </a:cxn>
                  <a:cxn ang="0">
                    <a:pos x="0" y="3"/>
                  </a:cxn>
                  <a:cxn ang="0">
                    <a:pos x="0" y="3"/>
                  </a:cxn>
                  <a:cxn ang="0">
                    <a:pos x="1" y="3"/>
                  </a:cxn>
                </a:cxnLst>
                <a:rect l="0" t="0" r="r" b="b"/>
                <a:pathLst>
                  <a:path w="2" h="3">
                    <a:moveTo>
                      <a:pt x="1" y="3"/>
                    </a:moveTo>
                    <a:lnTo>
                      <a:pt x="2" y="1"/>
                    </a:lnTo>
                    <a:lnTo>
                      <a:pt x="2" y="0"/>
                    </a:lnTo>
                    <a:lnTo>
                      <a:pt x="1" y="1"/>
                    </a:lnTo>
                    <a:lnTo>
                      <a:pt x="1" y="1"/>
                    </a:lnTo>
                    <a:lnTo>
                      <a:pt x="0" y="1"/>
                    </a:lnTo>
                    <a:lnTo>
                      <a:pt x="0" y="1"/>
                    </a:lnTo>
                    <a:lnTo>
                      <a:pt x="0" y="1"/>
                    </a:lnTo>
                    <a:lnTo>
                      <a:pt x="0" y="3"/>
                    </a:lnTo>
                    <a:lnTo>
                      <a:pt x="0" y="3"/>
                    </a:lnTo>
                    <a:lnTo>
                      <a:pt x="0"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8" name="Freeform 351"/>
              <p:cNvSpPr>
                <a:spLocks/>
              </p:cNvSpPr>
              <p:nvPr/>
            </p:nvSpPr>
            <p:spPr bwMode="auto">
              <a:xfrm>
                <a:off x="5011" y="3762"/>
                <a:ext cx="4" cy="2"/>
              </a:xfrm>
              <a:custGeom>
                <a:avLst/>
                <a:gdLst/>
                <a:ahLst/>
                <a:cxnLst>
                  <a:cxn ang="0">
                    <a:pos x="1" y="2"/>
                  </a:cxn>
                  <a:cxn ang="0">
                    <a:pos x="2" y="2"/>
                  </a:cxn>
                  <a:cxn ang="0">
                    <a:pos x="3" y="2"/>
                  </a:cxn>
                  <a:cxn ang="0">
                    <a:pos x="4" y="1"/>
                  </a:cxn>
                  <a:cxn ang="0">
                    <a:pos x="3" y="0"/>
                  </a:cxn>
                  <a:cxn ang="0">
                    <a:pos x="1" y="0"/>
                  </a:cxn>
                  <a:cxn ang="0">
                    <a:pos x="0" y="0"/>
                  </a:cxn>
                  <a:cxn ang="0">
                    <a:pos x="0" y="1"/>
                  </a:cxn>
                  <a:cxn ang="0">
                    <a:pos x="0" y="2"/>
                  </a:cxn>
                  <a:cxn ang="0">
                    <a:pos x="1" y="2"/>
                  </a:cxn>
                </a:cxnLst>
                <a:rect l="0" t="0" r="r" b="b"/>
                <a:pathLst>
                  <a:path w="4" h="2">
                    <a:moveTo>
                      <a:pt x="1" y="2"/>
                    </a:moveTo>
                    <a:lnTo>
                      <a:pt x="2" y="2"/>
                    </a:lnTo>
                    <a:lnTo>
                      <a:pt x="3" y="2"/>
                    </a:lnTo>
                    <a:lnTo>
                      <a:pt x="4" y="1"/>
                    </a:lnTo>
                    <a:lnTo>
                      <a:pt x="3" y="0"/>
                    </a:lnTo>
                    <a:lnTo>
                      <a:pt x="1" y="0"/>
                    </a:lnTo>
                    <a:lnTo>
                      <a:pt x="0" y="0"/>
                    </a:lnTo>
                    <a:lnTo>
                      <a:pt x="0" y="1"/>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49" name="Freeform 352"/>
              <p:cNvSpPr>
                <a:spLocks/>
              </p:cNvSpPr>
              <p:nvPr/>
            </p:nvSpPr>
            <p:spPr bwMode="auto">
              <a:xfrm>
                <a:off x="5245" y="3835"/>
                <a:ext cx="2" cy="2"/>
              </a:xfrm>
              <a:custGeom>
                <a:avLst/>
                <a:gdLst/>
                <a:ahLst/>
                <a:cxnLst>
                  <a:cxn ang="0">
                    <a:pos x="0" y="0"/>
                  </a:cxn>
                  <a:cxn ang="0">
                    <a:pos x="1" y="2"/>
                  </a:cxn>
                  <a:cxn ang="0">
                    <a:pos x="2" y="1"/>
                  </a:cxn>
                  <a:cxn ang="0">
                    <a:pos x="2" y="1"/>
                  </a:cxn>
                  <a:cxn ang="0">
                    <a:pos x="2" y="0"/>
                  </a:cxn>
                  <a:cxn ang="0">
                    <a:pos x="1" y="0"/>
                  </a:cxn>
                  <a:cxn ang="0">
                    <a:pos x="1" y="0"/>
                  </a:cxn>
                  <a:cxn ang="0">
                    <a:pos x="1" y="0"/>
                  </a:cxn>
                  <a:cxn ang="0">
                    <a:pos x="0" y="0"/>
                  </a:cxn>
                  <a:cxn ang="0">
                    <a:pos x="0" y="0"/>
                  </a:cxn>
                  <a:cxn ang="0">
                    <a:pos x="0" y="0"/>
                  </a:cxn>
                  <a:cxn ang="0">
                    <a:pos x="0" y="0"/>
                  </a:cxn>
                  <a:cxn ang="0">
                    <a:pos x="0" y="0"/>
                  </a:cxn>
                  <a:cxn ang="0">
                    <a:pos x="0" y="0"/>
                  </a:cxn>
                </a:cxnLst>
                <a:rect l="0" t="0" r="r" b="b"/>
                <a:pathLst>
                  <a:path w="2" h="2">
                    <a:moveTo>
                      <a:pt x="0" y="0"/>
                    </a:moveTo>
                    <a:lnTo>
                      <a:pt x="1" y="2"/>
                    </a:lnTo>
                    <a:lnTo>
                      <a:pt x="2" y="1"/>
                    </a:lnTo>
                    <a:lnTo>
                      <a:pt x="2" y="1"/>
                    </a:lnTo>
                    <a:lnTo>
                      <a:pt x="2" y="0"/>
                    </a:lnTo>
                    <a:lnTo>
                      <a:pt x="1" y="0"/>
                    </a:lnTo>
                    <a:lnTo>
                      <a:pt x="1" y="0"/>
                    </a:lnTo>
                    <a:lnTo>
                      <a:pt x="1" y="0"/>
                    </a:ln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0" name="Freeform 353"/>
              <p:cNvSpPr>
                <a:spLocks/>
              </p:cNvSpPr>
              <p:nvPr/>
            </p:nvSpPr>
            <p:spPr bwMode="auto">
              <a:xfrm>
                <a:off x="5242" y="3799"/>
                <a:ext cx="3" cy="5"/>
              </a:xfrm>
              <a:custGeom>
                <a:avLst/>
                <a:gdLst/>
                <a:ahLst/>
                <a:cxnLst>
                  <a:cxn ang="0">
                    <a:pos x="2" y="3"/>
                  </a:cxn>
                  <a:cxn ang="0">
                    <a:pos x="2" y="2"/>
                  </a:cxn>
                  <a:cxn ang="0">
                    <a:pos x="2" y="2"/>
                  </a:cxn>
                  <a:cxn ang="0">
                    <a:pos x="2" y="2"/>
                  </a:cxn>
                  <a:cxn ang="0">
                    <a:pos x="2" y="3"/>
                  </a:cxn>
                  <a:cxn ang="0">
                    <a:pos x="2" y="3"/>
                  </a:cxn>
                  <a:cxn ang="0">
                    <a:pos x="1" y="3"/>
                  </a:cxn>
                  <a:cxn ang="0">
                    <a:pos x="1" y="2"/>
                  </a:cxn>
                  <a:cxn ang="0">
                    <a:pos x="0" y="1"/>
                  </a:cxn>
                  <a:cxn ang="0">
                    <a:pos x="0" y="0"/>
                  </a:cxn>
                  <a:cxn ang="0">
                    <a:pos x="0" y="0"/>
                  </a:cxn>
                  <a:cxn ang="0">
                    <a:pos x="0" y="0"/>
                  </a:cxn>
                  <a:cxn ang="0">
                    <a:pos x="1" y="5"/>
                  </a:cxn>
                  <a:cxn ang="0">
                    <a:pos x="2" y="5"/>
                  </a:cxn>
                  <a:cxn ang="0">
                    <a:pos x="2" y="5"/>
                  </a:cxn>
                  <a:cxn ang="0">
                    <a:pos x="3" y="5"/>
                  </a:cxn>
                  <a:cxn ang="0">
                    <a:pos x="3" y="4"/>
                  </a:cxn>
                  <a:cxn ang="0">
                    <a:pos x="3" y="3"/>
                  </a:cxn>
                  <a:cxn ang="0">
                    <a:pos x="2" y="3"/>
                  </a:cxn>
                </a:cxnLst>
                <a:rect l="0" t="0" r="r" b="b"/>
                <a:pathLst>
                  <a:path w="3" h="5">
                    <a:moveTo>
                      <a:pt x="2" y="3"/>
                    </a:moveTo>
                    <a:lnTo>
                      <a:pt x="2" y="2"/>
                    </a:lnTo>
                    <a:lnTo>
                      <a:pt x="2" y="2"/>
                    </a:lnTo>
                    <a:lnTo>
                      <a:pt x="2" y="2"/>
                    </a:lnTo>
                    <a:lnTo>
                      <a:pt x="2" y="3"/>
                    </a:lnTo>
                    <a:lnTo>
                      <a:pt x="2" y="3"/>
                    </a:lnTo>
                    <a:lnTo>
                      <a:pt x="1" y="3"/>
                    </a:lnTo>
                    <a:lnTo>
                      <a:pt x="1" y="2"/>
                    </a:lnTo>
                    <a:lnTo>
                      <a:pt x="0" y="1"/>
                    </a:lnTo>
                    <a:lnTo>
                      <a:pt x="0" y="0"/>
                    </a:lnTo>
                    <a:lnTo>
                      <a:pt x="0" y="0"/>
                    </a:lnTo>
                    <a:lnTo>
                      <a:pt x="0" y="0"/>
                    </a:lnTo>
                    <a:lnTo>
                      <a:pt x="1" y="5"/>
                    </a:lnTo>
                    <a:lnTo>
                      <a:pt x="2" y="5"/>
                    </a:lnTo>
                    <a:lnTo>
                      <a:pt x="2" y="5"/>
                    </a:lnTo>
                    <a:lnTo>
                      <a:pt x="3" y="5"/>
                    </a:lnTo>
                    <a:lnTo>
                      <a:pt x="3" y="4"/>
                    </a:lnTo>
                    <a:lnTo>
                      <a:pt x="3"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1" name="Freeform 354"/>
              <p:cNvSpPr>
                <a:spLocks/>
              </p:cNvSpPr>
              <p:nvPr/>
            </p:nvSpPr>
            <p:spPr bwMode="auto">
              <a:xfrm>
                <a:off x="5001" y="3742"/>
                <a:ext cx="3" cy="7"/>
              </a:xfrm>
              <a:custGeom>
                <a:avLst/>
                <a:gdLst/>
                <a:ahLst/>
                <a:cxnLst>
                  <a:cxn ang="0">
                    <a:pos x="1" y="3"/>
                  </a:cxn>
                  <a:cxn ang="0">
                    <a:pos x="0" y="3"/>
                  </a:cxn>
                  <a:cxn ang="0">
                    <a:pos x="0" y="6"/>
                  </a:cxn>
                  <a:cxn ang="0">
                    <a:pos x="0" y="7"/>
                  </a:cxn>
                  <a:cxn ang="0">
                    <a:pos x="3" y="6"/>
                  </a:cxn>
                  <a:cxn ang="0">
                    <a:pos x="3" y="5"/>
                  </a:cxn>
                  <a:cxn ang="0">
                    <a:pos x="3" y="4"/>
                  </a:cxn>
                  <a:cxn ang="0">
                    <a:pos x="2" y="3"/>
                  </a:cxn>
                  <a:cxn ang="0">
                    <a:pos x="2" y="3"/>
                  </a:cxn>
                  <a:cxn ang="0">
                    <a:pos x="2" y="2"/>
                  </a:cxn>
                  <a:cxn ang="0">
                    <a:pos x="3" y="2"/>
                  </a:cxn>
                  <a:cxn ang="0">
                    <a:pos x="3" y="2"/>
                  </a:cxn>
                  <a:cxn ang="0">
                    <a:pos x="3" y="1"/>
                  </a:cxn>
                  <a:cxn ang="0">
                    <a:pos x="2" y="0"/>
                  </a:cxn>
                  <a:cxn ang="0">
                    <a:pos x="1" y="0"/>
                  </a:cxn>
                  <a:cxn ang="0">
                    <a:pos x="1" y="1"/>
                  </a:cxn>
                  <a:cxn ang="0">
                    <a:pos x="1" y="3"/>
                  </a:cxn>
                </a:cxnLst>
                <a:rect l="0" t="0" r="r" b="b"/>
                <a:pathLst>
                  <a:path w="3" h="7">
                    <a:moveTo>
                      <a:pt x="1" y="3"/>
                    </a:moveTo>
                    <a:lnTo>
                      <a:pt x="0" y="3"/>
                    </a:lnTo>
                    <a:lnTo>
                      <a:pt x="0" y="6"/>
                    </a:lnTo>
                    <a:lnTo>
                      <a:pt x="0" y="7"/>
                    </a:lnTo>
                    <a:lnTo>
                      <a:pt x="3" y="6"/>
                    </a:lnTo>
                    <a:lnTo>
                      <a:pt x="3" y="5"/>
                    </a:lnTo>
                    <a:lnTo>
                      <a:pt x="3" y="4"/>
                    </a:lnTo>
                    <a:lnTo>
                      <a:pt x="2" y="3"/>
                    </a:lnTo>
                    <a:lnTo>
                      <a:pt x="2" y="3"/>
                    </a:lnTo>
                    <a:lnTo>
                      <a:pt x="2" y="2"/>
                    </a:lnTo>
                    <a:lnTo>
                      <a:pt x="3" y="2"/>
                    </a:lnTo>
                    <a:lnTo>
                      <a:pt x="3" y="2"/>
                    </a:lnTo>
                    <a:lnTo>
                      <a:pt x="3" y="1"/>
                    </a:lnTo>
                    <a:lnTo>
                      <a:pt x="2" y="0"/>
                    </a:lnTo>
                    <a:lnTo>
                      <a:pt x="1" y="0"/>
                    </a:lnTo>
                    <a:lnTo>
                      <a:pt x="1" y="1"/>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2" name="Freeform 355"/>
              <p:cNvSpPr>
                <a:spLocks/>
              </p:cNvSpPr>
              <p:nvPr/>
            </p:nvSpPr>
            <p:spPr bwMode="auto">
              <a:xfrm>
                <a:off x="4925" y="3680"/>
                <a:ext cx="58" cy="60"/>
              </a:xfrm>
              <a:custGeom>
                <a:avLst/>
                <a:gdLst/>
                <a:ahLst/>
                <a:cxnLst>
                  <a:cxn ang="0">
                    <a:pos x="2" y="37"/>
                  </a:cxn>
                  <a:cxn ang="0">
                    <a:pos x="4" y="41"/>
                  </a:cxn>
                  <a:cxn ang="0">
                    <a:pos x="7" y="47"/>
                  </a:cxn>
                  <a:cxn ang="0">
                    <a:pos x="7" y="53"/>
                  </a:cxn>
                  <a:cxn ang="0">
                    <a:pos x="11" y="54"/>
                  </a:cxn>
                  <a:cxn ang="0">
                    <a:pos x="13" y="54"/>
                  </a:cxn>
                  <a:cxn ang="0">
                    <a:pos x="15" y="53"/>
                  </a:cxn>
                  <a:cxn ang="0">
                    <a:pos x="18" y="57"/>
                  </a:cxn>
                  <a:cxn ang="0">
                    <a:pos x="23" y="55"/>
                  </a:cxn>
                  <a:cxn ang="0">
                    <a:pos x="25" y="55"/>
                  </a:cxn>
                  <a:cxn ang="0">
                    <a:pos x="30" y="57"/>
                  </a:cxn>
                  <a:cxn ang="0">
                    <a:pos x="33" y="60"/>
                  </a:cxn>
                  <a:cxn ang="0">
                    <a:pos x="40" y="56"/>
                  </a:cxn>
                  <a:cxn ang="0">
                    <a:pos x="41" y="54"/>
                  </a:cxn>
                  <a:cxn ang="0">
                    <a:pos x="43" y="52"/>
                  </a:cxn>
                  <a:cxn ang="0">
                    <a:pos x="41" y="48"/>
                  </a:cxn>
                  <a:cxn ang="0">
                    <a:pos x="46" y="44"/>
                  </a:cxn>
                  <a:cxn ang="0">
                    <a:pos x="48" y="37"/>
                  </a:cxn>
                  <a:cxn ang="0">
                    <a:pos x="51" y="33"/>
                  </a:cxn>
                  <a:cxn ang="0">
                    <a:pos x="53" y="33"/>
                  </a:cxn>
                  <a:cxn ang="0">
                    <a:pos x="50" y="27"/>
                  </a:cxn>
                  <a:cxn ang="0">
                    <a:pos x="51" y="25"/>
                  </a:cxn>
                  <a:cxn ang="0">
                    <a:pos x="47" y="20"/>
                  </a:cxn>
                  <a:cxn ang="0">
                    <a:pos x="47" y="18"/>
                  </a:cxn>
                  <a:cxn ang="0">
                    <a:pos x="49" y="17"/>
                  </a:cxn>
                  <a:cxn ang="0">
                    <a:pos x="47" y="16"/>
                  </a:cxn>
                  <a:cxn ang="0">
                    <a:pos x="48" y="15"/>
                  </a:cxn>
                  <a:cxn ang="0">
                    <a:pos x="50" y="14"/>
                  </a:cxn>
                  <a:cxn ang="0">
                    <a:pos x="53" y="13"/>
                  </a:cxn>
                  <a:cxn ang="0">
                    <a:pos x="52" y="11"/>
                  </a:cxn>
                  <a:cxn ang="0">
                    <a:pos x="58" y="10"/>
                  </a:cxn>
                  <a:cxn ang="0">
                    <a:pos x="52" y="6"/>
                  </a:cxn>
                  <a:cxn ang="0">
                    <a:pos x="51" y="6"/>
                  </a:cxn>
                  <a:cxn ang="0">
                    <a:pos x="50" y="5"/>
                  </a:cxn>
                  <a:cxn ang="0">
                    <a:pos x="48" y="6"/>
                  </a:cxn>
                  <a:cxn ang="0">
                    <a:pos x="47" y="2"/>
                  </a:cxn>
                  <a:cxn ang="0">
                    <a:pos x="46" y="0"/>
                  </a:cxn>
                  <a:cxn ang="0">
                    <a:pos x="44" y="2"/>
                  </a:cxn>
                  <a:cxn ang="0">
                    <a:pos x="44" y="0"/>
                  </a:cxn>
                  <a:cxn ang="0">
                    <a:pos x="40" y="5"/>
                  </a:cxn>
                  <a:cxn ang="0">
                    <a:pos x="36" y="9"/>
                  </a:cxn>
                  <a:cxn ang="0">
                    <a:pos x="36" y="11"/>
                  </a:cxn>
                  <a:cxn ang="0">
                    <a:pos x="31" y="12"/>
                  </a:cxn>
                  <a:cxn ang="0">
                    <a:pos x="28" y="14"/>
                  </a:cxn>
                  <a:cxn ang="0">
                    <a:pos x="18" y="22"/>
                  </a:cxn>
                  <a:cxn ang="0">
                    <a:pos x="15" y="24"/>
                  </a:cxn>
                  <a:cxn ang="0">
                    <a:pos x="13" y="25"/>
                  </a:cxn>
                  <a:cxn ang="0">
                    <a:pos x="9" y="28"/>
                  </a:cxn>
                  <a:cxn ang="0">
                    <a:pos x="5" y="26"/>
                  </a:cxn>
                  <a:cxn ang="0">
                    <a:pos x="0" y="33"/>
                  </a:cxn>
                </a:cxnLst>
                <a:rect l="0" t="0" r="r" b="b"/>
                <a:pathLst>
                  <a:path w="58" h="60">
                    <a:moveTo>
                      <a:pt x="0" y="33"/>
                    </a:moveTo>
                    <a:lnTo>
                      <a:pt x="1" y="35"/>
                    </a:lnTo>
                    <a:lnTo>
                      <a:pt x="1" y="36"/>
                    </a:lnTo>
                    <a:lnTo>
                      <a:pt x="2" y="37"/>
                    </a:lnTo>
                    <a:lnTo>
                      <a:pt x="2" y="40"/>
                    </a:lnTo>
                    <a:lnTo>
                      <a:pt x="3" y="41"/>
                    </a:lnTo>
                    <a:lnTo>
                      <a:pt x="3" y="41"/>
                    </a:lnTo>
                    <a:lnTo>
                      <a:pt x="4" y="41"/>
                    </a:lnTo>
                    <a:lnTo>
                      <a:pt x="4" y="42"/>
                    </a:lnTo>
                    <a:lnTo>
                      <a:pt x="5" y="42"/>
                    </a:lnTo>
                    <a:lnTo>
                      <a:pt x="7" y="46"/>
                    </a:lnTo>
                    <a:lnTo>
                      <a:pt x="7" y="47"/>
                    </a:lnTo>
                    <a:lnTo>
                      <a:pt x="7" y="47"/>
                    </a:lnTo>
                    <a:lnTo>
                      <a:pt x="7" y="51"/>
                    </a:lnTo>
                    <a:lnTo>
                      <a:pt x="7" y="52"/>
                    </a:lnTo>
                    <a:lnTo>
                      <a:pt x="7" y="53"/>
                    </a:lnTo>
                    <a:lnTo>
                      <a:pt x="8" y="54"/>
                    </a:lnTo>
                    <a:lnTo>
                      <a:pt x="9" y="54"/>
                    </a:lnTo>
                    <a:lnTo>
                      <a:pt x="9" y="53"/>
                    </a:lnTo>
                    <a:lnTo>
                      <a:pt x="11" y="54"/>
                    </a:lnTo>
                    <a:lnTo>
                      <a:pt x="11" y="54"/>
                    </a:lnTo>
                    <a:lnTo>
                      <a:pt x="11" y="54"/>
                    </a:lnTo>
                    <a:lnTo>
                      <a:pt x="13" y="54"/>
                    </a:lnTo>
                    <a:lnTo>
                      <a:pt x="13" y="54"/>
                    </a:lnTo>
                    <a:lnTo>
                      <a:pt x="14" y="53"/>
                    </a:lnTo>
                    <a:lnTo>
                      <a:pt x="14" y="53"/>
                    </a:lnTo>
                    <a:lnTo>
                      <a:pt x="15" y="54"/>
                    </a:lnTo>
                    <a:lnTo>
                      <a:pt x="15" y="53"/>
                    </a:lnTo>
                    <a:lnTo>
                      <a:pt x="16" y="53"/>
                    </a:lnTo>
                    <a:lnTo>
                      <a:pt x="17" y="57"/>
                    </a:lnTo>
                    <a:lnTo>
                      <a:pt x="17" y="57"/>
                    </a:lnTo>
                    <a:lnTo>
                      <a:pt x="18" y="57"/>
                    </a:lnTo>
                    <a:lnTo>
                      <a:pt x="18" y="57"/>
                    </a:lnTo>
                    <a:lnTo>
                      <a:pt x="19" y="57"/>
                    </a:lnTo>
                    <a:lnTo>
                      <a:pt x="21" y="57"/>
                    </a:lnTo>
                    <a:lnTo>
                      <a:pt x="23" y="55"/>
                    </a:lnTo>
                    <a:lnTo>
                      <a:pt x="23" y="55"/>
                    </a:lnTo>
                    <a:lnTo>
                      <a:pt x="23" y="54"/>
                    </a:lnTo>
                    <a:lnTo>
                      <a:pt x="24" y="55"/>
                    </a:lnTo>
                    <a:lnTo>
                      <a:pt x="25" y="55"/>
                    </a:lnTo>
                    <a:lnTo>
                      <a:pt x="26" y="55"/>
                    </a:lnTo>
                    <a:lnTo>
                      <a:pt x="27" y="57"/>
                    </a:lnTo>
                    <a:lnTo>
                      <a:pt x="27" y="57"/>
                    </a:lnTo>
                    <a:lnTo>
                      <a:pt x="30" y="57"/>
                    </a:lnTo>
                    <a:lnTo>
                      <a:pt x="31" y="57"/>
                    </a:lnTo>
                    <a:lnTo>
                      <a:pt x="31" y="57"/>
                    </a:lnTo>
                    <a:lnTo>
                      <a:pt x="32" y="57"/>
                    </a:lnTo>
                    <a:lnTo>
                      <a:pt x="33" y="60"/>
                    </a:lnTo>
                    <a:lnTo>
                      <a:pt x="40" y="57"/>
                    </a:lnTo>
                    <a:lnTo>
                      <a:pt x="40" y="56"/>
                    </a:lnTo>
                    <a:lnTo>
                      <a:pt x="40" y="56"/>
                    </a:lnTo>
                    <a:lnTo>
                      <a:pt x="40" y="56"/>
                    </a:lnTo>
                    <a:lnTo>
                      <a:pt x="40" y="55"/>
                    </a:lnTo>
                    <a:lnTo>
                      <a:pt x="40" y="55"/>
                    </a:lnTo>
                    <a:lnTo>
                      <a:pt x="40" y="54"/>
                    </a:lnTo>
                    <a:lnTo>
                      <a:pt x="41" y="54"/>
                    </a:lnTo>
                    <a:lnTo>
                      <a:pt x="41" y="53"/>
                    </a:lnTo>
                    <a:lnTo>
                      <a:pt x="42" y="52"/>
                    </a:lnTo>
                    <a:lnTo>
                      <a:pt x="42" y="52"/>
                    </a:lnTo>
                    <a:lnTo>
                      <a:pt x="43" y="52"/>
                    </a:lnTo>
                    <a:lnTo>
                      <a:pt x="43" y="50"/>
                    </a:lnTo>
                    <a:lnTo>
                      <a:pt x="42" y="50"/>
                    </a:lnTo>
                    <a:lnTo>
                      <a:pt x="42" y="48"/>
                    </a:lnTo>
                    <a:lnTo>
                      <a:pt x="41" y="48"/>
                    </a:lnTo>
                    <a:lnTo>
                      <a:pt x="41" y="47"/>
                    </a:lnTo>
                    <a:lnTo>
                      <a:pt x="44" y="45"/>
                    </a:lnTo>
                    <a:lnTo>
                      <a:pt x="44" y="45"/>
                    </a:lnTo>
                    <a:lnTo>
                      <a:pt x="46" y="44"/>
                    </a:lnTo>
                    <a:lnTo>
                      <a:pt x="47" y="41"/>
                    </a:lnTo>
                    <a:lnTo>
                      <a:pt x="47" y="39"/>
                    </a:lnTo>
                    <a:lnTo>
                      <a:pt x="48" y="38"/>
                    </a:lnTo>
                    <a:lnTo>
                      <a:pt x="48" y="37"/>
                    </a:lnTo>
                    <a:lnTo>
                      <a:pt x="48" y="36"/>
                    </a:lnTo>
                    <a:lnTo>
                      <a:pt x="50" y="34"/>
                    </a:lnTo>
                    <a:lnTo>
                      <a:pt x="51" y="34"/>
                    </a:lnTo>
                    <a:lnTo>
                      <a:pt x="51" y="33"/>
                    </a:lnTo>
                    <a:lnTo>
                      <a:pt x="51" y="32"/>
                    </a:lnTo>
                    <a:lnTo>
                      <a:pt x="51" y="32"/>
                    </a:lnTo>
                    <a:lnTo>
                      <a:pt x="51" y="33"/>
                    </a:lnTo>
                    <a:lnTo>
                      <a:pt x="53" y="33"/>
                    </a:lnTo>
                    <a:lnTo>
                      <a:pt x="55" y="33"/>
                    </a:lnTo>
                    <a:lnTo>
                      <a:pt x="55" y="32"/>
                    </a:lnTo>
                    <a:lnTo>
                      <a:pt x="50" y="28"/>
                    </a:lnTo>
                    <a:lnTo>
                      <a:pt x="50" y="27"/>
                    </a:lnTo>
                    <a:lnTo>
                      <a:pt x="50" y="27"/>
                    </a:lnTo>
                    <a:lnTo>
                      <a:pt x="50" y="26"/>
                    </a:lnTo>
                    <a:lnTo>
                      <a:pt x="51" y="26"/>
                    </a:lnTo>
                    <a:lnTo>
                      <a:pt x="51" y="25"/>
                    </a:lnTo>
                    <a:lnTo>
                      <a:pt x="48" y="21"/>
                    </a:lnTo>
                    <a:lnTo>
                      <a:pt x="47" y="20"/>
                    </a:lnTo>
                    <a:lnTo>
                      <a:pt x="47" y="20"/>
                    </a:lnTo>
                    <a:lnTo>
                      <a:pt x="47" y="20"/>
                    </a:lnTo>
                    <a:lnTo>
                      <a:pt x="47" y="20"/>
                    </a:lnTo>
                    <a:lnTo>
                      <a:pt x="47" y="20"/>
                    </a:lnTo>
                    <a:lnTo>
                      <a:pt x="46" y="18"/>
                    </a:lnTo>
                    <a:lnTo>
                      <a:pt x="47" y="18"/>
                    </a:lnTo>
                    <a:lnTo>
                      <a:pt x="48" y="18"/>
                    </a:lnTo>
                    <a:lnTo>
                      <a:pt x="48" y="17"/>
                    </a:lnTo>
                    <a:lnTo>
                      <a:pt x="49" y="18"/>
                    </a:lnTo>
                    <a:lnTo>
                      <a:pt x="49" y="17"/>
                    </a:lnTo>
                    <a:lnTo>
                      <a:pt x="49" y="17"/>
                    </a:lnTo>
                    <a:lnTo>
                      <a:pt x="48" y="17"/>
                    </a:lnTo>
                    <a:lnTo>
                      <a:pt x="48" y="16"/>
                    </a:lnTo>
                    <a:lnTo>
                      <a:pt x="47" y="16"/>
                    </a:lnTo>
                    <a:lnTo>
                      <a:pt x="47" y="16"/>
                    </a:lnTo>
                    <a:lnTo>
                      <a:pt x="48" y="15"/>
                    </a:lnTo>
                    <a:lnTo>
                      <a:pt x="48" y="15"/>
                    </a:lnTo>
                    <a:lnTo>
                      <a:pt x="48" y="15"/>
                    </a:lnTo>
                    <a:lnTo>
                      <a:pt x="48" y="14"/>
                    </a:lnTo>
                    <a:lnTo>
                      <a:pt x="49" y="14"/>
                    </a:lnTo>
                    <a:lnTo>
                      <a:pt x="49" y="14"/>
                    </a:lnTo>
                    <a:lnTo>
                      <a:pt x="50" y="14"/>
                    </a:lnTo>
                    <a:lnTo>
                      <a:pt x="51" y="15"/>
                    </a:lnTo>
                    <a:lnTo>
                      <a:pt x="54" y="13"/>
                    </a:lnTo>
                    <a:lnTo>
                      <a:pt x="54" y="13"/>
                    </a:lnTo>
                    <a:lnTo>
                      <a:pt x="53" y="13"/>
                    </a:lnTo>
                    <a:lnTo>
                      <a:pt x="52" y="13"/>
                    </a:lnTo>
                    <a:lnTo>
                      <a:pt x="52" y="13"/>
                    </a:lnTo>
                    <a:lnTo>
                      <a:pt x="51" y="12"/>
                    </a:lnTo>
                    <a:lnTo>
                      <a:pt x="52" y="11"/>
                    </a:lnTo>
                    <a:lnTo>
                      <a:pt x="52" y="11"/>
                    </a:lnTo>
                    <a:lnTo>
                      <a:pt x="53" y="11"/>
                    </a:lnTo>
                    <a:lnTo>
                      <a:pt x="57" y="10"/>
                    </a:lnTo>
                    <a:lnTo>
                      <a:pt x="58" y="10"/>
                    </a:lnTo>
                    <a:lnTo>
                      <a:pt x="57" y="9"/>
                    </a:lnTo>
                    <a:lnTo>
                      <a:pt x="57" y="9"/>
                    </a:lnTo>
                    <a:lnTo>
                      <a:pt x="55" y="8"/>
                    </a:lnTo>
                    <a:lnTo>
                      <a:pt x="52" y="6"/>
                    </a:lnTo>
                    <a:lnTo>
                      <a:pt x="51" y="6"/>
                    </a:lnTo>
                    <a:lnTo>
                      <a:pt x="51" y="6"/>
                    </a:lnTo>
                    <a:lnTo>
                      <a:pt x="51" y="6"/>
                    </a:lnTo>
                    <a:lnTo>
                      <a:pt x="51" y="6"/>
                    </a:lnTo>
                    <a:lnTo>
                      <a:pt x="51" y="6"/>
                    </a:lnTo>
                    <a:lnTo>
                      <a:pt x="51" y="6"/>
                    </a:lnTo>
                    <a:lnTo>
                      <a:pt x="51" y="5"/>
                    </a:lnTo>
                    <a:lnTo>
                      <a:pt x="50" y="5"/>
                    </a:lnTo>
                    <a:lnTo>
                      <a:pt x="50" y="6"/>
                    </a:lnTo>
                    <a:lnTo>
                      <a:pt x="49" y="6"/>
                    </a:lnTo>
                    <a:lnTo>
                      <a:pt x="49" y="6"/>
                    </a:lnTo>
                    <a:lnTo>
                      <a:pt x="48" y="6"/>
                    </a:lnTo>
                    <a:lnTo>
                      <a:pt x="48" y="4"/>
                    </a:lnTo>
                    <a:lnTo>
                      <a:pt x="49" y="4"/>
                    </a:lnTo>
                    <a:lnTo>
                      <a:pt x="48" y="2"/>
                    </a:lnTo>
                    <a:lnTo>
                      <a:pt x="47" y="2"/>
                    </a:lnTo>
                    <a:lnTo>
                      <a:pt x="47" y="2"/>
                    </a:lnTo>
                    <a:lnTo>
                      <a:pt x="47" y="2"/>
                    </a:lnTo>
                    <a:lnTo>
                      <a:pt x="46" y="0"/>
                    </a:lnTo>
                    <a:lnTo>
                      <a:pt x="46" y="0"/>
                    </a:lnTo>
                    <a:lnTo>
                      <a:pt x="45" y="0"/>
                    </a:lnTo>
                    <a:lnTo>
                      <a:pt x="44" y="1"/>
                    </a:lnTo>
                    <a:lnTo>
                      <a:pt x="44" y="2"/>
                    </a:lnTo>
                    <a:lnTo>
                      <a:pt x="44" y="2"/>
                    </a:lnTo>
                    <a:lnTo>
                      <a:pt x="44" y="1"/>
                    </a:lnTo>
                    <a:lnTo>
                      <a:pt x="44" y="0"/>
                    </a:lnTo>
                    <a:lnTo>
                      <a:pt x="44" y="0"/>
                    </a:lnTo>
                    <a:lnTo>
                      <a:pt x="44" y="0"/>
                    </a:lnTo>
                    <a:lnTo>
                      <a:pt x="43" y="0"/>
                    </a:lnTo>
                    <a:lnTo>
                      <a:pt x="43" y="1"/>
                    </a:lnTo>
                    <a:lnTo>
                      <a:pt x="40" y="5"/>
                    </a:lnTo>
                    <a:lnTo>
                      <a:pt x="40" y="5"/>
                    </a:lnTo>
                    <a:lnTo>
                      <a:pt x="38" y="8"/>
                    </a:lnTo>
                    <a:lnTo>
                      <a:pt x="37" y="8"/>
                    </a:lnTo>
                    <a:lnTo>
                      <a:pt x="36" y="8"/>
                    </a:lnTo>
                    <a:lnTo>
                      <a:pt x="36" y="9"/>
                    </a:lnTo>
                    <a:lnTo>
                      <a:pt x="36" y="9"/>
                    </a:lnTo>
                    <a:lnTo>
                      <a:pt x="37" y="10"/>
                    </a:lnTo>
                    <a:lnTo>
                      <a:pt x="36" y="10"/>
                    </a:lnTo>
                    <a:lnTo>
                      <a:pt x="36" y="11"/>
                    </a:lnTo>
                    <a:lnTo>
                      <a:pt x="35" y="11"/>
                    </a:lnTo>
                    <a:lnTo>
                      <a:pt x="34" y="11"/>
                    </a:lnTo>
                    <a:lnTo>
                      <a:pt x="33" y="10"/>
                    </a:lnTo>
                    <a:lnTo>
                      <a:pt x="31" y="12"/>
                    </a:lnTo>
                    <a:lnTo>
                      <a:pt x="29" y="13"/>
                    </a:lnTo>
                    <a:lnTo>
                      <a:pt x="29" y="13"/>
                    </a:lnTo>
                    <a:lnTo>
                      <a:pt x="28" y="13"/>
                    </a:lnTo>
                    <a:lnTo>
                      <a:pt x="28" y="14"/>
                    </a:lnTo>
                    <a:lnTo>
                      <a:pt x="22" y="21"/>
                    </a:lnTo>
                    <a:lnTo>
                      <a:pt x="22" y="21"/>
                    </a:lnTo>
                    <a:lnTo>
                      <a:pt x="18" y="21"/>
                    </a:lnTo>
                    <a:lnTo>
                      <a:pt x="18" y="22"/>
                    </a:lnTo>
                    <a:lnTo>
                      <a:pt x="18" y="22"/>
                    </a:lnTo>
                    <a:lnTo>
                      <a:pt x="16" y="22"/>
                    </a:lnTo>
                    <a:lnTo>
                      <a:pt x="15" y="22"/>
                    </a:lnTo>
                    <a:lnTo>
                      <a:pt x="15" y="24"/>
                    </a:lnTo>
                    <a:lnTo>
                      <a:pt x="15" y="25"/>
                    </a:lnTo>
                    <a:lnTo>
                      <a:pt x="15" y="25"/>
                    </a:lnTo>
                    <a:lnTo>
                      <a:pt x="14" y="24"/>
                    </a:lnTo>
                    <a:lnTo>
                      <a:pt x="13" y="25"/>
                    </a:lnTo>
                    <a:lnTo>
                      <a:pt x="14" y="26"/>
                    </a:lnTo>
                    <a:lnTo>
                      <a:pt x="12" y="29"/>
                    </a:lnTo>
                    <a:lnTo>
                      <a:pt x="10" y="28"/>
                    </a:lnTo>
                    <a:lnTo>
                      <a:pt x="9" y="28"/>
                    </a:lnTo>
                    <a:lnTo>
                      <a:pt x="7" y="28"/>
                    </a:lnTo>
                    <a:lnTo>
                      <a:pt x="5" y="28"/>
                    </a:lnTo>
                    <a:lnTo>
                      <a:pt x="5" y="27"/>
                    </a:lnTo>
                    <a:lnTo>
                      <a:pt x="5" y="26"/>
                    </a:lnTo>
                    <a:lnTo>
                      <a:pt x="4" y="27"/>
                    </a:lnTo>
                    <a:lnTo>
                      <a:pt x="4" y="28"/>
                    </a:lnTo>
                    <a:lnTo>
                      <a:pt x="2" y="29"/>
                    </a:lnTo>
                    <a:lnTo>
                      <a:pt x="0" y="3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3" name="Freeform 356"/>
              <p:cNvSpPr>
                <a:spLocks/>
              </p:cNvSpPr>
              <p:nvPr/>
            </p:nvSpPr>
            <p:spPr bwMode="auto">
              <a:xfrm>
                <a:off x="5255" y="3821"/>
                <a:ext cx="1" cy="3"/>
              </a:xfrm>
              <a:custGeom>
                <a:avLst/>
                <a:gdLst/>
                <a:ahLst/>
                <a:cxnLst>
                  <a:cxn ang="0">
                    <a:pos x="0" y="1"/>
                  </a:cxn>
                  <a:cxn ang="0">
                    <a:pos x="0" y="0"/>
                  </a:cxn>
                  <a:cxn ang="0">
                    <a:pos x="0" y="0"/>
                  </a:cxn>
                  <a:cxn ang="0">
                    <a:pos x="0" y="1"/>
                  </a:cxn>
                  <a:cxn ang="0">
                    <a:pos x="0" y="1"/>
                  </a:cxn>
                  <a:cxn ang="0">
                    <a:pos x="0" y="2"/>
                  </a:cxn>
                  <a:cxn ang="0">
                    <a:pos x="0" y="3"/>
                  </a:cxn>
                  <a:cxn ang="0">
                    <a:pos x="1" y="3"/>
                  </a:cxn>
                  <a:cxn ang="0">
                    <a:pos x="0" y="1"/>
                  </a:cxn>
                  <a:cxn ang="0">
                    <a:pos x="1" y="1"/>
                  </a:cxn>
                  <a:cxn ang="0">
                    <a:pos x="0" y="1"/>
                  </a:cxn>
                </a:cxnLst>
                <a:rect l="0" t="0" r="r" b="b"/>
                <a:pathLst>
                  <a:path w="1" h="3">
                    <a:moveTo>
                      <a:pt x="0" y="1"/>
                    </a:moveTo>
                    <a:lnTo>
                      <a:pt x="0" y="0"/>
                    </a:lnTo>
                    <a:lnTo>
                      <a:pt x="0" y="0"/>
                    </a:lnTo>
                    <a:lnTo>
                      <a:pt x="0" y="1"/>
                    </a:lnTo>
                    <a:lnTo>
                      <a:pt x="0" y="1"/>
                    </a:lnTo>
                    <a:lnTo>
                      <a:pt x="0" y="2"/>
                    </a:lnTo>
                    <a:lnTo>
                      <a:pt x="0" y="3"/>
                    </a:lnTo>
                    <a:lnTo>
                      <a:pt x="1" y="3"/>
                    </a:lnTo>
                    <a:lnTo>
                      <a:pt x="0" y="1"/>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4" name="Freeform 357"/>
              <p:cNvSpPr>
                <a:spLocks/>
              </p:cNvSpPr>
              <p:nvPr/>
            </p:nvSpPr>
            <p:spPr bwMode="auto">
              <a:xfrm>
                <a:off x="5004" y="3725"/>
                <a:ext cx="1" cy="1"/>
              </a:xfrm>
              <a:custGeom>
                <a:avLst/>
                <a:gdLst/>
                <a:ahLst/>
                <a:cxnLst>
                  <a:cxn ang="0">
                    <a:pos x="1" y="1"/>
                  </a:cxn>
                  <a:cxn ang="0">
                    <a:pos x="1" y="1"/>
                  </a:cxn>
                  <a:cxn ang="0">
                    <a:pos x="1" y="1"/>
                  </a:cxn>
                  <a:cxn ang="0">
                    <a:pos x="1" y="0"/>
                  </a:cxn>
                  <a:cxn ang="0">
                    <a:pos x="1" y="0"/>
                  </a:cxn>
                  <a:cxn ang="0">
                    <a:pos x="1" y="0"/>
                  </a:cxn>
                  <a:cxn ang="0">
                    <a:pos x="1" y="0"/>
                  </a:cxn>
                  <a:cxn ang="0">
                    <a:pos x="0" y="1"/>
                  </a:cxn>
                  <a:cxn ang="0">
                    <a:pos x="0" y="1"/>
                  </a:cxn>
                  <a:cxn ang="0">
                    <a:pos x="0" y="1"/>
                  </a:cxn>
                  <a:cxn ang="0">
                    <a:pos x="1" y="1"/>
                  </a:cxn>
                  <a:cxn ang="0">
                    <a:pos x="1" y="1"/>
                  </a:cxn>
                </a:cxnLst>
                <a:rect l="0" t="0" r="r" b="b"/>
                <a:pathLst>
                  <a:path w="1" h="1">
                    <a:moveTo>
                      <a:pt x="1" y="1"/>
                    </a:moveTo>
                    <a:lnTo>
                      <a:pt x="1" y="1"/>
                    </a:lnTo>
                    <a:lnTo>
                      <a:pt x="1" y="1"/>
                    </a:lnTo>
                    <a:lnTo>
                      <a:pt x="1" y="0"/>
                    </a:lnTo>
                    <a:lnTo>
                      <a:pt x="1" y="0"/>
                    </a:lnTo>
                    <a:lnTo>
                      <a:pt x="1" y="0"/>
                    </a:lnTo>
                    <a:lnTo>
                      <a:pt x="1" y="0"/>
                    </a:lnTo>
                    <a:lnTo>
                      <a:pt x="0" y="1"/>
                    </a:lnTo>
                    <a:lnTo>
                      <a:pt x="0" y="1"/>
                    </a:lnTo>
                    <a:lnTo>
                      <a:pt x="0"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5" name="Freeform 358"/>
              <p:cNvSpPr>
                <a:spLocks/>
              </p:cNvSpPr>
              <p:nvPr/>
            </p:nvSpPr>
            <p:spPr bwMode="auto">
              <a:xfrm>
                <a:off x="4986" y="3762"/>
                <a:ext cx="17" cy="5"/>
              </a:xfrm>
              <a:custGeom>
                <a:avLst/>
                <a:gdLst/>
                <a:ahLst/>
                <a:cxnLst>
                  <a:cxn ang="0">
                    <a:pos x="8" y="4"/>
                  </a:cxn>
                  <a:cxn ang="0">
                    <a:pos x="12" y="4"/>
                  </a:cxn>
                  <a:cxn ang="0">
                    <a:pos x="12" y="4"/>
                  </a:cxn>
                  <a:cxn ang="0">
                    <a:pos x="14" y="4"/>
                  </a:cxn>
                  <a:cxn ang="0">
                    <a:pos x="15" y="3"/>
                  </a:cxn>
                  <a:cxn ang="0">
                    <a:pos x="17" y="1"/>
                  </a:cxn>
                  <a:cxn ang="0">
                    <a:pos x="17" y="0"/>
                  </a:cxn>
                  <a:cxn ang="0">
                    <a:pos x="16" y="0"/>
                  </a:cxn>
                  <a:cxn ang="0">
                    <a:pos x="16" y="1"/>
                  </a:cxn>
                  <a:cxn ang="0">
                    <a:pos x="16" y="1"/>
                  </a:cxn>
                  <a:cxn ang="0">
                    <a:pos x="15" y="1"/>
                  </a:cxn>
                  <a:cxn ang="0">
                    <a:pos x="15" y="2"/>
                  </a:cxn>
                  <a:cxn ang="0">
                    <a:pos x="15" y="2"/>
                  </a:cxn>
                  <a:cxn ang="0">
                    <a:pos x="14" y="3"/>
                  </a:cxn>
                  <a:cxn ang="0">
                    <a:pos x="14" y="3"/>
                  </a:cxn>
                  <a:cxn ang="0">
                    <a:pos x="12" y="3"/>
                  </a:cxn>
                  <a:cxn ang="0">
                    <a:pos x="12" y="2"/>
                  </a:cxn>
                  <a:cxn ang="0">
                    <a:pos x="9" y="3"/>
                  </a:cxn>
                  <a:cxn ang="0">
                    <a:pos x="8" y="3"/>
                  </a:cxn>
                  <a:cxn ang="0">
                    <a:pos x="7" y="2"/>
                  </a:cxn>
                  <a:cxn ang="0">
                    <a:pos x="7" y="2"/>
                  </a:cxn>
                  <a:cxn ang="0">
                    <a:pos x="4" y="1"/>
                  </a:cxn>
                  <a:cxn ang="0">
                    <a:pos x="4" y="1"/>
                  </a:cxn>
                  <a:cxn ang="0">
                    <a:pos x="1" y="2"/>
                  </a:cxn>
                  <a:cxn ang="0">
                    <a:pos x="1" y="2"/>
                  </a:cxn>
                  <a:cxn ang="0">
                    <a:pos x="1" y="2"/>
                  </a:cxn>
                  <a:cxn ang="0">
                    <a:pos x="0" y="3"/>
                  </a:cxn>
                  <a:cxn ang="0">
                    <a:pos x="0" y="3"/>
                  </a:cxn>
                  <a:cxn ang="0">
                    <a:pos x="0" y="4"/>
                  </a:cxn>
                  <a:cxn ang="0">
                    <a:pos x="0" y="4"/>
                  </a:cxn>
                  <a:cxn ang="0">
                    <a:pos x="4" y="4"/>
                  </a:cxn>
                  <a:cxn ang="0">
                    <a:pos x="7" y="5"/>
                  </a:cxn>
                  <a:cxn ang="0">
                    <a:pos x="8" y="4"/>
                  </a:cxn>
                </a:cxnLst>
                <a:rect l="0" t="0" r="r" b="b"/>
                <a:pathLst>
                  <a:path w="17" h="5">
                    <a:moveTo>
                      <a:pt x="8" y="4"/>
                    </a:moveTo>
                    <a:lnTo>
                      <a:pt x="12" y="4"/>
                    </a:lnTo>
                    <a:lnTo>
                      <a:pt x="12" y="4"/>
                    </a:lnTo>
                    <a:lnTo>
                      <a:pt x="14" y="4"/>
                    </a:lnTo>
                    <a:lnTo>
                      <a:pt x="15" y="3"/>
                    </a:lnTo>
                    <a:lnTo>
                      <a:pt x="17" y="1"/>
                    </a:lnTo>
                    <a:lnTo>
                      <a:pt x="17" y="0"/>
                    </a:lnTo>
                    <a:lnTo>
                      <a:pt x="16" y="0"/>
                    </a:lnTo>
                    <a:lnTo>
                      <a:pt x="16" y="1"/>
                    </a:lnTo>
                    <a:lnTo>
                      <a:pt x="16" y="1"/>
                    </a:lnTo>
                    <a:lnTo>
                      <a:pt x="15" y="1"/>
                    </a:lnTo>
                    <a:lnTo>
                      <a:pt x="15" y="2"/>
                    </a:lnTo>
                    <a:lnTo>
                      <a:pt x="15" y="2"/>
                    </a:lnTo>
                    <a:lnTo>
                      <a:pt x="14" y="3"/>
                    </a:lnTo>
                    <a:lnTo>
                      <a:pt x="14" y="3"/>
                    </a:lnTo>
                    <a:lnTo>
                      <a:pt x="12" y="3"/>
                    </a:lnTo>
                    <a:lnTo>
                      <a:pt x="12" y="2"/>
                    </a:lnTo>
                    <a:lnTo>
                      <a:pt x="9" y="3"/>
                    </a:lnTo>
                    <a:lnTo>
                      <a:pt x="8" y="3"/>
                    </a:lnTo>
                    <a:lnTo>
                      <a:pt x="7" y="2"/>
                    </a:lnTo>
                    <a:lnTo>
                      <a:pt x="7" y="2"/>
                    </a:lnTo>
                    <a:lnTo>
                      <a:pt x="4" y="1"/>
                    </a:lnTo>
                    <a:lnTo>
                      <a:pt x="4" y="1"/>
                    </a:lnTo>
                    <a:lnTo>
                      <a:pt x="1" y="2"/>
                    </a:lnTo>
                    <a:lnTo>
                      <a:pt x="1" y="2"/>
                    </a:lnTo>
                    <a:lnTo>
                      <a:pt x="1" y="2"/>
                    </a:lnTo>
                    <a:lnTo>
                      <a:pt x="0" y="3"/>
                    </a:lnTo>
                    <a:lnTo>
                      <a:pt x="0" y="3"/>
                    </a:lnTo>
                    <a:lnTo>
                      <a:pt x="0" y="4"/>
                    </a:lnTo>
                    <a:lnTo>
                      <a:pt x="0" y="4"/>
                    </a:lnTo>
                    <a:lnTo>
                      <a:pt x="4" y="4"/>
                    </a:lnTo>
                    <a:lnTo>
                      <a:pt x="7" y="5"/>
                    </a:lnTo>
                    <a:lnTo>
                      <a:pt x="8"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6" name="Rectangle 359"/>
              <p:cNvSpPr>
                <a:spLocks noChangeArrowheads="1"/>
              </p:cNvSpPr>
              <p:nvPr/>
            </p:nvSpPr>
            <p:spPr bwMode="auto">
              <a:xfrm>
                <a:off x="5238" y="3777"/>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7" name="Freeform 360"/>
              <p:cNvSpPr>
                <a:spLocks/>
              </p:cNvSpPr>
              <p:nvPr/>
            </p:nvSpPr>
            <p:spPr bwMode="auto">
              <a:xfrm>
                <a:off x="5001" y="3724"/>
                <a:ext cx="3" cy="2"/>
              </a:xfrm>
              <a:custGeom>
                <a:avLst/>
                <a:gdLst/>
                <a:ahLst/>
                <a:cxnLst>
                  <a:cxn ang="0">
                    <a:pos x="2" y="0"/>
                  </a:cxn>
                  <a:cxn ang="0">
                    <a:pos x="1" y="1"/>
                  </a:cxn>
                  <a:cxn ang="0">
                    <a:pos x="1" y="1"/>
                  </a:cxn>
                  <a:cxn ang="0">
                    <a:pos x="0" y="2"/>
                  </a:cxn>
                  <a:cxn ang="0">
                    <a:pos x="1" y="2"/>
                  </a:cxn>
                  <a:cxn ang="0">
                    <a:pos x="2" y="2"/>
                  </a:cxn>
                  <a:cxn ang="0">
                    <a:pos x="3" y="1"/>
                  </a:cxn>
                  <a:cxn ang="0">
                    <a:pos x="3" y="0"/>
                  </a:cxn>
                  <a:cxn ang="0">
                    <a:pos x="2" y="0"/>
                  </a:cxn>
                </a:cxnLst>
                <a:rect l="0" t="0" r="r" b="b"/>
                <a:pathLst>
                  <a:path w="3" h="2">
                    <a:moveTo>
                      <a:pt x="2" y="0"/>
                    </a:moveTo>
                    <a:lnTo>
                      <a:pt x="1" y="1"/>
                    </a:lnTo>
                    <a:lnTo>
                      <a:pt x="1" y="1"/>
                    </a:lnTo>
                    <a:lnTo>
                      <a:pt x="0" y="2"/>
                    </a:lnTo>
                    <a:lnTo>
                      <a:pt x="1" y="2"/>
                    </a:lnTo>
                    <a:lnTo>
                      <a:pt x="2" y="2"/>
                    </a:lnTo>
                    <a:lnTo>
                      <a:pt x="3" y="1"/>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8" name="Freeform 361"/>
              <p:cNvSpPr>
                <a:spLocks/>
              </p:cNvSpPr>
              <p:nvPr/>
            </p:nvSpPr>
            <p:spPr bwMode="auto">
              <a:xfrm>
                <a:off x="5003" y="3740"/>
                <a:ext cx="1" cy="1"/>
              </a:xfrm>
              <a:custGeom>
                <a:avLst/>
                <a:gdLst/>
                <a:ahLst/>
                <a:cxnLst>
                  <a:cxn ang="0">
                    <a:pos x="1" y="0"/>
                  </a:cxn>
                  <a:cxn ang="0">
                    <a:pos x="0" y="0"/>
                  </a:cxn>
                  <a:cxn ang="0">
                    <a:pos x="0" y="0"/>
                  </a:cxn>
                  <a:cxn ang="0">
                    <a:pos x="0" y="0"/>
                  </a:cxn>
                  <a:cxn ang="0">
                    <a:pos x="0" y="0"/>
                  </a:cxn>
                  <a:cxn ang="0">
                    <a:pos x="1" y="1"/>
                  </a:cxn>
                  <a:cxn ang="0">
                    <a:pos x="1" y="1"/>
                  </a:cxn>
                  <a:cxn ang="0">
                    <a:pos x="1" y="0"/>
                  </a:cxn>
                  <a:cxn ang="0">
                    <a:pos x="1" y="0"/>
                  </a:cxn>
                  <a:cxn ang="0">
                    <a:pos x="1" y="0"/>
                  </a:cxn>
                </a:cxnLst>
                <a:rect l="0" t="0" r="r" b="b"/>
                <a:pathLst>
                  <a:path w="1" h="1">
                    <a:moveTo>
                      <a:pt x="1" y="0"/>
                    </a:moveTo>
                    <a:lnTo>
                      <a:pt x="0" y="0"/>
                    </a:lnTo>
                    <a:lnTo>
                      <a:pt x="0" y="0"/>
                    </a:lnTo>
                    <a:lnTo>
                      <a:pt x="0" y="0"/>
                    </a:lnTo>
                    <a:lnTo>
                      <a:pt x="0" y="0"/>
                    </a:lnTo>
                    <a:lnTo>
                      <a:pt x="1" y="1"/>
                    </a:lnTo>
                    <a:lnTo>
                      <a:pt x="1" y="1"/>
                    </a:lnTo>
                    <a:lnTo>
                      <a:pt x="1"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59" name="Freeform 362"/>
              <p:cNvSpPr>
                <a:spLocks/>
              </p:cNvSpPr>
              <p:nvPr/>
            </p:nvSpPr>
            <p:spPr bwMode="auto">
              <a:xfrm>
                <a:off x="4981" y="3769"/>
                <a:ext cx="10" cy="5"/>
              </a:xfrm>
              <a:custGeom>
                <a:avLst/>
                <a:gdLst/>
                <a:ahLst/>
                <a:cxnLst>
                  <a:cxn ang="0">
                    <a:pos x="3" y="3"/>
                  </a:cxn>
                  <a:cxn ang="0">
                    <a:pos x="6" y="4"/>
                  </a:cxn>
                  <a:cxn ang="0">
                    <a:pos x="7" y="5"/>
                  </a:cxn>
                  <a:cxn ang="0">
                    <a:pos x="9" y="5"/>
                  </a:cxn>
                  <a:cxn ang="0">
                    <a:pos x="9" y="5"/>
                  </a:cxn>
                  <a:cxn ang="0">
                    <a:pos x="10" y="4"/>
                  </a:cxn>
                  <a:cxn ang="0">
                    <a:pos x="9" y="4"/>
                  </a:cxn>
                  <a:cxn ang="0">
                    <a:pos x="6" y="1"/>
                  </a:cxn>
                  <a:cxn ang="0">
                    <a:pos x="6" y="1"/>
                  </a:cxn>
                  <a:cxn ang="0">
                    <a:pos x="6" y="0"/>
                  </a:cxn>
                  <a:cxn ang="0">
                    <a:pos x="5" y="1"/>
                  </a:cxn>
                  <a:cxn ang="0">
                    <a:pos x="2" y="1"/>
                  </a:cxn>
                  <a:cxn ang="0">
                    <a:pos x="0" y="1"/>
                  </a:cxn>
                  <a:cxn ang="0">
                    <a:pos x="0" y="1"/>
                  </a:cxn>
                  <a:cxn ang="0">
                    <a:pos x="1" y="3"/>
                  </a:cxn>
                  <a:cxn ang="0">
                    <a:pos x="3" y="3"/>
                  </a:cxn>
                </a:cxnLst>
                <a:rect l="0" t="0" r="r" b="b"/>
                <a:pathLst>
                  <a:path w="10" h="5">
                    <a:moveTo>
                      <a:pt x="3" y="3"/>
                    </a:moveTo>
                    <a:lnTo>
                      <a:pt x="6" y="4"/>
                    </a:lnTo>
                    <a:lnTo>
                      <a:pt x="7" y="5"/>
                    </a:lnTo>
                    <a:lnTo>
                      <a:pt x="9" y="5"/>
                    </a:lnTo>
                    <a:lnTo>
                      <a:pt x="9" y="5"/>
                    </a:lnTo>
                    <a:lnTo>
                      <a:pt x="10" y="4"/>
                    </a:lnTo>
                    <a:lnTo>
                      <a:pt x="9" y="4"/>
                    </a:lnTo>
                    <a:lnTo>
                      <a:pt x="6" y="1"/>
                    </a:lnTo>
                    <a:lnTo>
                      <a:pt x="6" y="1"/>
                    </a:lnTo>
                    <a:lnTo>
                      <a:pt x="6" y="0"/>
                    </a:lnTo>
                    <a:lnTo>
                      <a:pt x="5" y="1"/>
                    </a:lnTo>
                    <a:lnTo>
                      <a:pt x="2" y="1"/>
                    </a:lnTo>
                    <a:lnTo>
                      <a:pt x="0" y="1"/>
                    </a:lnTo>
                    <a:lnTo>
                      <a:pt x="0" y="1"/>
                    </a:lnTo>
                    <a:lnTo>
                      <a:pt x="1" y="3"/>
                    </a:lnTo>
                    <a:lnTo>
                      <a:pt x="3"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0" name="Freeform 363"/>
              <p:cNvSpPr>
                <a:spLocks/>
              </p:cNvSpPr>
              <p:nvPr/>
            </p:nvSpPr>
            <p:spPr bwMode="auto">
              <a:xfrm>
                <a:off x="5245" y="3806"/>
                <a:ext cx="3" cy="4"/>
              </a:xfrm>
              <a:custGeom>
                <a:avLst/>
                <a:gdLst/>
                <a:ahLst/>
                <a:cxnLst>
                  <a:cxn ang="0">
                    <a:pos x="1" y="0"/>
                  </a:cxn>
                  <a:cxn ang="0">
                    <a:pos x="1" y="0"/>
                  </a:cxn>
                  <a:cxn ang="0">
                    <a:pos x="0" y="0"/>
                  </a:cxn>
                  <a:cxn ang="0">
                    <a:pos x="0" y="0"/>
                  </a:cxn>
                  <a:cxn ang="0">
                    <a:pos x="1" y="1"/>
                  </a:cxn>
                  <a:cxn ang="0">
                    <a:pos x="1" y="1"/>
                  </a:cxn>
                  <a:cxn ang="0">
                    <a:pos x="2" y="4"/>
                  </a:cxn>
                  <a:cxn ang="0">
                    <a:pos x="3" y="4"/>
                  </a:cxn>
                  <a:cxn ang="0">
                    <a:pos x="3" y="3"/>
                  </a:cxn>
                  <a:cxn ang="0">
                    <a:pos x="3" y="2"/>
                  </a:cxn>
                  <a:cxn ang="0">
                    <a:pos x="3" y="2"/>
                  </a:cxn>
                  <a:cxn ang="0">
                    <a:pos x="2" y="1"/>
                  </a:cxn>
                  <a:cxn ang="0">
                    <a:pos x="2" y="0"/>
                  </a:cxn>
                  <a:cxn ang="0">
                    <a:pos x="1" y="0"/>
                  </a:cxn>
                </a:cxnLst>
                <a:rect l="0" t="0" r="r" b="b"/>
                <a:pathLst>
                  <a:path w="3" h="4">
                    <a:moveTo>
                      <a:pt x="1" y="0"/>
                    </a:moveTo>
                    <a:lnTo>
                      <a:pt x="1" y="0"/>
                    </a:lnTo>
                    <a:lnTo>
                      <a:pt x="0" y="0"/>
                    </a:lnTo>
                    <a:lnTo>
                      <a:pt x="0" y="0"/>
                    </a:lnTo>
                    <a:lnTo>
                      <a:pt x="1" y="1"/>
                    </a:lnTo>
                    <a:lnTo>
                      <a:pt x="1" y="1"/>
                    </a:lnTo>
                    <a:lnTo>
                      <a:pt x="2" y="4"/>
                    </a:lnTo>
                    <a:lnTo>
                      <a:pt x="3" y="4"/>
                    </a:lnTo>
                    <a:lnTo>
                      <a:pt x="3" y="3"/>
                    </a:lnTo>
                    <a:lnTo>
                      <a:pt x="3" y="2"/>
                    </a:lnTo>
                    <a:lnTo>
                      <a:pt x="3" y="2"/>
                    </a:lnTo>
                    <a:lnTo>
                      <a:pt x="2" y="1"/>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1" name="Freeform 364"/>
              <p:cNvSpPr>
                <a:spLocks/>
              </p:cNvSpPr>
              <p:nvPr/>
            </p:nvSpPr>
            <p:spPr bwMode="auto">
              <a:xfrm>
                <a:off x="5242" y="3962"/>
                <a:ext cx="42" cy="46"/>
              </a:xfrm>
              <a:custGeom>
                <a:avLst/>
                <a:gdLst/>
                <a:ahLst/>
                <a:cxnLst>
                  <a:cxn ang="0">
                    <a:pos x="42" y="4"/>
                  </a:cxn>
                  <a:cxn ang="0">
                    <a:pos x="42" y="3"/>
                  </a:cxn>
                  <a:cxn ang="0">
                    <a:pos x="40" y="5"/>
                  </a:cxn>
                  <a:cxn ang="0">
                    <a:pos x="40" y="3"/>
                  </a:cxn>
                  <a:cxn ang="0">
                    <a:pos x="40" y="2"/>
                  </a:cxn>
                  <a:cxn ang="0">
                    <a:pos x="39" y="4"/>
                  </a:cxn>
                  <a:cxn ang="0">
                    <a:pos x="36" y="4"/>
                  </a:cxn>
                  <a:cxn ang="0">
                    <a:pos x="35" y="2"/>
                  </a:cxn>
                  <a:cxn ang="0">
                    <a:pos x="34" y="0"/>
                  </a:cxn>
                  <a:cxn ang="0">
                    <a:pos x="33" y="0"/>
                  </a:cxn>
                  <a:cxn ang="0">
                    <a:pos x="32" y="1"/>
                  </a:cxn>
                  <a:cxn ang="0">
                    <a:pos x="31" y="5"/>
                  </a:cxn>
                  <a:cxn ang="0">
                    <a:pos x="27" y="9"/>
                  </a:cxn>
                  <a:cxn ang="0">
                    <a:pos x="22" y="17"/>
                  </a:cxn>
                  <a:cxn ang="0">
                    <a:pos x="13" y="25"/>
                  </a:cxn>
                  <a:cxn ang="0">
                    <a:pos x="11" y="25"/>
                  </a:cxn>
                  <a:cxn ang="0">
                    <a:pos x="10" y="26"/>
                  </a:cxn>
                  <a:cxn ang="0">
                    <a:pos x="8" y="28"/>
                  </a:cxn>
                  <a:cxn ang="0">
                    <a:pos x="6" y="30"/>
                  </a:cxn>
                  <a:cxn ang="0">
                    <a:pos x="6" y="32"/>
                  </a:cxn>
                  <a:cxn ang="0">
                    <a:pos x="5" y="33"/>
                  </a:cxn>
                  <a:cxn ang="0">
                    <a:pos x="5" y="32"/>
                  </a:cxn>
                  <a:cxn ang="0">
                    <a:pos x="3" y="34"/>
                  </a:cxn>
                  <a:cxn ang="0">
                    <a:pos x="4" y="35"/>
                  </a:cxn>
                  <a:cxn ang="0">
                    <a:pos x="2" y="35"/>
                  </a:cxn>
                  <a:cxn ang="0">
                    <a:pos x="2" y="36"/>
                  </a:cxn>
                  <a:cxn ang="0">
                    <a:pos x="2" y="36"/>
                  </a:cxn>
                  <a:cxn ang="0">
                    <a:pos x="2" y="37"/>
                  </a:cxn>
                  <a:cxn ang="0">
                    <a:pos x="2" y="38"/>
                  </a:cxn>
                  <a:cxn ang="0">
                    <a:pos x="0" y="39"/>
                  </a:cxn>
                  <a:cxn ang="0">
                    <a:pos x="1" y="41"/>
                  </a:cxn>
                  <a:cxn ang="0">
                    <a:pos x="1" y="41"/>
                  </a:cxn>
                  <a:cxn ang="0">
                    <a:pos x="1" y="42"/>
                  </a:cxn>
                  <a:cxn ang="0">
                    <a:pos x="5" y="43"/>
                  </a:cxn>
                  <a:cxn ang="0">
                    <a:pos x="7" y="42"/>
                  </a:cxn>
                  <a:cxn ang="0">
                    <a:pos x="10" y="44"/>
                  </a:cxn>
                  <a:cxn ang="0">
                    <a:pos x="10" y="45"/>
                  </a:cxn>
                  <a:cxn ang="0">
                    <a:pos x="11" y="45"/>
                  </a:cxn>
                  <a:cxn ang="0">
                    <a:pos x="13" y="44"/>
                  </a:cxn>
                  <a:cxn ang="0">
                    <a:pos x="15" y="45"/>
                  </a:cxn>
                  <a:cxn ang="0">
                    <a:pos x="18" y="44"/>
                  </a:cxn>
                  <a:cxn ang="0">
                    <a:pos x="21" y="43"/>
                  </a:cxn>
                  <a:cxn ang="0">
                    <a:pos x="23" y="41"/>
                  </a:cxn>
                  <a:cxn ang="0">
                    <a:pos x="23" y="40"/>
                  </a:cxn>
                  <a:cxn ang="0">
                    <a:pos x="24" y="37"/>
                  </a:cxn>
                  <a:cxn ang="0">
                    <a:pos x="26" y="32"/>
                  </a:cxn>
                  <a:cxn ang="0">
                    <a:pos x="28" y="27"/>
                  </a:cxn>
                  <a:cxn ang="0">
                    <a:pos x="28" y="26"/>
                  </a:cxn>
                  <a:cxn ang="0">
                    <a:pos x="32" y="24"/>
                  </a:cxn>
                  <a:cxn ang="0">
                    <a:pos x="32" y="24"/>
                  </a:cxn>
                  <a:cxn ang="0">
                    <a:pos x="35" y="24"/>
                  </a:cxn>
                  <a:cxn ang="0">
                    <a:pos x="36" y="24"/>
                  </a:cxn>
                  <a:cxn ang="0">
                    <a:pos x="35" y="19"/>
                  </a:cxn>
                  <a:cxn ang="0">
                    <a:pos x="36" y="17"/>
                  </a:cxn>
                  <a:cxn ang="0">
                    <a:pos x="39" y="14"/>
                  </a:cxn>
                  <a:cxn ang="0">
                    <a:pos x="41" y="12"/>
                  </a:cxn>
                  <a:cxn ang="0">
                    <a:pos x="42" y="9"/>
                  </a:cxn>
                  <a:cxn ang="0">
                    <a:pos x="42" y="5"/>
                  </a:cxn>
                </a:cxnLst>
                <a:rect l="0" t="0" r="r" b="b"/>
                <a:pathLst>
                  <a:path w="42" h="46">
                    <a:moveTo>
                      <a:pt x="42" y="5"/>
                    </a:moveTo>
                    <a:lnTo>
                      <a:pt x="42" y="4"/>
                    </a:lnTo>
                    <a:lnTo>
                      <a:pt x="42" y="4"/>
                    </a:lnTo>
                    <a:lnTo>
                      <a:pt x="42" y="4"/>
                    </a:lnTo>
                    <a:lnTo>
                      <a:pt x="42" y="3"/>
                    </a:lnTo>
                    <a:lnTo>
                      <a:pt x="42" y="3"/>
                    </a:lnTo>
                    <a:lnTo>
                      <a:pt x="41" y="4"/>
                    </a:lnTo>
                    <a:lnTo>
                      <a:pt x="41" y="4"/>
                    </a:lnTo>
                    <a:lnTo>
                      <a:pt x="40" y="5"/>
                    </a:lnTo>
                    <a:lnTo>
                      <a:pt x="41" y="4"/>
                    </a:lnTo>
                    <a:lnTo>
                      <a:pt x="40" y="3"/>
                    </a:lnTo>
                    <a:lnTo>
                      <a:pt x="40" y="3"/>
                    </a:lnTo>
                    <a:lnTo>
                      <a:pt x="41" y="2"/>
                    </a:lnTo>
                    <a:lnTo>
                      <a:pt x="41" y="2"/>
                    </a:lnTo>
                    <a:lnTo>
                      <a:pt x="40" y="2"/>
                    </a:lnTo>
                    <a:lnTo>
                      <a:pt x="39" y="3"/>
                    </a:lnTo>
                    <a:lnTo>
                      <a:pt x="39" y="4"/>
                    </a:lnTo>
                    <a:lnTo>
                      <a:pt x="39" y="4"/>
                    </a:lnTo>
                    <a:lnTo>
                      <a:pt x="37" y="5"/>
                    </a:lnTo>
                    <a:lnTo>
                      <a:pt x="36" y="4"/>
                    </a:lnTo>
                    <a:lnTo>
                      <a:pt x="36" y="4"/>
                    </a:lnTo>
                    <a:lnTo>
                      <a:pt x="36" y="2"/>
                    </a:lnTo>
                    <a:lnTo>
                      <a:pt x="35" y="1"/>
                    </a:lnTo>
                    <a:lnTo>
                      <a:pt x="35" y="2"/>
                    </a:lnTo>
                    <a:lnTo>
                      <a:pt x="35" y="1"/>
                    </a:lnTo>
                    <a:lnTo>
                      <a:pt x="34" y="1"/>
                    </a:lnTo>
                    <a:lnTo>
                      <a:pt x="34" y="0"/>
                    </a:lnTo>
                    <a:lnTo>
                      <a:pt x="34" y="0"/>
                    </a:lnTo>
                    <a:lnTo>
                      <a:pt x="33" y="0"/>
                    </a:lnTo>
                    <a:lnTo>
                      <a:pt x="33" y="0"/>
                    </a:lnTo>
                    <a:lnTo>
                      <a:pt x="33" y="0"/>
                    </a:lnTo>
                    <a:lnTo>
                      <a:pt x="32" y="1"/>
                    </a:lnTo>
                    <a:lnTo>
                      <a:pt x="32" y="1"/>
                    </a:lnTo>
                    <a:lnTo>
                      <a:pt x="32" y="3"/>
                    </a:lnTo>
                    <a:lnTo>
                      <a:pt x="31" y="3"/>
                    </a:lnTo>
                    <a:lnTo>
                      <a:pt x="31" y="5"/>
                    </a:lnTo>
                    <a:lnTo>
                      <a:pt x="29" y="8"/>
                    </a:lnTo>
                    <a:lnTo>
                      <a:pt x="29" y="8"/>
                    </a:lnTo>
                    <a:lnTo>
                      <a:pt x="27" y="9"/>
                    </a:lnTo>
                    <a:lnTo>
                      <a:pt x="25" y="14"/>
                    </a:lnTo>
                    <a:lnTo>
                      <a:pt x="23" y="17"/>
                    </a:lnTo>
                    <a:lnTo>
                      <a:pt x="22" y="17"/>
                    </a:lnTo>
                    <a:lnTo>
                      <a:pt x="21" y="19"/>
                    </a:lnTo>
                    <a:lnTo>
                      <a:pt x="20" y="19"/>
                    </a:lnTo>
                    <a:lnTo>
                      <a:pt x="13" y="25"/>
                    </a:lnTo>
                    <a:lnTo>
                      <a:pt x="13" y="25"/>
                    </a:lnTo>
                    <a:lnTo>
                      <a:pt x="12" y="25"/>
                    </a:lnTo>
                    <a:lnTo>
                      <a:pt x="11" y="25"/>
                    </a:lnTo>
                    <a:lnTo>
                      <a:pt x="10" y="25"/>
                    </a:lnTo>
                    <a:lnTo>
                      <a:pt x="10" y="26"/>
                    </a:lnTo>
                    <a:lnTo>
                      <a:pt x="10" y="26"/>
                    </a:lnTo>
                    <a:lnTo>
                      <a:pt x="9" y="27"/>
                    </a:lnTo>
                    <a:lnTo>
                      <a:pt x="8" y="27"/>
                    </a:lnTo>
                    <a:lnTo>
                      <a:pt x="8" y="28"/>
                    </a:lnTo>
                    <a:lnTo>
                      <a:pt x="7" y="30"/>
                    </a:lnTo>
                    <a:lnTo>
                      <a:pt x="7" y="30"/>
                    </a:lnTo>
                    <a:lnTo>
                      <a:pt x="6" y="30"/>
                    </a:lnTo>
                    <a:lnTo>
                      <a:pt x="6" y="31"/>
                    </a:lnTo>
                    <a:lnTo>
                      <a:pt x="6" y="31"/>
                    </a:lnTo>
                    <a:lnTo>
                      <a:pt x="6" y="32"/>
                    </a:lnTo>
                    <a:lnTo>
                      <a:pt x="6" y="33"/>
                    </a:lnTo>
                    <a:lnTo>
                      <a:pt x="6" y="33"/>
                    </a:lnTo>
                    <a:lnTo>
                      <a:pt x="5" y="33"/>
                    </a:lnTo>
                    <a:lnTo>
                      <a:pt x="5" y="33"/>
                    </a:lnTo>
                    <a:lnTo>
                      <a:pt x="5" y="32"/>
                    </a:lnTo>
                    <a:lnTo>
                      <a:pt x="5" y="32"/>
                    </a:lnTo>
                    <a:lnTo>
                      <a:pt x="4" y="32"/>
                    </a:lnTo>
                    <a:lnTo>
                      <a:pt x="3" y="33"/>
                    </a:lnTo>
                    <a:lnTo>
                      <a:pt x="3" y="34"/>
                    </a:lnTo>
                    <a:lnTo>
                      <a:pt x="3" y="35"/>
                    </a:lnTo>
                    <a:lnTo>
                      <a:pt x="4" y="35"/>
                    </a:lnTo>
                    <a:lnTo>
                      <a:pt x="4" y="35"/>
                    </a:lnTo>
                    <a:lnTo>
                      <a:pt x="4" y="35"/>
                    </a:lnTo>
                    <a:lnTo>
                      <a:pt x="3" y="35"/>
                    </a:lnTo>
                    <a:lnTo>
                      <a:pt x="2" y="35"/>
                    </a:lnTo>
                    <a:lnTo>
                      <a:pt x="2" y="35"/>
                    </a:lnTo>
                    <a:lnTo>
                      <a:pt x="2" y="35"/>
                    </a:lnTo>
                    <a:lnTo>
                      <a:pt x="2" y="36"/>
                    </a:lnTo>
                    <a:lnTo>
                      <a:pt x="2" y="36"/>
                    </a:lnTo>
                    <a:lnTo>
                      <a:pt x="2" y="36"/>
                    </a:lnTo>
                    <a:lnTo>
                      <a:pt x="2" y="36"/>
                    </a:lnTo>
                    <a:lnTo>
                      <a:pt x="2" y="37"/>
                    </a:lnTo>
                    <a:lnTo>
                      <a:pt x="2" y="37"/>
                    </a:lnTo>
                    <a:lnTo>
                      <a:pt x="2" y="37"/>
                    </a:lnTo>
                    <a:lnTo>
                      <a:pt x="2" y="37"/>
                    </a:lnTo>
                    <a:lnTo>
                      <a:pt x="2" y="38"/>
                    </a:lnTo>
                    <a:lnTo>
                      <a:pt x="2" y="38"/>
                    </a:lnTo>
                    <a:lnTo>
                      <a:pt x="2" y="38"/>
                    </a:lnTo>
                    <a:lnTo>
                      <a:pt x="2" y="39"/>
                    </a:lnTo>
                    <a:lnTo>
                      <a:pt x="0" y="39"/>
                    </a:lnTo>
                    <a:lnTo>
                      <a:pt x="0" y="40"/>
                    </a:lnTo>
                    <a:lnTo>
                      <a:pt x="0" y="41"/>
                    </a:lnTo>
                    <a:lnTo>
                      <a:pt x="1" y="41"/>
                    </a:lnTo>
                    <a:lnTo>
                      <a:pt x="1" y="40"/>
                    </a:lnTo>
                    <a:lnTo>
                      <a:pt x="2" y="40"/>
                    </a:lnTo>
                    <a:lnTo>
                      <a:pt x="1" y="41"/>
                    </a:lnTo>
                    <a:lnTo>
                      <a:pt x="1" y="41"/>
                    </a:lnTo>
                    <a:lnTo>
                      <a:pt x="2" y="40"/>
                    </a:lnTo>
                    <a:lnTo>
                      <a:pt x="1" y="42"/>
                    </a:lnTo>
                    <a:lnTo>
                      <a:pt x="2" y="42"/>
                    </a:lnTo>
                    <a:lnTo>
                      <a:pt x="4" y="43"/>
                    </a:lnTo>
                    <a:lnTo>
                      <a:pt x="5" y="43"/>
                    </a:lnTo>
                    <a:lnTo>
                      <a:pt x="6" y="42"/>
                    </a:lnTo>
                    <a:lnTo>
                      <a:pt x="6" y="42"/>
                    </a:lnTo>
                    <a:lnTo>
                      <a:pt x="7" y="42"/>
                    </a:lnTo>
                    <a:lnTo>
                      <a:pt x="7" y="44"/>
                    </a:lnTo>
                    <a:lnTo>
                      <a:pt x="9" y="44"/>
                    </a:lnTo>
                    <a:lnTo>
                      <a:pt x="10" y="44"/>
                    </a:lnTo>
                    <a:lnTo>
                      <a:pt x="10" y="44"/>
                    </a:lnTo>
                    <a:lnTo>
                      <a:pt x="10" y="44"/>
                    </a:lnTo>
                    <a:lnTo>
                      <a:pt x="10" y="45"/>
                    </a:lnTo>
                    <a:lnTo>
                      <a:pt x="11" y="45"/>
                    </a:lnTo>
                    <a:lnTo>
                      <a:pt x="11" y="45"/>
                    </a:lnTo>
                    <a:lnTo>
                      <a:pt x="11" y="45"/>
                    </a:lnTo>
                    <a:lnTo>
                      <a:pt x="12" y="45"/>
                    </a:lnTo>
                    <a:lnTo>
                      <a:pt x="13" y="44"/>
                    </a:lnTo>
                    <a:lnTo>
                      <a:pt x="13" y="44"/>
                    </a:lnTo>
                    <a:lnTo>
                      <a:pt x="13" y="46"/>
                    </a:lnTo>
                    <a:lnTo>
                      <a:pt x="13" y="46"/>
                    </a:lnTo>
                    <a:lnTo>
                      <a:pt x="15" y="45"/>
                    </a:lnTo>
                    <a:lnTo>
                      <a:pt x="15" y="46"/>
                    </a:lnTo>
                    <a:lnTo>
                      <a:pt x="17" y="44"/>
                    </a:lnTo>
                    <a:lnTo>
                      <a:pt x="18" y="44"/>
                    </a:lnTo>
                    <a:lnTo>
                      <a:pt x="18" y="44"/>
                    </a:lnTo>
                    <a:lnTo>
                      <a:pt x="18" y="44"/>
                    </a:lnTo>
                    <a:lnTo>
                      <a:pt x="21" y="43"/>
                    </a:lnTo>
                    <a:lnTo>
                      <a:pt x="21" y="41"/>
                    </a:lnTo>
                    <a:lnTo>
                      <a:pt x="22" y="41"/>
                    </a:lnTo>
                    <a:lnTo>
                      <a:pt x="23" y="41"/>
                    </a:lnTo>
                    <a:lnTo>
                      <a:pt x="24" y="40"/>
                    </a:lnTo>
                    <a:lnTo>
                      <a:pt x="23" y="40"/>
                    </a:lnTo>
                    <a:lnTo>
                      <a:pt x="23" y="40"/>
                    </a:lnTo>
                    <a:lnTo>
                      <a:pt x="23" y="39"/>
                    </a:lnTo>
                    <a:lnTo>
                      <a:pt x="24" y="38"/>
                    </a:lnTo>
                    <a:lnTo>
                      <a:pt x="24" y="37"/>
                    </a:lnTo>
                    <a:lnTo>
                      <a:pt x="24" y="34"/>
                    </a:lnTo>
                    <a:lnTo>
                      <a:pt x="26" y="33"/>
                    </a:lnTo>
                    <a:lnTo>
                      <a:pt x="26" y="32"/>
                    </a:lnTo>
                    <a:lnTo>
                      <a:pt x="26" y="32"/>
                    </a:lnTo>
                    <a:lnTo>
                      <a:pt x="27" y="29"/>
                    </a:lnTo>
                    <a:lnTo>
                      <a:pt x="28" y="27"/>
                    </a:lnTo>
                    <a:lnTo>
                      <a:pt x="28" y="25"/>
                    </a:lnTo>
                    <a:lnTo>
                      <a:pt x="28" y="26"/>
                    </a:lnTo>
                    <a:lnTo>
                      <a:pt x="28" y="26"/>
                    </a:lnTo>
                    <a:lnTo>
                      <a:pt x="28" y="26"/>
                    </a:lnTo>
                    <a:lnTo>
                      <a:pt x="32" y="25"/>
                    </a:lnTo>
                    <a:lnTo>
                      <a:pt x="32" y="24"/>
                    </a:lnTo>
                    <a:lnTo>
                      <a:pt x="32" y="24"/>
                    </a:lnTo>
                    <a:lnTo>
                      <a:pt x="32" y="24"/>
                    </a:lnTo>
                    <a:lnTo>
                      <a:pt x="32" y="24"/>
                    </a:lnTo>
                    <a:lnTo>
                      <a:pt x="32" y="23"/>
                    </a:lnTo>
                    <a:lnTo>
                      <a:pt x="33" y="23"/>
                    </a:lnTo>
                    <a:lnTo>
                      <a:pt x="35" y="24"/>
                    </a:lnTo>
                    <a:lnTo>
                      <a:pt x="35" y="23"/>
                    </a:lnTo>
                    <a:lnTo>
                      <a:pt x="36" y="24"/>
                    </a:lnTo>
                    <a:lnTo>
                      <a:pt x="36" y="24"/>
                    </a:lnTo>
                    <a:lnTo>
                      <a:pt x="36" y="23"/>
                    </a:lnTo>
                    <a:lnTo>
                      <a:pt x="35" y="23"/>
                    </a:lnTo>
                    <a:lnTo>
                      <a:pt x="35" y="19"/>
                    </a:lnTo>
                    <a:lnTo>
                      <a:pt x="35" y="19"/>
                    </a:lnTo>
                    <a:lnTo>
                      <a:pt x="36" y="18"/>
                    </a:lnTo>
                    <a:lnTo>
                      <a:pt x="36" y="17"/>
                    </a:lnTo>
                    <a:lnTo>
                      <a:pt x="37" y="17"/>
                    </a:lnTo>
                    <a:lnTo>
                      <a:pt x="38" y="16"/>
                    </a:lnTo>
                    <a:lnTo>
                      <a:pt x="39" y="14"/>
                    </a:lnTo>
                    <a:lnTo>
                      <a:pt x="40" y="12"/>
                    </a:lnTo>
                    <a:lnTo>
                      <a:pt x="40" y="12"/>
                    </a:lnTo>
                    <a:lnTo>
                      <a:pt x="41" y="12"/>
                    </a:lnTo>
                    <a:lnTo>
                      <a:pt x="41" y="11"/>
                    </a:lnTo>
                    <a:lnTo>
                      <a:pt x="42" y="10"/>
                    </a:lnTo>
                    <a:lnTo>
                      <a:pt x="42" y="9"/>
                    </a:lnTo>
                    <a:lnTo>
                      <a:pt x="42" y="8"/>
                    </a:lnTo>
                    <a:lnTo>
                      <a:pt x="42" y="7"/>
                    </a:lnTo>
                    <a:lnTo>
                      <a:pt x="4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2" name="Freeform 365"/>
              <p:cNvSpPr>
                <a:spLocks/>
              </p:cNvSpPr>
              <p:nvPr/>
            </p:nvSpPr>
            <p:spPr bwMode="auto">
              <a:xfrm>
                <a:off x="5248" y="4008"/>
                <a:ext cx="3" cy="5"/>
              </a:xfrm>
              <a:custGeom>
                <a:avLst/>
                <a:gdLst/>
                <a:ahLst/>
                <a:cxnLst>
                  <a:cxn ang="0">
                    <a:pos x="2" y="2"/>
                  </a:cxn>
                  <a:cxn ang="0">
                    <a:pos x="3" y="2"/>
                  </a:cxn>
                  <a:cxn ang="0">
                    <a:pos x="3" y="2"/>
                  </a:cxn>
                  <a:cxn ang="0">
                    <a:pos x="2" y="1"/>
                  </a:cxn>
                  <a:cxn ang="0">
                    <a:pos x="2" y="0"/>
                  </a:cxn>
                  <a:cxn ang="0">
                    <a:pos x="2" y="0"/>
                  </a:cxn>
                  <a:cxn ang="0">
                    <a:pos x="1" y="0"/>
                  </a:cxn>
                  <a:cxn ang="0">
                    <a:pos x="1" y="0"/>
                  </a:cxn>
                  <a:cxn ang="0">
                    <a:pos x="1" y="2"/>
                  </a:cxn>
                  <a:cxn ang="0">
                    <a:pos x="0" y="3"/>
                  </a:cxn>
                  <a:cxn ang="0">
                    <a:pos x="0" y="4"/>
                  </a:cxn>
                  <a:cxn ang="0">
                    <a:pos x="0" y="5"/>
                  </a:cxn>
                  <a:cxn ang="0">
                    <a:pos x="0" y="5"/>
                  </a:cxn>
                  <a:cxn ang="0">
                    <a:pos x="0" y="4"/>
                  </a:cxn>
                  <a:cxn ang="0">
                    <a:pos x="1" y="4"/>
                  </a:cxn>
                  <a:cxn ang="0">
                    <a:pos x="1" y="4"/>
                  </a:cxn>
                  <a:cxn ang="0">
                    <a:pos x="2" y="4"/>
                  </a:cxn>
                  <a:cxn ang="0">
                    <a:pos x="3" y="3"/>
                  </a:cxn>
                  <a:cxn ang="0">
                    <a:pos x="3" y="3"/>
                  </a:cxn>
                  <a:cxn ang="0">
                    <a:pos x="3" y="2"/>
                  </a:cxn>
                  <a:cxn ang="0">
                    <a:pos x="2" y="2"/>
                  </a:cxn>
                </a:cxnLst>
                <a:rect l="0" t="0" r="r" b="b"/>
                <a:pathLst>
                  <a:path w="3" h="5">
                    <a:moveTo>
                      <a:pt x="2" y="2"/>
                    </a:moveTo>
                    <a:lnTo>
                      <a:pt x="3" y="2"/>
                    </a:lnTo>
                    <a:lnTo>
                      <a:pt x="3" y="2"/>
                    </a:lnTo>
                    <a:lnTo>
                      <a:pt x="2" y="1"/>
                    </a:lnTo>
                    <a:lnTo>
                      <a:pt x="2" y="0"/>
                    </a:lnTo>
                    <a:lnTo>
                      <a:pt x="2" y="0"/>
                    </a:lnTo>
                    <a:lnTo>
                      <a:pt x="1" y="0"/>
                    </a:lnTo>
                    <a:lnTo>
                      <a:pt x="1" y="0"/>
                    </a:lnTo>
                    <a:lnTo>
                      <a:pt x="1" y="2"/>
                    </a:lnTo>
                    <a:lnTo>
                      <a:pt x="0" y="3"/>
                    </a:lnTo>
                    <a:lnTo>
                      <a:pt x="0" y="4"/>
                    </a:lnTo>
                    <a:lnTo>
                      <a:pt x="0" y="5"/>
                    </a:lnTo>
                    <a:lnTo>
                      <a:pt x="0" y="5"/>
                    </a:lnTo>
                    <a:lnTo>
                      <a:pt x="0" y="4"/>
                    </a:lnTo>
                    <a:lnTo>
                      <a:pt x="1" y="4"/>
                    </a:lnTo>
                    <a:lnTo>
                      <a:pt x="1" y="4"/>
                    </a:lnTo>
                    <a:lnTo>
                      <a:pt x="2" y="4"/>
                    </a:lnTo>
                    <a:lnTo>
                      <a:pt x="3" y="3"/>
                    </a:lnTo>
                    <a:lnTo>
                      <a:pt x="3" y="3"/>
                    </a:lnTo>
                    <a:lnTo>
                      <a:pt x="3"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3" name="Freeform 366"/>
              <p:cNvSpPr>
                <a:spLocks/>
              </p:cNvSpPr>
              <p:nvPr/>
            </p:nvSpPr>
            <p:spPr bwMode="auto">
              <a:xfrm>
                <a:off x="5238" y="3777"/>
                <a:ext cx="2" cy="1"/>
              </a:xfrm>
              <a:custGeom>
                <a:avLst/>
                <a:gdLst/>
                <a:ahLst/>
                <a:cxnLst>
                  <a:cxn ang="0">
                    <a:pos x="0" y="0"/>
                  </a:cxn>
                  <a:cxn ang="0">
                    <a:pos x="0" y="0"/>
                  </a:cxn>
                  <a:cxn ang="0">
                    <a:pos x="1" y="0"/>
                  </a:cxn>
                  <a:cxn ang="0">
                    <a:pos x="1" y="0"/>
                  </a:cxn>
                  <a:cxn ang="0">
                    <a:pos x="2" y="0"/>
                  </a:cxn>
                  <a:cxn ang="0">
                    <a:pos x="2" y="0"/>
                  </a:cxn>
                  <a:cxn ang="0">
                    <a:pos x="2" y="0"/>
                  </a:cxn>
                  <a:cxn ang="0">
                    <a:pos x="1" y="0"/>
                  </a:cxn>
                  <a:cxn ang="0">
                    <a:pos x="1" y="0"/>
                  </a:cxn>
                  <a:cxn ang="0">
                    <a:pos x="0" y="0"/>
                  </a:cxn>
                  <a:cxn ang="0">
                    <a:pos x="0" y="0"/>
                  </a:cxn>
                </a:cxnLst>
                <a:rect l="0" t="0" r="r" b="b"/>
                <a:pathLst>
                  <a:path w="2">
                    <a:moveTo>
                      <a:pt x="0" y="0"/>
                    </a:moveTo>
                    <a:lnTo>
                      <a:pt x="0" y="0"/>
                    </a:lnTo>
                    <a:lnTo>
                      <a:pt x="1" y="0"/>
                    </a:lnTo>
                    <a:lnTo>
                      <a:pt x="1" y="0"/>
                    </a:lnTo>
                    <a:lnTo>
                      <a:pt x="2" y="0"/>
                    </a:lnTo>
                    <a:lnTo>
                      <a:pt x="2" y="0"/>
                    </a:lnTo>
                    <a:lnTo>
                      <a:pt x="2" y="0"/>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4" name="Freeform 367"/>
              <p:cNvSpPr>
                <a:spLocks/>
              </p:cNvSpPr>
              <p:nvPr/>
            </p:nvSpPr>
            <p:spPr bwMode="auto">
              <a:xfrm>
                <a:off x="4028" y="3167"/>
                <a:ext cx="16" cy="16"/>
              </a:xfrm>
              <a:custGeom>
                <a:avLst/>
                <a:gdLst/>
                <a:ahLst/>
                <a:cxnLst>
                  <a:cxn ang="0">
                    <a:pos x="0" y="8"/>
                  </a:cxn>
                  <a:cxn ang="0">
                    <a:pos x="2" y="10"/>
                  </a:cxn>
                  <a:cxn ang="0">
                    <a:pos x="1" y="9"/>
                  </a:cxn>
                  <a:cxn ang="0">
                    <a:pos x="0" y="10"/>
                  </a:cxn>
                  <a:cxn ang="0">
                    <a:pos x="0" y="12"/>
                  </a:cxn>
                  <a:cxn ang="0">
                    <a:pos x="2" y="13"/>
                  </a:cxn>
                  <a:cxn ang="0">
                    <a:pos x="4" y="13"/>
                  </a:cxn>
                  <a:cxn ang="0">
                    <a:pos x="5" y="12"/>
                  </a:cxn>
                  <a:cxn ang="0">
                    <a:pos x="5" y="13"/>
                  </a:cxn>
                  <a:cxn ang="0">
                    <a:pos x="6" y="13"/>
                  </a:cxn>
                  <a:cxn ang="0">
                    <a:pos x="7" y="13"/>
                  </a:cxn>
                  <a:cxn ang="0">
                    <a:pos x="8" y="13"/>
                  </a:cxn>
                  <a:cxn ang="0">
                    <a:pos x="8" y="13"/>
                  </a:cxn>
                  <a:cxn ang="0">
                    <a:pos x="6" y="14"/>
                  </a:cxn>
                  <a:cxn ang="0">
                    <a:pos x="5" y="14"/>
                  </a:cxn>
                  <a:cxn ang="0">
                    <a:pos x="4" y="14"/>
                  </a:cxn>
                  <a:cxn ang="0">
                    <a:pos x="4" y="15"/>
                  </a:cxn>
                  <a:cxn ang="0">
                    <a:pos x="6" y="16"/>
                  </a:cxn>
                  <a:cxn ang="0">
                    <a:pos x="7" y="16"/>
                  </a:cxn>
                  <a:cxn ang="0">
                    <a:pos x="15" y="14"/>
                  </a:cxn>
                  <a:cxn ang="0">
                    <a:pos x="15" y="13"/>
                  </a:cxn>
                  <a:cxn ang="0">
                    <a:pos x="16" y="9"/>
                  </a:cxn>
                  <a:cxn ang="0">
                    <a:pos x="15" y="9"/>
                  </a:cxn>
                  <a:cxn ang="0">
                    <a:pos x="12" y="8"/>
                  </a:cxn>
                  <a:cxn ang="0">
                    <a:pos x="9" y="2"/>
                  </a:cxn>
                  <a:cxn ang="0">
                    <a:pos x="7" y="1"/>
                  </a:cxn>
                  <a:cxn ang="0">
                    <a:pos x="4" y="1"/>
                  </a:cxn>
                  <a:cxn ang="0">
                    <a:pos x="3" y="0"/>
                  </a:cxn>
                  <a:cxn ang="0">
                    <a:pos x="1" y="2"/>
                  </a:cxn>
                  <a:cxn ang="0">
                    <a:pos x="1" y="3"/>
                  </a:cxn>
                  <a:cxn ang="0">
                    <a:pos x="1" y="5"/>
                  </a:cxn>
                  <a:cxn ang="0">
                    <a:pos x="3" y="7"/>
                  </a:cxn>
                  <a:cxn ang="0">
                    <a:pos x="0" y="7"/>
                  </a:cxn>
                  <a:cxn ang="0">
                    <a:pos x="0" y="8"/>
                  </a:cxn>
                </a:cxnLst>
                <a:rect l="0" t="0" r="r" b="b"/>
                <a:pathLst>
                  <a:path w="16" h="16">
                    <a:moveTo>
                      <a:pt x="0" y="8"/>
                    </a:moveTo>
                    <a:lnTo>
                      <a:pt x="2" y="10"/>
                    </a:lnTo>
                    <a:lnTo>
                      <a:pt x="1" y="9"/>
                    </a:lnTo>
                    <a:lnTo>
                      <a:pt x="0" y="10"/>
                    </a:lnTo>
                    <a:lnTo>
                      <a:pt x="0" y="12"/>
                    </a:lnTo>
                    <a:lnTo>
                      <a:pt x="2" y="13"/>
                    </a:lnTo>
                    <a:lnTo>
                      <a:pt x="4" y="13"/>
                    </a:lnTo>
                    <a:lnTo>
                      <a:pt x="5" y="12"/>
                    </a:lnTo>
                    <a:lnTo>
                      <a:pt x="5" y="13"/>
                    </a:lnTo>
                    <a:lnTo>
                      <a:pt x="6" y="13"/>
                    </a:lnTo>
                    <a:lnTo>
                      <a:pt x="7" y="13"/>
                    </a:lnTo>
                    <a:lnTo>
                      <a:pt x="8" y="13"/>
                    </a:lnTo>
                    <a:lnTo>
                      <a:pt x="8" y="13"/>
                    </a:lnTo>
                    <a:lnTo>
                      <a:pt x="6" y="14"/>
                    </a:lnTo>
                    <a:lnTo>
                      <a:pt x="5" y="14"/>
                    </a:lnTo>
                    <a:lnTo>
                      <a:pt x="4" y="14"/>
                    </a:lnTo>
                    <a:lnTo>
                      <a:pt x="4" y="15"/>
                    </a:lnTo>
                    <a:lnTo>
                      <a:pt x="6" y="16"/>
                    </a:lnTo>
                    <a:lnTo>
                      <a:pt x="7" y="16"/>
                    </a:lnTo>
                    <a:lnTo>
                      <a:pt x="15" y="14"/>
                    </a:lnTo>
                    <a:lnTo>
                      <a:pt x="15" y="13"/>
                    </a:lnTo>
                    <a:lnTo>
                      <a:pt x="16" y="9"/>
                    </a:lnTo>
                    <a:lnTo>
                      <a:pt x="15" y="9"/>
                    </a:lnTo>
                    <a:lnTo>
                      <a:pt x="12" y="8"/>
                    </a:lnTo>
                    <a:lnTo>
                      <a:pt x="9" y="2"/>
                    </a:lnTo>
                    <a:lnTo>
                      <a:pt x="7" y="1"/>
                    </a:lnTo>
                    <a:lnTo>
                      <a:pt x="4" y="1"/>
                    </a:lnTo>
                    <a:lnTo>
                      <a:pt x="3" y="0"/>
                    </a:lnTo>
                    <a:lnTo>
                      <a:pt x="1" y="2"/>
                    </a:lnTo>
                    <a:lnTo>
                      <a:pt x="1" y="3"/>
                    </a:lnTo>
                    <a:lnTo>
                      <a:pt x="1" y="5"/>
                    </a:lnTo>
                    <a:lnTo>
                      <a:pt x="3" y="7"/>
                    </a:lnTo>
                    <a:lnTo>
                      <a:pt x="0" y="7"/>
                    </a:lnTo>
                    <a:lnTo>
                      <a:pt x="0"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5" name="Freeform 368"/>
              <p:cNvSpPr>
                <a:spLocks/>
              </p:cNvSpPr>
              <p:nvPr/>
            </p:nvSpPr>
            <p:spPr bwMode="auto">
              <a:xfrm>
                <a:off x="4188" y="3112"/>
                <a:ext cx="15" cy="8"/>
              </a:xfrm>
              <a:custGeom>
                <a:avLst/>
                <a:gdLst/>
                <a:ahLst/>
                <a:cxnLst>
                  <a:cxn ang="0">
                    <a:pos x="10" y="4"/>
                  </a:cxn>
                  <a:cxn ang="0">
                    <a:pos x="13" y="4"/>
                  </a:cxn>
                  <a:cxn ang="0">
                    <a:pos x="13" y="3"/>
                  </a:cxn>
                  <a:cxn ang="0">
                    <a:pos x="8" y="1"/>
                  </a:cxn>
                  <a:cxn ang="0">
                    <a:pos x="4" y="0"/>
                  </a:cxn>
                  <a:cxn ang="0">
                    <a:pos x="0" y="4"/>
                  </a:cxn>
                  <a:cxn ang="0">
                    <a:pos x="0" y="6"/>
                  </a:cxn>
                  <a:cxn ang="0">
                    <a:pos x="7" y="8"/>
                  </a:cxn>
                  <a:cxn ang="0">
                    <a:pos x="9" y="8"/>
                  </a:cxn>
                  <a:cxn ang="0">
                    <a:pos x="10" y="7"/>
                  </a:cxn>
                  <a:cxn ang="0">
                    <a:pos x="14" y="6"/>
                  </a:cxn>
                  <a:cxn ang="0">
                    <a:pos x="15" y="6"/>
                  </a:cxn>
                  <a:cxn ang="0">
                    <a:pos x="15" y="5"/>
                  </a:cxn>
                  <a:cxn ang="0">
                    <a:pos x="4" y="2"/>
                  </a:cxn>
                  <a:cxn ang="0">
                    <a:pos x="7" y="2"/>
                  </a:cxn>
                  <a:cxn ang="0">
                    <a:pos x="10" y="4"/>
                  </a:cxn>
                </a:cxnLst>
                <a:rect l="0" t="0" r="r" b="b"/>
                <a:pathLst>
                  <a:path w="15" h="8">
                    <a:moveTo>
                      <a:pt x="10" y="4"/>
                    </a:moveTo>
                    <a:lnTo>
                      <a:pt x="13" y="4"/>
                    </a:lnTo>
                    <a:lnTo>
                      <a:pt x="13" y="3"/>
                    </a:lnTo>
                    <a:lnTo>
                      <a:pt x="8" y="1"/>
                    </a:lnTo>
                    <a:lnTo>
                      <a:pt x="4" y="0"/>
                    </a:lnTo>
                    <a:lnTo>
                      <a:pt x="0" y="4"/>
                    </a:lnTo>
                    <a:lnTo>
                      <a:pt x="0" y="6"/>
                    </a:lnTo>
                    <a:lnTo>
                      <a:pt x="7" y="8"/>
                    </a:lnTo>
                    <a:lnTo>
                      <a:pt x="9" y="8"/>
                    </a:lnTo>
                    <a:lnTo>
                      <a:pt x="10" y="7"/>
                    </a:lnTo>
                    <a:lnTo>
                      <a:pt x="14" y="6"/>
                    </a:lnTo>
                    <a:lnTo>
                      <a:pt x="15" y="6"/>
                    </a:lnTo>
                    <a:lnTo>
                      <a:pt x="15" y="5"/>
                    </a:lnTo>
                    <a:lnTo>
                      <a:pt x="4" y="2"/>
                    </a:lnTo>
                    <a:lnTo>
                      <a:pt x="7" y="2"/>
                    </a:lnTo>
                    <a:lnTo>
                      <a:pt x="1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6" name="Freeform 369"/>
              <p:cNvSpPr>
                <a:spLocks/>
              </p:cNvSpPr>
              <p:nvPr/>
            </p:nvSpPr>
            <p:spPr bwMode="auto">
              <a:xfrm>
                <a:off x="4230" y="3012"/>
                <a:ext cx="3" cy="6"/>
              </a:xfrm>
              <a:custGeom>
                <a:avLst/>
                <a:gdLst/>
                <a:ahLst/>
                <a:cxnLst>
                  <a:cxn ang="0">
                    <a:pos x="0" y="6"/>
                  </a:cxn>
                  <a:cxn ang="0">
                    <a:pos x="2" y="6"/>
                  </a:cxn>
                  <a:cxn ang="0">
                    <a:pos x="2" y="4"/>
                  </a:cxn>
                  <a:cxn ang="0">
                    <a:pos x="3" y="1"/>
                  </a:cxn>
                  <a:cxn ang="0">
                    <a:pos x="2" y="0"/>
                  </a:cxn>
                  <a:cxn ang="0">
                    <a:pos x="2" y="0"/>
                  </a:cxn>
                  <a:cxn ang="0">
                    <a:pos x="2" y="0"/>
                  </a:cxn>
                  <a:cxn ang="0">
                    <a:pos x="0" y="4"/>
                  </a:cxn>
                  <a:cxn ang="0">
                    <a:pos x="0" y="6"/>
                  </a:cxn>
                </a:cxnLst>
                <a:rect l="0" t="0" r="r" b="b"/>
                <a:pathLst>
                  <a:path w="3" h="6">
                    <a:moveTo>
                      <a:pt x="0" y="6"/>
                    </a:moveTo>
                    <a:lnTo>
                      <a:pt x="2" y="6"/>
                    </a:lnTo>
                    <a:lnTo>
                      <a:pt x="2" y="4"/>
                    </a:lnTo>
                    <a:lnTo>
                      <a:pt x="3" y="1"/>
                    </a:lnTo>
                    <a:lnTo>
                      <a:pt x="2" y="0"/>
                    </a:lnTo>
                    <a:lnTo>
                      <a:pt x="2" y="0"/>
                    </a:lnTo>
                    <a:lnTo>
                      <a:pt x="2" y="0"/>
                    </a:lnTo>
                    <a:lnTo>
                      <a:pt x="0" y="4"/>
                    </a:lnTo>
                    <a:lnTo>
                      <a:pt x="0"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7" name="Freeform 370"/>
              <p:cNvSpPr>
                <a:spLocks/>
              </p:cNvSpPr>
              <p:nvPr/>
            </p:nvSpPr>
            <p:spPr bwMode="auto">
              <a:xfrm>
                <a:off x="4194" y="3119"/>
                <a:ext cx="15" cy="6"/>
              </a:xfrm>
              <a:custGeom>
                <a:avLst/>
                <a:gdLst/>
                <a:ahLst/>
                <a:cxnLst>
                  <a:cxn ang="0">
                    <a:pos x="9" y="4"/>
                  </a:cxn>
                  <a:cxn ang="0">
                    <a:pos x="11" y="6"/>
                  </a:cxn>
                  <a:cxn ang="0">
                    <a:pos x="11" y="6"/>
                  </a:cxn>
                  <a:cxn ang="0">
                    <a:pos x="13" y="6"/>
                  </a:cxn>
                  <a:cxn ang="0">
                    <a:pos x="15" y="6"/>
                  </a:cxn>
                  <a:cxn ang="0">
                    <a:pos x="13" y="5"/>
                  </a:cxn>
                  <a:cxn ang="0">
                    <a:pos x="13" y="4"/>
                  </a:cxn>
                  <a:cxn ang="0">
                    <a:pos x="14" y="3"/>
                  </a:cxn>
                  <a:cxn ang="0">
                    <a:pos x="14" y="2"/>
                  </a:cxn>
                  <a:cxn ang="0">
                    <a:pos x="12" y="1"/>
                  </a:cxn>
                  <a:cxn ang="0">
                    <a:pos x="11" y="2"/>
                  </a:cxn>
                  <a:cxn ang="0">
                    <a:pos x="9" y="1"/>
                  </a:cxn>
                  <a:cxn ang="0">
                    <a:pos x="9" y="1"/>
                  </a:cxn>
                  <a:cxn ang="0">
                    <a:pos x="7" y="0"/>
                  </a:cxn>
                  <a:cxn ang="0">
                    <a:pos x="0" y="2"/>
                  </a:cxn>
                  <a:cxn ang="0">
                    <a:pos x="1" y="2"/>
                  </a:cxn>
                  <a:cxn ang="0">
                    <a:pos x="9" y="4"/>
                  </a:cxn>
                </a:cxnLst>
                <a:rect l="0" t="0" r="r" b="b"/>
                <a:pathLst>
                  <a:path w="15" h="6">
                    <a:moveTo>
                      <a:pt x="9" y="4"/>
                    </a:moveTo>
                    <a:lnTo>
                      <a:pt x="11" y="6"/>
                    </a:lnTo>
                    <a:lnTo>
                      <a:pt x="11" y="6"/>
                    </a:lnTo>
                    <a:lnTo>
                      <a:pt x="13" y="6"/>
                    </a:lnTo>
                    <a:lnTo>
                      <a:pt x="15" y="6"/>
                    </a:lnTo>
                    <a:lnTo>
                      <a:pt x="13" y="5"/>
                    </a:lnTo>
                    <a:lnTo>
                      <a:pt x="13" y="4"/>
                    </a:lnTo>
                    <a:lnTo>
                      <a:pt x="14" y="3"/>
                    </a:lnTo>
                    <a:lnTo>
                      <a:pt x="14" y="2"/>
                    </a:lnTo>
                    <a:lnTo>
                      <a:pt x="12" y="1"/>
                    </a:lnTo>
                    <a:lnTo>
                      <a:pt x="11" y="2"/>
                    </a:lnTo>
                    <a:lnTo>
                      <a:pt x="9" y="1"/>
                    </a:lnTo>
                    <a:lnTo>
                      <a:pt x="9" y="1"/>
                    </a:lnTo>
                    <a:lnTo>
                      <a:pt x="7" y="0"/>
                    </a:lnTo>
                    <a:lnTo>
                      <a:pt x="0" y="2"/>
                    </a:lnTo>
                    <a:lnTo>
                      <a:pt x="1" y="2"/>
                    </a:lnTo>
                    <a:lnTo>
                      <a:pt x="9"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8" name="Rectangle 371"/>
              <p:cNvSpPr>
                <a:spLocks noChangeArrowheads="1"/>
              </p:cNvSpPr>
              <p:nvPr/>
            </p:nvSpPr>
            <p:spPr bwMode="auto">
              <a:xfrm>
                <a:off x="4199" y="3231"/>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69" name="Freeform 372"/>
              <p:cNvSpPr>
                <a:spLocks/>
              </p:cNvSpPr>
              <p:nvPr/>
            </p:nvSpPr>
            <p:spPr bwMode="auto">
              <a:xfrm>
                <a:off x="4231" y="2975"/>
                <a:ext cx="2" cy="6"/>
              </a:xfrm>
              <a:custGeom>
                <a:avLst/>
                <a:gdLst/>
                <a:ahLst/>
                <a:cxnLst>
                  <a:cxn ang="0">
                    <a:pos x="2" y="2"/>
                  </a:cxn>
                  <a:cxn ang="0">
                    <a:pos x="1" y="0"/>
                  </a:cxn>
                  <a:cxn ang="0">
                    <a:pos x="1" y="1"/>
                  </a:cxn>
                  <a:cxn ang="0">
                    <a:pos x="0" y="3"/>
                  </a:cxn>
                  <a:cxn ang="0">
                    <a:pos x="0" y="6"/>
                  </a:cxn>
                  <a:cxn ang="0">
                    <a:pos x="1" y="6"/>
                  </a:cxn>
                  <a:cxn ang="0">
                    <a:pos x="1" y="5"/>
                  </a:cxn>
                  <a:cxn ang="0">
                    <a:pos x="1" y="5"/>
                  </a:cxn>
                  <a:cxn ang="0">
                    <a:pos x="1" y="4"/>
                  </a:cxn>
                  <a:cxn ang="0">
                    <a:pos x="1" y="4"/>
                  </a:cxn>
                  <a:cxn ang="0">
                    <a:pos x="2" y="3"/>
                  </a:cxn>
                  <a:cxn ang="0">
                    <a:pos x="2" y="2"/>
                  </a:cxn>
                </a:cxnLst>
                <a:rect l="0" t="0" r="r" b="b"/>
                <a:pathLst>
                  <a:path w="2" h="6">
                    <a:moveTo>
                      <a:pt x="2" y="2"/>
                    </a:moveTo>
                    <a:lnTo>
                      <a:pt x="1" y="0"/>
                    </a:lnTo>
                    <a:lnTo>
                      <a:pt x="1" y="1"/>
                    </a:lnTo>
                    <a:lnTo>
                      <a:pt x="0" y="3"/>
                    </a:lnTo>
                    <a:lnTo>
                      <a:pt x="0" y="6"/>
                    </a:lnTo>
                    <a:lnTo>
                      <a:pt x="1" y="6"/>
                    </a:lnTo>
                    <a:lnTo>
                      <a:pt x="1" y="5"/>
                    </a:lnTo>
                    <a:lnTo>
                      <a:pt x="1" y="5"/>
                    </a:lnTo>
                    <a:lnTo>
                      <a:pt x="1" y="4"/>
                    </a:lnTo>
                    <a:lnTo>
                      <a:pt x="1" y="4"/>
                    </a:lnTo>
                    <a:lnTo>
                      <a:pt x="2" y="3"/>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0" name="Freeform 373"/>
              <p:cNvSpPr>
                <a:spLocks/>
              </p:cNvSpPr>
              <p:nvPr/>
            </p:nvSpPr>
            <p:spPr bwMode="auto">
              <a:xfrm>
                <a:off x="4225" y="3071"/>
                <a:ext cx="8" cy="10"/>
              </a:xfrm>
              <a:custGeom>
                <a:avLst/>
                <a:gdLst/>
                <a:ahLst/>
                <a:cxnLst>
                  <a:cxn ang="0">
                    <a:pos x="1" y="10"/>
                  </a:cxn>
                  <a:cxn ang="0">
                    <a:pos x="2" y="9"/>
                  </a:cxn>
                  <a:cxn ang="0">
                    <a:pos x="3" y="10"/>
                  </a:cxn>
                  <a:cxn ang="0">
                    <a:pos x="6" y="9"/>
                  </a:cxn>
                  <a:cxn ang="0">
                    <a:pos x="7" y="10"/>
                  </a:cxn>
                  <a:cxn ang="0">
                    <a:pos x="8" y="9"/>
                  </a:cxn>
                  <a:cxn ang="0">
                    <a:pos x="8" y="8"/>
                  </a:cxn>
                  <a:cxn ang="0">
                    <a:pos x="8" y="6"/>
                  </a:cxn>
                  <a:cxn ang="0">
                    <a:pos x="7" y="7"/>
                  </a:cxn>
                  <a:cxn ang="0">
                    <a:pos x="7" y="7"/>
                  </a:cxn>
                  <a:cxn ang="0">
                    <a:pos x="6" y="7"/>
                  </a:cxn>
                  <a:cxn ang="0">
                    <a:pos x="5" y="6"/>
                  </a:cxn>
                  <a:cxn ang="0">
                    <a:pos x="4" y="5"/>
                  </a:cxn>
                  <a:cxn ang="0">
                    <a:pos x="5" y="4"/>
                  </a:cxn>
                  <a:cxn ang="0">
                    <a:pos x="6" y="3"/>
                  </a:cxn>
                  <a:cxn ang="0">
                    <a:pos x="6" y="3"/>
                  </a:cxn>
                  <a:cxn ang="0">
                    <a:pos x="5" y="0"/>
                  </a:cxn>
                  <a:cxn ang="0">
                    <a:pos x="4" y="1"/>
                  </a:cxn>
                  <a:cxn ang="0">
                    <a:pos x="4" y="2"/>
                  </a:cxn>
                  <a:cxn ang="0">
                    <a:pos x="3" y="3"/>
                  </a:cxn>
                  <a:cxn ang="0">
                    <a:pos x="3" y="2"/>
                  </a:cxn>
                  <a:cxn ang="0">
                    <a:pos x="0" y="2"/>
                  </a:cxn>
                  <a:cxn ang="0">
                    <a:pos x="0" y="3"/>
                  </a:cxn>
                  <a:cxn ang="0">
                    <a:pos x="1" y="3"/>
                  </a:cxn>
                  <a:cxn ang="0">
                    <a:pos x="1" y="10"/>
                  </a:cxn>
                </a:cxnLst>
                <a:rect l="0" t="0" r="r" b="b"/>
                <a:pathLst>
                  <a:path w="8" h="10">
                    <a:moveTo>
                      <a:pt x="1" y="10"/>
                    </a:moveTo>
                    <a:lnTo>
                      <a:pt x="2" y="9"/>
                    </a:lnTo>
                    <a:lnTo>
                      <a:pt x="3" y="10"/>
                    </a:lnTo>
                    <a:lnTo>
                      <a:pt x="6" y="9"/>
                    </a:lnTo>
                    <a:lnTo>
                      <a:pt x="7" y="10"/>
                    </a:lnTo>
                    <a:lnTo>
                      <a:pt x="8" y="9"/>
                    </a:lnTo>
                    <a:lnTo>
                      <a:pt x="8" y="8"/>
                    </a:lnTo>
                    <a:lnTo>
                      <a:pt x="8" y="6"/>
                    </a:lnTo>
                    <a:lnTo>
                      <a:pt x="7" y="7"/>
                    </a:lnTo>
                    <a:lnTo>
                      <a:pt x="7" y="7"/>
                    </a:lnTo>
                    <a:lnTo>
                      <a:pt x="6" y="7"/>
                    </a:lnTo>
                    <a:lnTo>
                      <a:pt x="5" y="6"/>
                    </a:lnTo>
                    <a:lnTo>
                      <a:pt x="4" y="5"/>
                    </a:lnTo>
                    <a:lnTo>
                      <a:pt x="5" y="4"/>
                    </a:lnTo>
                    <a:lnTo>
                      <a:pt x="6" y="3"/>
                    </a:lnTo>
                    <a:lnTo>
                      <a:pt x="6" y="3"/>
                    </a:lnTo>
                    <a:lnTo>
                      <a:pt x="5" y="0"/>
                    </a:lnTo>
                    <a:lnTo>
                      <a:pt x="4" y="1"/>
                    </a:lnTo>
                    <a:lnTo>
                      <a:pt x="4" y="2"/>
                    </a:lnTo>
                    <a:lnTo>
                      <a:pt x="3" y="3"/>
                    </a:lnTo>
                    <a:lnTo>
                      <a:pt x="3" y="2"/>
                    </a:lnTo>
                    <a:lnTo>
                      <a:pt x="0" y="2"/>
                    </a:lnTo>
                    <a:lnTo>
                      <a:pt x="0" y="3"/>
                    </a:lnTo>
                    <a:lnTo>
                      <a:pt x="1" y="3"/>
                    </a:lnTo>
                    <a:lnTo>
                      <a:pt x="1" y="1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1" name="Freeform 374"/>
              <p:cNvSpPr>
                <a:spLocks/>
              </p:cNvSpPr>
              <p:nvPr/>
            </p:nvSpPr>
            <p:spPr bwMode="auto">
              <a:xfrm>
                <a:off x="4209" y="3092"/>
                <a:ext cx="9" cy="7"/>
              </a:xfrm>
              <a:custGeom>
                <a:avLst/>
                <a:gdLst/>
                <a:ahLst/>
                <a:cxnLst>
                  <a:cxn ang="0">
                    <a:pos x="8" y="2"/>
                  </a:cxn>
                  <a:cxn ang="0">
                    <a:pos x="8" y="0"/>
                  </a:cxn>
                  <a:cxn ang="0">
                    <a:pos x="4" y="0"/>
                  </a:cxn>
                  <a:cxn ang="0">
                    <a:pos x="2" y="0"/>
                  </a:cxn>
                  <a:cxn ang="0">
                    <a:pos x="1" y="1"/>
                  </a:cxn>
                  <a:cxn ang="0">
                    <a:pos x="0" y="3"/>
                  </a:cxn>
                  <a:cxn ang="0">
                    <a:pos x="0" y="4"/>
                  </a:cxn>
                  <a:cxn ang="0">
                    <a:pos x="1" y="5"/>
                  </a:cxn>
                  <a:cxn ang="0">
                    <a:pos x="3" y="6"/>
                  </a:cxn>
                  <a:cxn ang="0">
                    <a:pos x="4" y="7"/>
                  </a:cxn>
                  <a:cxn ang="0">
                    <a:pos x="9" y="6"/>
                  </a:cxn>
                  <a:cxn ang="0">
                    <a:pos x="9" y="4"/>
                  </a:cxn>
                  <a:cxn ang="0">
                    <a:pos x="8" y="4"/>
                  </a:cxn>
                  <a:cxn ang="0">
                    <a:pos x="8" y="2"/>
                  </a:cxn>
                </a:cxnLst>
                <a:rect l="0" t="0" r="r" b="b"/>
                <a:pathLst>
                  <a:path w="9" h="7">
                    <a:moveTo>
                      <a:pt x="8" y="2"/>
                    </a:moveTo>
                    <a:lnTo>
                      <a:pt x="8" y="0"/>
                    </a:lnTo>
                    <a:lnTo>
                      <a:pt x="4" y="0"/>
                    </a:lnTo>
                    <a:lnTo>
                      <a:pt x="2" y="0"/>
                    </a:lnTo>
                    <a:lnTo>
                      <a:pt x="1" y="1"/>
                    </a:lnTo>
                    <a:lnTo>
                      <a:pt x="0" y="3"/>
                    </a:lnTo>
                    <a:lnTo>
                      <a:pt x="0" y="4"/>
                    </a:lnTo>
                    <a:lnTo>
                      <a:pt x="1" y="5"/>
                    </a:lnTo>
                    <a:lnTo>
                      <a:pt x="3" y="6"/>
                    </a:lnTo>
                    <a:lnTo>
                      <a:pt x="4" y="7"/>
                    </a:lnTo>
                    <a:lnTo>
                      <a:pt x="9" y="6"/>
                    </a:lnTo>
                    <a:lnTo>
                      <a:pt x="9" y="4"/>
                    </a:lnTo>
                    <a:lnTo>
                      <a:pt x="8" y="4"/>
                    </a:lnTo>
                    <a:lnTo>
                      <a:pt x="8"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2" name="Freeform 375"/>
              <p:cNvSpPr>
                <a:spLocks/>
              </p:cNvSpPr>
              <p:nvPr/>
            </p:nvSpPr>
            <p:spPr bwMode="auto">
              <a:xfrm>
                <a:off x="4652" y="2951"/>
                <a:ext cx="7" cy="5"/>
              </a:xfrm>
              <a:custGeom>
                <a:avLst/>
                <a:gdLst/>
                <a:ahLst/>
                <a:cxnLst>
                  <a:cxn ang="0">
                    <a:pos x="1" y="3"/>
                  </a:cxn>
                  <a:cxn ang="0">
                    <a:pos x="1" y="3"/>
                  </a:cxn>
                  <a:cxn ang="0">
                    <a:pos x="2" y="3"/>
                  </a:cxn>
                  <a:cxn ang="0">
                    <a:pos x="3" y="3"/>
                  </a:cxn>
                  <a:cxn ang="0">
                    <a:pos x="3" y="4"/>
                  </a:cxn>
                  <a:cxn ang="0">
                    <a:pos x="3" y="4"/>
                  </a:cxn>
                  <a:cxn ang="0">
                    <a:pos x="3" y="5"/>
                  </a:cxn>
                  <a:cxn ang="0">
                    <a:pos x="5" y="4"/>
                  </a:cxn>
                  <a:cxn ang="0">
                    <a:pos x="5" y="3"/>
                  </a:cxn>
                  <a:cxn ang="0">
                    <a:pos x="6" y="3"/>
                  </a:cxn>
                  <a:cxn ang="0">
                    <a:pos x="7" y="3"/>
                  </a:cxn>
                  <a:cxn ang="0">
                    <a:pos x="6" y="2"/>
                  </a:cxn>
                  <a:cxn ang="0">
                    <a:pos x="6" y="0"/>
                  </a:cxn>
                  <a:cxn ang="0">
                    <a:pos x="6" y="0"/>
                  </a:cxn>
                  <a:cxn ang="0">
                    <a:pos x="1" y="0"/>
                  </a:cxn>
                  <a:cxn ang="0">
                    <a:pos x="1" y="0"/>
                  </a:cxn>
                  <a:cxn ang="0">
                    <a:pos x="0" y="2"/>
                  </a:cxn>
                  <a:cxn ang="0">
                    <a:pos x="1" y="3"/>
                  </a:cxn>
                  <a:cxn ang="0">
                    <a:pos x="1" y="3"/>
                  </a:cxn>
                </a:cxnLst>
                <a:rect l="0" t="0" r="r" b="b"/>
                <a:pathLst>
                  <a:path w="7" h="5">
                    <a:moveTo>
                      <a:pt x="1" y="3"/>
                    </a:moveTo>
                    <a:lnTo>
                      <a:pt x="1" y="3"/>
                    </a:lnTo>
                    <a:lnTo>
                      <a:pt x="2" y="3"/>
                    </a:lnTo>
                    <a:lnTo>
                      <a:pt x="3" y="3"/>
                    </a:lnTo>
                    <a:lnTo>
                      <a:pt x="3" y="4"/>
                    </a:lnTo>
                    <a:lnTo>
                      <a:pt x="3" y="4"/>
                    </a:lnTo>
                    <a:lnTo>
                      <a:pt x="3" y="5"/>
                    </a:lnTo>
                    <a:lnTo>
                      <a:pt x="5" y="4"/>
                    </a:lnTo>
                    <a:lnTo>
                      <a:pt x="5" y="3"/>
                    </a:lnTo>
                    <a:lnTo>
                      <a:pt x="6" y="3"/>
                    </a:lnTo>
                    <a:lnTo>
                      <a:pt x="7" y="3"/>
                    </a:lnTo>
                    <a:lnTo>
                      <a:pt x="6" y="2"/>
                    </a:lnTo>
                    <a:lnTo>
                      <a:pt x="6" y="0"/>
                    </a:lnTo>
                    <a:lnTo>
                      <a:pt x="6" y="0"/>
                    </a:lnTo>
                    <a:lnTo>
                      <a:pt x="1" y="0"/>
                    </a:lnTo>
                    <a:lnTo>
                      <a:pt x="1" y="0"/>
                    </a:lnTo>
                    <a:lnTo>
                      <a:pt x="0" y="2"/>
                    </a:lnTo>
                    <a:lnTo>
                      <a:pt x="1"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3" name="Freeform 376"/>
              <p:cNvSpPr>
                <a:spLocks/>
              </p:cNvSpPr>
              <p:nvPr/>
            </p:nvSpPr>
            <p:spPr bwMode="auto">
              <a:xfrm>
                <a:off x="4195" y="3122"/>
                <a:ext cx="14" cy="14"/>
              </a:xfrm>
              <a:custGeom>
                <a:avLst/>
                <a:gdLst/>
                <a:ahLst/>
                <a:cxnLst>
                  <a:cxn ang="0">
                    <a:pos x="11" y="9"/>
                  </a:cxn>
                  <a:cxn ang="0">
                    <a:pos x="12" y="9"/>
                  </a:cxn>
                  <a:cxn ang="0">
                    <a:pos x="14" y="9"/>
                  </a:cxn>
                  <a:cxn ang="0">
                    <a:pos x="13" y="7"/>
                  </a:cxn>
                  <a:cxn ang="0">
                    <a:pos x="12" y="7"/>
                  </a:cxn>
                  <a:cxn ang="0">
                    <a:pos x="11" y="6"/>
                  </a:cxn>
                  <a:cxn ang="0">
                    <a:pos x="9" y="5"/>
                  </a:cxn>
                  <a:cxn ang="0">
                    <a:pos x="8" y="3"/>
                  </a:cxn>
                  <a:cxn ang="0">
                    <a:pos x="7" y="2"/>
                  </a:cxn>
                  <a:cxn ang="0">
                    <a:pos x="5" y="1"/>
                  </a:cxn>
                  <a:cxn ang="0">
                    <a:pos x="4" y="1"/>
                  </a:cxn>
                  <a:cxn ang="0">
                    <a:pos x="1" y="0"/>
                  </a:cxn>
                  <a:cxn ang="0">
                    <a:pos x="0" y="1"/>
                  </a:cxn>
                  <a:cxn ang="0">
                    <a:pos x="0" y="2"/>
                  </a:cxn>
                  <a:cxn ang="0">
                    <a:pos x="0" y="3"/>
                  </a:cxn>
                  <a:cxn ang="0">
                    <a:pos x="0" y="4"/>
                  </a:cxn>
                  <a:cxn ang="0">
                    <a:pos x="0" y="6"/>
                  </a:cxn>
                  <a:cxn ang="0">
                    <a:pos x="2" y="7"/>
                  </a:cxn>
                  <a:cxn ang="0">
                    <a:pos x="3" y="8"/>
                  </a:cxn>
                  <a:cxn ang="0">
                    <a:pos x="7" y="10"/>
                  </a:cxn>
                  <a:cxn ang="0">
                    <a:pos x="9" y="14"/>
                  </a:cxn>
                  <a:cxn ang="0">
                    <a:pos x="11" y="13"/>
                  </a:cxn>
                  <a:cxn ang="0">
                    <a:pos x="11" y="14"/>
                  </a:cxn>
                  <a:cxn ang="0">
                    <a:pos x="11" y="14"/>
                  </a:cxn>
                  <a:cxn ang="0">
                    <a:pos x="12" y="14"/>
                  </a:cxn>
                  <a:cxn ang="0">
                    <a:pos x="12" y="12"/>
                  </a:cxn>
                  <a:cxn ang="0">
                    <a:pos x="11" y="11"/>
                  </a:cxn>
                  <a:cxn ang="0">
                    <a:pos x="11" y="10"/>
                  </a:cxn>
                  <a:cxn ang="0">
                    <a:pos x="9" y="10"/>
                  </a:cxn>
                  <a:cxn ang="0">
                    <a:pos x="10" y="9"/>
                  </a:cxn>
                  <a:cxn ang="0">
                    <a:pos x="11" y="9"/>
                  </a:cxn>
                </a:cxnLst>
                <a:rect l="0" t="0" r="r" b="b"/>
                <a:pathLst>
                  <a:path w="14" h="14">
                    <a:moveTo>
                      <a:pt x="11" y="9"/>
                    </a:moveTo>
                    <a:lnTo>
                      <a:pt x="12" y="9"/>
                    </a:lnTo>
                    <a:lnTo>
                      <a:pt x="14" y="9"/>
                    </a:lnTo>
                    <a:lnTo>
                      <a:pt x="13" y="7"/>
                    </a:lnTo>
                    <a:lnTo>
                      <a:pt x="12" y="7"/>
                    </a:lnTo>
                    <a:lnTo>
                      <a:pt x="11" y="6"/>
                    </a:lnTo>
                    <a:lnTo>
                      <a:pt x="9" y="5"/>
                    </a:lnTo>
                    <a:lnTo>
                      <a:pt x="8" y="3"/>
                    </a:lnTo>
                    <a:lnTo>
                      <a:pt x="7" y="2"/>
                    </a:lnTo>
                    <a:lnTo>
                      <a:pt x="5" y="1"/>
                    </a:lnTo>
                    <a:lnTo>
                      <a:pt x="4" y="1"/>
                    </a:lnTo>
                    <a:lnTo>
                      <a:pt x="1" y="0"/>
                    </a:lnTo>
                    <a:lnTo>
                      <a:pt x="0" y="1"/>
                    </a:lnTo>
                    <a:lnTo>
                      <a:pt x="0" y="2"/>
                    </a:lnTo>
                    <a:lnTo>
                      <a:pt x="0" y="3"/>
                    </a:lnTo>
                    <a:lnTo>
                      <a:pt x="0" y="4"/>
                    </a:lnTo>
                    <a:lnTo>
                      <a:pt x="0" y="6"/>
                    </a:lnTo>
                    <a:lnTo>
                      <a:pt x="2" y="7"/>
                    </a:lnTo>
                    <a:lnTo>
                      <a:pt x="3" y="8"/>
                    </a:lnTo>
                    <a:lnTo>
                      <a:pt x="7" y="10"/>
                    </a:lnTo>
                    <a:lnTo>
                      <a:pt x="9" y="14"/>
                    </a:lnTo>
                    <a:lnTo>
                      <a:pt x="11" y="13"/>
                    </a:lnTo>
                    <a:lnTo>
                      <a:pt x="11" y="14"/>
                    </a:lnTo>
                    <a:lnTo>
                      <a:pt x="11" y="14"/>
                    </a:lnTo>
                    <a:lnTo>
                      <a:pt x="12" y="14"/>
                    </a:lnTo>
                    <a:lnTo>
                      <a:pt x="12" y="12"/>
                    </a:lnTo>
                    <a:lnTo>
                      <a:pt x="11" y="11"/>
                    </a:lnTo>
                    <a:lnTo>
                      <a:pt x="11" y="10"/>
                    </a:lnTo>
                    <a:lnTo>
                      <a:pt x="9" y="10"/>
                    </a:lnTo>
                    <a:lnTo>
                      <a:pt x="10" y="9"/>
                    </a:lnTo>
                    <a:lnTo>
                      <a:pt x="11"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4" name="Freeform 377"/>
              <p:cNvSpPr>
                <a:spLocks/>
              </p:cNvSpPr>
              <p:nvPr/>
            </p:nvSpPr>
            <p:spPr bwMode="auto">
              <a:xfrm>
                <a:off x="4175" y="3154"/>
                <a:ext cx="15" cy="11"/>
              </a:xfrm>
              <a:custGeom>
                <a:avLst/>
                <a:gdLst/>
                <a:ahLst/>
                <a:cxnLst>
                  <a:cxn ang="0">
                    <a:pos x="13" y="1"/>
                  </a:cxn>
                  <a:cxn ang="0">
                    <a:pos x="12" y="0"/>
                  </a:cxn>
                  <a:cxn ang="0">
                    <a:pos x="10" y="3"/>
                  </a:cxn>
                  <a:cxn ang="0">
                    <a:pos x="6" y="4"/>
                  </a:cxn>
                  <a:cxn ang="0">
                    <a:pos x="5" y="5"/>
                  </a:cxn>
                  <a:cxn ang="0">
                    <a:pos x="1" y="7"/>
                  </a:cxn>
                  <a:cxn ang="0">
                    <a:pos x="0" y="11"/>
                  </a:cxn>
                  <a:cxn ang="0">
                    <a:pos x="1" y="11"/>
                  </a:cxn>
                  <a:cxn ang="0">
                    <a:pos x="10" y="9"/>
                  </a:cxn>
                  <a:cxn ang="0">
                    <a:pos x="11" y="9"/>
                  </a:cxn>
                  <a:cxn ang="0">
                    <a:pos x="12" y="8"/>
                  </a:cxn>
                  <a:cxn ang="0">
                    <a:pos x="13" y="9"/>
                  </a:cxn>
                  <a:cxn ang="0">
                    <a:pos x="13" y="8"/>
                  </a:cxn>
                  <a:cxn ang="0">
                    <a:pos x="15" y="7"/>
                  </a:cxn>
                  <a:cxn ang="0">
                    <a:pos x="14" y="4"/>
                  </a:cxn>
                  <a:cxn ang="0">
                    <a:pos x="14" y="3"/>
                  </a:cxn>
                  <a:cxn ang="0">
                    <a:pos x="13" y="1"/>
                  </a:cxn>
                </a:cxnLst>
                <a:rect l="0" t="0" r="r" b="b"/>
                <a:pathLst>
                  <a:path w="15" h="11">
                    <a:moveTo>
                      <a:pt x="13" y="1"/>
                    </a:moveTo>
                    <a:lnTo>
                      <a:pt x="12" y="0"/>
                    </a:lnTo>
                    <a:lnTo>
                      <a:pt x="10" y="3"/>
                    </a:lnTo>
                    <a:lnTo>
                      <a:pt x="6" y="4"/>
                    </a:lnTo>
                    <a:lnTo>
                      <a:pt x="5" y="5"/>
                    </a:lnTo>
                    <a:lnTo>
                      <a:pt x="1" y="7"/>
                    </a:lnTo>
                    <a:lnTo>
                      <a:pt x="0" y="11"/>
                    </a:lnTo>
                    <a:lnTo>
                      <a:pt x="1" y="11"/>
                    </a:lnTo>
                    <a:lnTo>
                      <a:pt x="10" y="9"/>
                    </a:lnTo>
                    <a:lnTo>
                      <a:pt x="11" y="9"/>
                    </a:lnTo>
                    <a:lnTo>
                      <a:pt x="12" y="8"/>
                    </a:lnTo>
                    <a:lnTo>
                      <a:pt x="13" y="9"/>
                    </a:lnTo>
                    <a:lnTo>
                      <a:pt x="13" y="8"/>
                    </a:lnTo>
                    <a:lnTo>
                      <a:pt x="15" y="7"/>
                    </a:lnTo>
                    <a:lnTo>
                      <a:pt x="14" y="4"/>
                    </a:lnTo>
                    <a:lnTo>
                      <a:pt x="14" y="3"/>
                    </a:lnTo>
                    <a:lnTo>
                      <a:pt x="1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5" name="Freeform 378"/>
              <p:cNvSpPr>
                <a:spLocks/>
              </p:cNvSpPr>
              <p:nvPr/>
            </p:nvSpPr>
            <p:spPr bwMode="auto">
              <a:xfrm>
                <a:off x="4482" y="2983"/>
                <a:ext cx="11" cy="4"/>
              </a:xfrm>
              <a:custGeom>
                <a:avLst/>
                <a:gdLst/>
                <a:ahLst/>
                <a:cxnLst>
                  <a:cxn ang="0">
                    <a:pos x="2" y="4"/>
                  </a:cxn>
                  <a:cxn ang="0">
                    <a:pos x="2" y="4"/>
                  </a:cxn>
                  <a:cxn ang="0">
                    <a:pos x="4" y="2"/>
                  </a:cxn>
                  <a:cxn ang="0">
                    <a:pos x="5" y="2"/>
                  </a:cxn>
                  <a:cxn ang="0">
                    <a:pos x="4" y="1"/>
                  </a:cxn>
                  <a:cxn ang="0">
                    <a:pos x="5" y="1"/>
                  </a:cxn>
                  <a:cxn ang="0">
                    <a:pos x="6" y="1"/>
                  </a:cxn>
                  <a:cxn ang="0">
                    <a:pos x="7" y="3"/>
                  </a:cxn>
                  <a:cxn ang="0">
                    <a:pos x="9" y="4"/>
                  </a:cxn>
                  <a:cxn ang="0">
                    <a:pos x="9" y="3"/>
                  </a:cxn>
                  <a:cxn ang="0">
                    <a:pos x="11" y="2"/>
                  </a:cxn>
                  <a:cxn ang="0">
                    <a:pos x="11" y="1"/>
                  </a:cxn>
                  <a:cxn ang="0">
                    <a:pos x="10" y="1"/>
                  </a:cxn>
                  <a:cxn ang="0">
                    <a:pos x="9" y="2"/>
                  </a:cxn>
                  <a:cxn ang="0">
                    <a:pos x="8" y="2"/>
                  </a:cxn>
                  <a:cxn ang="0">
                    <a:pos x="7" y="1"/>
                  </a:cxn>
                  <a:cxn ang="0">
                    <a:pos x="7" y="0"/>
                  </a:cxn>
                  <a:cxn ang="0">
                    <a:pos x="6" y="0"/>
                  </a:cxn>
                  <a:cxn ang="0">
                    <a:pos x="5" y="0"/>
                  </a:cxn>
                  <a:cxn ang="0">
                    <a:pos x="4" y="0"/>
                  </a:cxn>
                  <a:cxn ang="0">
                    <a:pos x="4" y="0"/>
                  </a:cxn>
                  <a:cxn ang="0">
                    <a:pos x="4" y="1"/>
                  </a:cxn>
                  <a:cxn ang="0">
                    <a:pos x="3" y="1"/>
                  </a:cxn>
                  <a:cxn ang="0">
                    <a:pos x="2" y="2"/>
                  </a:cxn>
                  <a:cxn ang="0">
                    <a:pos x="2" y="3"/>
                  </a:cxn>
                  <a:cxn ang="0">
                    <a:pos x="0" y="2"/>
                  </a:cxn>
                  <a:cxn ang="0">
                    <a:pos x="0" y="4"/>
                  </a:cxn>
                  <a:cxn ang="0">
                    <a:pos x="2" y="4"/>
                  </a:cxn>
                  <a:cxn ang="0">
                    <a:pos x="2" y="4"/>
                  </a:cxn>
                </a:cxnLst>
                <a:rect l="0" t="0" r="r" b="b"/>
                <a:pathLst>
                  <a:path w="11" h="4">
                    <a:moveTo>
                      <a:pt x="2" y="4"/>
                    </a:moveTo>
                    <a:lnTo>
                      <a:pt x="2" y="4"/>
                    </a:lnTo>
                    <a:lnTo>
                      <a:pt x="4" y="2"/>
                    </a:lnTo>
                    <a:lnTo>
                      <a:pt x="5" y="2"/>
                    </a:lnTo>
                    <a:lnTo>
                      <a:pt x="4" y="1"/>
                    </a:lnTo>
                    <a:lnTo>
                      <a:pt x="5" y="1"/>
                    </a:lnTo>
                    <a:lnTo>
                      <a:pt x="6" y="1"/>
                    </a:lnTo>
                    <a:lnTo>
                      <a:pt x="7" y="3"/>
                    </a:lnTo>
                    <a:lnTo>
                      <a:pt x="9" y="4"/>
                    </a:lnTo>
                    <a:lnTo>
                      <a:pt x="9" y="3"/>
                    </a:lnTo>
                    <a:lnTo>
                      <a:pt x="11" y="2"/>
                    </a:lnTo>
                    <a:lnTo>
                      <a:pt x="11" y="1"/>
                    </a:lnTo>
                    <a:lnTo>
                      <a:pt x="10" y="1"/>
                    </a:lnTo>
                    <a:lnTo>
                      <a:pt x="9" y="2"/>
                    </a:lnTo>
                    <a:lnTo>
                      <a:pt x="8" y="2"/>
                    </a:lnTo>
                    <a:lnTo>
                      <a:pt x="7" y="1"/>
                    </a:lnTo>
                    <a:lnTo>
                      <a:pt x="7" y="0"/>
                    </a:lnTo>
                    <a:lnTo>
                      <a:pt x="6" y="0"/>
                    </a:lnTo>
                    <a:lnTo>
                      <a:pt x="5" y="0"/>
                    </a:lnTo>
                    <a:lnTo>
                      <a:pt x="4" y="0"/>
                    </a:lnTo>
                    <a:lnTo>
                      <a:pt x="4" y="0"/>
                    </a:lnTo>
                    <a:lnTo>
                      <a:pt x="4" y="1"/>
                    </a:lnTo>
                    <a:lnTo>
                      <a:pt x="3" y="1"/>
                    </a:lnTo>
                    <a:lnTo>
                      <a:pt x="2" y="2"/>
                    </a:lnTo>
                    <a:lnTo>
                      <a:pt x="2" y="3"/>
                    </a:lnTo>
                    <a:lnTo>
                      <a:pt x="0" y="2"/>
                    </a:lnTo>
                    <a:lnTo>
                      <a:pt x="0" y="4"/>
                    </a:lnTo>
                    <a:lnTo>
                      <a:pt x="2" y="4"/>
                    </a:lnTo>
                    <a:lnTo>
                      <a:pt x="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6" name="Freeform 379"/>
              <p:cNvSpPr>
                <a:spLocks/>
              </p:cNvSpPr>
              <p:nvPr/>
            </p:nvSpPr>
            <p:spPr bwMode="auto">
              <a:xfrm>
                <a:off x="4388" y="2985"/>
                <a:ext cx="8" cy="19"/>
              </a:xfrm>
              <a:custGeom>
                <a:avLst/>
                <a:gdLst/>
                <a:ahLst/>
                <a:cxnLst>
                  <a:cxn ang="0">
                    <a:pos x="0" y="4"/>
                  </a:cxn>
                  <a:cxn ang="0">
                    <a:pos x="3" y="11"/>
                  </a:cxn>
                  <a:cxn ang="0">
                    <a:pos x="3" y="13"/>
                  </a:cxn>
                  <a:cxn ang="0">
                    <a:pos x="4" y="12"/>
                  </a:cxn>
                  <a:cxn ang="0">
                    <a:pos x="6" y="14"/>
                  </a:cxn>
                  <a:cxn ang="0">
                    <a:pos x="6" y="15"/>
                  </a:cxn>
                  <a:cxn ang="0">
                    <a:pos x="7" y="16"/>
                  </a:cxn>
                  <a:cxn ang="0">
                    <a:pos x="7" y="18"/>
                  </a:cxn>
                  <a:cxn ang="0">
                    <a:pos x="8" y="19"/>
                  </a:cxn>
                  <a:cxn ang="0">
                    <a:pos x="8" y="17"/>
                  </a:cxn>
                  <a:cxn ang="0">
                    <a:pos x="8" y="16"/>
                  </a:cxn>
                  <a:cxn ang="0">
                    <a:pos x="7" y="16"/>
                  </a:cxn>
                  <a:cxn ang="0">
                    <a:pos x="7" y="13"/>
                  </a:cxn>
                  <a:cxn ang="0">
                    <a:pos x="7" y="13"/>
                  </a:cxn>
                  <a:cxn ang="0">
                    <a:pos x="7" y="13"/>
                  </a:cxn>
                  <a:cxn ang="0">
                    <a:pos x="7" y="13"/>
                  </a:cxn>
                  <a:cxn ang="0">
                    <a:pos x="4" y="11"/>
                  </a:cxn>
                  <a:cxn ang="0">
                    <a:pos x="4" y="10"/>
                  </a:cxn>
                  <a:cxn ang="0">
                    <a:pos x="3" y="9"/>
                  </a:cxn>
                  <a:cxn ang="0">
                    <a:pos x="4" y="9"/>
                  </a:cxn>
                  <a:cxn ang="0">
                    <a:pos x="3" y="8"/>
                  </a:cxn>
                  <a:cxn ang="0">
                    <a:pos x="3" y="4"/>
                  </a:cxn>
                  <a:cxn ang="0">
                    <a:pos x="1" y="2"/>
                  </a:cxn>
                  <a:cxn ang="0">
                    <a:pos x="1" y="2"/>
                  </a:cxn>
                  <a:cxn ang="0">
                    <a:pos x="1" y="1"/>
                  </a:cxn>
                  <a:cxn ang="0">
                    <a:pos x="0" y="0"/>
                  </a:cxn>
                  <a:cxn ang="0">
                    <a:pos x="0" y="3"/>
                  </a:cxn>
                  <a:cxn ang="0">
                    <a:pos x="0" y="4"/>
                  </a:cxn>
                  <a:cxn ang="0">
                    <a:pos x="0" y="4"/>
                  </a:cxn>
                </a:cxnLst>
                <a:rect l="0" t="0" r="r" b="b"/>
                <a:pathLst>
                  <a:path w="8" h="19">
                    <a:moveTo>
                      <a:pt x="0" y="4"/>
                    </a:moveTo>
                    <a:lnTo>
                      <a:pt x="3" y="11"/>
                    </a:lnTo>
                    <a:lnTo>
                      <a:pt x="3" y="13"/>
                    </a:lnTo>
                    <a:lnTo>
                      <a:pt x="4" y="12"/>
                    </a:lnTo>
                    <a:lnTo>
                      <a:pt x="6" y="14"/>
                    </a:lnTo>
                    <a:lnTo>
                      <a:pt x="6" y="15"/>
                    </a:lnTo>
                    <a:lnTo>
                      <a:pt x="7" y="16"/>
                    </a:lnTo>
                    <a:lnTo>
                      <a:pt x="7" y="18"/>
                    </a:lnTo>
                    <a:lnTo>
                      <a:pt x="8" y="19"/>
                    </a:lnTo>
                    <a:lnTo>
                      <a:pt x="8" y="17"/>
                    </a:lnTo>
                    <a:lnTo>
                      <a:pt x="8" y="16"/>
                    </a:lnTo>
                    <a:lnTo>
                      <a:pt x="7" y="16"/>
                    </a:lnTo>
                    <a:lnTo>
                      <a:pt x="7" y="13"/>
                    </a:lnTo>
                    <a:lnTo>
                      <a:pt x="7" y="13"/>
                    </a:lnTo>
                    <a:lnTo>
                      <a:pt x="7" y="13"/>
                    </a:lnTo>
                    <a:lnTo>
                      <a:pt x="7" y="13"/>
                    </a:lnTo>
                    <a:lnTo>
                      <a:pt x="4" y="11"/>
                    </a:lnTo>
                    <a:lnTo>
                      <a:pt x="4" y="10"/>
                    </a:lnTo>
                    <a:lnTo>
                      <a:pt x="3" y="9"/>
                    </a:lnTo>
                    <a:lnTo>
                      <a:pt x="4" y="9"/>
                    </a:lnTo>
                    <a:lnTo>
                      <a:pt x="3" y="8"/>
                    </a:lnTo>
                    <a:lnTo>
                      <a:pt x="3" y="4"/>
                    </a:lnTo>
                    <a:lnTo>
                      <a:pt x="1" y="2"/>
                    </a:lnTo>
                    <a:lnTo>
                      <a:pt x="1" y="2"/>
                    </a:lnTo>
                    <a:lnTo>
                      <a:pt x="1" y="1"/>
                    </a:lnTo>
                    <a:lnTo>
                      <a:pt x="0" y="0"/>
                    </a:lnTo>
                    <a:lnTo>
                      <a:pt x="0" y="3"/>
                    </a:lnTo>
                    <a:lnTo>
                      <a:pt x="0" y="4"/>
                    </a:lnTo>
                    <a:lnTo>
                      <a:pt x="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7" name="Freeform 380"/>
              <p:cNvSpPr>
                <a:spLocks/>
              </p:cNvSpPr>
              <p:nvPr/>
            </p:nvSpPr>
            <p:spPr bwMode="auto">
              <a:xfrm>
                <a:off x="4442" y="3169"/>
                <a:ext cx="2" cy="3"/>
              </a:xfrm>
              <a:custGeom>
                <a:avLst/>
                <a:gdLst/>
                <a:ahLst/>
                <a:cxnLst>
                  <a:cxn ang="0">
                    <a:pos x="2" y="3"/>
                  </a:cxn>
                  <a:cxn ang="0">
                    <a:pos x="2" y="3"/>
                  </a:cxn>
                  <a:cxn ang="0">
                    <a:pos x="2" y="0"/>
                  </a:cxn>
                  <a:cxn ang="0">
                    <a:pos x="2" y="0"/>
                  </a:cxn>
                  <a:cxn ang="0">
                    <a:pos x="1" y="0"/>
                  </a:cxn>
                  <a:cxn ang="0">
                    <a:pos x="0" y="0"/>
                  </a:cxn>
                  <a:cxn ang="0">
                    <a:pos x="0" y="0"/>
                  </a:cxn>
                  <a:cxn ang="0">
                    <a:pos x="0" y="2"/>
                  </a:cxn>
                  <a:cxn ang="0">
                    <a:pos x="1" y="2"/>
                  </a:cxn>
                  <a:cxn ang="0">
                    <a:pos x="1" y="1"/>
                  </a:cxn>
                  <a:cxn ang="0">
                    <a:pos x="1" y="3"/>
                  </a:cxn>
                  <a:cxn ang="0">
                    <a:pos x="2" y="3"/>
                  </a:cxn>
                </a:cxnLst>
                <a:rect l="0" t="0" r="r" b="b"/>
                <a:pathLst>
                  <a:path w="2" h="3">
                    <a:moveTo>
                      <a:pt x="2" y="3"/>
                    </a:moveTo>
                    <a:lnTo>
                      <a:pt x="2" y="3"/>
                    </a:lnTo>
                    <a:lnTo>
                      <a:pt x="2" y="0"/>
                    </a:lnTo>
                    <a:lnTo>
                      <a:pt x="2" y="0"/>
                    </a:lnTo>
                    <a:lnTo>
                      <a:pt x="1" y="0"/>
                    </a:lnTo>
                    <a:lnTo>
                      <a:pt x="0" y="0"/>
                    </a:lnTo>
                    <a:lnTo>
                      <a:pt x="0" y="0"/>
                    </a:lnTo>
                    <a:lnTo>
                      <a:pt x="0" y="2"/>
                    </a:lnTo>
                    <a:lnTo>
                      <a:pt x="1" y="2"/>
                    </a:lnTo>
                    <a:lnTo>
                      <a:pt x="1" y="1"/>
                    </a:lnTo>
                    <a:lnTo>
                      <a:pt x="1"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8" name="Freeform 381"/>
              <p:cNvSpPr>
                <a:spLocks/>
              </p:cNvSpPr>
              <p:nvPr/>
            </p:nvSpPr>
            <p:spPr bwMode="auto">
              <a:xfrm>
                <a:off x="4453" y="3166"/>
                <a:ext cx="3" cy="3"/>
              </a:xfrm>
              <a:custGeom>
                <a:avLst/>
                <a:gdLst/>
                <a:ahLst/>
                <a:cxnLst>
                  <a:cxn ang="0">
                    <a:pos x="0" y="0"/>
                  </a:cxn>
                  <a:cxn ang="0">
                    <a:pos x="0" y="1"/>
                  </a:cxn>
                  <a:cxn ang="0">
                    <a:pos x="0" y="2"/>
                  </a:cxn>
                  <a:cxn ang="0">
                    <a:pos x="2" y="3"/>
                  </a:cxn>
                  <a:cxn ang="0">
                    <a:pos x="3" y="3"/>
                  </a:cxn>
                  <a:cxn ang="0">
                    <a:pos x="3" y="2"/>
                  </a:cxn>
                  <a:cxn ang="0">
                    <a:pos x="2" y="1"/>
                  </a:cxn>
                  <a:cxn ang="0">
                    <a:pos x="0" y="0"/>
                  </a:cxn>
                </a:cxnLst>
                <a:rect l="0" t="0" r="r" b="b"/>
                <a:pathLst>
                  <a:path w="3" h="3">
                    <a:moveTo>
                      <a:pt x="0" y="0"/>
                    </a:moveTo>
                    <a:lnTo>
                      <a:pt x="0" y="1"/>
                    </a:lnTo>
                    <a:lnTo>
                      <a:pt x="0" y="2"/>
                    </a:lnTo>
                    <a:lnTo>
                      <a:pt x="2" y="3"/>
                    </a:lnTo>
                    <a:lnTo>
                      <a:pt x="3" y="3"/>
                    </a:lnTo>
                    <a:lnTo>
                      <a:pt x="3" y="2"/>
                    </a:lnTo>
                    <a:lnTo>
                      <a:pt x="2"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79" name="Freeform 382"/>
              <p:cNvSpPr>
                <a:spLocks/>
              </p:cNvSpPr>
              <p:nvPr/>
            </p:nvSpPr>
            <p:spPr bwMode="auto">
              <a:xfrm>
                <a:off x="4415" y="3183"/>
                <a:ext cx="4" cy="5"/>
              </a:xfrm>
              <a:custGeom>
                <a:avLst/>
                <a:gdLst/>
                <a:ahLst/>
                <a:cxnLst>
                  <a:cxn ang="0">
                    <a:pos x="1" y="5"/>
                  </a:cxn>
                  <a:cxn ang="0">
                    <a:pos x="2" y="4"/>
                  </a:cxn>
                  <a:cxn ang="0">
                    <a:pos x="4" y="0"/>
                  </a:cxn>
                  <a:cxn ang="0">
                    <a:pos x="3" y="0"/>
                  </a:cxn>
                  <a:cxn ang="0">
                    <a:pos x="2" y="0"/>
                  </a:cxn>
                  <a:cxn ang="0">
                    <a:pos x="2" y="2"/>
                  </a:cxn>
                  <a:cxn ang="0">
                    <a:pos x="2" y="2"/>
                  </a:cxn>
                  <a:cxn ang="0">
                    <a:pos x="2" y="2"/>
                  </a:cxn>
                  <a:cxn ang="0">
                    <a:pos x="0" y="3"/>
                  </a:cxn>
                  <a:cxn ang="0">
                    <a:pos x="0" y="4"/>
                  </a:cxn>
                  <a:cxn ang="0">
                    <a:pos x="0" y="5"/>
                  </a:cxn>
                  <a:cxn ang="0">
                    <a:pos x="1" y="5"/>
                  </a:cxn>
                </a:cxnLst>
                <a:rect l="0" t="0" r="r" b="b"/>
                <a:pathLst>
                  <a:path w="4" h="5">
                    <a:moveTo>
                      <a:pt x="1" y="5"/>
                    </a:moveTo>
                    <a:lnTo>
                      <a:pt x="2" y="4"/>
                    </a:lnTo>
                    <a:lnTo>
                      <a:pt x="4" y="0"/>
                    </a:lnTo>
                    <a:lnTo>
                      <a:pt x="3" y="0"/>
                    </a:lnTo>
                    <a:lnTo>
                      <a:pt x="2" y="0"/>
                    </a:lnTo>
                    <a:lnTo>
                      <a:pt x="2" y="2"/>
                    </a:lnTo>
                    <a:lnTo>
                      <a:pt x="2" y="2"/>
                    </a:lnTo>
                    <a:lnTo>
                      <a:pt x="2" y="2"/>
                    </a:lnTo>
                    <a:lnTo>
                      <a:pt x="0" y="3"/>
                    </a:lnTo>
                    <a:lnTo>
                      <a:pt x="0" y="4"/>
                    </a:lnTo>
                    <a:lnTo>
                      <a:pt x="0" y="5"/>
                    </a:lnTo>
                    <a:lnTo>
                      <a:pt x="1"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0" name="Freeform 383"/>
              <p:cNvSpPr>
                <a:spLocks/>
              </p:cNvSpPr>
              <p:nvPr/>
            </p:nvSpPr>
            <p:spPr bwMode="auto">
              <a:xfrm>
                <a:off x="4451" y="3161"/>
                <a:ext cx="6" cy="4"/>
              </a:xfrm>
              <a:custGeom>
                <a:avLst/>
                <a:gdLst/>
                <a:ahLst/>
                <a:cxnLst>
                  <a:cxn ang="0">
                    <a:pos x="6" y="1"/>
                  </a:cxn>
                  <a:cxn ang="0">
                    <a:pos x="6" y="1"/>
                  </a:cxn>
                  <a:cxn ang="0">
                    <a:pos x="6" y="0"/>
                  </a:cxn>
                  <a:cxn ang="0">
                    <a:pos x="6" y="0"/>
                  </a:cxn>
                  <a:cxn ang="0">
                    <a:pos x="5" y="0"/>
                  </a:cxn>
                  <a:cxn ang="0">
                    <a:pos x="5" y="0"/>
                  </a:cxn>
                  <a:cxn ang="0">
                    <a:pos x="4" y="0"/>
                  </a:cxn>
                  <a:cxn ang="0">
                    <a:pos x="4" y="0"/>
                  </a:cxn>
                  <a:cxn ang="0">
                    <a:pos x="3" y="0"/>
                  </a:cxn>
                  <a:cxn ang="0">
                    <a:pos x="3" y="0"/>
                  </a:cxn>
                  <a:cxn ang="0">
                    <a:pos x="2" y="0"/>
                  </a:cxn>
                  <a:cxn ang="0">
                    <a:pos x="2" y="0"/>
                  </a:cxn>
                  <a:cxn ang="0">
                    <a:pos x="2" y="0"/>
                  </a:cxn>
                  <a:cxn ang="0">
                    <a:pos x="2" y="0"/>
                  </a:cxn>
                  <a:cxn ang="0">
                    <a:pos x="2" y="0"/>
                  </a:cxn>
                  <a:cxn ang="0">
                    <a:pos x="2" y="0"/>
                  </a:cxn>
                  <a:cxn ang="0">
                    <a:pos x="1" y="0"/>
                  </a:cxn>
                  <a:cxn ang="0">
                    <a:pos x="0" y="1"/>
                  </a:cxn>
                  <a:cxn ang="0">
                    <a:pos x="1" y="2"/>
                  </a:cxn>
                  <a:cxn ang="0">
                    <a:pos x="1" y="4"/>
                  </a:cxn>
                  <a:cxn ang="0">
                    <a:pos x="2" y="3"/>
                  </a:cxn>
                  <a:cxn ang="0">
                    <a:pos x="2" y="3"/>
                  </a:cxn>
                  <a:cxn ang="0">
                    <a:pos x="2" y="3"/>
                  </a:cxn>
                  <a:cxn ang="0">
                    <a:pos x="3" y="3"/>
                  </a:cxn>
                  <a:cxn ang="0">
                    <a:pos x="3" y="3"/>
                  </a:cxn>
                  <a:cxn ang="0">
                    <a:pos x="4" y="2"/>
                  </a:cxn>
                  <a:cxn ang="0">
                    <a:pos x="5" y="3"/>
                  </a:cxn>
                  <a:cxn ang="0">
                    <a:pos x="5" y="2"/>
                  </a:cxn>
                  <a:cxn ang="0">
                    <a:pos x="6" y="1"/>
                  </a:cxn>
                </a:cxnLst>
                <a:rect l="0" t="0" r="r" b="b"/>
                <a:pathLst>
                  <a:path w="6" h="4">
                    <a:moveTo>
                      <a:pt x="6" y="1"/>
                    </a:moveTo>
                    <a:lnTo>
                      <a:pt x="6" y="1"/>
                    </a:lnTo>
                    <a:lnTo>
                      <a:pt x="6" y="0"/>
                    </a:lnTo>
                    <a:lnTo>
                      <a:pt x="6" y="0"/>
                    </a:lnTo>
                    <a:lnTo>
                      <a:pt x="5" y="0"/>
                    </a:lnTo>
                    <a:lnTo>
                      <a:pt x="5" y="0"/>
                    </a:lnTo>
                    <a:lnTo>
                      <a:pt x="4" y="0"/>
                    </a:lnTo>
                    <a:lnTo>
                      <a:pt x="4" y="0"/>
                    </a:lnTo>
                    <a:lnTo>
                      <a:pt x="3" y="0"/>
                    </a:lnTo>
                    <a:lnTo>
                      <a:pt x="3" y="0"/>
                    </a:lnTo>
                    <a:lnTo>
                      <a:pt x="2" y="0"/>
                    </a:lnTo>
                    <a:lnTo>
                      <a:pt x="2" y="0"/>
                    </a:lnTo>
                    <a:lnTo>
                      <a:pt x="2" y="0"/>
                    </a:lnTo>
                    <a:lnTo>
                      <a:pt x="2" y="0"/>
                    </a:lnTo>
                    <a:lnTo>
                      <a:pt x="2" y="0"/>
                    </a:lnTo>
                    <a:lnTo>
                      <a:pt x="2" y="0"/>
                    </a:lnTo>
                    <a:lnTo>
                      <a:pt x="1" y="0"/>
                    </a:lnTo>
                    <a:lnTo>
                      <a:pt x="0" y="1"/>
                    </a:lnTo>
                    <a:lnTo>
                      <a:pt x="1" y="2"/>
                    </a:lnTo>
                    <a:lnTo>
                      <a:pt x="1" y="4"/>
                    </a:lnTo>
                    <a:lnTo>
                      <a:pt x="2" y="3"/>
                    </a:lnTo>
                    <a:lnTo>
                      <a:pt x="2" y="3"/>
                    </a:lnTo>
                    <a:lnTo>
                      <a:pt x="2" y="3"/>
                    </a:lnTo>
                    <a:lnTo>
                      <a:pt x="3" y="3"/>
                    </a:lnTo>
                    <a:lnTo>
                      <a:pt x="3" y="3"/>
                    </a:lnTo>
                    <a:lnTo>
                      <a:pt x="4" y="2"/>
                    </a:lnTo>
                    <a:lnTo>
                      <a:pt x="5" y="3"/>
                    </a:lnTo>
                    <a:lnTo>
                      <a:pt x="5" y="2"/>
                    </a:lnTo>
                    <a:lnTo>
                      <a:pt x="6"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1" name="Freeform 384"/>
              <p:cNvSpPr>
                <a:spLocks/>
              </p:cNvSpPr>
              <p:nvPr/>
            </p:nvSpPr>
            <p:spPr bwMode="auto">
              <a:xfrm>
                <a:off x="4409" y="3188"/>
                <a:ext cx="5" cy="6"/>
              </a:xfrm>
              <a:custGeom>
                <a:avLst/>
                <a:gdLst/>
                <a:ahLst/>
                <a:cxnLst>
                  <a:cxn ang="0">
                    <a:pos x="0" y="6"/>
                  </a:cxn>
                  <a:cxn ang="0">
                    <a:pos x="1" y="6"/>
                  </a:cxn>
                  <a:cxn ang="0">
                    <a:pos x="2" y="5"/>
                  </a:cxn>
                  <a:cxn ang="0">
                    <a:pos x="3" y="5"/>
                  </a:cxn>
                  <a:cxn ang="0">
                    <a:pos x="4" y="4"/>
                  </a:cxn>
                  <a:cxn ang="0">
                    <a:pos x="3" y="5"/>
                  </a:cxn>
                  <a:cxn ang="0">
                    <a:pos x="2" y="6"/>
                  </a:cxn>
                  <a:cxn ang="0">
                    <a:pos x="3" y="6"/>
                  </a:cxn>
                  <a:cxn ang="0">
                    <a:pos x="4" y="6"/>
                  </a:cxn>
                  <a:cxn ang="0">
                    <a:pos x="4" y="6"/>
                  </a:cxn>
                  <a:cxn ang="0">
                    <a:pos x="5" y="6"/>
                  </a:cxn>
                  <a:cxn ang="0">
                    <a:pos x="4" y="3"/>
                  </a:cxn>
                  <a:cxn ang="0">
                    <a:pos x="4" y="0"/>
                  </a:cxn>
                  <a:cxn ang="0">
                    <a:pos x="4" y="3"/>
                  </a:cxn>
                  <a:cxn ang="0">
                    <a:pos x="3" y="3"/>
                  </a:cxn>
                  <a:cxn ang="0">
                    <a:pos x="2" y="2"/>
                  </a:cxn>
                  <a:cxn ang="0">
                    <a:pos x="2" y="3"/>
                  </a:cxn>
                  <a:cxn ang="0">
                    <a:pos x="2" y="3"/>
                  </a:cxn>
                  <a:cxn ang="0">
                    <a:pos x="1" y="3"/>
                  </a:cxn>
                  <a:cxn ang="0">
                    <a:pos x="1" y="4"/>
                  </a:cxn>
                  <a:cxn ang="0">
                    <a:pos x="1" y="3"/>
                  </a:cxn>
                  <a:cxn ang="0">
                    <a:pos x="1" y="4"/>
                  </a:cxn>
                  <a:cxn ang="0">
                    <a:pos x="1" y="4"/>
                  </a:cxn>
                  <a:cxn ang="0">
                    <a:pos x="1" y="5"/>
                  </a:cxn>
                  <a:cxn ang="0">
                    <a:pos x="0" y="6"/>
                  </a:cxn>
                </a:cxnLst>
                <a:rect l="0" t="0" r="r" b="b"/>
                <a:pathLst>
                  <a:path w="5" h="6">
                    <a:moveTo>
                      <a:pt x="0" y="6"/>
                    </a:moveTo>
                    <a:lnTo>
                      <a:pt x="1" y="6"/>
                    </a:lnTo>
                    <a:lnTo>
                      <a:pt x="2" y="5"/>
                    </a:lnTo>
                    <a:lnTo>
                      <a:pt x="3" y="5"/>
                    </a:lnTo>
                    <a:lnTo>
                      <a:pt x="4" y="4"/>
                    </a:lnTo>
                    <a:lnTo>
                      <a:pt x="3" y="5"/>
                    </a:lnTo>
                    <a:lnTo>
                      <a:pt x="2" y="6"/>
                    </a:lnTo>
                    <a:lnTo>
                      <a:pt x="3" y="6"/>
                    </a:lnTo>
                    <a:lnTo>
                      <a:pt x="4" y="6"/>
                    </a:lnTo>
                    <a:lnTo>
                      <a:pt x="4" y="6"/>
                    </a:lnTo>
                    <a:lnTo>
                      <a:pt x="5" y="6"/>
                    </a:lnTo>
                    <a:lnTo>
                      <a:pt x="4" y="3"/>
                    </a:lnTo>
                    <a:lnTo>
                      <a:pt x="4" y="0"/>
                    </a:lnTo>
                    <a:lnTo>
                      <a:pt x="4" y="3"/>
                    </a:lnTo>
                    <a:lnTo>
                      <a:pt x="3" y="3"/>
                    </a:lnTo>
                    <a:lnTo>
                      <a:pt x="2" y="2"/>
                    </a:lnTo>
                    <a:lnTo>
                      <a:pt x="2" y="3"/>
                    </a:lnTo>
                    <a:lnTo>
                      <a:pt x="2" y="3"/>
                    </a:lnTo>
                    <a:lnTo>
                      <a:pt x="1" y="3"/>
                    </a:lnTo>
                    <a:lnTo>
                      <a:pt x="1" y="4"/>
                    </a:lnTo>
                    <a:lnTo>
                      <a:pt x="1" y="3"/>
                    </a:lnTo>
                    <a:lnTo>
                      <a:pt x="1" y="4"/>
                    </a:lnTo>
                    <a:lnTo>
                      <a:pt x="1" y="4"/>
                    </a:lnTo>
                    <a:lnTo>
                      <a:pt x="1" y="5"/>
                    </a:lnTo>
                    <a:lnTo>
                      <a:pt x="0"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2" name="Freeform 385"/>
              <p:cNvSpPr>
                <a:spLocks/>
              </p:cNvSpPr>
              <p:nvPr/>
            </p:nvSpPr>
            <p:spPr bwMode="auto">
              <a:xfrm>
                <a:off x="4460" y="3160"/>
                <a:ext cx="2" cy="4"/>
              </a:xfrm>
              <a:custGeom>
                <a:avLst/>
                <a:gdLst/>
                <a:ahLst/>
                <a:cxnLst>
                  <a:cxn ang="0">
                    <a:pos x="0" y="1"/>
                  </a:cxn>
                  <a:cxn ang="0">
                    <a:pos x="0" y="0"/>
                  </a:cxn>
                  <a:cxn ang="0">
                    <a:pos x="0" y="1"/>
                  </a:cxn>
                  <a:cxn ang="0">
                    <a:pos x="1" y="4"/>
                  </a:cxn>
                  <a:cxn ang="0">
                    <a:pos x="1" y="4"/>
                  </a:cxn>
                  <a:cxn ang="0">
                    <a:pos x="2" y="4"/>
                  </a:cxn>
                  <a:cxn ang="0">
                    <a:pos x="2" y="3"/>
                  </a:cxn>
                  <a:cxn ang="0">
                    <a:pos x="2" y="1"/>
                  </a:cxn>
                  <a:cxn ang="0">
                    <a:pos x="1" y="1"/>
                  </a:cxn>
                  <a:cxn ang="0">
                    <a:pos x="0" y="1"/>
                  </a:cxn>
                </a:cxnLst>
                <a:rect l="0" t="0" r="r" b="b"/>
                <a:pathLst>
                  <a:path w="2" h="4">
                    <a:moveTo>
                      <a:pt x="0" y="1"/>
                    </a:moveTo>
                    <a:lnTo>
                      <a:pt x="0" y="0"/>
                    </a:lnTo>
                    <a:lnTo>
                      <a:pt x="0" y="1"/>
                    </a:lnTo>
                    <a:lnTo>
                      <a:pt x="1" y="4"/>
                    </a:lnTo>
                    <a:lnTo>
                      <a:pt x="1" y="4"/>
                    </a:lnTo>
                    <a:lnTo>
                      <a:pt x="2" y="4"/>
                    </a:lnTo>
                    <a:lnTo>
                      <a:pt x="2" y="3"/>
                    </a:lnTo>
                    <a:lnTo>
                      <a:pt x="2" y="1"/>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3" name="Freeform 386"/>
              <p:cNvSpPr>
                <a:spLocks/>
              </p:cNvSpPr>
              <p:nvPr/>
            </p:nvSpPr>
            <p:spPr bwMode="auto">
              <a:xfrm>
                <a:off x="4456" y="3163"/>
                <a:ext cx="4" cy="5"/>
              </a:xfrm>
              <a:custGeom>
                <a:avLst/>
                <a:gdLst/>
                <a:ahLst/>
                <a:cxnLst>
                  <a:cxn ang="0">
                    <a:pos x="1" y="4"/>
                  </a:cxn>
                  <a:cxn ang="0">
                    <a:pos x="1" y="4"/>
                  </a:cxn>
                  <a:cxn ang="0">
                    <a:pos x="1" y="5"/>
                  </a:cxn>
                  <a:cxn ang="0">
                    <a:pos x="2" y="4"/>
                  </a:cxn>
                  <a:cxn ang="0">
                    <a:pos x="2" y="3"/>
                  </a:cxn>
                  <a:cxn ang="0">
                    <a:pos x="2" y="4"/>
                  </a:cxn>
                  <a:cxn ang="0">
                    <a:pos x="4" y="2"/>
                  </a:cxn>
                  <a:cxn ang="0">
                    <a:pos x="4" y="1"/>
                  </a:cxn>
                  <a:cxn ang="0">
                    <a:pos x="3" y="0"/>
                  </a:cxn>
                  <a:cxn ang="0">
                    <a:pos x="2" y="1"/>
                  </a:cxn>
                  <a:cxn ang="0">
                    <a:pos x="1" y="0"/>
                  </a:cxn>
                  <a:cxn ang="0">
                    <a:pos x="1" y="2"/>
                  </a:cxn>
                  <a:cxn ang="0">
                    <a:pos x="1" y="1"/>
                  </a:cxn>
                  <a:cxn ang="0">
                    <a:pos x="0" y="2"/>
                  </a:cxn>
                  <a:cxn ang="0">
                    <a:pos x="1" y="2"/>
                  </a:cxn>
                  <a:cxn ang="0">
                    <a:pos x="0" y="3"/>
                  </a:cxn>
                  <a:cxn ang="0">
                    <a:pos x="1" y="4"/>
                  </a:cxn>
                </a:cxnLst>
                <a:rect l="0" t="0" r="r" b="b"/>
                <a:pathLst>
                  <a:path w="4" h="5">
                    <a:moveTo>
                      <a:pt x="1" y="4"/>
                    </a:moveTo>
                    <a:lnTo>
                      <a:pt x="1" y="4"/>
                    </a:lnTo>
                    <a:lnTo>
                      <a:pt x="1" y="5"/>
                    </a:lnTo>
                    <a:lnTo>
                      <a:pt x="2" y="4"/>
                    </a:lnTo>
                    <a:lnTo>
                      <a:pt x="2" y="3"/>
                    </a:lnTo>
                    <a:lnTo>
                      <a:pt x="2" y="4"/>
                    </a:lnTo>
                    <a:lnTo>
                      <a:pt x="4" y="2"/>
                    </a:lnTo>
                    <a:lnTo>
                      <a:pt x="4" y="1"/>
                    </a:lnTo>
                    <a:lnTo>
                      <a:pt x="3" y="0"/>
                    </a:lnTo>
                    <a:lnTo>
                      <a:pt x="2" y="1"/>
                    </a:lnTo>
                    <a:lnTo>
                      <a:pt x="1" y="0"/>
                    </a:lnTo>
                    <a:lnTo>
                      <a:pt x="1" y="2"/>
                    </a:lnTo>
                    <a:lnTo>
                      <a:pt x="1" y="1"/>
                    </a:lnTo>
                    <a:lnTo>
                      <a:pt x="0" y="2"/>
                    </a:lnTo>
                    <a:lnTo>
                      <a:pt x="1" y="2"/>
                    </a:lnTo>
                    <a:lnTo>
                      <a:pt x="0" y="3"/>
                    </a:lnTo>
                    <a:lnTo>
                      <a:pt x="1"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4" name="Freeform 387"/>
              <p:cNvSpPr>
                <a:spLocks/>
              </p:cNvSpPr>
              <p:nvPr/>
            </p:nvSpPr>
            <p:spPr bwMode="auto">
              <a:xfrm>
                <a:off x="4388" y="2946"/>
                <a:ext cx="60" cy="99"/>
              </a:xfrm>
              <a:custGeom>
                <a:avLst/>
                <a:gdLst/>
                <a:ahLst/>
                <a:cxnLst>
                  <a:cxn ang="0">
                    <a:pos x="2" y="29"/>
                  </a:cxn>
                  <a:cxn ang="0">
                    <a:pos x="5" y="32"/>
                  </a:cxn>
                  <a:cxn ang="0">
                    <a:pos x="8" y="27"/>
                  </a:cxn>
                  <a:cxn ang="0">
                    <a:pos x="6" y="34"/>
                  </a:cxn>
                  <a:cxn ang="0">
                    <a:pos x="6" y="37"/>
                  </a:cxn>
                  <a:cxn ang="0">
                    <a:pos x="6" y="43"/>
                  </a:cxn>
                  <a:cxn ang="0">
                    <a:pos x="14" y="48"/>
                  </a:cxn>
                  <a:cxn ang="0">
                    <a:pos x="13" y="54"/>
                  </a:cxn>
                  <a:cxn ang="0">
                    <a:pos x="16" y="57"/>
                  </a:cxn>
                  <a:cxn ang="0">
                    <a:pos x="20" y="55"/>
                  </a:cxn>
                  <a:cxn ang="0">
                    <a:pos x="21" y="51"/>
                  </a:cxn>
                  <a:cxn ang="0">
                    <a:pos x="25" y="45"/>
                  </a:cxn>
                  <a:cxn ang="0">
                    <a:pos x="27" y="50"/>
                  </a:cxn>
                  <a:cxn ang="0">
                    <a:pos x="33" y="44"/>
                  </a:cxn>
                  <a:cxn ang="0">
                    <a:pos x="33" y="49"/>
                  </a:cxn>
                  <a:cxn ang="0">
                    <a:pos x="35" y="52"/>
                  </a:cxn>
                  <a:cxn ang="0">
                    <a:pos x="34" y="54"/>
                  </a:cxn>
                  <a:cxn ang="0">
                    <a:pos x="27" y="57"/>
                  </a:cxn>
                  <a:cxn ang="0">
                    <a:pos x="24" y="61"/>
                  </a:cxn>
                  <a:cxn ang="0">
                    <a:pos x="18" y="62"/>
                  </a:cxn>
                  <a:cxn ang="0">
                    <a:pos x="19" y="70"/>
                  </a:cxn>
                  <a:cxn ang="0">
                    <a:pos x="23" y="70"/>
                  </a:cxn>
                  <a:cxn ang="0">
                    <a:pos x="29" y="68"/>
                  </a:cxn>
                  <a:cxn ang="0">
                    <a:pos x="34" y="66"/>
                  </a:cxn>
                  <a:cxn ang="0">
                    <a:pos x="32" y="70"/>
                  </a:cxn>
                  <a:cxn ang="0">
                    <a:pos x="24" y="73"/>
                  </a:cxn>
                  <a:cxn ang="0">
                    <a:pos x="25" y="76"/>
                  </a:cxn>
                  <a:cxn ang="0">
                    <a:pos x="19" y="76"/>
                  </a:cxn>
                  <a:cxn ang="0">
                    <a:pos x="25" y="86"/>
                  </a:cxn>
                  <a:cxn ang="0">
                    <a:pos x="29" y="88"/>
                  </a:cxn>
                  <a:cxn ang="0">
                    <a:pos x="29" y="90"/>
                  </a:cxn>
                  <a:cxn ang="0">
                    <a:pos x="33" y="99"/>
                  </a:cxn>
                  <a:cxn ang="0">
                    <a:pos x="36" y="93"/>
                  </a:cxn>
                  <a:cxn ang="0">
                    <a:pos x="37" y="88"/>
                  </a:cxn>
                  <a:cxn ang="0">
                    <a:pos x="39" y="78"/>
                  </a:cxn>
                  <a:cxn ang="0">
                    <a:pos x="43" y="71"/>
                  </a:cxn>
                  <a:cxn ang="0">
                    <a:pos x="46" y="62"/>
                  </a:cxn>
                  <a:cxn ang="0">
                    <a:pos x="48" y="51"/>
                  </a:cxn>
                  <a:cxn ang="0">
                    <a:pos x="54" y="45"/>
                  </a:cxn>
                  <a:cxn ang="0">
                    <a:pos x="59" y="39"/>
                  </a:cxn>
                  <a:cxn ang="0">
                    <a:pos x="48" y="30"/>
                  </a:cxn>
                  <a:cxn ang="0">
                    <a:pos x="43" y="19"/>
                  </a:cxn>
                  <a:cxn ang="0">
                    <a:pos x="40" y="23"/>
                  </a:cxn>
                  <a:cxn ang="0">
                    <a:pos x="38" y="20"/>
                  </a:cxn>
                  <a:cxn ang="0">
                    <a:pos x="34" y="8"/>
                  </a:cxn>
                  <a:cxn ang="0">
                    <a:pos x="32" y="2"/>
                  </a:cxn>
                  <a:cxn ang="0">
                    <a:pos x="30" y="9"/>
                  </a:cxn>
                  <a:cxn ang="0">
                    <a:pos x="33" y="37"/>
                  </a:cxn>
                  <a:cxn ang="0">
                    <a:pos x="26" y="31"/>
                  </a:cxn>
                  <a:cxn ang="0">
                    <a:pos x="22" y="11"/>
                  </a:cxn>
                  <a:cxn ang="0">
                    <a:pos x="19" y="28"/>
                  </a:cxn>
                  <a:cxn ang="0">
                    <a:pos x="15" y="24"/>
                  </a:cxn>
                  <a:cxn ang="0">
                    <a:pos x="11" y="20"/>
                  </a:cxn>
                  <a:cxn ang="0">
                    <a:pos x="15" y="15"/>
                  </a:cxn>
                  <a:cxn ang="0">
                    <a:pos x="14" y="11"/>
                  </a:cxn>
                  <a:cxn ang="0">
                    <a:pos x="9" y="15"/>
                  </a:cxn>
                  <a:cxn ang="0">
                    <a:pos x="4" y="14"/>
                  </a:cxn>
                  <a:cxn ang="0">
                    <a:pos x="2" y="15"/>
                  </a:cxn>
                </a:cxnLst>
                <a:rect l="0" t="0" r="r" b="b"/>
                <a:pathLst>
                  <a:path w="60" h="99">
                    <a:moveTo>
                      <a:pt x="1" y="19"/>
                    </a:moveTo>
                    <a:lnTo>
                      <a:pt x="0" y="20"/>
                    </a:lnTo>
                    <a:lnTo>
                      <a:pt x="0" y="21"/>
                    </a:lnTo>
                    <a:lnTo>
                      <a:pt x="1" y="22"/>
                    </a:lnTo>
                    <a:lnTo>
                      <a:pt x="1" y="26"/>
                    </a:lnTo>
                    <a:lnTo>
                      <a:pt x="2" y="26"/>
                    </a:lnTo>
                    <a:lnTo>
                      <a:pt x="2" y="29"/>
                    </a:lnTo>
                    <a:lnTo>
                      <a:pt x="2" y="27"/>
                    </a:lnTo>
                    <a:lnTo>
                      <a:pt x="3" y="29"/>
                    </a:lnTo>
                    <a:lnTo>
                      <a:pt x="3" y="30"/>
                    </a:lnTo>
                    <a:lnTo>
                      <a:pt x="3" y="30"/>
                    </a:lnTo>
                    <a:lnTo>
                      <a:pt x="3" y="32"/>
                    </a:lnTo>
                    <a:lnTo>
                      <a:pt x="3" y="33"/>
                    </a:lnTo>
                    <a:lnTo>
                      <a:pt x="5" y="32"/>
                    </a:lnTo>
                    <a:lnTo>
                      <a:pt x="6" y="30"/>
                    </a:lnTo>
                    <a:lnTo>
                      <a:pt x="4" y="27"/>
                    </a:lnTo>
                    <a:lnTo>
                      <a:pt x="6" y="28"/>
                    </a:lnTo>
                    <a:lnTo>
                      <a:pt x="7" y="29"/>
                    </a:lnTo>
                    <a:lnTo>
                      <a:pt x="7" y="28"/>
                    </a:lnTo>
                    <a:lnTo>
                      <a:pt x="7" y="28"/>
                    </a:lnTo>
                    <a:lnTo>
                      <a:pt x="8" y="27"/>
                    </a:lnTo>
                    <a:lnTo>
                      <a:pt x="7" y="29"/>
                    </a:lnTo>
                    <a:lnTo>
                      <a:pt x="7" y="30"/>
                    </a:lnTo>
                    <a:lnTo>
                      <a:pt x="7" y="30"/>
                    </a:lnTo>
                    <a:lnTo>
                      <a:pt x="7" y="31"/>
                    </a:lnTo>
                    <a:lnTo>
                      <a:pt x="7" y="33"/>
                    </a:lnTo>
                    <a:lnTo>
                      <a:pt x="6" y="33"/>
                    </a:lnTo>
                    <a:lnTo>
                      <a:pt x="6" y="34"/>
                    </a:lnTo>
                    <a:lnTo>
                      <a:pt x="7" y="35"/>
                    </a:lnTo>
                    <a:lnTo>
                      <a:pt x="7" y="37"/>
                    </a:lnTo>
                    <a:lnTo>
                      <a:pt x="8" y="37"/>
                    </a:lnTo>
                    <a:lnTo>
                      <a:pt x="10" y="36"/>
                    </a:lnTo>
                    <a:lnTo>
                      <a:pt x="10" y="37"/>
                    </a:lnTo>
                    <a:lnTo>
                      <a:pt x="10" y="39"/>
                    </a:lnTo>
                    <a:lnTo>
                      <a:pt x="6" y="37"/>
                    </a:lnTo>
                    <a:lnTo>
                      <a:pt x="5" y="37"/>
                    </a:lnTo>
                    <a:lnTo>
                      <a:pt x="4" y="37"/>
                    </a:lnTo>
                    <a:lnTo>
                      <a:pt x="7" y="40"/>
                    </a:lnTo>
                    <a:lnTo>
                      <a:pt x="7" y="41"/>
                    </a:lnTo>
                    <a:lnTo>
                      <a:pt x="7" y="41"/>
                    </a:lnTo>
                    <a:lnTo>
                      <a:pt x="7" y="41"/>
                    </a:lnTo>
                    <a:lnTo>
                      <a:pt x="6" y="43"/>
                    </a:lnTo>
                    <a:lnTo>
                      <a:pt x="7" y="44"/>
                    </a:lnTo>
                    <a:lnTo>
                      <a:pt x="7" y="45"/>
                    </a:lnTo>
                    <a:lnTo>
                      <a:pt x="7" y="46"/>
                    </a:lnTo>
                    <a:lnTo>
                      <a:pt x="8" y="47"/>
                    </a:lnTo>
                    <a:lnTo>
                      <a:pt x="11" y="48"/>
                    </a:lnTo>
                    <a:lnTo>
                      <a:pt x="13" y="48"/>
                    </a:lnTo>
                    <a:lnTo>
                      <a:pt x="14" y="48"/>
                    </a:lnTo>
                    <a:lnTo>
                      <a:pt x="14" y="49"/>
                    </a:lnTo>
                    <a:lnTo>
                      <a:pt x="13" y="50"/>
                    </a:lnTo>
                    <a:lnTo>
                      <a:pt x="11" y="50"/>
                    </a:lnTo>
                    <a:lnTo>
                      <a:pt x="10" y="51"/>
                    </a:lnTo>
                    <a:lnTo>
                      <a:pt x="11" y="52"/>
                    </a:lnTo>
                    <a:lnTo>
                      <a:pt x="11" y="53"/>
                    </a:lnTo>
                    <a:lnTo>
                      <a:pt x="13" y="54"/>
                    </a:lnTo>
                    <a:lnTo>
                      <a:pt x="13" y="53"/>
                    </a:lnTo>
                    <a:lnTo>
                      <a:pt x="14" y="55"/>
                    </a:lnTo>
                    <a:lnTo>
                      <a:pt x="13" y="56"/>
                    </a:lnTo>
                    <a:lnTo>
                      <a:pt x="14" y="57"/>
                    </a:lnTo>
                    <a:lnTo>
                      <a:pt x="14" y="57"/>
                    </a:lnTo>
                    <a:lnTo>
                      <a:pt x="15" y="58"/>
                    </a:lnTo>
                    <a:lnTo>
                      <a:pt x="16" y="57"/>
                    </a:lnTo>
                    <a:lnTo>
                      <a:pt x="16" y="58"/>
                    </a:lnTo>
                    <a:lnTo>
                      <a:pt x="16" y="57"/>
                    </a:lnTo>
                    <a:lnTo>
                      <a:pt x="18" y="58"/>
                    </a:lnTo>
                    <a:lnTo>
                      <a:pt x="18" y="57"/>
                    </a:lnTo>
                    <a:lnTo>
                      <a:pt x="19" y="57"/>
                    </a:lnTo>
                    <a:lnTo>
                      <a:pt x="20" y="55"/>
                    </a:lnTo>
                    <a:lnTo>
                      <a:pt x="20" y="55"/>
                    </a:lnTo>
                    <a:lnTo>
                      <a:pt x="20" y="53"/>
                    </a:lnTo>
                    <a:lnTo>
                      <a:pt x="22" y="53"/>
                    </a:lnTo>
                    <a:lnTo>
                      <a:pt x="22" y="53"/>
                    </a:lnTo>
                    <a:lnTo>
                      <a:pt x="22" y="53"/>
                    </a:lnTo>
                    <a:lnTo>
                      <a:pt x="22" y="52"/>
                    </a:lnTo>
                    <a:lnTo>
                      <a:pt x="22" y="51"/>
                    </a:lnTo>
                    <a:lnTo>
                      <a:pt x="21" y="51"/>
                    </a:lnTo>
                    <a:lnTo>
                      <a:pt x="22" y="44"/>
                    </a:lnTo>
                    <a:lnTo>
                      <a:pt x="23" y="43"/>
                    </a:lnTo>
                    <a:lnTo>
                      <a:pt x="23" y="44"/>
                    </a:lnTo>
                    <a:lnTo>
                      <a:pt x="23" y="45"/>
                    </a:lnTo>
                    <a:lnTo>
                      <a:pt x="24" y="47"/>
                    </a:lnTo>
                    <a:lnTo>
                      <a:pt x="25" y="47"/>
                    </a:lnTo>
                    <a:lnTo>
                      <a:pt x="25" y="45"/>
                    </a:lnTo>
                    <a:lnTo>
                      <a:pt x="25" y="42"/>
                    </a:lnTo>
                    <a:lnTo>
                      <a:pt x="26" y="41"/>
                    </a:lnTo>
                    <a:lnTo>
                      <a:pt x="27" y="41"/>
                    </a:lnTo>
                    <a:lnTo>
                      <a:pt x="27" y="44"/>
                    </a:lnTo>
                    <a:lnTo>
                      <a:pt x="25" y="48"/>
                    </a:lnTo>
                    <a:lnTo>
                      <a:pt x="26" y="50"/>
                    </a:lnTo>
                    <a:lnTo>
                      <a:pt x="27" y="50"/>
                    </a:lnTo>
                    <a:lnTo>
                      <a:pt x="28" y="52"/>
                    </a:lnTo>
                    <a:lnTo>
                      <a:pt x="30" y="50"/>
                    </a:lnTo>
                    <a:lnTo>
                      <a:pt x="30" y="49"/>
                    </a:lnTo>
                    <a:lnTo>
                      <a:pt x="31" y="48"/>
                    </a:lnTo>
                    <a:lnTo>
                      <a:pt x="32" y="48"/>
                    </a:lnTo>
                    <a:lnTo>
                      <a:pt x="32" y="44"/>
                    </a:lnTo>
                    <a:lnTo>
                      <a:pt x="33" y="44"/>
                    </a:lnTo>
                    <a:lnTo>
                      <a:pt x="33" y="43"/>
                    </a:lnTo>
                    <a:lnTo>
                      <a:pt x="33" y="44"/>
                    </a:lnTo>
                    <a:lnTo>
                      <a:pt x="33" y="44"/>
                    </a:lnTo>
                    <a:lnTo>
                      <a:pt x="34" y="45"/>
                    </a:lnTo>
                    <a:lnTo>
                      <a:pt x="33" y="47"/>
                    </a:lnTo>
                    <a:lnTo>
                      <a:pt x="33" y="48"/>
                    </a:lnTo>
                    <a:lnTo>
                      <a:pt x="33" y="49"/>
                    </a:lnTo>
                    <a:lnTo>
                      <a:pt x="32" y="49"/>
                    </a:lnTo>
                    <a:lnTo>
                      <a:pt x="32" y="51"/>
                    </a:lnTo>
                    <a:lnTo>
                      <a:pt x="32" y="52"/>
                    </a:lnTo>
                    <a:lnTo>
                      <a:pt x="33" y="52"/>
                    </a:lnTo>
                    <a:lnTo>
                      <a:pt x="33" y="51"/>
                    </a:lnTo>
                    <a:lnTo>
                      <a:pt x="34" y="52"/>
                    </a:lnTo>
                    <a:lnTo>
                      <a:pt x="35" y="52"/>
                    </a:lnTo>
                    <a:lnTo>
                      <a:pt x="37" y="52"/>
                    </a:lnTo>
                    <a:lnTo>
                      <a:pt x="37" y="52"/>
                    </a:lnTo>
                    <a:lnTo>
                      <a:pt x="37" y="52"/>
                    </a:lnTo>
                    <a:lnTo>
                      <a:pt x="36" y="52"/>
                    </a:lnTo>
                    <a:lnTo>
                      <a:pt x="35" y="53"/>
                    </a:lnTo>
                    <a:lnTo>
                      <a:pt x="34" y="54"/>
                    </a:lnTo>
                    <a:lnTo>
                      <a:pt x="34" y="54"/>
                    </a:lnTo>
                    <a:lnTo>
                      <a:pt x="32" y="54"/>
                    </a:lnTo>
                    <a:lnTo>
                      <a:pt x="31" y="53"/>
                    </a:lnTo>
                    <a:lnTo>
                      <a:pt x="29" y="54"/>
                    </a:lnTo>
                    <a:lnTo>
                      <a:pt x="27" y="55"/>
                    </a:lnTo>
                    <a:lnTo>
                      <a:pt x="28" y="57"/>
                    </a:lnTo>
                    <a:lnTo>
                      <a:pt x="28" y="58"/>
                    </a:lnTo>
                    <a:lnTo>
                      <a:pt x="27" y="57"/>
                    </a:lnTo>
                    <a:lnTo>
                      <a:pt x="26" y="57"/>
                    </a:lnTo>
                    <a:lnTo>
                      <a:pt x="25" y="58"/>
                    </a:lnTo>
                    <a:lnTo>
                      <a:pt x="25" y="58"/>
                    </a:lnTo>
                    <a:lnTo>
                      <a:pt x="25" y="59"/>
                    </a:lnTo>
                    <a:lnTo>
                      <a:pt x="25" y="59"/>
                    </a:lnTo>
                    <a:lnTo>
                      <a:pt x="25" y="61"/>
                    </a:lnTo>
                    <a:lnTo>
                      <a:pt x="24" y="61"/>
                    </a:lnTo>
                    <a:lnTo>
                      <a:pt x="23" y="61"/>
                    </a:lnTo>
                    <a:lnTo>
                      <a:pt x="20" y="62"/>
                    </a:lnTo>
                    <a:lnTo>
                      <a:pt x="20" y="62"/>
                    </a:lnTo>
                    <a:lnTo>
                      <a:pt x="20" y="63"/>
                    </a:lnTo>
                    <a:lnTo>
                      <a:pt x="20" y="64"/>
                    </a:lnTo>
                    <a:lnTo>
                      <a:pt x="19" y="64"/>
                    </a:lnTo>
                    <a:lnTo>
                      <a:pt x="18" y="62"/>
                    </a:lnTo>
                    <a:lnTo>
                      <a:pt x="17" y="62"/>
                    </a:lnTo>
                    <a:lnTo>
                      <a:pt x="17" y="62"/>
                    </a:lnTo>
                    <a:lnTo>
                      <a:pt x="18" y="69"/>
                    </a:lnTo>
                    <a:lnTo>
                      <a:pt x="18" y="70"/>
                    </a:lnTo>
                    <a:lnTo>
                      <a:pt x="18" y="70"/>
                    </a:lnTo>
                    <a:lnTo>
                      <a:pt x="18" y="70"/>
                    </a:lnTo>
                    <a:lnTo>
                      <a:pt x="19" y="70"/>
                    </a:lnTo>
                    <a:lnTo>
                      <a:pt x="20" y="70"/>
                    </a:lnTo>
                    <a:lnTo>
                      <a:pt x="21" y="70"/>
                    </a:lnTo>
                    <a:lnTo>
                      <a:pt x="22" y="70"/>
                    </a:lnTo>
                    <a:lnTo>
                      <a:pt x="22" y="69"/>
                    </a:lnTo>
                    <a:lnTo>
                      <a:pt x="22" y="69"/>
                    </a:lnTo>
                    <a:lnTo>
                      <a:pt x="23" y="70"/>
                    </a:lnTo>
                    <a:lnTo>
                      <a:pt x="23" y="70"/>
                    </a:lnTo>
                    <a:lnTo>
                      <a:pt x="24" y="69"/>
                    </a:lnTo>
                    <a:lnTo>
                      <a:pt x="24" y="70"/>
                    </a:lnTo>
                    <a:lnTo>
                      <a:pt x="25" y="69"/>
                    </a:lnTo>
                    <a:lnTo>
                      <a:pt x="26" y="67"/>
                    </a:lnTo>
                    <a:lnTo>
                      <a:pt x="27" y="67"/>
                    </a:lnTo>
                    <a:lnTo>
                      <a:pt x="28" y="67"/>
                    </a:lnTo>
                    <a:lnTo>
                      <a:pt x="29" y="68"/>
                    </a:lnTo>
                    <a:lnTo>
                      <a:pt x="31" y="67"/>
                    </a:lnTo>
                    <a:lnTo>
                      <a:pt x="32" y="68"/>
                    </a:lnTo>
                    <a:lnTo>
                      <a:pt x="33" y="67"/>
                    </a:lnTo>
                    <a:lnTo>
                      <a:pt x="33" y="66"/>
                    </a:lnTo>
                    <a:lnTo>
                      <a:pt x="34" y="66"/>
                    </a:lnTo>
                    <a:lnTo>
                      <a:pt x="35" y="66"/>
                    </a:lnTo>
                    <a:lnTo>
                      <a:pt x="34" y="66"/>
                    </a:lnTo>
                    <a:lnTo>
                      <a:pt x="35" y="67"/>
                    </a:lnTo>
                    <a:lnTo>
                      <a:pt x="35" y="69"/>
                    </a:lnTo>
                    <a:lnTo>
                      <a:pt x="34" y="69"/>
                    </a:lnTo>
                    <a:lnTo>
                      <a:pt x="33" y="69"/>
                    </a:lnTo>
                    <a:lnTo>
                      <a:pt x="33" y="69"/>
                    </a:lnTo>
                    <a:lnTo>
                      <a:pt x="32" y="68"/>
                    </a:lnTo>
                    <a:lnTo>
                      <a:pt x="32" y="70"/>
                    </a:lnTo>
                    <a:lnTo>
                      <a:pt x="30" y="70"/>
                    </a:lnTo>
                    <a:lnTo>
                      <a:pt x="30" y="70"/>
                    </a:lnTo>
                    <a:lnTo>
                      <a:pt x="29" y="70"/>
                    </a:lnTo>
                    <a:lnTo>
                      <a:pt x="29" y="70"/>
                    </a:lnTo>
                    <a:lnTo>
                      <a:pt x="24" y="72"/>
                    </a:lnTo>
                    <a:lnTo>
                      <a:pt x="23" y="72"/>
                    </a:lnTo>
                    <a:lnTo>
                      <a:pt x="24" y="73"/>
                    </a:lnTo>
                    <a:lnTo>
                      <a:pt x="25" y="73"/>
                    </a:lnTo>
                    <a:lnTo>
                      <a:pt x="29" y="74"/>
                    </a:lnTo>
                    <a:lnTo>
                      <a:pt x="29" y="76"/>
                    </a:lnTo>
                    <a:lnTo>
                      <a:pt x="29" y="77"/>
                    </a:lnTo>
                    <a:lnTo>
                      <a:pt x="26" y="76"/>
                    </a:lnTo>
                    <a:lnTo>
                      <a:pt x="26" y="75"/>
                    </a:lnTo>
                    <a:lnTo>
                      <a:pt x="25" y="76"/>
                    </a:lnTo>
                    <a:lnTo>
                      <a:pt x="24" y="75"/>
                    </a:lnTo>
                    <a:lnTo>
                      <a:pt x="23" y="75"/>
                    </a:lnTo>
                    <a:lnTo>
                      <a:pt x="23" y="77"/>
                    </a:lnTo>
                    <a:lnTo>
                      <a:pt x="22" y="77"/>
                    </a:lnTo>
                    <a:lnTo>
                      <a:pt x="22" y="74"/>
                    </a:lnTo>
                    <a:lnTo>
                      <a:pt x="20" y="74"/>
                    </a:lnTo>
                    <a:lnTo>
                      <a:pt x="19" y="76"/>
                    </a:lnTo>
                    <a:lnTo>
                      <a:pt x="19" y="77"/>
                    </a:lnTo>
                    <a:lnTo>
                      <a:pt x="19" y="79"/>
                    </a:lnTo>
                    <a:lnTo>
                      <a:pt x="20" y="82"/>
                    </a:lnTo>
                    <a:lnTo>
                      <a:pt x="21" y="83"/>
                    </a:lnTo>
                    <a:lnTo>
                      <a:pt x="21" y="84"/>
                    </a:lnTo>
                    <a:lnTo>
                      <a:pt x="24" y="86"/>
                    </a:lnTo>
                    <a:lnTo>
                      <a:pt x="25" y="86"/>
                    </a:lnTo>
                    <a:lnTo>
                      <a:pt x="25" y="87"/>
                    </a:lnTo>
                    <a:lnTo>
                      <a:pt x="25" y="88"/>
                    </a:lnTo>
                    <a:lnTo>
                      <a:pt x="26" y="88"/>
                    </a:lnTo>
                    <a:lnTo>
                      <a:pt x="28" y="88"/>
                    </a:lnTo>
                    <a:lnTo>
                      <a:pt x="29" y="88"/>
                    </a:lnTo>
                    <a:lnTo>
                      <a:pt x="29" y="88"/>
                    </a:lnTo>
                    <a:lnTo>
                      <a:pt x="29" y="88"/>
                    </a:lnTo>
                    <a:lnTo>
                      <a:pt x="30" y="88"/>
                    </a:lnTo>
                    <a:lnTo>
                      <a:pt x="31" y="89"/>
                    </a:lnTo>
                    <a:lnTo>
                      <a:pt x="32" y="88"/>
                    </a:lnTo>
                    <a:lnTo>
                      <a:pt x="32" y="89"/>
                    </a:lnTo>
                    <a:lnTo>
                      <a:pt x="31" y="91"/>
                    </a:lnTo>
                    <a:lnTo>
                      <a:pt x="31" y="90"/>
                    </a:lnTo>
                    <a:lnTo>
                      <a:pt x="29" y="90"/>
                    </a:lnTo>
                    <a:lnTo>
                      <a:pt x="28" y="92"/>
                    </a:lnTo>
                    <a:lnTo>
                      <a:pt x="28" y="92"/>
                    </a:lnTo>
                    <a:lnTo>
                      <a:pt x="32" y="95"/>
                    </a:lnTo>
                    <a:lnTo>
                      <a:pt x="32" y="99"/>
                    </a:lnTo>
                    <a:lnTo>
                      <a:pt x="32" y="99"/>
                    </a:lnTo>
                    <a:lnTo>
                      <a:pt x="33" y="98"/>
                    </a:lnTo>
                    <a:lnTo>
                      <a:pt x="33" y="99"/>
                    </a:lnTo>
                    <a:lnTo>
                      <a:pt x="33" y="99"/>
                    </a:lnTo>
                    <a:lnTo>
                      <a:pt x="34" y="99"/>
                    </a:lnTo>
                    <a:lnTo>
                      <a:pt x="36" y="98"/>
                    </a:lnTo>
                    <a:lnTo>
                      <a:pt x="36" y="96"/>
                    </a:lnTo>
                    <a:lnTo>
                      <a:pt x="36" y="96"/>
                    </a:lnTo>
                    <a:lnTo>
                      <a:pt x="36" y="94"/>
                    </a:lnTo>
                    <a:lnTo>
                      <a:pt x="36" y="93"/>
                    </a:lnTo>
                    <a:lnTo>
                      <a:pt x="36" y="92"/>
                    </a:lnTo>
                    <a:lnTo>
                      <a:pt x="36" y="92"/>
                    </a:lnTo>
                    <a:lnTo>
                      <a:pt x="37" y="91"/>
                    </a:lnTo>
                    <a:lnTo>
                      <a:pt x="37" y="89"/>
                    </a:lnTo>
                    <a:lnTo>
                      <a:pt x="37" y="89"/>
                    </a:lnTo>
                    <a:lnTo>
                      <a:pt x="37" y="88"/>
                    </a:lnTo>
                    <a:lnTo>
                      <a:pt x="37" y="88"/>
                    </a:lnTo>
                    <a:lnTo>
                      <a:pt x="37" y="85"/>
                    </a:lnTo>
                    <a:lnTo>
                      <a:pt x="37" y="82"/>
                    </a:lnTo>
                    <a:lnTo>
                      <a:pt x="37" y="81"/>
                    </a:lnTo>
                    <a:lnTo>
                      <a:pt x="39" y="80"/>
                    </a:lnTo>
                    <a:lnTo>
                      <a:pt x="40" y="79"/>
                    </a:lnTo>
                    <a:lnTo>
                      <a:pt x="40" y="78"/>
                    </a:lnTo>
                    <a:lnTo>
                      <a:pt x="39" y="78"/>
                    </a:lnTo>
                    <a:lnTo>
                      <a:pt x="39" y="77"/>
                    </a:lnTo>
                    <a:lnTo>
                      <a:pt x="41" y="77"/>
                    </a:lnTo>
                    <a:lnTo>
                      <a:pt x="42" y="77"/>
                    </a:lnTo>
                    <a:lnTo>
                      <a:pt x="42" y="77"/>
                    </a:lnTo>
                    <a:lnTo>
                      <a:pt x="42" y="76"/>
                    </a:lnTo>
                    <a:lnTo>
                      <a:pt x="43" y="75"/>
                    </a:lnTo>
                    <a:lnTo>
                      <a:pt x="43" y="71"/>
                    </a:lnTo>
                    <a:lnTo>
                      <a:pt x="43" y="71"/>
                    </a:lnTo>
                    <a:lnTo>
                      <a:pt x="43" y="64"/>
                    </a:lnTo>
                    <a:lnTo>
                      <a:pt x="43" y="63"/>
                    </a:lnTo>
                    <a:lnTo>
                      <a:pt x="43" y="62"/>
                    </a:lnTo>
                    <a:lnTo>
                      <a:pt x="44" y="62"/>
                    </a:lnTo>
                    <a:lnTo>
                      <a:pt x="46" y="62"/>
                    </a:lnTo>
                    <a:lnTo>
                      <a:pt x="46" y="62"/>
                    </a:lnTo>
                    <a:lnTo>
                      <a:pt x="46" y="58"/>
                    </a:lnTo>
                    <a:lnTo>
                      <a:pt x="47" y="57"/>
                    </a:lnTo>
                    <a:lnTo>
                      <a:pt x="47" y="56"/>
                    </a:lnTo>
                    <a:lnTo>
                      <a:pt x="47" y="56"/>
                    </a:lnTo>
                    <a:lnTo>
                      <a:pt x="47" y="52"/>
                    </a:lnTo>
                    <a:lnTo>
                      <a:pt x="48" y="52"/>
                    </a:lnTo>
                    <a:lnTo>
                      <a:pt x="48" y="51"/>
                    </a:lnTo>
                    <a:lnTo>
                      <a:pt x="49" y="51"/>
                    </a:lnTo>
                    <a:lnTo>
                      <a:pt x="50" y="48"/>
                    </a:lnTo>
                    <a:lnTo>
                      <a:pt x="49" y="48"/>
                    </a:lnTo>
                    <a:lnTo>
                      <a:pt x="51" y="47"/>
                    </a:lnTo>
                    <a:lnTo>
                      <a:pt x="51" y="48"/>
                    </a:lnTo>
                    <a:lnTo>
                      <a:pt x="53" y="45"/>
                    </a:lnTo>
                    <a:lnTo>
                      <a:pt x="54" y="45"/>
                    </a:lnTo>
                    <a:lnTo>
                      <a:pt x="56" y="44"/>
                    </a:lnTo>
                    <a:lnTo>
                      <a:pt x="58" y="45"/>
                    </a:lnTo>
                    <a:lnTo>
                      <a:pt x="59" y="44"/>
                    </a:lnTo>
                    <a:lnTo>
                      <a:pt x="59" y="44"/>
                    </a:lnTo>
                    <a:lnTo>
                      <a:pt x="60" y="42"/>
                    </a:lnTo>
                    <a:lnTo>
                      <a:pt x="60" y="40"/>
                    </a:lnTo>
                    <a:lnTo>
                      <a:pt x="59" y="39"/>
                    </a:lnTo>
                    <a:lnTo>
                      <a:pt x="58" y="39"/>
                    </a:lnTo>
                    <a:lnTo>
                      <a:pt x="54" y="37"/>
                    </a:lnTo>
                    <a:lnTo>
                      <a:pt x="53" y="37"/>
                    </a:lnTo>
                    <a:lnTo>
                      <a:pt x="51" y="36"/>
                    </a:lnTo>
                    <a:lnTo>
                      <a:pt x="50" y="32"/>
                    </a:lnTo>
                    <a:lnTo>
                      <a:pt x="49" y="31"/>
                    </a:lnTo>
                    <a:lnTo>
                      <a:pt x="48" y="30"/>
                    </a:lnTo>
                    <a:lnTo>
                      <a:pt x="45" y="30"/>
                    </a:lnTo>
                    <a:lnTo>
                      <a:pt x="45" y="28"/>
                    </a:lnTo>
                    <a:lnTo>
                      <a:pt x="45" y="26"/>
                    </a:lnTo>
                    <a:lnTo>
                      <a:pt x="45" y="26"/>
                    </a:lnTo>
                    <a:lnTo>
                      <a:pt x="45" y="26"/>
                    </a:lnTo>
                    <a:lnTo>
                      <a:pt x="45" y="24"/>
                    </a:lnTo>
                    <a:lnTo>
                      <a:pt x="43" y="19"/>
                    </a:lnTo>
                    <a:lnTo>
                      <a:pt x="42" y="19"/>
                    </a:lnTo>
                    <a:lnTo>
                      <a:pt x="42" y="17"/>
                    </a:lnTo>
                    <a:lnTo>
                      <a:pt x="41" y="18"/>
                    </a:lnTo>
                    <a:lnTo>
                      <a:pt x="40" y="19"/>
                    </a:lnTo>
                    <a:lnTo>
                      <a:pt x="40" y="21"/>
                    </a:lnTo>
                    <a:lnTo>
                      <a:pt x="41" y="22"/>
                    </a:lnTo>
                    <a:lnTo>
                      <a:pt x="40" y="23"/>
                    </a:lnTo>
                    <a:lnTo>
                      <a:pt x="38" y="26"/>
                    </a:lnTo>
                    <a:lnTo>
                      <a:pt x="38" y="25"/>
                    </a:lnTo>
                    <a:lnTo>
                      <a:pt x="39" y="24"/>
                    </a:lnTo>
                    <a:lnTo>
                      <a:pt x="40" y="22"/>
                    </a:lnTo>
                    <a:lnTo>
                      <a:pt x="39" y="20"/>
                    </a:lnTo>
                    <a:lnTo>
                      <a:pt x="39" y="20"/>
                    </a:lnTo>
                    <a:lnTo>
                      <a:pt x="38" y="20"/>
                    </a:lnTo>
                    <a:lnTo>
                      <a:pt x="38" y="19"/>
                    </a:lnTo>
                    <a:lnTo>
                      <a:pt x="39" y="19"/>
                    </a:lnTo>
                    <a:lnTo>
                      <a:pt x="40" y="15"/>
                    </a:lnTo>
                    <a:lnTo>
                      <a:pt x="40" y="15"/>
                    </a:lnTo>
                    <a:lnTo>
                      <a:pt x="40" y="13"/>
                    </a:lnTo>
                    <a:lnTo>
                      <a:pt x="36" y="7"/>
                    </a:lnTo>
                    <a:lnTo>
                      <a:pt x="34" y="8"/>
                    </a:lnTo>
                    <a:lnTo>
                      <a:pt x="35" y="9"/>
                    </a:lnTo>
                    <a:lnTo>
                      <a:pt x="34" y="10"/>
                    </a:lnTo>
                    <a:lnTo>
                      <a:pt x="33" y="9"/>
                    </a:lnTo>
                    <a:lnTo>
                      <a:pt x="33" y="9"/>
                    </a:lnTo>
                    <a:lnTo>
                      <a:pt x="33" y="7"/>
                    </a:lnTo>
                    <a:lnTo>
                      <a:pt x="33" y="4"/>
                    </a:lnTo>
                    <a:lnTo>
                      <a:pt x="32" y="2"/>
                    </a:lnTo>
                    <a:lnTo>
                      <a:pt x="30" y="0"/>
                    </a:lnTo>
                    <a:lnTo>
                      <a:pt x="29" y="1"/>
                    </a:lnTo>
                    <a:lnTo>
                      <a:pt x="29" y="2"/>
                    </a:lnTo>
                    <a:lnTo>
                      <a:pt x="29" y="5"/>
                    </a:lnTo>
                    <a:lnTo>
                      <a:pt x="29" y="7"/>
                    </a:lnTo>
                    <a:lnTo>
                      <a:pt x="29" y="8"/>
                    </a:lnTo>
                    <a:lnTo>
                      <a:pt x="30" y="9"/>
                    </a:lnTo>
                    <a:lnTo>
                      <a:pt x="29" y="9"/>
                    </a:lnTo>
                    <a:lnTo>
                      <a:pt x="28" y="15"/>
                    </a:lnTo>
                    <a:lnTo>
                      <a:pt x="29" y="15"/>
                    </a:lnTo>
                    <a:lnTo>
                      <a:pt x="29" y="28"/>
                    </a:lnTo>
                    <a:lnTo>
                      <a:pt x="29" y="28"/>
                    </a:lnTo>
                    <a:lnTo>
                      <a:pt x="30" y="31"/>
                    </a:lnTo>
                    <a:lnTo>
                      <a:pt x="33" y="37"/>
                    </a:lnTo>
                    <a:lnTo>
                      <a:pt x="33" y="38"/>
                    </a:lnTo>
                    <a:lnTo>
                      <a:pt x="32" y="37"/>
                    </a:lnTo>
                    <a:lnTo>
                      <a:pt x="30" y="37"/>
                    </a:lnTo>
                    <a:lnTo>
                      <a:pt x="28" y="30"/>
                    </a:lnTo>
                    <a:lnTo>
                      <a:pt x="27" y="30"/>
                    </a:lnTo>
                    <a:lnTo>
                      <a:pt x="27" y="31"/>
                    </a:lnTo>
                    <a:lnTo>
                      <a:pt x="26" y="31"/>
                    </a:lnTo>
                    <a:lnTo>
                      <a:pt x="26" y="31"/>
                    </a:lnTo>
                    <a:lnTo>
                      <a:pt x="27" y="30"/>
                    </a:lnTo>
                    <a:lnTo>
                      <a:pt x="25" y="15"/>
                    </a:lnTo>
                    <a:lnTo>
                      <a:pt x="25" y="15"/>
                    </a:lnTo>
                    <a:lnTo>
                      <a:pt x="25" y="14"/>
                    </a:lnTo>
                    <a:lnTo>
                      <a:pt x="23" y="13"/>
                    </a:lnTo>
                    <a:lnTo>
                      <a:pt x="22" y="11"/>
                    </a:lnTo>
                    <a:lnTo>
                      <a:pt x="21" y="14"/>
                    </a:lnTo>
                    <a:lnTo>
                      <a:pt x="20" y="15"/>
                    </a:lnTo>
                    <a:lnTo>
                      <a:pt x="19" y="16"/>
                    </a:lnTo>
                    <a:lnTo>
                      <a:pt x="19" y="17"/>
                    </a:lnTo>
                    <a:lnTo>
                      <a:pt x="18" y="19"/>
                    </a:lnTo>
                    <a:lnTo>
                      <a:pt x="18" y="19"/>
                    </a:lnTo>
                    <a:lnTo>
                      <a:pt x="19" y="28"/>
                    </a:lnTo>
                    <a:lnTo>
                      <a:pt x="20" y="30"/>
                    </a:lnTo>
                    <a:lnTo>
                      <a:pt x="19" y="29"/>
                    </a:lnTo>
                    <a:lnTo>
                      <a:pt x="18" y="26"/>
                    </a:lnTo>
                    <a:lnTo>
                      <a:pt x="17" y="23"/>
                    </a:lnTo>
                    <a:lnTo>
                      <a:pt x="16" y="22"/>
                    </a:lnTo>
                    <a:lnTo>
                      <a:pt x="15" y="23"/>
                    </a:lnTo>
                    <a:lnTo>
                      <a:pt x="15" y="24"/>
                    </a:lnTo>
                    <a:lnTo>
                      <a:pt x="14" y="23"/>
                    </a:lnTo>
                    <a:lnTo>
                      <a:pt x="14" y="22"/>
                    </a:lnTo>
                    <a:lnTo>
                      <a:pt x="14" y="21"/>
                    </a:lnTo>
                    <a:lnTo>
                      <a:pt x="15" y="20"/>
                    </a:lnTo>
                    <a:lnTo>
                      <a:pt x="16" y="19"/>
                    </a:lnTo>
                    <a:lnTo>
                      <a:pt x="14" y="19"/>
                    </a:lnTo>
                    <a:lnTo>
                      <a:pt x="11" y="20"/>
                    </a:lnTo>
                    <a:lnTo>
                      <a:pt x="10" y="19"/>
                    </a:lnTo>
                    <a:lnTo>
                      <a:pt x="10" y="19"/>
                    </a:lnTo>
                    <a:lnTo>
                      <a:pt x="12" y="18"/>
                    </a:lnTo>
                    <a:lnTo>
                      <a:pt x="13" y="16"/>
                    </a:lnTo>
                    <a:lnTo>
                      <a:pt x="14" y="15"/>
                    </a:lnTo>
                    <a:lnTo>
                      <a:pt x="14" y="15"/>
                    </a:lnTo>
                    <a:lnTo>
                      <a:pt x="15" y="15"/>
                    </a:lnTo>
                    <a:lnTo>
                      <a:pt x="16" y="15"/>
                    </a:lnTo>
                    <a:lnTo>
                      <a:pt x="18" y="15"/>
                    </a:lnTo>
                    <a:lnTo>
                      <a:pt x="18" y="14"/>
                    </a:lnTo>
                    <a:lnTo>
                      <a:pt x="18" y="12"/>
                    </a:lnTo>
                    <a:lnTo>
                      <a:pt x="18" y="11"/>
                    </a:lnTo>
                    <a:lnTo>
                      <a:pt x="17" y="10"/>
                    </a:lnTo>
                    <a:lnTo>
                      <a:pt x="14" y="11"/>
                    </a:lnTo>
                    <a:lnTo>
                      <a:pt x="13" y="12"/>
                    </a:lnTo>
                    <a:lnTo>
                      <a:pt x="11" y="13"/>
                    </a:lnTo>
                    <a:lnTo>
                      <a:pt x="11" y="13"/>
                    </a:lnTo>
                    <a:lnTo>
                      <a:pt x="10" y="12"/>
                    </a:lnTo>
                    <a:lnTo>
                      <a:pt x="9" y="11"/>
                    </a:lnTo>
                    <a:lnTo>
                      <a:pt x="8" y="11"/>
                    </a:lnTo>
                    <a:lnTo>
                      <a:pt x="9" y="15"/>
                    </a:lnTo>
                    <a:lnTo>
                      <a:pt x="9" y="15"/>
                    </a:lnTo>
                    <a:lnTo>
                      <a:pt x="8" y="15"/>
                    </a:lnTo>
                    <a:lnTo>
                      <a:pt x="8" y="15"/>
                    </a:lnTo>
                    <a:lnTo>
                      <a:pt x="6" y="11"/>
                    </a:lnTo>
                    <a:lnTo>
                      <a:pt x="5" y="11"/>
                    </a:lnTo>
                    <a:lnTo>
                      <a:pt x="5" y="12"/>
                    </a:lnTo>
                    <a:lnTo>
                      <a:pt x="4" y="14"/>
                    </a:lnTo>
                    <a:lnTo>
                      <a:pt x="3" y="12"/>
                    </a:lnTo>
                    <a:lnTo>
                      <a:pt x="3" y="13"/>
                    </a:lnTo>
                    <a:lnTo>
                      <a:pt x="3" y="14"/>
                    </a:lnTo>
                    <a:lnTo>
                      <a:pt x="4" y="16"/>
                    </a:lnTo>
                    <a:lnTo>
                      <a:pt x="3" y="17"/>
                    </a:lnTo>
                    <a:lnTo>
                      <a:pt x="3" y="17"/>
                    </a:lnTo>
                    <a:lnTo>
                      <a:pt x="2" y="15"/>
                    </a:lnTo>
                    <a:lnTo>
                      <a:pt x="1" y="15"/>
                    </a:lnTo>
                    <a:lnTo>
                      <a:pt x="1" y="17"/>
                    </a:lnTo>
                    <a:lnTo>
                      <a:pt x="2" y="19"/>
                    </a:lnTo>
                    <a:lnTo>
                      <a:pt x="2" y="20"/>
                    </a:lnTo>
                    <a:lnTo>
                      <a:pt x="1" y="1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5" name="Freeform 388"/>
              <p:cNvSpPr>
                <a:spLocks/>
              </p:cNvSpPr>
              <p:nvPr/>
            </p:nvSpPr>
            <p:spPr bwMode="auto">
              <a:xfrm>
                <a:off x="4429" y="3174"/>
                <a:ext cx="5" cy="6"/>
              </a:xfrm>
              <a:custGeom>
                <a:avLst/>
                <a:gdLst/>
                <a:ahLst/>
                <a:cxnLst>
                  <a:cxn ang="0">
                    <a:pos x="0" y="5"/>
                  </a:cxn>
                  <a:cxn ang="0">
                    <a:pos x="0" y="5"/>
                  </a:cxn>
                  <a:cxn ang="0">
                    <a:pos x="2" y="6"/>
                  </a:cxn>
                  <a:cxn ang="0">
                    <a:pos x="4" y="5"/>
                  </a:cxn>
                  <a:cxn ang="0">
                    <a:pos x="4" y="3"/>
                  </a:cxn>
                  <a:cxn ang="0">
                    <a:pos x="5" y="2"/>
                  </a:cxn>
                  <a:cxn ang="0">
                    <a:pos x="5" y="1"/>
                  </a:cxn>
                  <a:cxn ang="0">
                    <a:pos x="4" y="0"/>
                  </a:cxn>
                  <a:cxn ang="0">
                    <a:pos x="4" y="2"/>
                  </a:cxn>
                  <a:cxn ang="0">
                    <a:pos x="3" y="2"/>
                  </a:cxn>
                  <a:cxn ang="0">
                    <a:pos x="3" y="2"/>
                  </a:cxn>
                  <a:cxn ang="0">
                    <a:pos x="2" y="2"/>
                  </a:cxn>
                  <a:cxn ang="0">
                    <a:pos x="2" y="2"/>
                  </a:cxn>
                  <a:cxn ang="0">
                    <a:pos x="2" y="3"/>
                  </a:cxn>
                  <a:cxn ang="0">
                    <a:pos x="1" y="3"/>
                  </a:cxn>
                  <a:cxn ang="0">
                    <a:pos x="1" y="4"/>
                  </a:cxn>
                  <a:cxn ang="0">
                    <a:pos x="1" y="5"/>
                  </a:cxn>
                  <a:cxn ang="0">
                    <a:pos x="0" y="5"/>
                  </a:cxn>
                </a:cxnLst>
                <a:rect l="0" t="0" r="r" b="b"/>
                <a:pathLst>
                  <a:path w="5" h="6">
                    <a:moveTo>
                      <a:pt x="0" y="5"/>
                    </a:moveTo>
                    <a:lnTo>
                      <a:pt x="0" y="5"/>
                    </a:lnTo>
                    <a:lnTo>
                      <a:pt x="2" y="6"/>
                    </a:lnTo>
                    <a:lnTo>
                      <a:pt x="4" y="5"/>
                    </a:lnTo>
                    <a:lnTo>
                      <a:pt x="4" y="3"/>
                    </a:lnTo>
                    <a:lnTo>
                      <a:pt x="5" y="2"/>
                    </a:lnTo>
                    <a:lnTo>
                      <a:pt x="5" y="1"/>
                    </a:lnTo>
                    <a:lnTo>
                      <a:pt x="4" y="0"/>
                    </a:lnTo>
                    <a:lnTo>
                      <a:pt x="4" y="2"/>
                    </a:lnTo>
                    <a:lnTo>
                      <a:pt x="3" y="2"/>
                    </a:lnTo>
                    <a:lnTo>
                      <a:pt x="3" y="2"/>
                    </a:lnTo>
                    <a:lnTo>
                      <a:pt x="2" y="2"/>
                    </a:lnTo>
                    <a:lnTo>
                      <a:pt x="2" y="2"/>
                    </a:lnTo>
                    <a:lnTo>
                      <a:pt x="2" y="3"/>
                    </a:lnTo>
                    <a:lnTo>
                      <a:pt x="1" y="3"/>
                    </a:lnTo>
                    <a:lnTo>
                      <a:pt x="1" y="4"/>
                    </a:lnTo>
                    <a:lnTo>
                      <a:pt x="1" y="5"/>
                    </a:lnTo>
                    <a:lnTo>
                      <a:pt x="0"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6" name="Freeform 389"/>
              <p:cNvSpPr>
                <a:spLocks/>
              </p:cNvSpPr>
              <p:nvPr/>
            </p:nvSpPr>
            <p:spPr bwMode="auto">
              <a:xfrm>
                <a:off x="4410" y="3204"/>
                <a:ext cx="4" cy="4"/>
              </a:xfrm>
              <a:custGeom>
                <a:avLst/>
                <a:gdLst/>
                <a:ahLst/>
                <a:cxnLst>
                  <a:cxn ang="0">
                    <a:pos x="0" y="3"/>
                  </a:cxn>
                  <a:cxn ang="0">
                    <a:pos x="1" y="4"/>
                  </a:cxn>
                  <a:cxn ang="0">
                    <a:pos x="2" y="4"/>
                  </a:cxn>
                  <a:cxn ang="0">
                    <a:pos x="3" y="3"/>
                  </a:cxn>
                  <a:cxn ang="0">
                    <a:pos x="3" y="2"/>
                  </a:cxn>
                  <a:cxn ang="0">
                    <a:pos x="3" y="1"/>
                  </a:cxn>
                  <a:cxn ang="0">
                    <a:pos x="4" y="1"/>
                  </a:cxn>
                  <a:cxn ang="0">
                    <a:pos x="3" y="0"/>
                  </a:cxn>
                  <a:cxn ang="0">
                    <a:pos x="3" y="1"/>
                  </a:cxn>
                  <a:cxn ang="0">
                    <a:pos x="2" y="1"/>
                  </a:cxn>
                  <a:cxn ang="0">
                    <a:pos x="1" y="1"/>
                  </a:cxn>
                  <a:cxn ang="0">
                    <a:pos x="2" y="1"/>
                  </a:cxn>
                  <a:cxn ang="0">
                    <a:pos x="2" y="2"/>
                  </a:cxn>
                  <a:cxn ang="0">
                    <a:pos x="2" y="2"/>
                  </a:cxn>
                  <a:cxn ang="0">
                    <a:pos x="1" y="2"/>
                  </a:cxn>
                  <a:cxn ang="0">
                    <a:pos x="0" y="3"/>
                  </a:cxn>
                </a:cxnLst>
                <a:rect l="0" t="0" r="r" b="b"/>
                <a:pathLst>
                  <a:path w="4" h="4">
                    <a:moveTo>
                      <a:pt x="0" y="3"/>
                    </a:moveTo>
                    <a:lnTo>
                      <a:pt x="1" y="4"/>
                    </a:lnTo>
                    <a:lnTo>
                      <a:pt x="2" y="4"/>
                    </a:lnTo>
                    <a:lnTo>
                      <a:pt x="3" y="3"/>
                    </a:lnTo>
                    <a:lnTo>
                      <a:pt x="3" y="2"/>
                    </a:lnTo>
                    <a:lnTo>
                      <a:pt x="3" y="1"/>
                    </a:lnTo>
                    <a:lnTo>
                      <a:pt x="4" y="1"/>
                    </a:lnTo>
                    <a:lnTo>
                      <a:pt x="3" y="0"/>
                    </a:lnTo>
                    <a:lnTo>
                      <a:pt x="3" y="1"/>
                    </a:lnTo>
                    <a:lnTo>
                      <a:pt x="2" y="1"/>
                    </a:lnTo>
                    <a:lnTo>
                      <a:pt x="1" y="1"/>
                    </a:lnTo>
                    <a:lnTo>
                      <a:pt x="2" y="1"/>
                    </a:lnTo>
                    <a:lnTo>
                      <a:pt x="2" y="2"/>
                    </a:lnTo>
                    <a:lnTo>
                      <a:pt x="2" y="2"/>
                    </a:lnTo>
                    <a:lnTo>
                      <a:pt x="1" y="2"/>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7" name="Freeform 390"/>
              <p:cNvSpPr>
                <a:spLocks/>
              </p:cNvSpPr>
              <p:nvPr/>
            </p:nvSpPr>
            <p:spPr bwMode="auto">
              <a:xfrm>
                <a:off x="4444" y="3001"/>
                <a:ext cx="23" cy="27"/>
              </a:xfrm>
              <a:custGeom>
                <a:avLst/>
                <a:gdLst/>
                <a:ahLst/>
                <a:cxnLst>
                  <a:cxn ang="0">
                    <a:pos x="21" y="15"/>
                  </a:cxn>
                  <a:cxn ang="0">
                    <a:pos x="23" y="15"/>
                  </a:cxn>
                  <a:cxn ang="0">
                    <a:pos x="21" y="15"/>
                  </a:cxn>
                  <a:cxn ang="0">
                    <a:pos x="20" y="14"/>
                  </a:cxn>
                  <a:cxn ang="0">
                    <a:pos x="20" y="12"/>
                  </a:cxn>
                  <a:cxn ang="0">
                    <a:pos x="19" y="11"/>
                  </a:cxn>
                  <a:cxn ang="0">
                    <a:pos x="18" y="11"/>
                  </a:cxn>
                  <a:cxn ang="0">
                    <a:pos x="16" y="12"/>
                  </a:cxn>
                  <a:cxn ang="0">
                    <a:pos x="14" y="11"/>
                  </a:cxn>
                  <a:cxn ang="0">
                    <a:pos x="13" y="9"/>
                  </a:cxn>
                  <a:cxn ang="0">
                    <a:pos x="13" y="7"/>
                  </a:cxn>
                  <a:cxn ang="0">
                    <a:pos x="14" y="6"/>
                  </a:cxn>
                  <a:cxn ang="0">
                    <a:pos x="14" y="4"/>
                  </a:cxn>
                  <a:cxn ang="0">
                    <a:pos x="13" y="3"/>
                  </a:cxn>
                  <a:cxn ang="0">
                    <a:pos x="12" y="1"/>
                  </a:cxn>
                  <a:cxn ang="0">
                    <a:pos x="12" y="0"/>
                  </a:cxn>
                  <a:cxn ang="0">
                    <a:pos x="9" y="2"/>
                  </a:cxn>
                  <a:cxn ang="0">
                    <a:pos x="7" y="3"/>
                  </a:cxn>
                  <a:cxn ang="0">
                    <a:pos x="1" y="5"/>
                  </a:cxn>
                  <a:cxn ang="0">
                    <a:pos x="0" y="7"/>
                  </a:cxn>
                  <a:cxn ang="0">
                    <a:pos x="2" y="7"/>
                  </a:cxn>
                  <a:cxn ang="0">
                    <a:pos x="2" y="9"/>
                  </a:cxn>
                  <a:cxn ang="0">
                    <a:pos x="4" y="11"/>
                  </a:cxn>
                  <a:cxn ang="0">
                    <a:pos x="3" y="14"/>
                  </a:cxn>
                  <a:cxn ang="0">
                    <a:pos x="2" y="15"/>
                  </a:cxn>
                  <a:cxn ang="0">
                    <a:pos x="2" y="17"/>
                  </a:cxn>
                  <a:cxn ang="0">
                    <a:pos x="2" y="18"/>
                  </a:cxn>
                  <a:cxn ang="0">
                    <a:pos x="1" y="19"/>
                  </a:cxn>
                  <a:cxn ang="0">
                    <a:pos x="0" y="20"/>
                  </a:cxn>
                  <a:cxn ang="0">
                    <a:pos x="1" y="22"/>
                  </a:cxn>
                  <a:cxn ang="0">
                    <a:pos x="2" y="22"/>
                  </a:cxn>
                  <a:cxn ang="0">
                    <a:pos x="4" y="22"/>
                  </a:cxn>
                  <a:cxn ang="0">
                    <a:pos x="7" y="22"/>
                  </a:cxn>
                  <a:cxn ang="0">
                    <a:pos x="9" y="20"/>
                  </a:cxn>
                  <a:cxn ang="0">
                    <a:pos x="10" y="19"/>
                  </a:cxn>
                  <a:cxn ang="0">
                    <a:pos x="10" y="20"/>
                  </a:cxn>
                  <a:cxn ang="0">
                    <a:pos x="10" y="22"/>
                  </a:cxn>
                  <a:cxn ang="0">
                    <a:pos x="12" y="20"/>
                  </a:cxn>
                  <a:cxn ang="0">
                    <a:pos x="11" y="22"/>
                  </a:cxn>
                  <a:cxn ang="0">
                    <a:pos x="10" y="22"/>
                  </a:cxn>
                  <a:cxn ang="0">
                    <a:pos x="10" y="24"/>
                  </a:cxn>
                  <a:cxn ang="0">
                    <a:pos x="9" y="27"/>
                  </a:cxn>
                  <a:cxn ang="0">
                    <a:pos x="10" y="27"/>
                  </a:cxn>
                  <a:cxn ang="0">
                    <a:pos x="12" y="26"/>
                  </a:cxn>
                  <a:cxn ang="0">
                    <a:pos x="13" y="24"/>
                  </a:cxn>
                  <a:cxn ang="0">
                    <a:pos x="13" y="23"/>
                  </a:cxn>
                  <a:cxn ang="0">
                    <a:pos x="14" y="24"/>
                  </a:cxn>
                  <a:cxn ang="0">
                    <a:pos x="15" y="23"/>
                  </a:cxn>
                  <a:cxn ang="0">
                    <a:pos x="16" y="23"/>
                  </a:cxn>
                  <a:cxn ang="0">
                    <a:pos x="16" y="22"/>
                  </a:cxn>
                  <a:cxn ang="0">
                    <a:pos x="17" y="19"/>
                  </a:cxn>
                  <a:cxn ang="0">
                    <a:pos x="19" y="18"/>
                  </a:cxn>
                </a:cxnLst>
                <a:rect l="0" t="0" r="r" b="b"/>
                <a:pathLst>
                  <a:path w="23" h="27">
                    <a:moveTo>
                      <a:pt x="19" y="17"/>
                    </a:moveTo>
                    <a:lnTo>
                      <a:pt x="21" y="15"/>
                    </a:lnTo>
                    <a:lnTo>
                      <a:pt x="23" y="15"/>
                    </a:lnTo>
                    <a:lnTo>
                      <a:pt x="23" y="15"/>
                    </a:lnTo>
                    <a:lnTo>
                      <a:pt x="23" y="15"/>
                    </a:lnTo>
                    <a:lnTo>
                      <a:pt x="21" y="15"/>
                    </a:lnTo>
                    <a:lnTo>
                      <a:pt x="21" y="14"/>
                    </a:lnTo>
                    <a:lnTo>
                      <a:pt x="20" y="14"/>
                    </a:lnTo>
                    <a:lnTo>
                      <a:pt x="20" y="13"/>
                    </a:lnTo>
                    <a:lnTo>
                      <a:pt x="20" y="12"/>
                    </a:lnTo>
                    <a:lnTo>
                      <a:pt x="20" y="12"/>
                    </a:lnTo>
                    <a:lnTo>
                      <a:pt x="19" y="11"/>
                    </a:lnTo>
                    <a:lnTo>
                      <a:pt x="19" y="11"/>
                    </a:lnTo>
                    <a:lnTo>
                      <a:pt x="18" y="11"/>
                    </a:lnTo>
                    <a:lnTo>
                      <a:pt x="16" y="13"/>
                    </a:lnTo>
                    <a:lnTo>
                      <a:pt x="16" y="12"/>
                    </a:lnTo>
                    <a:lnTo>
                      <a:pt x="15" y="11"/>
                    </a:lnTo>
                    <a:lnTo>
                      <a:pt x="14" y="11"/>
                    </a:lnTo>
                    <a:lnTo>
                      <a:pt x="13" y="9"/>
                    </a:lnTo>
                    <a:lnTo>
                      <a:pt x="13" y="9"/>
                    </a:lnTo>
                    <a:lnTo>
                      <a:pt x="13" y="7"/>
                    </a:lnTo>
                    <a:lnTo>
                      <a:pt x="13" y="7"/>
                    </a:lnTo>
                    <a:lnTo>
                      <a:pt x="13" y="5"/>
                    </a:lnTo>
                    <a:lnTo>
                      <a:pt x="14" y="6"/>
                    </a:lnTo>
                    <a:lnTo>
                      <a:pt x="14" y="4"/>
                    </a:lnTo>
                    <a:lnTo>
                      <a:pt x="14" y="4"/>
                    </a:lnTo>
                    <a:lnTo>
                      <a:pt x="13" y="2"/>
                    </a:lnTo>
                    <a:lnTo>
                      <a:pt x="13" y="3"/>
                    </a:lnTo>
                    <a:lnTo>
                      <a:pt x="12" y="2"/>
                    </a:lnTo>
                    <a:lnTo>
                      <a:pt x="12" y="1"/>
                    </a:lnTo>
                    <a:lnTo>
                      <a:pt x="12" y="0"/>
                    </a:lnTo>
                    <a:lnTo>
                      <a:pt x="12" y="0"/>
                    </a:lnTo>
                    <a:lnTo>
                      <a:pt x="11" y="2"/>
                    </a:lnTo>
                    <a:lnTo>
                      <a:pt x="9" y="2"/>
                    </a:lnTo>
                    <a:lnTo>
                      <a:pt x="9" y="3"/>
                    </a:lnTo>
                    <a:lnTo>
                      <a:pt x="7" y="3"/>
                    </a:lnTo>
                    <a:lnTo>
                      <a:pt x="6" y="3"/>
                    </a:lnTo>
                    <a:lnTo>
                      <a:pt x="1" y="5"/>
                    </a:lnTo>
                    <a:lnTo>
                      <a:pt x="1" y="6"/>
                    </a:lnTo>
                    <a:lnTo>
                      <a:pt x="0" y="7"/>
                    </a:lnTo>
                    <a:lnTo>
                      <a:pt x="1" y="7"/>
                    </a:lnTo>
                    <a:lnTo>
                      <a:pt x="2" y="7"/>
                    </a:lnTo>
                    <a:lnTo>
                      <a:pt x="2" y="7"/>
                    </a:lnTo>
                    <a:lnTo>
                      <a:pt x="2" y="9"/>
                    </a:lnTo>
                    <a:lnTo>
                      <a:pt x="5" y="11"/>
                    </a:lnTo>
                    <a:lnTo>
                      <a:pt x="4" y="11"/>
                    </a:lnTo>
                    <a:lnTo>
                      <a:pt x="4" y="12"/>
                    </a:lnTo>
                    <a:lnTo>
                      <a:pt x="3" y="14"/>
                    </a:lnTo>
                    <a:lnTo>
                      <a:pt x="3" y="15"/>
                    </a:lnTo>
                    <a:lnTo>
                      <a:pt x="2" y="15"/>
                    </a:lnTo>
                    <a:lnTo>
                      <a:pt x="2" y="17"/>
                    </a:lnTo>
                    <a:lnTo>
                      <a:pt x="2" y="17"/>
                    </a:lnTo>
                    <a:lnTo>
                      <a:pt x="2" y="18"/>
                    </a:lnTo>
                    <a:lnTo>
                      <a:pt x="2" y="18"/>
                    </a:lnTo>
                    <a:lnTo>
                      <a:pt x="1" y="19"/>
                    </a:lnTo>
                    <a:lnTo>
                      <a:pt x="1" y="19"/>
                    </a:lnTo>
                    <a:lnTo>
                      <a:pt x="1" y="20"/>
                    </a:lnTo>
                    <a:lnTo>
                      <a:pt x="0" y="20"/>
                    </a:lnTo>
                    <a:lnTo>
                      <a:pt x="1" y="21"/>
                    </a:lnTo>
                    <a:lnTo>
                      <a:pt x="1" y="22"/>
                    </a:lnTo>
                    <a:lnTo>
                      <a:pt x="2" y="22"/>
                    </a:lnTo>
                    <a:lnTo>
                      <a:pt x="2" y="22"/>
                    </a:lnTo>
                    <a:lnTo>
                      <a:pt x="3" y="22"/>
                    </a:lnTo>
                    <a:lnTo>
                      <a:pt x="4" y="22"/>
                    </a:lnTo>
                    <a:lnTo>
                      <a:pt x="7" y="22"/>
                    </a:lnTo>
                    <a:lnTo>
                      <a:pt x="7" y="22"/>
                    </a:lnTo>
                    <a:lnTo>
                      <a:pt x="8" y="21"/>
                    </a:lnTo>
                    <a:lnTo>
                      <a:pt x="9" y="20"/>
                    </a:lnTo>
                    <a:lnTo>
                      <a:pt x="9" y="19"/>
                    </a:lnTo>
                    <a:lnTo>
                      <a:pt x="10" y="19"/>
                    </a:lnTo>
                    <a:lnTo>
                      <a:pt x="10" y="20"/>
                    </a:lnTo>
                    <a:lnTo>
                      <a:pt x="10" y="20"/>
                    </a:lnTo>
                    <a:lnTo>
                      <a:pt x="10" y="21"/>
                    </a:lnTo>
                    <a:lnTo>
                      <a:pt x="10" y="22"/>
                    </a:lnTo>
                    <a:lnTo>
                      <a:pt x="11" y="20"/>
                    </a:lnTo>
                    <a:lnTo>
                      <a:pt x="12" y="20"/>
                    </a:lnTo>
                    <a:lnTo>
                      <a:pt x="11" y="21"/>
                    </a:lnTo>
                    <a:lnTo>
                      <a:pt x="11" y="22"/>
                    </a:lnTo>
                    <a:lnTo>
                      <a:pt x="10" y="22"/>
                    </a:lnTo>
                    <a:lnTo>
                      <a:pt x="10" y="22"/>
                    </a:lnTo>
                    <a:lnTo>
                      <a:pt x="10" y="24"/>
                    </a:lnTo>
                    <a:lnTo>
                      <a:pt x="10" y="24"/>
                    </a:lnTo>
                    <a:lnTo>
                      <a:pt x="9" y="26"/>
                    </a:lnTo>
                    <a:lnTo>
                      <a:pt x="9" y="27"/>
                    </a:lnTo>
                    <a:lnTo>
                      <a:pt x="10" y="26"/>
                    </a:lnTo>
                    <a:lnTo>
                      <a:pt x="10" y="27"/>
                    </a:lnTo>
                    <a:lnTo>
                      <a:pt x="12" y="26"/>
                    </a:lnTo>
                    <a:lnTo>
                      <a:pt x="12" y="26"/>
                    </a:lnTo>
                    <a:lnTo>
                      <a:pt x="12" y="26"/>
                    </a:lnTo>
                    <a:lnTo>
                      <a:pt x="13" y="24"/>
                    </a:lnTo>
                    <a:lnTo>
                      <a:pt x="13" y="24"/>
                    </a:lnTo>
                    <a:lnTo>
                      <a:pt x="13" y="23"/>
                    </a:lnTo>
                    <a:lnTo>
                      <a:pt x="13" y="24"/>
                    </a:lnTo>
                    <a:lnTo>
                      <a:pt x="14" y="24"/>
                    </a:lnTo>
                    <a:lnTo>
                      <a:pt x="15" y="24"/>
                    </a:lnTo>
                    <a:lnTo>
                      <a:pt x="15" y="23"/>
                    </a:lnTo>
                    <a:lnTo>
                      <a:pt x="15" y="23"/>
                    </a:lnTo>
                    <a:lnTo>
                      <a:pt x="16" y="23"/>
                    </a:lnTo>
                    <a:lnTo>
                      <a:pt x="16" y="22"/>
                    </a:lnTo>
                    <a:lnTo>
                      <a:pt x="16" y="22"/>
                    </a:lnTo>
                    <a:lnTo>
                      <a:pt x="17" y="21"/>
                    </a:lnTo>
                    <a:lnTo>
                      <a:pt x="17" y="19"/>
                    </a:lnTo>
                    <a:lnTo>
                      <a:pt x="17" y="18"/>
                    </a:lnTo>
                    <a:lnTo>
                      <a:pt x="19" y="18"/>
                    </a:lnTo>
                    <a:lnTo>
                      <a:pt x="19" y="1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8" name="Freeform 391"/>
              <p:cNvSpPr>
                <a:spLocks/>
              </p:cNvSpPr>
              <p:nvPr/>
            </p:nvSpPr>
            <p:spPr bwMode="auto">
              <a:xfrm>
                <a:off x="4432" y="3171"/>
                <a:ext cx="6" cy="5"/>
              </a:xfrm>
              <a:custGeom>
                <a:avLst/>
                <a:gdLst/>
                <a:ahLst/>
                <a:cxnLst>
                  <a:cxn ang="0">
                    <a:pos x="4" y="4"/>
                  </a:cxn>
                  <a:cxn ang="0">
                    <a:pos x="6" y="1"/>
                  </a:cxn>
                  <a:cxn ang="0">
                    <a:pos x="4" y="1"/>
                  </a:cxn>
                  <a:cxn ang="0">
                    <a:pos x="3" y="1"/>
                  </a:cxn>
                  <a:cxn ang="0">
                    <a:pos x="3" y="1"/>
                  </a:cxn>
                  <a:cxn ang="0">
                    <a:pos x="3" y="1"/>
                  </a:cxn>
                  <a:cxn ang="0">
                    <a:pos x="3" y="1"/>
                  </a:cxn>
                  <a:cxn ang="0">
                    <a:pos x="3" y="0"/>
                  </a:cxn>
                  <a:cxn ang="0">
                    <a:pos x="3" y="0"/>
                  </a:cxn>
                  <a:cxn ang="0">
                    <a:pos x="1" y="0"/>
                  </a:cxn>
                  <a:cxn ang="0">
                    <a:pos x="1" y="0"/>
                  </a:cxn>
                  <a:cxn ang="0">
                    <a:pos x="0" y="0"/>
                  </a:cxn>
                  <a:cxn ang="0">
                    <a:pos x="1" y="1"/>
                  </a:cxn>
                  <a:cxn ang="0">
                    <a:pos x="1" y="1"/>
                  </a:cxn>
                  <a:cxn ang="0">
                    <a:pos x="2" y="1"/>
                  </a:cxn>
                  <a:cxn ang="0">
                    <a:pos x="2" y="1"/>
                  </a:cxn>
                  <a:cxn ang="0">
                    <a:pos x="2" y="2"/>
                  </a:cxn>
                  <a:cxn ang="0">
                    <a:pos x="1" y="1"/>
                  </a:cxn>
                  <a:cxn ang="0">
                    <a:pos x="1" y="2"/>
                  </a:cxn>
                  <a:cxn ang="0">
                    <a:pos x="3" y="5"/>
                  </a:cxn>
                  <a:cxn ang="0">
                    <a:pos x="4" y="4"/>
                  </a:cxn>
                </a:cxnLst>
                <a:rect l="0" t="0" r="r" b="b"/>
                <a:pathLst>
                  <a:path w="6" h="5">
                    <a:moveTo>
                      <a:pt x="4" y="4"/>
                    </a:moveTo>
                    <a:lnTo>
                      <a:pt x="6" y="1"/>
                    </a:lnTo>
                    <a:lnTo>
                      <a:pt x="4" y="1"/>
                    </a:lnTo>
                    <a:lnTo>
                      <a:pt x="3" y="1"/>
                    </a:lnTo>
                    <a:lnTo>
                      <a:pt x="3" y="1"/>
                    </a:lnTo>
                    <a:lnTo>
                      <a:pt x="3" y="1"/>
                    </a:lnTo>
                    <a:lnTo>
                      <a:pt x="3" y="1"/>
                    </a:lnTo>
                    <a:lnTo>
                      <a:pt x="3" y="0"/>
                    </a:lnTo>
                    <a:lnTo>
                      <a:pt x="3" y="0"/>
                    </a:lnTo>
                    <a:lnTo>
                      <a:pt x="1" y="0"/>
                    </a:lnTo>
                    <a:lnTo>
                      <a:pt x="1" y="0"/>
                    </a:lnTo>
                    <a:lnTo>
                      <a:pt x="0" y="0"/>
                    </a:lnTo>
                    <a:lnTo>
                      <a:pt x="1" y="1"/>
                    </a:lnTo>
                    <a:lnTo>
                      <a:pt x="1" y="1"/>
                    </a:lnTo>
                    <a:lnTo>
                      <a:pt x="2" y="1"/>
                    </a:lnTo>
                    <a:lnTo>
                      <a:pt x="2" y="1"/>
                    </a:lnTo>
                    <a:lnTo>
                      <a:pt x="2" y="2"/>
                    </a:lnTo>
                    <a:lnTo>
                      <a:pt x="1" y="1"/>
                    </a:lnTo>
                    <a:lnTo>
                      <a:pt x="1" y="2"/>
                    </a:lnTo>
                    <a:lnTo>
                      <a:pt x="3" y="5"/>
                    </a:lnTo>
                    <a:lnTo>
                      <a:pt x="4"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89" name="Freeform 392"/>
              <p:cNvSpPr>
                <a:spLocks/>
              </p:cNvSpPr>
              <p:nvPr/>
            </p:nvSpPr>
            <p:spPr bwMode="auto">
              <a:xfrm>
                <a:off x="4225" y="3041"/>
                <a:ext cx="2" cy="18"/>
              </a:xfrm>
              <a:custGeom>
                <a:avLst/>
                <a:gdLst/>
                <a:ahLst/>
                <a:cxnLst>
                  <a:cxn ang="0">
                    <a:pos x="2" y="18"/>
                  </a:cxn>
                  <a:cxn ang="0">
                    <a:pos x="2" y="5"/>
                  </a:cxn>
                  <a:cxn ang="0">
                    <a:pos x="2" y="4"/>
                  </a:cxn>
                  <a:cxn ang="0">
                    <a:pos x="0" y="0"/>
                  </a:cxn>
                  <a:cxn ang="0">
                    <a:pos x="0" y="3"/>
                  </a:cxn>
                  <a:cxn ang="0">
                    <a:pos x="1" y="4"/>
                  </a:cxn>
                  <a:cxn ang="0">
                    <a:pos x="0" y="4"/>
                  </a:cxn>
                  <a:cxn ang="0">
                    <a:pos x="2" y="18"/>
                  </a:cxn>
                </a:cxnLst>
                <a:rect l="0" t="0" r="r" b="b"/>
                <a:pathLst>
                  <a:path w="2" h="18">
                    <a:moveTo>
                      <a:pt x="2" y="18"/>
                    </a:moveTo>
                    <a:lnTo>
                      <a:pt x="2" y="5"/>
                    </a:lnTo>
                    <a:lnTo>
                      <a:pt x="2" y="4"/>
                    </a:lnTo>
                    <a:lnTo>
                      <a:pt x="0" y="0"/>
                    </a:lnTo>
                    <a:lnTo>
                      <a:pt x="0" y="3"/>
                    </a:lnTo>
                    <a:lnTo>
                      <a:pt x="1" y="4"/>
                    </a:lnTo>
                    <a:lnTo>
                      <a:pt x="0" y="4"/>
                    </a:lnTo>
                    <a:lnTo>
                      <a:pt x="2" y="1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0" name="Freeform 393"/>
              <p:cNvSpPr>
                <a:spLocks/>
              </p:cNvSpPr>
              <p:nvPr/>
            </p:nvSpPr>
            <p:spPr bwMode="auto">
              <a:xfrm>
                <a:off x="4408" y="3189"/>
                <a:ext cx="13" cy="11"/>
              </a:xfrm>
              <a:custGeom>
                <a:avLst/>
                <a:gdLst/>
                <a:ahLst/>
                <a:cxnLst>
                  <a:cxn ang="0">
                    <a:pos x="7" y="9"/>
                  </a:cxn>
                  <a:cxn ang="0">
                    <a:pos x="8" y="9"/>
                  </a:cxn>
                  <a:cxn ang="0">
                    <a:pos x="8" y="9"/>
                  </a:cxn>
                  <a:cxn ang="0">
                    <a:pos x="8" y="8"/>
                  </a:cxn>
                  <a:cxn ang="0">
                    <a:pos x="9" y="6"/>
                  </a:cxn>
                  <a:cxn ang="0">
                    <a:pos x="9" y="8"/>
                  </a:cxn>
                  <a:cxn ang="0">
                    <a:pos x="10" y="6"/>
                  </a:cxn>
                  <a:cxn ang="0">
                    <a:pos x="11" y="5"/>
                  </a:cxn>
                  <a:cxn ang="0">
                    <a:pos x="12" y="5"/>
                  </a:cxn>
                  <a:cxn ang="0">
                    <a:pos x="13" y="5"/>
                  </a:cxn>
                  <a:cxn ang="0">
                    <a:pos x="13" y="4"/>
                  </a:cxn>
                  <a:cxn ang="0">
                    <a:pos x="13" y="2"/>
                  </a:cxn>
                  <a:cxn ang="0">
                    <a:pos x="12" y="2"/>
                  </a:cxn>
                  <a:cxn ang="0">
                    <a:pos x="11" y="1"/>
                  </a:cxn>
                  <a:cxn ang="0">
                    <a:pos x="10" y="2"/>
                  </a:cxn>
                  <a:cxn ang="0">
                    <a:pos x="11" y="2"/>
                  </a:cxn>
                  <a:cxn ang="0">
                    <a:pos x="10" y="3"/>
                  </a:cxn>
                  <a:cxn ang="0">
                    <a:pos x="9" y="5"/>
                  </a:cxn>
                  <a:cxn ang="0">
                    <a:pos x="9" y="5"/>
                  </a:cxn>
                  <a:cxn ang="0">
                    <a:pos x="9" y="5"/>
                  </a:cxn>
                  <a:cxn ang="0">
                    <a:pos x="9" y="3"/>
                  </a:cxn>
                  <a:cxn ang="0">
                    <a:pos x="9" y="2"/>
                  </a:cxn>
                  <a:cxn ang="0">
                    <a:pos x="9" y="2"/>
                  </a:cxn>
                  <a:cxn ang="0">
                    <a:pos x="9" y="2"/>
                  </a:cxn>
                  <a:cxn ang="0">
                    <a:pos x="9" y="0"/>
                  </a:cxn>
                  <a:cxn ang="0">
                    <a:pos x="8" y="0"/>
                  </a:cxn>
                  <a:cxn ang="0">
                    <a:pos x="7" y="1"/>
                  </a:cxn>
                  <a:cxn ang="0">
                    <a:pos x="7" y="3"/>
                  </a:cxn>
                  <a:cxn ang="0">
                    <a:pos x="7" y="3"/>
                  </a:cxn>
                  <a:cxn ang="0">
                    <a:pos x="7" y="5"/>
                  </a:cxn>
                  <a:cxn ang="0">
                    <a:pos x="5" y="6"/>
                  </a:cxn>
                  <a:cxn ang="0">
                    <a:pos x="5" y="6"/>
                  </a:cxn>
                  <a:cxn ang="0">
                    <a:pos x="4" y="7"/>
                  </a:cxn>
                  <a:cxn ang="0">
                    <a:pos x="3" y="8"/>
                  </a:cxn>
                  <a:cxn ang="0">
                    <a:pos x="2" y="8"/>
                  </a:cxn>
                  <a:cxn ang="0">
                    <a:pos x="2" y="9"/>
                  </a:cxn>
                  <a:cxn ang="0">
                    <a:pos x="2" y="9"/>
                  </a:cxn>
                  <a:cxn ang="0">
                    <a:pos x="1" y="9"/>
                  </a:cxn>
                  <a:cxn ang="0">
                    <a:pos x="0" y="9"/>
                  </a:cxn>
                  <a:cxn ang="0">
                    <a:pos x="0" y="11"/>
                  </a:cxn>
                  <a:cxn ang="0">
                    <a:pos x="0" y="11"/>
                  </a:cxn>
                  <a:cxn ang="0">
                    <a:pos x="2" y="11"/>
                  </a:cxn>
                  <a:cxn ang="0">
                    <a:pos x="2" y="9"/>
                  </a:cxn>
                  <a:cxn ang="0">
                    <a:pos x="3" y="9"/>
                  </a:cxn>
                  <a:cxn ang="0">
                    <a:pos x="3" y="11"/>
                  </a:cxn>
                  <a:cxn ang="0">
                    <a:pos x="5" y="9"/>
                  </a:cxn>
                  <a:cxn ang="0">
                    <a:pos x="7" y="7"/>
                  </a:cxn>
                  <a:cxn ang="0">
                    <a:pos x="7" y="8"/>
                  </a:cxn>
                  <a:cxn ang="0">
                    <a:pos x="7" y="9"/>
                  </a:cxn>
                </a:cxnLst>
                <a:rect l="0" t="0" r="r" b="b"/>
                <a:pathLst>
                  <a:path w="13" h="11">
                    <a:moveTo>
                      <a:pt x="7" y="9"/>
                    </a:moveTo>
                    <a:lnTo>
                      <a:pt x="8" y="9"/>
                    </a:lnTo>
                    <a:lnTo>
                      <a:pt x="8" y="9"/>
                    </a:lnTo>
                    <a:lnTo>
                      <a:pt x="8" y="8"/>
                    </a:lnTo>
                    <a:lnTo>
                      <a:pt x="9" y="6"/>
                    </a:lnTo>
                    <a:lnTo>
                      <a:pt x="9" y="8"/>
                    </a:lnTo>
                    <a:lnTo>
                      <a:pt x="10" y="6"/>
                    </a:lnTo>
                    <a:lnTo>
                      <a:pt x="11" y="5"/>
                    </a:lnTo>
                    <a:lnTo>
                      <a:pt x="12" y="5"/>
                    </a:lnTo>
                    <a:lnTo>
                      <a:pt x="13" y="5"/>
                    </a:lnTo>
                    <a:lnTo>
                      <a:pt x="13" y="4"/>
                    </a:lnTo>
                    <a:lnTo>
                      <a:pt x="13" y="2"/>
                    </a:lnTo>
                    <a:lnTo>
                      <a:pt x="12" y="2"/>
                    </a:lnTo>
                    <a:lnTo>
                      <a:pt x="11" y="1"/>
                    </a:lnTo>
                    <a:lnTo>
                      <a:pt x="10" y="2"/>
                    </a:lnTo>
                    <a:lnTo>
                      <a:pt x="11" y="2"/>
                    </a:lnTo>
                    <a:lnTo>
                      <a:pt x="10" y="3"/>
                    </a:lnTo>
                    <a:lnTo>
                      <a:pt x="9" y="5"/>
                    </a:lnTo>
                    <a:lnTo>
                      <a:pt x="9" y="5"/>
                    </a:lnTo>
                    <a:lnTo>
                      <a:pt x="9" y="5"/>
                    </a:lnTo>
                    <a:lnTo>
                      <a:pt x="9" y="3"/>
                    </a:lnTo>
                    <a:lnTo>
                      <a:pt x="9" y="2"/>
                    </a:lnTo>
                    <a:lnTo>
                      <a:pt x="9" y="2"/>
                    </a:lnTo>
                    <a:lnTo>
                      <a:pt x="9" y="2"/>
                    </a:lnTo>
                    <a:lnTo>
                      <a:pt x="9" y="0"/>
                    </a:lnTo>
                    <a:lnTo>
                      <a:pt x="8" y="0"/>
                    </a:lnTo>
                    <a:lnTo>
                      <a:pt x="7" y="1"/>
                    </a:lnTo>
                    <a:lnTo>
                      <a:pt x="7" y="3"/>
                    </a:lnTo>
                    <a:lnTo>
                      <a:pt x="7" y="3"/>
                    </a:lnTo>
                    <a:lnTo>
                      <a:pt x="7" y="5"/>
                    </a:lnTo>
                    <a:lnTo>
                      <a:pt x="5" y="6"/>
                    </a:lnTo>
                    <a:lnTo>
                      <a:pt x="5" y="6"/>
                    </a:lnTo>
                    <a:lnTo>
                      <a:pt x="4" y="7"/>
                    </a:lnTo>
                    <a:lnTo>
                      <a:pt x="3" y="8"/>
                    </a:lnTo>
                    <a:lnTo>
                      <a:pt x="2" y="8"/>
                    </a:lnTo>
                    <a:lnTo>
                      <a:pt x="2" y="9"/>
                    </a:lnTo>
                    <a:lnTo>
                      <a:pt x="2" y="9"/>
                    </a:lnTo>
                    <a:lnTo>
                      <a:pt x="1" y="9"/>
                    </a:lnTo>
                    <a:lnTo>
                      <a:pt x="0" y="9"/>
                    </a:lnTo>
                    <a:lnTo>
                      <a:pt x="0" y="11"/>
                    </a:lnTo>
                    <a:lnTo>
                      <a:pt x="0" y="11"/>
                    </a:lnTo>
                    <a:lnTo>
                      <a:pt x="2" y="11"/>
                    </a:lnTo>
                    <a:lnTo>
                      <a:pt x="2" y="9"/>
                    </a:lnTo>
                    <a:lnTo>
                      <a:pt x="3" y="9"/>
                    </a:lnTo>
                    <a:lnTo>
                      <a:pt x="3" y="11"/>
                    </a:lnTo>
                    <a:lnTo>
                      <a:pt x="5" y="9"/>
                    </a:lnTo>
                    <a:lnTo>
                      <a:pt x="7" y="7"/>
                    </a:lnTo>
                    <a:lnTo>
                      <a:pt x="7" y="8"/>
                    </a:lnTo>
                    <a:lnTo>
                      <a:pt x="7"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1" name="Freeform 394"/>
              <p:cNvSpPr>
                <a:spLocks/>
              </p:cNvSpPr>
              <p:nvPr/>
            </p:nvSpPr>
            <p:spPr bwMode="auto">
              <a:xfrm>
                <a:off x="4422" y="3179"/>
                <a:ext cx="6" cy="8"/>
              </a:xfrm>
              <a:custGeom>
                <a:avLst/>
                <a:gdLst/>
                <a:ahLst/>
                <a:cxnLst>
                  <a:cxn ang="0">
                    <a:pos x="0" y="8"/>
                  </a:cxn>
                  <a:cxn ang="0">
                    <a:pos x="1" y="8"/>
                  </a:cxn>
                  <a:cxn ang="0">
                    <a:pos x="1" y="8"/>
                  </a:cxn>
                  <a:cxn ang="0">
                    <a:pos x="3" y="8"/>
                  </a:cxn>
                  <a:cxn ang="0">
                    <a:pos x="3" y="6"/>
                  </a:cxn>
                  <a:cxn ang="0">
                    <a:pos x="4" y="6"/>
                  </a:cxn>
                  <a:cxn ang="0">
                    <a:pos x="4" y="7"/>
                  </a:cxn>
                  <a:cxn ang="0">
                    <a:pos x="6" y="6"/>
                  </a:cxn>
                  <a:cxn ang="0">
                    <a:pos x="6" y="4"/>
                  </a:cxn>
                  <a:cxn ang="0">
                    <a:pos x="6" y="3"/>
                  </a:cxn>
                  <a:cxn ang="0">
                    <a:pos x="6" y="2"/>
                  </a:cxn>
                  <a:cxn ang="0">
                    <a:pos x="6" y="0"/>
                  </a:cxn>
                  <a:cxn ang="0">
                    <a:pos x="5" y="0"/>
                  </a:cxn>
                  <a:cxn ang="0">
                    <a:pos x="4" y="1"/>
                  </a:cxn>
                  <a:cxn ang="0">
                    <a:pos x="4" y="0"/>
                  </a:cxn>
                  <a:cxn ang="0">
                    <a:pos x="4" y="1"/>
                  </a:cxn>
                  <a:cxn ang="0">
                    <a:pos x="4" y="2"/>
                  </a:cxn>
                  <a:cxn ang="0">
                    <a:pos x="3" y="1"/>
                  </a:cxn>
                  <a:cxn ang="0">
                    <a:pos x="2" y="1"/>
                  </a:cxn>
                  <a:cxn ang="0">
                    <a:pos x="3" y="2"/>
                  </a:cxn>
                  <a:cxn ang="0">
                    <a:pos x="2" y="3"/>
                  </a:cxn>
                  <a:cxn ang="0">
                    <a:pos x="2" y="3"/>
                  </a:cxn>
                  <a:cxn ang="0">
                    <a:pos x="1" y="4"/>
                  </a:cxn>
                  <a:cxn ang="0">
                    <a:pos x="1" y="4"/>
                  </a:cxn>
                  <a:cxn ang="0">
                    <a:pos x="1" y="4"/>
                  </a:cxn>
                  <a:cxn ang="0">
                    <a:pos x="2" y="4"/>
                  </a:cxn>
                  <a:cxn ang="0">
                    <a:pos x="1" y="5"/>
                  </a:cxn>
                  <a:cxn ang="0">
                    <a:pos x="1" y="5"/>
                  </a:cxn>
                  <a:cxn ang="0">
                    <a:pos x="0" y="5"/>
                  </a:cxn>
                  <a:cxn ang="0">
                    <a:pos x="1" y="6"/>
                  </a:cxn>
                  <a:cxn ang="0">
                    <a:pos x="2" y="6"/>
                  </a:cxn>
                  <a:cxn ang="0">
                    <a:pos x="1" y="7"/>
                  </a:cxn>
                  <a:cxn ang="0">
                    <a:pos x="0" y="8"/>
                  </a:cxn>
                </a:cxnLst>
                <a:rect l="0" t="0" r="r" b="b"/>
                <a:pathLst>
                  <a:path w="6" h="8">
                    <a:moveTo>
                      <a:pt x="0" y="8"/>
                    </a:moveTo>
                    <a:lnTo>
                      <a:pt x="1" y="8"/>
                    </a:lnTo>
                    <a:lnTo>
                      <a:pt x="1" y="8"/>
                    </a:lnTo>
                    <a:lnTo>
                      <a:pt x="3" y="8"/>
                    </a:lnTo>
                    <a:lnTo>
                      <a:pt x="3" y="6"/>
                    </a:lnTo>
                    <a:lnTo>
                      <a:pt x="4" y="6"/>
                    </a:lnTo>
                    <a:lnTo>
                      <a:pt x="4" y="7"/>
                    </a:lnTo>
                    <a:lnTo>
                      <a:pt x="6" y="6"/>
                    </a:lnTo>
                    <a:lnTo>
                      <a:pt x="6" y="4"/>
                    </a:lnTo>
                    <a:lnTo>
                      <a:pt x="6" y="3"/>
                    </a:lnTo>
                    <a:lnTo>
                      <a:pt x="6" y="2"/>
                    </a:lnTo>
                    <a:lnTo>
                      <a:pt x="6" y="0"/>
                    </a:lnTo>
                    <a:lnTo>
                      <a:pt x="5" y="0"/>
                    </a:lnTo>
                    <a:lnTo>
                      <a:pt x="4" y="1"/>
                    </a:lnTo>
                    <a:lnTo>
                      <a:pt x="4" y="0"/>
                    </a:lnTo>
                    <a:lnTo>
                      <a:pt x="4" y="1"/>
                    </a:lnTo>
                    <a:lnTo>
                      <a:pt x="4" y="2"/>
                    </a:lnTo>
                    <a:lnTo>
                      <a:pt x="3" y="1"/>
                    </a:lnTo>
                    <a:lnTo>
                      <a:pt x="2" y="1"/>
                    </a:lnTo>
                    <a:lnTo>
                      <a:pt x="3" y="2"/>
                    </a:lnTo>
                    <a:lnTo>
                      <a:pt x="2" y="3"/>
                    </a:lnTo>
                    <a:lnTo>
                      <a:pt x="2" y="3"/>
                    </a:lnTo>
                    <a:lnTo>
                      <a:pt x="1" y="4"/>
                    </a:lnTo>
                    <a:lnTo>
                      <a:pt x="1" y="4"/>
                    </a:lnTo>
                    <a:lnTo>
                      <a:pt x="1" y="4"/>
                    </a:lnTo>
                    <a:lnTo>
                      <a:pt x="2" y="4"/>
                    </a:lnTo>
                    <a:lnTo>
                      <a:pt x="1" y="5"/>
                    </a:lnTo>
                    <a:lnTo>
                      <a:pt x="1" y="5"/>
                    </a:lnTo>
                    <a:lnTo>
                      <a:pt x="0" y="5"/>
                    </a:lnTo>
                    <a:lnTo>
                      <a:pt x="1" y="6"/>
                    </a:lnTo>
                    <a:lnTo>
                      <a:pt x="2" y="6"/>
                    </a:lnTo>
                    <a:lnTo>
                      <a:pt x="1" y="7"/>
                    </a:lnTo>
                    <a:lnTo>
                      <a:pt x="0"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2" name="Freeform 395"/>
              <p:cNvSpPr>
                <a:spLocks/>
              </p:cNvSpPr>
              <p:nvPr/>
            </p:nvSpPr>
            <p:spPr bwMode="auto">
              <a:xfrm>
                <a:off x="4437" y="3169"/>
                <a:ext cx="3" cy="3"/>
              </a:xfrm>
              <a:custGeom>
                <a:avLst/>
                <a:gdLst/>
                <a:ahLst/>
                <a:cxnLst>
                  <a:cxn ang="0">
                    <a:pos x="2" y="3"/>
                  </a:cxn>
                  <a:cxn ang="0">
                    <a:pos x="3" y="2"/>
                  </a:cxn>
                  <a:cxn ang="0">
                    <a:pos x="2" y="1"/>
                  </a:cxn>
                  <a:cxn ang="0">
                    <a:pos x="2" y="1"/>
                  </a:cxn>
                  <a:cxn ang="0">
                    <a:pos x="2" y="0"/>
                  </a:cxn>
                  <a:cxn ang="0">
                    <a:pos x="2" y="0"/>
                  </a:cxn>
                  <a:cxn ang="0">
                    <a:pos x="2" y="1"/>
                  </a:cxn>
                  <a:cxn ang="0">
                    <a:pos x="1" y="0"/>
                  </a:cxn>
                  <a:cxn ang="0">
                    <a:pos x="1" y="0"/>
                  </a:cxn>
                  <a:cxn ang="0">
                    <a:pos x="0" y="0"/>
                  </a:cxn>
                  <a:cxn ang="0">
                    <a:pos x="2" y="2"/>
                  </a:cxn>
                  <a:cxn ang="0">
                    <a:pos x="2" y="3"/>
                  </a:cxn>
                </a:cxnLst>
                <a:rect l="0" t="0" r="r" b="b"/>
                <a:pathLst>
                  <a:path w="3" h="3">
                    <a:moveTo>
                      <a:pt x="2" y="3"/>
                    </a:moveTo>
                    <a:lnTo>
                      <a:pt x="3" y="2"/>
                    </a:lnTo>
                    <a:lnTo>
                      <a:pt x="2" y="1"/>
                    </a:lnTo>
                    <a:lnTo>
                      <a:pt x="2" y="1"/>
                    </a:lnTo>
                    <a:lnTo>
                      <a:pt x="2" y="0"/>
                    </a:lnTo>
                    <a:lnTo>
                      <a:pt x="2" y="0"/>
                    </a:lnTo>
                    <a:lnTo>
                      <a:pt x="2" y="1"/>
                    </a:lnTo>
                    <a:lnTo>
                      <a:pt x="1" y="0"/>
                    </a:lnTo>
                    <a:lnTo>
                      <a:pt x="1" y="0"/>
                    </a:lnTo>
                    <a:lnTo>
                      <a:pt x="0" y="0"/>
                    </a:lnTo>
                    <a:lnTo>
                      <a:pt x="2" y="2"/>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3" name="Freeform 396"/>
              <p:cNvSpPr>
                <a:spLocks/>
              </p:cNvSpPr>
              <p:nvPr/>
            </p:nvSpPr>
            <p:spPr bwMode="auto">
              <a:xfrm>
                <a:off x="4625" y="3036"/>
                <a:ext cx="85" cy="79"/>
              </a:xfrm>
              <a:custGeom>
                <a:avLst/>
                <a:gdLst/>
                <a:ahLst/>
                <a:cxnLst>
                  <a:cxn ang="0">
                    <a:pos x="6" y="71"/>
                  </a:cxn>
                  <a:cxn ang="0">
                    <a:pos x="6" y="72"/>
                  </a:cxn>
                  <a:cxn ang="0">
                    <a:pos x="4" y="77"/>
                  </a:cxn>
                  <a:cxn ang="0">
                    <a:pos x="10" y="78"/>
                  </a:cxn>
                  <a:cxn ang="0">
                    <a:pos x="17" y="79"/>
                  </a:cxn>
                  <a:cxn ang="0">
                    <a:pos x="19" y="75"/>
                  </a:cxn>
                  <a:cxn ang="0">
                    <a:pos x="21" y="74"/>
                  </a:cxn>
                  <a:cxn ang="0">
                    <a:pos x="20" y="69"/>
                  </a:cxn>
                  <a:cxn ang="0">
                    <a:pos x="22" y="70"/>
                  </a:cxn>
                  <a:cxn ang="0">
                    <a:pos x="22" y="66"/>
                  </a:cxn>
                  <a:cxn ang="0">
                    <a:pos x="21" y="62"/>
                  </a:cxn>
                  <a:cxn ang="0">
                    <a:pos x="25" y="65"/>
                  </a:cxn>
                  <a:cxn ang="0">
                    <a:pos x="27" y="63"/>
                  </a:cxn>
                  <a:cxn ang="0">
                    <a:pos x="28" y="60"/>
                  </a:cxn>
                  <a:cxn ang="0">
                    <a:pos x="28" y="56"/>
                  </a:cxn>
                  <a:cxn ang="0">
                    <a:pos x="29" y="54"/>
                  </a:cxn>
                  <a:cxn ang="0">
                    <a:pos x="30" y="52"/>
                  </a:cxn>
                  <a:cxn ang="0">
                    <a:pos x="32" y="49"/>
                  </a:cxn>
                  <a:cxn ang="0">
                    <a:pos x="36" y="49"/>
                  </a:cxn>
                  <a:cxn ang="0">
                    <a:pos x="38" y="43"/>
                  </a:cxn>
                  <a:cxn ang="0">
                    <a:pos x="42" y="43"/>
                  </a:cxn>
                  <a:cxn ang="0">
                    <a:pos x="53" y="31"/>
                  </a:cxn>
                  <a:cxn ang="0">
                    <a:pos x="56" y="31"/>
                  </a:cxn>
                  <a:cxn ang="0">
                    <a:pos x="64" y="26"/>
                  </a:cxn>
                  <a:cxn ang="0">
                    <a:pos x="71" y="23"/>
                  </a:cxn>
                  <a:cxn ang="0">
                    <a:pos x="79" y="18"/>
                  </a:cxn>
                  <a:cxn ang="0">
                    <a:pos x="85" y="11"/>
                  </a:cxn>
                  <a:cxn ang="0">
                    <a:pos x="83" y="5"/>
                  </a:cxn>
                  <a:cxn ang="0">
                    <a:pos x="79" y="0"/>
                  </a:cxn>
                  <a:cxn ang="0">
                    <a:pos x="71" y="2"/>
                  </a:cxn>
                  <a:cxn ang="0">
                    <a:pos x="67" y="6"/>
                  </a:cxn>
                  <a:cxn ang="0">
                    <a:pos x="64" y="12"/>
                  </a:cxn>
                  <a:cxn ang="0">
                    <a:pos x="58" y="15"/>
                  </a:cxn>
                  <a:cxn ang="0">
                    <a:pos x="55" y="15"/>
                  </a:cxn>
                  <a:cxn ang="0">
                    <a:pos x="47" y="16"/>
                  </a:cxn>
                  <a:cxn ang="0">
                    <a:pos x="41" y="16"/>
                  </a:cxn>
                  <a:cxn ang="0">
                    <a:pos x="41" y="21"/>
                  </a:cxn>
                  <a:cxn ang="0">
                    <a:pos x="38" y="20"/>
                  </a:cxn>
                  <a:cxn ang="0">
                    <a:pos x="28" y="27"/>
                  </a:cxn>
                  <a:cxn ang="0">
                    <a:pos x="24" y="32"/>
                  </a:cxn>
                  <a:cxn ang="0">
                    <a:pos x="21" y="38"/>
                  </a:cxn>
                  <a:cxn ang="0">
                    <a:pos x="13" y="43"/>
                  </a:cxn>
                  <a:cxn ang="0">
                    <a:pos x="10" y="42"/>
                  </a:cxn>
                  <a:cxn ang="0">
                    <a:pos x="12" y="45"/>
                  </a:cxn>
                  <a:cxn ang="0">
                    <a:pos x="11" y="49"/>
                  </a:cxn>
                  <a:cxn ang="0">
                    <a:pos x="17" y="51"/>
                  </a:cxn>
                  <a:cxn ang="0">
                    <a:pos x="10" y="52"/>
                  </a:cxn>
                  <a:cxn ang="0">
                    <a:pos x="12" y="56"/>
                  </a:cxn>
                  <a:cxn ang="0">
                    <a:pos x="9" y="60"/>
                  </a:cxn>
                  <a:cxn ang="0">
                    <a:pos x="12" y="64"/>
                  </a:cxn>
                  <a:cxn ang="0">
                    <a:pos x="6" y="65"/>
                  </a:cxn>
                  <a:cxn ang="0">
                    <a:pos x="0" y="69"/>
                  </a:cxn>
                </a:cxnLst>
                <a:rect l="0" t="0" r="r" b="b"/>
                <a:pathLst>
                  <a:path w="85" h="79">
                    <a:moveTo>
                      <a:pt x="2" y="71"/>
                    </a:moveTo>
                    <a:lnTo>
                      <a:pt x="2" y="72"/>
                    </a:lnTo>
                    <a:lnTo>
                      <a:pt x="4" y="73"/>
                    </a:lnTo>
                    <a:lnTo>
                      <a:pt x="6" y="71"/>
                    </a:lnTo>
                    <a:lnTo>
                      <a:pt x="6" y="71"/>
                    </a:lnTo>
                    <a:lnTo>
                      <a:pt x="7" y="71"/>
                    </a:lnTo>
                    <a:lnTo>
                      <a:pt x="8" y="71"/>
                    </a:lnTo>
                    <a:lnTo>
                      <a:pt x="8" y="71"/>
                    </a:lnTo>
                    <a:lnTo>
                      <a:pt x="6" y="72"/>
                    </a:lnTo>
                    <a:lnTo>
                      <a:pt x="6" y="72"/>
                    </a:lnTo>
                    <a:lnTo>
                      <a:pt x="4" y="74"/>
                    </a:lnTo>
                    <a:lnTo>
                      <a:pt x="3" y="74"/>
                    </a:lnTo>
                    <a:lnTo>
                      <a:pt x="3" y="75"/>
                    </a:lnTo>
                    <a:lnTo>
                      <a:pt x="4" y="76"/>
                    </a:lnTo>
                    <a:lnTo>
                      <a:pt x="4" y="77"/>
                    </a:lnTo>
                    <a:lnTo>
                      <a:pt x="2" y="78"/>
                    </a:lnTo>
                    <a:lnTo>
                      <a:pt x="4" y="78"/>
                    </a:lnTo>
                    <a:lnTo>
                      <a:pt x="6" y="76"/>
                    </a:lnTo>
                    <a:lnTo>
                      <a:pt x="8" y="76"/>
                    </a:lnTo>
                    <a:lnTo>
                      <a:pt x="10" y="78"/>
                    </a:lnTo>
                    <a:lnTo>
                      <a:pt x="12" y="78"/>
                    </a:lnTo>
                    <a:lnTo>
                      <a:pt x="13" y="79"/>
                    </a:lnTo>
                    <a:lnTo>
                      <a:pt x="15" y="78"/>
                    </a:lnTo>
                    <a:lnTo>
                      <a:pt x="16" y="79"/>
                    </a:lnTo>
                    <a:lnTo>
                      <a:pt x="17" y="79"/>
                    </a:lnTo>
                    <a:lnTo>
                      <a:pt x="17" y="78"/>
                    </a:lnTo>
                    <a:lnTo>
                      <a:pt x="18" y="78"/>
                    </a:lnTo>
                    <a:lnTo>
                      <a:pt x="19" y="77"/>
                    </a:lnTo>
                    <a:lnTo>
                      <a:pt x="20" y="76"/>
                    </a:lnTo>
                    <a:lnTo>
                      <a:pt x="19" y="75"/>
                    </a:lnTo>
                    <a:lnTo>
                      <a:pt x="18" y="74"/>
                    </a:lnTo>
                    <a:lnTo>
                      <a:pt x="17" y="71"/>
                    </a:lnTo>
                    <a:lnTo>
                      <a:pt x="19" y="72"/>
                    </a:lnTo>
                    <a:lnTo>
                      <a:pt x="19" y="73"/>
                    </a:lnTo>
                    <a:lnTo>
                      <a:pt x="21" y="74"/>
                    </a:lnTo>
                    <a:lnTo>
                      <a:pt x="21" y="73"/>
                    </a:lnTo>
                    <a:lnTo>
                      <a:pt x="21" y="73"/>
                    </a:lnTo>
                    <a:lnTo>
                      <a:pt x="21" y="72"/>
                    </a:lnTo>
                    <a:lnTo>
                      <a:pt x="21" y="71"/>
                    </a:lnTo>
                    <a:lnTo>
                      <a:pt x="20" y="69"/>
                    </a:lnTo>
                    <a:lnTo>
                      <a:pt x="18" y="69"/>
                    </a:lnTo>
                    <a:lnTo>
                      <a:pt x="17" y="68"/>
                    </a:lnTo>
                    <a:lnTo>
                      <a:pt x="18" y="67"/>
                    </a:lnTo>
                    <a:lnTo>
                      <a:pt x="21" y="68"/>
                    </a:lnTo>
                    <a:lnTo>
                      <a:pt x="22" y="70"/>
                    </a:lnTo>
                    <a:lnTo>
                      <a:pt x="23" y="70"/>
                    </a:lnTo>
                    <a:lnTo>
                      <a:pt x="23" y="67"/>
                    </a:lnTo>
                    <a:lnTo>
                      <a:pt x="23" y="67"/>
                    </a:lnTo>
                    <a:lnTo>
                      <a:pt x="24" y="67"/>
                    </a:lnTo>
                    <a:lnTo>
                      <a:pt x="22" y="66"/>
                    </a:lnTo>
                    <a:lnTo>
                      <a:pt x="22" y="65"/>
                    </a:lnTo>
                    <a:lnTo>
                      <a:pt x="21" y="64"/>
                    </a:lnTo>
                    <a:lnTo>
                      <a:pt x="20" y="64"/>
                    </a:lnTo>
                    <a:lnTo>
                      <a:pt x="21" y="64"/>
                    </a:lnTo>
                    <a:lnTo>
                      <a:pt x="21" y="62"/>
                    </a:lnTo>
                    <a:lnTo>
                      <a:pt x="21" y="60"/>
                    </a:lnTo>
                    <a:lnTo>
                      <a:pt x="24" y="64"/>
                    </a:lnTo>
                    <a:lnTo>
                      <a:pt x="24" y="64"/>
                    </a:lnTo>
                    <a:lnTo>
                      <a:pt x="24" y="65"/>
                    </a:lnTo>
                    <a:lnTo>
                      <a:pt x="25" y="65"/>
                    </a:lnTo>
                    <a:lnTo>
                      <a:pt x="25" y="64"/>
                    </a:lnTo>
                    <a:lnTo>
                      <a:pt x="25" y="63"/>
                    </a:lnTo>
                    <a:lnTo>
                      <a:pt x="26" y="64"/>
                    </a:lnTo>
                    <a:lnTo>
                      <a:pt x="27" y="63"/>
                    </a:lnTo>
                    <a:lnTo>
                      <a:pt x="27" y="63"/>
                    </a:lnTo>
                    <a:lnTo>
                      <a:pt x="26" y="61"/>
                    </a:lnTo>
                    <a:lnTo>
                      <a:pt x="27" y="61"/>
                    </a:lnTo>
                    <a:lnTo>
                      <a:pt x="28" y="62"/>
                    </a:lnTo>
                    <a:lnTo>
                      <a:pt x="28" y="60"/>
                    </a:lnTo>
                    <a:lnTo>
                      <a:pt x="28" y="60"/>
                    </a:lnTo>
                    <a:lnTo>
                      <a:pt x="28" y="60"/>
                    </a:lnTo>
                    <a:lnTo>
                      <a:pt x="27" y="56"/>
                    </a:lnTo>
                    <a:lnTo>
                      <a:pt x="25" y="55"/>
                    </a:lnTo>
                    <a:lnTo>
                      <a:pt x="25" y="53"/>
                    </a:lnTo>
                    <a:lnTo>
                      <a:pt x="28" y="56"/>
                    </a:lnTo>
                    <a:lnTo>
                      <a:pt x="28" y="57"/>
                    </a:lnTo>
                    <a:lnTo>
                      <a:pt x="29" y="56"/>
                    </a:lnTo>
                    <a:lnTo>
                      <a:pt x="30" y="56"/>
                    </a:lnTo>
                    <a:lnTo>
                      <a:pt x="29" y="55"/>
                    </a:lnTo>
                    <a:lnTo>
                      <a:pt x="29" y="54"/>
                    </a:lnTo>
                    <a:lnTo>
                      <a:pt x="31" y="55"/>
                    </a:lnTo>
                    <a:lnTo>
                      <a:pt x="30" y="54"/>
                    </a:lnTo>
                    <a:lnTo>
                      <a:pt x="30" y="53"/>
                    </a:lnTo>
                    <a:lnTo>
                      <a:pt x="30" y="53"/>
                    </a:lnTo>
                    <a:lnTo>
                      <a:pt x="30" y="52"/>
                    </a:lnTo>
                    <a:lnTo>
                      <a:pt x="31" y="52"/>
                    </a:lnTo>
                    <a:lnTo>
                      <a:pt x="35" y="54"/>
                    </a:lnTo>
                    <a:lnTo>
                      <a:pt x="33" y="52"/>
                    </a:lnTo>
                    <a:lnTo>
                      <a:pt x="32" y="50"/>
                    </a:lnTo>
                    <a:lnTo>
                      <a:pt x="32" y="49"/>
                    </a:lnTo>
                    <a:lnTo>
                      <a:pt x="33" y="50"/>
                    </a:lnTo>
                    <a:lnTo>
                      <a:pt x="35" y="51"/>
                    </a:lnTo>
                    <a:lnTo>
                      <a:pt x="36" y="51"/>
                    </a:lnTo>
                    <a:lnTo>
                      <a:pt x="36" y="50"/>
                    </a:lnTo>
                    <a:lnTo>
                      <a:pt x="36" y="49"/>
                    </a:lnTo>
                    <a:lnTo>
                      <a:pt x="39" y="46"/>
                    </a:lnTo>
                    <a:lnTo>
                      <a:pt x="39" y="45"/>
                    </a:lnTo>
                    <a:lnTo>
                      <a:pt x="38" y="45"/>
                    </a:lnTo>
                    <a:lnTo>
                      <a:pt x="37" y="45"/>
                    </a:lnTo>
                    <a:lnTo>
                      <a:pt x="38" y="43"/>
                    </a:lnTo>
                    <a:lnTo>
                      <a:pt x="38" y="43"/>
                    </a:lnTo>
                    <a:lnTo>
                      <a:pt x="39" y="43"/>
                    </a:lnTo>
                    <a:lnTo>
                      <a:pt x="39" y="44"/>
                    </a:lnTo>
                    <a:lnTo>
                      <a:pt x="40" y="43"/>
                    </a:lnTo>
                    <a:lnTo>
                      <a:pt x="42" y="43"/>
                    </a:lnTo>
                    <a:lnTo>
                      <a:pt x="47" y="36"/>
                    </a:lnTo>
                    <a:lnTo>
                      <a:pt x="48" y="37"/>
                    </a:lnTo>
                    <a:lnTo>
                      <a:pt x="49" y="35"/>
                    </a:lnTo>
                    <a:lnTo>
                      <a:pt x="51" y="34"/>
                    </a:lnTo>
                    <a:lnTo>
                      <a:pt x="53" y="31"/>
                    </a:lnTo>
                    <a:lnTo>
                      <a:pt x="54" y="31"/>
                    </a:lnTo>
                    <a:lnTo>
                      <a:pt x="54" y="31"/>
                    </a:lnTo>
                    <a:lnTo>
                      <a:pt x="54" y="29"/>
                    </a:lnTo>
                    <a:lnTo>
                      <a:pt x="55" y="29"/>
                    </a:lnTo>
                    <a:lnTo>
                      <a:pt x="56" y="31"/>
                    </a:lnTo>
                    <a:lnTo>
                      <a:pt x="57" y="31"/>
                    </a:lnTo>
                    <a:lnTo>
                      <a:pt x="62" y="27"/>
                    </a:lnTo>
                    <a:lnTo>
                      <a:pt x="63" y="26"/>
                    </a:lnTo>
                    <a:lnTo>
                      <a:pt x="63" y="27"/>
                    </a:lnTo>
                    <a:lnTo>
                      <a:pt x="64" y="26"/>
                    </a:lnTo>
                    <a:lnTo>
                      <a:pt x="64" y="25"/>
                    </a:lnTo>
                    <a:lnTo>
                      <a:pt x="65" y="24"/>
                    </a:lnTo>
                    <a:lnTo>
                      <a:pt x="68" y="23"/>
                    </a:lnTo>
                    <a:lnTo>
                      <a:pt x="68" y="23"/>
                    </a:lnTo>
                    <a:lnTo>
                      <a:pt x="71" y="23"/>
                    </a:lnTo>
                    <a:lnTo>
                      <a:pt x="71" y="23"/>
                    </a:lnTo>
                    <a:lnTo>
                      <a:pt x="74" y="22"/>
                    </a:lnTo>
                    <a:lnTo>
                      <a:pt x="78" y="18"/>
                    </a:lnTo>
                    <a:lnTo>
                      <a:pt x="79" y="18"/>
                    </a:lnTo>
                    <a:lnTo>
                      <a:pt x="79" y="18"/>
                    </a:lnTo>
                    <a:lnTo>
                      <a:pt x="81" y="19"/>
                    </a:lnTo>
                    <a:lnTo>
                      <a:pt x="80" y="17"/>
                    </a:lnTo>
                    <a:lnTo>
                      <a:pt x="83" y="13"/>
                    </a:lnTo>
                    <a:lnTo>
                      <a:pt x="85" y="12"/>
                    </a:lnTo>
                    <a:lnTo>
                      <a:pt x="85" y="11"/>
                    </a:lnTo>
                    <a:lnTo>
                      <a:pt x="83" y="11"/>
                    </a:lnTo>
                    <a:lnTo>
                      <a:pt x="84" y="9"/>
                    </a:lnTo>
                    <a:lnTo>
                      <a:pt x="85" y="9"/>
                    </a:lnTo>
                    <a:lnTo>
                      <a:pt x="85" y="7"/>
                    </a:lnTo>
                    <a:lnTo>
                      <a:pt x="83" y="5"/>
                    </a:lnTo>
                    <a:lnTo>
                      <a:pt x="84" y="3"/>
                    </a:lnTo>
                    <a:lnTo>
                      <a:pt x="83" y="2"/>
                    </a:lnTo>
                    <a:lnTo>
                      <a:pt x="82" y="2"/>
                    </a:lnTo>
                    <a:lnTo>
                      <a:pt x="82" y="1"/>
                    </a:lnTo>
                    <a:lnTo>
                      <a:pt x="79" y="0"/>
                    </a:lnTo>
                    <a:lnTo>
                      <a:pt x="75" y="0"/>
                    </a:lnTo>
                    <a:lnTo>
                      <a:pt x="73" y="2"/>
                    </a:lnTo>
                    <a:lnTo>
                      <a:pt x="71" y="1"/>
                    </a:lnTo>
                    <a:lnTo>
                      <a:pt x="71" y="2"/>
                    </a:lnTo>
                    <a:lnTo>
                      <a:pt x="71" y="2"/>
                    </a:lnTo>
                    <a:lnTo>
                      <a:pt x="70" y="4"/>
                    </a:lnTo>
                    <a:lnTo>
                      <a:pt x="69" y="4"/>
                    </a:lnTo>
                    <a:lnTo>
                      <a:pt x="68" y="5"/>
                    </a:lnTo>
                    <a:lnTo>
                      <a:pt x="68" y="5"/>
                    </a:lnTo>
                    <a:lnTo>
                      <a:pt x="67" y="6"/>
                    </a:lnTo>
                    <a:lnTo>
                      <a:pt x="67" y="9"/>
                    </a:lnTo>
                    <a:lnTo>
                      <a:pt x="67" y="10"/>
                    </a:lnTo>
                    <a:lnTo>
                      <a:pt x="66" y="11"/>
                    </a:lnTo>
                    <a:lnTo>
                      <a:pt x="64" y="10"/>
                    </a:lnTo>
                    <a:lnTo>
                      <a:pt x="64" y="12"/>
                    </a:lnTo>
                    <a:lnTo>
                      <a:pt x="62" y="12"/>
                    </a:lnTo>
                    <a:lnTo>
                      <a:pt x="60" y="14"/>
                    </a:lnTo>
                    <a:lnTo>
                      <a:pt x="59" y="14"/>
                    </a:lnTo>
                    <a:lnTo>
                      <a:pt x="59" y="15"/>
                    </a:lnTo>
                    <a:lnTo>
                      <a:pt x="58" y="15"/>
                    </a:lnTo>
                    <a:lnTo>
                      <a:pt x="57" y="16"/>
                    </a:lnTo>
                    <a:lnTo>
                      <a:pt x="57" y="16"/>
                    </a:lnTo>
                    <a:lnTo>
                      <a:pt x="57" y="16"/>
                    </a:lnTo>
                    <a:lnTo>
                      <a:pt x="56" y="15"/>
                    </a:lnTo>
                    <a:lnTo>
                      <a:pt x="55" y="15"/>
                    </a:lnTo>
                    <a:lnTo>
                      <a:pt x="50" y="18"/>
                    </a:lnTo>
                    <a:lnTo>
                      <a:pt x="50" y="17"/>
                    </a:lnTo>
                    <a:lnTo>
                      <a:pt x="49" y="19"/>
                    </a:lnTo>
                    <a:lnTo>
                      <a:pt x="47" y="18"/>
                    </a:lnTo>
                    <a:lnTo>
                      <a:pt x="47" y="16"/>
                    </a:lnTo>
                    <a:lnTo>
                      <a:pt x="42" y="16"/>
                    </a:lnTo>
                    <a:lnTo>
                      <a:pt x="42" y="15"/>
                    </a:lnTo>
                    <a:lnTo>
                      <a:pt x="41" y="16"/>
                    </a:lnTo>
                    <a:lnTo>
                      <a:pt x="41" y="16"/>
                    </a:lnTo>
                    <a:lnTo>
                      <a:pt x="41" y="16"/>
                    </a:lnTo>
                    <a:lnTo>
                      <a:pt x="40" y="16"/>
                    </a:lnTo>
                    <a:lnTo>
                      <a:pt x="40" y="18"/>
                    </a:lnTo>
                    <a:lnTo>
                      <a:pt x="40" y="20"/>
                    </a:lnTo>
                    <a:lnTo>
                      <a:pt x="41" y="20"/>
                    </a:lnTo>
                    <a:lnTo>
                      <a:pt x="41" y="21"/>
                    </a:lnTo>
                    <a:lnTo>
                      <a:pt x="39" y="22"/>
                    </a:lnTo>
                    <a:lnTo>
                      <a:pt x="39" y="23"/>
                    </a:lnTo>
                    <a:lnTo>
                      <a:pt x="37" y="23"/>
                    </a:lnTo>
                    <a:lnTo>
                      <a:pt x="39" y="20"/>
                    </a:lnTo>
                    <a:lnTo>
                      <a:pt x="38" y="20"/>
                    </a:lnTo>
                    <a:lnTo>
                      <a:pt x="35" y="21"/>
                    </a:lnTo>
                    <a:lnTo>
                      <a:pt x="35" y="23"/>
                    </a:lnTo>
                    <a:lnTo>
                      <a:pt x="34" y="23"/>
                    </a:lnTo>
                    <a:lnTo>
                      <a:pt x="28" y="27"/>
                    </a:lnTo>
                    <a:lnTo>
                      <a:pt x="28" y="27"/>
                    </a:lnTo>
                    <a:lnTo>
                      <a:pt x="27" y="30"/>
                    </a:lnTo>
                    <a:lnTo>
                      <a:pt x="27" y="30"/>
                    </a:lnTo>
                    <a:lnTo>
                      <a:pt x="26" y="31"/>
                    </a:lnTo>
                    <a:lnTo>
                      <a:pt x="25" y="31"/>
                    </a:lnTo>
                    <a:lnTo>
                      <a:pt x="24" y="32"/>
                    </a:lnTo>
                    <a:lnTo>
                      <a:pt x="24" y="33"/>
                    </a:lnTo>
                    <a:lnTo>
                      <a:pt x="23" y="34"/>
                    </a:lnTo>
                    <a:lnTo>
                      <a:pt x="23" y="34"/>
                    </a:lnTo>
                    <a:lnTo>
                      <a:pt x="23" y="36"/>
                    </a:lnTo>
                    <a:lnTo>
                      <a:pt x="21" y="38"/>
                    </a:lnTo>
                    <a:lnTo>
                      <a:pt x="18" y="38"/>
                    </a:lnTo>
                    <a:lnTo>
                      <a:pt x="17" y="38"/>
                    </a:lnTo>
                    <a:lnTo>
                      <a:pt x="17" y="40"/>
                    </a:lnTo>
                    <a:lnTo>
                      <a:pt x="16" y="42"/>
                    </a:lnTo>
                    <a:lnTo>
                      <a:pt x="13" y="43"/>
                    </a:lnTo>
                    <a:lnTo>
                      <a:pt x="13" y="42"/>
                    </a:lnTo>
                    <a:lnTo>
                      <a:pt x="13" y="41"/>
                    </a:lnTo>
                    <a:lnTo>
                      <a:pt x="11" y="41"/>
                    </a:lnTo>
                    <a:lnTo>
                      <a:pt x="10" y="42"/>
                    </a:lnTo>
                    <a:lnTo>
                      <a:pt x="10" y="42"/>
                    </a:lnTo>
                    <a:lnTo>
                      <a:pt x="10" y="43"/>
                    </a:lnTo>
                    <a:lnTo>
                      <a:pt x="10" y="44"/>
                    </a:lnTo>
                    <a:lnTo>
                      <a:pt x="10" y="45"/>
                    </a:lnTo>
                    <a:lnTo>
                      <a:pt x="11" y="44"/>
                    </a:lnTo>
                    <a:lnTo>
                      <a:pt x="12" y="45"/>
                    </a:lnTo>
                    <a:lnTo>
                      <a:pt x="12" y="45"/>
                    </a:lnTo>
                    <a:lnTo>
                      <a:pt x="13" y="45"/>
                    </a:lnTo>
                    <a:lnTo>
                      <a:pt x="11" y="48"/>
                    </a:lnTo>
                    <a:lnTo>
                      <a:pt x="10" y="49"/>
                    </a:lnTo>
                    <a:lnTo>
                      <a:pt x="11" y="49"/>
                    </a:lnTo>
                    <a:lnTo>
                      <a:pt x="13" y="49"/>
                    </a:lnTo>
                    <a:lnTo>
                      <a:pt x="14" y="49"/>
                    </a:lnTo>
                    <a:lnTo>
                      <a:pt x="15" y="51"/>
                    </a:lnTo>
                    <a:lnTo>
                      <a:pt x="15" y="51"/>
                    </a:lnTo>
                    <a:lnTo>
                      <a:pt x="17" y="51"/>
                    </a:lnTo>
                    <a:lnTo>
                      <a:pt x="15" y="52"/>
                    </a:lnTo>
                    <a:lnTo>
                      <a:pt x="13" y="51"/>
                    </a:lnTo>
                    <a:lnTo>
                      <a:pt x="11" y="53"/>
                    </a:lnTo>
                    <a:lnTo>
                      <a:pt x="10" y="52"/>
                    </a:lnTo>
                    <a:lnTo>
                      <a:pt x="10" y="52"/>
                    </a:lnTo>
                    <a:lnTo>
                      <a:pt x="10" y="53"/>
                    </a:lnTo>
                    <a:lnTo>
                      <a:pt x="11" y="55"/>
                    </a:lnTo>
                    <a:lnTo>
                      <a:pt x="12" y="56"/>
                    </a:lnTo>
                    <a:lnTo>
                      <a:pt x="13" y="56"/>
                    </a:lnTo>
                    <a:lnTo>
                      <a:pt x="12" y="56"/>
                    </a:lnTo>
                    <a:lnTo>
                      <a:pt x="9" y="57"/>
                    </a:lnTo>
                    <a:lnTo>
                      <a:pt x="9" y="58"/>
                    </a:lnTo>
                    <a:lnTo>
                      <a:pt x="11" y="60"/>
                    </a:lnTo>
                    <a:lnTo>
                      <a:pt x="10" y="60"/>
                    </a:lnTo>
                    <a:lnTo>
                      <a:pt x="9" y="60"/>
                    </a:lnTo>
                    <a:lnTo>
                      <a:pt x="8" y="60"/>
                    </a:lnTo>
                    <a:lnTo>
                      <a:pt x="9" y="61"/>
                    </a:lnTo>
                    <a:lnTo>
                      <a:pt x="13" y="63"/>
                    </a:lnTo>
                    <a:lnTo>
                      <a:pt x="13" y="64"/>
                    </a:lnTo>
                    <a:lnTo>
                      <a:pt x="12" y="64"/>
                    </a:lnTo>
                    <a:lnTo>
                      <a:pt x="10" y="63"/>
                    </a:lnTo>
                    <a:lnTo>
                      <a:pt x="9" y="63"/>
                    </a:lnTo>
                    <a:lnTo>
                      <a:pt x="8" y="62"/>
                    </a:lnTo>
                    <a:lnTo>
                      <a:pt x="6" y="64"/>
                    </a:lnTo>
                    <a:lnTo>
                      <a:pt x="6" y="65"/>
                    </a:lnTo>
                    <a:lnTo>
                      <a:pt x="6" y="66"/>
                    </a:lnTo>
                    <a:lnTo>
                      <a:pt x="3" y="67"/>
                    </a:lnTo>
                    <a:lnTo>
                      <a:pt x="2" y="69"/>
                    </a:lnTo>
                    <a:lnTo>
                      <a:pt x="1" y="69"/>
                    </a:lnTo>
                    <a:lnTo>
                      <a:pt x="0" y="69"/>
                    </a:lnTo>
                    <a:lnTo>
                      <a:pt x="0" y="69"/>
                    </a:lnTo>
                    <a:lnTo>
                      <a:pt x="1" y="71"/>
                    </a:lnTo>
                    <a:lnTo>
                      <a:pt x="2" y="7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4" name="Freeform 397"/>
              <p:cNvSpPr>
                <a:spLocks/>
              </p:cNvSpPr>
              <p:nvPr/>
            </p:nvSpPr>
            <p:spPr bwMode="auto">
              <a:xfrm>
                <a:off x="4617" y="3150"/>
                <a:ext cx="6" cy="8"/>
              </a:xfrm>
              <a:custGeom>
                <a:avLst/>
                <a:gdLst/>
                <a:ahLst/>
                <a:cxnLst>
                  <a:cxn ang="0">
                    <a:pos x="6" y="2"/>
                  </a:cxn>
                  <a:cxn ang="0">
                    <a:pos x="4" y="1"/>
                  </a:cxn>
                  <a:cxn ang="0">
                    <a:pos x="4" y="1"/>
                  </a:cxn>
                  <a:cxn ang="0">
                    <a:pos x="3" y="0"/>
                  </a:cxn>
                  <a:cxn ang="0">
                    <a:pos x="2" y="0"/>
                  </a:cxn>
                  <a:cxn ang="0">
                    <a:pos x="0" y="1"/>
                  </a:cxn>
                  <a:cxn ang="0">
                    <a:pos x="0" y="1"/>
                  </a:cxn>
                  <a:cxn ang="0">
                    <a:pos x="1" y="1"/>
                  </a:cxn>
                  <a:cxn ang="0">
                    <a:pos x="3" y="2"/>
                  </a:cxn>
                  <a:cxn ang="0">
                    <a:pos x="5" y="8"/>
                  </a:cxn>
                  <a:cxn ang="0">
                    <a:pos x="6" y="8"/>
                  </a:cxn>
                  <a:cxn ang="0">
                    <a:pos x="5" y="5"/>
                  </a:cxn>
                  <a:cxn ang="0">
                    <a:pos x="5" y="4"/>
                  </a:cxn>
                  <a:cxn ang="0">
                    <a:pos x="6" y="2"/>
                  </a:cxn>
                </a:cxnLst>
                <a:rect l="0" t="0" r="r" b="b"/>
                <a:pathLst>
                  <a:path w="6" h="8">
                    <a:moveTo>
                      <a:pt x="6" y="2"/>
                    </a:moveTo>
                    <a:lnTo>
                      <a:pt x="4" y="1"/>
                    </a:lnTo>
                    <a:lnTo>
                      <a:pt x="4" y="1"/>
                    </a:lnTo>
                    <a:lnTo>
                      <a:pt x="3" y="0"/>
                    </a:lnTo>
                    <a:lnTo>
                      <a:pt x="2" y="0"/>
                    </a:lnTo>
                    <a:lnTo>
                      <a:pt x="0" y="1"/>
                    </a:lnTo>
                    <a:lnTo>
                      <a:pt x="0" y="1"/>
                    </a:lnTo>
                    <a:lnTo>
                      <a:pt x="1" y="1"/>
                    </a:lnTo>
                    <a:lnTo>
                      <a:pt x="3" y="2"/>
                    </a:lnTo>
                    <a:lnTo>
                      <a:pt x="5" y="8"/>
                    </a:lnTo>
                    <a:lnTo>
                      <a:pt x="6" y="8"/>
                    </a:lnTo>
                    <a:lnTo>
                      <a:pt x="5" y="5"/>
                    </a:lnTo>
                    <a:lnTo>
                      <a:pt x="5" y="4"/>
                    </a:lnTo>
                    <a:lnTo>
                      <a:pt x="6"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5" name="Freeform 398"/>
              <p:cNvSpPr>
                <a:spLocks/>
              </p:cNvSpPr>
              <p:nvPr/>
            </p:nvSpPr>
            <p:spPr bwMode="auto">
              <a:xfrm>
                <a:off x="4652" y="3165"/>
                <a:ext cx="11" cy="12"/>
              </a:xfrm>
              <a:custGeom>
                <a:avLst/>
                <a:gdLst/>
                <a:ahLst/>
                <a:cxnLst>
                  <a:cxn ang="0">
                    <a:pos x="7" y="12"/>
                  </a:cxn>
                  <a:cxn ang="0">
                    <a:pos x="8" y="12"/>
                  </a:cxn>
                  <a:cxn ang="0">
                    <a:pos x="8" y="11"/>
                  </a:cxn>
                  <a:cxn ang="0">
                    <a:pos x="9" y="12"/>
                  </a:cxn>
                  <a:cxn ang="0">
                    <a:pos x="10" y="12"/>
                  </a:cxn>
                  <a:cxn ang="0">
                    <a:pos x="11" y="11"/>
                  </a:cxn>
                  <a:cxn ang="0">
                    <a:pos x="11" y="10"/>
                  </a:cxn>
                  <a:cxn ang="0">
                    <a:pos x="7" y="4"/>
                  </a:cxn>
                  <a:cxn ang="0">
                    <a:pos x="5" y="4"/>
                  </a:cxn>
                  <a:cxn ang="0">
                    <a:pos x="4" y="2"/>
                  </a:cxn>
                  <a:cxn ang="0">
                    <a:pos x="4" y="2"/>
                  </a:cxn>
                  <a:cxn ang="0">
                    <a:pos x="3" y="0"/>
                  </a:cxn>
                  <a:cxn ang="0">
                    <a:pos x="1" y="0"/>
                  </a:cxn>
                  <a:cxn ang="0">
                    <a:pos x="1" y="3"/>
                  </a:cxn>
                  <a:cxn ang="0">
                    <a:pos x="1" y="3"/>
                  </a:cxn>
                  <a:cxn ang="0">
                    <a:pos x="2" y="4"/>
                  </a:cxn>
                  <a:cxn ang="0">
                    <a:pos x="1" y="4"/>
                  </a:cxn>
                  <a:cxn ang="0">
                    <a:pos x="0" y="4"/>
                  </a:cxn>
                  <a:cxn ang="0">
                    <a:pos x="0" y="4"/>
                  </a:cxn>
                  <a:cxn ang="0">
                    <a:pos x="1" y="5"/>
                  </a:cxn>
                  <a:cxn ang="0">
                    <a:pos x="1" y="6"/>
                  </a:cxn>
                  <a:cxn ang="0">
                    <a:pos x="1" y="7"/>
                  </a:cxn>
                  <a:cxn ang="0">
                    <a:pos x="1" y="7"/>
                  </a:cxn>
                  <a:cxn ang="0">
                    <a:pos x="4" y="11"/>
                  </a:cxn>
                  <a:cxn ang="0">
                    <a:pos x="4" y="11"/>
                  </a:cxn>
                  <a:cxn ang="0">
                    <a:pos x="2" y="8"/>
                  </a:cxn>
                  <a:cxn ang="0">
                    <a:pos x="4" y="10"/>
                  </a:cxn>
                  <a:cxn ang="0">
                    <a:pos x="5" y="10"/>
                  </a:cxn>
                  <a:cxn ang="0">
                    <a:pos x="6" y="11"/>
                  </a:cxn>
                  <a:cxn ang="0">
                    <a:pos x="6" y="11"/>
                  </a:cxn>
                  <a:cxn ang="0">
                    <a:pos x="7" y="12"/>
                  </a:cxn>
                </a:cxnLst>
                <a:rect l="0" t="0" r="r" b="b"/>
                <a:pathLst>
                  <a:path w="11" h="12">
                    <a:moveTo>
                      <a:pt x="7" y="12"/>
                    </a:moveTo>
                    <a:lnTo>
                      <a:pt x="8" y="12"/>
                    </a:lnTo>
                    <a:lnTo>
                      <a:pt x="8" y="11"/>
                    </a:lnTo>
                    <a:lnTo>
                      <a:pt x="9" y="12"/>
                    </a:lnTo>
                    <a:lnTo>
                      <a:pt x="10" y="12"/>
                    </a:lnTo>
                    <a:lnTo>
                      <a:pt x="11" y="11"/>
                    </a:lnTo>
                    <a:lnTo>
                      <a:pt x="11" y="10"/>
                    </a:lnTo>
                    <a:lnTo>
                      <a:pt x="7" y="4"/>
                    </a:lnTo>
                    <a:lnTo>
                      <a:pt x="5" y="4"/>
                    </a:lnTo>
                    <a:lnTo>
                      <a:pt x="4" y="2"/>
                    </a:lnTo>
                    <a:lnTo>
                      <a:pt x="4" y="2"/>
                    </a:lnTo>
                    <a:lnTo>
                      <a:pt x="3" y="0"/>
                    </a:lnTo>
                    <a:lnTo>
                      <a:pt x="1" y="0"/>
                    </a:lnTo>
                    <a:lnTo>
                      <a:pt x="1" y="3"/>
                    </a:lnTo>
                    <a:lnTo>
                      <a:pt x="1" y="3"/>
                    </a:lnTo>
                    <a:lnTo>
                      <a:pt x="2" y="4"/>
                    </a:lnTo>
                    <a:lnTo>
                      <a:pt x="1" y="4"/>
                    </a:lnTo>
                    <a:lnTo>
                      <a:pt x="0" y="4"/>
                    </a:lnTo>
                    <a:lnTo>
                      <a:pt x="0" y="4"/>
                    </a:lnTo>
                    <a:lnTo>
                      <a:pt x="1" y="5"/>
                    </a:lnTo>
                    <a:lnTo>
                      <a:pt x="1" y="6"/>
                    </a:lnTo>
                    <a:lnTo>
                      <a:pt x="1" y="7"/>
                    </a:lnTo>
                    <a:lnTo>
                      <a:pt x="1" y="7"/>
                    </a:lnTo>
                    <a:lnTo>
                      <a:pt x="4" y="11"/>
                    </a:lnTo>
                    <a:lnTo>
                      <a:pt x="4" y="11"/>
                    </a:lnTo>
                    <a:lnTo>
                      <a:pt x="2" y="8"/>
                    </a:lnTo>
                    <a:lnTo>
                      <a:pt x="4" y="10"/>
                    </a:lnTo>
                    <a:lnTo>
                      <a:pt x="5" y="10"/>
                    </a:lnTo>
                    <a:lnTo>
                      <a:pt x="6" y="11"/>
                    </a:lnTo>
                    <a:lnTo>
                      <a:pt x="6" y="11"/>
                    </a:lnTo>
                    <a:lnTo>
                      <a:pt x="7" y="1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6" name="Freeform 399"/>
              <p:cNvSpPr>
                <a:spLocks/>
              </p:cNvSpPr>
              <p:nvPr/>
            </p:nvSpPr>
            <p:spPr bwMode="auto">
              <a:xfrm>
                <a:off x="4613" y="3113"/>
                <a:ext cx="34" cy="51"/>
              </a:xfrm>
              <a:custGeom>
                <a:avLst/>
                <a:gdLst/>
                <a:ahLst/>
                <a:cxnLst>
                  <a:cxn ang="0">
                    <a:pos x="4" y="34"/>
                  </a:cxn>
                  <a:cxn ang="0">
                    <a:pos x="6" y="34"/>
                  </a:cxn>
                  <a:cxn ang="0">
                    <a:pos x="7" y="33"/>
                  </a:cxn>
                  <a:cxn ang="0">
                    <a:pos x="9" y="35"/>
                  </a:cxn>
                  <a:cxn ang="0">
                    <a:pos x="11" y="34"/>
                  </a:cxn>
                  <a:cxn ang="0">
                    <a:pos x="14" y="35"/>
                  </a:cxn>
                  <a:cxn ang="0">
                    <a:pos x="11" y="38"/>
                  </a:cxn>
                  <a:cxn ang="0">
                    <a:pos x="14" y="40"/>
                  </a:cxn>
                  <a:cxn ang="0">
                    <a:pos x="16" y="41"/>
                  </a:cxn>
                  <a:cxn ang="0">
                    <a:pos x="14" y="41"/>
                  </a:cxn>
                  <a:cxn ang="0">
                    <a:pos x="12" y="42"/>
                  </a:cxn>
                  <a:cxn ang="0">
                    <a:pos x="13" y="46"/>
                  </a:cxn>
                  <a:cxn ang="0">
                    <a:pos x="14" y="46"/>
                  </a:cxn>
                  <a:cxn ang="0">
                    <a:pos x="18" y="47"/>
                  </a:cxn>
                  <a:cxn ang="0">
                    <a:pos x="18" y="47"/>
                  </a:cxn>
                  <a:cxn ang="0">
                    <a:pos x="21" y="50"/>
                  </a:cxn>
                  <a:cxn ang="0">
                    <a:pos x="22" y="48"/>
                  </a:cxn>
                  <a:cxn ang="0">
                    <a:pos x="24" y="48"/>
                  </a:cxn>
                  <a:cxn ang="0">
                    <a:pos x="25" y="49"/>
                  </a:cxn>
                  <a:cxn ang="0">
                    <a:pos x="28" y="50"/>
                  </a:cxn>
                  <a:cxn ang="0">
                    <a:pos x="26" y="48"/>
                  </a:cxn>
                  <a:cxn ang="0">
                    <a:pos x="28" y="48"/>
                  </a:cxn>
                  <a:cxn ang="0">
                    <a:pos x="29" y="48"/>
                  </a:cxn>
                  <a:cxn ang="0">
                    <a:pos x="31" y="50"/>
                  </a:cxn>
                  <a:cxn ang="0">
                    <a:pos x="30" y="48"/>
                  </a:cxn>
                  <a:cxn ang="0">
                    <a:pos x="33" y="48"/>
                  </a:cxn>
                  <a:cxn ang="0">
                    <a:pos x="33" y="46"/>
                  </a:cxn>
                  <a:cxn ang="0">
                    <a:pos x="25" y="39"/>
                  </a:cxn>
                  <a:cxn ang="0">
                    <a:pos x="22" y="27"/>
                  </a:cxn>
                  <a:cxn ang="0">
                    <a:pos x="22" y="23"/>
                  </a:cxn>
                  <a:cxn ang="0">
                    <a:pos x="22" y="18"/>
                  </a:cxn>
                  <a:cxn ang="0">
                    <a:pos x="22" y="16"/>
                  </a:cxn>
                  <a:cxn ang="0">
                    <a:pos x="25" y="13"/>
                  </a:cxn>
                  <a:cxn ang="0">
                    <a:pos x="22" y="11"/>
                  </a:cxn>
                  <a:cxn ang="0">
                    <a:pos x="26" y="10"/>
                  </a:cxn>
                  <a:cxn ang="0">
                    <a:pos x="25" y="8"/>
                  </a:cxn>
                  <a:cxn ang="0">
                    <a:pos x="27" y="8"/>
                  </a:cxn>
                  <a:cxn ang="0">
                    <a:pos x="28" y="5"/>
                  </a:cxn>
                  <a:cxn ang="0">
                    <a:pos x="25" y="3"/>
                  </a:cxn>
                  <a:cxn ang="0">
                    <a:pos x="21" y="1"/>
                  </a:cxn>
                  <a:cxn ang="0">
                    <a:pos x="16" y="1"/>
                  </a:cxn>
                  <a:cxn ang="0">
                    <a:pos x="12" y="2"/>
                  </a:cxn>
                  <a:cxn ang="0">
                    <a:pos x="9" y="6"/>
                  </a:cxn>
                  <a:cxn ang="0">
                    <a:pos x="9" y="8"/>
                  </a:cxn>
                  <a:cxn ang="0">
                    <a:pos x="11" y="8"/>
                  </a:cxn>
                  <a:cxn ang="0">
                    <a:pos x="7" y="9"/>
                  </a:cxn>
                  <a:cxn ang="0">
                    <a:pos x="7" y="14"/>
                  </a:cxn>
                  <a:cxn ang="0">
                    <a:pos x="7" y="16"/>
                  </a:cxn>
                  <a:cxn ang="0">
                    <a:pos x="8" y="16"/>
                  </a:cxn>
                  <a:cxn ang="0">
                    <a:pos x="7" y="19"/>
                  </a:cxn>
                  <a:cxn ang="0">
                    <a:pos x="7" y="20"/>
                  </a:cxn>
                  <a:cxn ang="0">
                    <a:pos x="5" y="23"/>
                  </a:cxn>
                  <a:cxn ang="0">
                    <a:pos x="4" y="23"/>
                  </a:cxn>
                  <a:cxn ang="0">
                    <a:pos x="2" y="23"/>
                  </a:cxn>
                  <a:cxn ang="0">
                    <a:pos x="0" y="31"/>
                  </a:cxn>
                </a:cxnLst>
                <a:rect l="0" t="0" r="r" b="b"/>
                <a:pathLst>
                  <a:path w="34" h="51">
                    <a:moveTo>
                      <a:pt x="2" y="34"/>
                    </a:moveTo>
                    <a:lnTo>
                      <a:pt x="3" y="34"/>
                    </a:lnTo>
                    <a:lnTo>
                      <a:pt x="4" y="34"/>
                    </a:lnTo>
                    <a:lnTo>
                      <a:pt x="4" y="34"/>
                    </a:lnTo>
                    <a:lnTo>
                      <a:pt x="5" y="33"/>
                    </a:lnTo>
                    <a:lnTo>
                      <a:pt x="6" y="34"/>
                    </a:lnTo>
                    <a:lnTo>
                      <a:pt x="6" y="34"/>
                    </a:lnTo>
                    <a:lnTo>
                      <a:pt x="7" y="32"/>
                    </a:lnTo>
                    <a:lnTo>
                      <a:pt x="7" y="33"/>
                    </a:lnTo>
                    <a:lnTo>
                      <a:pt x="7" y="35"/>
                    </a:lnTo>
                    <a:lnTo>
                      <a:pt x="8" y="35"/>
                    </a:lnTo>
                    <a:lnTo>
                      <a:pt x="9" y="35"/>
                    </a:lnTo>
                    <a:lnTo>
                      <a:pt x="9" y="34"/>
                    </a:lnTo>
                    <a:lnTo>
                      <a:pt x="10" y="35"/>
                    </a:lnTo>
                    <a:lnTo>
                      <a:pt x="11" y="34"/>
                    </a:lnTo>
                    <a:lnTo>
                      <a:pt x="11" y="38"/>
                    </a:lnTo>
                    <a:lnTo>
                      <a:pt x="12" y="36"/>
                    </a:lnTo>
                    <a:lnTo>
                      <a:pt x="14" y="35"/>
                    </a:lnTo>
                    <a:lnTo>
                      <a:pt x="12" y="38"/>
                    </a:lnTo>
                    <a:lnTo>
                      <a:pt x="12" y="38"/>
                    </a:lnTo>
                    <a:lnTo>
                      <a:pt x="11" y="38"/>
                    </a:lnTo>
                    <a:lnTo>
                      <a:pt x="11" y="39"/>
                    </a:lnTo>
                    <a:lnTo>
                      <a:pt x="12" y="40"/>
                    </a:lnTo>
                    <a:lnTo>
                      <a:pt x="14" y="40"/>
                    </a:lnTo>
                    <a:lnTo>
                      <a:pt x="15" y="41"/>
                    </a:lnTo>
                    <a:lnTo>
                      <a:pt x="14" y="41"/>
                    </a:lnTo>
                    <a:lnTo>
                      <a:pt x="16" y="41"/>
                    </a:lnTo>
                    <a:lnTo>
                      <a:pt x="15" y="41"/>
                    </a:lnTo>
                    <a:lnTo>
                      <a:pt x="14" y="42"/>
                    </a:lnTo>
                    <a:lnTo>
                      <a:pt x="14" y="41"/>
                    </a:lnTo>
                    <a:lnTo>
                      <a:pt x="14" y="42"/>
                    </a:lnTo>
                    <a:lnTo>
                      <a:pt x="14" y="43"/>
                    </a:lnTo>
                    <a:lnTo>
                      <a:pt x="12" y="42"/>
                    </a:lnTo>
                    <a:lnTo>
                      <a:pt x="12" y="42"/>
                    </a:lnTo>
                    <a:lnTo>
                      <a:pt x="13" y="43"/>
                    </a:lnTo>
                    <a:lnTo>
                      <a:pt x="13" y="46"/>
                    </a:lnTo>
                    <a:lnTo>
                      <a:pt x="13" y="46"/>
                    </a:lnTo>
                    <a:lnTo>
                      <a:pt x="14" y="47"/>
                    </a:lnTo>
                    <a:lnTo>
                      <a:pt x="14" y="46"/>
                    </a:lnTo>
                    <a:lnTo>
                      <a:pt x="14" y="47"/>
                    </a:lnTo>
                    <a:lnTo>
                      <a:pt x="15" y="48"/>
                    </a:lnTo>
                    <a:lnTo>
                      <a:pt x="18" y="47"/>
                    </a:lnTo>
                    <a:lnTo>
                      <a:pt x="19" y="47"/>
                    </a:lnTo>
                    <a:lnTo>
                      <a:pt x="19" y="47"/>
                    </a:lnTo>
                    <a:lnTo>
                      <a:pt x="18" y="47"/>
                    </a:lnTo>
                    <a:lnTo>
                      <a:pt x="18" y="48"/>
                    </a:lnTo>
                    <a:lnTo>
                      <a:pt x="21" y="50"/>
                    </a:lnTo>
                    <a:lnTo>
                      <a:pt x="21" y="50"/>
                    </a:lnTo>
                    <a:lnTo>
                      <a:pt x="21" y="49"/>
                    </a:lnTo>
                    <a:lnTo>
                      <a:pt x="22" y="48"/>
                    </a:lnTo>
                    <a:lnTo>
                      <a:pt x="22" y="48"/>
                    </a:lnTo>
                    <a:lnTo>
                      <a:pt x="22" y="48"/>
                    </a:lnTo>
                    <a:lnTo>
                      <a:pt x="23" y="48"/>
                    </a:lnTo>
                    <a:lnTo>
                      <a:pt x="24" y="48"/>
                    </a:lnTo>
                    <a:lnTo>
                      <a:pt x="25" y="49"/>
                    </a:lnTo>
                    <a:lnTo>
                      <a:pt x="25" y="50"/>
                    </a:lnTo>
                    <a:lnTo>
                      <a:pt x="25" y="49"/>
                    </a:lnTo>
                    <a:lnTo>
                      <a:pt x="25" y="49"/>
                    </a:lnTo>
                    <a:lnTo>
                      <a:pt x="26" y="50"/>
                    </a:lnTo>
                    <a:lnTo>
                      <a:pt x="28" y="50"/>
                    </a:lnTo>
                    <a:lnTo>
                      <a:pt x="27" y="48"/>
                    </a:lnTo>
                    <a:lnTo>
                      <a:pt x="27" y="49"/>
                    </a:lnTo>
                    <a:lnTo>
                      <a:pt x="26" y="48"/>
                    </a:lnTo>
                    <a:lnTo>
                      <a:pt x="26" y="48"/>
                    </a:lnTo>
                    <a:lnTo>
                      <a:pt x="26" y="48"/>
                    </a:lnTo>
                    <a:lnTo>
                      <a:pt x="28" y="48"/>
                    </a:lnTo>
                    <a:lnTo>
                      <a:pt x="29" y="47"/>
                    </a:lnTo>
                    <a:lnTo>
                      <a:pt x="29" y="48"/>
                    </a:lnTo>
                    <a:lnTo>
                      <a:pt x="29" y="48"/>
                    </a:lnTo>
                    <a:lnTo>
                      <a:pt x="30" y="50"/>
                    </a:lnTo>
                    <a:lnTo>
                      <a:pt x="31" y="51"/>
                    </a:lnTo>
                    <a:lnTo>
                      <a:pt x="31" y="50"/>
                    </a:lnTo>
                    <a:lnTo>
                      <a:pt x="32" y="50"/>
                    </a:lnTo>
                    <a:lnTo>
                      <a:pt x="29" y="49"/>
                    </a:lnTo>
                    <a:lnTo>
                      <a:pt x="30" y="48"/>
                    </a:lnTo>
                    <a:lnTo>
                      <a:pt x="33" y="49"/>
                    </a:lnTo>
                    <a:lnTo>
                      <a:pt x="33" y="48"/>
                    </a:lnTo>
                    <a:lnTo>
                      <a:pt x="33" y="48"/>
                    </a:lnTo>
                    <a:lnTo>
                      <a:pt x="34" y="48"/>
                    </a:lnTo>
                    <a:lnTo>
                      <a:pt x="33" y="46"/>
                    </a:lnTo>
                    <a:lnTo>
                      <a:pt x="33" y="46"/>
                    </a:lnTo>
                    <a:lnTo>
                      <a:pt x="29" y="44"/>
                    </a:lnTo>
                    <a:lnTo>
                      <a:pt x="29" y="44"/>
                    </a:lnTo>
                    <a:lnTo>
                      <a:pt x="25" y="39"/>
                    </a:lnTo>
                    <a:lnTo>
                      <a:pt x="25" y="38"/>
                    </a:lnTo>
                    <a:lnTo>
                      <a:pt x="23" y="34"/>
                    </a:lnTo>
                    <a:lnTo>
                      <a:pt x="22" y="27"/>
                    </a:lnTo>
                    <a:lnTo>
                      <a:pt x="22" y="27"/>
                    </a:lnTo>
                    <a:lnTo>
                      <a:pt x="22" y="26"/>
                    </a:lnTo>
                    <a:lnTo>
                      <a:pt x="22" y="23"/>
                    </a:lnTo>
                    <a:lnTo>
                      <a:pt x="22" y="21"/>
                    </a:lnTo>
                    <a:lnTo>
                      <a:pt x="22" y="18"/>
                    </a:lnTo>
                    <a:lnTo>
                      <a:pt x="22" y="18"/>
                    </a:lnTo>
                    <a:lnTo>
                      <a:pt x="22" y="16"/>
                    </a:lnTo>
                    <a:lnTo>
                      <a:pt x="22" y="16"/>
                    </a:lnTo>
                    <a:lnTo>
                      <a:pt x="22" y="16"/>
                    </a:lnTo>
                    <a:lnTo>
                      <a:pt x="23" y="16"/>
                    </a:lnTo>
                    <a:lnTo>
                      <a:pt x="24" y="14"/>
                    </a:lnTo>
                    <a:lnTo>
                      <a:pt x="25" y="13"/>
                    </a:lnTo>
                    <a:lnTo>
                      <a:pt x="24" y="12"/>
                    </a:lnTo>
                    <a:lnTo>
                      <a:pt x="22" y="12"/>
                    </a:lnTo>
                    <a:lnTo>
                      <a:pt x="22" y="11"/>
                    </a:lnTo>
                    <a:lnTo>
                      <a:pt x="25" y="12"/>
                    </a:lnTo>
                    <a:lnTo>
                      <a:pt x="25" y="11"/>
                    </a:lnTo>
                    <a:lnTo>
                      <a:pt x="26" y="10"/>
                    </a:lnTo>
                    <a:lnTo>
                      <a:pt x="27" y="9"/>
                    </a:lnTo>
                    <a:lnTo>
                      <a:pt x="26" y="8"/>
                    </a:lnTo>
                    <a:lnTo>
                      <a:pt x="25" y="8"/>
                    </a:lnTo>
                    <a:lnTo>
                      <a:pt x="23" y="8"/>
                    </a:lnTo>
                    <a:lnTo>
                      <a:pt x="25" y="7"/>
                    </a:lnTo>
                    <a:lnTo>
                      <a:pt x="27" y="8"/>
                    </a:lnTo>
                    <a:lnTo>
                      <a:pt x="27" y="7"/>
                    </a:lnTo>
                    <a:lnTo>
                      <a:pt x="25" y="6"/>
                    </a:lnTo>
                    <a:lnTo>
                      <a:pt x="28" y="5"/>
                    </a:lnTo>
                    <a:lnTo>
                      <a:pt x="28" y="5"/>
                    </a:lnTo>
                    <a:lnTo>
                      <a:pt x="27" y="3"/>
                    </a:lnTo>
                    <a:lnTo>
                      <a:pt x="25" y="3"/>
                    </a:lnTo>
                    <a:lnTo>
                      <a:pt x="23" y="1"/>
                    </a:lnTo>
                    <a:lnTo>
                      <a:pt x="22" y="1"/>
                    </a:lnTo>
                    <a:lnTo>
                      <a:pt x="21" y="1"/>
                    </a:lnTo>
                    <a:lnTo>
                      <a:pt x="20" y="0"/>
                    </a:lnTo>
                    <a:lnTo>
                      <a:pt x="18" y="0"/>
                    </a:lnTo>
                    <a:lnTo>
                      <a:pt x="16" y="1"/>
                    </a:lnTo>
                    <a:lnTo>
                      <a:pt x="15" y="2"/>
                    </a:lnTo>
                    <a:lnTo>
                      <a:pt x="13" y="1"/>
                    </a:lnTo>
                    <a:lnTo>
                      <a:pt x="12" y="2"/>
                    </a:lnTo>
                    <a:lnTo>
                      <a:pt x="11" y="3"/>
                    </a:lnTo>
                    <a:lnTo>
                      <a:pt x="9" y="5"/>
                    </a:lnTo>
                    <a:lnTo>
                      <a:pt x="9" y="6"/>
                    </a:lnTo>
                    <a:lnTo>
                      <a:pt x="10" y="6"/>
                    </a:lnTo>
                    <a:lnTo>
                      <a:pt x="10" y="7"/>
                    </a:lnTo>
                    <a:lnTo>
                      <a:pt x="9" y="8"/>
                    </a:lnTo>
                    <a:lnTo>
                      <a:pt x="9" y="8"/>
                    </a:lnTo>
                    <a:lnTo>
                      <a:pt x="10" y="8"/>
                    </a:lnTo>
                    <a:lnTo>
                      <a:pt x="11" y="8"/>
                    </a:lnTo>
                    <a:lnTo>
                      <a:pt x="9" y="9"/>
                    </a:lnTo>
                    <a:lnTo>
                      <a:pt x="8" y="9"/>
                    </a:lnTo>
                    <a:lnTo>
                      <a:pt x="7" y="9"/>
                    </a:lnTo>
                    <a:lnTo>
                      <a:pt x="6" y="11"/>
                    </a:lnTo>
                    <a:lnTo>
                      <a:pt x="5" y="12"/>
                    </a:lnTo>
                    <a:lnTo>
                      <a:pt x="7" y="14"/>
                    </a:lnTo>
                    <a:lnTo>
                      <a:pt x="7" y="14"/>
                    </a:lnTo>
                    <a:lnTo>
                      <a:pt x="7" y="16"/>
                    </a:lnTo>
                    <a:lnTo>
                      <a:pt x="7" y="16"/>
                    </a:lnTo>
                    <a:lnTo>
                      <a:pt x="9" y="15"/>
                    </a:lnTo>
                    <a:lnTo>
                      <a:pt x="8" y="16"/>
                    </a:lnTo>
                    <a:lnTo>
                      <a:pt x="8" y="16"/>
                    </a:lnTo>
                    <a:lnTo>
                      <a:pt x="7" y="17"/>
                    </a:lnTo>
                    <a:lnTo>
                      <a:pt x="7" y="17"/>
                    </a:lnTo>
                    <a:lnTo>
                      <a:pt x="7" y="19"/>
                    </a:lnTo>
                    <a:lnTo>
                      <a:pt x="6" y="19"/>
                    </a:lnTo>
                    <a:lnTo>
                      <a:pt x="7" y="19"/>
                    </a:lnTo>
                    <a:lnTo>
                      <a:pt x="7" y="20"/>
                    </a:lnTo>
                    <a:lnTo>
                      <a:pt x="6" y="20"/>
                    </a:lnTo>
                    <a:lnTo>
                      <a:pt x="6" y="23"/>
                    </a:lnTo>
                    <a:lnTo>
                      <a:pt x="5" y="23"/>
                    </a:lnTo>
                    <a:lnTo>
                      <a:pt x="5" y="25"/>
                    </a:lnTo>
                    <a:lnTo>
                      <a:pt x="4" y="24"/>
                    </a:lnTo>
                    <a:lnTo>
                      <a:pt x="4" y="23"/>
                    </a:lnTo>
                    <a:lnTo>
                      <a:pt x="4" y="23"/>
                    </a:lnTo>
                    <a:lnTo>
                      <a:pt x="3" y="24"/>
                    </a:lnTo>
                    <a:lnTo>
                      <a:pt x="2" y="23"/>
                    </a:lnTo>
                    <a:lnTo>
                      <a:pt x="0" y="25"/>
                    </a:lnTo>
                    <a:lnTo>
                      <a:pt x="0" y="26"/>
                    </a:lnTo>
                    <a:lnTo>
                      <a:pt x="0" y="31"/>
                    </a:lnTo>
                    <a:lnTo>
                      <a:pt x="2" y="34"/>
                    </a:lnTo>
                    <a:lnTo>
                      <a:pt x="2" y="3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7" name="Freeform 400"/>
              <p:cNvSpPr>
                <a:spLocks/>
              </p:cNvSpPr>
              <p:nvPr/>
            </p:nvSpPr>
            <p:spPr bwMode="auto">
              <a:xfrm>
                <a:off x="4279" y="3153"/>
                <a:ext cx="7" cy="5"/>
              </a:xfrm>
              <a:custGeom>
                <a:avLst/>
                <a:gdLst/>
                <a:ahLst/>
                <a:cxnLst>
                  <a:cxn ang="0">
                    <a:pos x="2" y="5"/>
                  </a:cxn>
                  <a:cxn ang="0">
                    <a:pos x="6" y="3"/>
                  </a:cxn>
                  <a:cxn ang="0">
                    <a:pos x="7" y="1"/>
                  </a:cxn>
                  <a:cxn ang="0">
                    <a:pos x="7" y="0"/>
                  </a:cxn>
                  <a:cxn ang="0">
                    <a:pos x="6" y="0"/>
                  </a:cxn>
                  <a:cxn ang="0">
                    <a:pos x="4" y="1"/>
                  </a:cxn>
                  <a:cxn ang="0">
                    <a:pos x="4" y="2"/>
                  </a:cxn>
                  <a:cxn ang="0">
                    <a:pos x="1" y="4"/>
                  </a:cxn>
                  <a:cxn ang="0">
                    <a:pos x="0" y="5"/>
                  </a:cxn>
                  <a:cxn ang="0">
                    <a:pos x="0" y="5"/>
                  </a:cxn>
                  <a:cxn ang="0">
                    <a:pos x="1" y="5"/>
                  </a:cxn>
                  <a:cxn ang="0">
                    <a:pos x="2" y="5"/>
                  </a:cxn>
                </a:cxnLst>
                <a:rect l="0" t="0" r="r" b="b"/>
                <a:pathLst>
                  <a:path w="7" h="5">
                    <a:moveTo>
                      <a:pt x="2" y="5"/>
                    </a:moveTo>
                    <a:lnTo>
                      <a:pt x="6" y="3"/>
                    </a:lnTo>
                    <a:lnTo>
                      <a:pt x="7" y="1"/>
                    </a:lnTo>
                    <a:lnTo>
                      <a:pt x="7" y="0"/>
                    </a:lnTo>
                    <a:lnTo>
                      <a:pt x="6" y="0"/>
                    </a:lnTo>
                    <a:lnTo>
                      <a:pt x="4" y="1"/>
                    </a:lnTo>
                    <a:lnTo>
                      <a:pt x="4" y="2"/>
                    </a:lnTo>
                    <a:lnTo>
                      <a:pt x="1" y="4"/>
                    </a:lnTo>
                    <a:lnTo>
                      <a:pt x="0" y="5"/>
                    </a:lnTo>
                    <a:lnTo>
                      <a:pt x="0" y="5"/>
                    </a:lnTo>
                    <a:lnTo>
                      <a:pt x="1" y="5"/>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8" name="Freeform 401"/>
              <p:cNvSpPr>
                <a:spLocks/>
              </p:cNvSpPr>
              <p:nvPr/>
            </p:nvSpPr>
            <p:spPr bwMode="auto">
              <a:xfrm>
                <a:off x="3928" y="2842"/>
                <a:ext cx="311" cy="461"/>
              </a:xfrm>
              <a:custGeom>
                <a:avLst/>
                <a:gdLst/>
                <a:ahLst/>
                <a:cxnLst>
                  <a:cxn ang="0">
                    <a:pos x="350" y="422"/>
                  </a:cxn>
                  <a:cxn ang="0">
                    <a:pos x="316" y="419"/>
                  </a:cxn>
                  <a:cxn ang="0">
                    <a:pos x="327" y="389"/>
                  </a:cxn>
                  <a:cxn ang="0">
                    <a:pos x="354" y="404"/>
                  </a:cxn>
                  <a:cxn ang="0">
                    <a:pos x="353" y="394"/>
                  </a:cxn>
                  <a:cxn ang="0">
                    <a:pos x="334" y="373"/>
                  </a:cxn>
                  <a:cxn ang="0">
                    <a:pos x="328" y="350"/>
                  </a:cxn>
                  <a:cxn ang="0">
                    <a:pos x="359" y="345"/>
                  </a:cxn>
                  <a:cxn ang="0">
                    <a:pos x="365" y="318"/>
                  </a:cxn>
                  <a:cxn ang="0">
                    <a:pos x="361" y="292"/>
                  </a:cxn>
                  <a:cxn ang="0">
                    <a:pos x="364" y="267"/>
                  </a:cxn>
                  <a:cxn ang="0">
                    <a:pos x="355" y="253"/>
                  </a:cxn>
                  <a:cxn ang="0">
                    <a:pos x="376" y="235"/>
                  </a:cxn>
                  <a:cxn ang="0">
                    <a:pos x="358" y="221"/>
                  </a:cxn>
                  <a:cxn ang="0">
                    <a:pos x="377" y="170"/>
                  </a:cxn>
                  <a:cxn ang="0">
                    <a:pos x="369" y="140"/>
                  </a:cxn>
                  <a:cxn ang="0">
                    <a:pos x="380" y="86"/>
                  </a:cxn>
                  <a:cxn ang="0">
                    <a:pos x="334" y="63"/>
                  </a:cxn>
                  <a:cxn ang="0">
                    <a:pos x="282" y="76"/>
                  </a:cxn>
                  <a:cxn ang="0">
                    <a:pos x="242" y="40"/>
                  </a:cxn>
                  <a:cxn ang="0">
                    <a:pos x="226" y="14"/>
                  </a:cxn>
                  <a:cxn ang="0">
                    <a:pos x="183" y="16"/>
                  </a:cxn>
                  <a:cxn ang="0">
                    <a:pos x="172" y="27"/>
                  </a:cxn>
                  <a:cxn ang="0">
                    <a:pos x="157" y="43"/>
                  </a:cxn>
                  <a:cxn ang="0">
                    <a:pos x="122" y="50"/>
                  </a:cxn>
                  <a:cxn ang="0">
                    <a:pos x="80" y="87"/>
                  </a:cxn>
                  <a:cxn ang="0">
                    <a:pos x="57" y="147"/>
                  </a:cxn>
                  <a:cxn ang="0">
                    <a:pos x="26" y="182"/>
                  </a:cxn>
                  <a:cxn ang="0">
                    <a:pos x="5" y="212"/>
                  </a:cxn>
                  <a:cxn ang="0">
                    <a:pos x="41" y="227"/>
                  </a:cxn>
                  <a:cxn ang="0">
                    <a:pos x="48" y="241"/>
                  </a:cxn>
                  <a:cxn ang="0">
                    <a:pos x="24" y="264"/>
                  </a:cxn>
                  <a:cxn ang="0">
                    <a:pos x="67" y="270"/>
                  </a:cxn>
                  <a:cxn ang="0">
                    <a:pos x="103" y="288"/>
                  </a:cxn>
                  <a:cxn ang="0">
                    <a:pos x="118" y="323"/>
                  </a:cxn>
                  <a:cxn ang="0">
                    <a:pos x="128" y="361"/>
                  </a:cxn>
                  <a:cxn ang="0">
                    <a:pos x="136" y="381"/>
                  </a:cxn>
                  <a:cxn ang="0">
                    <a:pos x="148" y="398"/>
                  </a:cxn>
                  <a:cxn ang="0">
                    <a:pos x="151" y="420"/>
                  </a:cxn>
                  <a:cxn ang="0">
                    <a:pos x="154" y="443"/>
                  </a:cxn>
                  <a:cxn ang="0">
                    <a:pos x="152" y="456"/>
                  </a:cxn>
                  <a:cxn ang="0">
                    <a:pos x="135" y="470"/>
                  </a:cxn>
                  <a:cxn ang="0">
                    <a:pos x="139" y="498"/>
                  </a:cxn>
                  <a:cxn ang="0">
                    <a:pos x="147" y="517"/>
                  </a:cxn>
                  <a:cxn ang="0">
                    <a:pos x="151" y="535"/>
                  </a:cxn>
                  <a:cxn ang="0">
                    <a:pos x="164" y="558"/>
                  </a:cxn>
                  <a:cxn ang="0">
                    <a:pos x="169" y="569"/>
                  </a:cxn>
                  <a:cxn ang="0">
                    <a:pos x="179" y="575"/>
                  </a:cxn>
                  <a:cxn ang="0">
                    <a:pos x="192" y="579"/>
                  </a:cxn>
                  <a:cxn ang="0">
                    <a:pos x="209" y="585"/>
                  </a:cxn>
                  <a:cxn ang="0">
                    <a:pos x="215" y="553"/>
                  </a:cxn>
                  <a:cxn ang="0">
                    <a:pos x="220" y="541"/>
                  </a:cxn>
                  <a:cxn ang="0">
                    <a:pos x="226" y="526"/>
                  </a:cxn>
                  <a:cxn ang="0">
                    <a:pos x="229" y="511"/>
                  </a:cxn>
                  <a:cxn ang="0">
                    <a:pos x="244" y="501"/>
                  </a:cxn>
                  <a:cxn ang="0">
                    <a:pos x="251" y="490"/>
                  </a:cxn>
                  <a:cxn ang="0">
                    <a:pos x="260" y="494"/>
                  </a:cxn>
                  <a:cxn ang="0">
                    <a:pos x="273" y="482"/>
                  </a:cxn>
                  <a:cxn ang="0">
                    <a:pos x="285" y="462"/>
                  </a:cxn>
                  <a:cxn ang="0">
                    <a:pos x="290" y="458"/>
                  </a:cxn>
                  <a:cxn ang="0">
                    <a:pos x="301" y="453"/>
                  </a:cxn>
                  <a:cxn ang="0">
                    <a:pos x="320" y="449"/>
                  </a:cxn>
                  <a:cxn ang="0">
                    <a:pos x="336" y="439"/>
                  </a:cxn>
                </a:cxnLst>
                <a:rect l="0" t="0" r="r" b="b"/>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699" name="Freeform 402"/>
              <p:cNvSpPr>
                <a:spLocks/>
              </p:cNvSpPr>
              <p:nvPr/>
            </p:nvSpPr>
            <p:spPr bwMode="auto">
              <a:xfrm>
                <a:off x="4233" y="3016"/>
                <a:ext cx="1141" cy="905"/>
              </a:xfrm>
              <a:custGeom>
                <a:avLst/>
                <a:gdLst/>
                <a:ahLst/>
                <a:cxnLst>
                  <a:cxn ang="0">
                    <a:pos x="1109" y="191"/>
                  </a:cxn>
                  <a:cxn ang="0">
                    <a:pos x="993" y="161"/>
                  </a:cxn>
                  <a:cxn ang="0">
                    <a:pos x="867" y="114"/>
                  </a:cxn>
                  <a:cxn ang="0">
                    <a:pos x="805" y="118"/>
                  </a:cxn>
                  <a:cxn ang="0">
                    <a:pos x="729" y="91"/>
                  </a:cxn>
                  <a:cxn ang="0">
                    <a:pos x="681" y="98"/>
                  </a:cxn>
                  <a:cxn ang="0">
                    <a:pos x="688" y="26"/>
                  </a:cxn>
                  <a:cxn ang="0">
                    <a:pos x="638" y="33"/>
                  </a:cxn>
                  <a:cxn ang="0">
                    <a:pos x="581" y="62"/>
                  </a:cxn>
                  <a:cxn ang="0">
                    <a:pos x="547" y="117"/>
                  </a:cxn>
                  <a:cxn ang="0">
                    <a:pos x="508" y="108"/>
                  </a:cxn>
                  <a:cxn ang="0">
                    <a:pos x="485" y="205"/>
                  </a:cxn>
                  <a:cxn ang="0">
                    <a:pos x="471" y="166"/>
                  </a:cxn>
                  <a:cxn ang="0">
                    <a:pos x="387" y="179"/>
                  </a:cxn>
                  <a:cxn ang="0">
                    <a:pos x="300" y="228"/>
                  </a:cxn>
                  <a:cxn ang="0">
                    <a:pos x="290" y="168"/>
                  </a:cxn>
                  <a:cxn ang="0">
                    <a:pos x="250" y="149"/>
                  </a:cxn>
                  <a:cxn ang="0">
                    <a:pos x="211" y="159"/>
                  </a:cxn>
                  <a:cxn ang="0">
                    <a:pos x="178" y="193"/>
                  </a:cxn>
                  <a:cxn ang="0">
                    <a:pos x="157" y="244"/>
                  </a:cxn>
                  <a:cxn ang="0">
                    <a:pos x="126" y="276"/>
                  </a:cxn>
                  <a:cxn ang="0">
                    <a:pos x="132" y="293"/>
                  </a:cxn>
                  <a:cxn ang="0">
                    <a:pos x="167" y="335"/>
                  </a:cxn>
                  <a:cxn ang="0">
                    <a:pos x="188" y="286"/>
                  </a:cxn>
                  <a:cxn ang="0">
                    <a:pos x="222" y="216"/>
                  </a:cxn>
                  <a:cxn ang="0">
                    <a:pos x="237" y="284"/>
                  </a:cxn>
                  <a:cxn ang="0">
                    <a:pos x="212" y="328"/>
                  </a:cxn>
                  <a:cxn ang="0">
                    <a:pos x="149" y="335"/>
                  </a:cxn>
                  <a:cxn ang="0">
                    <a:pos x="126" y="359"/>
                  </a:cxn>
                  <a:cxn ang="0">
                    <a:pos x="75" y="402"/>
                  </a:cxn>
                  <a:cxn ang="0">
                    <a:pos x="77" y="485"/>
                  </a:cxn>
                  <a:cxn ang="0">
                    <a:pos x="184" y="473"/>
                  </a:cxn>
                  <a:cxn ang="0">
                    <a:pos x="195" y="442"/>
                  </a:cxn>
                  <a:cxn ang="0">
                    <a:pos x="241" y="459"/>
                  </a:cxn>
                  <a:cxn ang="0">
                    <a:pos x="289" y="426"/>
                  </a:cxn>
                  <a:cxn ang="0">
                    <a:pos x="299" y="423"/>
                  </a:cxn>
                  <a:cxn ang="0">
                    <a:pos x="244" y="475"/>
                  </a:cxn>
                  <a:cxn ang="0">
                    <a:pos x="271" y="520"/>
                  </a:cxn>
                  <a:cxn ang="0">
                    <a:pos x="145" y="484"/>
                  </a:cxn>
                  <a:cxn ang="0">
                    <a:pos x="1" y="620"/>
                  </a:cxn>
                  <a:cxn ang="0">
                    <a:pos x="50" y="677"/>
                  </a:cxn>
                  <a:cxn ang="0">
                    <a:pos x="162" y="730"/>
                  </a:cxn>
                  <a:cxn ang="0">
                    <a:pos x="233" y="902"/>
                  </a:cxn>
                  <a:cxn ang="0">
                    <a:pos x="314" y="745"/>
                  </a:cxn>
                  <a:cxn ang="0">
                    <a:pos x="349" y="642"/>
                  </a:cxn>
                  <a:cxn ang="0">
                    <a:pos x="303" y="597"/>
                  </a:cxn>
                  <a:cxn ang="0">
                    <a:pos x="330" y="607"/>
                  </a:cxn>
                  <a:cxn ang="0">
                    <a:pos x="408" y="564"/>
                  </a:cxn>
                  <a:cxn ang="0">
                    <a:pos x="376" y="561"/>
                  </a:cxn>
                  <a:cxn ang="0">
                    <a:pos x="438" y="559"/>
                  </a:cxn>
                  <a:cxn ang="0">
                    <a:pos x="526" y="655"/>
                  </a:cxn>
                  <a:cxn ang="0">
                    <a:pos x="612" y="600"/>
                  </a:cxn>
                  <a:cxn ang="0">
                    <a:pos x="659" y="638"/>
                  </a:cxn>
                  <a:cxn ang="0">
                    <a:pos x="699" y="589"/>
                  </a:cxn>
                  <a:cxn ang="0">
                    <a:pos x="761" y="541"/>
                  </a:cxn>
                  <a:cxn ang="0">
                    <a:pos x="743" y="469"/>
                  </a:cxn>
                  <a:cxn ang="0">
                    <a:pos x="789" y="499"/>
                  </a:cxn>
                  <a:cxn ang="0">
                    <a:pos x="868" y="372"/>
                  </a:cxn>
                  <a:cxn ang="0">
                    <a:pos x="905" y="296"/>
                  </a:cxn>
                  <a:cxn ang="0">
                    <a:pos x="989" y="269"/>
                  </a:cxn>
                  <a:cxn ang="0">
                    <a:pos x="990" y="315"/>
                  </a:cxn>
                  <a:cxn ang="0">
                    <a:pos x="1048" y="269"/>
                  </a:cxn>
                  <a:cxn ang="0">
                    <a:pos x="1090" y="215"/>
                  </a:cxn>
                </a:cxnLst>
                <a:rect l="0" t="0" r="r" b="b"/>
                <a:pathLst>
                  <a:path w="1141" h="905">
                    <a:moveTo>
                      <a:pt x="1125" y="229"/>
                    </a:moveTo>
                    <a:lnTo>
                      <a:pt x="1126" y="229"/>
                    </a:lnTo>
                    <a:lnTo>
                      <a:pt x="1128" y="228"/>
                    </a:lnTo>
                    <a:lnTo>
                      <a:pt x="1126" y="226"/>
                    </a:lnTo>
                    <a:lnTo>
                      <a:pt x="1125" y="226"/>
                    </a:lnTo>
                    <a:lnTo>
                      <a:pt x="1124" y="225"/>
                    </a:lnTo>
                    <a:lnTo>
                      <a:pt x="1127" y="225"/>
                    </a:lnTo>
                    <a:lnTo>
                      <a:pt x="1127" y="224"/>
                    </a:lnTo>
                    <a:lnTo>
                      <a:pt x="1127" y="222"/>
                    </a:lnTo>
                    <a:lnTo>
                      <a:pt x="1128" y="222"/>
                    </a:lnTo>
                    <a:lnTo>
                      <a:pt x="1130" y="222"/>
                    </a:lnTo>
                    <a:lnTo>
                      <a:pt x="1133" y="222"/>
                    </a:lnTo>
                    <a:lnTo>
                      <a:pt x="1133" y="222"/>
                    </a:lnTo>
                    <a:lnTo>
                      <a:pt x="1133" y="221"/>
                    </a:lnTo>
                    <a:lnTo>
                      <a:pt x="1131" y="219"/>
                    </a:lnTo>
                    <a:lnTo>
                      <a:pt x="1131" y="218"/>
                    </a:lnTo>
                    <a:lnTo>
                      <a:pt x="1131" y="217"/>
                    </a:lnTo>
                    <a:lnTo>
                      <a:pt x="1132" y="218"/>
                    </a:lnTo>
                    <a:lnTo>
                      <a:pt x="1134" y="219"/>
                    </a:lnTo>
                    <a:lnTo>
                      <a:pt x="1134" y="220"/>
                    </a:lnTo>
                    <a:lnTo>
                      <a:pt x="1135" y="220"/>
                    </a:lnTo>
                    <a:lnTo>
                      <a:pt x="1135" y="219"/>
                    </a:lnTo>
                    <a:lnTo>
                      <a:pt x="1135" y="218"/>
                    </a:lnTo>
                    <a:lnTo>
                      <a:pt x="1136" y="216"/>
                    </a:lnTo>
                    <a:lnTo>
                      <a:pt x="1137" y="215"/>
                    </a:lnTo>
                    <a:lnTo>
                      <a:pt x="1138" y="215"/>
                    </a:lnTo>
                    <a:lnTo>
                      <a:pt x="1139" y="215"/>
                    </a:lnTo>
                    <a:lnTo>
                      <a:pt x="1140" y="215"/>
                    </a:lnTo>
                    <a:lnTo>
                      <a:pt x="1141" y="214"/>
                    </a:lnTo>
                    <a:lnTo>
                      <a:pt x="1139" y="213"/>
                    </a:lnTo>
                    <a:lnTo>
                      <a:pt x="1139" y="214"/>
                    </a:lnTo>
                    <a:lnTo>
                      <a:pt x="1139" y="213"/>
                    </a:lnTo>
                    <a:lnTo>
                      <a:pt x="1138" y="213"/>
                    </a:lnTo>
                    <a:lnTo>
                      <a:pt x="1138" y="212"/>
                    </a:lnTo>
                    <a:lnTo>
                      <a:pt x="1137" y="211"/>
                    </a:lnTo>
                    <a:lnTo>
                      <a:pt x="1135" y="212"/>
                    </a:lnTo>
                    <a:lnTo>
                      <a:pt x="1135" y="211"/>
                    </a:lnTo>
                    <a:lnTo>
                      <a:pt x="1136" y="211"/>
                    </a:lnTo>
                    <a:lnTo>
                      <a:pt x="1136" y="211"/>
                    </a:lnTo>
                    <a:lnTo>
                      <a:pt x="1134" y="209"/>
                    </a:lnTo>
                    <a:lnTo>
                      <a:pt x="1133" y="207"/>
                    </a:lnTo>
                    <a:lnTo>
                      <a:pt x="1131" y="207"/>
                    </a:lnTo>
                    <a:lnTo>
                      <a:pt x="1131" y="205"/>
                    </a:lnTo>
                    <a:lnTo>
                      <a:pt x="1131" y="204"/>
                    </a:lnTo>
                    <a:lnTo>
                      <a:pt x="1130" y="204"/>
                    </a:lnTo>
                    <a:lnTo>
                      <a:pt x="1129" y="202"/>
                    </a:lnTo>
                    <a:lnTo>
                      <a:pt x="1124" y="201"/>
                    </a:lnTo>
                    <a:lnTo>
                      <a:pt x="1124" y="201"/>
                    </a:lnTo>
                    <a:lnTo>
                      <a:pt x="1125" y="202"/>
                    </a:lnTo>
                    <a:lnTo>
                      <a:pt x="1125" y="203"/>
                    </a:lnTo>
                    <a:lnTo>
                      <a:pt x="1124" y="203"/>
                    </a:lnTo>
                    <a:lnTo>
                      <a:pt x="1123" y="203"/>
                    </a:lnTo>
                    <a:lnTo>
                      <a:pt x="1121" y="201"/>
                    </a:lnTo>
                    <a:lnTo>
                      <a:pt x="1121" y="203"/>
                    </a:lnTo>
                    <a:lnTo>
                      <a:pt x="1121" y="204"/>
                    </a:lnTo>
                    <a:lnTo>
                      <a:pt x="1120" y="204"/>
                    </a:lnTo>
                    <a:lnTo>
                      <a:pt x="1120" y="203"/>
                    </a:lnTo>
                    <a:lnTo>
                      <a:pt x="1120" y="202"/>
                    </a:lnTo>
                    <a:lnTo>
                      <a:pt x="1120" y="201"/>
                    </a:lnTo>
                    <a:lnTo>
                      <a:pt x="1120" y="200"/>
                    </a:lnTo>
                    <a:lnTo>
                      <a:pt x="1120" y="200"/>
                    </a:lnTo>
                    <a:lnTo>
                      <a:pt x="1119" y="200"/>
                    </a:lnTo>
                    <a:lnTo>
                      <a:pt x="1119" y="200"/>
                    </a:lnTo>
                    <a:lnTo>
                      <a:pt x="1118" y="199"/>
                    </a:lnTo>
                    <a:lnTo>
                      <a:pt x="1118" y="200"/>
                    </a:lnTo>
                    <a:lnTo>
                      <a:pt x="1118" y="201"/>
                    </a:lnTo>
                    <a:lnTo>
                      <a:pt x="1117" y="201"/>
                    </a:lnTo>
                    <a:lnTo>
                      <a:pt x="1117" y="200"/>
                    </a:lnTo>
                    <a:lnTo>
                      <a:pt x="1116" y="200"/>
                    </a:lnTo>
                    <a:lnTo>
                      <a:pt x="1115" y="200"/>
                    </a:lnTo>
                    <a:lnTo>
                      <a:pt x="1113" y="200"/>
                    </a:lnTo>
                    <a:lnTo>
                      <a:pt x="1114" y="201"/>
                    </a:lnTo>
                    <a:lnTo>
                      <a:pt x="1114" y="200"/>
                    </a:lnTo>
                    <a:lnTo>
                      <a:pt x="1116" y="200"/>
                    </a:lnTo>
                    <a:lnTo>
                      <a:pt x="1116" y="200"/>
                    </a:lnTo>
                    <a:lnTo>
                      <a:pt x="1115" y="201"/>
                    </a:lnTo>
                    <a:lnTo>
                      <a:pt x="1117" y="201"/>
                    </a:lnTo>
                    <a:lnTo>
                      <a:pt x="1116" y="207"/>
                    </a:lnTo>
                    <a:lnTo>
                      <a:pt x="1117" y="207"/>
                    </a:lnTo>
                    <a:lnTo>
                      <a:pt x="1117" y="206"/>
                    </a:lnTo>
                    <a:lnTo>
                      <a:pt x="1117" y="207"/>
                    </a:lnTo>
                    <a:lnTo>
                      <a:pt x="1118" y="207"/>
                    </a:lnTo>
                    <a:lnTo>
                      <a:pt x="1118" y="210"/>
                    </a:lnTo>
                    <a:lnTo>
                      <a:pt x="1117" y="210"/>
                    </a:lnTo>
                    <a:lnTo>
                      <a:pt x="1117" y="211"/>
                    </a:lnTo>
                    <a:lnTo>
                      <a:pt x="1117" y="210"/>
                    </a:lnTo>
                    <a:lnTo>
                      <a:pt x="1117" y="209"/>
                    </a:lnTo>
                    <a:lnTo>
                      <a:pt x="1117" y="207"/>
                    </a:lnTo>
                    <a:lnTo>
                      <a:pt x="1116" y="207"/>
                    </a:lnTo>
                    <a:lnTo>
                      <a:pt x="1115" y="207"/>
                    </a:lnTo>
                    <a:lnTo>
                      <a:pt x="1114" y="207"/>
                    </a:lnTo>
                    <a:lnTo>
                      <a:pt x="1114" y="206"/>
                    </a:lnTo>
                    <a:lnTo>
                      <a:pt x="1113" y="205"/>
                    </a:lnTo>
                    <a:lnTo>
                      <a:pt x="1113" y="204"/>
                    </a:lnTo>
                    <a:lnTo>
                      <a:pt x="1113" y="203"/>
                    </a:lnTo>
                    <a:lnTo>
                      <a:pt x="1112" y="196"/>
                    </a:lnTo>
                    <a:lnTo>
                      <a:pt x="1111" y="196"/>
                    </a:lnTo>
                    <a:lnTo>
                      <a:pt x="1111" y="195"/>
                    </a:lnTo>
                    <a:lnTo>
                      <a:pt x="1112" y="196"/>
                    </a:lnTo>
                    <a:lnTo>
                      <a:pt x="1112" y="196"/>
                    </a:lnTo>
                    <a:lnTo>
                      <a:pt x="1113" y="196"/>
                    </a:lnTo>
                    <a:lnTo>
                      <a:pt x="1112" y="196"/>
                    </a:lnTo>
                    <a:lnTo>
                      <a:pt x="1109" y="193"/>
                    </a:lnTo>
                    <a:lnTo>
                      <a:pt x="1109" y="193"/>
                    </a:lnTo>
                    <a:lnTo>
                      <a:pt x="1109" y="191"/>
                    </a:lnTo>
                    <a:lnTo>
                      <a:pt x="1106" y="190"/>
                    </a:lnTo>
                    <a:lnTo>
                      <a:pt x="1106" y="190"/>
                    </a:lnTo>
                    <a:lnTo>
                      <a:pt x="1108" y="193"/>
                    </a:lnTo>
                    <a:lnTo>
                      <a:pt x="1108" y="193"/>
                    </a:lnTo>
                    <a:lnTo>
                      <a:pt x="1109" y="194"/>
                    </a:lnTo>
                    <a:lnTo>
                      <a:pt x="1109" y="195"/>
                    </a:lnTo>
                    <a:lnTo>
                      <a:pt x="1105" y="193"/>
                    </a:lnTo>
                    <a:lnTo>
                      <a:pt x="1104" y="192"/>
                    </a:lnTo>
                    <a:lnTo>
                      <a:pt x="1103" y="191"/>
                    </a:lnTo>
                    <a:lnTo>
                      <a:pt x="1104" y="191"/>
                    </a:lnTo>
                    <a:lnTo>
                      <a:pt x="1105" y="190"/>
                    </a:lnTo>
                    <a:lnTo>
                      <a:pt x="1105" y="189"/>
                    </a:lnTo>
                    <a:lnTo>
                      <a:pt x="1105" y="189"/>
                    </a:lnTo>
                    <a:lnTo>
                      <a:pt x="1103" y="189"/>
                    </a:lnTo>
                    <a:lnTo>
                      <a:pt x="1102" y="189"/>
                    </a:lnTo>
                    <a:lnTo>
                      <a:pt x="1101" y="188"/>
                    </a:lnTo>
                    <a:lnTo>
                      <a:pt x="1100" y="188"/>
                    </a:lnTo>
                    <a:lnTo>
                      <a:pt x="1100" y="187"/>
                    </a:lnTo>
                    <a:lnTo>
                      <a:pt x="1101" y="187"/>
                    </a:lnTo>
                    <a:lnTo>
                      <a:pt x="1101" y="186"/>
                    </a:lnTo>
                    <a:lnTo>
                      <a:pt x="1100" y="185"/>
                    </a:lnTo>
                    <a:lnTo>
                      <a:pt x="1099" y="185"/>
                    </a:lnTo>
                    <a:lnTo>
                      <a:pt x="1099" y="185"/>
                    </a:lnTo>
                    <a:lnTo>
                      <a:pt x="1099" y="183"/>
                    </a:lnTo>
                    <a:lnTo>
                      <a:pt x="1098" y="184"/>
                    </a:lnTo>
                    <a:lnTo>
                      <a:pt x="1097" y="183"/>
                    </a:lnTo>
                    <a:lnTo>
                      <a:pt x="1096" y="182"/>
                    </a:lnTo>
                    <a:lnTo>
                      <a:pt x="1095" y="183"/>
                    </a:lnTo>
                    <a:lnTo>
                      <a:pt x="1094" y="182"/>
                    </a:lnTo>
                    <a:lnTo>
                      <a:pt x="1095" y="182"/>
                    </a:lnTo>
                    <a:lnTo>
                      <a:pt x="1095" y="182"/>
                    </a:lnTo>
                    <a:lnTo>
                      <a:pt x="1094" y="180"/>
                    </a:lnTo>
                    <a:lnTo>
                      <a:pt x="1092" y="179"/>
                    </a:lnTo>
                    <a:lnTo>
                      <a:pt x="1094" y="181"/>
                    </a:lnTo>
                    <a:lnTo>
                      <a:pt x="1092" y="180"/>
                    </a:lnTo>
                    <a:lnTo>
                      <a:pt x="1091" y="180"/>
                    </a:lnTo>
                    <a:lnTo>
                      <a:pt x="1091" y="179"/>
                    </a:lnTo>
                    <a:lnTo>
                      <a:pt x="1090" y="175"/>
                    </a:lnTo>
                    <a:lnTo>
                      <a:pt x="1089" y="175"/>
                    </a:lnTo>
                    <a:lnTo>
                      <a:pt x="1087" y="175"/>
                    </a:lnTo>
                    <a:lnTo>
                      <a:pt x="1086" y="174"/>
                    </a:lnTo>
                    <a:lnTo>
                      <a:pt x="1084" y="174"/>
                    </a:lnTo>
                    <a:lnTo>
                      <a:pt x="1084" y="173"/>
                    </a:lnTo>
                    <a:lnTo>
                      <a:pt x="1084" y="173"/>
                    </a:lnTo>
                    <a:lnTo>
                      <a:pt x="1077" y="167"/>
                    </a:lnTo>
                    <a:lnTo>
                      <a:pt x="1075" y="166"/>
                    </a:lnTo>
                    <a:lnTo>
                      <a:pt x="1075" y="165"/>
                    </a:lnTo>
                    <a:lnTo>
                      <a:pt x="1074" y="166"/>
                    </a:lnTo>
                    <a:lnTo>
                      <a:pt x="1070" y="164"/>
                    </a:lnTo>
                    <a:lnTo>
                      <a:pt x="1069" y="162"/>
                    </a:lnTo>
                    <a:lnTo>
                      <a:pt x="1068" y="162"/>
                    </a:lnTo>
                    <a:lnTo>
                      <a:pt x="1065" y="161"/>
                    </a:lnTo>
                    <a:lnTo>
                      <a:pt x="1062" y="158"/>
                    </a:lnTo>
                    <a:lnTo>
                      <a:pt x="1055" y="158"/>
                    </a:lnTo>
                    <a:lnTo>
                      <a:pt x="1055" y="159"/>
                    </a:lnTo>
                    <a:lnTo>
                      <a:pt x="1054" y="159"/>
                    </a:lnTo>
                    <a:lnTo>
                      <a:pt x="1053" y="158"/>
                    </a:lnTo>
                    <a:lnTo>
                      <a:pt x="1051" y="158"/>
                    </a:lnTo>
                    <a:lnTo>
                      <a:pt x="1050" y="158"/>
                    </a:lnTo>
                    <a:lnTo>
                      <a:pt x="1048" y="158"/>
                    </a:lnTo>
                    <a:lnTo>
                      <a:pt x="1046" y="159"/>
                    </a:lnTo>
                    <a:lnTo>
                      <a:pt x="1044" y="158"/>
                    </a:lnTo>
                    <a:lnTo>
                      <a:pt x="1042" y="156"/>
                    </a:lnTo>
                    <a:lnTo>
                      <a:pt x="1041" y="157"/>
                    </a:lnTo>
                    <a:lnTo>
                      <a:pt x="1032" y="155"/>
                    </a:lnTo>
                    <a:lnTo>
                      <a:pt x="1031" y="156"/>
                    </a:lnTo>
                    <a:lnTo>
                      <a:pt x="1031" y="157"/>
                    </a:lnTo>
                    <a:lnTo>
                      <a:pt x="1031" y="158"/>
                    </a:lnTo>
                    <a:lnTo>
                      <a:pt x="1031" y="160"/>
                    </a:lnTo>
                    <a:lnTo>
                      <a:pt x="1030" y="161"/>
                    </a:lnTo>
                    <a:lnTo>
                      <a:pt x="1029" y="162"/>
                    </a:lnTo>
                    <a:lnTo>
                      <a:pt x="1032" y="163"/>
                    </a:lnTo>
                    <a:lnTo>
                      <a:pt x="1033" y="167"/>
                    </a:lnTo>
                    <a:lnTo>
                      <a:pt x="1033" y="167"/>
                    </a:lnTo>
                    <a:lnTo>
                      <a:pt x="1034" y="171"/>
                    </a:lnTo>
                    <a:lnTo>
                      <a:pt x="1031" y="174"/>
                    </a:lnTo>
                    <a:lnTo>
                      <a:pt x="1029" y="175"/>
                    </a:lnTo>
                    <a:lnTo>
                      <a:pt x="1026" y="175"/>
                    </a:lnTo>
                    <a:lnTo>
                      <a:pt x="1026" y="175"/>
                    </a:lnTo>
                    <a:lnTo>
                      <a:pt x="1025" y="171"/>
                    </a:lnTo>
                    <a:lnTo>
                      <a:pt x="1023" y="171"/>
                    </a:lnTo>
                    <a:lnTo>
                      <a:pt x="1023" y="170"/>
                    </a:lnTo>
                    <a:lnTo>
                      <a:pt x="1022" y="169"/>
                    </a:lnTo>
                    <a:lnTo>
                      <a:pt x="1019" y="169"/>
                    </a:lnTo>
                    <a:lnTo>
                      <a:pt x="1019" y="168"/>
                    </a:lnTo>
                    <a:lnTo>
                      <a:pt x="1019" y="163"/>
                    </a:lnTo>
                    <a:lnTo>
                      <a:pt x="1017" y="162"/>
                    </a:lnTo>
                    <a:lnTo>
                      <a:pt x="1017" y="161"/>
                    </a:lnTo>
                    <a:lnTo>
                      <a:pt x="1018" y="161"/>
                    </a:lnTo>
                    <a:lnTo>
                      <a:pt x="1018" y="160"/>
                    </a:lnTo>
                    <a:lnTo>
                      <a:pt x="1016" y="160"/>
                    </a:lnTo>
                    <a:lnTo>
                      <a:pt x="1015" y="160"/>
                    </a:lnTo>
                    <a:lnTo>
                      <a:pt x="1011" y="164"/>
                    </a:lnTo>
                    <a:lnTo>
                      <a:pt x="1011" y="164"/>
                    </a:lnTo>
                    <a:lnTo>
                      <a:pt x="1011" y="164"/>
                    </a:lnTo>
                    <a:lnTo>
                      <a:pt x="1008" y="164"/>
                    </a:lnTo>
                    <a:lnTo>
                      <a:pt x="1006" y="163"/>
                    </a:lnTo>
                    <a:lnTo>
                      <a:pt x="1003" y="163"/>
                    </a:lnTo>
                    <a:lnTo>
                      <a:pt x="1001" y="163"/>
                    </a:lnTo>
                    <a:lnTo>
                      <a:pt x="1001" y="164"/>
                    </a:lnTo>
                    <a:lnTo>
                      <a:pt x="1001" y="163"/>
                    </a:lnTo>
                    <a:lnTo>
                      <a:pt x="999" y="163"/>
                    </a:lnTo>
                    <a:lnTo>
                      <a:pt x="997" y="162"/>
                    </a:lnTo>
                    <a:lnTo>
                      <a:pt x="996" y="160"/>
                    </a:lnTo>
                    <a:lnTo>
                      <a:pt x="993" y="161"/>
                    </a:lnTo>
                    <a:lnTo>
                      <a:pt x="990" y="160"/>
                    </a:lnTo>
                    <a:lnTo>
                      <a:pt x="989" y="161"/>
                    </a:lnTo>
                    <a:lnTo>
                      <a:pt x="987" y="161"/>
                    </a:lnTo>
                    <a:lnTo>
                      <a:pt x="986" y="161"/>
                    </a:lnTo>
                    <a:lnTo>
                      <a:pt x="986" y="161"/>
                    </a:lnTo>
                    <a:lnTo>
                      <a:pt x="986" y="162"/>
                    </a:lnTo>
                    <a:lnTo>
                      <a:pt x="985" y="162"/>
                    </a:lnTo>
                    <a:lnTo>
                      <a:pt x="985" y="164"/>
                    </a:lnTo>
                    <a:lnTo>
                      <a:pt x="983" y="164"/>
                    </a:lnTo>
                    <a:lnTo>
                      <a:pt x="982" y="165"/>
                    </a:lnTo>
                    <a:lnTo>
                      <a:pt x="981" y="166"/>
                    </a:lnTo>
                    <a:lnTo>
                      <a:pt x="980" y="166"/>
                    </a:lnTo>
                    <a:lnTo>
                      <a:pt x="981" y="164"/>
                    </a:lnTo>
                    <a:lnTo>
                      <a:pt x="980" y="163"/>
                    </a:lnTo>
                    <a:lnTo>
                      <a:pt x="979" y="164"/>
                    </a:lnTo>
                    <a:lnTo>
                      <a:pt x="979" y="164"/>
                    </a:lnTo>
                    <a:lnTo>
                      <a:pt x="977" y="161"/>
                    </a:lnTo>
                    <a:lnTo>
                      <a:pt x="976" y="160"/>
                    </a:lnTo>
                    <a:lnTo>
                      <a:pt x="974" y="160"/>
                    </a:lnTo>
                    <a:lnTo>
                      <a:pt x="973" y="160"/>
                    </a:lnTo>
                    <a:lnTo>
                      <a:pt x="972" y="160"/>
                    </a:lnTo>
                    <a:lnTo>
                      <a:pt x="972" y="158"/>
                    </a:lnTo>
                    <a:lnTo>
                      <a:pt x="974" y="153"/>
                    </a:lnTo>
                    <a:lnTo>
                      <a:pt x="974" y="149"/>
                    </a:lnTo>
                    <a:lnTo>
                      <a:pt x="972" y="147"/>
                    </a:lnTo>
                    <a:lnTo>
                      <a:pt x="972" y="147"/>
                    </a:lnTo>
                    <a:lnTo>
                      <a:pt x="969" y="142"/>
                    </a:lnTo>
                    <a:lnTo>
                      <a:pt x="968" y="142"/>
                    </a:lnTo>
                    <a:lnTo>
                      <a:pt x="967" y="141"/>
                    </a:lnTo>
                    <a:lnTo>
                      <a:pt x="952" y="140"/>
                    </a:lnTo>
                    <a:lnTo>
                      <a:pt x="951" y="140"/>
                    </a:lnTo>
                    <a:lnTo>
                      <a:pt x="949" y="140"/>
                    </a:lnTo>
                    <a:lnTo>
                      <a:pt x="948" y="141"/>
                    </a:lnTo>
                    <a:lnTo>
                      <a:pt x="947" y="141"/>
                    </a:lnTo>
                    <a:lnTo>
                      <a:pt x="945" y="140"/>
                    </a:lnTo>
                    <a:lnTo>
                      <a:pt x="944" y="140"/>
                    </a:lnTo>
                    <a:lnTo>
                      <a:pt x="943" y="141"/>
                    </a:lnTo>
                    <a:lnTo>
                      <a:pt x="942" y="142"/>
                    </a:lnTo>
                    <a:lnTo>
                      <a:pt x="941" y="141"/>
                    </a:lnTo>
                    <a:lnTo>
                      <a:pt x="939" y="141"/>
                    </a:lnTo>
                    <a:lnTo>
                      <a:pt x="938" y="142"/>
                    </a:lnTo>
                    <a:lnTo>
                      <a:pt x="937" y="141"/>
                    </a:lnTo>
                    <a:lnTo>
                      <a:pt x="935" y="142"/>
                    </a:lnTo>
                    <a:lnTo>
                      <a:pt x="933" y="142"/>
                    </a:lnTo>
                    <a:lnTo>
                      <a:pt x="933" y="143"/>
                    </a:lnTo>
                    <a:lnTo>
                      <a:pt x="930" y="141"/>
                    </a:lnTo>
                    <a:lnTo>
                      <a:pt x="929" y="141"/>
                    </a:lnTo>
                    <a:lnTo>
                      <a:pt x="928" y="140"/>
                    </a:lnTo>
                    <a:lnTo>
                      <a:pt x="931" y="139"/>
                    </a:lnTo>
                    <a:lnTo>
                      <a:pt x="932" y="138"/>
                    </a:lnTo>
                    <a:lnTo>
                      <a:pt x="932" y="137"/>
                    </a:lnTo>
                    <a:lnTo>
                      <a:pt x="928" y="134"/>
                    </a:lnTo>
                    <a:lnTo>
                      <a:pt x="928" y="133"/>
                    </a:lnTo>
                    <a:lnTo>
                      <a:pt x="928" y="132"/>
                    </a:lnTo>
                    <a:lnTo>
                      <a:pt x="924" y="133"/>
                    </a:lnTo>
                    <a:lnTo>
                      <a:pt x="922" y="133"/>
                    </a:lnTo>
                    <a:lnTo>
                      <a:pt x="922" y="132"/>
                    </a:lnTo>
                    <a:lnTo>
                      <a:pt x="922" y="131"/>
                    </a:lnTo>
                    <a:lnTo>
                      <a:pt x="921" y="130"/>
                    </a:lnTo>
                    <a:lnTo>
                      <a:pt x="920" y="129"/>
                    </a:lnTo>
                    <a:lnTo>
                      <a:pt x="919" y="129"/>
                    </a:lnTo>
                    <a:lnTo>
                      <a:pt x="917" y="127"/>
                    </a:lnTo>
                    <a:lnTo>
                      <a:pt x="917" y="128"/>
                    </a:lnTo>
                    <a:lnTo>
                      <a:pt x="916" y="128"/>
                    </a:lnTo>
                    <a:lnTo>
                      <a:pt x="915" y="128"/>
                    </a:lnTo>
                    <a:lnTo>
                      <a:pt x="913" y="127"/>
                    </a:lnTo>
                    <a:lnTo>
                      <a:pt x="913" y="128"/>
                    </a:lnTo>
                    <a:lnTo>
                      <a:pt x="913" y="127"/>
                    </a:lnTo>
                    <a:lnTo>
                      <a:pt x="915" y="124"/>
                    </a:lnTo>
                    <a:lnTo>
                      <a:pt x="916" y="124"/>
                    </a:lnTo>
                    <a:lnTo>
                      <a:pt x="917" y="125"/>
                    </a:lnTo>
                    <a:lnTo>
                      <a:pt x="917" y="126"/>
                    </a:lnTo>
                    <a:lnTo>
                      <a:pt x="919" y="125"/>
                    </a:lnTo>
                    <a:lnTo>
                      <a:pt x="919" y="123"/>
                    </a:lnTo>
                    <a:lnTo>
                      <a:pt x="917" y="120"/>
                    </a:lnTo>
                    <a:lnTo>
                      <a:pt x="914" y="117"/>
                    </a:lnTo>
                    <a:lnTo>
                      <a:pt x="913" y="117"/>
                    </a:lnTo>
                    <a:lnTo>
                      <a:pt x="912" y="116"/>
                    </a:lnTo>
                    <a:lnTo>
                      <a:pt x="910" y="116"/>
                    </a:lnTo>
                    <a:lnTo>
                      <a:pt x="908" y="116"/>
                    </a:lnTo>
                    <a:lnTo>
                      <a:pt x="908" y="116"/>
                    </a:lnTo>
                    <a:lnTo>
                      <a:pt x="908" y="116"/>
                    </a:lnTo>
                    <a:lnTo>
                      <a:pt x="904" y="116"/>
                    </a:lnTo>
                    <a:lnTo>
                      <a:pt x="903" y="116"/>
                    </a:lnTo>
                    <a:lnTo>
                      <a:pt x="900" y="116"/>
                    </a:lnTo>
                    <a:lnTo>
                      <a:pt x="899" y="114"/>
                    </a:lnTo>
                    <a:lnTo>
                      <a:pt x="898" y="114"/>
                    </a:lnTo>
                    <a:lnTo>
                      <a:pt x="895" y="113"/>
                    </a:lnTo>
                    <a:lnTo>
                      <a:pt x="895" y="113"/>
                    </a:lnTo>
                    <a:lnTo>
                      <a:pt x="891" y="112"/>
                    </a:lnTo>
                    <a:lnTo>
                      <a:pt x="888" y="110"/>
                    </a:lnTo>
                    <a:lnTo>
                      <a:pt x="884" y="110"/>
                    </a:lnTo>
                    <a:lnTo>
                      <a:pt x="883" y="109"/>
                    </a:lnTo>
                    <a:lnTo>
                      <a:pt x="873" y="109"/>
                    </a:lnTo>
                    <a:lnTo>
                      <a:pt x="872" y="109"/>
                    </a:lnTo>
                    <a:lnTo>
                      <a:pt x="871" y="108"/>
                    </a:lnTo>
                    <a:lnTo>
                      <a:pt x="870" y="107"/>
                    </a:lnTo>
                    <a:lnTo>
                      <a:pt x="869" y="107"/>
                    </a:lnTo>
                    <a:lnTo>
                      <a:pt x="868" y="108"/>
                    </a:lnTo>
                    <a:lnTo>
                      <a:pt x="868" y="109"/>
                    </a:lnTo>
                    <a:lnTo>
                      <a:pt x="869" y="109"/>
                    </a:lnTo>
                    <a:lnTo>
                      <a:pt x="869" y="110"/>
                    </a:lnTo>
                    <a:lnTo>
                      <a:pt x="870" y="112"/>
                    </a:lnTo>
                    <a:lnTo>
                      <a:pt x="869" y="112"/>
                    </a:lnTo>
                    <a:lnTo>
                      <a:pt x="867" y="114"/>
                    </a:lnTo>
                    <a:lnTo>
                      <a:pt x="867" y="116"/>
                    </a:lnTo>
                    <a:lnTo>
                      <a:pt x="866" y="119"/>
                    </a:lnTo>
                    <a:lnTo>
                      <a:pt x="864" y="119"/>
                    </a:lnTo>
                    <a:lnTo>
                      <a:pt x="863" y="120"/>
                    </a:lnTo>
                    <a:lnTo>
                      <a:pt x="863" y="122"/>
                    </a:lnTo>
                    <a:lnTo>
                      <a:pt x="862" y="123"/>
                    </a:lnTo>
                    <a:lnTo>
                      <a:pt x="863" y="124"/>
                    </a:lnTo>
                    <a:lnTo>
                      <a:pt x="863" y="125"/>
                    </a:lnTo>
                    <a:lnTo>
                      <a:pt x="862" y="125"/>
                    </a:lnTo>
                    <a:lnTo>
                      <a:pt x="862" y="127"/>
                    </a:lnTo>
                    <a:lnTo>
                      <a:pt x="863" y="128"/>
                    </a:lnTo>
                    <a:lnTo>
                      <a:pt x="863" y="129"/>
                    </a:lnTo>
                    <a:lnTo>
                      <a:pt x="863" y="130"/>
                    </a:lnTo>
                    <a:lnTo>
                      <a:pt x="863" y="131"/>
                    </a:lnTo>
                    <a:lnTo>
                      <a:pt x="863" y="132"/>
                    </a:lnTo>
                    <a:lnTo>
                      <a:pt x="863" y="132"/>
                    </a:lnTo>
                    <a:lnTo>
                      <a:pt x="860" y="131"/>
                    </a:lnTo>
                    <a:lnTo>
                      <a:pt x="859" y="133"/>
                    </a:lnTo>
                    <a:lnTo>
                      <a:pt x="859" y="132"/>
                    </a:lnTo>
                    <a:lnTo>
                      <a:pt x="858" y="133"/>
                    </a:lnTo>
                    <a:lnTo>
                      <a:pt x="858" y="132"/>
                    </a:lnTo>
                    <a:lnTo>
                      <a:pt x="855" y="134"/>
                    </a:lnTo>
                    <a:lnTo>
                      <a:pt x="855" y="135"/>
                    </a:lnTo>
                    <a:lnTo>
                      <a:pt x="854" y="135"/>
                    </a:lnTo>
                    <a:lnTo>
                      <a:pt x="854" y="137"/>
                    </a:lnTo>
                    <a:lnTo>
                      <a:pt x="852" y="136"/>
                    </a:lnTo>
                    <a:lnTo>
                      <a:pt x="852" y="137"/>
                    </a:lnTo>
                    <a:lnTo>
                      <a:pt x="852" y="136"/>
                    </a:lnTo>
                    <a:lnTo>
                      <a:pt x="851" y="136"/>
                    </a:lnTo>
                    <a:lnTo>
                      <a:pt x="851" y="135"/>
                    </a:lnTo>
                    <a:lnTo>
                      <a:pt x="851" y="135"/>
                    </a:lnTo>
                    <a:lnTo>
                      <a:pt x="849" y="135"/>
                    </a:lnTo>
                    <a:lnTo>
                      <a:pt x="849" y="133"/>
                    </a:lnTo>
                    <a:lnTo>
                      <a:pt x="848" y="133"/>
                    </a:lnTo>
                    <a:lnTo>
                      <a:pt x="848" y="133"/>
                    </a:lnTo>
                    <a:lnTo>
                      <a:pt x="845" y="131"/>
                    </a:lnTo>
                    <a:lnTo>
                      <a:pt x="844" y="131"/>
                    </a:lnTo>
                    <a:lnTo>
                      <a:pt x="841" y="130"/>
                    </a:lnTo>
                    <a:lnTo>
                      <a:pt x="841" y="129"/>
                    </a:lnTo>
                    <a:lnTo>
                      <a:pt x="841" y="129"/>
                    </a:lnTo>
                    <a:lnTo>
                      <a:pt x="839" y="128"/>
                    </a:lnTo>
                    <a:lnTo>
                      <a:pt x="836" y="129"/>
                    </a:lnTo>
                    <a:lnTo>
                      <a:pt x="835" y="131"/>
                    </a:lnTo>
                    <a:lnTo>
                      <a:pt x="834" y="132"/>
                    </a:lnTo>
                    <a:lnTo>
                      <a:pt x="835" y="133"/>
                    </a:lnTo>
                    <a:lnTo>
                      <a:pt x="835" y="134"/>
                    </a:lnTo>
                    <a:lnTo>
                      <a:pt x="834" y="132"/>
                    </a:lnTo>
                    <a:lnTo>
                      <a:pt x="834" y="133"/>
                    </a:lnTo>
                    <a:lnTo>
                      <a:pt x="830" y="132"/>
                    </a:lnTo>
                    <a:lnTo>
                      <a:pt x="830" y="133"/>
                    </a:lnTo>
                    <a:lnTo>
                      <a:pt x="829" y="132"/>
                    </a:lnTo>
                    <a:lnTo>
                      <a:pt x="827" y="131"/>
                    </a:lnTo>
                    <a:lnTo>
                      <a:pt x="826" y="130"/>
                    </a:lnTo>
                    <a:lnTo>
                      <a:pt x="826" y="127"/>
                    </a:lnTo>
                    <a:lnTo>
                      <a:pt x="824" y="127"/>
                    </a:lnTo>
                    <a:lnTo>
                      <a:pt x="823" y="123"/>
                    </a:lnTo>
                    <a:lnTo>
                      <a:pt x="823" y="123"/>
                    </a:lnTo>
                    <a:lnTo>
                      <a:pt x="823" y="123"/>
                    </a:lnTo>
                    <a:lnTo>
                      <a:pt x="819" y="131"/>
                    </a:lnTo>
                    <a:lnTo>
                      <a:pt x="819" y="137"/>
                    </a:lnTo>
                    <a:lnTo>
                      <a:pt x="819" y="137"/>
                    </a:lnTo>
                    <a:lnTo>
                      <a:pt x="818" y="139"/>
                    </a:lnTo>
                    <a:lnTo>
                      <a:pt x="817" y="140"/>
                    </a:lnTo>
                    <a:lnTo>
                      <a:pt x="817" y="142"/>
                    </a:lnTo>
                    <a:lnTo>
                      <a:pt x="816" y="143"/>
                    </a:lnTo>
                    <a:lnTo>
                      <a:pt x="815" y="145"/>
                    </a:lnTo>
                    <a:lnTo>
                      <a:pt x="815" y="144"/>
                    </a:lnTo>
                    <a:lnTo>
                      <a:pt x="814" y="141"/>
                    </a:lnTo>
                    <a:lnTo>
                      <a:pt x="813" y="141"/>
                    </a:lnTo>
                    <a:lnTo>
                      <a:pt x="813" y="142"/>
                    </a:lnTo>
                    <a:lnTo>
                      <a:pt x="812" y="142"/>
                    </a:lnTo>
                    <a:lnTo>
                      <a:pt x="812" y="141"/>
                    </a:lnTo>
                    <a:lnTo>
                      <a:pt x="811" y="142"/>
                    </a:lnTo>
                    <a:lnTo>
                      <a:pt x="810" y="141"/>
                    </a:lnTo>
                    <a:lnTo>
                      <a:pt x="810" y="140"/>
                    </a:lnTo>
                    <a:lnTo>
                      <a:pt x="810" y="139"/>
                    </a:lnTo>
                    <a:lnTo>
                      <a:pt x="808" y="138"/>
                    </a:lnTo>
                    <a:lnTo>
                      <a:pt x="808" y="139"/>
                    </a:lnTo>
                    <a:lnTo>
                      <a:pt x="808" y="138"/>
                    </a:lnTo>
                    <a:lnTo>
                      <a:pt x="808" y="138"/>
                    </a:lnTo>
                    <a:lnTo>
                      <a:pt x="807" y="135"/>
                    </a:lnTo>
                    <a:lnTo>
                      <a:pt x="806" y="135"/>
                    </a:lnTo>
                    <a:lnTo>
                      <a:pt x="805" y="135"/>
                    </a:lnTo>
                    <a:lnTo>
                      <a:pt x="805" y="131"/>
                    </a:lnTo>
                    <a:lnTo>
                      <a:pt x="805" y="131"/>
                    </a:lnTo>
                    <a:lnTo>
                      <a:pt x="805" y="130"/>
                    </a:lnTo>
                    <a:lnTo>
                      <a:pt x="804" y="128"/>
                    </a:lnTo>
                    <a:lnTo>
                      <a:pt x="804" y="129"/>
                    </a:lnTo>
                    <a:lnTo>
                      <a:pt x="802" y="129"/>
                    </a:lnTo>
                    <a:lnTo>
                      <a:pt x="802" y="128"/>
                    </a:lnTo>
                    <a:lnTo>
                      <a:pt x="802" y="127"/>
                    </a:lnTo>
                    <a:lnTo>
                      <a:pt x="802" y="127"/>
                    </a:lnTo>
                    <a:lnTo>
                      <a:pt x="801" y="127"/>
                    </a:lnTo>
                    <a:lnTo>
                      <a:pt x="801" y="124"/>
                    </a:lnTo>
                    <a:lnTo>
                      <a:pt x="803" y="121"/>
                    </a:lnTo>
                    <a:lnTo>
                      <a:pt x="804" y="122"/>
                    </a:lnTo>
                    <a:lnTo>
                      <a:pt x="805" y="122"/>
                    </a:lnTo>
                    <a:lnTo>
                      <a:pt x="804" y="121"/>
                    </a:lnTo>
                    <a:lnTo>
                      <a:pt x="804" y="120"/>
                    </a:lnTo>
                    <a:lnTo>
                      <a:pt x="805" y="120"/>
                    </a:lnTo>
                    <a:lnTo>
                      <a:pt x="806" y="120"/>
                    </a:lnTo>
                    <a:lnTo>
                      <a:pt x="805" y="120"/>
                    </a:lnTo>
                    <a:lnTo>
                      <a:pt x="805" y="119"/>
                    </a:lnTo>
                    <a:lnTo>
                      <a:pt x="805" y="119"/>
                    </a:lnTo>
                    <a:lnTo>
                      <a:pt x="805" y="118"/>
                    </a:lnTo>
                    <a:lnTo>
                      <a:pt x="805" y="117"/>
                    </a:lnTo>
                    <a:lnTo>
                      <a:pt x="806" y="116"/>
                    </a:lnTo>
                    <a:lnTo>
                      <a:pt x="804" y="114"/>
                    </a:lnTo>
                    <a:lnTo>
                      <a:pt x="805" y="113"/>
                    </a:lnTo>
                    <a:lnTo>
                      <a:pt x="805" y="113"/>
                    </a:lnTo>
                    <a:lnTo>
                      <a:pt x="804" y="112"/>
                    </a:lnTo>
                    <a:lnTo>
                      <a:pt x="805" y="111"/>
                    </a:lnTo>
                    <a:lnTo>
                      <a:pt x="805" y="110"/>
                    </a:lnTo>
                    <a:lnTo>
                      <a:pt x="805" y="109"/>
                    </a:lnTo>
                    <a:lnTo>
                      <a:pt x="805" y="109"/>
                    </a:lnTo>
                    <a:lnTo>
                      <a:pt x="805" y="109"/>
                    </a:lnTo>
                    <a:lnTo>
                      <a:pt x="805" y="108"/>
                    </a:lnTo>
                    <a:lnTo>
                      <a:pt x="805" y="107"/>
                    </a:lnTo>
                    <a:lnTo>
                      <a:pt x="805" y="106"/>
                    </a:lnTo>
                    <a:lnTo>
                      <a:pt x="805" y="106"/>
                    </a:lnTo>
                    <a:lnTo>
                      <a:pt x="805" y="105"/>
                    </a:lnTo>
                    <a:lnTo>
                      <a:pt x="805" y="105"/>
                    </a:lnTo>
                    <a:lnTo>
                      <a:pt x="806" y="105"/>
                    </a:lnTo>
                    <a:lnTo>
                      <a:pt x="805" y="104"/>
                    </a:lnTo>
                    <a:lnTo>
                      <a:pt x="805" y="103"/>
                    </a:lnTo>
                    <a:lnTo>
                      <a:pt x="804" y="102"/>
                    </a:lnTo>
                    <a:lnTo>
                      <a:pt x="803" y="102"/>
                    </a:lnTo>
                    <a:lnTo>
                      <a:pt x="802" y="100"/>
                    </a:lnTo>
                    <a:lnTo>
                      <a:pt x="802" y="100"/>
                    </a:lnTo>
                    <a:lnTo>
                      <a:pt x="800" y="98"/>
                    </a:lnTo>
                    <a:lnTo>
                      <a:pt x="801" y="98"/>
                    </a:lnTo>
                    <a:lnTo>
                      <a:pt x="800" y="97"/>
                    </a:lnTo>
                    <a:lnTo>
                      <a:pt x="799" y="97"/>
                    </a:lnTo>
                    <a:lnTo>
                      <a:pt x="798" y="96"/>
                    </a:lnTo>
                    <a:lnTo>
                      <a:pt x="799" y="96"/>
                    </a:lnTo>
                    <a:lnTo>
                      <a:pt x="798" y="95"/>
                    </a:lnTo>
                    <a:lnTo>
                      <a:pt x="797" y="94"/>
                    </a:lnTo>
                    <a:lnTo>
                      <a:pt x="795" y="94"/>
                    </a:lnTo>
                    <a:lnTo>
                      <a:pt x="794" y="94"/>
                    </a:lnTo>
                    <a:lnTo>
                      <a:pt x="792" y="94"/>
                    </a:lnTo>
                    <a:lnTo>
                      <a:pt x="792" y="94"/>
                    </a:lnTo>
                    <a:lnTo>
                      <a:pt x="791" y="95"/>
                    </a:lnTo>
                    <a:lnTo>
                      <a:pt x="790" y="95"/>
                    </a:lnTo>
                    <a:lnTo>
                      <a:pt x="790" y="96"/>
                    </a:lnTo>
                    <a:lnTo>
                      <a:pt x="790" y="96"/>
                    </a:lnTo>
                    <a:lnTo>
                      <a:pt x="790" y="95"/>
                    </a:lnTo>
                    <a:lnTo>
                      <a:pt x="787" y="93"/>
                    </a:lnTo>
                    <a:lnTo>
                      <a:pt x="786" y="94"/>
                    </a:lnTo>
                    <a:lnTo>
                      <a:pt x="786" y="93"/>
                    </a:lnTo>
                    <a:lnTo>
                      <a:pt x="785" y="94"/>
                    </a:lnTo>
                    <a:lnTo>
                      <a:pt x="784" y="92"/>
                    </a:lnTo>
                    <a:lnTo>
                      <a:pt x="784" y="93"/>
                    </a:lnTo>
                    <a:lnTo>
                      <a:pt x="783" y="92"/>
                    </a:lnTo>
                    <a:lnTo>
                      <a:pt x="783" y="93"/>
                    </a:lnTo>
                    <a:lnTo>
                      <a:pt x="782" y="92"/>
                    </a:lnTo>
                    <a:lnTo>
                      <a:pt x="782" y="91"/>
                    </a:lnTo>
                    <a:lnTo>
                      <a:pt x="781" y="91"/>
                    </a:lnTo>
                    <a:lnTo>
                      <a:pt x="781" y="91"/>
                    </a:lnTo>
                    <a:lnTo>
                      <a:pt x="780" y="89"/>
                    </a:lnTo>
                    <a:lnTo>
                      <a:pt x="779" y="90"/>
                    </a:lnTo>
                    <a:lnTo>
                      <a:pt x="779" y="89"/>
                    </a:lnTo>
                    <a:lnTo>
                      <a:pt x="776" y="89"/>
                    </a:lnTo>
                    <a:lnTo>
                      <a:pt x="776" y="87"/>
                    </a:lnTo>
                    <a:lnTo>
                      <a:pt x="775" y="87"/>
                    </a:lnTo>
                    <a:lnTo>
                      <a:pt x="775" y="89"/>
                    </a:lnTo>
                    <a:lnTo>
                      <a:pt x="775" y="91"/>
                    </a:lnTo>
                    <a:lnTo>
                      <a:pt x="774" y="91"/>
                    </a:lnTo>
                    <a:lnTo>
                      <a:pt x="772" y="91"/>
                    </a:lnTo>
                    <a:lnTo>
                      <a:pt x="772" y="89"/>
                    </a:lnTo>
                    <a:lnTo>
                      <a:pt x="771" y="95"/>
                    </a:lnTo>
                    <a:lnTo>
                      <a:pt x="771" y="95"/>
                    </a:lnTo>
                    <a:lnTo>
                      <a:pt x="771" y="96"/>
                    </a:lnTo>
                    <a:lnTo>
                      <a:pt x="771" y="97"/>
                    </a:lnTo>
                    <a:lnTo>
                      <a:pt x="772" y="102"/>
                    </a:lnTo>
                    <a:lnTo>
                      <a:pt x="772" y="102"/>
                    </a:lnTo>
                    <a:lnTo>
                      <a:pt x="771" y="103"/>
                    </a:lnTo>
                    <a:lnTo>
                      <a:pt x="768" y="104"/>
                    </a:lnTo>
                    <a:lnTo>
                      <a:pt x="767" y="105"/>
                    </a:lnTo>
                    <a:lnTo>
                      <a:pt x="766" y="105"/>
                    </a:lnTo>
                    <a:lnTo>
                      <a:pt x="766" y="105"/>
                    </a:lnTo>
                    <a:lnTo>
                      <a:pt x="765" y="105"/>
                    </a:lnTo>
                    <a:lnTo>
                      <a:pt x="764" y="105"/>
                    </a:lnTo>
                    <a:lnTo>
                      <a:pt x="763" y="105"/>
                    </a:lnTo>
                    <a:lnTo>
                      <a:pt x="760" y="105"/>
                    </a:lnTo>
                    <a:lnTo>
                      <a:pt x="759" y="105"/>
                    </a:lnTo>
                    <a:lnTo>
                      <a:pt x="754" y="103"/>
                    </a:lnTo>
                    <a:lnTo>
                      <a:pt x="754" y="103"/>
                    </a:lnTo>
                    <a:lnTo>
                      <a:pt x="754" y="104"/>
                    </a:lnTo>
                    <a:lnTo>
                      <a:pt x="753" y="105"/>
                    </a:lnTo>
                    <a:lnTo>
                      <a:pt x="745" y="101"/>
                    </a:lnTo>
                    <a:lnTo>
                      <a:pt x="745" y="100"/>
                    </a:lnTo>
                    <a:lnTo>
                      <a:pt x="745" y="98"/>
                    </a:lnTo>
                    <a:lnTo>
                      <a:pt x="745" y="98"/>
                    </a:lnTo>
                    <a:lnTo>
                      <a:pt x="745" y="97"/>
                    </a:lnTo>
                    <a:lnTo>
                      <a:pt x="745" y="96"/>
                    </a:lnTo>
                    <a:lnTo>
                      <a:pt x="746" y="95"/>
                    </a:lnTo>
                    <a:lnTo>
                      <a:pt x="747" y="95"/>
                    </a:lnTo>
                    <a:lnTo>
                      <a:pt x="747" y="95"/>
                    </a:lnTo>
                    <a:lnTo>
                      <a:pt x="747" y="95"/>
                    </a:lnTo>
                    <a:lnTo>
                      <a:pt x="747" y="94"/>
                    </a:lnTo>
                    <a:lnTo>
                      <a:pt x="747" y="94"/>
                    </a:lnTo>
                    <a:lnTo>
                      <a:pt x="743" y="94"/>
                    </a:lnTo>
                    <a:lnTo>
                      <a:pt x="743" y="93"/>
                    </a:lnTo>
                    <a:lnTo>
                      <a:pt x="741" y="94"/>
                    </a:lnTo>
                    <a:lnTo>
                      <a:pt x="738" y="93"/>
                    </a:lnTo>
                    <a:lnTo>
                      <a:pt x="737" y="92"/>
                    </a:lnTo>
                    <a:lnTo>
                      <a:pt x="736" y="92"/>
                    </a:lnTo>
                    <a:lnTo>
                      <a:pt x="735" y="92"/>
                    </a:lnTo>
                    <a:lnTo>
                      <a:pt x="733" y="92"/>
                    </a:lnTo>
                    <a:lnTo>
                      <a:pt x="729" y="91"/>
                    </a:lnTo>
                    <a:lnTo>
                      <a:pt x="728" y="91"/>
                    </a:lnTo>
                    <a:lnTo>
                      <a:pt x="728" y="92"/>
                    </a:lnTo>
                    <a:lnTo>
                      <a:pt x="724" y="93"/>
                    </a:lnTo>
                    <a:lnTo>
                      <a:pt x="721" y="93"/>
                    </a:lnTo>
                    <a:lnTo>
                      <a:pt x="717" y="94"/>
                    </a:lnTo>
                    <a:lnTo>
                      <a:pt x="719" y="97"/>
                    </a:lnTo>
                    <a:lnTo>
                      <a:pt x="720" y="98"/>
                    </a:lnTo>
                    <a:lnTo>
                      <a:pt x="717" y="100"/>
                    </a:lnTo>
                    <a:lnTo>
                      <a:pt x="715" y="99"/>
                    </a:lnTo>
                    <a:lnTo>
                      <a:pt x="716" y="99"/>
                    </a:lnTo>
                    <a:lnTo>
                      <a:pt x="717" y="99"/>
                    </a:lnTo>
                    <a:lnTo>
                      <a:pt x="717" y="98"/>
                    </a:lnTo>
                    <a:lnTo>
                      <a:pt x="716" y="98"/>
                    </a:lnTo>
                    <a:lnTo>
                      <a:pt x="716" y="97"/>
                    </a:lnTo>
                    <a:lnTo>
                      <a:pt x="716" y="96"/>
                    </a:lnTo>
                    <a:lnTo>
                      <a:pt x="717" y="94"/>
                    </a:lnTo>
                    <a:lnTo>
                      <a:pt x="717" y="92"/>
                    </a:lnTo>
                    <a:lnTo>
                      <a:pt x="716" y="91"/>
                    </a:lnTo>
                    <a:lnTo>
                      <a:pt x="716" y="90"/>
                    </a:lnTo>
                    <a:lnTo>
                      <a:pt x="716" y="88"/>
                    </a:lnTo>
                    <a:lnTo>
                      <a:pt x="714" y="84"/>
                    </a:lnTo>
                    <a:lnTo>
                      <a:pt x="714" y="87"/>
                    </a:lnTo>
                    <a:lnTo>
                      <a:pt x="714" y="89"/>
                    </a:lnTo>
                    <a:lnTo>
                      <a:pt x="714" y="91"/>
                    </a:lnTo>
                    <a:lnTo>
                      <a:pt x="711" y="91"/>
                    </a:lnTo>
                    <a:lnTo>
                      <a:pt x="709" y="91"/>
                    </a:lnTo>
                    <a:lnTo>
                      <a:pt x="707" y="91"/>
                    </a:lnTo>
                    <a:lnTo>
                      <a:pt x="707" y="91"/>
                    </a:lnTo>
                    <a:lnTo>
                      <a:pt x="705" y="88"/>
                    </a:lnTo>
                    <a:lnTo>
                      <a:pt x="705" y="86"/>
                    </a:lnTo>
                    <a:lnTo>
                      <a:pt x="705" y="85"/>
                    </a:lnTo>
                    <a:lnTo>
                      <a:pt x="706" y="86"/>
                    </a:lnTo>
                    <a:lnTo>
                      <a:pt x="707" y="84"/>
                    </a:lnTo>
                    <a:lnTo>
                      <a:pt x="707" y="84"/>
                    </a:lnTo>
                    <a:lnTo>
                      <a:pt x="704" y="84"/>
                    </a:lnTo>
                    <a:lnTo>
                      <a:pt x="703" y="85"/>
                    </a:lnTo>
                    <a:lnTo>
                      <a:pt x="703" y="86"/>
                    </a:lnTo>
                    <a:lnTo>
                      <a:pt x="703" y="87"/>
                    </a:lnTo>
                    <a:lnTo>
                      <a:pt x="702" y="86"/>
                    </a:lnTo>
                    <a:lnTo>
                      <a:pt x="701" y="85"/>
                    </a:lnTo>
                    <a:lnTo>
                      <a:pt x="700" y="84"/>
                    </a:lnTo>
                    <a:lnTo>
                      <a:pt x="697" y="85"/>
                    </a:lnTo>
                    <a:lnTo>
                      <a:pt x="697" y="87"/>
                    </a:lnTo>
                    <a:lnTo>
                      <a:pt x="696" y="88"/>
                    </a:lnTo>
                    <a:lnTo>
                      <a:pt x="696" y="90"/>
                    </a:lnTo>
                    <a:lnTo>
                      <a:pt x="696" y="92"/>
                    </a:lnTo>
                    <a:lnTo>
                      <a:pt x="697" y="92"/>
                    </a:lnTo>
                    <a:lnTo>
                      <a:pt x="696" y="91"/>
                    </a:lnTo>
                    <a:lnTo>
                      <a:pt x="696" y="91"/>
                    </a:lnTo>
                    <a:lnTo>
                      <a:pt x="697" y="91"/>
                    </a:lnTo>
                    <a:lnTo>
                      <a:pt x="699" y="91"/>
                    </a:lnTo>
                    <a:lnTo>
                      <a:pt x="699" y="91"/>
                    </a:lnTo>
                    <a:lnTo>
                      <a:pt x="701" y="90"/>
                    </a:lnTo>
                    <a:lnTo>
                      <a:pt x="701" y="89"/>
                    </a:lnTo>
                    <a:lnTo>
                      <a:pt x="703" y="90"/>
                    </a:lnTo>
                    <a:lnTo>
                      <a:pt x="703" y="91"/>
                    </a:lnTo>
                    <a:lnTo>
                      <a:pt x="700" y="93"/>
                    </a:lnTo>
                    <a:lnTo>
                      <a:pt x="699" y="94"/>
                    </a:lnTo>
                    <a:lnTo>
                      <a:pt x="699" y="94"/>
                    </a:lnTo>
                    <a:lnTo>
                      <a:pt x="696" y="96"/>
                    </a:lnTo>
                    <a:lnTo>
                      <a:pt x="696" y="96"/>
                    </a:lnTo>
                    <a:lnTo>
                      <a:pt x="693" y="94"/>
                    </a:lnTo>
                    <a:lnTo>
                      <a:pt x="695" y="96"/>
                    </a:lnTo>
                    <a:lnTo>
                      <a:pt x="694" y="96"/>
                    </a:lnTo>
                    <a:lnTo>
                      <a:pt x="694" y="95"/>
                    </a:lnTo>
                    <a:lnTo>
                      <a:pt x="694" y="96"/>
                    </a:lnTo>
                    <a:lnTo>
                      <a:pt x="693" y="97"/>
                    </a:lnTo>
                    <a:lnTo>
                      <a:pt x="690" y="98"/>
                    </a:lnTo>
                    <a:lnTo>
                      <a:pt x="688" y="98"/>
                    </a:lnTo>
                    <a:lnTo>
                      <a:pt x="688" y="99"/>
                    </a:lnTo>
                    <a:lnTo>
                      <a:pt x="689" y="100"/>
                    </a:lnTo>
                    <a:lnTo>
                      <a:pt x="687" y="99"/>
                    </a:lnTo>
                    <a:lnTo>
                      <a:pt x="685" y="102"/>
                    </a:lnTo>
                    <a:lnTo>
                      <a:pt x="685" y="101"/>
                    </a:lnTo>
                    <a:lnTo>
                      <a:pt x="681" y="101"/>
                    </a:lnTo>
                    <a:lnTo>
                      <a:pt x="681" y="102"/>
                    </a:lnTo>
                    <a:lnTo>
                      <a:pt x="678" y="101"/>
                    </a:lnTo>
                    <a:lnTo>
                      <a:pt x="677" y="102"/>
                    </a:lnTo>
                    <a:lnTo>
                      <a:pt x="678" y="103"/>
                    </a:lnTo>
                    <a:lnTo>
                      <a:pt x="678" y="105"/>
                    </a:lnTo>
                    <a:lnTo>
                      <a:pt x="681" y="106"/>
                    </a:lnTo>
                    <a:lnTo>
                      <a:pt x="681" y="107"/>
                    </a:lnTo>
                    <a:lnTo>
                      <a:pt x="678" y="105"/>
                    </a:lnTo>
                    <a:lnTo>
                      <a:pt x="677" y="105"/>
                    </a:lnTo>
                    <a:lnTo>
                      <a:pt x="676" y="106"/>
                    </a:lnTo>
                    <a:lnTo>
                      <a:pt x="675" y="106"/>
                    </a:lnTo>
                    <a:lnTo>
                      <a:pt x="674" y="108"/>
                    </a:lnTo>
                    <a:lnTo>
                      <a:pt x="674" y="109"/>
                    </a:lnTo>
                    <a:lnTo>
                      <a:pt x="672" y="109"/>
                    </a:lnTo>
                    <a:lnTo>
                      <a:pt x="668" y="113"/>
                    </a:lnTo>
                    <a:lnTo>
                      <a:pt x="669" y="112"/>
                    </a:lnTo>
                    <a:lnTo>
                      <a:pt x="668" y="112"/>
                    </a:lnTo>
                    <a:lnTo>
                      <a:pt x="667" y="112"/>
                    </a:lnTo>
                    <a:lnTo>
                      <a:pt x="667" y="113"/>
                    </a:lnTo>
                    <a:lnTo>
                      <a:pt x="667" y="113"/>
                    </a:lnTo>
                    <a:lnTo>
                      <a:pt x="666" y="112"/>
                    </a:lnTo>
                    <a:lnTo>
                      <a:pt x="668" y="109"/>
                    </a:lnTo>
                    <a:lnTo>
                      <a:pt x="669" y="109"/>
                    </a:lnTo>
                    <a:lnTo>
                      <a:pt x="670" y="109"/>
                    </a:lnTo>
                    <a:lnTo>
                      <a:pt x="670" y="108"/>
                    </a:lnTo>
                    <a:lnTo>
                      <a:pt x="672" y="108"/>
                    </a:lnTo>
                    <a:lnTo>
                      <a:pt x="674" y="107"/>
                    </a:lnTo>
                    <a:lnTo>
                      <a:pt x="678" y="98"/>
                    </a:lnTo>
                    <a:lnTo>
                      <a:pt x="678" y="98"/>
                    </a:lnTo>
                    <a:lnTo>
                      <a:pt x="681" y="98"/>
                    </a:lnTo>
                    <a:lnTo>
                      <a:pt x="681" y="96"/>
                    </a:lnTo>
                    <a:lnTo>
                      <a:pt x="682" y="94"/>
                    </a:lnTo>
                    <a:lnTo>
                      <a:pt x="682" y="92"/>
                    </a:lnTo>
                    <a:lnTo>
                      <a:pt x="686" y="92"/>
                    </a:lnTo>
                    <a:lnTo>
                      <a:pt x="688" y="92"/>
                    </a:lnTo>
                    <a:lnTo>
                      <a:pt x="688" y="93"/>
                    </a:lnTo>
                    <a:lnTo>
                      <a:pt x="691" y="87"/>
                    </a:lnTo>
                    <a:lnTo>
                      <a:pt x="691" y="86"/>
                    </a:lnTo>
                    <a:lnTo>
                      <a:pt x="694" y="84"/>
                    </a:lnTo>
                    <a:lnTo>
                      <a:pt x="696" y="83"/>
                    </a:lnTo>
                    <a:lnTo>
                      <a:pt x="698" y="80"/>
                    </a:lnTo>
                    <a:lnTo>
                      <a:pt x="698" y="78"/>
                    </a:lnTo>
                    <a:lnTo>
                      <a:pt x="700" y="76"/>
                    </a:lnTo>
                    <a:lnTo>
                      <a:pt x="700" y="76"/>
                    </a:lnTo>
                    <a:lnTo>
                      <a:pt x="700" y="75"/>
                    </a:lnTo>
                    <a:lnTo>
                      <a:pt x="702" y="74"/>
                    </a:lnTo>
                    <a:lnTo>
                      <a:pt x="703" y="74"/>
                    </a:lnTo>
                    <a:lnTo>
                      <a:pt x="702" y="73"/>
                    </a:lnTo>
                    <a:lnTo>
                      <a:pt x="703" y="73"/>
                    </a:lnTo>
                    <a:lnTo>
                      <a:pt x="703" y="73"/>
                    </a:lnTo>
                    <a:lnTo>
                      <a:pt x="704" y="73"/>
                    </a:lnTo>
                    <a:lnTo>
                      <a:pt x="704" y="72"/>
                    </a:lnTo>
                    <a:lnTo>
                      <a:pt x="705" y="72"/>
                    </a:lnTo>
                    <a:lnTo>
                      <a:pt x="707" y="70"/>
                    </a:lnTo>
                    <a:lnTo>
                      <a:pt x="708" y="72"/>
                    </a:lnTo>
                    <a:lnTo>
                      <a:pt x="708" y="70"/>
                    </a:lnTo>
                    <a:lnTo>
                      <a:pt x="709" y="69"/>
                    </a:lnTo>
                    <a:lnTo>
                      <a:pt x="708" y="69"/>
                    </a:lnTo>
                    <a:lnTo>
                      <a:pt x="711" y="68"/>
                    </a:lnTo>
                    <a:lnTo>
                      <a:pt x="710" y="67"/>
                    </a:lnTo>
                    <a:lnTo>
                      <a:pt x="710" y="66"/>
                    </a:lnTo>
                    <a:lnTo>
                      <a:pt x="712" y="65"/>
                    </a:lnTo>
                    <a:lnTo>
                      <a:pt x="712" y="66"/>
                    </a:lnTo>
                    <a:lnTo>
                      <a:pt x="713" y="65"/>
                    </a:lnTo>
                    <a:lnTo>
                      <a:pt x="714" y="65"/>
                    </a:lnTo>
                    <a:lnTo>
                      <a:pt x="714" y="65"/>
                    </a:lnTo>
                    <a:lnTo>
                      <a:pt x="714" y="64"/>
                    </a:lnTo>
                    <a:lnTo>
                      <a:pt x="714" y="63"/>
                    </a:lnTo>
                    <a:lnTo>
                      <a:pt x="715" y="63"/>
                    </a:lnTo>
                    <a:lnTo>
                      <a:pt x="716" y="62"/>
                    </a:lnTo>
                    <a:lnTo>
                      <a:pt x="717" y="61"/>
                    </a:lnTo>
                    <a:lnTo>
                      <a:pt x="717" y="59"/>
                    </a:lnTo>
                    <a:lnTo>
                      <a:pt x="718" y="58"/>
                    </a:lnTo>
                    <a:lnTo>
                      <a:pt x="718" y="58"/>
                    </a:lnTo>
                    <a:lnTo>
                      <a:pt x="718" y="56"/>
                    </a:lnTo>
                    <a:lnTo>
                      <a:pt x="718" y="56"/>
                    </a:lnTo>
                    <a:lnTo>
                      <a:pt x="718" y="54"/>
                    </a:lnTo>
                    <a:lnTo>
                      <a:pt x="719" y="54"/>
                    </a:lnTo>
                    <a:lnTo>
                      <a:pt x="718" y="53"/>
                    </a:lnTo>
                    <a:lnTo>
                      <a:pt x="717" y="53"/>
                    </a:lnTo>
                    <a:lnTo>
                      <a:pt x="716" y="51"/>
                    </a:lnTo>
                    <a:lnTo>
                      <a:pt x="716" y="50"/>
                    </a:lnTo>
                    <a:lnTo>
                      <a:pt x="715" y="51"/>
                    </a:lnTo>
                    <a:lnTo>
                      <a:pt x="714" y="51"/>
                    </a:lnTo>
                    <a:lnTo>
                      <a:pt x="714" y="51"/>
                    </a:lnTo>
                    <a:lnTo>
                      <a:pt x="714" y="51"/>
                    </a:lnTo>
                    <a:lnTo>
                      <a:pt x="714" y="51"/>
                    </a:lnTo>
                    <a:lnTo>
                      <a:pt x="714" y="49"/>
                    </a:lnTo>
                    <a:lnTo>
                      <a:pt x="714" y="48"/>
                    </a:lnTo>
                    <a:lnTo>
                      <a:pt x="712" y="47"/>
                    </a:lnTo>
                    <a:lnTo>
                      <a:pt x="711" y="47"/>
                    </a:lnTo>
                    <a:lnTo>
                      <a:pt x="712" y="46"/>
                    </a:lnTo>
                    <a:lnTo>
                      <a:pt x="713" y="46"/>
                    </a:lnTo>
                    <a:lnTo>
                      <a:pt x="714" y="48"/>
                    </a:lnTo>
                    <a:lnTo>
                      <a:pt x="717" y="50"/>
                    </a:lnTo>
                    <a:lnTo>
                      <a:pt x="717" y="51"/>
                    </a:lnTo>
                    <a:lnTo>
                      <a:pt x="717" y="51"/>
                    </a:lnTo>
                    <a:lnTo>
                      <a:pt x="719" y="47"/>
                    </a:lnTo>
                    <a:lnTo>
                      <a:pt x="719" y="43"/>
                    </a:lnTo>
                    <a:lnTo>
                      <a:pt x="718" y="44"/>
                    </a:lnTo>
                    <a:lnTo>
                      <a:pt x="717" y="43"/>
                    </a:lnTo>
                    <a:lnTo>
                      <a:pt x="717" y="41"/>
                    </a:lnTo>
                    <a:lnTo>
                      <a:pt x="717" y="40"/>
                    </a:lnTo>
                    <a:lnTo>
                      <a:pt x="716" y="37"/>
                    </a:lnTo>
                    <a:lnTo>
                      <a:pt x="714" y="37"/>
                    </a:lnTo>
                    <a:lnTo>
                      <a:pt x="715" y="39"/>
                    </a:lnTo>
                    <a:lnTo>
                      <a:pt x="714" y="40"/>
                    </a:lnTo>
                    <a:lnTo>
                      <a:pt x="714" y="40"/>
                    </a:lnTo>
                    <a:lnTo>
                      <a:pt x="714" y="40"/>
                    </a:lnTo>
                    <a:lnTo>
                      <a:pt x="713" y="38"/>
                    </a:lnTo>
                    <a:lnTo>
                      <a:pt x="712" y="37"/>
                    </a:lnTo>
                    <a:lnTo>
                      <a:pt x="713" y="36"/>
                    </a:lnTo>
                    <a:lnTo>
                      <a:pt x="713" y="35"/>
                    </a:lnTo>
                    <a:lnTo>
                      <a:pt x="710" y="33"/>
                    </a:lnTo>
                    <a:lnTo>
                      <a:pt x="710" y="33"/>
                    </a:lnTo>
                    <a:lnTo>
                      <a:pt x="710" y="32"/>
                    </a:lnTo>
                    <a:lnTo>
                      <a:pt x="708" y="29"/>
                    </a:lnTo>
                    <a:lnTo>
                      <a:pt x="706" y="28"/>
                    </a:lnTo>
                    <a:lnTo>
                      <a:pt x="707" y="27"/>
                    </a:lnTo>
                    <a:lnTo>
                      <a:pt x="706" y="27"/>
                    </a:lnTo>
                    <a:lnTo>
                      <a:pt x="705" y="26"/>
                    </a:lnTo>
                    <a:lnTo>
                      <a:pt x="704" y="27"/>
                    </a:lnTo>
                    <a:lnTo>
                      <a:pt x="704" y="26"/>
                    </a:lnTo>
                    <a:lnTo>
                      <a:pt x="704" y="25"/>
                    </a:lnTo>
                    <a:lnTo>
                      <a:pt x="703" y="25"/>
                    </a:lnTo>
                    <a:lnTo>
                      <a:pt x="699" y="25"/>
                    </a:lnTo>
                    <a:lnTo>
                      <a:pt x="698" y="26"/>
                    </a:lnTo>
                    <a:lnTo>
                      <a:pt x="697" y="26"/>
                    </a:lnTo>
                    <a:lnTo>
                      <a:pt x="696" y="26"/>
                    </a:lnTo>
                    <a:lnTo>
                      <a:pt x="695" y="25"/>
                    </a:lnTo>
                    <a:lnTo>
                      <a:pt x="693" y="25"/>
                    </a:lnTo>
                    <a:lnTo>
                      <a:pt x="692" y="25"/>
                    </a:lnTo>
                    <a:lnTo>
                      <a:pt x="690" y="26"/>
                    </a:lnTo>
                    <a:lnTo>
                      <a:pt x="689" y="25"/>
                    </a:lnTo>
                    <a:lnTo>
                      <a:pt x="688" y="26"/>
                    </a:lnTo>
                    <a:lnTo>
                      <a:pt x="688" y="25"/>
                    </a:lnTo>
                    <a:lnTo>
                      <a:pt x="688" y="25"/>
                    </a:lnTo>
                    <a:lnTo>
                      <a:pt x="688" y="25"/>
                    </a:lnTo>
                    <a:lnTo>
                      <a:pt x="688" y="25"/>
                    </a:lnTo>
                    <a:lnTo>
                      <a:pt x="688" y="25"/>
                    </a:lnTo>
                    <a:lnTo>
                      <a:pt x="687" y="25"/>
                    </a:lnTo>
                    <a:lnTo>
                      <a:pt x="686" y="27"/>
                    </a:lnTo>
                    <a:lnTo>
                      <a:pt x="687" y="27"/>
                    </a:lnTo>
                    <a:lnTo>
                      <a:pt x="687" y="28"/>
                    </a:lnTo>
                    <a:lnTo>
                      <a:pt x="686" y="28"/>
                    </a:lnTo>
                    <a:lnTo>
                      <a:pt x="686" y="29"/>
                    </a:lnTo>
                    <a:lnTo>
                      <a:pt x="685" y="30"/>
                    </a:lnTo>
                    <a:lnTo>
                      <a:pt x="685" y="31"/>
                    </a:lnTo>
                    <a:lnTo>
                      <a:pt x="684" y="30"/>
                    </a:lnTo>
                    <a:lnTo>
                      <a:pt x="684" y="32"/>
                    </a:lnTo>
                    <a:lnTo>
                      <a:pt x="681" y="32"/>
                    </a:lnTo>
                    <a:lnTo>
                      <a:pt x="681" y="32"/>
                    </a:lnTo>
                    <a:lnTo>
                      <a:pt x="679" y="32"/>
                    </a:lnTo>
                    <a:lnTo>
                      <a:pt x="677" y="32"/>
                    </a:lnTo>
                    <a:lnTo>
                      <a:pt x="677" y="31"/>
                    </a:lnTo>
                    <a:lnTo>
                      <a:pt x="677" y="31"/>
                    </a:lnTo>
                    <a:lnTo>
                      <a:pt x="678" y="29"/>
                    </a:lnTo>
                    <a:lnTo>
                      <a:pt x="679" y="30"/>
                    </a:lnTo>
                    <a:lnTo>
                      <a:pt x="680" y="27"/>
                    </a:lnTo>
                    <a:lnTo>
                      <a:pt x="681" y="26"/>
                    </a:lnTo>
                    <a:lnTo>
                      <a:pt x="681" y="25"/>
                    </a:lnTo>
                    <a:lnTo>
                      <a:pt x="682" y="25"/>
                    </a:lnTo>
                    <a:lnTo>
                      <a:pt x="683" y="22"/>
                    </a:lnTo>
                    <a:lnTo>
                      <a:pt x="683" y="22"/>
                    </a:lnTo>
                    <a:lnTo>
                      <a:pt x="682" y="22"/>
                    </a:lnTo>
                    <a:lnTo>
                      <a:pt x="683" y="21"/>
                    </a:lnTo>
                    <a:lnTo>
                      <a:pt x="684" y="22"/>
                    </a:lnTo>
                    <a:lnTo>
                      <a:pt x="684" y="21"/>
                    </a:lnTo>
                    <a:lnTo>
                      <a:pt x="683" y="20"/>
                    </a:lnTo>
                    <a:lnTo>
                      <a:pt x="683" y="19"/>
                    </a:lnTo>
                    <a:lnTo>
                      <a:pt x="683" y="19"/>
                    </a:lnTo>
                    <a:lnTo>
                      <a:pt x="681" y="18"/>
                    </a:lnTo>
                    <a:lnTo>
                      <a:pt x="680" y="18"/>
                    </a:lnTo>
                    <a:lnTo>
                      <a:pt x="679" y="18"/>
                    </a:lnTo>
                    <a:lnTo>
                      <a:pt x="678" y="18"/>
                    </a:lnTo>
                    <a:lnTo>
                      <a:pt x="677" y="18"/>
                    </a:lnTo>
                    <a:lnTo>
                      <a:pt x="676" y="17"/>
                    </a:lnTo>
                    <a:lnTo>
                      <a:pt x="674" y="18"/>
                    </a:lnTo>
                    <a:lnTo>
                      <a:pt x="675" y="17"/>
                    </a:lnTo>
                    <a:lnTo>
                      <a:pt x="675" y="15"/>
                    </a:lnTo>
                    <a:lnTo>
                      <a:pt x="674" y="17"/>
                    </a:lnTo>
                    <a:lnTo>
                      <a:pt x="672" y="17"/>
                    </a:lnTo>
                    <a:lnTo>
                      <a:pt x="667" y="20"/>
                    </a:lnTo>
                    <a:lnTo>
                      <a:pt x="668" y="18"/>
                    </a:lnTo>
                    <a:lnTo>
                      <a:pt x="669" y="18"/>
                    </a:lnTo>
                    <a:lnTo>
                      <a:pt x="671" y="14"/>
                    </a:lnTo>
                    <a:lnTo>
                      <a:pt x="672" y="12"/>
                    </a:lnTo>
                    <a:lnTo>
                      <a:pt x="674" y="12"/>
                    </a:lnTo>
                    <a:lnTo>
                      <a:pt x="674" y="11"/>
                    </a:lnTo>
                    <a:lnTo>
                      <a:pt x="674" y="10"/>
                    </a:lnTo>
                    <a:lnTo>
                      <a:pt x="676" y="10"/>
                    </a:lnTo>
                    <a:lnTo>
                      <a:pt x="677" y="11"/>
                    </a:lnTo>
                    <a:lnTo>
                      <a:pt x="676" y="9"/>
                    </a:lnTo>
                    <a:lnTo>
                      <a:pt x="674" y="5"/>
                    </a:lnTo>
                    <a:lnTo>
                      <a:pt x="674" y="4"/>
                    </a:lnTo>
                    <a:lnTo>
                      <a:pt x="673" y="6"/>
                    </a:lnTo>
                    <a:lnTo>
                      <a:pt x="671" y="5"/>
                    </a:lnTo>
                    <a:lnTo>
                      <a:pt x="670" y="4"/>
                    </a:lnTo>
                    <a:lnTo>
                      <a:pt x="668" y="1"/>
                    </a:lnTo>
                    <a:lnTo>
                      <a:pt x="667" y="3"/>
                    </a:lnTo>
                    <a:lnTo>
                      <a:pt x="667" y="2"/>
                    </a:lnTo>
                    <a:lnTo>
                      <a:pt x="667" y="2"/>
                    </a:lnTo>
                    <a:lnTo>
                      <a:pt x="667" y="1"/>
                    </a:lnTo>
                    <a:lnTo>
                      <a:pt x="666" y="0"/>
                    </a:lnTo>
                    <a:lnTo>
                      <a:pt x="665" y="1"/>
                    </a:lnTo>
                    <a:lnTo>
                      <a:pt x="663" y="2"/>
                    </a:lnTo>
                    <a:lnTo>
                      <a:pt x="663" y="3"/>
                    </a:lnTo>
                    <a:lnTo>
                      <a:pt x="662" y="3"/>
                    </a:lnTo>
                    <a:lnTo>
                      <a:pt x="659" y="3"/>
                    </a:lnTo>
                    <a:lnTo>
                      <a:pt x="659" y="4"/>
                    </a:lnTo>
                    <a:lnTo>
                      <a:pt x="656" y="10"/>
                    </a:lnTo>
                    <a:lnTo>
                      <a:pt x="655" y="11"/>
                    </a:lnTo>
                    <a:lnTo>
                      <a:pt x="652" y="13"/>
                    </a:lnTo>
                    <a:lnTo>
                      <a:pt x="652" y="14"/>
                    </a:lnTo>
                    <a:lnTo>
                      <a:pt x="650" y="18"/>
                    </a:lnTo>
                    <a:lnTo>
                      <a:pt x="649" y="18"/>
                    </a:lnTo>
                    <a:lnTo>
                      <a:pt x="650" y="19"/>
                    </a:lnTo>
                    <a:lnTo>
                      <a:pt x="649" y="20"/>
                    </a:lnTo>
                    <a:lnTo>
                      <a:pt x="649" y="20"/>
                    </a:lnTo>
                    <a:lnTo>
                      <a:pt x="649" y="21"/>
                    </a:lnTo>
                    <a:lnTo>
                      <a:pt x="648" y="23"/>
                    </a:lnTo>
                    <a:lnTo>
                      <a:pt x="648" y="23"/>
                    </a:lnTo>
                    <a:lnTo>
                      <a:pt x="648" y="24"/>
                    </a:lnTo>
                    <a:lnTo>
                      <a:pt x="649" y="25"/>
                    </a:lnTo>
                    <a:lnTo>
                      <a:pt x="650" y="25"/>
                    </a:lnTo>
                    <a:lnTo>
                      <a:pt x="650" y="27"/>
                    </a:lnTo>
                    <a:lnTo>
                      <a:pt x="651" y="27"/>
                    </a:lnTo>
                    <a:lnTo>
                      <a:pt x="651" y="28"/>
                    </a:lnTo>
                    <a:lnTo>
                      <a:pt x="649" y="27"/>
                    </a:lnTo>
                    <a:lnTo>
                      <a:pt x="649" y="26"/>
                    </a:lnTo>
                    <a:lnTo>
                      <a:pt x="649" y="29"/>
                    </a:lnTo>
                    <a:lnTo>
                      <a:pt x="649" y="29"/>
                    </a:lnTo>
                    <a:lnTo>
                      <a:pt x="649" y="29"/>
                    </a:lnTo>
                    <a:lnTo>
                      <a:pt x="645" y="32"/>
                    </a:lnTo>
                    <a:lnTo>
                      <a:pt x="643" y="32"/>
                    </a:lnTo>
                    <a:lnTo>
                      <a:pt x="641" y="32"/>
                    </a:lnTo>
                    <a:lnTo>
                      <a:pt x="637" y="31"/>
                    </a:lnTo>
                    <a:lnTo>
                      <a:pt x="637" y="32"/>
                    </a:lnTo>
                    <a:lnTo>
                      <a:pt x="637" y="33"/>
                    </a:lnTo>
                    <a:lnTo>
                      <a:pt x="638" y="33"/>
                    </a:lnTo>
                    <a:lnTo>
                      <a:pt x="638" y="34"/>
                    </a:lnTo>
                    <a:lnTo>
                      <a:pt x="639" y="34"/>
                    </a:lnTo>
                    <a:lnTo>
                      <a:pt x="640" y="35"/>
                    </a:lnTo>
                    <a:lnTo>
                      <a:pt x="640" y="36"/>
                    </a:lnTo>
                    <a:lnTo>
                      <a:pt x="641" y="36"/>
                    </a:lnTo>
                    <a:lnTo>
                      <a:pt x="642" y="36"/>
                    </a:lnTo>
                    <a:lnTo>
                      <a:pt x="642" y="37"/>
                    </a:lnTo>
                    <a:lnTo>
                      <a:pt x="641" y="39"/>
                    </a:lnTo>
                    <a:lnTo>
                      <a:pt x="641" y="40"/>
                    </a:lnTo>
                    <a:lnTo>
                      <a:pt x="641" y="42"/>
                    </a:lnTo>
                    <a:lnTo>
                      <a:pt x="640" y="41"/>
                    </a:lnTo>
                    <a:lnTo>
                      <a:pt x="640" y="40"/>
                    </a:lnTo>
                    <a:lnTo>
                      <a:pt x="640" y="40"/>
                    </a:lnTo>
                    <a:lnTo>
                      <a:pt x="638" y="39"/>
                    </a:lnTo>
                    <a:lnTo>
                      <a:pt x="638" y="39"/>
                    </a:lnTo>
                    <a:lnTo>
                      <a:pt x="638" y="37"/>
                    </a:lnTo>
                    <a:lnTo>
                      <a:pt x="638" y="37"/>
                    </a:lnTo>
                    <a:lnTo>
                      <a:pt x="636" y="37"/>
                    </a:lnTo>
                    <a:lnTo>
                      <a:pt x="636" y="36"/>
                    </a:lnTo>
                    <a:lnTo>
                      <a:pt x="635" y="36"/>
                    </a:lnTo>
                    <a:lnTo>
                      <a:pt x="632" y="39"/>
                    </a:lnTo>
                    <a:lnTo>
                      <a:pt x="632" y="40"/>
                    </a:lnTo>
                    <a:lnTo>
                      <a:pt x="632" y="40"/>
                    </a:lnTo>
                    <a:lnTo>
                      <a:pt x="632" y="40"/>
                    </a:lnTo>
                    <a:lnTo>
                      <a:pt x="631" y="40"/>
                    </a:lnTo>
                    <a:lnTo>
                      <a:pt x="630" y="40"/>
                    </a:lnTo>
                    <a:lnTo>
                      <a:pt x="630" y="41"/>
                    </a:lnTo>
                    <a:lnTo>
                      <a:pt x="630" y="41"/>
                    </a:lnTo>
                    <a:lnTo>
                      <a:pt x="630" y="42"/>
                    </a:lnTo>
                    <a:lnTo>
                      <a:pt x="631" y="43"/>
                    </a:lnTo>
                    <a:lnTo>
                      <a:pt x="630" y="43"/>
                    </a:lnTo>
                    <a:lnTo>
                      <a:pt x="629" y="43"/>
                    </a:lnTo>
                    <a:lnTo>
                      <a:pt x="627" y="43"/>
                    </a:lnTo>
                    <a:lnTo>
                      <a:pt x="627" y="43"/>
                    </a:lnTo>
                    <a:lnTo>
                      <a:pt x="627" y="42"/>
                    </a:lnTo>
                    <a:lnTo>
                      <a:pt x="627" y="43"/>
                    </a:lnTo>
                    <a:lnTo>
                      <a:pt x="626" y="44"/>
                    </a:lnTo>
                    <a:lnTo>
                      <a:pt x="625" y="44"/>
                    </a:lnTo>
                    <a:lnTo>
                      <a:pt x="623" y="45"/>
                    </a:lnTo>
                    <a:lnTo>
                      <a:pt x="623" y="45"/>
                    </a:lnTo>
                    <a:lnTo>
                      <a:pt x="624" y="43"/>
                    </a:lnTo>
                    <a:lnTo>
                      <a:pt x="624" y="43"/>
                    </a:lnTo>
                    <a:lnTo>
                      <a:pt x="623" y="43"/>
                    </a:lnTo>
                    <a:lnTo>
                      <a:pt x="623" y="42"/>
                    </a:lnTo>
                    <a:lnTo>
                      <a:pt x="623" y="43"/>
                    </a:lnTo>
                    <a:lnTo>
                      <a:pt x="621" y="43"/>
                    </a:lnTo>
                    <a:lnTo>
                      <a:pt x="620" y="45"/>
                    </a:lnTo>
                    <a:lnTo>
                      <a:pt x="619" y="45"/>
                    </a:lnTo>
                    <a:lnTo>
                      <a:pt x="619" y="44"/>
                    </a:lnTo>
                    <a:lnTo>
                      <a:pt x="621" y="42"/>
                    </a:lnTo>
                    <a:lnTo>
                      <a:pt x="621" y="40"/>
                    </a:lnTo>
                    <a:lnTo>
                      <a:pt x="619" y="39"/>
                    </a:lnTo>
                    <a:lnTo>
                      <a:pt x="617" y="39"/>
                    </a:lnTo>
                    <a:lnTo>
                      <a:pt x="616" y="40"/>
                    </a:lnTo>
                    <a:lnTo>
                      <a:pt x="616" y="40"/>
                    </a:lnTo>
                    <a:lnTo>
                      <a:pt x="613" y="40"/>
                    </a:lnTo>
                    <a:lnTo>
                      <a:pt x="613" y="40"/>
                    </a:lnTo>
                    <a:lnTo>
                      <a:pt x="612" y="41"/>
                    </a:lnTo>
                    <a:lnTo>
                      <a:pt x="611" y="40"/>
                    </a:lnTo>
                    <a:lnTo>
                      <a:pt x="609" y="40"/>
                    </a:lnTo>
                    <a:lnTo>
                      <a:pt x="608" y="40"/>
                    </a:lnTo>
                    <a:lnTo>
                      <a:pt x="609" y="41"/>
                    </a:lnTo>
                    <a:lnTo>
                      <a:pt x="609" y="41"/>
                    </a:lnTo>
                    <a:lnTo>
                      <a:pt x="606" y="42"/>
                    </a:lnTo>
                    <a:lnTo>
                      <a:pt x="606" y="41"/>
                    </a:lnTo>
                    <a:lnTo>
                      <a:pt x="606" y="40"/>
                    </a:lnTo>
                    <a:lnTo>
                      <a:pt x="605" y="41"/>
                    </a:lnTo>
                    <a:lnTo>
                      <a:pt x="605" y="42"/>
                    </a:lnTo>
                    <a:lnTo>
                      <a:pt x="604" y="41"/>
                    </a:lnTo>
                    <a:lnTo>
                      <a:pt x="604" y="41"/>
                    </a:lnTo>
                    <a:lnTo>
                      <a:pt x="604" y="43"/>
                    </a:lnTo>
                    <a:lnTo>
                      <a:pt x="604" y="43"/>
                    </a:lnTo>
                    <a:lnTo>
                      <a:pt x="605" y="43"/>
                    </a:lnTo>
                    <a:lnTo>
                      <a:pt x="606" y="43"/>
                    </a:lnTo>
                    <a:lnTo>
                      <a:pt x="606" y="44"/>
                    </a:lnTo>
                    <a:lnTo>
                      <a:pt x="606" y="44"/>
                    </a:lnTo>
                    <a:lnTo>
                      <a:pt x="606" y="43"/>
                    </a:lnTo>
                    <a:lnTo>
                      <a:pt x="607" y="43"/>
                    </a:lnTo>
                    <a:lnTo>
                      <a:pt x="607" y="43"/>
                    </a:lnTo>
                    <a:lnTo>
                      <a:pt x="607" y="44"/>
                    </a:lnTo>
                    <a:lnTo>
                      <a:pt x="607" y="45"/>
                    </a:lnTo>
                    <a:lnTo>
                      <a:pt x="598" y="48"/>
                    </a:lnTo>
                    <a:lnTo>
                      <a:pt x="597" y="48"/>
                    </a:lnTo>
                    <a:lnTo>
                      <a:pt x="597" y="49"/>
                    </a:lnTo>
                    <a:lnTo>
                      <a:pt x="597" y="50"/>
                    </a:lnTo>
                    <a:lnTo>
                      <a:pt x="595" y="50"/>
                    </a:lnTo>
                    <a:lnTo>
                      <a:pt x="594" y="51"/>
                    </a:lnTo>
                    <a:lnTo>
                      <a:pt x="593" y="50"/>
                    </a:lnTo>
                    <a:lnTo>
                      <a:pt x="590" y="51"/>
                    </a:lnTo>
                    <a:lnTo>
                      <a:pt x="589" y="51"/>
                    </a:lnTo>
                    <a:lnTo>
                      <a:pt x="588" y="52"/>
                    </a:lnTo>
                    <a:lnTo>
                      <a:pt x="588" y="54"/>
                    </a:lnTo>
                    <a:lnTo>
                      <a:pt x="587" y="54"/>
                    </a:lnTo>
                    <a:lnTo>
                      <a:pt x="587" y="54"/>
                    </a:lnTo>
                    <a:lnTo>
                      <a:pt x="586" y="55"/>
                    </a:lnTo>
                    <a:lnTo>
                      <a:pt x="586" y="55"/>
                    </a:lnTo>
                    <a:lnTo>
                      <a:pt x="586" y="55"/>
                    </a:lnTo>
                    <a:lnTo>
                      <a:pt x="587" y="56"/>
                    </a:lnTo>
                    <a:lnTo>
                      <a:pt x="585" y="57"/>
                    </a:lnTo>
                    <a:lnTo>
                      <a:pt x="584" y="58"/>
                    </a:lnTo>
                    <a:lnTo>
                      <a:pt x="583" y="58"/>
                    </a:lnTo>
                    <a:lnTo>
                      <a:pt x="583" y="59"/>
                    </a:lnTo>
                    <a:lnTo>
                      <a:pt x="581" y="60"/>
                    </a:lnTo>
                    <a:lnTo>
                      <a:pt x="581" y="61"/>
                    </a:lnTo>
                    <a:lnTo>
                      <a:pt x="581" y="62"/>
                    </a:lnTo>
                    <a:lnTo>
                      <a:pt x="581" y="62"/>
                    </a:lnTo>
                    <a:lnTo>
                      <a:pt x="580" y="62"/>
                    </a:lnTo>
                    <a:lnTo>
                      <a:pt x="579" y="62"/>
                    </a:lnTo>
                    <a:lnTo>
                      <a:pt x="576" y="61"/>
                    </a:lnTo>
                    <a:lnTo>
                      <a:pt x="575" y="62"/>
                    </a:lnTo>
                    <a:lnTo>
                      <a:pt x="577" y="64"/>
                    </a:lnTo>
                    <a:lnTo>
                      <a:pt x="580" y="64"/>
                    </a:lnTo>
                    <a:lnTo>
                      <a:pt x="579" y="65"/>
                    </a:lnTo>
                    <a:lnTo>
                      <a:pt x="578" y="65"/>
                    </a:lnTo>
                    <a:lnTo>
                      <a:pt x="577" y="65"/>
                    </a:lnTo>
                    <a:lnTo>
                      <a:pt x="577" y="65"/>
                    </a:lnTo>
                    <a:lnTo>
                      <a:pt x="576" y="65"/>
                    </a:lnTo>
                    <a:lnTo>
                      <a:pt x="576" y="65"/>
                    </a:lnTo>
                    <a:lnTo>
                      <a:pt x="575" y="69"/>
                    </a:lnTo>
                    <a:lnTo>
                      <a:pt x="574" y="69"/>
                    </a:lnTo>
                    <a:lnTo>
                      <a:pt x="574" y="70"/>
                    </a:lnTo>
                    <a:lnTo>
                      <a:pt x="574" y="71"/>
                    </a:lnTo>
                    <a:lnTo>
                      <a:pt x="573" y="72"/>
                    </a:lnTo>
                    <a:lnTo>
                      <a:pt x="572" y="70"/>
                    </a:lnTo>
                    <a:lnTo>
                      <a:pt x="572" y="69"/>
                    </a:lnTo>
                    <a:lnTo>
                      <a:pt x="571" y="69"/>
                    </a:lnTo>
                    <a:lnTo>
                      <a:pt x="569" y="68"/>
                    </a:lnTo>
                    <a:lnTo>
                      <a:pt x="569" y="68"/>
                    </a:lnTo>
                    <a:lnTo>
                      <a:pt x="570" y="69"/>
                    </a:lnTo>
                    <a:lnTo>
                      <a:pt x="569" y="70"/>
                    </a:lnTo>
                    <a:lnTo>
                      <a:pt x="569" y="71"/>
                    </a:lnTo>
                    <a:lnTo>
                      <a:pt x="569" y="71"/>
                    </a:lnTo>
                    <a:lnTo>
                      <a:pt x="569" y="72"/>
                    </a:lnTo>
                    <a:lnTo>
                      <a:pt x="572" y="72"/>
                    </a:lnTo>
                    <a:lnTo>
                      <a:pt x="572" y="73"/>
                    </a:lnTo>
                    <a:lnTo>
                      <a:pt x="573" y="73"/>
                    </a:lnTo>
                    <a:lnTo>
                      <a:pt x="573" y="74"/>
                    </a:lnTo>
                    <a:lnTo>
                      <a:pt x="573" y="75"/>
                    </a:lnTo>
                    <a:lnTo>
                      <a:pt x="573" y="75"/>
                    </a:lnTo>
                    <a:lnTo>
                      <a:pt x="573" y="76"/>
                    </a:lnTo>
                    <a:lnTo>
                      <a:pt x="572" y="75"/>
                    </a:lnTo>
                    <a:lnTo>
                      <a:pt x="572" y="76"/>
                    </a:lnTo>
                    <a:lnTo>
                      <a:pt x="570" y="76"/>
                    </a:lnTo>
                    <a:lnTo>
                      <a:pt x="570" y="76"/>
                    </a:lnTo>
                    <a:lnTo>
                      <a:pt x="569" y="76"/>
                    </a:lnTo>
                    <a:lnTo>
                      <a:pt x="569" y="77"/>
                    </a:lnTo>
                    <a:lnTo>
                      <a:pt x="569" y="78"/>
                    </a:lnTo>
                    <a:lnTo>
                      <a:pt x="570" y="79"/>
                    </a:lnTo>
                    <a:lnTo>
                      <a:pt x="573" y="80"/>
                    </a:lnTo>
                    <a:lnTo>
                      <a:pt x="574" y="84"/>
                    </a:lnTo>
                    <a:lnTo>
                      <a:pt x="575" y="84"/>
                    </a:lnTo>
                    <a:lnTo>
                      <a:pt x="575" y="84"/>
                    </a:lnTo>
                    <a:lnTo>
                      <a:pt x="573" y="84"/>
                    </a:lnTo>
                    <a:lnTo>
                      <a:pt x="573" y="84"/>
                    </a:lnTo>
                    <a:lnTo>
                      <a:pt x="573" y="85"/>
                    </a:lnTo>
                    <a:lnTo>
                      <a:pt x="573" y="85"/>
                    </a:lnTo>
                    <a:lnTo>
                      <a:pt x="573" y="86"/>
                    </a:lnTo>
                    <a:lnTo>
                      <a:pt x="574" y="86"/>
                    </a:lnTo>
                    <a:lnTo>
                      <a:pt x="574" y="87"/>
                    </a:lnTo>
                    <a:lnTo>
                      <a:pt x="572" y="87"/>
                    </a:lnTo>
                    <a:lnTo>
                      <a:pt x="570" y="87"/>
                    </a:lnTo>
                    <a:lnTo>
                      <a:pt x="569" y="88"/>
                    </a:lnTo>
                    <a:lnTo>
                      <a:pt x="568" y="88"/>
                    </a:lnTo>
                    <a:lnTo>
                      <a:pt x="567" y="88"/>
                    </a:lnTo>
                    <a:lnTo>
                      <a:pt x="567" y="90"/>
                    </a:lnTo>
                    <a:lnTo>
                      <a:pt x="565" y="91"/>
                    </a:lnTo>
                    <a:lnTo>
                      <a:pt x="564" y="90"/>
                    </a:lnTo>
                    <a:lnTo>
                      <a:pt x="564" y="90"/>
                    </a:lnTo>
                    <a:lnTo>
                      <a:pt x="563" y="89"/>
                    </a:lnTo>
                    <a:lnTo>
                      <a:pt x="552" y="91"/>
                    </a:lnTo>
                    <a:lnTo>
                      <a:pt x="551" y="91"/>
                    </a:lnTo>
                    <a:lnTo>
                      <a:pt x="550" y="91"/>
                    </a:lnTo>
                    <a:lnTo>
                      <a:pt x="548" y="91"/>
                    </a:lnTo>
                    <a:lnTo>
                      <a:pt x="544" y="92"/>
                    </a:lnTo>
                    <a:lnTo>
                      <a:pt x="544" y="93"/>
                    </a:lnTo>
                    <a:lnTo>
                      <a:pt x="544" y="93"/>
                    </a:lnTo>
                    <a:lnTo>
                      <a:pt x="543" y="92"/>
                    </a:lnTo>
                    <a:lnTo>
                      <a:pt x="542" y="93"/>
                    </a:lnTo>
                    <a:lnTo>
                      <a:pt x="542" y="94"/>
                    </a:lnTo>
                    <a:lnTo>
                      <a:pt x="540" y="94"/>
                    </a:lnTo>
                    <a:lnTo>
                      <a:pt x="540" y="94"/>
                    </a:lnTo>
                    <a:lnTo>
                      <a:pt x="540" y="95"/>
                    </a:lnTo>
                    <a:lnTo>
                      <a:pt x="541" y="95"/>
                    </a:lnTo>
                    <a:lnTo>
                      <a:pt x="541" y="95"/>
                    </a:lnTo>
                    <a:lnTo>
                      <a:pt x="542" y="95"/>
                    </a:lnTo>
                    <a:lnTo>
                      <a:pt x="541" y="96"/>
                    </a:lnTo>
                    <a:lnTo>
                      <a:pt x="540" y="97"/>
                    </a:lnTo>
                    <a:lnTo>
                      <a:pt x="540" y="98"/>
                    </a:lnTo>
                    <a:lnTo>
                      <a:pt x="540" y="97"/>
                    </a:lnTo>
                    <a:lnTo>
                      <a:pt x="539" y="98"/>
                    </a:lnTo>
                    <a:lnTo>
                      <a:pt x="540" y="98"/>
                    </a:lnTo>
                    <a:lnTo>
                      <a:pt x="540" y="99"/>
                    </a:lnTo>
                    <a:lnTo>
                      <a:pt x="540" y="100"/>
                    </a:lnTo>
                    <a:lnTo>
                      <a:pt x="539" y="101"/>
                    </a:lnTo>
                    <a:lnTo>
                      <a:pt x="540" y="102"/>
                    </a:lnTo>
                    <a:lnTo>
                      <a:pt x="540" y="102"/>
                    </a:lnTo>
                    <a:lnTo>
                      <a:pt x="541" y="103"/>
                    </a:lnTo>
                    <a:lnTo>
                      <a:pt x="542" y="103"/>
                    </a:lnTo>
                    <a:lnTo>
                      <a:pt x="542" y="105"/>
                    </a:lnTo>
                    <a:lnTo>
                      <a:pt x="543" y="105"/>
                    </a:lnTo>
                    <a:lnTo>
                      <a:pt x="543" y="106"/>
                    </a:lnTo>
                    <a:lnTo>
                      <a:pt x="542" y="107"/>
                    </a:lnTo>
                    <a:lnTo>
                      <a:pt x="542" y="108"/>
                    </a:lnTo>
                    <a:lnTo>
                      <a:pt x="541" y="109"/>
                    </a:lnTo>
                    <a:lnTo>
                      <a:pt x="541" y="111"/>
                    </a:lnTo>
                    <a:lnTo>
                      <a:pt x="542" y="112"/>
                    </a:lnTo>
                    <a:lnTo>
                      <a:pt x="542" y="113"/>
                    </a:lnTo>
                    <a:lnTo>
                      <a:pt x="543" y="115"/>
                    </a:lnTo>
                    <a:lnTo>
                      <a:pt x="543" y="116"/>
                    </a:lnTo>
                    <a:lnTo>
                      <a:pt x="547" y="117"/>
                    </a:lnTo>
                    <a:lnTo>
                      <a:pt x="549" y="118"/>
                    </a:lnTo>
                    <a:lnTo>
                      <a:pt x="550" y="118"/>
                    </a:lnTo>
                    <a:lnTo>
                      <a:pt x="551" y="120"/>
                    </a:lnTo>
                    <a:lnTo>
                      <a:pt x="550" y="121"/>
                    </a:lnTo>
                    <a:lnTo>
                      <a:pt x="550" y="121"/>
                    </a:lnTo>
                    <a:lnTo>
                      <a:pt x="551" y="122"/>
                    </a:lnTo>
                    <a:lnTo>
                      <a:pt x="551" y="122"/>
                    </a:lnTo>
                    <a:lnTo>
                      <a:pt x="552" y="124"/>
                    </a:lnTo>
                    <a:lnTo>
                      <a:pt x="553" y="124"/>
                    </a:lnTo>
                    <a:lnTo>
                      <a:pt x="555" y="125"/>
                    </a:lnTo>
                    <a:lnTo>
                      <a:pt x="556" y="126"/>
                    </a:lnTo>
                    <a:lnTo>
                      <a:pt x="556" y="125"/>
                    </a:lnTo>
                    <a:lnTo>
                      <a:pt x="558" y="128"/>
                    </a:lnTo>
                    <a:lnTo>
                      <a:pt x="557" y="131"/>
                    </a:lnTo>
                    <a:lnTo>
                      <a:pt x="556" y="132"/>
                    </a:lnTo>
                    <a:lnTo>
                      <a:pt x="556" y="135"/>
                    </a:lnTo>
                    <a:lnTo>
                      <a:pt x="555" y="135"/>
                    </a:lnTo>
                    <a:lnTo>
                      <a:pt x="555" y="137"/>
                    </a:lnTo>
                    <a:lnTo>
                      <a:pt x="555" y="138"/>
                    </a:lnTo>
                    <a:lnTo>
                      <a:pt x="557" y="141"/>
                    </a:lnTo>
                    <a:lnTo>
                      <a:pt x="558" y="147"/>
                    </a:lnTo>
                    <a:lnTo>
                      <a:pt x="558" y="150"/>
                    </a:lnTo>
                    <a:lnTo>
                      <a:pt x="557" y="152"/>
                    </a:lnTo>
                    <a:lnTo>
                      <a:pt x="555" y="152"/>
                    </a:lnTo>
                    <a:lnTo>
                      <a:pt x="554" y="152"/>
                    </a:lnTo>
                    <a:lnTo>
                      <a:pt x="554" y="153"/>
                    </a:lnTo>
                    <a:lnTo>
                      <a:pt x="555" y="154"/>
                    </a:lnTo>
                    <a:lnTo>
                      <a:pt x="555" y="155"/>
                    </a:lnTo>
                    <a:lnTo>
                      <a:pt x="552" y="154"/>
                    </a:lnTo>
                    <a:lnTo>
                      <a:pt x="551" y="154"/>
                    </a:lnTo>
                    <a:lnTo>
                      <a:pt x="550" y="153"/>
                    </a:lnTo>
                    <a:lnTo>
                      <a:pt x="550" y="147"/>
                    </a:lnTo>
                    <a:lnTo>
                      <a:pt x="551" y="144"/>
                    </a:lnTo>
                    <a:lnTo>
                      <a:pt x="550" y="144"/>
                    </a:lnTo>
                    <a:lnTo>
                      <a:pt x="550" y="137"/>
                    </a:lnTo>
                    <a:lnTo>
                      <a:pt x="551" y="135"/>
                    </a:lnTo>
                    <a:lnTo>
                      <a:pt x="554" y="133"/>
                    </a:lnTo>
                    <a:lnTo>
                      <a:pt x="554" y="130"/>
                    </a:lnTo>
                    <a:lnTo>
                      <a:pt x="555" y="130"/>
                    </a:lnTo>
                    <a:lnTo>
                      <a:pt x="555" y="128"/>
                    </a:lnTo>
                    <a:lnTo>
                      <a:pt x="553" y="127"/>
                    </a:lnTo>
                    <a:lnTo>
                      <a:pt x="547" y="128"/>
                    </a:lnTo>
                    <a:lnTo>
                      <a:pt x="546" y="127"/>
                    </a:lnTo>
                    <a:lnTo>
                      <a:pt x="544" y="126"/>
                    </a:lnTo>
                    <a:lnTo>
                      <a:pt x="544" y="127"/>
                    </a:lnTo>
                    <a:lnTo>
                      <a:pt x="542" y="123"/>
                    </a:lnTo>
                    <a:lnTo>
                      <a:pt x="542" y="122"/>
                    </a:lnTo>
                    <a:lnTo>
                      <a:pt x="537" y="119"/>
                    </a:lnTo>
                    <a:lnTo>
                      <a:pt x="536" y="117"/>
                    </a:lnTo>
                    <a:lnTo>
                      <a:pt x="533" y="116"/>
                    </a:lnTo>
                    <a:lnTo>
                      <a:pt x="526" y="116"/>
                    </a:lnTo>
                    <a:lnTo>
                      <a:pt x="525" y="119"/>
                    </a:lnTo>
                    <a:lnTo>
                      <a:pt x="523" y="120"/>
                    </a:lnTo>
                    <a:lnTo>
                      <a:pt x="522" y="121"/>
                    </a:lnTo>
                    <a:lnTo>
                      <a:pt x="525" y="121"/>
                    </a:lnTo>
                    <a:lnTo>
                      <a:pt x="527" y="123"/>
                    </a:lnTo>
                    <a:lnTo>
                      <a:pt x="526" y="124"/>
                    </a:lnTo>
                    <a:lnTo>
                      <a:pt x="525" y="125"/>
                    </a:lnTo>
                    <a:lnTo>
                      <a:pt x="523" y="126"/>
                    </a:lnTo>
                    <a:lnTo>
                      <a:pt x="521" y="127"/>
                    </a:lnTo>
                    <a:lnTo>
                      <a:pt x="520" y="127"/>
                    </a:lnTo>
                    <a:lnTo>
                      <a:pt x="520" y="126"/>
                    </a:lnTo>
                    <a:lnTo>
                      <a:pt x="517" y="123"/>
                    </a:lnTo>
                    <a:lnTo>
                      <a:pt x="516" y="123"/>
                    </a:lnTo>
                    <a:lnTo>
                      <a:pt x="515" y="124"/>
                    </a:lnTo>
                    <a:lnTo>
                      <a:pt x="516" y="125"/>
                    </a:lnTo>
                    <a:lnTo>
                      <a:pt x="517" y="130"/>
                    </a:lnTo>
                    <a:lnTo>
                      <a:pt x="518" y="131"/>
                    </a:lnTo>
                    <a:lnTo>
                      <a:pt x="520" y="132"/>
                    </a:lnTo>
                    <a:lnTo>
                      <a:pt x="521" y="133"/>
                    </a:lnTo>
                    <a:lnTo>
                      <a:pt x="522" y="134"/>
                    </a:lnTo>
                    <a:lnTo>
                      <a:pt x="523" y="135"/>
                    </a:lnTo>
                    <a:lnTo>
                      <a:pt x="524" y="135"/>
                    </a:lnTo>
                    <a:lnTo>
                      <a:pt x="525" y="135"/>
                    </a:lnTo>
                    <a:lnTo>
                      <a:pt x="525" y="133"/>
                    </a:lnTo>
                    <a:lnTo>
                      <a:pt x="525" y="135"/>
                    </a:lnTo>
                    <a:lnTo>
                      <a:pt x="525" y="135"/>
                    </a:lnTo>
                    <a:lnTo>
                      <a:pt x="527" y="135"/>
                    </a:lnTo>
                    <a:lnTo>
                      <a:pt x="527" y="138"/>
                    </a:lnTo>
                    <a:lnTo>
                      <a:pt x="529" y="139"/>
                    </a:lnTo>
                    <a:lnTo>
                      <a:pt x="529" y="141"/>
                    </a:lnTo>
                    <a:lnTo>
                      <a:pt x="527" y="140"/>
                    </a:lnTo>
                    <a:lnTo>
                      <a:pt x="525" y="140"/>
                    </a:lnTo>
                    <a:lnTo>
                      <a:pt x="525" y="139"/>
                    </a:lnTo>
                    <a:lnTo>
                      <a:pt x="525" y="138"/>
                    </a:lnTo>
                    <a:lnTo>
                      <a:pt x="524" y="137"/>
                    </a:lnTo>
                    <a:lnTo>
                      <a:pt x="512" y="135"/>
                    </a:lnTo>
                    <a:lnTo>
                      <a:pt x="511" y="132"/>
                    </a:lnTo>
                    <a:lnTo>
                      <a:pt x="511" y="132"/>
                    </a:lnTo>
                    <a:lnTo>
                      <a:pt x="512" y="132"/>
                    </a:lnTo>
                    <a:lnTo>
                      <a:pt x="512" y="129"/>
                    </a:lnTo>
                    <a:lnTo>
                      <a:pt x="511" y="127"/>
                    </a:lnTo>
                    <a:lnTo>
                      <a:pt x="511" y="126"/>
                    </a:lnTo>
                    <a:lnTo>
                      <a:pt x="511" y="124"/>
                    </a:lnTo>
                    <a:lnTo>
                      <a:pt x="511" y="122"/>
                    </a:lnTo>
                    <a:lnTo>
                      <a:pt x="511" y="121"/>
                    </a:lnTo>
                    <a:lnTo>
                      <a:pt x="513" y="117"/>
                    </a:lnTo>
                    <a:lnTo>
                      <a:pt x="512" y="113"/>
                    </a:lnTo>
                    <a:lnTo>
                      <a:pt x="513" y="113"/>
                    </a:lnTo>
                    <a:lnTo>
                      <a:pt x="512" y="111"/>
                    </a:lnTo>
                    <a:lnTo>
                      <a:pt x="511" y="110"/>
                    </a:lnTo>
                    <a:lnTo>
                      <a:pt x="512" y="109"/>
                    </a:lnTo>
                    <a:lnTo>
                      <a:pt x="510" y="108"/>
                    </a:lnTo>
                    <a:lnTo>
                      <a:pt x="510" y="107"/>
                    </a:lnTo>
                    <a:lnTo>
                      <a:pt x="508" y="108"/>
                    </a:lnTo>
                    <a:lnTo>
                      <a:pt x="508" y="109"/>
                    </a:lnTo>
                    <a:lnTo>
                      <a:pt x="509" y="111"/>
                    </a:lnTo>
                    <a:lnTo>
                      <a:pt x="510" y="117"/>
                    </a:lnTo>
                    <a:lnTo>
                      <a:pt x="509" y="119"/>
                    </a:lnTo>
                    <a:lnTo>
                      <a:pt x="500" y="125"/>
                    </a:lnTo>
                    <a:lnTo>
                      <a:pt x="500" y="127"/>
                    </a:lnTo>
                    <a:lnTo>
                      <a:pt x="500" y="128"/>
                    </a:lnTo>
                    <a:lnTo>
                      <a:pt x="499" y="131"/>
                    </a:lnTo>
                    <a:lnTo>
                      <a:pt x="499" y="131"/>
                    </a:lnTo>
                    <a:lnTo>
                      <a:pt x="503" y="138"/>
                    </a:lnTo>
                    <a:lnTo>
                      <a:pt x="503" y="141"/>
                    </a:lnTo>
                    <a:lnTo>
                      <a:pt x="506" y="145"/>
                    </a:lnTo>
                    <a:lnTo>
                      <a:pt x="504" y="151"/>
                    </a:lnTo>
                    <a:lnTo>
                      <a:pt x="503" y="153"/>
                    </a:lnTo>
                    <a:lnTo>
                      <a:pt x="503" y="156"/>
                    </a:lnTo>
                    <a:lnTo>
                      <a:pt x="502" y="157"/>
                    </a:lnTo>
                    <a:lnTo>
                      <a:pt x="502" y="160"/>
                    </a:lnTo>
                    <a:lnTo>
                      <a:pt x="503" y="164"/>
                    </a:lnTo>
                    <a:lnTo>
                      <a:pt x="503" y="169"/>
                    </a:lnTo>
                    <a:lnTo>
                      <a:pt x="503" y="171"/>
                    </a:lnTo>
                    <a:lnTo>
                      <a:pt x="504" y="171"/>
                    </a:lnTo>
                    <a:lnTo>
                      <a:pt x="507" y="170"/>
                    </a:lnTo>
                    <a:lnTo>
                      <a:pt x="507" y="170"/>
                    </a:lnTo>
                    <a:lnTo>
                      <a:pt x="511" y="171"/>
                    </a:lnTo>
                    <a:lnTo>
                      <a:pt x="511" y="170"/>
                    </a:lnTo>
                    <a:lnTo>
                      <a:pt x="513" y="168"/>
                    </a:lnTo>
                    <a:lnTo>
                      <a:pt x="515" y="168"/>
                    </a:lnTo>
                    <a:lnTo>
                      <a:pt x="524" y="174"/>
                    </a:lnTo>
                    <a:lnTo>
                      <a:pt x="525" y="175"/>
                    </a:lnTo>
                    <a:lnTo>
                      <a:pt x="525" y="178"/>
                    </a:lnTo>
                    <a:lnTo>
                      <a:pt x="526" y="182"/>
                    </a:lnTo>
                    <a:lnTo>
                      <a:pt x="527" y="182"/>
                    </a:lnTo>
                    <a:lnTo>
                      <a:pt x="527" y="183"/>
                    </a:lnTo>
                    <a:lnTo>
                      <a:pt x="526" y="184"/>
                    </a:lnTo>
                    <a:lnTo>
                      <a:pt x="525" y="184"/>
                    </a:lnTo>
                    <a:lnTo>
                      <a:pt x="524" y="185"/>
                    </a:lnTo>
                    <a:lnTo>
                      <a:pt x="523" y="186"/>
                    </a:lnTo>
                    <a:lnTo>
                      <a:pt x="524" y="190"/>
                    </a:lnTo>
                    <a:lnTo>
                      <a:pt x="524" y="191"/>
                    </a:lnTo>
                    <a:lnTo>
                      <a:pt x="525" y="191"/>
                    </a:lnTo>
                    <a:lnTo>
                      <a:pt x="527" y="192"/>
                    </a:lnTo>
                    <a:lnTo>
                      <a:pt x="529" y="192"/>
                    </a:lnTo>
                    <a:lnTo>
                      <a:pt x="531" y="193"/>
                    </a:lnTo>
                    <a:lnTo>
                      <a:pt x="531" y="193"/>
                    </a:lnTo>
                    <a:lnTo>
                      <a:pt x="528" y="194"/>
                    </a:lnTo>
                    <a:lnTo>
                      <a:pt x="527" y="193"/>
                    </a:lnTo>
                    <a:lnTo>
                      <a:pt x="525" y="193"/>
                    </a:lnTo>
                    <a:lnTo>
                      <a:pt x="524" y="192"/>
                    </a:lnTo>
                    <a:lnTo>
                      <a:pt x="521" y="191"/>
                    </a:lnTo>
                    <a:lnTo>
                      <a:pt x="521" y="190"/>
                    </a:lnTo>
                    <a:lnTo>
                      <a:pt x="521" y="189"/>
                    </a:lnTo>
                    <a:lnTo>
                      <a:pt x="522" y="185"/>
                    </a:lnTo>
                    <a:lnTo>
                      <a:pt x="523" y="184"/>
                    </a:lnTo>
                    <a:lnTo>
                      <a:pt x="522" y="184"/>
                    </a:lnTo>
                    <a:lnTo>
                      <a:pt x="521" y="184"/>
                    </a:lnTo>
                    <a:lnTo>
                      <a:pt x="521" y="183"/>
                    </a:lnTo>
                    <a:lnTo>
                      <a:pt x="522" y="182"/>
                    </a:lnTo>
                    <a:lnTo>
                      <a:pt x="522" y="182"/>
                    </a:lnTo>
                    <a:lnTo>
                      <a:pt x="522" y="181"/>
                    </a:lnTo>
                    <a:lnTo>
                      <a:pt x="522" y="180"/>
                    </a:lnTo>
                    <a:lnTo>
                      <a:pt x="522" y="179"/>
                    </a:lnTo>
                    <a:lnTo>
                      <a:pt x="521" y="178"/>
                    </a:lnTo>
                    <a:lnTo>
                      <a:pt x="521" y="178"/>
                    </a:lnTo>
                    <a:lnTo>
                      <a:pt x="520" y="177"/>
                    </a:lnTo>
                    <a:lnTo>
                      <a:pt x="519" y="176"/>
                    </a:lnTo>
                    <a:lnTo>
                      <a:pt x="518" y="175"/>
                    </a:lnTo>
                    <a:lnTo>
                      <a:pt x="519" y="175"/>
                    </a:lnTo>
                    <a:lnTo>
                      <a:pt x="518" y="172"/>
                    </a:lnTo>
                    <a:lnTo>
                      <a:pt x="511" y="174"/>
                    </a:lnTo>
                    <a:lnTo>
                      <a:pt x="506" y="177"/>
                    </a:lnTo>
                    <a:lnTo>
                      <a:pt x="507" y="178"/>
                    </a:lnTo>
                    <a:lnTo>
                      <a:pt x="506" y="181"/>
                    </a:lnTo>
                    <a:lnTo>
                      <a:pt x="506" y="182"/>
                    </a:lnTo>
                    <a:lnTo>
                      <a:pt x="507" y="182"/>
                    </a:lnTo>
                    <a:lnTo>
                      <a:pt x="507" y="183"/>
                    </a:lnTo>
                    <a:lnTo>
                      <a:pt x="507" y="184"/>
                    </a:lnTo>
                    <a:lnTo>
                      <a:pt x="507" y="185"/>
                    </a:lnTo>
                    <a:lnTo>
                      <a:pt x="507" y="185"/>
                    </a:lnTo>
                    <a:lnTo>
                      <a:pt x="508" y="187"/>
                    </a:lnTo>
                    <a:lnTo>
                      <a:pt x="507" y="192"/>
                    </a:lnTo>
                    <a:lnTo>
                      <a:pt x="503" y="196"/>
                    </a:lnTo>
                    <a:lnTo>
                      <a:pt x="503" y="200"/>
                    </a:lnTo>
                    <a:lnTo>
                      <a:pt x="501" y="203"/>
                    </a:lnTo>
                    <a:lnTo>
                      <a:pt x="499" y="205"/>
                    </a:lnTo>
                    <a:lnTo>
                      <a:pt x="498" y="206"/>
                    </a:lnTo>
                    <a:lnTo>
                      <a:pt x="495" y="207"/>
                    </a:lnTo>
                    <a:lnTo>
                      <a:pt x="495" y="207"/>
                    </a:lnTo>
                    <a:lnTo>
                      <a:pt x="496" y="210"/>
                    </a:lnTo>
                    <a:lnTo>
                      <a:pt x="495" y="211"/>
                    </a:lnTo>
                    <a:lnTo>
                      <a:pt x="493" y="212"/>
                    </a:lnTo>
                    <a:lnTo>
                      <a:pt x="489" y="210"/>
                    </a:lnTo>
                    <a:lnTo>
                      <a:pt x="488" y="210"/>
                    </a:lnTo>
                    <a:lnTo>
                      <a:pt x="486" y="211"/>
                    </a:lnTo>
                    <a:lnTo>
                      <a:pt x="482" y="210"/>
                    </a:lnTo>
                    <a:lnTo>
                      <a:pt x="482" y="210"/>
                    </a:lnTo>
                    <a:lnTo>
                      <a:pt x="482" y="209"/>
                    </a:lnTo>
                    <a:lnTo>
                      <a:pt x="482" y="208"/>
                    </a:lnTo>
                    <a:lnTo>
                      <a:pt x="482" y="206"/>
                    </a:lnTo>
                    <a:lnTo>
                      <a:pt x="481" y="205"/>
                    </a:lnTo>
                    <a:lnTo>
                      <a:pt x="481" y="204"/>
                    </a:lnTo>
                    <a:lnTo>
                      <a:pt x="481" y="204"/>
                    </a:lnTo>
                    <a:lnTo>
                      <a:pt x="482" y="204"/>
                    </a:lnTo>
                    <a:lnTo>
                      <a:pt x="483" y="204"/>
                    </a:lnTo>
                    <a:lnTo>
                      <a:pt x="483" y="205"/>
                    </a:lnTo>
                    <a:lnTo>
                      <a:pt x="485" y="205"/>
                    </a:lnTo>
                    <a:lnTo>
                      <a:pt x="485" y="204"/>
                    </a:lnTo>
                    <a:lnTo>
                      <a:pt x="486" y="204"/>
                    </a:lnTo>
                    <a:lnTo>
                      <a:pt x="487" y="203"/>
                    </a:lnTo>
                    <a:lnTo>
                      <a:pt x="488" y="204"/>
                    </a:lnTo>
                    <a:lnTo>
                      <a:pt x="489" y="203"/>
                    </a:lnTo>
                    <a:lnTo>
                      <a:pt x="489" y="202"/>
                    </a:lnTo>
                    <a:lnTo>
                      <a:pt x="490" y="202"/>
                    </a:lnTo>
                    <a:lnTo>
                      <a:pt x="491" y="202"/>
                    </a:lnTo>
                    <a:lnTo>
                      <a:pt x="492" y="202"/>
                    </a:lnTo>
                    <a:lnTo>
                      <a:pt x="493" y="201"/>
                    </a:lnTo>
                    <a:lnTo>
                      <a:pt x="492" y="200"/>
                    </a:lnTo>
                    <a:lnTo>
                      <a:pt x="491" y="200"/>
                    </a:lnTo>
                    <a:lnTo>
                      <a:pt x="490" y="200"/>
                    </a:lnTo>
                    <a:lnTo>
                      <a:pt x="489" y="200"/>
                    </a:lnTo>
                    <a:lnTo>
                      <a:pt x="489" y="199"/>
                    </a:lnTo>
                    <a:lnTo>
                      <a:pt x="492" y="200"/>
                    </a:lnTo>
                    <a:lnTo>
                      <a:pt x="493" y="200"/>
                    </a:lnTo>
                    <a:lnTo>
                      <a:pt x="494" y="199"/>
                    </a:lnTo>
                    <a:lnTo>
                      <a:pt x="494" y="197"/>
                    </a:lnTo>
                    <a:lnTo>
                      <a:pt x="495" y="197"/>
                    </a:lnTo>
                    <a:lnTo>
                      <a:pt x="496" y="196"/>
                    </a:lnTo>
                    <a:lnTo>
                      <a:pt x="496" y="195"/>
                    </a:lnTo>
                    <a:lnTo>
                      <a:pt x="496" y="193"/>
                    </a:lnTo>
                    <a:lnTo>
                      <a:pt x="498" y="193"/>
                    </a:lnTo>
                    <a:lnTo>
                      <a:pt x="499" y="191"/>
                    </a:lnTo>
                    <a:lnTo>
                      <a:pt x="499" y="190"/>
                    </a:lnTo>
                    <a:lnTo>
                      <a:pt x="500" y="189"/>
                    </a:lnTo>
                    <a:lnTo>
                      <a:pt x="500" y="183"/>
                    </a:lnTo>
                    <a:lnTo>
                      <a:pt x="501" y="181"/>
                    </a:lnTo>
                    <a:lnTo>
                      <a:pt x="501" y="178"/>
                    </a:lnTo>
                    <a:lnTo>
                      <a:pt x="496" y="171"/>
                    </a:lnTo>
                    <a:lnTo>
                      <a:pt x="496" y="167"/>
                    </a:lnTo>
                    <a:lnTo>
                      <a:pt x="496" y="166"/>
                    </a:lnTo>
                    <a:lnTo>
                      <a:pt x="496" y="164"/>
                    </a:lnTo>
                    <a:lnTo>
                      <a:pt x="496" y="162"/>
                    </a:lnTo>
                    <a:lnTo>
                      <a:pt x="496" y="160"/>
                    </a:lnTo>
                    <a:lnTo>
                      <a:pt x="496" y="159"/>
                    </a:lnTo>
                    <a:lnTo>
                      <a:pt x="496" y="158"/>
                    </a:lnTo>
                    <a:lnTo>
                      <a:pt x="496" y="157"/>
                    </a:lnTo>
                    <a:lnTo>
                      <a:pt x="496" y="157"/>
                    </a:lnTo>
                    <a:lnTo>
                      <a:pt x="496" y="156"/>
                    </a:lnTo>
                    <a:lnTo>
                      <a:pt x="496" y="154"/>
                    </a:lnTo>
                    <a:lnTo>
                      <a:pt x="496" y="154"/>
                    </a:lnTo>
                    <a:lnTo>
                      <a:pt x="496" y="153"/>
                    </a:lnTo>
                    <a:lnTo>
                      <a:pt x="496" y="152"/>
                    </a:lnTo>
                    <a:lnTo>
                      <a:pt x="496" y="151"/>
                    </a:lnTo>
                    <a:lnTo>
                      <a:pt x="497" y="149"/>
                    </a:lnTo>
                    <a:lnTo>
                      <a:pt x="496" y="145"/>
                    </a:lnTo>
                    <a:lnTo>
                      <a:pt x="497" y="144"/>
                    </a:lnTo>
                    <a:lnTo>
                      <a:pt x="497" y="142"/>
                    </a:lnTo>
                    <a:lnTo>
                      <a:pt x="496" y="138"/>
                    </a:lnTo>
                    <a:lnTo>
                      <a:pt x="496" y="136"/>
                    </a:lnTo>
                    <a:lnTo>
                      <a:pt x="494" y="135"/>
                    </a:lnTo>
                    <a:lnTo>
                      <a:pt x="492" y="131"/>
                    </a:lnTo>
                    <a:lnTo>
                      <a:pt x="492" y="130"/>
                    </a:lnTo>
                    <a:lnTo>
                      <a:pt x="492" y="129"/>
                    </a:lnTo>
                    <a:lnTo>
                      <a:pt x="493" y="128"/>
                    </a:lnTo>
                    <a:lnTo>
                      <a:pt x="493" y="127"/>
                    </a:lnTo>
                    <a:lnTo>
                      <a:pt x="494" y="127"/>
                    </a:lnTo>
                    <a:lnTo>
                      <a:pt x="494" y="124"/>
                    </a:lnTo>
                    <a:lnTo>
                      <a:pt x="496" y="116"/>
                    </a:lnTo>
                    <a:lnTo>
                      <a:pt x="496" y="110"/>
                    </a:lnTo>
                    <a:lnTo>
                      <a:pt x="496" y="109"/>
                    </a:lnTo>
                    <a:lnTo>
                      <a:pt x="496" y="109"/>
                    </a:lnTo>
                    <a:lnTo>
                      <a:pt x="492" y="107"/>
                    </a:lnTo>
                    <a:lnTo>
                      <a:pt x="491" y="105"/>
                    </a:lnTo>
                    <a:lnTo>
                      <a:pt x="482" y="106"/>
                    </a:lnTo>
                    <a:lnTo>
                      <a:pt x="481" y="105"/>
                    </a:lnTo>
                    <a:lnTo>
                      <a:pt x="482" y="105"/>
                    </a:lnTo>
                    <a:lnTo>
                      <a:pt x="478" y="105"/>
                    </a:lnTo>
                    <a:lnTo>
                      <a:pt x="478" y="106"/>
                    </a:lnTo>
                    <a:lnTo>
                      <a:pt x="473" y="126"/>
                    </a:lnTo>
                    <a:lnTo>
                      <a:pt x="467" y="134"/>
                    </a:lnTo>
                    <a:lnTo>
                      <a:pt x="464" y="135"/>
                    </a:lnTo>
                    <a:lnTo>
                      <a:pt x="463" y="138"/>
                    </a:lnTo>
                    <a:lnTo>
                      <a:pt x="464" y="139"/>
                    </a:lnTo>
                    <a:lnTo>
                      <a:pt x="465" y="137"/>
                    </a:lnTo>
                    <a:lnTo>
                      <a:pt x="466" y="138"/>
                    </a:lnTo>
                    <a:lnTo>
                      <a:pt x="466" y="139"/>
                    </a:lnTo>
                    <a:lnTo>
                      <a:pt x="465" y="140"/>
                    </a:lnTo>
                    <a:lnTo>
                      <a:pt x="463" y="141"/>
                    </a:lnTo>
                    <a:lnTo>
                      <a:pt x="463" y="141"/>
                    </a:lnTo>
                    <a:lnTo>
                      <a:pt x="463" y="143"/>
                    </a:lnTo>
                    <a:lnTo>
                      <a:pt x="463" y="144"/>
                    </a:lnTo>
                    <a:lnTo>
                      <a:pt x="463" y="144"/>
                    </a:lnTo>
                    <a:lnTo>
                      <a:pt x="465" y="144"/>
                    </a:lnTo>
                    <a:lnTo>
                      <a:pt x="466" y="143"/>
                    </a:lnTo>
                    <a:lnTo>
                      <a:pt x="467" y="143"/>
                    </a:lnTo>
                    <a:lnTo>
                      <a:pt x="468" y="145"/>
                    </a:lnTo>
                    <a:lnTo>
                      <a:pt x="467" y="146"/>
                    </a:lnTo>
                    <a:lnTo>
                      <a:pt x="467" y="150"/>
                    </a:lnTo>
                    <a:lnTo>
                      <a:pt x="467" y="152"/>
                    </a:lnTo>
                    <a:lnTo>
                      <a:pt x="467" y="153"/>
                    </a:lnTo>
                    <a:lnTo>
                      <a:pt x="467" y="155"/>
                    </a:lnTo>
                    <a:lnTo>
                      <a:pt x="467" y="156"/>
                    </a:lnTo>
                    <a:lnTo>
                      <a:pt x="466" y="156"/>
                    </a:lnTo>
                    <a:lnTo>
                      <a:pt x="465" y="156"/>
                    </a:lnTo>
                    <a:lnTo>
                      <a:pt x="465" y="162"/>
                    </a:lnTo>
                    <a:lnTo>
                      <a:pt x="465" y="164"/>
                    </a:lnTo>
                    <a:lnTo>
                      <a:pt x="465" y="162"/>
                    </a:lnTo>
                    <a:lnTo>
                      <a:pt x="467" y="161"/>
                    </a:lnTo>
                    <a:lnTo>
                      <a:pt x="471" y="164"/>
                    </a:lnTo>
                    <a:lnTo>
                      <a:pt x="471" y="164"/>
                    </a:lnTo>
                    <a:lnTo>
                      <a:pt x="471" y="164"/>
                    </a:lnTo>
                    <a:lnTo>
                      <a:pt x="471" y="166"/>
                    </a:lnTo>
                    <a:lnTo>
                      <a:pt x="474" y="172"/>
                    </a:lnTo>
                    <a:lnTo>
                      <a:pt x="475" y="173"/>
                    </a:lnTo>
                    <a:lnTo>
                      <a:pt x="477" y="173"/>
                    </a:lnTo>
                    <a:lnTo>
                      <a:pt x="477" y="174"/>
                    </a:lnTo>
                    <a:lnTo>
                      <a:pt x="477" y="175"/>
                    </a:lnTo>
                    <a:lnTo>
                      <a:pt x="476" y="176"/>
                    </a:lnTo>
                    <a:lnTo>
                      <a:pt x="474" y="182"/>
                    </a:lnTo>
                    <a:lnTo>
                      <a:pt x="473" y="184"/>
                    </a:lnTo>
                    <a:lnTo>
                      <a:pt x="472" y="183"/>
                    </a:lnTo>
                    <a:lnTo>
                      <a:pt x="472" y="182"/>
                    </a:lnTo>
                    <a:lnTo>
                      <a:pt x="471" y="180"/>
                    </a:lnTo>
                    <a:lnTo>
                      <a:pt x="469" y="179"/>
                    </a:lnTo>
                    <a:lnTo>
                      <a:pt x="465" y="174"/>
                    </a:lnTo>
                    <a:lnTo>
                      <a:pt x="463" y="174"/>
                    </a:lnTo>
                    <a:lnTo>
                      <a:pt x="463" y="174"/>
                    </a:lnTo>
                    <a:lnTo>
                      <a:pt x="460" y="171"/>
                    </a:lnTo>
                    <a:lnTo>
                      <a:pt x="458" y="171"/>
                    </a:lnTo>
                    <a:lnTo>
                      <a:pt x="458" y="170"/>
                    </a:lnTo>
                    <a:lnTo>
                      <a:pt x="459" y="170"/>
                    </a:lnTo>
                    <a:lnTo>
                      <a:pt x="458" y="169"/>
                    </a:lnTo>
                    <a:lnTo>
                      <a:pt x="456" y="169"/>
                    </a:lnTo>
                    <a:lnTo>
                      <a:pt x="454" y="167"/>
                    </a:lnTo>
                    <a:lnTo>
                      <a:pt x="452" y="167"/>
                    </a:lnTo>
                    <a:lnTo>
                      <a:pt x="449" y="164"/>
                    </a:lnTo>
                    <a:lnTo>
                      <a:pt x="445" y="162"/>
                    </a:lnTo>
                    <a:lnTo>
                      <a:pt x="444" y="162"/>
                    </a:lnTo>
                    <a:lnTo>
                      <a:pt x="442" y="160"/>
                    </a:lnTo>
                    <a:lnTo>
                      <a:pt x="435" y="160"/>
                    </a:lnTo>
                    <a:lnTo>
                      <a:pt x="435" y="160"/>
                    </a:lnTo>
                    <a:lnTo>
                      <a:pt x="433" y="159"/>
                    </a:lnTo>
                    <a:lnTo>
                      <a:pt x="432" y="159"/>
                    </a:lnTo>
                    <a:lnTo>
                      <a:pt x="431" y="159"/>
                    </a:lnTo>
                    <a:lnTo>
                      <a:pt x="431" y="160"/>
                    </a:lnTo>
                    <a:lnTo>
                      <a:pt x="431" y="161"/>
                    </a:lnTo>
                    <a:lnTo>
                      <a:pt x="429" y="162"/>
                    </a:lnTo>
                    <a:lnTo>
                      <a:pt x="429" y="164"/>
                    </a:lnTo>
                    <a:lnTo>
                      <a:pt x="432" y="171"/>
                    </a:lnTo>
                    <a:lnTo>
                      <a:pt x="431" y="170"/>
                    </a:lnTo>
                    <a:lnTo>
                      <a:pt x="432" y="170"/>
                    </a:lnTo>
                    <a:lnTo>
                      <a:pt x="431" y="174"/>
                    </a:lnTo>
                    <a:lnTo>
                      <a:pt x="430" y="176"/>
                    </a:lnTo>
                    <a:lnTo>
                      <a:pt x="427" y="176"/>
                    </a:lnTo>
                    <a:lnTo>
                      <a:pt x="427" y="178"/>
                    </a:lnTo>
                    <a:lnTo>
                      <a:pt x="427" y="179"/>
                    </a:lnTo>
                    <a:lnTo>
                      <a:pt x="427" y="180"/>
                    </a:lnTo>
                    <a:lnTo>
                      <a:pt x="426" y="182"/>
                    </a:lnTo>
                    <a:lnTo>
                      <a:pt x="424" y="182"/>
                    </a:lnTo>
                    <a:lnTo>
                      <a:pt x="423" y="182"/>
                    </a:lnTo>
                    <a:lnTo>
                      <a:pt x="422" y="180"/>
                    </a:lnTo>
                    <a:lnTo>
                      <a:pt x="422" y="178"/>
                    </a:lnTo>
                    <a:lnTo>
                      <a:pt x="423" y="178"/>
                    </a:lnTo>
                    <a:lnTo>
                      <a:pt x="423" y="177"/>
                    </a:lnTo>
                    <a:lnTo>
                      <a:pt x="424" y="176"/>
                    </a:lnTo>
                    <a:lnTo>
                      <a:pt x="422" y="173"/>
                    </a:lnTo>
                    <a:lnTo>
                      <a:pt x="422" y="172"/>
                    </a:lnTo>
                    <a:lnTo>
                      <a:pt x="421" y="172"/>
                    </a:lnTo>
                    <a:lnTo>
                      <a:pt x="417" y="174"/>
                    </a:lnTo>
                    <a:lnTo>
                      <a:pt x="416" y="175"/>
                    </a:lnTo>
                    <a:lnTo>
                      <a:pt x="414" y="176"/>
                    </a:lnTo>
                    <a:lnTo>
                      <a:pt x="413" y="179"/>
                    </a:lnTo>
                    <a:lnTo>
                      <a:pt x="411" y="179"/>
                    </a:lnTo>
                    <a:lnTo>
                      <a:pt x="410" y="178"/>
                    </a:lnTo>
                    <a:lnTo>
                      <a:pt x="409" y="178"/>
                    </a:lnTo>
                    <a:lnTo>
                      <a:pt x="407" y="178"/>
                    </a:lnTo>
                    <a:lnTo>
                      <a:pt x="405" y="178"/>
                    </a:lnTo>
                    <a:lnTo>
                      <a:pt x="403" y="178"/>
                    </a:lnTo>
                    <a:lnTo>
                      <a:pt x="402" y="178"/>
                    </a:lnTo>
                    <a:lnTo>
                      <a:pt x="399" y="181"/>
                    </a:lnTo>
                    <a:lnTo>
                      <a:pt x="399" y="182"/>
                    </a:lnTo>
                    <a:lnTo>
                      <a:pt x="398" y="185"/>
                    </a:lnTo>
                    <a:lnTo>
                      <a:pt x="398" y="185"/>
                    </a:lnTo>
                    <a:lnTo>
                      <a:pt x="397" y="184"/>
                    </a:lnTo>
                    <a:lnTo>
                      <a:pt x="396" y="183"/>
                    </a:lnTo>
                    <a:lnTo>
                      <a:pt x="395" y="184"/>
                    </a:lnTo>
                    <a:lnTo>
                      <a:pt x="394" y="182"/>
                    </a:lnTo>
                    <a:lnTo>
                      <a:pt x="394" y="179"/>
                    </a:lnTo>
                    <a:lnTo>
                      <a:pt x="394" y="179"/>
                    </a:lnTo>
                    <a:lnTo>
                      <a:pt x="394" y="178"/>
                    </a:lnTo>
                    <a:lnTo>
                      <a:pt x="394" y="177"/>
                    </a:lnTo>
                    <a:lnTo>
                      <a:pt x="394" y="175"/>
                    </a:lnTo>
                    <a:lnTo>
                      <a:pt x="394" y="174"/>
                    </a:lnTo>
                    <a:lnTo>
                      <a:pt x="393" y="174"/>
                    </a:lnTo>
                    <a:lnTo>
                      <a:pt x="393" y="175"/>
                    </a:lnTo>
                    <a:lnTo>
                      <a:pt x="393" y="175"/>
                    </a:lnTo>
                    <a:lnTo>
                      <a:pt x="393" y="174"/>
                    </a:lnTo>
                    <a:lnTo>
                      <a:pt x="394" y="173"/>
                    </a:lnTo>
                    <a:lnTo>
                      <a:pt x="396" y="173"/>
                    </a:lnTo>
                    <a:lnTo>
                      <a:pt x="397" y="172"/>
                    </a:lnTo>
                    <a:lnTo>
                      <a:pt x="398" y="172"/>
                    </a:lnTo>
                    <a:lnTo>
                      <a:pt x="395" y="173"/>
                    </a:lnTo>
                    <a:lnTo>
                      <a:pt x="394" y="173"/>
                    </a:lnTo>
                    <a:lnTo>
                      <a:pt x="393" y="173"/>
                    </a:lnTo>
                    <a:lnTo>
                      <a:pt x="391" y="174"/>
                    </a:lnTo>
                    <a:lnTo>
                      <a:pt x="391" y="175"/>
                    </a:lnTo>
                    <a:lnTo>
                      <a:pt x="390" y="175"/>
                    </a:lnTo>
                    <a:lnTo>
                      <a:pt x="390" y="175"/>
                    </a:lnTo>
                    <a:lnTo>
                      <a:pt x="390" y="178"/>
                    </a:lnTo>
                    <a:lnTo>
                      <a:pt x="389" y="178"/>
                    </a:lnTo>
                    <a:lnTo>
                      <a:pt x="388" y="178"/>
                    </a:lnTo>
                    <a:lnTo>
                      <a:pt x="387" y="177"/>
                    </a:lnTo>
                    <a:lnTo>
                      <a:pt x="388" y="176"/>
                    </a:lnTo>
                    <a:lnTo>
                      <a:pt x="387" y="176"/>
                    </a:lnTo>
                    <a:lnTo>
                      <a:pt x="385" y="178"/>
                    </a:lnTo>
                    <a:lnTo>
                      <a:pt x="386" y="178"/>
                    </a:lnTo>
                    <a:lnTo>
                      <a:pt x="387" y="179"/>
                    </a:lnTo>
                    <a:lnTo>
                      <a:pt x="387" y="181"/>
                    </a:lnTo>
                    <a:lnTo>
                      <a:pt x="385" y="182"/>
                    </a:lnTo>
                    <a:lnTo>
                      <a:pt x="385" y="182"/>
                    </a:lnTo>
                    <a:lnTo>
                      <a:pt x="384" y="179"/>
                    </a:lnTo>
                    <a:lnTo>
                      <a:pt x="381" y="180"/>
                    </a:lnTo>
                    <a:lnTo>
                      <a:pt x="381" y="181"/>
                    </a:lnTo>
                    <a:lnTo>
                      <a:pt x="377" y="182"/>
                    </a:lnTo>
                    <a:lnTo>
                      <a:pt x="377" y="182"/>
                    </a:lnTo>
                    <a:lnTo>
                      <a:pt x="366" y="189"/>
                    </a:lnTo>
                    <a:lnTo>
                      <a:pt x="365" y="189"/>
                    </a:lnTo>
                    <a:lnTo>
                      <a:pt x="365" y="191"/>
                    </a:lnTo>
                    <a:lnTo>
                      <a:pt x="365" y="191"/>
                    </a:lnTo>
                    <a:lnTo>
                      <a:pt x="365" y="192"/>
                    </a:lnTo>
                    <a:lnTo>
                      <a:pt x="362" y="193"/>
                    </a:lnTo>
                    <a:lnTo>
                      <a:pt x="362" y="193"/>
                    </a:lnTo>
                    <a:lnTo>
                      <a:pt x="361" y="193"/>
                    </a:lnTo>
                    <a:lnTo>
                      <a:pt x="359" y="199"/>
                    </a:lnTo>
                    <a:lnTo>
                      <a:pt x="359" y="201"/>
                    </a:lnTo>
                    <a:lnTo>
                      <a:pt x="358" y="203"/>
                    </a:lnTo>
                    <a:lnTo>
                      <a:pt x="357" y="204"/>
                    </a:lnTo>
                    <a:lnTo>
                      <a:pt x="356" y="203"/>
                    </a:lnTo>
                    <a:lnTo>
                      <a:pt x="354" y="204"/>
                    </a:lnTo>
                    <a:lnTo>
                      <a:pt x="354" y="206"/>
                    </a:lnTo>
                    <a:lnTo>
                      <a:pt x="353" y="204"/>
                    </a:lnTo>
                    <a:lnTo>
                      <a:pt x="351" y="204"/>
                    </a:lnTo>
                    <a:lnTo>
                      <a:pt x="351" y="204"/>
                    </a:lnTo>
                    <a:lnTo>
                      <a:pt x="350" y="204"/>
                    </a:lnTo>
                    <a:lnTo>
                      <a:pt x="348" y="200"/>
                    </a:lnTo>
                    <a:lnTo>
                      <a:pt x="345" y="196"/>
                    </a:lnTo>
                    <a:lnTo>
                      <a:pt x="344" y="195"/>
                    </a:lnTo>
                    <a:lnTo>
                      <a:pt x="344" y="193"/>
                    </a:lnTo>
                    <a:lnTo>
                      <a:pt x="345" y="193"/>
                    </a:lnTo>
                    <a:lnTo>
                      <a:pt x="346" y="193"/>
                    </a:lnTo>
                    <a:lnTo>
                      <a:pt x="347" y="191"/>
                    </a:lnTo>
                    <a:lnTo>
                      <a:pt x="354" y="189"/>
                    </a:lnTo>
                    <a:lnTo>
                      <a:pt x="353" y="188"/>
                    </a:lnTo>
                    <a:lnTo>
                      <a:pt x="352" y="184"/>
                    </a:lnTo>
                    <a:lnTo>
                      <a:pt x="351" y="185"/>
                    </a:lnTo>
                    <a:lnTo>
                      <a:pt x="351" y="183"/>
                    </a:lnTo>
                    <a:lnTo>
                      <a:pt x="350" y="182"/>
                    </a:lnTo>
                    <a:lnTo>
                      <a:pt x="350" y="181"/>
                    </a:lnTo>
                    <a:lnTo>
                      <a:pt x="348" y="180"/>
                    </a:lnTo>
                    <a:lnTo>
                      <a:pt x="346" y="179"/>
                    </a:lnTo>
                    <a:lnTo>
                      <a:pt x="341" y="179"/>
                    </a:lnTo>
                    <a:lnTo>
                      <a:pt x="340" y="179"/>
                    </a:lnTo>
                    <a:lnTo>
                      <a:pt x="335" y="177"/>
                    </a:lnTo>
                    <a:lnTo>
                      <a:pt x="335" y="178"/>
                    </a:lnTo>
                    <a:lnTo>
                      <a:pt x="340" y="182"/>
                    </a:lnTo>
                    <a:lnTo>
                      <a:pt x="340" y="187"/>
                    </a:lnTo>
                    <a:lnTo>
                      <a:pt x="340" y="189"/>
                    </a:lnTo>
                    <a:lnTo>
                      <a:pt x="340" y="190"/>
                    </a:lnTo>
                    <a:lnTo>
                      <a:pt x="338" y="196"/>
                    </a:lnTo>
                    <a:lnTo>
                      <a:pt x="338" y="199"/>
                    </a:lnTo>
                    <a:lnTo>
                      <a:pt x="339" y="199"/>
                    </a:lnTo>
                    <a:lnTo>
                      <a:pt x="340" y="199"/>
                    </a:lnTo>
                    <a:lnTo>
                      <a:pt x="341" y="200"/>
                    </a:lnTo>
                    <a:lnTo>
                      <a:pt x="342" y="202"/>
                    </a:lnTo>
                    <a:lnTo>
                      <a:pt x="341" y="204"/>
                    </a:lnTo>
                    <a:lnTo>
                      <a:pt x="342" y="205"/>
                    </a:lnTo>
                    <a:lnTo>
                      <a:pt x="341" y="207"/>
                    </a:lnTo>
                    <a:lnTo>
                      <a:pt x="340" y="209"/>
                    </a:lnTo>
                    <a:lnTo>
                      <a:pt x="340" y="211"/>
                    </a:lnTo>
                    <a:lnTo>
                      <a:pt x="340" y="213"/>
                    </a:lnTo>
                    <a:lnTo>
                      <a:pt x="340" y="217"/>
                    </a:lnTo>
                    <a:lnTo>
                      <a:pt x="339" y="215"/>
                    </a:lnTo>
                    <a:lnTo>
                      <a:pt x="339" y="214"/>
                    </a:lnTo>
                    <a:lnTo>
                      <a:pt x="338" y="213"/>
                    </a:lnTo>
                    <a:lnTo>
                      <a:pt x="337" y="213"/>
                    </a:lnTo>
                    <a:lnTo>
                      <a:pt x="336" y="215"/>
                    </a:lnTo>
                    <a:lnTo>
                      <a:pt x="336" y="213"/>
                    </a:lnTo>
                    <a:lnTo>
                      <a:pt x="336" y="211"/>
                    </a:lnTo>
                    <a:lnTo>
                      <a:pt x="334" y="210"/>
                    </a:lnTo>
                    <a:lnTo>
                      <a:pt x="332" y="210"/>
                    </a:lnTo>
                    <a:lnTo>
                      <a:pt x="329" y="207"/>
                    </a:lnTo>
                    <a:lnTo>
                      <a:pt x="329" y="209"/>
                    </a:lnTo>
                    <a:lnTo>
                      <a:pt x="329" y="210"/>
                    </a:lnTo>
                    <a:lnTo>
                      <a:pt x="325" y="215"/>
                    </a:lnTo>
                    <a:lnTo>
                      <a:pt x="322" y="215"/>
                    </a:lnTo>
                    <a:lnTo>
                      <a:pt x="322" y="215"/>
                    </a:lnTo>
                    <a:lnTo>
                      <a:pt x="320" y="216"/>
                    </a:lnTo>
                    <a:lnTo>
                      <a:pt x="320" y="218"/>
                    </a:lnTo>
                    <a:lnTo>
                      <a:pt x="318" y="220"/>
                    </a:lnTo>
                    <a:lnTo>
                      <a:pt x="316" y="220"/>
                    </a:lnTo>
                    <a:lnTo>
                      <a:pt x="316" y="224"/>
                    </a:lnTo>
                    <a:lnTo>
                      <a:pt x="319" y="229"/>
                    </a:lnTo>
                    <a:lnTo>
                      <a:pt x="322" y="235"/>
                    </a:lnTo>
                    <a:lnTo>
                      <a:pt x="322" y="236"/>
                    </a:lnTo>
                    <a:lnTo>
                      <a:pt x="320" y="234"/>
                    </a:lnTo>
                    <a:lnTo>
                      <a:pt x="319" y="234"/>
                    </a:lnTo>
                    <a:lnTo>
                      <a:pt x="317" y="233"/>
                    </a:lnTo>
                    <a:lnTo>
                      <a:pt x="317" y="234"/>
                    </a:lnTo>
                    <a:lnTo>
                      <a:pt x="316" y="234"/>
                    </a:lnTo>
                    <a:lnTo>
                      <a:pt x="315" y="234"/>
                    </a:lnTo>
                    <a:lnTo>
                      <a:pt x="311" y="232"/>
                    </a:lnTo>
                    <a:lnTo>
                      <a:pt x="310" y="232"/>
                    </a:lnTo>
                    <a:lnTo>
                      <a:pt x="309" y="231"/>
                    </a:lnTo>
                    <a:lnTo>
                      <a:pt x="307" y="233"/>
                    </a:lnTo>
                    <a:lnTo>
                      <a:pt x="307" y="233"/>
                    </a:lnTo>
                    <a:lnTo>
                      <a:pt x="307" y="232"/>
                    </a:lnTo>
                    <a:lnTo>
                      <a:pt x="308" y="230"/>
                    </a:lnTo>
                    <a:lnTo>
                      <a:pt x="305" y="229"/>
                    </a:lnTo>
                    <a:lnTo>
                      <a:pt x="305" y="229"/>
                    </a:lnTo>
                    <a:lnTo>
                      <a:pt x="304" y="229"/>
                    </a:lnTo>
                    <a:lnTo>
                      <a:pt x="300" y="226"/>
                    </a:lnTo>
                    <a:lnTo>
                      <a:pt x="300" y="228"/>
                    </a:lnTo>
                    <a:lnTo>
                      <a:pt x="299" y="229"/>
                    </a:lnTo>
                    <a:lnTo>
                      <a:pt x="299" y="229"/>
                    </a:lnTo>
                    <a:lnTo>
                      <a:pt x="298" y="229"/>
                    </a:lnTo>
                    <a:lnTo>
                      <a:pt x="299" y="233"/>
                    </a:lnTo>
                    <a:lnTo>
                      <a:pt x="300" y="233"/>
                    </a:lnTo>
                    <a:lnTo>
                      <a:pt x="300" y="235"/>
                    </a:lnTo>
                    <a:lnTo>
                      <a:pt x="302" y="236"/>
                    </a:lnTo>
                    <a:lnTo>
                      <a:pt x="305" y="236"/>
                    </a:lnTo>
                    <a:lnTo>
                      <a:pt x="307" y="242"/>
                    </a:lnTo>
                    <a:lnTo>
                      <a:pt x="307" y="243"/>
                    </a:lnTo>
                    <a:lnTo>
                      <a:pt x="305" y="242"/>
                    </a:lnTo>
                    <a:lnTo>
                      <a:pt x="304" y="243"/>
                    </a:lnTo>
                    <a:lnTo>
                      <a:pt x="304" y="244"/>
                    </a:lnTo>
                    <a:lnTo>
                      <a:pt x="304" y="244"/>
                    </a:lnTo>
                    <a:lnTo>
                      <a:pt x="296" y="241"/>
                    </a:lnTo>
                    <a:lnTo>
                      <a:pt x="296" y="239"/>
                    </a:lnTo>
                    <a:lnTo>
                      <a:pt x="295" y="238"/>
                    </a:lnTo>
                    <a:lnTo>
                      <a:pt x="294" y="237"/>
                    </a:lnTo>
                    <a:lnTo>
                      <a:pt x="293" y="236"/>
                    </a:lnTo>
                    <a:lnTo>
                      <a:pt x="293" y="237"/>
                    </a:lnTo>
                    <a:lnTo>
                      <a:pt x="291" y="237"/>
                    </a:lnTo>
                    <a:lnTo>
                      <a:pt x="289" y="236"/>
                    </a:lnTo>
                    <a:lnTo>
                      <a:pt x="289" y="235"/>
                    </a:lnTo>
                    <a:lnTo>
                      <a:pt x="288" y="236"/>
                    </a:lnTo>
                    <a:lnTo>
                      <a:pt x="288" y="235"/>
                    </a:lnTo>
                    <a:lnTo>
                      <a:pt x="289" y="233"/>
                    </a:lnTo>
                    <a:lnTo>
                      <a:pt x="289" y="230"/>
                    </a:lnTo>
                    <a:lnTo>
                      <a:pt x="288" y="229"/>
                    </a:lnTo>
                    <a:lnTo>
                      <a:pt x="288" y="229"/>
                    </a:lnTo>
                    <a:lnTo>
                      <a:pt x="288" y="228"/>
                    </a:lnTo>
                    <a:lnTo>
                      <a:pt x="286" y="224"/>
                    </a:lnTo>
                    <a:lnTo>
                      <a:pt x="286" y="223"/>
                    </a:lnTo>
                    <a:lnTo>
                      <a:pt x="288" y="222"/>
                    </a:lnTo>
                    <a:lnTo>
                      <a:pt x="289" y="218"/>
                    </a:lnTo>
                    <a:lnTo>
                      <a:pt x="288" y="217"/>
                    </a:lnTo>
                    <a:lnTo>
                      <a:pt x="287" y="216"/>
                    </a:lnTo>
                    <a:lnTo>
                      <a:pt x="287" y="214"/>
                    </a:lnTo>
                    <a:lnTo>
                      <a:pt x="286" y="214"/>
                    </a:lnTo>
                    <a:lnTo>
                      <a:pt x="285" y="213"/>
                    </a:lnTo>
                    <a:lnTo>
                      <a:pt x="284" y="211"/>
                    </a:lnTo>
                    <a:lnTo>
                      <a:pt x="283" y="211"/>
                    </a:lnTo>
                    <a:lnTo>
                      <a:pt x="282" y="211"/>
                    </a:lnTo>
                    <a:lnTo>
                      <a:pt x="282" y="210"/>
                    </a:lnTo>
                    <a:lnTo>
                      <a:pt x="282" y="209"/>
                    </a:lnTo>
                    <a:lnTo>
                      <a:pt x="280" y="209"/>
                    </a:lnTo>
                    <a:lnTo>
                      <a:pt x="276" y="206"/>
                    </a:lnTo>
                    <a:lnTo>
                      <a:pt x="277" y="205"/>
                    </a:lnTo>
                    <a:lnTo>
                      <a:pt x="275" y="204"/>
                    </a:lnTo>
                    <a:lnTo>
                      <a:pt x="275" y="202"/>
                    </a:lnTo>
                    <a:lnTo>
                      <a:pt x="275" y="201"/>
                    </a:lnTo>
                    <a:lnTo>
                      <a:pt x="273" y="200"/>
                    </a:lnTo>
                    <a:lnTo>
                      <a:pt x="274" y="200"/>
                    </a:lnTo>
                    <a:lnTo>
                      <a:pt x="275" y="199"/>
                    </a:lnTo>
                    <a:lnTo>
                      <a:pt x="278" y="200"/>
                    </a:lnTo>
                    <a:lnTo>
                      <a:pt x="278" y="201"/>
                    </a:lnTo>
                    <a:lnTo>
                      <a:pt x="278" y="203"/>
                    </a:lnTo>
                    <a:lnTo>
                      <a:pt x="282" y="205"/>
                    </a:lnTo>
                    <a:lnTo>
                      <a:pt x="282" y="204"/>
                    </a:lnTo>
                    <a:lnTo>
                      <a:pt x="282" y="204"/>
                    </a:lnTo>
                    <a:lnTo>
                      <a:pt x="283" y="205"/>
                    </a:lnTo>
                    <a:lnTo>
                      <a:pt x="284" y="206"/>
                    </a:lnTo>
                    <a:lnTo>
                      <a:pt x="285" y="205"/>
                    </a:lnTo>
                    <a:lnTo>
                      <a:pt x="285" y="206"/>
                    </a:lnTo>
                    <a:lnTo>
                      <a:pt x="286" y="205"/>
                    </a:lnTo>
                    <a:lnTo>
                      <a:pt x="286" y="205"/>
                    </a:lnTo>
                    <a:lnTo>
                      <a:pt x="286" y="207"/>
                    </a:lnTo>
                    <a:lnTo>
                      <a:pt x="288" y="207"/>
                    </a:lnTo>
                    <a:lnTo>
                      <a:pt x="290" y="207"/>
                    </a:lnTo>
                    <a:lnTo>
                      <a:pt x="290" y="208"/>
                    </a:lnTo>
                    <a:lnTo>
                      <a:pt x="292" y="208"/>
                    </a:lnTo>
                    <a:lnTo>
                      <a:pt x="293" y="210"/>
                    </a:lnTo>
                    <a:lnTo>
                      <a:pt x="297" y="211"/>
                    </a:lnTo>
                    <a:lnTo>
                      <a:pt x="300" y="211"/>
                    </a:lnTo>
                    <a:lnTo>
                      <a:pt x="303" y="212"/>
                    </a:lnTo>
                    <a:lnTo>
                      <a:pt x="304" y="213"/>
                    </a:lnTo>
                    <a:lnTo>
                      <a:pt x="311" y="214"/>
                    </a:lnTo>
                    <a:lnTo>
                      <a:pt x="311" y="214"/>
                    </a:lnTo>
                    <a:lnTo>
                      <a:pt x="313" y="213"/>
                    </a:lnTo>
                    <a:lnTo>
                      <a:pt x="318" y="211"/>
                    </a:lnTo>
                    <a:lnTo>
                      <a:pt x="323" y="204"/>
                    </a:lnTo>
                    <a:lnTo>
                      <a:pt x="325" y="199"/>
                    </a:lnTo>
                    <a:lnTo>
                      <a:pt x="324" y="199"/>
                    </a:lnTo>
                    <a:lnTo>
                      <a:pt x="323" y="198"/>
                    </a:lnTo>
                    <a:lnTo>
                      <a:pt x="322" y="193"/>
                    </a:lnTo>
                    <a:lnTo>
                      <a:pt x="322" y="191"/>
                    </a:lnTo>
                    <a:lnTo>
                      <a:pt x="320" y="190"/>
                    </a:lnTo>
                    <a:lnTo>
                      <a:pt x="320" y="191"/>
                    </a:lnTo>
                    <a:lnTo>
                      <a:pt x="319" y="190"/>
                    </a:lnTo>
                    <a:lnTo>
                      <a:pt x="319" y="189"/>
                    </a:lnTo>
                    <a:lnTo>
                      <a:pt x="318" y="187"/>
                    </a:lnTo>
                    <a:lnTo>
                      <a:pt x="317" y="186"/>
                    </a:lnTo>
                    <a:lnTo>
                      <a:pt x="315" y="185"/>
                    </a:lnTo>
                    <a:lnTo>
                      <a:pt x="316" y="186"/>
                    </a:lnTo>
                    <a:lnTo>
                      <a:pt x="315" y="187"/>
                    </a:lnTo>
                    <a:lnTo>
                      <a:pt x="312" y="184"/>
                    </a:lnTo>
                    <a:lnTo>
                      <a:pt x="312" y="185"/>
                    </a:lnTo>
                    <a:lnTo>
                      <a:pt x="311" y="185"/>
                    </a:lnTo>
                    <a:lnTo>
                      <a:pt x="311" y="183"/>
                    </a:lnTo>
                    <a:lnTo>
                      <a:pt x="310" y="182"/>
                    </a:lnTo>
                    <a:lnTo>
                      <a:pt x="311" y="183"/>
                    </a:lnTo>
                    <a:lnTo>
                      <a:pt x="308" y="182"/>
                    </a:lnTo>
                    <a:lnTo>
                      <a:pt x="307" y="182"/>
                    </a:lnTo>
                    <a:lnTo>
                      <a:pt x="307" y="181"/>
                    </a:lnTo>
                    <a:lnTo>
                      <a:pt x="294" y="169"/>
                    </a:lnTo>
                    <a:lnTo>
                      <a:pt x="290" y="168"/>
                    </a:lnTo>
                    <a:lnTo>
                      <a:pt x="291" y="169"/>
                    </a:lnTo>
                    <a:lnTo>
                      <a:pt x="290" y="170"/>
                    </a:lnTo>
                    <a:lnTo>
                      <a:pt x="290" y="170"/>
                    </a:lnTo>
                    <a:lnTo>
                      <a:pt x="283" y="167"/>
                    </a:lnTo>
                    <a:lnTo>
                      <a:pt x="283" y="167"/>
                    </a:lnTo>
                    <a:lnTo>
                      <a:pt x="281" y="168"/>
                    </a:lnTo>
                    <a:lnTo>
                      <a:pt x="281" y="168"/>
                    </a:lnTo>
                    <a:lnTo>
                      <a:pt x="280" y="167"/>
                    </a:lnTo>
                    <a:lnTo>
                      <a:pt x="280" y="167"/>
                    </a:lnTo>
                    <a:lnTo>
                      <a:pt x="280" y="166"/>
                    </a:lnTo>
                    <a:lnTo>
                      <a:pt x="280" y="166"/>
                    </a:lnTo>
                    <a:lnTo>
                      <a:pt x="278" y="167"/>
                    </a:lnTo>
                    <a:lnTo>
                      <a:pt x="278" y="165"/>
                    </a:lnTo>
                    <a:lnTo>
                      <a:pt x="277" y="166"/>
                    </a:lnTo>
                    <a:lnTo>
                      <a:pt x="278" y="165"/>
                    </a:lnTo>
                    <a:lnTo>
                      <a:pt x="277" y="164"/>
                    </a:lnTo>
                    <a:lnTo>
                      <a:pt x="276" y="164"/>
                    </a:lnTo>
                    <a:lnTo>
                      <a:pt x="275" y="165"/>
                    </a:lnTo>
                    <a:lnTo>
                      <a:pt x="275" y="164"/>
                    </a:lnTo>
                    <a:lnTo>
                      <a:pt x="275" y="164"/>
                    </a:lnTo>
                    <a:lnTo>
                      <a:pt x="273" y="164"/>
                    </a:lnTo>
                    <a:lnTo>
                      <a:pt x="274" y="160"/>
                    </a:lnTo>
                    <a:lnTo>
                      <a:pt x="274" y="162"/>
                    </a:lnTo>
                    <a:lnTo>
                      <a:pt x="275" y="162"/>
                    </a:lnTo>
                    <a:lnTo>
                      <a:pt x="275" y="162"/>
                    </a:lnTo>
                    <a:lnTo>
                      <a:pt x="276" y="163"/>
                    </a:lnTo>
                    <a:lnTo>
                      <a:pt x="277" y="163"/>
                    </a:lnTo>
                    <a:lnTo>
                      <a:pt x="278" y="163"/>
                    </a:lnTo>
                    <a:lnTo>
                      <a:pt x="278" y="161"/>
                    </a:lnTo>
                    <a:lnTo>
                      <a:pt x="278" y="160"/>
                    </a:lnTo>
                    <a:lnTo>
                      <a:pt x="277" y="160"/>
                    </a:lnTo>
                    <a:lnTo>
                      <a:pt x="276" y="160"/>
                    </a:lnTo>
                    <a:lnTo>
                      <a:pt x="275" y="160"/>
                    </a:lnTo>
                    <a:lnTo>
                      <a:pt x="275" y="159"/>
                    </a:lnTo>
                    <a:lnTo>
                      <a:pt x="272" y="157"/>
                    </a:lnTo>
                    <a:lnTo>
                      <a:pt x="273" y="158"/>
                    </a:lnTo>
                    <a:lnTo>
                      <a:pt x="273" y="160"/>
                    </a:lnTo>
                    <a:lnTo>
                      <a:pt x="272" y="160"/>
                    </a:lnTo>
                    <a:lnTo>
                      <a:pt x="271" y="160"/>
                    </a:lnTo>
                    <a:lnTo>
                      <a:pt x="271" y="160"/>
                    </a:lnTo>
                    <a:lnTo>
                      <a:pt x="271" y="161"/>
                    </a:lnTo>
                    <a:lnTo>
                      <a:pt x="271" y="162"/>
                    </a:lnTo>
                    <a:lnTo>
                      <a:pt x="270" y="162"/>
                    </a:lnTo>
                    <a:lnTo>
                      <a:pt x="269" y="160"/>
                    </a:lnTo>
                    <a:lnTo>
                      <a:pt x="267" y="160"/>
                    </a:lnTo>
                    <a:lnTo>
                      <a:pt x="267" y="160"/>
                    </a:lnTo>
                    <a:lnTo>
                      <a:pt x="267" y="160"/>
                    </a:lnTo>
                    <a:lnTo>
                      <a:pt x="267" y="160"/>
                    </a:lnTo>
                    <a:lnTo>
                      <a:pt x="267" y="160"/>
                    </a:lnTo>
                    <a:lnTo>
                      <a:pt x="264" y="160"/>
                    </a:lnTo>
                    <a:lnTo>
                      <a:pt x="264" y="161"/>
                    </a:lnTo>
                    <a:lnTo>
                      <a:pt x="264" y="161"/>
                    </a:lnTo>
                    <a:lnTo>
                      <a:pt x="264" y="161"/>
                    </a:lnTo>
                    <a:lnTo>
                      <a:pt x="263" y="161"/>
                    </a:lnTo>
                    <a:lnTo>
                      <a:pt x="262" y="160"/>
                    </a:lnTo>
                    <a:lnTo>
                      <a:pt x="262" y="161"/>
                    </a:lnTo>
                    <a:lnTo>
                      <a:pt x="262" y="162"/>
                    </a:lnTo>
                    <a:lnTo>
                      <a:pt x="262" y="160"/>
                    </a:lnTo>
                    <a:lnTo>
                      <a:pt x="260" y="161"/>
                    </a:lnTo>
                    <a:lnTo>
                      <a:pt x="260" y="162"/>
                    </a:lnTo>
                    <a:lnTo>
                      <a:pt x="260" y="160"/>
                    </a:lnTo>
                    <a:lnTo>
                      <a:pt x="260" y="160"/>
                    </a:lnTo>
                    <a:lnTo>
                      <a:pt x="261" y="160"/>
                    </a:lnTo>
                    <a:lnTo>
                      <a:pt x="261" y="159"/>
                    </a:lnTo>
                    <a:lnTo>
                      <a:pt x="261" y="158"/>
                    </a:lnTo>
                    <a:lnTo>
                      <a:pt x="261" y="158"/>
                    </a:lnTo>
                    <a:lnTo>
                      <a:pt x="259" y="158"/>
                    </a:lnTo>
                    <a:lnTo>
                      <a:pt x="259" y="157"/>
                    </a:lnTo>
                    <a:lnTo>
                      <a:pt x="256" y="155"/>
                    </a:lnTo>
                    <a:lnTo>
                      <a:pt x="255" y="155"/>
                    </a:lnTo>
                    <a:lnTo>
                      <a:pt x="254" y="154"/>
                    </a:lnTo>
                    <a:lnTo>
                      <a:pt x="254" y="153"/>
                    </a:lnTo>
                    <a:lnTo>
                      <a:pt x="254" y="153"/>
                    </a:lnTo>
                    <a:lnTo>
                      <a:pt x="262" y="155"/>
                    </a:lnTo>
                    <a:lnTo>
                      <a:pt x="265" y="152"/>
                    </a:lnTo>
                    <a:lnTo>
                      <a:pt x="267" y="152"/>
                    </a:lnTo>
                    <a:lnTo>
                      <a:pt x="267" y="151"/>
                    </a:lnTo>
                    <a:lnTo>
                      <a:pt x="267" y="149"/>
                    </a:lnTo>
                    <a:lnTo>
                      <a:pt x="266" y="149"/>
                    </a:lnTo>
                    <a:lnTo>
                      <a:pt x="265" y="148"/>
                    </a:lnTo>
                    <a:lnTo>
                      <a:pt x="264" y="147"/>
                    </a:lnTo>
                    <a:lnTo>
                      <a:pt x="263" y="147"/>
                    </a:lnTo>
                    <a:lnTo>
                      <a:pt x="264" y="146"/>
                    </a:lnTo>
                    <a:lnTo>
                      <a:pt x="262" y="145"/>
                    </a:lnTo>
                    <a:lnTo>
                      <a:pt x="261" y="145"/>
                    </a:lnTo>
                    <a:lnTo>
                      <a:pt x="261" y="145"/>
                    </a:lnTo>
                    <a:lnTo>
                      <a:pt x="260" y="145"/>
                    </a:lnTo>
                    <a:lnTo>
                      <a:pt x="260" y="145"/>
                    </a:lnTo>
                    <a:lnTo>
                      <a:pt x="260" y="145"/>
                    </a:lnTo>
                    <a:lnTo>
                      <a:pt x="258" y="145"/>
                    </a:lnTo>
                    <a:lnTo>
                      <a:pt x="258" y="145"/>
                    </a:lnTo>
                    <a:lnTo>
                      <a:pt x="258" y="145"/>
                    </a:lnTo>
                    <a:lnTo>
                      <a:pt x="258" y="144"/>
                    </a:lnTo>
                    <a:lnTo>
                      <a:pt x="258" y="143"/>
                    </a:lnTo>
                    <a:lnTo>
                      <a:pt x="257" y="143"/>
                    </a:lnTo>
                    <a:lnTo>
                      <a:pt x="257" y="142"/>
                    </a:lnTo>
                    <a:lnTo>
                      <a:pt x="256" y="142"/>
                    </a:lnTo>
                    <a:lnTo>
                      <a:pt x="256" y="142"/>
                    </a:lnTo>
                    <a:lnTo>
                      <a:pt x="255" y="142"/>
                    </a:lnTo>
                    <a:lnTo>
                      <a:pt x="254" y="144"/>
                    </a:lnTo>
                    <a:lnTo>
                      <a:pt x="254" y="149"/>
                    </a:lnTo>
                    <a:lnTo>
                      <a:pt x="253" y="149"/>
                    </a:lnTo>
                    <a:lnTo>
                      <a:pt x="252" y="149"/>
                    </a:lnTo>
                    <a:lnTo>
                      <a:pt x="251" y="149"/>
                    </a:lnTo>
                    <a:lnTo>
                      <a:pt x="250" y="149"/>
                    </a:lnTo>
                    <a:lnTo>
                      <a:pt x="252" y="147"/>
                    </a:lnTo>
                    <a:lnTo>
                      <a:pt x="253" y="146"/>
                    </a:lnTo>
                    <a:lnTo>
                      <a:pt x="252" y="145"/>
                    </a:lnTo>
                    <a:lnTo>
                      <a:pt x="250" y="146"/>
                    </a:lnTo>
                    <a:lnTo>
                      <a:pt x="249" y="146"/>
                    </a:lnTo>
                    <a:lnTo>
                      <a:pt x="251" y="145"/>
                    </a:lnTo>
                    <a:lnTo>
                      <a:pt x="250" y="144"/>
                    </a:lnTo>
                    <a:lnTo>
                      <a:pt x="251" y="143"/>
                    </a:lnTo>
                    <a:lnTo>
                      <a:pt x="253" y="143"/>
                    </a:lnTo>
                    <a:lnTo>
                      <a:pt x="253" y="142"/>
                    </a:lnTo>
                    <a:lnTo>
                      <a:pt x="253" y="140"/>
                    </a:lnTo>
                    <a:lnTo>
                      <a:pt x="252" y="140"/>
                    </a:lnTo>
                    <a:lnTo>
                      <a:pt x="253" y="139"/>
                    </a:lnTo>
                    <a:lnTo>
                      <a:pt x="252" y="138"/>
                    </a:lnTo>
                    <a:lnTo>
                      <a:pt x="251" y="138"/>
                    </a:lnTo>
                    <a:lnTo>
                      <a:pt x="249" y="139"/>
                    </a:lnTo>
                    <a:lnTo>
                      <a:pt x="249" y="138"/>
                    </a:lnTo>
                    <a:lnTo>
                      <a:pt x="247" y="143"/>
                    </a:lnTo>
                    <a:lnTo>
                      <a:pt x="246" y="144"/>
                    </a:lnTo>
                    <a:lnTo>
                      <a:pt x="246" y="145"/>
                    </a:lnTo>
                    <a:lnTo>
                      <a:pt x="246" y="146"/>
                    </a:lnTo>
                    <a:lnTo>
                      <a:pt x="246" y="146"/>
                    </a:lnTo>
                    <a:lnTo>
                      <a:pt x="246" y="147"/>
                    </a:lnTo>
                    <a:lnTo>
                      <a:pt x="246" y="149"/>
                    </a:lnTo>
                    <a:lnTo>
                      <a:pt x="244" y="149"/>
                    </a:lnTo>
                    <a:lnTo>
                      <a:pt x="243" y="150"/>
                    </a:lnTo>
                    <a:lnTo>
                      <a:pt x="243" y="147"/>
                    </a:lnTo>
                    <a:lnTo>
                      <a:pt x="242" y="145"/>
                    </a:lnTo>
                    <a:lnTo>
                      <a:pt x="243" y="145"/>
                    </a:lnTo>
                    <a:lnTo>
                      <a:pt x="243" y="141"/>
                    </a:lnTo>
                    <a:lnTo>
                      <a:pt x="243" y="141"/>
                    </a:lnTo>
                    <a:lnTo>
                      <a:pt x="242" y="142"/>
                    </a:lnTo>
                    <a:lnTo>
                      <a:pt x="236" y="153"/>
                    </a:lnTo>
                    <a:lnTo>
                      <a:pt x="237" y="152"/>
                    </a:lnTo>
                    <a:lnTo>
                      <a:pt x="235" y="155"/>
                    </a:lnTo>
                    <a:lnTo>
                      <a:pt x="234" y="156"/>
                    </a:lnTo>
                    <a:lnTo>
                      <a:pt x="234" y="153"/>
                    </a:lnTo>
                    <a:lnTo>
                      <a:pt x="235" y="153"/>
                    </a:lnTo>
                    <a:lnTo>
                      <a:pt x="235" y="152"/>
                    </a:lnTo>
                    <a:lnTo>
                      <a:pt x="235" y="149"/>
                    </a:lnTo>
                    <a:lnTo>
                      <a:pt x="235" y="149"/>
                    </a:lnTo>
                    <a:lnTo>
                      <a:pt x="238" y="142"/>
                    </a:lnTo>
                    <a:lnTo>
                      <a:pt x="238" y="142"/>
                    </a:lnTo>
                    <a:lnTo>
                      <a:pt x="236" y="143"/>
                    </a:lnTo>
                    <a:lnTo>
                      <a:pt x="235" y="143"/>
                    </a:lnTo>
                    <a:lnTo>
                      <a:pt x="235" y="142"/>
                    </a:lnTo>
                    <a:lnTo>
                      <a:pt x="235" y="142"/>
                    </a:lnTo>
                    <a:lnTo>
                      <a:pt x="235" y="141"/>
                    </a:lnTo>
                    <a:lnTo>
                      <a:pt x="234" y="140"/>
                    </a:lnTo>
                    <a:lnTo>
                      <a:pt x="233" y="142"/>
                    </a:lnTo>
                    <a:lnTo>
                      <a:pt x="233" y="141"/>
                    </a:lnTo>
                    <a:lnTo>
                      <a:pt x="232" y="141"/>
                    </a:lnTo>
                    <a:lnTo>
                      <a:pt x="232" y="143"/>
                    </a:lnTo>
                    <a:lnTo>
                      <a:pt x="231" y="143"/>
                    </a:lnTo>
                    <a:lnTo>
                      <a:pt x="231" y="144"/>
                    </a:lnTo>
                    <a:lnTo>
                      <a:pt x="232" y="145"/>
                    </a:lnTo>
                    <a:lnTo>
                      <a:pt x="232" y="145"/>
                    </a:lnTo>
                    <a:lnTo>
                      <a:pt x="231" y="146"/>
                    </a:lnTo>
                    <a:lnTo>
                      <a:pt x="230" y="147"/>
                    </a:lnTo>
                    <a:lnTo>
                      <a:pt x="231" y="149"/>
                    </a:lnTo>
                    <a:lnTo>
                      <a:pt x="227" y="149"/>
                    </a:lnTo>
                    <a:lnTo>
                      <a:pt x="227" y="150"/>
                    </a:lnTo>
                    <a:lnTo>
                      <a:pt x="226" y="151"/>
                    </a:lnTo>
                    <a:lnTo>
                      <a:pt x="225" y="153"/>
                    </a:lnTo>
                    <a:lnTo>
                      <a:pt x="224" y="153"/>
                    </a:lnTo>
                    <a:lnTo>
                      <a:pt x="225" y="154"/>
                    </a:lnTo>
                    <a:lnTo>
                      <a:pt x="224" y="156"/>
                    </a:lnTo>
                    <a:lnTo>
                      <a:pt x="224" y="156"/>
                    </a:lnTo>
                    <a:lnTo>
                      <a:pt x="224" y="156"/>
                    </a:lnTo>
                    <a:lnTo>
                      <a:pt x="224" y="155"/>
                    </a:lnTo>
                    <a:lnTo>
                      <a:pt x="224" y="155"/>
                    </a:lnTo>
                    <a:lnTo>
                      <a:pt x="223" y="155"/>
                    </a:lnTo>
                    <a:lnTo>
                      <a:pt x="223" y="153"/>
                    </a:lnTo>
                    <a:lnTo>
                      <a:pt x="223" y="153"/>
                    </a:lnTo>
                    <a:lnTo>
                      <a:pt x="220" y="153"/>
                    </a:lnTo>
                    <a:lnTo>
                      <a:pt x="220" y="154"/>
                    </a:lnTo>
                    <a:lnTo>
                      <a:pt x="220" y="154"/>
                    </a:lnTo>
                    <a:lnTo>
                      <a:pt x="219" y="154"/>
                    </a:lnTo>
                    <a:lnTo>
                      <a:pt x="219" y="153"/>
                    </a:lnTo>
                    <a:lnTo>
                      <a:pt x="219" y="153"/>
                    </a:lnTo>
                    <a:lnTo>
                      <a:pt x="218" y="153"/>
                    </a:lnTo>
                    <a:lnTo>
                      <a:pt x="218" y="152"/>
                    </a:lnTo>
                    <a:lnTo>
                      <a:pt x="217" y="152"/>
                    </a:lnTo>
                    <a:lnTo>
                      <a:pt x="217" y="152"/>
                    </a:lnTo>
                    <a:lnTo>
                      <a:pt x="217" y="152"/>
                    </a:lnTo>
                    <a:lnTo>
                      <a:pt x="217" y="154"/>
                    </a:lnTo>
                    <a:lnTo>
                      <a:pt x="216" y="152"/>
                    </a:lnTo>
                    <a:lnTo>
                      <a:pt x="215" y="152"/>
                    </a:lnTo>
                    <a:lnTo>
                      <a:pt x="215" y="154"/>
                    </a:lnTo>
                    <a:lnTo>
                      <a:pt x="217" y="155"/>
                    </a:lnTo>
                    <a:lnTo>
                      <a:pt x="217" y="155"/>
                    </a:lnTo>
                    <a:lnTo>
                      <a:pt x="217" y="158"/>
                    </a:lnTo>
                    <a:lnTo>
                      <a:pt x="218" y="160"/>
                    </a:lnTo>
                    <a:lnTo>
                      <a:pt x="218" y="161"/>
                    </a:lnTo>
                    <a:lnTo>
                      <a:pt x="213" y="156"/>
                    </a:lnTo>
                    <a:lnTo>
                      <a:pt x="214" y="158"/>
                    </a:lnTo>
                    <a:lnTo>
                      <a:pt x="213" y="158"/>
                    </a:lnTo>
                    <a:lnTo>
                      <a:pt x="213" y="159"/>
                    </a:lnTo>
                    <a:lnTo>
                      <a:pt x="213" y="159"/>
                    </a:lnTo>
                    <a:lnTo>
                      <a:pt x="213" y="160"/>
                    </a:lnTo>
                    <a:lnTo>
                      <a:pt x="212" y="159"/>
                    </a:lnTo>
                    <a:lnTo>
                      <a:pt x="212" y="159"/>
                    </a:lnTo>
                    <a:lnTo>
                      <a:pt x="213" y="157"/>
                    </a:lnTo>
                    <a:lnTo>
                      <a:pt x="212" y="158"/>
                    </a:lnTo>
                    <a:lnTo>
                      <a:pt x="211" y="159"/>
                    </a:lnTo>
                    <a:lnTo>
                      <a:pt x="210" y="160"/>
                    </a:lnTo>
                    <a:lnTo>
                      <a:pt x="210" y="160"/>
                    </a:lnTo>
                    <a:lnTo>
                      <a:pt x="210" y="163"/>
                    </a:lnTo>
                    <a:lnTo>
                      <a:pt x="209" y="164"/>
                    </a:lnTo>
                    <a:lnTo>
                      <a:pt x="208" y="166"/>
                    </a:lnTo>
                    <a:lnTo>
                      <a:pt x="207" y="167"/>
                    </a:lnTo>
                    <a:lnTo>
                      <a:pt x="208" y="165"/>
                    </a:lnTo>
                    <a:lnTo>
                      <a:pt x="209" y="157"/>
                    </a:lnTo>
                    <a:lnTo>
                      <a:pt x="207" y="158"/>
                    </a:lnTo>
                    <a:lnTo>
                      <a:pt x="206" y="160"/>
                    </a:lnTo>
                    <a:lnTo>
                      <a:pt x="205" y="165"/>
                    </a:lnTo>
                    <a:lnTo>
                      <a:pt x="205" y="160"/>
                    </a:lnTo>
                    <a:lnTo>
                      <a:pt x="202" y="160"/>
                    </a:lnTo>
                    <a:lnTo>
                      <a:pt x="202" y="162"/>
                    </a:lnTo>
                    <a:lnTo>
                      <a:pt x="202" y="164"/>
                    </a:lnTo>
                    <a:lnTo>
                      <a:pt x="202" y="166"/>
                    </a:lnTo>
                    <a:lnTo>
                      <a:pt x="203" y="166"/>
                    </a:lnTo>
                    <a:lnTo>
                      <a:pt x="204" y="167"/>
                    </a:lnTo>
                    <a:lnTo>
                      <a:pt x="204" y="168"/>
                    </a:lnTo>
                    <a:lnTo>
                      <a:pt x="203" y="168"/>
                    </a:lnTo>
                    <a:lnTo>
                      <a:pt x="202" y="167"/>
                    </a:lnTo>
                    <a:lnTo>
                      <a:pt x="202" y="166"/>
                    </a:lnTo>
                    <a:lnTo>
                      <a:pt x="199" y="164"/>
                    </a:lnTo>
                    <a:lnTo>
                      <a:pt x="198" y="164"/>
                    </a:lnTo>
                    <a:lnTo>
                      <a:pt x="199" y="166"/>
                    </a:lnTo>
                    <a:lnTo>
                      <a:pt x="200" y="167"/>
                    </a:lnTo>
                    <a:lnTo>
                      <a:pt x="199" y="167"/>
                    </a:lnTo>
                    <a:lnTo>
                      <a:pt x="198" y="167"/>
                    </a:lnTo>
                    <a:lnTo>
                      <a:pt x="198" y="167"/>
                    </a:lnTo>
                    <a:lnTo>
                      <a:pt x="198" y="167"/>
                    </a:lnTo>
                    <a:lnTo>
                      <a:pt x="197" y="167"/>
                    </a:lnTo>
                    <a:lnTo>
                      <a:pt x="197" y="167"/>
                    </a:lnTo>
                    <a:lnTo>
                      <a:pt x="198" y="165"/>
                    </a:lnTo>
                    <a:lnTo>
                      <a:pt x="197" y="164"/>
                    </a:lnTo>
                    <a:lnTo>
                      <a:pt x="196" y="167"/>
                    </a:lnTo>
                    <a:lnTo>
                      <a:pt x="196" y="168"/>
                    </a:lnTo>
                    <a:lnTo>
                      <a:pt x="196" y="169"/>
                    </a:lnTo>
                    <a:lnTo>
                      <a:pt x="194" y="171"/>
                    </a:lnTo>
                    <a:lnTo>
                      <a:pt x="193" y="173"/>
                    </a:lnTo>
                    <a:lnTo>
                      <a:pt x="193" y="174"/>
                    </a:lnTo>
                    <a:lnTo>
                      <a:pt x="195" y="173"/>
                    </a:lnTo>
                    <a:lnTo>
                      <a:pt x="195" y="174"/>
                    </a:lnTo>
                    <a:lnTo>
                      <a:pt x="194" y="174"/>
                    </a:lnTo>
                    <a:lnTo>
                      <a:pt x="194" y="176"/>
                    </a:lnTo>
                    <a:lnTo>
                      <a:pt x="193" y="175"/>
                    </a:lnTo>
                    <a:lnTo>
                      <a:pt x="192" y="175"/>
                    </a:lnTo>
                    <a:lnTo>
                      <a:pt x="193" y="176"/>
                    </a:lnTo>
                    <a:lnTo>
                      <a:pt x="192" y="177"/>
                    </a:lnTo>
                    <a:lnTo>
                      <a:pt x="191" y="176"/>
                    </a:lnTo>
                    <a:lnTo>
                      <a:pt x="191" y="177"/>
                    </a:lnTo>
                    <a:lnTo>
                      <a:pt x="191" y="177"/>
                    </a:lnTo>
                    <a:lnTo>
                      <a:pt x="189" y="178"/>
                    </a:lnTo>
                    <a:lnTo>
                      <a:pt x="188" y="178"/>
                    </a:lnTo>
                    <a:lnTo>
                      <a:pt x="188" y="178"/>
                    </a:lnTo>
                    <a:lnTo>
                      <a:pt x="188" y="179"/>
                    </a:lnTo>
                    <a:lnTo>
                      <a:pt x="188" y="180"/>
                    </a:lnTo>
                    <a:lnTo>
                      <a:pt x="190" y="179"/>
                    </a:lnTo>
                    <a:lnTo>
                      <a:pt x="190" y="179"/>
                    </a:lnTo>
                    <a:lnTo>
                      <a:pt x="191" y="180"/>
                    </a:lnTo>
                    <a:lnTo>
                      <a:pt x="193" y="179"/>
                    </a:lnTo>
                    <a:lnTo>
                      <a:pt x="193" y="179"/>
                    </a:lnTo>
                    <a:lnTo>
                      <a:pt x="194" y="180"/>
                    </a:lnTo>
                    <a:lnTo>
                      <a:pt x="192" y="180"/>
                    </a:lnTo>
                    <a:lnTo>
                      <a:pt x="192" y="181"/>
                    </a:lnTo>
                    <a:lnTo>
                      <a:pt x="192" y="182"/>
                    </a:lnTo>
                    <a:lnTo>
                      <a:pt x="191" y="182"/>
                    </a:lnTo>
                    <a:lnTo>
                      <a:pt x="189" y="182"/>
                    </a:lnTo>
                    <a:lnTo>
                      <a:pt x="189" y="181"/>
                    </a:lnTo>
                    <a:lnTo>
                      <a:pt x="188" y="181"/>
                    </a:lnTo>
                    <a:lnTo>
                      <a:pt x="187" y="182"/>
                    </a:lnTo>
                    <a:lnTo>
                      <a:pt x="186" y="182"/>
                    </a:lnTo>
                    <a:lnTo>
                      <a:pt x="187" y="184"/>
                    </a:lnTo>
                    <a:lnTo>
                      <a:pt x="187" y="185"/>
                    </a:lnTo>
                    <a:lnTo>
                      <a:pt x="187" y="185"/>
                    </a:lnTo>
                    <a:lnTo>
                      <a:pt x="187" y="186"/>
                    </a:lnTo>
                    <a:lnTo>
                      <a:pt x="187" y="187"/>
                    </a:lnTo>
                    <a:lnTo>
                      <a:pt x="186" y="187"/>
                    </a:lnTo>
                    <a:lnTo>
                      <a:pt x="186" y="188"/>
                    </a:lnTo>
                    <a:lnTo>
                      <a:pt x="185" y="188"/>
                    </a:lnTo>
                    <a:lnTo>
                      <a:pt x="185" y="184"/>
                    </a:lnTo>
                    <a:lnTo>
                      <a:pt x="184" y="185"/>
                    </a:lnTo>
                    <a:lnTo>
                      <a:pt x="184" y="185"/>
                    </a:lnTo>
                    <a:lnTo>
                      <a:pt x="183" y="185"/>
                    </a:lnTo>
                    <a:lnTo>
                      <a:pt x="183" y="186"/>
                    </a:lnTo>
                    <a:lnTo>
                      <a:pt x="184" y="186"/>
                    </a:lnTo>
                    <a:lnTo>
                      <a:pt x="184" y="187"/>
                    </a:lnTo>
                    <a:lnTo>
                      <a:pt x="183" y="187"/>
                    </a:lnTo>
                    <a:lnTo>
                      <a:pt x="182" y="188"/>
                    </a:lnTo>
                    <a:lnTo>
                      <a:pt x="182" y="189"/>
                    </a:lnTo>
                    <a:lnTo>
                      <a:pt x="182" y="189"/>
                    </a:lnTo>
                    <a:lnTo>
                      <a:pt x="183" y="190"/>
                    </a:lnTo>
                    <a:lnTo>
                      <a:pt x="182" y="190"/>
                    </a:lnTo>
                    <a:lnTo>
                      <a:pt x="183" y="191"/>
                    </a:lnTo>
                    <a:lnTo>
                      <a:pt x="182" y="191"/>
                    </a:lnTo>
                    <a:lnTo>
                      <a:pt x="181" y="193"/>
                    </a:lnTo>
                    <a:lnTo>
                      <a:pt x="181" y="193"/>
                    </a:lnTo>
                    <a:lnTo>
                      <a:pt x="180" y="193"/>
                    </a:lnTo>
                    <a:lnTo>
                      <a:pt x="180" y="193"/>
                    </a:lnTo>
                    <a:lnTo>
                      <a:pt x="181" y="193"/>
                    </a:lnTo>
                    <a:lnTo>
                      <a:pt x="184" y="193"/>
                    </a:lnTo>
                    <a:lnTo>
                      <a:pt x="181" y="195"/>
                    </a:lnTo>
                    <a:lnTo>
                      <a:pt x="180" y="194"/>
                    </a:lnTo>
                    <a:lnTo>
                      <a:pt x="179" y="194"/>
                    </a:lnTo>
                    <a:lnTo>
                      <a:pt x="179" y="193"/>
                    </a:lnTo>
                    <a:lnTo>
                      <a:pt x="178" y="193"/>
                    </a:lnTo>
                    <a:lnTo>
                      <a:pt x="177" y="194"/>
                    </a:lnTo>
                    <a:lnTo>
                      <a:pt x="177" y="196"/>
                    </a:lnTo>
                    <a:lnTo>
                      <a:pt x="176" y="196"/>
                    </a:lnTo>
                    <a:lnTo>
                      <a:pt x="176" y="197"/>
                    </a:lnTo>
                    <a:lnTo>
                      <a:pt x="177" y="197"/>
                    </a:lnTo>
                    <a:lnTo>
                      <a:pt x="176" y="199"/>
                    </a:lnTo>
                    <a:lnTo>
                      <a:pt x="175" y="200"/>
                    </a:lnTo>
                    <a:lnTo>
                      <a:pt x="175" y="201"/>
                    </a:lnTo>
                    <a:lnTo>
                      <a:pt x="174" y="201"/>
                    </a:lnTo>
                    <a:lnTo>
                      <a:pt x="173" y="201"/>
                    </a:lnTo>
                    <a:lnTo>
                      <a:pt x="173" y="201"/>
                    </a:lnTo>
                    <a:lnTo>
                      <a:pt x="172" y="203"/>
                    </a:lnTo>
                    <a:lnTo>
                      <a:pt x="173" y="204"/>
                    </a:lnTo>
                    <a:lnTo>
                      <a:pt x="172" y="204"/>
                    </a:lnTo>
                    <a:lnTo>
                      <a:pt x="171" y="204"/>
                    </a:lnTo>
                    <a:lnTo>
                      <a:pt x="171" y="205"/>
                    </a:lnTo>
                    <a:lnTo>
                      <a:pt x="170" y="205"/>
                    </a:lnTo>
                    <a:lnTo>
                      <a:pt x="170" y="206"/>
                    </a:lnTo>
                    <a:lnTo>
                      <a:pt x="169" y="206"/>
                    </a:lnTo>
                    <a:lnTo>
                      <a:pt x="169" y="207"/>
                    </a:lnTo>
                    <a:lnTo>
                      <a:pt x="171" y="207"/>
                    </a:lnTo>
                    <a:lnTo>
                      <a:pt x="170" y="208"/>
                    </a:lnTo>
                    <a:lnTo>
                      <a:pt x="169" y="208"/>
                    </a:lnTo>
                    <a:lnTo>
                      <a:pt x="169" y="208"/>
                    </a:lnTo>
                    <a:lnTo>
                      <a:pt x="169" y="208"/>
                    </a:lnTo>
                    <a:lnTo>
                      <a:pt x="169" y="210"/>
                    </a:lnTo>
                    <a:lnTo>
                      <a:pt x="169" y="211"/>
                    </a:lnTo>
                    <a:lnTo>
                      <a:pt x="170" y="210"/>
                    </a:lnTo>
                    <a:lnTo>
                      <a:pt x="171" y="211"/>
                    </a:lnTo>
                    <a:lnTo>
                      <a:pt x="170" y="211"/>
                    </a:lnTo>
                    <a:lnTo>
                      <a:pt x="169" y="211"/>
                    </a:lnTo>
                    <a:lnTo>
                      <a:pt x="168" y="212"/>
                    </a:lnTo>
                    <a:lnTo>
                      <a:pt x="168" y="214"/>
                    </a:lnTo>
                    <a:lnTo>
                      <a:pt x="167" y="214"/>
                    </a:lnTo>
                    <a:lnTo>
                      <a:pt x="166" y="215"/>
                    </a:lnTo>
                    <a:lnTo>
                      <a:pt x="166" y="216"/>
                    </a:lnTo>
                    <a:lnTo>
                      <a:pt x="166" y="215"/>
                    </a:lnTo>
                    <a:lnTo>
                      <a:pt x="167" y="215"/>
                    </a:lnTo>
                    <a:lnTo>
                      <a:pt x="169" y="215"/>
                    </a:lnTo>
                    <a:lnTo>
                      <a:pt x="169" y="215"/>
                    </a:lnTo>
                    <a:lnTo>
                      <a:pt x="169" y="217"/>
                    </a:lnTo>
                    <a:lnTo>
                      <a:pt x="167" y="216"/>
                    </a:lnTo>
                    <a:lnTo>
                      <a:pt x="167" y="217"/>
                    </a:lnTo>
                    <a:lnTo>
                      <a:pt x="167" y="217"/>
                    </a:lnTo>
                    <a:lnTo>
                      <a:pt x="166" y="218"/>
                    </a:lnTo>
                    <a:lnTo>
                      <a:pt x="166" y="218"/>
                    </a:lnTo>
                    <a:lnTo>
                      <a:pt x="166" y="219"/>
                    </a:lnTo>
                    <a:lnTo>
                      <a:pt x="166" y="219"/>
                    </a:lnTo>
                    <a:lnTo>
                      <a:pt x="166" y="219"/>
                    </a:lnTo>
                    <a:lnTo>
                      <a:pt x="166" y="220"/>
                    </a:lnTo>
                    <a:lnTo>
                      <a:pt x="166" y="221"/>
                    </a:lnTo>
                    <a:lnTo>
                      <a:pt x="166" y="221"/>
                    </a:lnTo>
                    <a:lnTo>
                      <a:pt x="166" y="223"/>
                    </a:lnTo>
                    <a:lnTo>
                      <a:pt x="166" y="222"/>
                    </a:lnTo>
                    <a:lnTo>
                      <a:pt x="165" y="222"/>
                    </a:lnTo>
                    <a:lnTo>
                      <a:pt x="164" y="221"/>
                    </a:lnTo>
                    <a:lnTo>
                      <a:pt x="165" y="222"/>
                    </a:lnTo>
                    <a:lnTo>
                      <a:pt x="164" y="223"/>
                    </a:lnTo>
                    <a:lnTo>
                      <a:pt x="163" y="223"/>
                    </a:lnTo>
                    <a:lnTo>
                      <a:pt x="163" y="224"/>
                    </a:lnTo>
                    <a:lnTo>
                      <a:pt x="164" y="225"/>
                    </a:lnTo>
                    <a:lnTo>
                      <a:pt x="164" y="224"/>
                    </a:lnTo>
                    <a:lnTo>
                      <a:pt x="165" y="223"/>
                    </a:lnTo>
                    <a:lnTo>
                      <a:pt x="165" y="224"/>
                    </a:lnTo>
                    <a:lnTo>
                      <a:pt x="165" y="224"/>
                    </a:lnTo>
                    <a:lnTo>
                      <a:pt x="165" y="226"/>
                    </a:lnTo>
                    <a:lnTo>
                      <a:pt x="164" y="226"/>
                    </a:lnTo>
                    <a:lnTo>
                      <a:pt x="163" y="226"/>
                    </a:lnTo>
                    <a:lnTo>
                      <a:pt x="162" y="226"/>
                    </a:lnTo>
                    <a:lnTo>
                      <a:pt x="162" y="226"/>
                    </a:lnTo>
                    <a:lnTo>
                      <a:pt x="161" y="227"/>
                    </a:lnTo>
                    <a:lnTo>
                      <a:pt x="161" y="228"/>
                    </a:lnTo>
                    <a:lnTo>
                      <a:pt x="160" y="229"/>
                    </a:lnTo>
                    <a:lnTo>
                      <a:pt x="160" y="229"/>
                    </a:lnTo>
                    <a:lnTo>
                      <a:pt x="159" y="229"/>
                    </a:lnTo>
                    <a:lnTo>
                      <a:pt x="159" y="231"/>
                    </a:lnTo>
                    <a:lnTo>
                      <a:pt x="160" y="231"/>
                    </a:lnTo>
                    <a:lnTo>
                      <a:pt x="161" y="230"/>
                    </a:lnTo>
                    <a:lnTo>
                      <a:pt x="162" y="231"/>
                    </a:lnTo>
                    <a:lnTo>
                      <a:pt x="159" y="231"/>
                    </a:lnTo>
                    <a:lnTo>
                      <a:pt x="159" y="233"/>
                    </a:lnTo>
                    <a:lnTo>
                      <a:pt x="160" y="233"/>
                    </a:lnTo>
                    <a:lnTo>
                      <a:pt x="159" y="234"/>
                    </a:lnTo>
                    <a:lnTo>
                      <a:pt x="158" y="235"/>
                    </a:lnTo>
                    <a:lnTo>
                      <a:pt x="157" y="233"/>
                    </a:lnTo>
                    <a:lnTo>
                      <a:pt x="157" y="233"/>
                    </a:lnTo>
                    <a:lnTo>
                      <a:pt x="156" y="235"/>
                    </a:lnTo>
                    <a:lnTo>
                      <a:pt x="155" y="236"/>
                    </a:lnTo>
                    <a:lnTo>
                      <a:pt x="155" y="236"/>
                    </a:lnTo>
                    <a:lnTo>
                      <a:pt x="152" y="240"/>
                    </a:lnTo>
                    <a:lnTo>
                      <a:pt x="152" y="241"/>
                    </a:lnTo>
                    <a:lnTo>
                      <a:pt x="152" y="241"/>
                    </a:lnTo>
                    <a:lnTo>
                      <a:pt x="150" y="243"/>
                    </a:lnTo>
                    <a:lnTo>
                      <a:pt x="150" y="244"/>
                    </a:lnTo>
                    <a:lnTo>
                      <a:pt x="151" y="244"/>
                    </a:lnTo>
                    <a:lnTo>
                      <a:pt x="151" y="244"/>
                    </a:lnTo>
                    <a:lnTo>
                      <a:pt x="151" y="245"/>
                    </a:lnTo>
                    <a:lnTo>
                      <a:pt x="152" y="247"/>
                    </a:lnTo>
                    <a:lnTo>
                      <a:pt x="152" y="247"/>
                    </a:lnTo>
                    <a:lnTo>
                      <a:pt x="158" y="243"/>
                    </a:lnTo>
                    <a:lnTo>
                      <a:pt x="159" y="242"/>
                    </a:lnTo>
                    <a:lnTo>
                      <a:pt x="159" y="243"/>
                    </a:lnTo>
                    <a:lnTo>
                      <a:pt x="159" y="243"/>
                    </a:lnTo>
                    <a:lnTo>
                      <a:pt x="158" y="244"/>
                    </a:lnTo>
                    <a:lnTo>
                      <a:pt x="157" y="244"/>
                    </a:lnTo>
                    <a:lnTo>
                      <a:pt x="155" y="246"/>
                    </a:lnTo>
                    <a:lnTo>
                      <a:pt x="155" y="247"/>
                    </a:lnTo>
                    <a:lnTo>
                      <a:pt x="155" y="247"/>
                    </a:lnTo>
                    <a:lnTo>
                      <a:pt x="154" y="247"/>
                    </a:lnTo>
                    <a:lnTo>
                      <a:pt x="153" y="247"/>
                    </a:lnTo>
                    <a:lnTo>
                      <a:pt x="152" y="247"/>
                    </a:lnTo>
                    <a:lnTo>
                      <a:pt x="153" y="248"/>
                    </a:lnTo>
                    <a:lnTo>
                      <a:pt x="152" y="248"/>
                    </a:lnTo>
                    <a:lnTo>
                      <a:pt x="151" y="248"/>
                    </a:lnTo>
                    <a:lnTo>
                      <a:pt x="151" y="247"/>
                    </a:lnTo>
                    <a:lnTo>
                      <a:pt x="150" y="245"/>
                    </a:lnTo>
                    <a:lnTo>
                      <a:pt x="150" y="245"/>
                    </a:lnTo>
                    <a:lnTo>
                      <a:pt x="149" y="246"/>
                    </a:lnTo>
                    <a:lnTo>
                      <a:pt x="148" y="246"/>
                    </a:lnTo>
                    <a:lnTo>
                      <a:pt x="148" y="247"/>
                    </a:lnTo>
                    <a:lnTo>
                      <a:pt x="148" y="247"/>
                    </a:lnTo>
                    <a:lnTo>
                      <a:pt x="148" y="248"/>
                    </a:lnTo>
                    <a:lnTo>
                      <a:pt x="148" y="248"/>
                    </a:lnTo>
                    <a:lnTo>
                      <a:pt x="148" y="249"/>
                    </a:lnTo>
                    <a:lnTo>
                      <a:pt x="147" y="248"/>
                    </a:lnTo>
                    <a:lnTo>
                      <a:pt x="147" y="247"/>
                    </a:lnTo>
                    <a:lnTo>
                      <a:pt x="147" y="247"/>
                    </a:lnTo>
                    <a:lnTo>
                      <a:pt x="144" y="248"/>
                    </a:lnTo>
                    <a:lnTo>
                      <a:pt x="144" y="248"/>
                    </a:lnTo>
                    <a:lnTo>
                      <a:pt x="144" y="250"/>
                    </a:lnTo>
                    <a:lnTo>
                      <a:pt x="143" y="250"/>
                    </a:lnTo>
                    <a:lnTo>
                      <a:pt x="143" y="251"/>
                    </a:lnTo>
                    <a:lnTo>
                      <a:pt x="143" y="251"/>
                    </a:lnTo>
                    <a:lnTo>
                      <a:pt x="142" y="251"/>
                    </a:lnTo>
                    <a:lnTo>
                      <a:pt x="142" y="251"/>
                    </a:lnTo>
                    <a:lnTo>
                      <a:pt x="141" y="250"/>
                    </a:lnTo>
                    <a:lnTo>
                      <a:pt x="141" y="250"/>
                    </a:lnTo>
                    <a:lnTo>
                      <a:pt x="141" y="251"/>
                    </a:lnTo>
                    <a:lnTo>
                      <a:pt x="141" y="251"/>
                    </a:lnTo>
                    <a:lnTo>
                      <a:pt x="140" y="251"/>
                    </a:lnTo>
                    <a:lnTo>
                      <a:pt x="140" y="251"/>
                    </a:lnTo>
                    <a:lnTo>
                      <a:pt x="138" y="252"/>
                    </a:lnTo>
                    <a:lnTo>
                      <a:pt x="138" y="255"/>
                    </a:lnTo>
                    <a:lnTo>
                      <a:pt x="137" y="254"/>
                    </a:lnTo>
                    <a:lnTo>
                      <a:pt x="136" y="254"/>
                    </a:lnTo>
                    <a:lnTo>
                      <a:pt x="135" y="255"/>
                    </a:lnTo>
                    <a:lnTo>
                      <a:pt x="135" y="255"/>
                    </a:lnTo>
                    <a:lnTo>
                      <a:pt x="136" y="256"/>
                    </a:lnTo>
                    <a:lnTo>
                      <a:pt x="136" y="256"/>
                    </a:lnTo>
                    <a:lnTo>
                      <a:pt x="137" y="257"/>
                    </a:lnTo>
                    <a:lnTo>
                      <a:pt x="137" y="256"/>
                    </a:lnTo>
                    <a:lnTo>
                      <a:pt x="138" y="257"/>
                    </a:lnTo>
                    <a:lnTo>
                      <a:pt x="138" y="257"/>
                    </a:lnTo>
                    <a:lnTo>
                      <a:pt x="138" y="258"/>
                    </a:lnTo>
                    <a:lnTo>
                      <a:pt x="138" y="258"/>
                    </a:lnTo>
                    <a:lnTo>
                      <a:pt x="137" y="258"/>
                    </a:lnTo>
                    <a:lnTo>
                      <a:pt x="133" y="258"/>
                    </a:lnTo>
                    <a:lnTo>
                      <a:pt x="133" y="258"/>
                    </a:lnTo>
                    <a:lnTo>
                      <a:pt x="132" y="258"/>
                    </a:lnTo>
                    <a:lnTo>
                      <a:pt x="132" y="259"/>
                    </a:lnTo>
                    <a:lnTo>
                      <a:pt x="132" y="259"/>
                    </a:lnTo>
                    <a:lnTo>
                      <a:pt x="133" y="259"/>
                    </a:lnTo>
                    <a:lnTo>
                      <a:pt x="132" y="259"/>
                    </a:lnTo>
                    <a:lnTo>
                      <a:pt x="132" y="260"/>
                    </a:lnTo>
                    <a:lnTo>
                      <a:pt x="133" y="260"/>
                    </a:lnTo>
                    <a:lnTo>
                      <a:pt x="133" y="260"/>
                    </a:lnTo>
                    <a:lnTo>
                      <a:pt x="133" y="261"/>
                    </a:lnTo>
                    <a:lnTo>
                      <a:pt x="133" y="263"/>
                    </a:lnTo>
                    <a:lnTo>
                      <a:pt x="133" y="263"/>
                    </a:lnTo>
                    <a:lnTo>
                      <a:pt x="132" y="262"/>
                    </a:lnTo>
                    <a:lnTo>
                      <a:pt x="132" y="262"/>
                    </a:lnTo>
                    <a:lnTo>
                      <a:pt x="130" y="262"/>
                    </a:lnTo>
                    <a:lnTo>
                      <a:pt x="129" y="264"/>
                    </a:lnTo>
                    <a:lnTo>
                      <a:pt x="130" y="264"/>
                    </a:lnTo>
                    <a:lnTo>
                      <a:pt x="130" y="265"/>
                    </a:lnTo>
                    <a:lnTo>
                      <a:pt x="129" y="264"/>
                    </a:lnTo>
                    <a:lnTo>
                      <a:pt x="129" y="263"/>
                    </a:lnTo>
                    <a:lnTo>
                      <a:pt x="129" y="264"/>
                    </a:lnTo>
                    <a:lnTo>
                      <a:pt x="127" y="264"/>
                    </a:lnTo>
                    <a:lnTo>
                      <a:pt x="127" y="264"/>
                    </a:lnTo>
                    <a:lnTo>
                      <a:pt x="127" y="265"/>
                    </a:lnTo>
                    <a:lnTo>
                      <a:pt x="126" y="263"/>
                    </a:lnTo>
                    <a:lnTo>
                      <a:pt x="125" y="264"/>
                    </a:lnTo>
                    <a:lnTo>
                      <a:pt x="126" y="266"/>
                    </a:lnTo>
                    <a:lnTo>
                      <a:pt x="126" y="266"/>
                    </a:lnTo>
                    <a:lnTo>
                      <a:pt x="126" y="266"/>
                    </a:lnTo>
                    <a:lnTo>
                      <a:pt x="131" y="266"/>
                    </a:lnTo>
                    <a:lnTo>
                      <a:pt x="129" y="266"/>
                    </a:lnTo>
                    <a:lnTo>
                      <a:pt x="129" y="267"/>
                    </a:lnTo>
                    <a:lnTo>
                      <a:pt x="132" y="266"/>
                    </a:lnTo>
                    <a:lnTo>
                      <a:pt x="132" y="266"/>
                    </a:lnTo>
                    <a:lnTo>
                      <a:pt x="131" y="267"/>
                    </a:lnTo>
                    <a:lnTo>
                      <a:pt x="128" y="267"/>
                    </a:lnTo>
                    <a:lnTo>
                      <a:pt x="127" y="267"/>
                    </a:lnTo>
                    <a:lnTo>
                      <a:pt x="126" y="267"/>
                    </a:lnTo>
                    <a:lnTo>
                      <a:pt x="126" y="268"/>
                    </a:lnTo>
                    <a:lnTo>
                      <a:pt x="126" y="269"/>
                    </a:lnTo>
                    <a:lnTo>
                      <a:pt x="125" y="269"/>
                    </a:lnTo>
                    <a:lnTo>
                      <a:pt x="124" y="269"/>
                    </a:lnTo>
                    <a:lnTo>
                      <a:pt x="124" y="269"/>
                    </a:lnTo>
                    <a:lnTo>
                      <a:pt x="126" y="269"/>
                    </a:lnTo>
                    <a:lnTo>
                      <a:pt x="126" y="270"/>
                    </a:lnTo>
                    <a:lnTo>
                      <a:pt x="126" y="271"/>
                    </a:lnTo>
                    <a:lnTo>
                      <a:pt x="125" y="273"/>
                    </a:lnTo>
                    <a:lnTo>
                      <a:pt x="125" y="273"/>
                    </a:lnTo>
                    <a:lnTo>
                      <a:pt x="125" y="273"/>
                    </a:lnTo>
                    <a:lnTo>
                      <a:pt x="125" y="274"/>
                    </a:lnTo>
                    <a:lnTo>
                      <a:pt x="125" y="275"/>
                    </a:lnTo>
                    <a:lnTo>
                      <a:pt x="125" y="276"/>
                    </a:lnTo>
                    <a:lnTo>
                      <a:pt x="126" y="276"/>
                    </a:lnTo>
                    <a:lnTo>
                      <a:pt x="129" y="274"/>
                    </a:lnTo>
                    <a:lnTo>
                      <a:pt x="130" y="275"/>
                    </a:lnTo>
                    <a:lnTo>
                      <a:pt x="131" y="275"/>
                    </a:lnTo>
                    <a:lnTo>
                      <a:pt x="133" y="272"/>
                    </a:lnTo>
                    <a:lnTo>
                      <a:pt x="133" y="273"/>
                    </a:lnTo>
                    <a:lnTo>
                      <a:pt x="133" y="274"/>
                    </a:lnTo>
                    <a:lnTo>
                      <a:pt x="133" y="275"/>
                    </a:lnTo>
                    <a:lnTo>
                      <a:pt x="134" y="275"/>
                    </a:lnTo>
                    <a:lnTo>
                      <a:pt x="135" y="274"/>
                    </a:lnTo>
                    <a:lnTo>
                      <a:pt x="135" y="275"/>
                    </a:lnTo>
                    <a:lnTo>
                      <a:pt x="137" y="273"/>
                    </a:lnTo>
                    <a:lnTo>
                      <a:pt x="137" y="271"/>
                    </a:lnTo>
                    <a:lnTo>
                      <a:pt x="138" y="271"/>
                    </a:lnTo>
                    <a:lnTo>
                      <a:pt x="138" y="271"/>
                    </a:lnTo>
                    <a:lnTo>
                      <a:pt x="137" y="273"/>
                    </a:lnTo>
                    <a:lnTo>
                      <a:pt x="137" y="274"/>
                    </a:lnTo>
                    <a:lnTo>
                      <a:pt x="137" y="274"/>
                    </a:lnTo>
                    <a:lnTo>
                      <a:pt x="138" y="273"/>
                    </a:lnTo>
                    <a:lnTo>
                      <a:pt x="139" y="274"/>
                    </a:lnTo>
                    <a:lnTo>
                      <a:pt x="137" y="275"/>
                    </a:lnTo>
                    <a:lnTo>
                      <a:pt x="136" y="276"/>
                    </a:lnTo>
                    <a:lnTo>
                      <a:pt x="136" y="277"/>
                    </a:lnTo>
                    <a:lnTo>
                      <a:pt x="136" y="277"/>
                    </a:lnTo>
                    <a:lnTo>
                      <a:pt x="135" y="278"/>
                    </a:lnTo>
                    <a:lnTo>
                      <a:pt x="135" y="277"/>
                    </a:lnTo>
                    <a:lnTo>
                      <a:pt x="134" y="277"/>
                    </a:lnTo>
                    <a:lnTo>
                      <a:pt x="133" y="276"/>
                    </a:lnTo>
                    <a:lnTo>
                      <a:pt x="133" y="276"/>
                    </a:lnTo>
                    <a:lnTo>
                      <a:pt x="131" y="276"/>
                    </a:lnTo>
                    <a:lnTo>
                      <a:pt x="130" y="276"/>
                    </a:lnTo>
                    <a:lnTo>
                      <a:pt x="129" y="276"/>
                    </a:lnTo>
                    <a:lnTo>
                      <a:pt x="128" y="276"/>
                    </a:lnTo>
                    <a:lnTo>
                      <a:pt x="127" y="277"/>
                    </a:lnTo>
                    <a:lnTo>
                      <a:pt x="126" y="277"/>
                    </a:lnTo>
                    <a:lnTo>
                      <a:pt x="125" y="277"/>
                    </a:lnTo>
                    <a:lnTo>
                      <a:pt x="125" y="279"/>
                    </a:lnTo>
                    <a:lnTo>
                      <a:pt x="126" y="279"/>
                    </a:lnTo>
                    <a:lnTo>
                      <a:pt x="126" y="278"/>
                    </a:lnTo>
                    <a:lnTo>
                      <a:pt x="126" y="280"/>
                    </a:lnTo>
                    <a:lnTo>
                      <a:pt x="125" y="280"/>
                    </a:lnTo>
                    <a:lnTo>
                      <a:pt x="125" y="279"/>
                    </a:lnTo>
                    <a:lnTo>
                      <a:pt x="124" y="279"/>
                    </a:lnTo>
                    <a:lnTo>
                      <a:pt x="124" y="279"/>
                    </a:lnTo>
                    <a:lnTo>
                      <a:pt x="124" y="280"/>
                    </a:lnTo>
                    <a:lnTo>
                      <a:pt x="126" y="281"/>
                    </a:lnTo>
                    <a:lnTo>
                      <a:pt x="126" y="281"/>
                    </a:lnTo>
                    <a:lnTo>
                      <a:pt x="127" y="280"/>
                    </a:lnTo>
                    <a:lnTo>
                      <a:pt x="128" y="280"/>
                    </a:lnTo>
                    <a:lnTo>
                      <a:pt x="126" y="283"/>
                    </a:lnTo>
                    <a:lnTo>
                      <a:pt x="126" y="283"/>
                    </a:lnTo>
                    <a:lnTo>
                      <a:pt x="126" y="284"/>
                    </a:lnTo>
                    <a:lnTo>
                      <a:pt x="125" y="284"/>
                    </a:lnTo>
                    <a:lnTo>
                      <a:pt x="126" y="285"/>
                    </a:lnTo>
                    <a:lnTo>
                      <a:pt x="126" y="285"/>
                    </a:lnTo>
                    <a:lnTo>
                      <a:pt x="126" y="286"/>
                    </a:lnTo>
                    <a:lnTo>
                      <a:pt x="127" y="285"/>
                    </a:lnTo>
                    <a:lnTo>
                      <a:pt x="127" y="286"/>
                    </a:lnTo>
                    <a:lnTo>
                      <a:pt x="128" y="287"/>
                    </a:lnTo>
                    <a:lnTo>
                      <a:pt x="127" y="287"/>
                    </a:lnTo>
                    <a:lnTo>
                      <a:pt x="126" y="288"/>
                    </a:lnTo>
                    <a:lnTo>
                      <a:pt x="126" y="288"/>
                    </a:lnTo>
                    <a:lnTo>
                      <a:pt x="127" y="289"/>
                    </a:lnTo>
                    <a:lnTo>
                      <a:pt x="128" y="288"/>
                    </a:lnTo>
                    <a:lnTo>
                      <a:pt x="129" y="287"/>
                    </a:lnTo>
                    <a:lnTo>
                      <a:pt x="129" y="286"/>
                    </a:lnTo>
                    <a:lnTo>
                      <a:pt x="129" y="285"/>
                    </a:lnTo>
                    <a:lnTo>
                      <a:pt x="132" y="282"/>
                    </a:lnTo>
                    <a:lnTo>
                      <a:pt x="133" y="281"/>
                    </a:lnTo>
                    <a:lnTo>
                      <a:pt x="133" y="282"/>
                    </a:lnTo>
                    <a:lnTo>
                      <a:pt x="133" y="282"/>
                    </a:lnTo>
                    <a:lnTo>
                      <a:pt x="134" y="282"/>
                    </a:lnTo>
                    <a:lnTo>
                      <a:pt x="135" y="282"/>
                    </a:lnTo>
                    <a:lnTo>
                      <a:pt x="133" y="283"/>
                    </a:lnTo>
                    <a:lnTo>
                      <a:pt x="133" y="284"/>
                    </a:lnTo>
                    <a:lnTo>
                      <a:pt x="133" y="284"/>
                    </a:lnTo>
                    <a:lnTo>
                      <a:pt x="133" y="283"/>
                    </a:lnTo>
                    <a:lnTo>
                      <a:pt x="130" y="286"/>
                    </a:lnTo>
                    <a:lnTo>
                      <a:pt x="131" y="286"/>
                    </a:lnTo>
                    <a:lnTo>
                      <a:pt x="131" y="287"/>
                    </a:lnTo>
                    <a:lnTo>
                      <a:pt x="130" y="287"/>
                    </a:lnTo>
                    <a:lnTo>
                      <a:pt x="128" y="290"/>
                    </a:lnTo>
                    <a:lnTo>
                      <a:pt x="129" y="290"/>
                    </a:lnTo>
                    <a:lnTo>
                      <a:pt x="131" y="290"/>
                    </a:lnTo>
                    <a:lnTo>
                      <a:pt x="131" y="290"/>
                    </a:lnTo>
                    <a:lnTo>
                      <a:pt x="132" y="290"/>
                    </a:lnTo>
                    <a:lnTo>
                      <a:pt x="129" y="291"/>
                    </a:lnTo>
                    <a:lnTo>
                      <a:pt x="129" y="291"/>
                    </a:lnTo>
                    <a:lnTo>
                      <a:pt x="129" y="291"/>
                    </a:lnTo>
                    <a:lnTo>
                      <a:pt x="128" y="291"/>
                    </a:lnTo>
                    <a:lnTo>
                      <a:pt x="127" y="292"/>
                    </a:lnTo>
                    <a:lnTo>
                      <a:pt x="127" y="291"/>
                    </a:lnTo>
                    <a:lnTo>
                      <a:pt x="126" y="294"/>
                    </a:lnTo>
                    <a:lnTo>
                      <a:pt x="126" y="295"/>
                    </a:lnTo>
                    <a:lnTo>
                      <a:pt x="126" y="295"/>
                    </a:lnTo>
                    <a:lnTo>
                      <a:pt x="126" y="295"/>
                    </a:lnTo>
                    <a:lnTo>
                      <a:pt x="127" y="295"/>
                    </a:lnTo>
                    <a:lnTo>
                      <a:pt x="127" y="295"/>
                    </a:lnTo>
                    <a:lnTo>
                      <a:pt x="127" y="295"/>
                    </a:lnTo>
                    <a:lnTo>
                      <a:pt x="128" y="295"/>
                    </a:lnTo>
                    <a:lnTo>
                      <a:pt x="129" y="295"/>
                    </a:lnTo>
                    <a:lnTo>
                      <a:pt x="128" y="294"/>
                    </a:lnTo>
                    <a:lnTo>
                      <a:pt x="129" y="295"/>
                    </a:lnTo>
                    <a:lnTo>
                      <a:pt x="130" y="294"/>
                    </a:lnTo>
                    <a:lnTo>
                      <a:pt x="131" y="293"/>
                    </a:lnTo>
                    <a:lnTo>
                      <a:pt x="132" y="293"/>
                    </a:lnTo>
                    <a:lnTo>
                      <a:pt x="130" y="295"/>
                    </a:lnTo>
                    <a:lnTo>
                      <a:pt x="130" y="295"/>
                    </a:lnTo>
                    <a:lnTo>
                      <a:pt x="130" y="296"/>
                    </a:lnTo>
                    <a:lnTo>
                      <a:pt x="129" y="298"/>
                    </a:lnTo>
                    <a:lnTo>
                      <a:pt x="129" y="298"/>
                    </a:lnTo>
                    <a:lnTo>
                      <a:pt x="129" y="299"/>
                    </a:lnTo>
                    <a:lnTo>
                      <a:pt x="129" y="299"/>
                    </a:lnTo>
                    <a:lnTo>
                      <a:pt x="129" y="299"/>
                    </a:lnTo>
                    <a:lnTo>
                      <a:pt x="128" y="299"/>
                    </a:lnTo>
                    <a:lnTo>
                      <a:pt x="128" y="298"/>
                    </a:lnTo>
                    <a:lnTo>
                      <a:pt x="127" y="298"/>
                    </a:lnTo>
                    <a:lnTo>
                      <a:pt x="126" y="302"/>
                    </a:lnTo>
                    <a:lnTo>
                      <a:pt x="132" y="306"/>
                    </a:lnTo>
                    <a:lnTo>
                      <a:pt x="133" y="306"/>
                    </a:lnTo>
                    <a:lnTo>
                      <a:pt x="133" y="306"/>
                    </a:lnTo>
                    <a:lnTo>
                      <a:pt x="133" y="309"/>
                    </a:lnTo>
                    <a:lnTo>
                      <a:pt x="134" y="308"/>
                    </a:lnTo>
                    <a:lnTo>
                      <a:pt x="135" y="309"/>
                    </a:lnTo>
                    <a:lnTo>
                      <a:pt x="135" y="308"/>
                    </a:lnTo>
                    <a:lnTo>
                      <a:pt x="137" y="308"/>
                    </a:lnTo>
                    <a:lnTo>
                      <a:pt x="136" y="309"/>
                    </a:lnTo>
                    <a:lnTo>
                      <a:pt x="137" y="309"/>
                    </a:lnTo>
                    <a:lnTo>
                      <a:pt x="139" y="309"/>
                    </a:lnTo>
                    <a:lnTo>
                      <a:pt x="140" y="308"/>
                    </a:lnTo>
                    <a:lnTo>
                      <a:pt x="140" y="306"/>
                    </a:lnTo>
                    <a:lnTo>
                      <a:pt x="141" y="307"/>
                    </a:lnTo>
                    <a:lnTo>
                      <a:pt x="144" y="306"/>
                    </a:lnTo>
                    <a:lnTo>
                      <a:pt x="145" y="303"/>
                    </a:lnTo>
                    <a:lnTo>
                      <a:pt x="147" y="302"/>
                    </a:lnTo>
                    <a:lnTo>
                      <a:pt x="147" y="302"/>
                    </a:lnTo>
                    <a:lnTo>
                      <a:pt x="148" y="301"/>
                    </a:lnTo>
                    <a:lnTo>
                      <a:pt x="148" y="301"/>
                    </a:lnTo>
                    <a:lnTo>
                      <a:pt x="149" y="298"/>
                    </a:lnTo>
                    <a:lnTo>
                      <a:pt x="149" y="298"/>
                    </a:lnTo>
                    <a:lnTo>
                      <a:pt x="151" y="298"/>
                    </a:lnTo>
                    <a:lnTo>
                      <a:pt x="151" y="298"/>
                    </a:lnTo>
                    <a:lnTo>
                      <a:pt x="152" y="298"/>
                    </a:lnTo>
                    <a:lnTo>
                      <a:pt x="153" y="296"/>
                    </a:lnTo>
                    <a:lnTo>
                      <a:pt x="154" y="295"/>
                    </a:lnTo>
                    <a:lnTo>
                      <a:pt x="154" y="295"/>
                    </a:lnTo>
                    <a:lnTo>
                      <a:pt x="153" y="294"/>
                    </a:lnTo>
                    <a:lnTo>
                      <a:pt x="152" y="293"/>
                    </a:lnTo>
                    <a:lnTo>
                      <a:pt x="153" y="293"/>
                    </a:lnTo>
                    <a:lnTo>
                      <a:pt x="153" y="292"/>
                    </a:lnTo>
                    <a:lnTo>
                      <a:pt x="153" y="291"/>
                    </a:lnTo>
                    <a:lnTo>
                      <a:pt x="153" y="291"/>
                    </a:lnTo>
                    <a:lnTo>
                      <a:pt x="154" y="292"/>
                    </a:lnTo>
                    <a:lnTo>
                      <a:pt x="154" y="293"/>
                    </a:lnTo>
                    <a:lnTo>
                      <a:pt x="155" y="293"/>
                    </a:lnTo>
                    <a:lnTo>
                      <a:pt x="155" y="292"/>
                    </a:lnTo>
                    <a:lnTo>
                      <a:pt x="154" y="291"/>
                    </a:lnTo>
                    <a:lnTo>
                      <a:pt x="154" y="290"/>
                    </a:lnTo>
                    <a:lnTo>
                      <a:pt x="154" y="290"/>
                    </a:lnTo>
                    <a:lnTo>
                      <a:pt x="155" y="290"/>
                    </a:lnTo>
                    <a:lnTo>
                      <a:pt x="155" y="289"/>
                    </a:lnTo>
                    <a:lnTo>
                      <a:pt x="155" y="290"/>
                    </a:lnTo>
                    <a:lnTo>
                      <a:pt x="155" y="290"/>
                    </a:lnTo>
                    <a:lnTo>
                      <a:pt x="155" y="291"/>
                    </a:lnTo>
                    <a:lnTo>
                      <a:pt x="155" y="296"/>
                    </a:lnTo>
                    <a:lnTo>
                      <a:pt x="156" y="296"/>
                    </a:lnTo>
                    <a:lnTo>
                      <a:pt x="157" y="297"/>
                    </a:lnTo>
                    <a:lnTo>
                      <a:pt x="158" y="297"/>
                    </a:lnTo>
                    <a:lnTo>
                      <a:pt x="158" y="298"/>
                    </a:lnTo>
                    <a:lnTo>
                      <a:pt x="158" y="298"/>
                    </a:lnTo>
                    <a:lnTo>
                      <a:pt x="158" y="299"/>
                    </a:lnTo>
                    <a:lnTo>
                      <a:pt x="158" y="305"/>
                    </a:lnTo>
                    <a:lnTo>
                      <a:pt x="158" y="305"/>
                    </a:lnTo>
                    <a:lnTo>
                      <a:pt x="158" y="306"/>
                    </a:lnTo>
                    <a:lnTo>
                      <a:pt x="158" y="306"/>
                    </a:lnTo>
                    <a:lnTo>
                      <a:pt x="158" y="306"/>
                    </a:lnTo>
                    <a:lnTo>
                      <a:pt x="159" y="306"/>
                    </a:lnTo>
                    <a:lnTo>
                      <a:pt x="159" y="305"/>
                    </a:lnTo>
                    <a:lnTo>
                      <a:pt x="160" y="306"/>
                    </a:lnTo>
                    <a:lnTo>
                      <a:pt x="159" y="306"/>
                    </a:lnTo>
                    <a:lnTo>
                      <a:pt x="160" y="306"/>
                    </a:lnTo>
                    <a:lnTo>
                      <a:pt x="160" y="306"/>
                    </a:lnTo>
                    <a:lnTo>
                      <a:pt x="160" y="307"/>
                    </a:lnTo>
                    <a:lnTo>
                      <a:pt x="159" y="308"/>
                    </a:lnTo>
                    <a:lnTo>
                      <a:pt x="161" y="309"/>
                    </a:lnTo>
                    <a:lnTo>
                      <a:pt x="161" y="309"/>
                    </a:lnTo>
                    <a:lnTo>
                      <a:pt x="161" y="311"/>
                    </a:lnTo>
                    <a:lnTo>
                      <a:pt x="162" y="311"/>
                    </a:lnTo>
                    <a:lnTo>
                      <a:pt x="162" y="312"/>
                    </a:lnTo>
                    <a:lnTo>
                      <a:pt x="162" y="313"/>
                    </a:lnTo>
                    <a:lnTo>
                      <a:pt x="162" y="314"/>
                    </a:lnTo>
                    <a:lnTo>
                      <a:pt x="162" y="316"/>
                    </a:lnTo>
                    <a:lnTo>
                      <a:pt x="162" y="316"/>
                    </a:lnTo>
                    <a:lnTo>
                      <a:pt x="164" y="320"/>
                    </a:lnTo>
                    <a:lnTo>
                      <a:pt x="165" y="321"/>
                    </a:lnTo>
                    <a:lnTo>
                      <a:pt x="166" y="322"/>
                    </a:lnTo>
                    <a:lnTo>
                      <a:pt x="166" y="323"/>
                    </a:lnTo>
                    <a:lnTo>
                      <a:pt x="167" y="324"/>
                    </a:lnTo>
                    <a:lnTo>
                      <a:pt x="167" y="325"/>
                    </a:lnTo>
                    <a:lnTo>
                      <a:pt x="166" y="325"/>
                    </a:lnTo>
                    <a:lnTo>
                      <a:pt x="166" y="325"/>
                    </a:lnTo>
                    <a:lnTo>
                      <a:pt x="166" y="325"/>
                    </a:lnTo>
                    <a:lnTo>
                      <a:pt x="166" y="327"/>
                    </a:lnTo>
                    <a:lnTo>
                      <a:pt x="166" y="327"/>
                    </a:lnTo>
                    <a:lnTo>
                      <a:pt x="165" y="327"/>
                    </a:lnTo>
                    <a:lnTo>
                      <a:pt x="165" y="328"/>
                    </a:lnTo>
                    <a:lnTo>
                      <a:pt x="168" y="333"/>
                    </a:lnTo>
                    <a:lnTo>
                      <a:pt x="167" y="334"/>
                    </a:lnTo>
                    <a:lnTo>
                      <a:pt x="167" y="335"/>
                    </a:lnTo>
                    <a:lnTo>
                      <a:pt x="167" y="335"/>
                    </a:lnTo>
                    <a:lnTo>
                      <a:pt x="167" y="335"/>
                    </a:lnTo>
                    <a:lnTo>
                      <a:pt x="168" y="335"/>
                    </a:lnTo>
                    <a:lnTo>
                      <a:pt x="169" y="335"/>
                    </a:lnTo>
                    <a:lnTo>
                      <a:pt x="171" y="335"/>
                    </a:lnTo>
                    <a:lnTo>
                      <a:pt x="173" y="335"/>
                    </a:lnTo>
                    <a:lnTo>
                      <a:pt x="173" y="335"/>
                    </a:lnTo>
                    <a:lnTo>
                      <a:pt x="174" y="335"/>
                    </a:lnTo>
                    <a:lnTo>
                      <a:pt x="175" y="334"/>
                    </a:lnTo>
                    <a:lnTo>
                      <a:pt x="174" y="331"/>
                    </a:lnTo>
                    <a:lnTo>
                      <a:pt x="176" y="329"/>
                    </a:lnTo>
                    <a:lnTo>
                      <a:pt x="177" y="329"/>
                    </a:lnTo>
                    <a:lnTo>
                      <a:pt x="177" y="328"/>
                    </a:lnTo>
                    <a:lnTo>
                      <a:pt x="178" y="328"/>
                    </a:lnTo>
                    <a:lnTo>
                      <a:pt x="180" y="328"/>
                    </a:lnTo>
                    <a:lnTo>
                      <a:pt x="180" y="328"/>
                    </a:lnTo>
                    <a:lnTo>
                      <a:pt x="181" y="328"/>
                    </a:lnTo>
                    <a:lnTo>
                      <a:pt x="183" y="328"/>
                    </a:lnTo>
                    <a:lnTo>
                      <a:pt x="184" y="328"/>
                    </a:lnTo>
                    <a:lnTo>
                      <a:pt x="186" y="322"/>
                    </a:lnTo>
                    <a:lnTo>
                      <a:pt x="186" y="320"/>
                    </a:lnTo>
                    <a:lnTo>
                      <a:pt x="187" y="319"/>
                    </a:lnTo>
                    <a:lnTo>
                      <a:pt x="187" y="317"/>
                    </a:lnTo>
                    <a:lnTo>
                      <a:pt x="188" y="315"/>
                    </a:lnTo>
                    <a:lnTo>
                      <a:pt x="188" y="314"/>
                    </a:lnTo>
                    <a:lnTo>
                      <a:pt x="187" y="313"/>
                    </a:lnTo>
                    <a:lnTo>
                      <a:pt x="188" y="312"/>
                    </a:lnTo>
                    <a:lnTo>
                      <a:pt x="188" y="311"/>
                    </a:lnTo>
                    <a:lnTo>
                      <a:pt x="187" y="310"/>
                    </a:lnTo>
                    <a:lnTo>
                      <a:pt x="187" y="310"/>
                    </a:lnTo>
                    <a:lnTo>
                      <a:pt x="187" y="309"/>
                    </a:lnTo>
                    <a:lnTo>
                      <a:pt x="188" y="310"/>
                    </a:lnTo>
                    <a:lnTo>
                      <a:pt x="188" y="309"/>
                    </a:lnTo>
                    <a:lnTo>
                      <a:pt x="188" y="309"/>
                    </a:lnTo>
                    <a:lnTo>
                      <a:pt x="188" y="309"/>
                    </a:lnTo>
                    <a:lnTo>
                      <a:pt x="188" y="308"/>
                    </a:lnTo>
                    <a:lnTo>
                      <a:pt x="188" y="308"/>
                    </a:lnTo>
                    <a:lnTo>
                      <a:pt x="188" y="306"/>
                    </a:lnTo>
                    <a:lnTo>
                      <a:pt x="188" y="306"/>
                    </a:lnTo>
                    <a:lnTo>
                      <a:pt x="187" y="304"/>
                    </a:lnTo>
                    <a:lnTo>
                      <a:pt x="187" y="304"/>
                    </a:lnTo>
                    <a:lnTo>
                      <a:pt x="188" y="305"/>
                    </a:lnTo>
                    <a:lnTo>
                      <a:pt x="188" y="304"/>
                    </a:lnTo>
                    <a:lnTo>
                      <a:pt x="189" y="304"/>
                    </a:lnTo>
                    <a:lnTo>
                      <a:pt x="188" y="303"/>
                    </a:lnTo>
                    <a:lnTo>
                      <a:pt x="185" y="302"/>
                    </a:lnTo>
                    <a:lnTo>
                      <a:pt x="185" y="302"/>
                    </a:lnTo>
                    <a:lnTo>
                      <a:pt x="188" y="302"/>
                    </a:lnTo>
                    <a:lnTo>
                      <a:pt x="188" y="302"/>
                    </a:lnTo>
                    <a:lnTo>
                      <a:pt x="189" y="302"/>
                    </a:lnTo>
                    <a:lnTo>
                      <a:pt x="190" y="301"/>
                    </a:lnTo>
                    <a:lnTo>
                      <a:pt x="191" y="301"/>
                    </a:lnTo>
                    <a:lnTo>
                      <a:pt x="193" y="299"/>
                    </a:lnTo>
                    <a:lnTo>
                      <a:pt x="193" y="298"/>
                    </a:lnTo>
                    <a:lnTo>
                      <a:pt x="193" y="298"/>
                    </a:lnTo>
                    <a:lnTo>
                      <a:pt x="193" y="299"/>
                    </a:lnTo>
                    <a:lnTo>
                      <a:pt x="195" y="299"/>
                    </a:lnTo>
                    <a:lnTo>
                      <a:pt x="195" y="298"/>
                    </a:lnTo>
                    <a:lnTo>
                      <a:pt x="197" y="297"/>
                    </a:lnTo>
                    <a:lnTo>
                      <a:pt x="196" y="295"/>
                    </a:lnTo>
                    <a:lnTo>
                      <a:pt x="197" y="296"/>
                    </a:lnTo>
                    <a:lnTo>
                      <a:pt x="198" y="296"/>
                    </a:lnTo>
                    <a:lnTo>
                      <a:pt x="198" y="295"/>
                    </a:lnTo>
                    <a:lnTo>
                      <a:pt x="198" y="295"/>
                    </a:lnTo>
                    <a:lnTo>
                      <a:pt x="198" y="295"/>
                    </a:lnTo>
                    <a:lnTo>
                      <a:pt x="193" y="295"/>
                    </a:lnTo>
                    <a:lnTo>
                      <a:pt x="191" y="295"/>
                    </a:lnTo>
                    <a:lnTo>
                      <a:pt x="191" y="296"/>
                    </a:lnTo>
                    <a:lnTo>
                      <a:pt x="191" y="295"/>
                    </a:lnTo>
                    <a:lnTo>
                      <a:pt x="191" y="295"/>
                    </a:lnTo>
                    <a:lnTo>
                      <a:pt x="188" y="294"/>
                    </a:lnTo>
                    <a:lnTo>
                      <a:pt x="187" y="294"/>
                    </a:lnTo>
                    <a:lnTo>
                      <a:pt x="186" y="294"/>
                    </a:lnTo>
                    <a:lnTo>
                      <a:pt x="187" y="293"/>
                    </a:lnTo>
                    <a:lnTo>
                      <a:pt x="187" y="292"/>
                    </a:lnTo>
                    <a:lnTo>
                      <a:pt x="188" y="293"/>
                    </a:lnTo>
                    <a:lnTo>
                      <a:pt x="188" y="292"/>
                    </a:lnTo>
                    <a:lnTo>
                      <a:pt x="190" y="292"/>
                    </a:lnTo>
                    <a:lnTo>
                      <a:pt x="190" y="292"/>
                    </a:lnTo>
                    <a:lnTo>
                      <a:pt x="191" y="294"/>
                    </a:lnTo>
                    <a:lnTo>
                      <a:pt x="191" y="293"/>
                    </a:lnTo>
                    <a:lnTo>
                      <a:pt x="191" y="293"/>
                    </a:lnTo>
                    <a:lnTo>
                      <a:pt x="192" y="293"/>
                    </a:lnTo>
                    <a:lnTo>
                      <a:pt x="193" y="294"/>
                    </a:lnTo>
                    <a:lnTo>
                      <a:pt x="193" y="293"/>
                    </a:lnTo>
                    <a:lnTo>
                      <a:pt x="194" y="293"/>
                    </a:lnTo>
                    <a:lnTo>
                      <a:pt x="194" y="295"/>
                    </a:lnTo>
                    <a:lnTo>
                      <a:pt x="195" y="295"/>
                    </a:lnTo>
                    <a:lnTo>
                      <a:pt x="198" y="293"/>
                    </a:lnTo>
                    <a:lnTo>
                      <a:pt x="199" y="291"/>
                    </a:lnTo>
                    <a:lnTo>
                      <a:pt x="199" y="291"/>
                    </a:lnTo>
                    <a:lnTo>
                      <a:pt x="200" y="289"/>
                    </a:lnTo>
                    <a:lnTo>
                      <a:pt x="199" y="287"/>
                    </a:lnTo>
                    <a:lnTo>
                      <a:pt x="198" y="287"/>
                    </a:lnTo>
                    <a:lnTo>
                      <a:pt x="197" y="285"/>
                    </a:lnTo>
                    <a:lnTo>
                      <a:pt x="198" y="285"/>
                    </a:lnTo>
                    <a:lnTo>
                      <a:pt x="198" y="284"/>
                    </a:lnTo>
                    <a:lnTo>
                      <a:pt x="195" y="284"/>
                    </a:lnTo>
                    <a:lnTo>
                      <a:pt x="195" y="283"/>
                    </a:lnTo>
                    <a:lnTo>
                      <a:pt x="195" y="281"/>
                    </a:lnTo>
                    <a:lnTo>
                      <a:pt x="193" y="282"/>
                    </a:lnTo>
                    <a:lnTo>
                      <a:pt x="193" y="281"/>
                    </a:lnTo>
                    <a:lnTo>
                      <a:pt x="193" y="280"/>
                    </a:lnTo>
                    <a:lnTo>
                      <a:pt x="192" y="280"/>
                    </a:lnTo>
                    <a:lnTo>
                      <a:pt x="192" y="281"/>
                    </a:lnTo>
                    <a:lnTo>
                      <a:pt x="191" y="283"/>
                    </a:lnTo>
                    <a:lnTo>
                      <a:pt x="188" y="286"/>
                    </a:lnTo>
                    <a:lnTo>
                      <a:pt x="188" y="286"/>
                    </a:lnTo>
                    <a:lnTo>
                      <a:pt x="186" y="287"/>
                    </a:lnTo>
                    <a:lnTo>
                      <a:pt x="185" y="286"/>
                    </a:lnTo>
                    <a:lnTo>
                      <a:pt x="187" y="286"/>
                    </a:lnTo>
                    <a:lnTo>
                      <a:pt x="188" y="285"/>
                    </a:lnTo>
                    <a:lnTo>
                      <a:pt x="188" y="284"/>
                    </a:lnTo>
                    <a:lnTo>
                      <a:pt x="189" y="284"/>
                    </a:lnTo>
                    <a:lnTo>
                      <a:pt x="191" y="282"/>
                    </a:lnTo>
                    <a:lnTo>
                      <a:pt x="191" y="281"/>
                    </a:lnTo>
                    <a:lnTo>
                      <a:pt x="191" y="280"/>
                    </a:lnTo>
                    <a:lnTo>
                      <a:pt x="191" y="280"/>
                    </a:lnTo>
                    <a:lnTo>
                      <a:pt x="191" y="279"/>
                    </a:lnTo>
                    <a:lnTo>
                      <a:pt x="191" y="278"/>
                    </a:lnTo>
                    <a:lnTo>
                      <a:pt x="191" y="277"/>
                    </a:lnTo>
                    <a:lnTo>
                      <a:pt x="190" y="270"/>
                    </a:lnTo>
                    <a:lnTo>
                      <a:pt x="191" y="269"/>
                    </a:lnTo>
                    <a:lnTo>
                      <a:pt x="191" y="268"/>
                    </a:lnTo>
                    <a:lnTo>
                      <a:pt x="192" y="269"/>
                    </a:lnTo>
                    <a:lnTo>
                      <a:pt x="192" y="268"/>
                    </a:lnTo>
                    <a:lnTo>
                      <a:pt x="191" y="266"/>
                    </a:lnTo>
                    <a:lnTo>
                      <a:pt x="192" y="262"/>
                    </a:lnTo>
                    <a:lnTo>
                      <a:pt x="191" y="262"/>
                    </a:lnTo>
                    <a:lnTo>
                      <a:pt x="191" y="260"/>
                    </a:lnTo>
                    <a:lnTo>
                      <a:pt x="191" y="259"/>
                    </a:lnTo>
                    <a:lnTo>
                      <a:pt x="193" y="260"/>
                    </a:lnTo>
                    <a:lnTo>
                      <a:pt x="193" y="259"/>
                    </a:lnTo>
                    <a:lnTo>
                      <a:pt x="194" y="259"/>
                    </a:lnTo>
                    <a:lnTo>
                      <a:pt x="195" y="258"/>
                    </a:lnTo>
                    <a:lnTo>
                      <a:pt x="195" y="258"/>
                    </a:lnTo>
                    <a:lnTo>
                      <a:pt x="195" y="258"/>
                    </a:lnTo>
                    <a:lnTo>
                      <a:pt x="195" y="256"/>
                    </a:lnTo>
                    <a:lnTo>
                      <a:pt x="194" y="255"/>
                    </a:lnTo>
                    <a:lnTo>
                      <a:pt x="194" y="255"/>
                    </a:lnTo>
                    <a:lnTo>
                      <a:pt x="195" y="255"/>
                    </a:lnTo>
                    <a:lnTo>
                      <a:pt x="195" y="256"/>
                    </a:lnTo>
                    <a:lnTo>
                      <a:pt x="195" y="256"/>
                    </a:lnTo>
                    <a:lnTo>
                      <a:pt x="196" y="255"/>
                    </a:lnTo>
                    <a:lnTo>
                      <a:pt x="197" y="255"/>
                    </a:lnTo>
                    <a:lnTo>
                      <a:pt x="197" y="255"/>
                    </a:lnTo>
                    <a:lnTo>
                      <a:pt x="198" y="254"/>
                    </a:lnTo>
                    <a:lnTo>
                      <a:pt x="196" y="253"/>
                    </a:lnTo>
                    <a:lnTo>
                      <a:pt x="197" y="253"/>
                    </a:lnTo>
                    <a:lnTo>
                      <a:pt x="198" y="253"/>
                    </a:lnTo>
                    <a:lnTo>
                      <a:pt x="198" y="252"/>
                    </a:lnTo>
                    <a:lnTo>
                      <a:pt x="198" y="252"/>
                    </a:lnTo>
                    <a:lnTo>
                      <a:pt x="198" y="251"/>
                    </a:lnTo>
                    <a:lnTo>
                      <a:pt x="199" y="251"/>
                    </a:lnTo>
                    <a:lnTo>
                      <a:pt x="199" y="250"/>
                    </a:lnTo>
                    <a:lnTo>
                      <a:pt x="200" y="249"/>
                    </a:lnTo>
                    <a:lnTo>
                      <a:pt x="201" y="250"/>
                    </a:lnTo>
                    <a:lnTo>
                      <a:pt x="202" y="249"/>
                    </a:lnTo>
                    <a:lnTo>
                      <a:pt x="202" y="247"/>
                    </a:lnTo>
                    <a:lnTo>
                      <a:pt x="204" y="247"/>
                    </a:lnTo>
                    <a:lnTo>
                      <a:pt x="205" y="247"/>
                    </a:lnTo>
                    <a:lnTo>
                      <a:pt x="206" y="247"/>
                    </a:lnTo>
                    <a:lnTo>
                      <a:pt x="206" y="245"/>
                    </a:lnTo>
                    <a:lnTo>
                      <a:pt x="207" y="244"/>
                    </a:lnTo>
                    <a:lnTo>
                      <a:pt x="208" y="245"/>
                    </a:lnTo>
                    <a:lnTo>
                      <a:pt x="208" y="244"/>
                    </a:lnTo>
                    <a:lnTo>
                      <a:pt x="209" y="244"/>
                    </a:lnTo>
                    <a:lnTo>
                      <a:pt x="209" y="243"/>
                    </a:lnTo>
                    <a:lnTo>
                      <a:pt x="210" y="243"/>
                    </a:lnTo>
                    <a:lnTo>
                      <a:pt x="214" y="236"/>
                    </a:lnTo>
                    <a:lnTo>
                      <a:pt x="214" y="236"/>
                    </a:lnTo>
                    <a:lnTo>
                      <a:pt x="214" y="237"/>
                    </a:lnTo>
                    <a:lnTo>
                      <a:pt x="216" y="236"/>
                    </a:lnTo>
                    <a:lnTo>
                      <a:pt x="215" y="235"/>
                    </a:lnTo>
                    <a:lnTo>
                      <a:pt x="215" y="234"/>
                    </a:lnTo>
                    <a:lnTo>
                      <a:pt x="213" y="233"/>
                    </a:lnTo>
                    <a:lnTo>
                      <a:pt x="213" y="232"/>
                    </a:lnTo>
                    <a:lnTo>
                      <a:pt x="213" y="232"/>
                    </a:lnTo>
                    <a:lnTo>
                      <a:pt x="213" y="231"/>
                    </a:lnTo>
                    <a:lnTo>
                      <a:pt x="213" y="231"/>
                    </a:lnTo>
                    <a:lnTo>
                      <a:pt x="213" y="230"/>
                    </a:lnTo>
                    <a:lnTo>
                      <a:pt x="213" y="230"/>
                    </a:lnTo>
                    <a:lnTo>
                      <a:pt x="213" y="229"/>
                    </a:lnTo>
                    <a:lnTo>
                      <a:pt x="214" y="229"/>
                    </a:lnTo>
                    <a:lnTo>
                      <a:pt x="214" y="229"/>
                    </a:lnTo>
                    <a:lnTo>
                      <a:pt x="216" y="226"/>
                    </a:lnTo>
                    <a:lnTo>
                      <a:pt x="214" y="224"/>
                    </a:lnTo>
                    <a:lnTo>
                      <a:pt x="214" y="224"/>
                    </a:lnTo>
                    <a:lnTo>
                      <a:pt x="216" y="223"/>
                    </a:lnTo>
                    <a:lnTo>
                      <a:pt x="216" y="222"/>
                    </a:lnTo>
                    <a:lnTo>
                      <a:pt x="216" y="222"/>
                    </a:lnTo>
                    <a:lnTo>
                      <a:pt x="217" y="222"/>
                    </a:lnTo>
                    <a:lnTo>
                      <a:pt x="217" y="222"/>
                    </a:lnTo>
                    <a:lnTo>
                      <a:pt x="217" y="222"/>
                    </a:lnTo>
                    <a:lnTo>
                      <a:pt x="217" y="221"/>
                    </a:lnTo>
                    <a:lnTo>
                      <a:pt x="218" y="221"/>
                    </a:lnTo>
                    <a:lnTo>
                      <a:pt x="218" y="221"/>
                    </a:lnTo>
                    <a:lnTo>
                      <a:pt x="217" y="219"/>
                    </a:lnTo>
                    <a:lnTo>
                      <a:pt x="217" y="218"/>
                    </a:lnTo>
                    <a:lnTo>
                      <a:pt x="218" y="219"/>
                    </a:lnTo>
                    <a:lnTo>
                      <a:pt x="219" y="220"/>
                    </a:lnTo>
                    <a:lnTo>
                      <a:pt x="219" y="220"/>
                    </a:lnTo>
                    <a:lnTo>
                      <a:pt x="219" y="218"/>
                    </a:lnTo>
                    <a:lnTo>
                      <a:pt x="219" y="218"/>
                    </a:lnTo>
                    <a:lnTo>
                      <a:pt x="220" y="218"/>
                    </a:lnTo>
                    <a:lnTo>
                      <a:pt x="220" y="216"/>
                    </a:lnTo>
                    <a:lnTo>
                      <a:pt x="220" y="216"/>
                    </a:lnTo>
                    <a:lnTo>
                      <a:pt x="220" y="216"/>
                    </a:lnTo>
                    <a:lnTo>
                      <a:pt x="220" y="217"/>
                    </a:lnTo>
                    <a:lnTo>
                      <a:pt x="220" y="218"/>
                    </a:lnTo>
                    <a:lnTo>
                      <a:pt x="221" y="218"/>
                    </a:lnTo>
                    <a:lnTo>
                      <a:pt x="222" y="216"/>
                    </a:lnTo>
                    <a:lnTo>
                      <a:pt x="222" y="217"/>
                    </a:lnTo>
                    <a:lnTo>
                      <a:pt x="223" y="218"/>
                    </a:lnTo>
                    <a:lnTo>
                      <a:pt x="223" y="218"/>
                    </a:lnTo>
                    <a:lnTo>
                      <a:pt x="224" y="218"/>
                    </a:lnTo>
                    <a:lnTo>
                      <a:pt x="224" y="217"/>
                    </a:lnTo>
                    <a:lnTo>
                      <a:pt x="227" y="217"/>
                    </a:lnTo>
                    <a:lnTo>
                      <a:pt x="227" y="218"/>
                    </a:lnTo>
                    <a:lnTo>
                      <a:pt x="228" y="218"/>
                    </a:lnTo>
                    <a:lnTo>
                      <a:pt x="229" y="218"/>
                    </a:lnTo>
                    <a:lnTo>
                      <a:pt x="229" y="217"/>
                    </a:lnTo>
                    <a:lnTo>
                      <a:pt x="227" y="211"/>
                    </a:lnTo>
                    <a:lnTo>
                      <a:pt x="229" y="216"/>
                    </a:lnTo>
                    <a:lnTo>
                      <a:pt x="230" y="217"/>
                    </a:lnTo>
                    <a:lnTo>
                      <a:pt x="230" y="217"/>
                    </a:lnTo>
                    <a:lnTo>
                      <a:pt x="231" y="218"/>
                    </a:lnTo>
                    <a:lnTo>
                      <a:pt x="231" y="218"/>
                    </a:lnTo>
                    <a:lnTo>
                      <a:pt x="231" y="218"/>
                    </a:lnTo>
                    <a:lnTo>
                      <a:pt x="232" y="218"/>
                    </a:lnTo>
                    <a:lnTo>
                      <a:pt x="232" y="219"/>
                    </a:lnTo>
                    <a:lnTo>
                      <a:pt x="234" y="220"/>
                    </a:lnTo>
                    <a:lnTo>
                      <a:pt x="235" y="222"/>
                    </a:lnTo>
                    <a:lnTo>
                      <a:pt x="236" y="224"/>
                    </a:lnTo>
                    <a:lnTo>
                      <a:pt x="236" y="227"/>
                    </a:lnTo>
                    <a:lnTo>
                      <a:pt x="237" y="229"/>
                    </a:lnTo>
                    <a:lnTo>
                      <a:pt x="236" y="229"/>
                    </a:lnTo>
                    <a:lnTo>
                      <a:pt x="236" y="229"/>
                    </a:lnTo>
                    <a:lnTo>
                      <a:pt x="236" y="229"/>
                    </a:lnTo>
                    <a:lnTo>
                      <a:pt x="236" y="230"/>
                    </a:lnTo>
                    <a:lnTo>
                      <a:pt x="235" y="229"/>
                    </a:lnTo>
                    <a:lnTo>
                      <a:pt x="234" y="230"/>
                    </a:lnTo>
                    <a:lnTo>
                      <a:pt x="232" y="231"/>
                    </a:lnTo>
                    <a:lnTo>
                      <a:pt x="231" y="234"/>
                    </a:lnTo>
                    <a:lnTo>
                      <a:pt x="222" y="247"/>
                    </a:lnTo>
                    <a:lnTo>
                      <a:pt x="220" y="248"/>
                    </a:lnTo>
                    <a:lnTo>
                      <a:pt x="220" y="249"/>
                    </a:lnTo>
                    <a:lnTo>
                      <a:pt x="220" y="249"/>
                    </a:lnTo>
                    <a:lnTo>
                      <a:pt x="219" y="251"/>
                    </a:lnTo>
                    <a:lnTo>
                      <a:pt x="217" y="251"/>
                    </a:lnTo>
                    <a:lnTo>
                      <a:pt x="216" y="251"/>
                    </a:lnTo>
                    <a:lnTo>
                      <a:pt x="216" y="251"/>
                    </a:lnTo>
                    <a:lnTo>
                      <a:pt x="217" y="253"/>
                    </a:lnTo>
                    <a:lnTo>
                      <a:pt x="216" y="253"/>
                    </a:lnTo>
                    <a:lnTo>
                      <a:pt x="214" y="253"/>
                    </a:lnTo>
                    <a:lnTo>
                      <a:pt x="214" y="254"/>
                    </a:lnTo>
                    <a:lnTo>
                      <a:pt x="214" y="255"/>
                    </a:lnTo>
                    <a:lnTo>
                      <a:pt x="213" y="255"/>
                    </a:lnTo>
                    <a:lnTo>
                      <a:pt x="213" y="255"/>
                    </a:lnTo>
                    <a:lnTo>
                      <a:pt x="212" y="258"/>
                    </a:lnTo>
                    <a:lnTo>
                      <a:pt x="213" y="260"/>
                    </a:lnTo>
                    <a:lnTo>
                      <a:pt x="213" y="261"/>
                    </a:lnTo>
                    <a:lnTo>
                      <a:pt x="213" y="262"/>
                    </a:lnTo>
                    <a:lnTo>
                      <a:pt x="213" y="265"/>
                    </a:lnTo>
                    <a:lnTo>
                      <a:pt x="213" y="266"/>
                    </a:lnTo>
                    <a:lnTo>
                      <a:pt x="214" y="266"/>
                    </a:lnTo>
                    <a:lnTo>
                      <a:pt x="215" y="269"/>
                    </a:lnTo>
                    <a:lnTo>
                      <a:pt x="215" y="270"/>
                    </a:lnTo>
                    <a:lnTo>
                      <a:pt x="216" y="270"/>
                    </a:lnTo>
                    <a:lnTo>
                      <a:pt x="216" y="271"/>
                    </a:lnTo>
                    <a:lnTo>
                      <a:pt x="215" y="270"/>
                    </a:lnTo>
                    <a:lnTo>
                      <a:pt x="215" y="270"/>
                    </a:lnTo>
                    <a:lnTo>
                      <a:pt x="214" y="271"/>
                    </a:lnTo>
                    <a:lnTo>
                      <a:pt x="214" y="274"/>
                    </a:lnTo>
                    <a:lnTo>
                      <a:pt x="214" y="276"/>
                    </a:lnTo>
                    <a:lnTo>
                      <a:pt x="213" y="276"/>
                    </a:lnTo>
                    <a:lnTo>
                      <a:pt x="213" y="277"/>
                    </a:lnTo>
                    <a:lnTo>
                      <a:pt x="213" y="277"/>
                    </a:lnTo>
                    <a:lnTo>
                      <a:pt x="213" y="278"/>
                    </a:lnTo>
                    <a:lnTo>
                      <a:pt x="213" y="278"/>
                    </a:lnTo>
                    <a:lnTo>
                      <a:pt x="213" y="279"/>
                    </a:lnTo>
                    <a:lnTo>
                      <a:pt x="214" y="280"/>
                    </a:lnTo>
                    <a:lnTo>
                      <a:pt x="214" y="280"/>
                    </a:lnTo>
                    <a:lnTo>
                      <a:pt x="213" y="280"/>
                    </a:lnTo>
                    <a:lnTo>
                      <a:pt x="214" y="280"/>
                    </a:lnTo>
                    <a:lnTo>
                      <a:pt x="215" y="280"/>
                    </a:lnTo>
                    <a:lnTo>
                      <a:pt x="217" y="282"/>
                    </a:lnTo>
                    <a:lnTo>
                      <a:pt x="220" y="283"/>
                    </a:lnTo>
                    <a:lnTo>
                      <a:pt x="220" y="284"/>
                    </a:lnTo>
                    <a:lnTo>
                      <a:pt x="220" y="284"/>
                    </a:lnTo>
                    <a:lnTo>
                      <a:pt x="220" y="285"/>
                    </a:lnTo>
                    <a:lnTo>
                      <a:pt x="222" y="284"/>
                    </a:lnTo>
                    <a:lnTo>
                      <a:pt x="222" y="284"/>
                    </a:lnTo>
                    <a:lnTo>
                      <a:pt x="222" y="286"/>
                    </a:lnTo>
                    <a:lnTo>
                      <a:pt x="223" y="287"/>
                    </a:lnTo>
                    <a:lnTo>
                      <a:pt x="223" y="287"/>
                    </a:lnTo>
                    <a:lnTo>
                      <a:pt x="224" y="288"/>
                    </a:lnTo>
                    <a:lnTo>
                      <a:pt x="224" y="289"/>
                    </a:lnTo>
                    <a:lnTo>
                      <a:pt x="223" y="289"/>
                    </a:lnTo>
                    <a:lnTo>
                      <a:pt x="223" y="290"/>
                    </a:lnTo>
                    <a:lnTo>
                      <a:pt x="224" y="289"/>
                    </a:lnTo>
                    <a:lnTo>
                      <a:pt x="225" y="287"/>
                    </a:lnTo>
                    <a:lnTo>
                      <a:pt x="225" y="287"/>
                    </a:lnTo>
                    <a:lnTo>
                      <a:pt x="225" y="288"/>
                    </a:lnTo>
                    <a:lnTo>
                      <a:pt x="226" y="288"/>
                    </a:lnTo>
                    <a:lnTo>
                      <a:pt x="228" y="287"/>
                    </a:lnTo>
                    <a:lnTo>
                      <a:pt x="229" y="287"/>
                    </a:lnTo>
                    <a:lnTo>
                      <a:pt x="230" y="287"/>
                    </a:lnTo>
                    <a:lnTo>
                      <a:pt x="230" y="287"/>
                    </a:lnTo>
                    <a:lnTo>
                      <a:pt x="231" y="287"/>
                    </a:lnTo>
                    <a:lnTo>
                      <a:pt x="232" y="286"/>
                    </a:lnTo>
                    <a:lnTo>
                      <a:pt x="233" y="285"/>
                    </a:lnTo>
                    <a:lnTo>
                      <a:pt x="234" y="286"/>
                    </a:lnTo>
                    <a:lnTo>
                      <a:pt x="235" y="285"/>
                    </a:lnTo>
                    <a:lnTo>
                      <a:pt x="236" y="284"/>
                    </a:lnTo>
                    <a:lnTo>
                      <a:pt x="237" y="284"/>
                    </a:lnTo>
                    <a:lnTo>
                      <a:pt x="237" y="284"/>
                    </a:lnTo>
                    <a:lnTo>
                      <a:pt x="239" y="284"/>
                    </a:lnTo>
                    <a:lnTo>
                      <a:pt x="238" y="283"/>
                    </a:lnTo>
                    <a:lnTo>
                      <a:pt x="239" y="283"/>
                    </a:lnTo>
                    <a:lnTo>
                      <a:pt x="240" y="283"/>
                    </a:lnTo>
                    <a:lnTo>
                      <a:pt x="241" y="283"/>
                    </a:lnTo>
                    <a:lnTo>
                      <a:pt x="241" y="283"/>
                    </a:lnTo>
                    <a:lnTo>
                      <a:pt x="243" y="283"/>
                    </a:lnTo>
                    <a:lnTo>
                      <a:pt x="246" y="281"/>
                    </a:lnTo>
                    <a:lnTo>
                      <a:pt x="246" y="282"/>
                    </a:lnTo>
                    <a:lnTo>
                      <a:pt x="248" y="282"/>
                    </a:lnTo>
                    <a:lnTo>
                      <a:pt x="249" y="282"/>
                    </a:lnTo>
                    <a:lnTo>
                      <a:pt x="249" y="281"/>
                    </a:lnTo>
                    <a:lnTo>
                      <a:pt x="249" y="281"/>
                    </a:lnTo>
                    <a:lnTo>
                      <a:pt x="251" y="282"/>
                    </a:lnTo>
                    <a:lnTo>
                      <a:pt x="253" y="280"/>
                    </a:lnTo>
                    <a:lnTo>
                      <a:pt x="254" y="280"/>
                    </a:lnTo>
                    <a:lnTo>
                      <a:pt x="254" y="280"/>
                    </a:lnTo>
                    <a:lnTo>
                      <a:pt x="254" y="280"/>
                    </a:lnTo>
                    <a:lnTo>
                      <a:pt x="254" y="283"/>
                    </a:lnTo>
                    <a:lnTo>
                      <a:pt x="253" y="282"/>
                    </a:lnTo>
                    <a:lnTo>
                      <a:pt x="253" y="282"/>
                    </a:lnTo>
                    <a:lnTo>
                      <a:pt x="253" y="283"/>
                    </a:lnTo>
                    <a:lnTo>
                      <a:pt x="253" y="284"/>
                    </a:lnTo>
                    <a:lnTo>
                      <a:pt x="254" y="284"/>
                    </a:lnTo>
                    <a:lnTo>
                      <a:pt x="256" y="286"/>
                    </a:lnTo>
                    <a:lnTo>
                      <a:pt x="260" y="285"/>
                    </a:lnTo>
                    <a:lnTo>
                      <a:pt x="260" y="286"/>
                    </a:lnTo>
                    <a:lnTo>
                      <a:pt x="261" y="287"/>
                    </a:lnTo>
                    <a:lnTo>
                      <a:pt x="261" y="287"/>
                    </a:lnTo>
                    <a:lnTo>
                      <a:pt x="262" y="287"/>
                    </a:lnTo>
                    <a:lnTo>
                      <a:pt x="263" y="288"/>
                    </a:lnTo>
                    <a:lnTo>
                      <a:pt x="263" y="288"/>
                    </a:lnTo>
                    <a:lnTo>
                      <a:pt x="262" y="289"/>
                    </a:lnTo>
                    <a:lnTo>
                      <a:pt x="256" y="288"/>
                    </a:lnTo>
                    <a:lnTo>
                      <a:pt x="256" y="288"/>
                    </a:lnTo>
                    <a:lnTo>
                      <a:pt x="256" y="289"/>
                    </a:lnTo>
                    <a:lnTo>
                      <a:pt x="255" y="290"/>
                    </a:lnTo>
                    <a:lnTo>
                      <a:pt x="254" y="290"/>
                    </a:lnTo>
                    <a:lnTo>
                      <a:pt x="253" y="290"/>
                    </a:lnTo>
                    <a:lnTo>
                      <a:pt x="253" y="291"/>
                    </a:lnTo>
                    <a:lnTo>
                      <a:pt x="252" y="291"/>
                    </a:lnTo>
                    <a:lnTo>
                      <a:pt x="252" y="291"/>
                    </a:lnTo>
                    <a:lnTo>
                      <a:pt x="251" y="291"/>
                    </a:lnTo>
                    <a:lnTo>
                      <a:pt x="250" y="291"/>
                    </a:lnTo>
                    <a:lnTo>
                      <a:pt x="251" y="293"/>
                    </a:lnTo>
                    <a:lnTo>
                      <a:pt x="250" y="294"/>
                    </a:lnTo>
                    <a:lnTo>
                      <a:pt x="249" y="294"/>
                    </a:lnTo>
                    <a:lnTo>
                      <a:pt x="245" y="294"/>
                    </a:lnTo>
                    <a:lnTo>
                      <a:pt x="244" y="294"/>
                    </a:lnTo>
                    <a:lnTo>
                      <a:pt x="243" y="293"/>
                    </a:lnTo>
                    <a:lnTo>
                      <a:pt x="239" y="292"/>
                    </a:lnTo>
                    <a:lnTo>
                      <a:pt x="238" y="292"/>
                    </a:lnTo>
                    <a:lnTo>
                      <a:pt x="238" y="291"/>
                    </a:lnTo>
                    <a:lnTo>
                      <a:pt x="238" y="292"/>
                    </a:lnTo>
                    <a:lnTo>
                      <a:pt x="237" y="292"/>
                    </a:lnTo>
                    <a:lnTo>
                      <a:pt x="237" y="292"/>
                    </a:lnTo>
                    <a:lnTo>
                      <a:pt x="236" y="293"/>
                    </a:lnTo>
                    <a:lnTo>
                      <a:pt x="234" y="293"/>
                    </a:lnTo>
                    <a:lnTo>
                      <a:pt x="233" y="292"/>
                    </a:lnTo>
                    <a:lnTo>
                      <a:pt x="233" y="294"/>
                    </a:lnTo>
                    <a:lnTo>
                      <a:pt x="231" y="294"/>
                    </a:lnTo>
                    <a:lnTo>
                      <a:pt x="230" y="294"/>
                    </a:lnTo>
                    <a:lnTo>
                      <a:pt x="229" y="295"/>
                    </a:lnTo>
                    <a:lnTo>
                      <a:pt x="229" y="295"/>
                    </a:lnTo>
                    <a:lnTo>
                      <a:pt x="229" y="295"/>
                    </a:lnTo>
                    <a:lnTo>
                      <a:pt x="226" y="296"/>
                    </a:lnTo>
                    <a:lnTo>
                      <a:pt x="226" y="296"/>
                    </a:lnTo>
                    <a:lnTo>
                      <a:pt x="225" y="298"/>
                    </a:lnTo>
                    <a:lnTo>
                      <a:pt x="226" y="298"/>
                    </a:lnTo>
                    <a:lnTo>
                      <a:pt x="226" y="299"/>
                    </a:lnTo>
                    <a:lnTo>
                      <a:pt x="226" y="299"/>
                    </a:lnTo>
                    <a:lnTo>
                      <a:pt x="226" y="301"/>
                    </a:lnTo>
                    <a:lnTo>
                      <a:pt x="227" y="301"/>
                    </a:lnTo>
                    <a:lnTo>
                      <a:pt x="227" y="301"/>
                    </a:lnTo>
                    <a:lnTo>
                      <a:pt x="226" y="302"/>
                    </a:lnTo>
                    <a:lnTo>
                      <a:pt x="226" y="302"/>
                    </a:lnTo>
                    <a:lnTo>
                      <a:pt x="226" y="303"/>
                    </a:lnTo>
                    <a:lnTo>
                      <a:pt x="227" y="304"/>
                    </a:lnTo>
                    <a:lnTo>
                      <a:pt x="227" y="306"/>
                    </a:lnTo>
                    <a:lnTo>
                      <a:pt x="227" y="306"/>
                    </a:lnTo>
                    <a:lnTo>
                      <a:pt x="228" y="306"/>
                    </a:lnTo>
                    <a:lnTo>
                      <a:pt x="229" y="306"/>
                    </a:lnTo>
                    <a:lnTo>
                      <a:pt x="230" y="306"/>
                    </a:lnTo>
                    <a:lnTo>
                      <a:pt x="230" y="305"/>
                    </a:lnTo>
                    <a:lnTo>
                      <a:pt x="231" y="306"/>
                    </a:lnTo>
                    <a:lnTo>
                      <a:pt x="231" y="306"/>
                    </a:lnTo>
                    <a:lnTo>
                      <a:pt x="231" y="310"/>
                    </a:lnTo>
                    <a:lnTo>
                      <a:pt x="231" y="317"/>
                    </a:lnTo>
                    <a:lnTo>
                      <a:pt x="230" y="318"/>
                    </a:lnTo>
                    <a:lnTo>
                      <a:pt x="229" y="320"/>
                    </a:lnTo>
                    <a:lnTo>
                      <a:pt x="229" y="319"/>
                    </a:lnTo>
                    <a:lnTo>
                      <a:pt x="229" y="319"/>
                    </a:lnTo>
                    <a:lnTo>
                      <a:pt x="227" y="320"/>
                    </a:lnTo>
                    <a:lnTo>
                      <a:pt x="227" y="320"/>
                    </a:lnTo>
                    <a:lnTo>
                      <a:pt x="225" y="318"/>
                    </a:lnTo>
                    <a:lnTo>
                      <a:pt x="224" y="317"/>
                    </a:lnTo>
                    <a:lnTo>
                      <a:pt x="224" y="316"/>
                    </a:lnTo>
                    <a:lnTo>
                      <a:pt x="224" y="317"/>
                    </a:lnTo>
                    <a:lnTo>
                      <a:pt x="224" y="315"/>
                    </a:lnTo>
                    <a:lnTo>
                      <a:pt x="220" y="312"/>
                    </a:lnTo>
                    <a:lnTo>
                      <a:pt x="217" y="313"/>
                    </a:lnTo>
                    <a:lnTo>
                      <a:pt x="215" y="315"/>
                    </a:lnTo>
                    <a:lnTo>
                      <a:pt x="213" y="322"/>
                    </a:lnTo>
                    <a:lnTo>
                      <a:pt x="212" y="327"/>
                    </a:lnTo>
                    <a:lnTo>
                      <a:pt x="212" y="328"/>
                    </a:lnTo>
                    <a:lnTo>
                      <a:pt x="213" y="332"/>
                    </a:lnTo>
                    <a:lnTo>
                      <a:pt x="213" y="330"/>
                    </a:lnTo>
                    <a:lnTo>
                      <a:pt x="213" y="335"/>
                    </a:lnTo>
                    <a:lnTo>
                      <a:pt x="213" y="335"/>
                    </a:lnTo>
                    <a:lnTo>
                      <a:pt x="213" y="336"/>
                    </a:lnTo>
                    <a:lnTo>
                      <a:pt x="213" y="337"/>
                    </a:lnTo>
                    <a:lnTo>
                      <a:pt x="213" y="337"/>
                    </a:lnTo>
                    <a:lnTo>
                      <a:pt x="213" y="340"/>
                    </a:lnTo>
                    <a:lnTo>
                      <a:pt x="212" y="340"/>
                    </a:lnTo>
                    <a:lnTo>
                      <a:pt x="211" y="339"/>
                    </a:lnTo>
                    <a:lnTo>
                      <a:pt x="210" y="339"/>
                    </a:lnTo>
                    <a:lnTo>
                      <a:pt x="210" y="338"/>
                    </a:lnTo>
                    <a:lnTo>
                      <a:pt x="212" y="336"/>
                    </a:lnTo>
                    <a:lnTo>
                      <a:pt x="209" y="339"/>
                    </a:lnTo>
                    <a:lnTo>
                      <a:pt x="207" y="339"/>
                    </a:lnTo>
                    <a:lnTo>
                      <a:pt x="206" y="340"/>
                    </a:lnTo>
                    <a:lnTo>
                      <a:pt x="206" y="341"/>
                    </a:lnTo>
                    <a:lnTo>
                      <a:pt x="206" y="343"/>
                    </a:lnTo>
                    <a:lnTo>
                      <a:pt x="205" y="344"/>
                    </a:lnTo>
                    <a:lnTo>
                      <a:pt x="204" y="344"/>
                    </a:lnTo>
                    <a:lnTo>
                      <a:pt x="203" y="345"/>
                    </a:lnTo>
                    <a:lnTo>
                      <a:pt x="201" y="346"/>
                    </a:lnTo>
                    <a:lnTo>
                      <a:pt x="201" y="345"/>
                    </a:lnTo>
                    <a:lnTo>
                      <a:pt x="200" y="346"/>
                    </a:lnTo>
                    <a:lnTo>
                      <a:pt x="200" y="346"/>
                    </a:lnTo>
                    <a:lnTo>
                      <a:pt x="199" y="346"/>
                    </a:lnTo>
                    <a:lnTo>
                      <a:pt x="198" y="342"/>
                    </a:lnTo>
                    <a:lnTo>
                      <a:pt x="200" y="342"/>
                    </a:lnTo>
                    <a:lnTo>
                      <a:pt x="200" y="342"/>
                    </a:lnTo>
                    <a:lnTo>
                      <a:pt x="199" y="341"/>
                    </a:lnTo>
                    <a:lnTo>
                      <a:pt x="197" y="341"/>
                    </a:lnTo>
                    <a:lnTo>
                      <a:pt x="191" y="342"/>
                    </a:lnTo>
                    <a:lnTo>
                      <a:pt x="188" y="343"/>
                    </a:lnTo>
                    <a:lnTo>
                      <a:pt x="184" y="346"/>
                    </a:lnTo>
                    <a:lnTo>
                      <a:pt x="178" y="348"/>
                    </a:lnTo>
                    <a:lnTo>
                      <a:pt x="177" y="349"/>
                    </a:lnTo>
                    <a:lnTo>
                      <a:pt x="177" y="349"/>
                    </a:lnTo>
                    <a:lnTo>
                      <a:pt x="176" y="349"/>
                    </a:lnTo>
                    <a:lnTo>
                      <a:pt x="175" y="349"/>
                    </a:lnTo>
                    <a:lnTo>
                      <a:pt x="177" y="350"/>
                    </a:lnTo>
                    <a:lnTo>
                      <a:pt x="177" y="351"/>
                    </a:lnTo>
                    <a:lnTo>
                      <a:pt x="176" y="352"/>
                    </a:lnTo>
                    <a:lnTo>
                      <a:pt x="174" y="351"/>
                    </a:lnTo>
                    <a:lnTo>
                      <a:pt x="172" y="350"/>
                    </a:lnTo>
                    <a:lnTo>
                      <a:pt x="172" y="349"/>
                    </a:lnTo>
                    <a:lnTo>
                      <a:pt x="171" y="347"/>
                    </a:lnTo>
                    <a:lnTo>
                      <a:pt x="170" y="347"/>
                    </a:lnTo>
                    <a:lnTo>
                      <a:pt x="169" y="347"/>
                    </a:lnTo>
                    <a:lnTo>
                      <a:pt x="169" y="347"/>
                    </a:lnTo>
                    <a:lnTo>
                      <a:pt x="169" y="346"/>
                    </a:lnTo>
                    <a:lnTo>
                      <a:pt x="168" y="346"/>
                    </a:lnTo>
                    <a:lnTo>
                      <a:pt x="168" y="345"/>
                    </a:lnTo>
                    <a:lnTo>
                      <a:pt x="165" y="346"/>
                    </a:lnTo>
                    <a:lnTo>
                      <a:pt x="165" y="346"/>
                    </a:lnTo>
                    <a:lnTo>
                      <a:pt x="165" y="346"/>
                    </a:lnTo>
                    <a:lnTo>
                      <a:pt x="166" y="344"/>
                    </a:lnTo>
                    <a:lnTo>
                      <a:pt x="166" y="344"/>
                    </a:lnTo>
                    <a:lnTo>
                      <a:pt x="165" y="345"/>
                    </a:lnTo>
                    <a:lnTo>
                      <a:pt x="163" y="346"/>
                    </a:lnTo>
                    <a:lnTo>
                      <a:pt x="163" y="347"/>
                    </a:lnTo>
                    <a:lnTo>
                      <a:pt x="162" y="347"/>
                    </a:lnTo>
                    <a:lnTo>
                      <a:pt x="162" y="346"/>
                    </a:lnTo>
                    <a:lnTo>
                      <a:pt x="161" y="347"/>
                    </a:lnTo>
                    <a:lnTo>
                      <a:pt x="159" y="349"/>
                    </a:lnTo>
                    <a:lnTo>
                      <a:pt x="159" y="349"/>
                    </a:lnTo>
                    <a:lnTo>
                      <a:pt x="158" y="349"/>
                    </a:lnTo>
                    <a:lnTo>
                      <a:pt x="157" y="349"/>
                    </a:lnTo>
                    <a:lnTo>
                      <a:pt x="156" y="349"/>
                    </a:lnTo>
                    <a:lnTo>
                      <a:pt x="155" y="349"/>
                    </a:lnTo>
                    <a:lnTo>
                      <a:pt x="155" y="349"/>
                    </a:lnTo>
                    <a:lnTo>
                      <a:pt x="156" y="348"/>
                    </a:lnTo>
                    <a:lnTo>
                      <a:pt x="157" y="346"/>
                    </a:lnTo>
                    <a:lnTo>
                      <a:pt x="157" y="346"/>
                    </a:lnTo>
                    <a:lnTo>
                      <a:pt x="157" y="345"/>
                    </a:lnTo>
                    <a:lnTo>
                      <a:pt x="155" y="346"/>
                    </a:lnTo>
                    <a:lnTo>
                      <a:pt x="155" y="346"/>
                    </a:lnTo>
                    <a:lnTo>
                      <a:pt x="154" y="345"/>
                    </a:lnTo>
                    <a:lnTo>
                      <a:pt x="153" y="345"/>
                    </a:lnTo>
                    <a:lnTo>
                      <a:pt x="152" y="345"/>
                    </a:lnTo>
                    <a:lnTo>
                      <a:pt x="151" y="345"/>
                    </a:lnTo>
                    <a:lnTo>
                      <a:pt x="151" y="344"/>
                    </a:lnTo>
                    <a:lnTo>
                      <a:pt x="151" y="344"/>
                    </a:lnTo>
                    <a:lnTo>
                      <a:pt x="151" y="344"/>
                    </a:lnTo>
                    <a:lnTo>
                      <a:pt x="151" y="343"/>
                    </a:lnTo>
                    <a:lnTo>
                      <a:pt x="151" y="342"/>
                    </a:lnTo>
                    <a:lnTo>
                      <a:pt x="151" y="341"/>
                    </a:lnTo>
                    <a:lnTo>
                      <a:pt x="149" y="341"/>
                    </a:lnTo>
                    <a:lnTo>
                      <a:pt x="148" y="341"/>
                    </a:lnTo>
                    <a:lnTo>
                      <a:pt x="148" y="340"/>
                    </a:lnTo>
                    <a:lnTo>
                      <a:pt x="149" y="340"/>
                    </a:lnTo>
                    <a:lnTo>
                      <a:pt x="149" y="340"/>
                    </a:lnTo>
                    <a:lnTo>
                      <a:pt x="149" y="340"/>
                    </a:lnTo>
                    <a:lnTo>
                      <a:pt x="149" y="340"/>
                    </a:lnTo>
                    <a:lnTo>
                      <a:pt x="150" y="340"/>
                    </a:lnTo>
                    <a:lnTo>
                      <a:pt x="150" y="340"/>
                    </a:lnTo>
                    <a:lnTo>
                      <a:pt x="150" y="339"/>
                    </a:lnTo>
                    <a:lnTo>
                      <a:pt x="149" y="339"/>
                    </a:lnTo>
                    <a:lnTo>
                      <a:pt x="148" y="339"/>
                    </a:lnTo>
                    <a:lnTo>
                      <a:pt x="148" y="338"/>
                    </a:lnTo>
                    <a:lnTo>
                      <a:pt x="149" y="337"/>
                    </a:lnTo>
                    <a:lnTo>
                      <a:pt x="149" y="337"/>
                    </a:lnTo>
                    <a:lnTo>
                      <a:pt x="149" y="337"/>
                    </a:lnTo>
                    <a:lnTo>
                      <a:pt x="149" y="336"/>
                    </a:lnTo>
                    <a:lnTo>
                      <a:pt x="149" y="335"/>
                    </a:lnTo>
                    <a:lnTo>
                      <a:pt x="149" y="335"/>
                    </a:lnTo>
                    <a:lnTo>
                      <a:pt x="150" y="333"/>
                    </a:lnTo>
                    <a:lnTo>
                      <a:pt x="150" y="333"/>
                    </a:lnTo>
                    <a:lnTo>
                      <a:pt x="149" y="332"/>
                    </a:lnTo>
                    <a:lnTo>
                      <a:pt x="150" y="332"/>
                    </a:lnTo>
                    <a:lnTo>
                      <a:pt x="151" y="332"/>
                    </a:lnTo>
                    <a:lnTo>
                      <a:pt x="151" y="331"/>
                    </a:lnTo>
                    <a:lnTo>
                      <a:pt x="151" y="331"/>
                    </a:lnTo>
                    <a:lnTo>
                      <a:pt x="151" y="331"/>
                    </a:lnTo>
                    <a:lnTo>
                      <a:pt x="152" y="331"/>
                    </a:lnTo>
                    <a:lnTo>
                      <a:pt x="153" y="330"/>
                    </a:lnTo>
                    <a:lnTo>
                      <a:pt x="153" y="328"/>
                    </a:lnTo>
                    <a:lnTo>
                      <a:pt x="153" y="328"/>
                    </a:lnTo>
                    <a:lnTo>
                      <a:pt x="154" y="328"/>
                    </a:lnTo>
                    <a:lnTo>
                      <a:pt x="154" y="328"/>
                    </a:lnTo>
                    <a:lnTo>
                      <a:pt x="154" y="328"/>
                    </a:lnTo>
                    <a:lnTo>
                      <a:pt x="155" y="328"/>
                    </a:lnTo>
                    <a:lnTo>
                      <a:pt x="155" y="328"/>
                    </a:lnTo>
                    <a:lnTo>
                      <a:pt x="156" y="327"/>
                    </a:lnTo>
                    <a:lnTo>
                      <a:pt x="156" y="325"/>
                    </a:lnTo>
                    <a:lnTo>
                      <a:pt x="156" y="324"/>
                    </a:lnTo>
                    <a:lnTo>
                      <a:pt x="155" y="324"/>
                    </a:lnTo>
                    <a:lnTo>
                      <a:pt x="155" y="324"/>
                    </a:lnTo>
                    <a:lnTo>
                      <a:pt x="154" y="325"/>
                    </a:lnTo>
                    <a:lnTo>
                      <a:pt x="154" y="324"/>
                    </a:lnTo>
                    <a:lnTo>
                      <a:pt x="153" y="324"/>
                    </a:lnTo>
                    <a:lnTo>
                      <a:pt x="152" y="325"/>
                    </a:lnTo>
                    <a:lnTo>
                      <a:pt x="152" y="324"/>
                    </a:lnTo>
                    <a:lnTo>
                      <a:pt x="152" y="324"/>
                    </a:lnTo>
                    <a:lnTo>
                      <a:pt x="153" y="323"/>
                    </a:lnTo>
                    <a:lnTo>
                      <a:pt x="153" y="323"/>
                    </a:lnTo>
                    <a:lnTo>
                      <a:pt x="151" y="324"/>
                    </a:lnTo>
                    <a:lnTo>
                      <a:pt x="151" y="323"/>
                    </a:lnTo>
                    <a:lnTo>
                      <a:pt x="152" y="322"/>
                    </a:lnTo>
                    <a:lnTo>
                      <a:pt x="152" y="321"/>
                    </a:lnTo>
                    <a:lnTo>
                      <a:pt x="153" y="321"/>
                    </a:lnTo>
                    <a:lnTo>
                      <a:pt x="153" y="320"/>
                    </a:lnTo>
                    <a:lnTo>
                      <a:pt x="154" y="317"/>
                    </a:lnTo>
                    <a:lnTo>
                      <a:pt x="154" y="316"/>
                    </a:lnTo>
                    <a:lnTo>
                      <a:pt x="154" y="314"/>
                    </a:lnTo>
                    <a:lnTo>
                      <a:pt x="154" y="313"/>
                    </a:lnTo>
                    <a:lnTo>
                      <a:pt x="154" y="313"/>
                    </a:lnTo>
                    <a:lnTo>
                      <a:pt x="151" y="314"/>
                    </a:lnTo>
                    <a:lnTo>
                      <a:pt x="149" y="316"/>
                    </a:lnTo>
                    <a:lnTo>
                      <a:pt x="149" y="317"/>
                    </a:lnTo>
                    <a:lnTo>
                      <a:pt x="148" y="317"/>
                    </a:lnTo>
                    <a:lnTo>
                      <a:pt x="144" y="318"/>
                    </a:lnTo>
                    <a:lnTo>
                      <a:pt x="143" y="320"/>
                    </a:lnTo>
                    <a:lnTo>
                      <a:pt x="141" y="326"/>
                    </a:lnTo>
                    <a:lnTo>
                      <a:pt x="141" y="330"/>
                    </a:lnTo>
                    <a:lnTo>
                      <a:pt x="141" y="331"/>
                    </a:lnTo>
                    <a:lnTo>
                      <a:pt x="141" y="334"/>
                    </a:lnTo>
                    <a:lnTo>
                      <a:pt x="142" y="334"/>
                    </a:lnTo>
                    <a:lnTo>
                      <a:pt x="142" y="334"/>
                    </a:lnTo>
                    <a:lnTo>
                      <a:pt x="143" y="334"/>
                    </a:lnTo>
                    <a:lnTo>
                      <a:pt x="144" y="335"/>
                    </a:lnTo>
                    <a:lnTo>
                      <a:pt x="144" y="336"/>
                    </a:lnTo>
                    <a:lnTo>
                      <a:pt x="144" y="340"/>
                    </a:lnTo>
                    <a:lnTo>
                      <a:pt x="144" y="341"/>
                    </a:lnTo>
                    <a:lnTo>
                      <a:pt x="146" y="344"/>
                    </a:lnTo>
                    <a:lnTo>
                      <a:pt x="144" y="345"/>
                    </a:lnTo>
                    <a:lnTo>
                      <a:pt x="144" y="345"/>
                    </a:lnTo>
                    <a:lnTo>
                      <a:pt x="144" y="346"/>
                    </a:lnTo>
                    <a:lnTo>
                      <a:pt x="145" y="346"/>
                    </a:lnTo>
                    <a:lnTo>
                      <a:pt x="145" y="346"/>
                    </a:lnTo>
                    <a:lnTo>
                      <a:pt x="145" y="346"/>
                    </a:lnTo>
                    <a:lnTo>
                      <a:pt x="145" y="347"/>
                    </a:lnTo>
                    <a:lnTo>
                      <a:pt x="146" y="348"/>
                    </a:lnTo>
                    <a:lnTo>
                      <a:pt x="146" y="348"/>
                    </a:lnTo>
                    <a:lnTo>
                      <a:pt x="145" y="348"/>
                    </a:lnTo>
                    <a:lnTo>
                      <a:pt x="145" y="349"/>
                    </a:lnTo>
                    <a:lnTo>
                      <a:pt x="147" y="349"/>
                    </a:lnTo>
                    <a:lnTo>
                      <a:pt x="147" y="350"/>
                    </a:lnTo>
                    <a:lnTo>
                      <a:pt x="144" y="350"/>
                    </a:lnTo>
                    <a:lnTo>
                      <a:pt x="144" y="351"/>
                    </a:lnTo>
                    <a:lnTo>
                      <a:pt x="144" y="353"/>
                    </a:lnTo>
                    <a:lnTo>
                      <a:pt x="144" y="355"/>
                    </a:lnTo>
                    <a:lnTo>
                      <a:pt x="143" y="353"/>
                    </a:lnTo>
                    <a:lnTo>
                      <a:pt x="142" y="353"/>
                    </a:lnTo>
                    <a:lnTo>
                      <a:pt x="142" y="354"/>
                    </a:lnTo>
                    <a:lnTo>
                      <a:pt x="141" y="354"/>
                    </a:lnTo>
                    <a:lnTo>
                      <a:pt x="141" y="353"/>
                    </a:lnTo>
                    <a:lnTo>
                      <a:pt x="140" y="352"/>
                    </a:lnTo>
                    <a:lnTo>
                      <a:pt x="139" y="351"/>
                    </a:lnTo>
                    <a:lnTo>
                      <a:pt x="137" y="352"/>
                    </a:lnTo>
                    <a:lnTo>
                      <a:pt x="137" y="353"/>
                    </a:lnTo>
                    <a:lnTo>
                      <a:pt x="136" y="353"/>
                    </a:lnTo>
                    <a:lnTo>
                      <a:pt x="136" y="354"/>
                    </a:lnTo>
                    <a:lnTo>
                      <a:pt x="136" y="354"/>
                    </a:lnTo>
                    <a:lnTo>
                      <a:pt x="137" y="354"/>
                    </a:lnTo>
                    <a:lnTo>
                      <a:pt x="137" y="355"/>
                    </a:lnTo>
                    <a:lnTo>
                      <a:pt x="138" y="357"/>
                    </a:lnTo>
                    <a:lnTo>
                      <a:pt x="137" y="356"/>
                    </a:lnTo>
                    <a:lnTo>
                      <a:pt x="137" y="355"/>
                    </a:lnTo>
                    <a:lnTo>
                      <a:pt x="136" y="356"/>
                    </a:lnTo>
                    <a:lnTo>
                      <a:pt x="134" y="354"/>
                    </a:lnTo>
                    <a:lnTo>
                      <a:pt x="133" y="354"/>
                    </a:lnTo>
                    <a:lnTo>
                      <a:pt x="133" y="354"/>
                    </a:lnTo>
                    <a:lnTo>
                      <a:pt x="131" y="355"/>
                    </a:lnTo>
                    <a:lnTo>
                      <a:pt x="130" y="354"/>
                    </a:lnTo>
                    <a:lnTo>
                      <a:pt x="129" y="354"/>
                    </a:lnTo>
                    <a:lnTo>
                      <a:pt x="127" y="356"/>
                    </a:lnTo>
                    <a:lnTo>
                      <a:pt x="126" y="357"/>
                    </a:lnTo>
                    <a:lnTo>
                      <a:pt x="126" y="357"/>
                    </a:lnTo>
                    <a:lnTo>
                      <a:pt x="126" y="359"/>
                    </a:lnTo>
                    <a:lnTo>
                      <a:pt x="126" y="359"/>
                    </a:lnTo>
                    <a:lnTo>
                      <a:pt x="127" y="359"/>
                    </a:lnTo>
                    <a:lnTo>
                      <a:pt x="128" y="359"/>
                    </a:lnTo>
                    <a:lnTo>
                      <a:pt x="127" y="362"/>
                    </a:lnTo>
                    <a:lnTo>
                      <a:pt x="126" y="362"/>
                    </a:lnTo>
                    <a:lnTo>
                      <a:pt x="126" y="362"/>
                    </a:lnTo>
                    <a:lnTo>
                      <a:pt x="126" y="363"/>
                    </a:lnTo>
                    <a:lnTo>
                      <a:pt x="126" y="364"/>
                    </a:lnTo>
                    <a:lnTo>
                      <a:pt x="126" y="364"/>
                    </a:lnTo>
                    <a:lnTo>
                      <a:pt x="126" y="364"/>
                    </a:lnTo>
                    <a:lnTo>
                      <a:pt x="126" y="364"/>
                    </a:lnTo>
                    <a:lnTo>
                      <a:pt x="125" y="364"/>
                    </a:lnTo>
                    <a:lnTo>
                      <a:pt x="125" y="364"/>
                    </a:lnTo>
                    <a:lnTo>
                      <a:pt x="125" y="363"/>
                    </a:lnTo>
                    <a:lnTo>
                      <a:pt x="124" y="362"/>
                    </a:lnTo>
                    <a:lnTo>
                      <a:pt x="125" y="361"/>
                    </a:lnTo>
                    <a:lnTo>
                      <a:pt x="125" y="361"/>
                    </a:lnTo>
                    <a:lnTo>
                      <a:pt x="126" y="360"/>
                    </a:lnTo>
                    <a:lnTo>
                      <a:pt x="126" y="360"/>
                    </a:lnTo>
                    <a:lnTo>
                      <a:pt x="126" y="360"/>
                    </a:lnTo>
                    <a:lnTo>
                      <a:pt x="125" y="360"/>
                    </a:lnTo>
                    <a:lnTo>
                      <a:pt x="125" y="359"/>
                    </a:lnTo>
                    <a:lnTo>
                      <a:pt x="123" y="359"/>
                    </a:lnTo>
                    <a:lnTo>
                      <a:pt x="122" y="364"/>
                    </a:lnTo>
                    <a:lnTo>
                      <a:pt x="120" y="368"/>
                    </a:lnTo>
                    <a:lnTo>
                      <a:pt x="120" y="369"/>
                    </a:lnTo>
                    <a:lnTo>
                      <a:pt x="121" y="369"/>
                    </a:lnTo>
                    <a:lnTo>
                      <a:pt x="122" y="370"/>
                    </a:lnTo>
                    <a:lnTo>
                      <a:pt x="122" y="370"/>
                    </a:lnTo>
                    <a:lnTo>
                      <a:pt x="123" y="369"/>
                    </a:lnTo>
                    <a:lnTo>
                      <a:pt x="124" y="370"/>
                    </a:lnTo>
                    <a:lnTo>
                      <a:pt x="123" y="370"/>
                    </a:lnTo>
                    <a:lnTo>
                      <a:pt x="122" y="371"/>
                    </a:lnTo>
                    <a:lnTo>
                      <a:pt x="120" y="371"/>
                    </a:lnTo>
                    <a:lnTo>
                      <a:pt x="119" y="371"/>
                    </a:lnTo>
                    <a:lnTo>
                      <a:pt x="118" y="372"/>
                    </a:lnTo>
                    <a:lnTo>
                      <a:pt x="119" y="372"/>
                    </a:lnTo>
                    <a:lnTo>
                      <a:pt x="119" y="372"/>
                    </a:lnTo>
                    <a:lnTo>
                      <a:pt x="120" y="372"/>
                    </a:lnTo>
                    <a:lnTo>
                      <a:pt x="120" y="373"/>
                    </a:lnTo>
                    <a:lnTo>
                      <a:pt x="119" y="373"/>
                    </a:lnTo>
                    <a:lnTo>
                      <a:pt x="119" y="373"/>
                    </a:lnTo>
                    <a:lnTo>
                      <a:pt x="117" y="372"/>
                    </a:lnTo>
                    <a:lnTo>
                      <a:pt x="116" y="372"/>
                    </a:lnTo>
                    <a:lnTo>
                      <a:pt x="116" y="373"/>
                    </a:lnTo>
                    <a:lnTo>
                      <a:pt x="116" y="373"/>
                    </a:lnTo>
                    <a:lnTo>
                      <a:pt x="115" y="373"/>
                    </a:lnTo>
                    <a:lnTo>
                      <a:pt x="112" y="375"/>
                    </a:lnTo>
                    <a:lnTo>
                      <a:pt x="112" y="378"/>
                    </a:lnTo>
                    <a:lnTo>
                      <a:pt x="112" y="377"/>
                    </a:lnTo>
                    <a:lnTo>
                      <a:pt x="112" y="375"/>
                    </a:lnTo>
                    <a:lnTo>
                      <a:pt x="111" y="375"/>
                    </a:lnTo>
                    <a:lnTo>
                      <a:pt x="107" y="377"/>
                    </a:lnTo>
                    <a:lnTo>
                      <a:pt x="106" y="382"/>
                    </a:lnTo>
                    <a:lnTo>
                      <a:pt x="106" y="382"/>
                    </a:lnTo>
                    <a:lnTo>
                      <a:pt x="106" y="382"/>
                    </a:lnTo>
                    <a:lnTo>
                      <a:pt x="104" y="385"/>
                    </a:lnTo>
                    <a:lnTo>
                      <a:pt x="99" y="387"/>
                    </a:lnTo>
                    <a:lnTo>
                      <a:pt x="98" y="388"/>
                    </a:lnTo>
                    <a:lnTo>
                      <a:pt x="98" y="389"/>
                    </a:lnTo>
                    <a:lnTo>
                      <a:pt x="100" y="389"/>
                    </a:lnTo>
                    <a:lnTo>
                      <a:pt x="100" y="389"/>
                    </a:lnTo>
                    <a:lnTo>
                      <a:pt x="100" y="389"/>
                    </a:lnTo>
                    <a:lnTo>
                      <a:pt x="98" y="389"/>
                    </a:lnTo>
                    <a:lnTo>
                      <a:pt x="97" y="390"/>
                    </a:lnTo>
                    <a:lnTo>
                      <a:pt x="95" y="390"/>
                    </a:lnTo>
                    <a:lnTo>
                      <a:pt x="92" y="389"/>
                    </a:lnTo>
                    <a:lnTo>
                      <a:pt x="92" y="390"/>
                    </a:lnTo>
                    <a:lnTo>
                      <a:pt x="90" y="388"/>
                    </a:lnTo>
                    <a:lnTo>
                      <a:pt x="90" y="387"/>
                    </a:lnTo>
                    <a:lnTo>
                      <a:pt x="90" y="387"/>
                    </a:lnTo>
                    <a:lnTo>
                      <a:pt x="88" y="387"/>
                    </a:lnTo>
                    <a:lnTo>
                      <a:pt x="87" y="387"/>
                    </a:lnTo>
                    <a:lnTo>
                      <a:pt x="87" y="390"/>
                    </a:lnTo>
                    <a:lnTo>
                      <a:pt x="88" y="390"/>
                    </a:lnTo>
                    <a:lnTo>
                      <a:pt x="89" y="395"/>
                    </a:lnTo>
                    <a:lnTo>
                      <a:pt x="90" y="396"/>
                    </a:lnTo>
                    <a:lnTo>
                      <a:pt x="90" y="396"/>
                    </a:lnTo>
                    <a:lnTo>
                      <a:pt x="88" y="397"/>
                    </a:lnTo>
                    <a:lnTo>
                      <a:pt x="88" y="396"/>
                    </a:lnTo>
                    <a:lnTo>
                      <a:pt x="87" y="396"/>
                    </a:lnTo>
                    <a:lnTo>
                      <a:pt x="86" y="396"/>
                    </a:lnTo>
                    <a:lnTo>
                      <a:pt x="85" y="396"/>
                    </a:lnTo>
                    <a:lnTo>
                      <a:pt x="83" y="397"/>
                    </a:lnTo>
                    <a:lnTo>
                      <a:pt x="81" y="394"/>
                    </a:lnTo>
                    <a:lnTo>
                      <a:pt x="79" y="394"/>
                    </a:lnTo>
                    <a:lnTo>
                      <a:pt x="79" y="394"/>
                    </a:lnTo>
                    <a:lnTo>
                      <a:pt x="78" y="395"/>
                    </a:lnTo>
                    <a:lnTo>
                      <a:pt x="78" y="395"/>
                    </a:lnTo>
                    <a:lnTo>
                      <a:pt x="71" y="397"/>
                    </a:lnTo>
                    <a:lnTo>
                      <a:pt x="71" y="398"/>
                    </a:lnTo>
                    <a:lnTo>
                      <a:pt x="71" y="398"/>
                    </a:lnTo>
                    <a:lnTo>
                      <a:pt x="73" y="398"/>
                    </a:lnTo>
                    <a:lnTo>
                      <a:pt x="73" y="399"/>
                    </a:lnTo>
                    <a:lnTo>
                      <a:pt x="72" y="399"/>
                    </a:lnTo>
                    <a:lnTo>
                      <a:pt x="72" y="400"/>
                    </a:lnTo>
                    <a:lnTo>
                      <a:pt x="72" y="400"/>
                    </a:lnTo>
                    <a:lnTo>
                      <a:pt x="74" y="400"/>
                    </a:lnTo>
                    <a:lnTo>
                      <a:pt x="74" y="400"/>
                    </a:lnTo>
                    <a:lnTo>
                      <a:pt x="71" y="401"/>
                    </a:lnTo>
                    <a:lnTo>
                      <a:pt x="72" y="401"/>
                    </a:lnTo>
                    <a:lnTo>
                      <a:pt x="74" y="402"/>
                    </a:lnTo>
                    <a:lnTo>
                      <a:pt x="74" y="403"/>
                    </a:lnTo>
                    <a:lnTo>
                      <a:pt x="75" y="403"/>
                    </a:lnTo>
                    <a:lnTo>
                      <a:pt x="75" y="403"/>
                    </a:lnTo>
                    <a:lnTo>
                      <a:pt x="75" y="402"/>
                    </a:lnTo>
                    <a:lnTo>
                      <a:pt x="79" y="404"/>
                    </a:lnTo>
                    <a:lnTo>
                      <a:pt x="80" y="404"/>
                    </a:lnTo>
                    <a:lnTo>
                      <a:pt x="80" y="405"/>
                    </a:lnTo>
                    <a:lnTo>
                      <a:pt x="82" y="404"/>
                    </a:lnTo>
                    <a:lnTo>
                      <a:pt x="82" y="404"/>
                    </a:lnTo>
                    <a:lnTo>
                      <a:pt x="82" y="405"/>
                    </a:lnTo>
                    <a:lnTo>
                      <a:pt x="83" y="405"/>
                    </a:lnTo>
                    <a:lnTo>
                      <a:pt x="84" y="405"/>
                    </a:lnTo>
                    <a:lnTo>
                      <a:pt x="84" y="405"/>
                    </a:lnTo>
                    <a:lnTo>
                      <a:pt x="84" y="407"/>
                    </a:lnTo>
                    <a:lnTo>
                      <a:pt x="86" y="408"/>
                    </a:lnTo>
                    <a:lnTo>
                      <a:pt x="86" y="407"/>
                    </a:lnTo>
                    <a:lnTo>
                      <a:pt x="88" y="408"/>
                    </a:lnTo>
                    <a:lnTo>
                      <a:pt x="86" y="408"/>
                    </a:lnTo>
                    <a:lnTo>
                      <a:pt x="86" y="408"/>
                    </a:lnTo>
                    <a:lnTo>
                      <a:pt x="86" y="409"/>
                    </a:lnTo>
                    <a:lnTo>
                      <a:pt x="86" y="410"/>
                    </a:lnTo>
                    <a:lnTo>
                      <a:pt x="86" y="409"/>
                    </a:lnTo>
                    <a:lnTo>
                      <a:pt x="86" y="410"/>
                    </a:lnTo>
                    <a:lnTo>
                      <a:pt x="87" y="412"/>
                    </a:lnTo>
                    <a:lnTo>
                      <a:pt x="88" y="413"/>
                    </a:lnTo>
                    <a:lnTo>
                      <a:pt x="90" y="415"/>
                    </a:lnTo>
                    <a:lnTo>
                      <a:pt x="92" y="415"/>
                    </a:lnTo>
                    <a:lnTo>
                      <a:pt x="91" y="416"/>
                    </a:lnTo>
                    <a:lnTo>
                      <a:pt x="92" y="417"/>
                    </a:lnTo>
                    <a:lnTo>
                      <a:pt x="92" y="418"/>
                    </a:lnTo>
                    <a:lnTo>
                      <a:pt x="91" y="419"/>
                    </a:lnTo>
                    <a:lnTo>
                      <a:pt x="92" y="420"/>
                    </a:lnTo>
                    <a:lnTo>
                      <a:pt x="93" y="421"/>
                    </a:lnTo>
                    <a:lnTo>
                      <a:pt x="93" y="422"/>
                    </a:lnTo>
                    <a:lnTo>
                      <a:pt x="93" y="423"/>
                    </a:lnTo>
                    <a:lnTo>
                      <a:pt x="92" y="421"/>
                    </a:lnTo>
                    <a:lnTo>
                      <a:pt x="92" y="422"/>
                    </a:lnTo>
                    <a:lnTo>
                      <a:pt x="91" y="428"/>
                    </a:lnTo>
                    <a:lnTo>
                      <a:pt x="92" y="427"/>
                    </a:lnTo>
                    <a:lnTo>
                      <a:pt x="92" y="428"/>
                    </a:lnTo>
                    <a:lnTo>
                      <a:pt x="91" y="429"/>
                    </a:lnTo>
                    <a:lnTo>
                      <a:pt x="90" y="437"/>
                    </a:lnTo>
                    <a:lnTo>
                      <a:pt x="89" y="437"/>
                    </a:lnTo>
                    <a:lnTo>
                      <a:pt x="87" y="437"/>
                    </a:lnTo>
                    <a:lnTo>
                      <a:pt x="87" y="438"/>
                    </a:lnTo>
                    <a:lnTo>
                      <a:pt x="87" y="437"/>
                    </a:lnTo>
                    <a:lnTo>
                      <a:pt x="86" y="438"/>
                    </a:lnTo>
                    <a:lnTo>
                      <a:pt x="64" y="436"/>
                    </a:lnTo>
                    <a:lnTo>
                      <a:pt x="64" y="437"/>
                    </a:lnTo>
                    <a:lnTo>
                      <a:pt x="57" y="436"/>
                    </a:lnTo>
                    <a:lnTo>
                      <a:pt x="55" y="435"/>
                    </a:lnTo>
                    <a:lnTo>
                      <a:pt x="53" y="436"/>
                    </a:lnTo>
                    <a:lnTo>
                      <a:pt x="52" y="437"/>
                    </a:lnTo>
                    <a:lnTo>
                      <a:pt x="52" y="437"/>
                    </a:lnTo>
                    <a:lnTo>
                      <a:pt x="51" y="438"/>
                    </a:lnTo>
                    <a:lnTo>
                      <a:pt x="50" y="438"/>
                    </a:lnTo>
                    <a:lnTo>
                      <a:pt x="48" y="438"/>
                    </a:lnTo>
                    <a:lnTo>
                      <a:pt x="47" y="439"/>
                    </a:lnTo>
                    <a:lnTo>
                      <a:pt x="46" y="440"/>
                    </a:lnTo>
                    <a:lnTo>
                      <a:pt x="48" y="442"/>
                    </a:lnTo>
                    <a:lnTo>
                      <a:pt x="48" y="443"/>
                    </a:lnTo>
                    <a:lnTo>
                      <a:pt x="49" y="444"/>
                    </a:lnTo>
                    <a:lnTo>
                      <a:pt x="49" y="443"/>
                    </a:lnTo>
                    <a:lnTo>
                      <a:pt x="49" y="444"/>
                    </a:lnTo>
                    <a:lnTo>
                      <a:pt x="50" y="445"/>
                    </a:lnTo>
                    <a:lnTo>
                      <a:pt x="49" y="446"/>
                    </a:lnTo>
                    <a:lnTo>
                      <a:pt x="50" y="446"/>
                    </a:lnTo>
                    <a:lnTo>
                      <a:pt x="50" y="447"/>
                    </a:lnTo>
                    <a:lnTo>
                      <a:pt x="49" y="448"/>
                    </a:lnTo>
                    <a:lnTo>
                      <a:pt x="49" y="448"/>
                    </a:lnTo>
                    <a:lnTo>
                      <a:pt x="49" y="449"/>
                    </a:lnTo>
                    <a:lnTo>
                      <a:pt x="50" y="455"/>
                    </a:lnTo>
                    <a:lnTo>
                      <a:pt x="48" y="465"/>
                    </a:lnTo>
                    <a:lnTo>
                      <a:pt x="46" y="468"/>
                    </a:lnTo>
                    <a:lnTo>
                      <a:pt x="46" y="470"/>
                    </a:lnTo>
                    <a:lnTo>
                      <a:pt x="46" y="471"/>
                    </a:lnTo>
                    <a:lnTo>
                      <a:pt x="46" y="471"/>
                    </a:lnTo>
                    <a:lnTo>
                      <a:pt x="46" y="472"/>
                    </a:lnTo>
                    <a:lnTo>
                      <a:pt x="47" y="473"/>
                    </a:lnTo>
                    <a:lnTo>
                      <a:pt x="50" y="473"/>
                    </a:lnTo>
                    <a:lnTo>
                      <a:pt x="50" y="473"/>
                    </a:lnTo>
                    <a:lnTo>
                      <a:pt x="50" y="473"/>
                    </a:lnTo>
                    <a:lnTo>
                      <a:pt x="50" y="479"/>
                    </a:lnTo>
                    <a:lnTo>
                      <a:pt x="49" y="481"/>
                    </a:lnTo>
                    <a:lnTo>
                      <a:pt x="49" y="483"/>
                    </a:lnTo>
                    <a:lnTo>
                      <a:pt x="49" y="483"/>
                    </a:lnTo>
                    <a:lnTo>
                      <a:pt x="50" y="483"/>
                    </a:lnTo>
                    <a:lnTo>
                      <a:pt x="53" y="483"/>
                    </a:lnTo>
                    <a:lnTo>
                      <a:pt x="53" y="483"/>
                    </a:lnTo>
                    <a:lnTo>
                      <a:pt x="54" y="483"/>
                    </a:lnTo>
                    <a:lnTo>
                      <a:pt x="57" y="482"/>
                    </a:lnTo>
                    <a:lnTo>
                      <a:pt x="57" y="482"/>
                    </a:lnTo>
                    <a:lnTo>
                      <a:pt x="59" y="482"/>
                    </a:lnTo>
                    <a:lnTo>
                      <a:pt x="61" y="483"/>
                    </a:lnTo>
                    <a:lnTo>
                      <a:pt x="62" y="484"/>
                    </a:lnTo>
                    <a:lnTo>
                      <a:pt x="63" y="485"/>
                    </a:lnTo>
                    <a:lnTo>
                      <a:pt x="64" y="486"/>
                    </a:lnTo>
                    <a:lnTo>
                      <a:pt x="64" y="487"/>
                    </a:lnTo>
                    <a:lnTo>
                      <a:pt x="64" y="488"/>
                    </a:lnTo>
                    <a:lnTo>
                      <a:pt x="66" y="489"/>
                    </a:lnTo>
                    <a:lnTo>
                      <a:pt x="68" y="490"/>
                    </a:lnTo>
                    <a:lnTo>
                      <a:pt x="68" y="489"/>
                    </a:lnTo>
                    <a:lnTo>
                      <a:pt x="69" y="489"/>
                    </a:lnTo>
                    <a:lnTo>
                      <a:pt x="69" y="488"/>
                    </a:lnTo>
                    <a:lnTo>
                      <a:pt x="70" y="488"/>
                    </a:lnTo>
                    <a:lnTo>
                      <a:pt x="71" y="487"/>
                    </a:lnTo>
                    <a:lnTo>
                      <a:pt x="72" y="487"/>
                    </a:lnTo>
                    <a:lnTo>
                      <a:pt x="74" y="485"/>
                    </a:lnTo>
                    <a:lnTo>
                      <a:pt x="77" y="485"/>
                    </a:lnTo>
                    <a:lnTo>
                      <a:pt x="79" y="485"/>
                    </a:lnTo>
                    <a:lnTo>
                      <a:pt x="80" y="485"/>
                    </a:lnTo>
                    <a:lnTo>
                      <a:pt x="83" y="485"/>
                    </a:lnTo>
                    <a:lnTo>
                      <a:pt x="84" y="484"/>
                    </a:lnTo>
                    <a:lnTo>
                      <a:pt x="86" y="485"/>
                    </a:lnTo>
                    <a:lnTo>
                      <a:pt x="86" y="485"/>
                    </a:lnTo>
                    <a:lnTo>
                      <a:pt x="87" y="484"/>
                    </a:lnTo>
                    <a:lnTo>
                      <a:pt x="88" y="481"/>
                    </a:lnTo>
                    <a:lnTo>
                      <a:pt x="90" y="480"/>
                    </a:lnTo>
                    <a:lnTo>
                      <a:pt x="93" y="479"/>
                    </a:lnTo>
                    <a:lnTo>
                      <a:pt x="93" y="479"/>
                    </a:lnTo>
                    <a:lnTo>
                      <a:pt x="93" y="477"/>
                    </a:lnTo>
                    <a:lnTo>
                      <a:pt x="93" y="477"/>
                    </a:lnTo>
                    <a:lnTo>
                      <a:pt x="94" y="476"/>
                    </a:lnTo>
                    <a:lnTo>
                      <a:pt x="96" y="473"/>
                    </a:lnTo>
                    <a:lnTo>
                      <a:pt x="98" y="472"/>
                    </a:lnTo>
                    <a:lnTo>
                      <a:pt x="98" y="471"/>
                    </a:lnTo>
                    <a:lnTo>
                      <a:pt x="98" y="470"/>
                    </a:lnTo>
                    <a:lnTo>
                      <a:pt x="97" y="470"/>
                    </a:lnTo>
                    <a:lnTo>
                      <a:pt x="97" y="470"/>
                    </a:lnTo>
                    <a:lnTo>
                      <a:pt x="97" y="470"/>
                    </a:lnTo>
                    <a:lnTo>
                      <a:pt x="96" y="468"/>
                    </a:lnTo>
                    <a:lnTo>
                      <a:pt x="96" y="467"/>
                    </a:lnTo>
                    <a:lnTo>
                      <a:pt x="96" y="467"/>
                    </a:lnTo>
                    <a:lnTo>
                      <a:pt x="96" y="465"/>
                    </a:lnTo>
                    <a:lnTo>
                      <a:pt x="102" y="458"/>
                    </a:lnTo>
                    <a:lnTo>
                      <a:pt x="102" y="457"/>
                    </a:lnTo>
                    <a:lnTo>
                      <a:pt x="103" y="455"/>
                    </a:lnTo>
                    <a:lnTo>
                      <a:pt x="114" y="449"/>
                    </a:lnTo>
                    <a:lnTo>
                      <a:pt x="115" y="448"/>
                    </a:lnTo>
                    <a:lnTo>
                      <a:pt x="115" y="448"/>
                    </a:lnTo>
                    <a:lnTo>
                      <a:pt x="115" y="447"/>
                    </a:lnTo>
                    <a:lnTo>
                      <a:pt x="115" y="446"/>
                    </a:lnTo>
                    <a:lnTo>
                      <a:pt x="115" y="445"/>
                    </a:lnTo>
                    <a:lnTo>
                      <a:pt x="115" y="445"/>
                    </a:lnTo>
                    <a:lnTo>
                      <a:pt x="115" y="445"/>
                    </a:lnTo>
                    <a:lnTo>
                      <a:pt x="114" y="442"/>
                    </a:lnTo>
                    <a:lnTo>
                      <a:pt x="114" y="441"/>
                    </a:lnTo>
                    <a:lnTo>
                      <a:pt x="114" y="440"/>
                    </a:lnTo>
                    <a:lnTo>
                      <a:pt x="115" y="439"/>
                    </a:lnTo>
                    <a:lnTo>
                      <a:pt x="118" y="437"/>
                    </a:lnTo>
                    <a:lnTo>
                      <a:pt x="119" y="437"/>
                    </a:lnTo>
                    <a:lnTo>
                      <a:pt x="119" y="437"/>
                    </a:lnTo>
                    <a:lnTo>
                      <a:pt x="120" y="437"/>
                    </a:lnTo>
                    <a:lnTo>
                      <a:pt x="120" y="437"/>
                    </a:lnTo>
                    <a:lnTo>
                      <a:pt x="122" y="437"/>
                    </a:lnTo>
                    <a:lnTo>
                      <a:pt x="122" y="437"/>
                    </a:lnTo>
                    <a:lnTo>
                      <a:pt x="122" y="437"/>
                    </a:lnTo>
                    <a:lnTo>
                      <a:pt x="124" y="438"/>
                    </a:lnTo>
                    <a:lnTo>
                      <a:pt x="124" y="437"/>
                    </a:lnTo>
                    <a:lnTo>
                      <a:pt x="125" y="437"/>
                    </a:lnTo>
                    <a:lnTo>
                      <a:pt x="126" y="437"/>
                    </a:lnTo>
                    <a:lnTo>
                      <a:pt x="126" y="438"/>
                    </a:lnTo>
                    <a:lnTo>
                      <a:pt x="126" y="438"/>
                    </a:lnTo>
                    <a:lnTo>
                      <a:pt x="126" y="438"/>
                    </a:lnTo>
                    <a:lnTo>
                      <a:pt x="127" y="439"/>
                    </a:lnTo>
                    <a:lnTo>
                      <a:pt x="128" y="439"/>
                    </a:lnTo>
                    <a:lnTo>
                      <a:pt x="129" y="440"/>
                    </a:lnTo>
                    <a:lnTo>
                      <a:pt x="131" y="440"/>
                    </a:lnTo>
                    <a:lnTo>
                      <a:pt x="133" y="439"/>
                    </a:lnTo>
                    <a:lnTo>
                      <a:pt x="133" y="438"/>
                    </a:lnTo>
                    <a:lnTo>
                      <a:pt x="133" y="438"/>
                    </a:lnTo>
                    <a:lnTo>
                      <a:pt x="136" y="436"/>
                    </a:lnTo>
                    <a:lnTo>
                      <a:pt x="137" y="435"/>
                    </a:lnTo>
                    <a:lnTo>
                      <a:pt x="138" y="434"/>
                    </a:lnTo>
                    <a:lnTo>
                      <a:pt x="138" y="434"/>
                    </a:lnTo>
                    <a:lnTo>
                      <a:pt x="140" y="434"/>
                    </a:lnTo>
                    <a:lnTo>
                      <a:pt x="141" y="433"/>
                    </a:lnTo>
                    <a:lnTo>
                      <a:pt x="142" y="433"/>
                    </a:lnTo>
                    <a:lnTo>
                      <a:pt x="143" y="431"/>
                    </a:lnTo>
                    <a:lnTo>
                      <a:pt x="143" y="431"/>
                    </a:lnTo>
                    <a:lnTo>
                      <a:pt x="144" y="430"/>
                    </a:lnTo>
                    <a:lnTo>
                      <a:pt x="145" y="430"/>
                    </a:lnTo>
                    <a:lnTo>
                      <a:pt x="147" y="430"/>
                    </a:lnTo>
                    <a:lnTo>
                      <a:pt x="153" y="433"/>
                    </a:lnTo>
                    <a:lnTo>
                      <a:pt x="155" y="439"/>
                    </a:lnTo>
                    <a:lnTo>
                      <a:pt x="155" y="440"/>
                    </a:lnTo>
                    <a:lnTo>
                      <a:pt x="158" y="444"/>
                    </a:lnTo>
                    <a:lnTo>
                      <a:pt x="158" y="444"/>
                    </a:lnTo>
                    <a:lnTo>
                      <a:pt x="159" y="444"/>
                    </a:lnTo>
                    <a:lnTo>
                      <a:pt x="159" y="444"/>
                    </a:lnTo>
                    <a:lnTo>
                      <a:pt x="161" y="445"/>
                    </a:lnTo>
                    <a:lnTo>
                      <a:pt x="162" y="448"/>
                    </a:lnTo>
                    <a:lnTo>
                      <a:pt x="163" y="448"/>
                    </a:lnTo>
                    <a:lnTo>
                      <a:pt x="169" y="453"/>
                    </a:lnTo>
                    <a:lnTo>
                      <a:pt x="169" y="453"/>
                    </a:lnTo>
                    <a:lnTo>
                      <a:pt x="173" y="453"/>
                    </a:lnTo>
                    <a:lnTo>
                      <a:pt x="173" y="455"/>
                    </a:lnTo>
                    <a:lnTo>
                      <a:pt x="174" y="456"/>
                    </a:lnTo>
                    <a:lnTo>
                      <a:pt x="176" y="457"/>
                    </a:lnTo>
                    <a:lnTo>
                      <a:pt x="176" y="457"/>
                    </a:lnTo>
                    <a:lnTo>
                      <a:pt x="176" y="458"/>
                    </a:lnTo>
                    <a:lnTo>
                      <a:pt x="178" y="458"/>
                    </a:lnTo>
                    <a:lnTo>
                      <a:pt x="178" y="458"/>
                    </a:lnTo>
                    <a:lnTo>
                      <a:pt x="179" y="459"/>
                    </a:lnTo>
                    <a:lnTo>
                      <a:pt x="179" y="459"/>
                    </a:lnTo>
                    <a:lnTo>
                      <a:pt x="179" y="460"/>
                    </a:lnTo>
                    <a:lnTo>
                      <a:pt x="180" y="461"/>
                    </a:lnTo>
                    <a:lnTo>
                      <a:pt x="180" y="461"/>
                    </a:lnTo>
                    <a:lnTo>
                      <a:pt x="181" y="462"/>
                    </a:lnTo>
                    <a:lnTo>
                      <a:pt x="182" y="462"/>
                    </a:lnTo>
                    <a:lnTo>
                      <a:pt x="183" y="462"/>
                    </a:lnTo>
                    <a:lnTo>
                      <a:pt x="186" y="470"/>
                    </a:lnTo>
                    <a:lnTo>
                      <a:pt x="184" y="472"/>
                    </a:lnTo>
                    <a:lnTo>
                      <a:pt x="184" y="473"/>
                    </a:lnTo>
                    <a:lnTo>
                      <a:pt x="183" y="475"/>
                    </a:lnTo>
                    <a:lnTo>
                      <a:pt x="183" y="476"/>
                    </a:lnTo>
                    <a:lnTo>
                      <a:pt x="184" y="477"/>
                    </a:lnTo>
                    <a:lnTo>
                      <a:pt x="184" y="477"/>
                    </a:lnTo>
                    <a:lnTo>
                      <a:pt x="184" y="477"/>
                    </a:lnTo>
                    <a:lnTo>
                      <a:pt x="185" y="477"/>
                    </a:lnTo>
                    <a:lnTo>
                      <a:pt x="185" y="477"/>
                    </a:lnTo>
                    <a:lnTo>
                      <a:pt x="187" y="474"/>
                    </a:lnTo>
                    <a:lnTo>
                      <a:pt x="187" y="474"/>
                    </a:lnTo>
                    <a:lnTo>
                      <a:pt x="188" y="473"/>
                    </a:lnTo>
                    <a:lnTo>
                      <a:pt x="188" y="473"/>
                    </a:lnTo>
                    <a:lnTo>
                      <a:pt x="188" y="471"/>
                    </a:lnTo>
                    <a:lnTo>
                      <a:pt x="188" y="470"/>
                    </a:lnTo>
                    <a:lnTo>
                      <a:pt x="190" y="470"/>
                    </a:lnTo>
                    <a:lnTo>
                      <a:pt x="191" y="470"/>
                    </a:lnTo>
                    <a:lnTo>
                      <a:pt x="191" y="470"/>
                    </a:lnTo>
                    <a:lnTo>
                      <a:pt x="191" y="466"/>
                    </a:lnTo>
                    <a:lnTo>
                      <a:pt x="190" y="466"/>
                    </a:lnTo>
                    <a:lnTo>
                      <a:pt x="189" y="465"/>
                    </a:lnTo>
                    <a:lnTo>
                      <a:pt x="189" y="465"/>
                    </a:lnTo>
                    <a:lnTo>
                      <a:pt x="188" y="464"/>
                    </a:lnTo>
                    <a:lnTo>
                      <a:pt x="188" y="461"/>
                    </a:lnTo>
                    <a:lnTo>
                      <a:pt x="190" y="459"/>
                    </a:lnTo>
                    <a:lnTo>
                      <a:pt x="191" y="459"/>
                    </a:lnTo>
                    <a:lnTo>
                      <a:pt x="193" y="459"/>
                    </a:lnTo>
                    <a:lnTo>
                      <a:pt x="195" y="461"/>
                    </a:lnTo>
                    <a:lnTo>
                      <a:pt x="196" y="462"/>
                    </a:lnTo>
                    <a:lnTo>
                      <a:pt x="198" y="463"/>
                    </a:lnTo>
                    <a:lnTo>
                      <a:pt x="198" y="463"/>
                    </a:lnTo>
                    <a:lnTo>
                      <a:pt x="198" y="462"/>
                    </a:lnTo>
                    <a:lnTo>
                      <a:pt x="195" y="457"/>
                    </a:lnTo>
                    <a:lnTo>
                      <a:pt x="191" y="455"/>
                    </a:lnTo>
                    <a:lnTo>
                      <a:pt x="191" y="455"/>
                    </a:lnTo>
                    <a:lnTo>
                      <a:pt x="185" y="451"/>
                    </a:lnTo>
                    <a:lnTo>
                      <a:pt x="184" y="451"/>
                    </a:lnTo>
                    <a:lnTo>
                      <a:pt x="184" y="451"/>
                    </a:lnTo>
                    <a:lnTo>
                      <a:pt x="184" y="451"/>
                    </a:lnTo>
                    <a:lnTo>
                      <a:pt x="185" y="450"/>
                    </a:lnTo>
                    <a:lnTo>
                      <a:pt x="185" y="448"/>
                    </a:lnTo>
                    <a:lnTo>
                      <a:pt x="185" y="448"/>
                    </a:lnTo>
                    <a:lnTo>
                      <a:pt x="184" y="448"/>
                    </a:lnTo>
                    <a:lnTo>
                      <a:pt x="184" y="448"/>
                    </a:lnTo>
                    <a:lnTo>
                      <a:pt x="180" y="448"/>
                    </a:lnTo>
                    <a:lnTo>
                      <a:pt x="180" y="449"/>
                    </a:lnTo>
                    <a:lnTo>
                      <a:pt x="178" y="447"/>
                    </a:lnTo>
                    <a:lnTo>
                      <a:pt x="177" y="447"/>
                    </a:lnTo>
                    <a:lnTo>
                      <a:pt x="177" y="446"/>
                    </a:lnTo>
                    <a:lnTo>
                      <a:pt x="177" y="446"/>
                    </a:lnTo>
                    <a:lnTo>
                      <a:pt x="174" y="444"/>
                    </a:lnTo>
                    <a:lnTo>
                      <a:pt x="173" y="440"/>
                    </a:lnTo>
                    <a:lnTo>
                      <a:pt x="173" y="440"/>
                    </a:lnTo>
                    <a:lnTo>
                      <a:pt x="171" y="436"/>
                    </a:lnTo>
                    <a:lnTo>
                      <a:pt x="171" y="435"/>
                    </a:lnTo>
                    <a:lnTo>
                      <a:pt x="170" y="435"/>
                    </a:lnTo>
                    <a:lnTo>
                      <a:pt x="170" y="435"/>
                    </a:lnTo>
                    <a:lnTo>
                      <a:pt x="166" y="433"/>
                    </a:lnTo>
                    <a:lnTo>
                      <a:pt x="165" y="430"/>
                    </a:lnTo>
                    <a:lnTo>
                      <a:pt x="164" y="430"/>
                    </a:lnTo>
                    <a:lnTo>
                      <a:pt x="165" y="426"/>
                    </a:lnTo>
                    <a:lnTo>
                      <a:pt x="165" y="426"/>
                    </a:lnTo>
                    <a:lnTo>
                      <a:pt x="166" y="425"/>
                    </a:lnTo>
                    <a:lnTo>
                      <a:pt x="165" y="425"/>
                    </a:lnTo>
                    <a:lnTo>
                      <a:pt x="164" y="424"/>
                    </a:lnTo>
                    <a:lnTo>
                      <a:pt x="164" y="422"/>
                    </a:lnTo>
                    <a:lnTo>
                      <a:pt x="164" y="422"/>
                    </a:lnTo>
                    <a:lnTo>
                      <a:pt x="166" y="421"/>
                    </a:lnTo>
                    <a:lnTo>
                      <a:pt x="166" y="421"/>
                    </a:lnTo>
                    <a:lnTo>
                      <a:pt x="166" y="422"/>
                    </a:lnTo>
                    <a:lnTo>
                      <a:pt x="169" y="419"/>
                    </a:lnTo>
                    <a:lnTo>
                      <a:pt x="170" y="419"/>
                    </a:lnTo>
                    <a:lnTo>
                      <a:pt x="171" y="419"/>
                    </a:lnTo>
                    <a:lnTo>
                      <a:pt x="172" y="419"/>
                    </a:lnTo>
                    <a:lnTo>
                      <a:pt x="172" y="420"/>
                    </a:lnTo>
                    <a:lnTo>
                      <a:pt x="172" y="421"/>
                    </a:lnTo>
                    <a:lnTo>
                      <a:pt x="172" y="421"/>
                    </a:lnTo>
                    <a:lnTo>
                      <a:pt x="171" y="421"/>
                    </a:lnTo>
                    <a:lnTo>
                      <a:pt x="171" y="423"/>
                    </a:lnTo>
                    <a:lnTo>
                      <a:pt x="173" y="426"/>
                    </a:lnTo>
                    <a:lnTo>
                      <a:pt x="173" y="426"/>
                    </a:lnTo>
                    <a:lnTo>
                      <a:pt x="173" y="426"/>
                    </a:lnTo>
                    <a:lnTo>
                      <a:pt x="176" y="422"/>
                    </a:lnTo>
                    <a:lnTo>
                      <a:pt x="177" y="423"/>
                    </a:lnTo>
                    <a:lnTo>
                      <a:pt x="177" y="424"/>
                    </a:lnTo>
                    <a:lnTo>
                      <a:pt x="178" y="424"/>
                    </a:lnTo>
                    <a:lnTo>
                      <a:pt x="178" y="425"/>
                    </a:lnTo>
                    <a:lnTo>
                      <a:pt x="179" y="426"/>
                    </a:lnTo>
                    <a:lnTo>
                      <a:pt x="179" y="427"/>
                    </a:lnTo>
                    <a:lnTo>
                      <a:pt x="180" y="429"/>
                    </a:lnTo>
                    <a:lnTo>
                      <a:pt x="181" y="430"/>
                    </a:lnTo>
                    <a:lnTo>
                      <a:pt x="180" y="430"/>
                    </a:lnTo>
                    <a:lnTo>
                      <a:pt x="180" y="431"/>
                    </a:lnTo>
                    <a:lnTo>
                      <a:pt x="180" y="431"/>
                    </a:lnTo>
                    <a:lnTo>
                      <a:pt x="181" y="433"/>
                    </a:lnTo>
                    <a:lnTo>
                      <a:pt x="184" y="435"/>
                    </a:lnTo>
                    <a:lnTo>
                      <a:pt x="184" y="437"/>
                    </a:lnTo>
                    <a:lnTo>
                      <a:pt x="188" y="437"/>
                    </a:lnTo>
                    <a:lnTo>
                      <a:pt x="193" y="440"/>
                    </a:lnTo>
                    <a:lnTo>
                      <a:pt x="193" y="440"/>
                    </a:lnTo>
                    <a:lnTo>
                      <a:pt x="193" y="440"/>
                    </a:lnTo>
                    <a:lnTo>
                      <a:pt x="192" y="440"/>
                    </a:lnTo>
                    <a:lnTo>
                      <a:pt x="191" y="440"/>
                    </a:lnTo>
                    <a:lnTo>
                      <a:pt x="191" y="440"/>
                    </a:lnTo>
                    <a:lnTo>
                      <a:pt x="192" y="440"/>
                    </a:lnTo>
                    <a:lnTo>
                      <a:pt x="194" y="441"/>
                    </a:lnTo>
                    <a:lnTo>
                      <a:pt x="195" y="442"/>
                    </a:lnTo>
                    <a:lnTo>
                      <a:pt x="198" y="444"/>
                    </a:lnTo>
                    <a:lnTo>
                      <a:pt x="202" y="447"/>
                    </a:lnTo>
                    <a:lnTo>
                      <a:pt x="202" y="448"/>
                    </a:lnTo>
                    <a:lnTo>
                      <a:pt x="203" y="448"/>
                    </a:lnTo>
                    <a:lnTo>
                      <a:pt x="204" y="449"/>
                    </a:lnTo>
                    <a:lnTo>
                      <a:pt x="204" y="449"/>
                    </a:lnTo>
                    <a:lnTo>
                      <a:pt x="203" y="452"/>
                    </a:lnTo>
                    <a:lnTo>
                      <a:pt x="204" y="454"/>
                    </a:lnTo>
                    <a:lnTo>
                      <a:pt x="204" y="455"/>
                    </a:lnTo>
                    <a:lnTo>
                      <a:pt x="204" y="455"/>
                    </a:lnTo>
                    <a:lnTo>
                      <a:pt x="203" y="455"/>
                    </a:lnTo>
                    <a:lnTo>
                      <a:pt x="203" y="457"/>
                    </a:lnTo>
                    <a:lnTo>
                      <a:pt x="203" y="459"/>
                    </a:lnTo>
                    <a:lnTo>
                      <a:pt x="202" y="459"/>
                    </a:lnTo>
                    <a:lnTo>
                      <a:pt x="204" y="462"/>
                    </a:lnTo>
                    <a:lnTo>
                      <a:pt x="206" y="462"/>
                    </a:lnTo>
                    <a:lnTo>
                      <a:pt x="206" y="463"/>
                    </a:lnTo>
                    <a:lnTo>
                      <a:pt x="207" y="464"/>
                    </a:lnTo>
                    <a:lnTo>
                      <a:pt x="208" y="465"/>
                    </a:lnTo>
                    <a:lnTo>
                      <a:pt x="208" y="465"/>
                    </a:lnTo>
                    <a:lnTo>
                      <a:pt x="208" y="465"/>
                    </a:lnTo>
                    <a:lnTo>
                      <a:pt x="208" y="465"/>
                    </a:lnTo>
                    <a:lnTo>
                      <a:pt x="209" y="466"/>
                    </a:lnTo>
                    <a:lnTo>
                      <a:pt x="209" y="467"/>
                    </a:lnTo>
                    <a:lnTo>
                      <a:pt x="211" y="470"/>
                    </a:lnTo>
                    <a:lnTo>
                      <a:pt x="211" y="469"/>
                    </a:lnTo>
                    <a:lnTo>
                      <a:pt x="213" y="470"/>
                    </a:lnTo>
                    <a:lnTo>
                      <a:pt x="213" y="470"/>
                    </a:lnTo>
                    <a:lnTo>
                      <a:pt x="212" y="470"/>
                    </a:lnTo>
                    <a:lnTo>
                      <a:pt x="211" y="470"/>
                    </a:lnTo>
                    <a:lnTo>
                      <a:pt x="213" y="474"/>
                    </a:lnTo>
                    <a:lnTo>
                      <a:pt x="213" y="474"/>
                    </a:lnTo>
                    <a:lnTo>
                      <a:pt x="214" y="473"/>
                    </a:lnTo>
                    <a:lnTo>
                      <a:pt x="214" y="473"/>
                    </a:lnTo>
                    <a:lnTo>
                      <a:pt x="216" y="474"/>
                    </a:lnTo>
                    <a:lnTo>
                      <a:pt x="217" y="474"/>
                    </a:lnTo>
                    <a:lnTo>
                      <a:pt x="219" y="474"/>
                    </a:lnTo>
                    <a:lnTo>
                      <a:pt x="220" y="474"/>
                    </a:lnTo>
                    <a:lnTo>
                      <a:pt x="221" y="474"/>
                    </a:lnTo>
                    <a:lnTo>
                      <a:pt x="221" y="473"/>
                    </a:lnTo>
                    <a:lnTo>
                      <a:pt x="223" y="475"/>
                    </a:lnTo>
                    <a:lnTo>
                      <a:pt x="224" y="475"/>
                    </a:lnTo>
                    <a:lnTo>
                      <a:pt x="224" y="476"/>
                    </a:lnTo>
                    <a:lnTo>
                      <a:pt x="223" y="477"/>
                    </a:lnTo>
                    <a:lnTo>
                      <a:pt x="224" y="477"/>
                    </a:lnTo>
                    <a:lnTo>
                      <a:pt x="227" y="477"/>
                    </a:lnTo>
                    <a:lnTo>
                      <a:pt x="227" y="478"/>
                    </a:lnTo>
                    <a:lnTo>
                      <a:pt x="229" y="479"/>
                    </a:lnTo>
                    <a:lnTo>
                      <a:pt x="229" y="475"/>
                    </a:lnTo>
                    <a:lnTo>
                      <a:pt x="228" y="474"/>
                    </a:lnTo>
                    <a:lnTo>
                      <a:pt x="227" y="474"/>
                    </a:lnTo>
                    <a:lnTo>
                      <a:pt x="226" y="473"/>
                    </a:lnTo>
                    <a:lnTo>
                      <a:pt x="225" y="473"/>
                    </a:lnTo>
                    <a:lnTo>
                      <a:pt x="225" y="472"/>
                    </a:lnTo>
                    <a:lnTo>
                      <a:pt x="224" y="472"/>
                    </a:lnTo>
                    <a:lnTo>
                      <a:pt x="221" y="470"/>
                    </a:lnTo>
                    <a:lnTo>
                      <a:pt x="220" y="470"/>
                    </a:lnTo>
                    <a:lnTo>
                      <a:pt x="223" y="470"/>
                    </a:lnTo>
                    <a:lnTo>
                      <a:pt x="223" y="470"/>
                    </a:lnTo>
                    <a:lnTo>
                      <a:pt x="223" y="468"/>
                    </a:lnTo>
                    <a:lnTo>
                      <a:pt x="223" y="467"/>
                    </a:lnTo>
                    <a:lnTo>
                      <a:pt x="224" y="467"/>
                    </a:lnTo>
                    <a:lnTo>
                      <a:pt x="224" y="468"/>
                    </a:lnTo>
                    <a:lnTo>
                      <a:pt x="224" y="469"/>
                    </a:lnTo>
                    <a:lnTo>
                      <a:pt x="224" y="469"/>
                    </a:lnTo>
                    <a:lnTo>
                      <a:pt x="225" y="469"/>
                    </a:lnTo>
                    <a:lnTo>
                      <a:pt x="224" y="466"/>
                    </a:lnTo>
                    <a:lnTo>
                      <a:pt x="223" y="465"/>
                    </a:lnTo>
                    <a:lnTo>
                      <a:pt x="222" y="463"/>
                    </a:lnTo>
                    <a:lnTo>
                      <a:pt x="221" y="462"/>
                    </a:lnTo>
                    <a:lnTo>
                      <a:pt x="221" y="459"/>
                    </a:lnTo>
                    <a:lnTo>
                      <a:pt x="223" y="458"/>
                    </a:lnTo>
                    <a:lnTo>
                      <a:pt x="223" y="459"/>
                    </a:lnTo>
                    <a:lnTo>
                      <a:pt x="223" y="459"/>
                    </a:lnTo>
                    <a:lnTo>
                      <a:pt x="225" y="461"/>
                    </a:lnTo>
                    <a:lnTo>
                      <a:pt x="225" y="462"/>
                    </a:lnTo>
                    <a:lnTo>
                      <a:pt x="227" y="462"/>
                    </a:lnTo>
                    <a:lnTo>
                      <a:pt x="227" y="462"/>
                    </a:lnTo>
                    <a:lnTo>
                      <a:pt x="226" y="462"/>
                    </a:lnTo>
                    <a:lnTo>
                      <a:pt x="226" y="461"/>
                    </a:lnTo>
                    <a:lnTo>
                      <a:pt x="226" y="461"/>
                    </a:lnTo>
                    <a:lnTo>
                      <a:pt x="227" y="461"/>
                    </a:lnTo>
                    <a:lnTo>
                      <a:pt x="228" y="462"/>
                    </a:lnTo>
                    <a:lnTo>
                      <a:pt x="228" y="462"/>
                    </a:lnTo>
                    <a:lnTo>
                      <a:pt x="227" y="461"/>
                    </a:lnTo>
                    <a:lnTo>
                      <a:pt x="227" y="459"/>
                    </a:lnTo>
                    <a:lnTo>
                      <a:pt x="229" y="460"/>
                    </a:lnTo>
                    <a:lnTo>
                      <a:pt x="231" y="461"/>
                    </a:lnTo>
                    <a:lnTo>
                      <a:pt x="230" y="460"/>
                    </a:lnTo>
                    <a:lnTo>
                      <a:pt x="229" y="459"/>
                    </a:lnTo>
                    <a:lnTo>
                      <a:pt x="227" y="459"/>
                    </a:lnTo>
                    <a:lnTo>
                      <a:pt x="227" y="458"/>
                    </a:lnTo>
                    <a:lnTo>
                      <a:pt x="228" y="457"/>
                    </a:lnTo>
                    <a:lnTo>
                      <a:pt x="230" y="457"/>
                    </a:lnTo>
                    <a:lnTo>
                      <a:pt x="231" y="455"/>
                    </a:lnTo>
                    <a:lnTo>
                      <a:pt x="232" y="456"/>
                    </a:lnTo>
                    <a:lnTo>
                      <a:pt x="233" y="456"/>
                    </a:lnTo>
                    <a:lnTo>
                      <a:pt x="235" y="455"/>
                    </a:lnTo>
                    <a:lnTo>
                      <a:pt x="239" y="456"/>
                    </a:lnTo>
                    <a:lnTo>
                      <a:pt x="240" y="457"/>
                    </a:lnTo>
                    <a:lnTo>
                      <a:pt x="240" y="458"/>
                    </a:lnTo>
                    <a:lnTo>
                      <a:pt x="241" y="458"/>
                    </a:lnTo>
                    <a:lnTo>
                      <a:pt x="245" y="458"/>
                    </a:lnTo>
                    <a:lnTo>
                      <a:pt x="244" y="459"/>
                    </a:lnTo>
                    <a:lnTo>
                      <a:pt x="241" y="459"/>
                    </a:lnTo>
                    <a:lnTo>
                      <a:pt x="241" y="462"/>
                    </a:lnTo>
                    <a:lnTo>
                      <a:pt x="242" y="461"/>
                    </a:lnTo>
                    <a:lnTo>
                      <a:pt x="242" y="460"/>
                    </a:lnTo>
                    <a:lnTo>
                      <a:pt x="249" y="455"/>
                    </a:lnTo>
                    <a:lnTo>
                      <a:pt x="254" y="455"/>
                    </a:lnTo>
                    <a:lnTo>
                      <a:pt x="255" y="455"/>
                    </a:lnTo>
                    <a:lnTo>
                      <a:pt x="256" y="455"/>
                    </a:lnTo>
                    <a:lnTo>
                      <a:pt x="256" y="454"/>
                    </a:lnTo>
                    <a:lnTo>
                      <a:pt x="256" y="453"/>
                    </a:lnTo>
                    <a:lnTo>
                      <a:pt x="256" y="453"/>
                    </a:lnTo>
                    <a:lnTo>
                      <a:pt x="253" y="451"/>
                    </a:lnTo>
                    <a:lnTo>
                      <a:pt x="251" y="450"/>
                    </a:lnTo>
                    <a:lnTo>
                      <a:pt x="251" y="449"/>
                    </a:lnTo>
                    <a:lnTo>
                      <a:pt x="251" y="448"/>
                    </a:lnTo>
                    <a:lnTo>
                      <a:pt x="251" y="448"/>
                    </a:lnTo>
                    <a:lnTo>
                      <a:pt x="249" y="444"/>
                    </a:lnTo>
                    <a:lnTo>
                      <a:pt x="249" y="444"/>
                    </a:lnTo>
                    <a:lnTo>
                      <a:pt x="248" y="444"/>
                    </a:lnTo>
                    <a:lnTo>
                      <a:pt x="249" y="443"/>
                    </a:lnTo>
                    <a:lnTo>
                      <a:pt x="249" y="442"/>
                    </a:lnTo>
                    <a:lnTo>
                      <a:pt x="250" y="442"/>
                    </a:lnTo>
                    <a:lnTo>
                      <a:pt x="250" y="439"/>
                    </a:lnTo>
                    <a:lnTo>
                      <a:pt x="252" y="437"/>
                    </a:lnTo>
                    <a:lnTo>
                      <a:pt x="253" y="437"/>
                    </a:lnTo>
                    <a:lnTo>
                      <a:pt x="254" y="436"/>
                    </a:lnTo>
                    <a:lnTo>
                      <a:pt x="254" y="434"/>
                    </a:lnTo>
                    <a:lnTo>
                      <a:pt x="255" y="429"/>
                    </a:lnTo>
                    <a:lnTo>
                      <a:pt x="256" y="430"/>
                    </a:lnTo>
                    <a:lnTo>
                      <a:pt x="258" y="426"/>
                    </a:lnTo>
                    <a:lnTo>
                      <a:pt x="259" y="426"/>
                    </a:lnTo>
                    <a:lnTo>
                      <a:pt x="260" y="426"/>
                    </a:lnTo>
                    <a:lnTo>
                      <a:pt x="260" y="422"/>
                    </a:lnTo>
                    <a:lnTo>
                      <a:pt x="260" y="422"/>
                    </a:lnTo>
                    <a:lnTo>
                      <a:pt x="260" y="422"/>
                    </a:lnTo>
                    <a:lnTo>
                      <a:pt x="260" y="419"/>
                    </a:lnTo>
                    <a:lnTo>
                      <a:pt x="260" y="419"/>
                    </a:lnTo>
                    <a:lnTo>
                      <a:pt x="260" y="419"/>
                    </a:lnTo>
                    <a:lnTo>
                      <a:pt x="260" y="420"/>
                    </a:lnTo>
                    <a:lnTo>
                      <a:pt x="260" y="419"/>
                    </a:lnTo>
                    <a:lnTo>
                      <a:pt x="261" y="419"/>
                    </a:lnTo>
                    <a:lnTo>
                      <a:pt x="262" y="419"/>
                    </a:lnTo>
                    <a:lnTo>
                      <a:pt x="263" y="419"/>
                    </a:lnTo>
                    <a:lnTo>
                      <a:pt x="264" y="417"/>
                    </a:lnTo>
                    <a:lnTo>
                      <a:pt x="264" y="415"/>
                    </a:lnTo>
                    <a:lnTo>
                      <a:pt x="263" y="415"/>
                    </a:lnTo>
                    <a:lnTo>
                      <a:pt x="263" y="414"/>
                    </a:lnTo>
                    <a:lnTo>
                      <a:pt x="263" y="415"/>
                    </a:lnTo>
                    <a:lnTo>
                      <a:pt x="264" y="415"/>
                    </a:lnTo>
                    <a:lnTo>
                      <a:pt x="264" y="415"/>
                    </a:lnTo>
                    <a:lnTo>
                      <a:pt x="265" y="415"/>
                    </a:lnTo>
                    <a:lnTo>
                      <a:pt x="266" y="414"/>
                    </a:lnTo>
                    <a:lnTo>
                      <a:pt x="266" y="413"/>
                    </a:lnTo>
                    <a:lnTo>
                      <a:pt x="269" y="412"/>
                    </a:lnTo>
                    <a:lnTo>
                      <a:pt x="271" y="411"/>
                    </a:lnTo>
                    <a:lnTo>
                      <a:pt x="271" y="412"/>
                    </a:lnTo>
                    <a:lnTo>
                      <a:pt x="272" y="411"/>
                    </a:lnTo>
                    <a:lnTo>
                      <a:pt x="272" y="411"/>
                    </a:lnTo>
                    <a:lnTo>
                      <a:pt x="274" y="412"/>
                    </a:lnTo>
                    <a:lnTo>
                      <a:pt x="275" y="413"/>
                    </a:lnTo>
                    <a:lnTo>
                      <a:pt x="275" y="413"/>
                    </a:lnTo>
                    <a:lnTo>
                      <a:pt x="275" y="413"/>
                    </a:lnTo>
                    <a:lnTo>
                      <a:pt x="272" y="413"/>
                    </a:lnTo>
                    <a:lnTo>
                      <a:pt x="271" y="413"/>
                    </a:lnTo>
                    <a:lnTo>
                      <a:pt x="271" y="414"/>
                    </a:lnTo>
                    <a:lnTo>
                      <a:pt x="273" y="414"/>
                    </a:lnTo>
                    <a:lnTo>
                      <a:pt x="274" y="414"/>
                    </a:lnTo>
                    <a:lnTo>
                      <a:pt x="272" y="415"/>
                    </a:lnTo>
                    <a:lnTo>
                      <a:pt x="272" y="415"/>
                    </a:lnTo>
                    <a:lnTo>
                      <a:pt x="273" y="415"/>
                    </a:lnTo>
                    <a:lnTo>
                      <a:pt x="274" y="415"/>
                    </a:lnTo>
                    <a:lnTo>
                      <a:pt x="275" y="416"/>
                    </a:lnTo>
                    <a:lnTo>
                      <a:pt x="276" y="417"/>
                    </a:lnTo>
                    <a:lnTo>
                      <a:pt x="279" y="416"/>
                    </a:lnTo>
                    <a:lnTo>
                      <a:pt x="279" y="416"/>
                    </a:lnTo>
                    <a:lnTo>
                      <a:pt x="280" y="415"/>
                    </a:lnTo>
                    <a:lnTo>
                      <a:pt x="280" y="416"/>
                    </a:lnTo>
                    <a:lnTo>
                      <a:pt x="281" y="417"/>
                    </a:lnTo>
                    <a:lnTo>
                      <a:pt x="282" y="416"/>
                    </a:lnTo>
                    <a:lnTo>
                      <a:pt x="282" y="416"/>
                    </a:lnTo>
                    <a:lnTo>
                      <a:pt x="282" y="417"/>
                    </a:lnTo>
                    <a:lnTo>
                      <a:pt x="283" y="418"/>
                    </a:lnTo>
                    <a:lnTo>
                      <a:pt x="282" y="418"/>
                    </a:lnTo>
                    <a:lnTo>
                      <a:pt x="279" y="419"/>
                    </a:lnTo>
                    <a:lnTo>
                      <a:pt x="276" y="421"/>
                    </a:lnTo>
                    <a:lnTo>
                      <a:pt x="276" y="422"/>
                    </a:lnTo>
                    <a:lnTo>
                      <a:pt x="276" y="422"/>
                    </a:lnTo>
                    <a:lnTo>
                      <a:pt x="278" y="422"/>
                    </a:lnTo>
                    <a:lnTo>
                      <a:pt x="280" y="423"/>
                    </a:lnTo>
                    <a:lnTo>
                      <a:pt x="280" y="423"/>
                    </a:lnTo>
                    <a:lnTo>
                      <a:pt x="281" y="424"/>
                    </a:lnTo>
                    <a:lnTo>
                      <a:pt x="282" y="425"/>
                    </a:lnTo>
                    <a:lnTo>
                      <a:pt x="282" y="427"/>
                    </a:lnTo>
                    <a:lnTo>
                      <a:pt x="281" y="428"/>
                    </a:lnTo>
                    <a:lnTo>
                      <a:pt x="282" y="430"/>
                    </a:lnTo>
                    <a:lnTo>
                      <a:pt x="282" y="430"/>
                    </a:lnTo>
                    <a:lnTo>
                      <a:pt x="284" y="430"/>
                    </a:lnTo>
                    <a:lnTo>
                      <a:pt x="286" y="429"/>
                    </a:lnTo>
                    <a:lnTo>
                      <a:pt x="286" y="429"/>
                    </a:lnTo>
                    <a:lnTo>
                      <a:pt x="286" y="428"/>
                    </a:lnTo>
                    <a:lnTo>
                      <a:pt x="286" y="428"/>
                    </a:lnTo>
                    <a:lnTo>
                      <a:pt x="287" y="427"/>
                    </a:lnTo>
                    <a:lnTo>
                      <a:pt x="288" y="427"/>
                    </a:lnTo>
                    <a:lnTo>
                      <a:pt x="287" y="426"/>
                    </a:lnTo>
                    <a:lnTo>
                      <a:pt x="289" y="426"/>
                    </a:lnTo>
                    <a:lnTo>
                      <a:pt x="289" y="426"/>
                    </a:lnTo>
                    <a:lnTo>
                      <a:pt x="293" y="424"/>
                    </a:lnTo>
                    <a:lnTo>
                      <a:pt x="296" y="425"/>
                    </a:lnTo>
                    <a:lnTo>
                      <a:pt x="296" y="425"/>
                    </a:lnTo>
                    <a:lnTo>
                      <a:pt x="298" y="424"/>
                    </a:lnTo>
                    <a:lnTo>
                      <a:pt x="298" y="422"/>
                    </a:lnTo>
                    <a:lnTo>
                      <a:pt x="298" y="422"/>
                    </a:lnTo>
                    <a:lnTo>
                      <a:pt x="298" y="422"/>
                    </a:lnTo>
                    <a:lnTo>
                      <a:pt x="297" y="421"/>
                    </a:lnTo>
                    <a:lnTo>
                      <a:pt x="295" y="422"/>
                    </a:lnTo>
                    <a:lnTo>
                      <a:pt x="295" y="422"/>
                    </a:lnTo>
                    <a:lnTo>
                      <a:pt x="294" y="422"/>
                    </a:lnTo>
                    <a:lnTo>
                      <a:pt x="293" y="422"/>
                    </a:lnTo>
                    <a:lnTo>
                      <a:pt x="293" y="422"/>
                    </a:lnTo>
                    <a:lnTo>
                      <a:pt x="292" y="422"/>
                    </a:lnTo>
                    <a:lnTo>
                      <a:pt x="290" y="422"/>
                    </a:lnTo>
                    <a:lnTo>
                      <a:pt x="290" y="422"/>
                    </a:lnTo>
                    <a:lnTo>
                      <a:pt x="289" y="420"/>
                    </a:lnTo>
                    <a:lnTo>
                      <a:pt x="289" y="419"/>
                    </a:lnTo>
                    <a:lnTo>
                      <a:pt x="288" y="419"/>
                    </a:lnTo>
                    <a:lnTo>
                      <a:pt x="288" y="419"/>
                    </a:lnTo>
                    <a:lnTo>
                      <a:pt x="288" y="419"/>
                    </a:lnTo>
                    <a:lnTo>
                      <a:pt x="287" y="419"/>
                    </a:lnTo>
                    <a:lnTo>
                      <a:pt x="287" y="419"/>
                    </a:lnTo>
                    <a:lnTo>
                      <a:pt x="287" y="418"/>
                    </a:lnTo>
                    <a:lnTo>
                      <a:pt x="287" y="418"/>
                    </a:lnTo>
                    <a:lnTo>
                      <a:pt x="286" y="417"/>
                    </a:lnTo>
                    <a:lnTo>
                      <a:pt x="286" y="417"/>
                    </a:lnTo>
                    <a:lnTo>
                      <a:pt x="286" y="418"/>
                    </a:lnTo>
                    <a:lnTo>
                      <a:pt x="285" y="418"/>
                    </a:lnTo>
                    <a:lnTo>
                      <a:pt x="285" y="418"/>
                    </a:lnTo>
                    <a:lnTo>
                      <a:pt x="285" y="417"/>
                    </a:lnTo>
                    <a:lnTo>
                      <a:pt x="285" y="416"/>
                    </a:lnTo>
                    <a:lnTo>
                      <a:pt x="284" y="416"/>
                    </a:lnTo>
                    <a:lnTo>
                      <a:pt x="284" y="416"/>
                    </a:lnTo>
                    <a:lnTo>
                      <a:pt x="283" y="415"/>
                    </a:lnTo>
                    <a:lnTo>
                      <a:pt x="282" y="415"/>
                    </a:lnTo>
                    <a:lnTo>
                      <a:pt x="285" y="416"/>
                    </a:lnTo>
                    <a:lnTo>
                      <a:pt x="285" y="415"/>
                    </a:lnTo>
                    <a:lnTo>
                      <a:pt x="285" y="415"/>
                    </a:lnTo>
                    <a:lnTo>
                      <a:pt x="286" y="415"/>
                    </a:lnTo>
                    <a:lnTo>
                      <a:pt x="286" y="415"/>
                    </a:lnTo>
                    <a:lnTo>
                      <a:pt x="286" y="416"/>
                    </a:lnTo>
                    <a:lnTo>
                      <a:pt x="287" y="416"/>
                    </a:lnTo>
                    <a:lnTo>
                      <a:pt x="287" y="416"/>
                    </a:lnTo>
                    <a:lnTo>
                      <a:pt x="287" y="417"/>
                    </a:lnTo>
                    <a:lnTo>
                      <a:pt x="287" y="417"/>
                    </a:lnTo>
                    <a:lnTo>
                      <a:pt x="287" y="416"/>
                    </a:lnTo>
                    <a:lnTo>
                      <a:pt x="288" y="416"/>
                    </a:lnTo>
                    <a:lnTo>
                      <a:pt x="289" y="416"/>
                    </a:lnTo>
                    <a:lnTo>
                      <a:pt x="288" y="417"/>
                    </a:lnTo>
                    <a:lnTo>
                      <a:pt x="289" y="418"/>
                    </a:lnTo>
                    <a:lnTo>
                      <a:pt x="289" y="419"/>
                    </a:lnTo>
                    <a:lnTo>
                      <a:pt x="289" y="419"/>
                    </a:lnTo>
                    <a:lnTo>
                      <a:pt x="289" y="416"/>
                    </a:lnTo>
                    <a:lnTo>
                      <a:pt x="290" y="415"/>
                    </a:lnTo>
                    <a:lnTo>
                      <a:pt x="290" y="413"/>
                    </a:lnTo>
                    <a:lnTo>
                      <a:pt x="291" y="413"/>
                    </a:lnTo>
                    <a:lnTo>
                      <a:pt x="291" y="415"/>
                    </a:lnTo>
                    <a:lnTo>
                      <a:pt x="291" y="415"/>
                    </a:lnTo>
                    <a:lnTo>
                      <a:pt x="290" y="415"/>
                    </a:lnTo>
                    <a:lnTo>
                      <a:pt x="290" y="416"/>
                    </a:lnTo>
                    <a:lnTo>
                      <a:pt x="291" y="416"/>
                    </a:lnTo>
                    <a:lnTo>
                      <a:pt x="292" y="414"/>
                    </a:lnTo>
                    <a:lnTo>
                      <a:pt x="293" y="414"/>
                    </a:lnTo>
                    <a:lnTo>
                      <a:pt x="294" y="412"/>
                    </a:lnTo>
                    <a:lnTo>
                      <a:pt x="295" y="412"/>
                    </a:lnTo>
                    <a:lnTo>
                      <a:pt x="296" y="411"/>
                    </a:lnTo>
                    <a:lnTo>
                      <a:pt x="296" y="412"/>
                    </a:lnTo>
                    <a:lnTo>
                      <a:pt x="296" y="411"/>
                    </a:lnTo>
                    <a:lnTo>
                      <a:pt x="299" y="411"/>
                    </a:lnTo>
                    <a:lnTo>
                      <a:pt x="300" y="411"/>
                    </a:lnTo>
                    <a:lnTo>
                      <a:pt x="300" y="410"/>
                    </a:lnTo>
                    <a:lnTo>
                      <a:pt x="302" y="409"/>
                    </a:lnTo>
                    <a:lnTo>
                      <a:pt x="303" y="409"/>
                    </a:lnTo>
                    <a:lnTo>
                      <a:pt x="304" y="408"/>
                    </a:lnTo>
                    <a:lnTo>
                      <a:pt x="307" y="408"/>
                    </a:lnTo>
                    <a:lnTo>
                      <a:pt x="309" y="408"/>
                    </a:lnTo>
                    <a:lnTo>
                      <a:pt x="310" y="408"/>
                    </a:lnTo>
                    <a:lnTo>
                      <a:pt x="311" y="407"/>
                    </a:lnTo>
                    <a:lnTo>
                      <a:pt x="312" y="407"/>
                    </a:lnTo>
                    <a:lnTo>
                      <a:pt x="312" y="407"/>
                    </a:lnTo>
                    <a:lnTo>
                      <a:pt x="312" y="408"/>
                    </a:lnTo>
                    <a:lnTo>
                      <a:pt x="313" y="408"/>
                    </a:lnTo>
                    <a:lnTo>
                      <a:pt x="314" y="408"/>
                    </a:lnTo>
                    <a:lnTo>
                      <a:pt x="314" y="408"/>
                    </a:lnTo>
                    <a:lnTo>
                      <a:pt x="312" y="408"/>
                    </a:lnTo>
                    <a:lnTo>
                      <a:pt x="308" y="410"/>
                    </a:lnTo>
                    <a:lnTo>
                      <a:pt x="308" y="411"/>
                    </a:lnTo>
                    <a:lnTo>
                      <a:pt x="309" y="411"/>
                    </a:lnTo>
                    <a:lnTo>
                      <a:pt x="308" y="411"/>
                    </a:lnTo>
                    <a:lnTo>
                      <a:pt x="307" y="411"/>
                    </a:lnTo>
                    <a:lnTo>
                      <a:pt x="305" y="411"/>
                    </a:lnTo>
                    <a:lnTo>
                      <a:pt x="304" y="412"/>
                    </a:lnTo>
                    <a:lnTo>
                      <a:pt x="306" y="413"/>
                    </a:lnTo>
                    <a:lnTo>
                      <a:pt x="307" y="414"/>
                    </a:lnTo>
                    <a:lnTo>
                      <a:pt x="309" y="416"/>
                    </a:lnTo>
                    <a:lnTo>
                      <a:pt x="308" y="416"/>
                    </a:lnTo>
                    <a:lnTo>
                      <a:pt x="307" y="416"/>
                    </a:lnTo>
                    <a:lnTo>
                      <a:pt x="307" y="417"/>
                    </a:lnTo>
                    <a:lnTo>
                      <a:pt x="306" y="417"/>
                    </a:lnTo>
                    <a:lnTo>
                      <a:pt x="303" y="422"/>
                    </a:lnTo>
                    <a:lnTo>
                      <a:pt x="300" y="422"/>
                    </a:lnTo>
                    <a:lnTo>
                      <a:pt x="300" y="422"/>
                    </a:lnTo>
                    <a:lnTo>
                      <a:pt x="300" y="422"/>
                    </a:lnTo>
                    <a:lnTo>
                      <a:pt x="299" y="423"/>
                    </a:lnTo>
                    <a:lnTo>
                      <a:pt x="301" y="425"/>
                    </a:lnTo>
                    <a:lnTo>
                      <a:pt x="302" y="426"/>
                    </a:lnTo>
                    <a:lnTo>
                      <a:pt x="303" y="427"/>
                    </a:lnTo>
                    <a:lnTo>
                      <a:pt x="304" y="427"/>
                    </a:lnTo>
                    <a:lnTo>
                      <a:pt x="304" y="427"/>
                    </a:lnTo>
                    <a:lnTo>
                      <a:pt x="306" y="429"/>
                    </a:lnTo>
                    <a:lnTo>
                      <a:pt x="311" y="431"/>
                    </a:lnTo>
                    <a:lnTo>
                      <a:pt x="313" y="433"/>
                    </a:lnTo>
                    <a:lnTo>
                      <a:pt x="315" y="435"/>
                    </a:lnTo>
                    <a:lnTo>
                      <a:pt x="315" y="435"/>
                    </a:lnTo>
                    <a:lnTo>
                      <a:pt x="316" y="437"/>
                    </a:lnTo>
                    <a:lnTo>
                      <a:pt x="318" y="438"/>
                    </a:lnTo>
                    <a:lnTo>
                      <a:pt x="322" y="440"/>
                    </a:lnTo>
                    <a:lnTo>
                      <a:pt x="324" y="441"/>
                    </a:lnTo>
                    <a:lnTo>
                      <a:pt x="325" y="442"/>
                    </a:lnTo>
                    <a:lnTo>
                      <a:pt x="325" y="446"/>
                    </a:lnTo>
                    <a:lnTo>
                      <a:pt x="326" y="447"/>
                    </a:lnTo>
                    <a:lnTo>
                      <a:pt x="326" y="450"/>
                    </a:lnTo>
                    <a:lnTo>
                      <a:pt x="325" y="450"/>
                    </a:lnTo>
                    <a:lnTo>
                      <a:pt x="325" y="451"/>
                    </a:lnTo>
                    <a:lnTo>
                      <a:pt x="325" y="451"/>
                    </a:lnTo>
                    <a:lnTo>
                      <a:pt x="319" y="455"/>
                    </a:lnTo>
                    <a:lnTo>
                      <a:pt x="317" y="455"/>
                    </a:lnTo>
                    <a:lnTo>
                      <a:pt x="314" y="455"/>
                    </a:lnTo>
                    <a:lnTo>
                      <a:pt x="307" y="455"/>
                    </a:lnTo>
                    <a:lnTo>
                      <a:pt x="304" y="455"/>
                    </a:lnTo>
                    <a:lnTo>
                      <a:pt x="304" y="455"/>
                    </a:lnTo>
                    <a:lnTo>
                      <a:pt x="300" y="453"/>
                    </a:lnTo>
                    <a:lnTo>
                      <a:pt x="297" y="453"/>
                    </a:lnTo>
                    <a:lnTo>
                      <a:pt x="296" y="450"/>
                    </a:lnTo>
                    <a:lnTo>
                      <a:pt x="294" y="451"/>
                    </a:lnTo>
                    <a:lnTo>
                      <a:pt x="292" y="449"/>
                    </a:lnTo>
                    <a:lnTo>
                      <a:pt x="291" y="448"/>
                    </a:lnTo>
                    <a:lnTo>
                      <a:pt x="291" y="448"/>
                    </a:lnTo>
                    <a:lnTo>
                      <a:pt x="290" y="447"/>
                    </a:lnTo>
                    <a:lnTo>
                      <a:pt x="289" y="447"/>
                    </a:lnTo>
                    <a:lnTo>
                      <a:pt x="289" y="448"/>
                    </a:lnTo>
                    <a:lnTo>
                      <a:pt x="281" y="448"/>
                    </a:lnTo>
                    <a:lnTo>
                      <a:pt x="276" y="449"/>
                    </a:lnTo>
                    <a:lnTo>
                      <a:pt x="274" y="451"/>
                    </a:lnTo>
                    <a:lnTo>
                      <a:pt x="273" y="451"/>
                    </a:lnTo>
                    <a:lnTo>
                      <a:pt x="271" y="453"/>
                    </a:lnTo>
                    <a:lnTo>
                      <a:pt x="270" y="454"/>
                    </a:lnTo>
                    <a:lnTo>
                      <a:pt x="268" y="455"/>
                    </a:lnTo>
                    <a:lnTo>
                      <a:pt x="266" y="455"/>
                    </a:lnTo>
                    <a:lnTo>
                      <a:pt x="266" y="455"/>
                    </a:lnTo>
                    <a:lnTo>
                      <a:pt x="264" y="454"/>
                    </a:lnTo>
                    <a:lnTo>
                      <a:pt x="260" y="454"/>
                    </a:lnTo>
                    <a:lnTo>
                      <a:pt x="259" y="454"/>
                    </a:lnTo>
                    <a:lnTo>
                      <a:pt x="258" y="454"/>
                    </a:lnTo>
                    <a:lnTo>
                      <a:pt x="258" y="453"/>
                    </a:lnTo>
                    <a:lnTo>
                      <a:pt x="257" y="455"/>
                    </a:lnTo>
                    <a:lnTo>
                      <a:pt x="257" y="455"/>
                    </a:lnTo>
                    <a:lnTo>
                      <a:pt x="258" y="456"/>
                    </a:lnTo>
                    <a:lnTo>
                      <a:pt x="258" y="456"/>
                    </a:lnTo>
                    <a:lnTo>
                      <a:pt x="258" y="456"/>
                    </a:lnTo>
                    <a:lnTo>
                      <a:pt x="260" y="457"/>
                    </a:lnTo>
                    <a:lnTo>
                      <a:pt x="260" y="456"/>
                    </a:lnTo>
                    <a:lnTo>
                      <a:pt x="261" y="457"/>
                    </a:lnTo>
                    <a:lnTo>
                      <a:pt x="261" y="457"/>
                    </a:lnTo>
                    <a:lnTo>
                      <a:pt x="256" y="458"/>
                    </a:lnTo>
                    <a:lnTo>
                      <a:pt x="256" y="458"/>
                    </a:lnTo>
                    <a:lnTo>
                      <a:pt x="256" y="459"/>
                    </a:lnTo>
                    <a:lnTo>
                      <a:pt x="256" y="459"/>
                    </a:lnTo>
                    <a:lnTo>
                      <a:pt x="257" y="459"/>
                    </a:lnTo>
                    <a:lnTo>
                      <a:pt x="251" y="459"/>
                    </a:lnTo>
                    <a:lnTo>
                      <a:pt x="251" y="459"/>
                    </a:lnTo>
                    <a:lnTo>
                      <a:pt x="250" y="459"/>
                    </a:lnTo>
                    <a:lnTo>
                      <a:pt x="249" y="459"/>
                    </a:lnTo>
                    <a:lnTo>
                      <a:pt x="250" y="459"/>
                    </a:lnTo>
                    <a:lnTo>
                      <a:pt x="249" y="460"/>
                    </a:lnTo>
                    <a:lnTo>
                      <a:pt x="248" y="459"/>
                    </a:lnTo>
                    <a:lnTo>
                      <a:pt x="247" y="459"/>
                    </a:lnTo>
                    <a:lnTo>
                      <a:pt x="246" y="459"/>
                    </a:lnTo>
                    <a:lnTo>
                      <a:pt x="244" y="459"/>
                    </a:lnTo>
                    <a:lnTo>
                      <a:pt x="242" y="462"/>
                    </a:lnTo>
                    <a:lnTo>
                      <a:pt x="242" y="462"/>
                    </a:lnTo>
                    <a:lnTo>
                      <a:pt x="241" y="463"/>
                    </a:lnTo>
                    <a:lnTo>
                      <a:pt x="241" y="465"/>
                    </a:lnTo>
                    <a:lnTo>
                      <a:pt x="241" y="466"/>
                    </a:lnTo>
                    <a:lnTo>
                      <a:pt x="245" y="466"/>
                    </a:lnTo>
                    <a:lnTo>
                      <a:pt x="245" y="466"/>
                    </a:lnTo>
                    <a:lnTo>
                      <a:pt x="244" y="466"/>
                    </a:lnTo>
                    <a:lnTo>
                      <a:pt x="244" y="468"/>
                    </a:lnTo>
                    <a:lnTo>
                      <a:pt x="245" y="469"/>
                    </a:lnTo>
                    <a:lnTo>
                      <a:pt x="245" y="469"/>
                    </a:lnTo>
                    <a:lnTo>
                      <a:pt x="246" y="470"/>
                    </a:lnTo>
                    <a:lnTo>
                      <a:pt x="246" y="470"/>
                    </a:lnTo>
                    <a:lnTo>
                      <a:pt x="245" y="471"/>
                    </a:lnTo>
                    <a:lnTo>
                      <a:pt x="245" y="472"/>
                    </a:lnTo>
                    <a:lnTo>
                      <a:pt x="245" y="473"/>
                    </a:lnTo>
                    <a:lnTo>
                      <a:pt x="246" y="473"/>
                    </a:lnTo>
                    <a:lnTo>
                      <a:pt x="246" y="473"/>
                    </a:lnTo>
                    <a:lnTo>
                      <a:pt x="244" y="473"/>
                    </a:lnTo>
                    <a:lnTo>
                      <a:pt x="244" y="473"/>
                    </a:lnTo>
                    <a:lnTo>
                      <a:pt x="243" y="472"/>
                    </a:lnTo>
                    <a:lnTo>
                      <a:pt x="242" y="472"/>
                    </a:lnTo>
                    <a:lnTo>
                      <a:pt x="242" y="472"/>
                    </a:lnTo>
                    <a:lnTo>
                      <a:pt x="242" y="473"/>
                    </a:lnTo>
                    <a:lnTo>
                      <a:pt x="242" y="473"/>
                    </a:lnTo>
                    <a:lnTo>
                      <a:pt x="242" y="474"/>
                    </a:lnTo>
                    <a:lnTo>
                      <a:pt x="242" y="474"/>
                    </a:lnTo>
                    <a:lnTo>
                      <a:pt x="242" y="475"/>
                    </a:lnTo>
                    <a:lnTo>
                      <a:pt x="243" y="475"/>
                    </a:lnTo>
                    <a:lnTo>
                      <a:pt x="244" y="475"/>
                    </a:lnTo>
                    <a:lnTo>
                      <a:pt x="245" y="476"/>
                    </a:lnTo>
                    <a:lnTo>
                      <a:pt x="246" y="476"/>
                    </a:lnTo>
                    <a:lnTo>
                      <a:pt x="246" y="477"/>
                    </a:lnTo>
                    <a:lnTo>
                      <a:pt x="247" y="477"/>
                    </a:lnTo>
                    <a:lnTo>
                      <a:pt x="246" y="478"/>
                    </a:lnTo>
                    <a:lnTo>
                      <a:pt x="246" y="478"/>
                    </a:lnTo>
                    <a:lnTo>
                      <a:pt x="246" y="479"/>
                    </a:lnTo>
                    <a:lnTo>
                      <a:pt x="247" y="479"/>
                    </a:lnTo>
                    <a:lnTo>
                      <a:pt x="248" y="479"/>
                    </a:lnTo>
                    <a:lnTo>
                      <a:pt x="248" y="479"/>
                    </a:lnTo>
                    <a:lnTo>
                      <a:pt x="247" y="480"/>
                    </a:lnTo>
                    <a:lnTo>
                      <a:pt x="247" y="480"/>
                    </a:lnTo>
                    <a:lnTo>
                      <a:pt x="248" y="480"/>
                    </a:lnTo>
                    <a:lnTo>
                      <a:pt x="249" y="481"/>
                    </a:lnTo>
                    <a:lnTo>
                      <a:pt x="247" y="483"/>
                    </a:lnTo>
                    <a:lnTo>
                      <a:pt x="248" y="483"/>
                    </a:lnTo>
                    <a:lnTo>
                      <a:pt x="253" y="483"/>
                    </a:lnTo>
                    <a:lnTo>
                      <a:pt x="253" y="484"/>
                    </a:lnTo>
                    <a:lnTo>
                      <a:pt x="252" y="484"/>
                    </a:lnTo>
                    <a:lnTo>
                      <a:pt x="252" y="484"/>
                    </a:lnTo>
                    <a:lnTo>
                      <a:pt x="251" y="484"/>
                    </a:lnTo>
                    <a:lnTo>
                      <a:pt x="249" y="484"/>
                    </a:lnTo>
                    <a:lnTo>
                      <a:pt x="249" y="485"/>
                    </a:lnTo>
                    <a:lnTo>
                      <a:pt x="248" y="486"/>
                    </a:lnTo>
                    <a:lnTo>
                      <a:pt x="252" y="484"/>
                    </a:lnTo>
                    <a:lnTo>
                      <a:pt x="252" y="485"/>
                    </a:lnTo>
                    <a:lnTo>
                      <a:pt x="251" y="486"/>
                    </a:lnTo>
                    <a:lnTo>
                      <a:pt x="252" y="486"/>
                    </a:lnTo>
                    <a:lnTo>
                      <a:pt x="253" y="485"/>
                    </a:lnTo>
                    <a:lnTo>
                      <a:pt x="253" y="484"/>
                    </a:lnTo>
                    <a:lnTo>
                      <a:pt x="254" y="484"/>
                    </a:lnTo>
                    <a:lnTo>
                      <a:pt x="254" y="484"/>
                    </a:lnTo>
                    <a:lnTo>
                      <a:pt x="255" y="485"/>
                    </a:lnTo>
                    <a:lnTo>
                      <a:pt x="256" y="486"/>
                    </a:lnTo>
                    <a:lnTo>
                      <a:pt x="256" y="486"/>
                    </a:lnTo>
                    <a:lnTo>
                      <a:pt x="256" y="485"/>
                    </a:lnTo>
                    <a:lnTo>
                      <a:pt x="256" y="485"/>
                    </a:lnTo>
                    <a:lnTo>
                      <a:pt x="257" y="485"/>
                    </a:lnTo>
                    <a:lnTo>
                      <a:pt x="257" y="488"/>
                    </a:lnTo>
                    <a:lnTo>
                      <a:pt x="258" y="488"/>
                    </a:lnTo>
                    <a:lnTo>
                      <a:pt x="260" y="488"/>
                    </a:lnTo>
                    <a:lnTo>
                      <a:pt x="261" y="489"/>
                    </a:lnTo>
                    <a:lnTo>
                      <a:pt x="265" y="488"/>
                    </a:lnTo>
                    <a:lnTo>
                      <a:pt x="265" y="487"/>
                    </a:lnTo>
                    <a:lnTo>
                      <a:pt x="265" y="486"/>
                    </a:lnTo>
                    <a:lnTo>
                      <a:pt x="265" y="485"/>
                    </a:lnTo>
                    <a:lnTo>
                      <a:pt x="266" y="484"/>
                    </a:lnTo>
                    <a:lnTo>
                      <a:pt x="269" y="484"/>
                    </a:lnTo>
                    <a:lnTo>
                      <a:pt x="275" y="488"/>
                    </a:lnTo>
                    <a:lnTo>
                      <a:pt x="275" y="488"/>
                    </a:lnTo>
                    <a:lnTo>
                      <a:pt x="276" y="489"/>
                    </a:lnTo>
                    <a:lnTo>
                      <a:pt x="278" y="490"/>
                    </a:lnTo>
                    <a:lnTo>
                      <a:pt x="281" y="489"/>
                    </a:lnTo>
                    <a:lnTo>
                      <a:pt x="282" y="489"/>
                    </a:lnTo>
                    <a:lnTo>
                      <a:pt x="283" y="488"/>
                    </a:lnTo>
                    <a:lnTo>
                      <a:pt x="284" y="488"/>
                    </a:lnTo>
                    <a:lnTo>
                      <a:pt x="285" y="488"/>
                    </a:lnTo>
                    <a:lnTo>
                      <a:pt x="285" y="487"/>
                    </a:lnTo>
                    <a:lnTo>
                      <a:pt x="287" y="485"/>
                    </a:lnTo>
                    <a:lnTo>
                      <a:pt x="288" y="484"/>
                    </a:lnTo>
                    <a:lnTo>
                      <a:pt x="289" y="484"/>
                    </a:lnTo>
                    <a:lnTo>
                      <a:pt x="289" y="484"/>
                    </a:lnTo>
                    <a:lnTo>
                      <a:pt x="291" y="486"/>
                    </a:lnTo>
                    <a:lnTo>
                      <a:pt x="293" y="486"/>
                    </a:lnTo>
                    <a:lnTo>
                      <a:pt x="293" y="486"/>
                    </a:lnTo>
                    <a:lnTo>
                      <a:pt x="293" y="485"/>
                    </a:lnTo>
                    <a:lnTo>
                      <a:pt x="295" y="484"/>
                    </a:lnTo>
                    <a:lnTo>
                      <a:pt x="296" y="485"/>
                    </a:lnTo>
                    <a:lnTo>
                      <a:pt x="296" y="486"/>
                    </a:lnTo>
                    <a:lnTo>
                      <a:pt x="295" y="487"/>
                    </a:lnTo>
                    <a:lnTo>
                      <a:pt x="294" y="488"/>
                    </a:lnTo>
                    <a:lnTo>
                      <a:pt x="295" y="490"/>
                    </a:lnTo>
                    <a:lnTo>
                      <a:pt x="295" y="490"/>
                    </a:lnTo>
                    <a:lnTo>
                      <a:pt x="294" y="491"/>
                    </a:lnTo>
                    <a:lnTo>
                      <a:pt x="294" y="493"/>
                    </a:lnTo>
                    <a:lnTo>
                      <a:pt x="294" y="493"/>
                    </a:lnTo>
                    <a:lnTo>
                      <a:pt x="295" y="495"/>
                    </a:lnTo>
                    <a:lnTo>
                      <a:pt x="295" y="496"/>
                    </a:lnTo>
                    <a:lnTo>
                      <a:pt x="295" y="498"/>
                    </a:lnTo>
                    <a:lnTo>
                      <a:pt x="295" y="499"/>
                    </a:lnTo>
                    <a:lnTo>
                      <a:pt x="295" y="500"/>
                    </a:lnTo>
                    <a:lnTo>
                      <a:pt x="293" y="501"/>
                    </a:lnTo>
                    <a:lnTo>
                      <a:pt x="293" y="504"/>
                    </a:lnTo>
                    <a:lnTo>
                      <a:pt x="292" y="504"/>
                    </a:lnTo>
                    <a:lnTo>
                      <a:pt x="292" y="504"/>
                    </a:lnTo>
                    <a:lnTo>
                      <a:pt x="292" y="504"/>
                    </a:lnTo>
                    <a:lnTo>
                      <a:pt x="291" y="506"/>
                    </a:lnTo>
                    <a:lnTo>
                      <a:pt x="291" y="506"/>
                    </a:lnTo>
                    <a:lnTo>
                      <a:pt x="289" y="510"/>
                    </a:lnTo>
                    <a:lnTo>
                      <a:pt x="286" y="519"/>
                    </a:lnTo>
                    <a:lnTo>
                      <a:pt x="286" y="520"/>
                    </a:lnTo>
                    <a:lnTo>
                      <a:pt x="284" y="521"/>
                    </a:lnTo>
                    <a:lnTo>
                      <a:pt x="281" y="523"/>
                    </a:lnTo>
                    <a:lnTo>
                      <a:pt x="279" y="523"/>
                    </a:lnTo>
                    <a:lnTo>
                      <a:pt x="278" y="522"/>
                    </a:lnTo>
                    <a:lnTo>
                      <a:pt x="278" y="523"/>
                    </a:lnTo>
                    <a:lnTo>
                      <a:pt x="278" y="523"/>
                    </a:lnTo>
                    <a:lnTo>
                      <a:pt x="275" y="523"/>
                    </a:lnTo>
                    <a:lnTo>
                      <a:pt x="275" y="522"/>
                    </a:lnTo>
                    <a:lnTo>
                      <a:pt x="274" y="521"/>
                    </a:lnTo>
                    <a:lnTo>
                      <a:pt x="273" y="521"/>
                    </a:lnTo>
                    <a:lnTo>
                      <a:pt x="272" y="521"/>
                    </a:lnTo>
                    <a:lnTo>
                      <a:pt x="272" y="520"/>
                    </a:lnTo>
                    <a:lnTo>
                      <a:pt x="272" y="520"/>
                    </a:lnTo>
                    <a:lnTo>
                      <a:pt x="271" y="520"/>
                    </a:lnTo>
                    <a:lnTo>
                      <a:pt x="268" y="520"/>
                    </a:lnTo>
                    <a:lnTo>
                      <a:pt x="267" y="520"/>
                    </a:lnTo>
                    <a:lnTo>
                      <a:pt x="267" y="521"/>
                    </a:lnTo>
                    <a:lnTo>
                      <a:pt x="267" y="521"/>
                    </a:lnTo>
                    <a:lnTo>
                      <a:pt x="264" y="521"/>
                    </a:lnTo>
                    <a:lnTo>
                      <a:pt x="264" y="521"/>
                    </a:lnTo>
                    <a:lnTo>
                      <a:pt x="264" y="521"/>
                    </a:lnTo>
                    <a:lnTo>
                      <a:pt x="266" y="521"/>
                    </a:lnTo>
                    <a:lnTo>
                      <a:pt x="266" y="520"/>
                    </a:lnTo>
                    <a:lnTo>
                      <a:pt x="265" y="520"/>
                    </a:lnTo>
                    <a:lnTo>
                      <a:pt x="263" y="521"/>
                    </a:lnTo>
                    <a:lnTo>
                      <a:pt x="256" y="524"/>
                    </a:lnTo>
                    <a:lnTo>
                      <a:pt x="253" y="523"/>
                    </a:lnTo>
                    <a:lnTo>
                      <a:pt x="250" y="523"/>
                    </a:lnTo>
                    <a:lnTo>
                      <a:pt x="249" y="522"/>
                    </a:lnTo>
                    <a:lnTo>
                      <a:pt x="247" y="522"/>
                    </a:lnTo>
                    <a:lnTo>
                      <a:pt x="244" y="521"/>
                    </a:lnTo>
                    <a:lnTo>
                      <a:pt x="238" y="519"/>
                    </a:lnTo>
                    <a:lnTo>
                      <a:pt x="235" y="520"/>
                    </a:lnTo>
                    <a:lnTo>
                      <a:pt x="235" y="520"/>
                    </a:lnTo>
                    <a:lnTo>
                      <a:pt x="235" y="519"/>
                    </a:lnTo>
                    <a:lnTo>
                      <a:pt x="235" y="519"/>
                    </a:lnTo>
                    <a:lnTo>
                      <a:pt x="234" y="517"/>
                    </a:lnTo>
                    <a:lnTo>
                      <a:pt x="233" y="517"/>
                    </a:lnTo>
                    <a:lnTo>
                      <a:pt x="224" y="516"/>
                    </a:lnTo>
                    <a:lnTo>
                      <a:pt x="224" y="516"/>
                    </a:lnTo>
                    <a:lnTo>
                      <a:pt x="224" y="516"/>
                    </a:lnTo>
                    <a:lnTo>
                      <a:pt x="223" y="515"/>
                    </a:lnTo>
                    <a:lnTo>
                      <a:pt x="223" y="514"/>
                    </a:lnTo>
                    <a:lnTo>
                      <a:pt x="223" y="514"/>
                    </a:lnTo>
                    <a:lnTo>
                      <a:pt x="223" y="513"/>
                    </a:lnTo>
                    <a:lnTo>
                      <a:pt x="223" y="513"/>
                    </a:lnTo>
                    <a:lnTo>
                      <a:pt x="222" y="513"/>
                    </a:lnTo>
                    <a:lnTo>
                      <a:pt x="221" y="512"/>
                    </a:lnTo>
                    <a:lnTo>
                      <a:pt x="217" y="511"/>
                    </a:lnTo>
                    <a:lnTo>
                      <a:pt x="212" y="512"/>
                    </a:lnTo>
                    <a:lnTo>
                      <a:pt x="206" y="517"/>
                    </a:lnTo>
                    <a:lnTo>
                      <a:pt x="206" y="517"/>
                    </a:lnTo>
                    <a:lnTo>
                      <a:pt x="206" y="519"/>
                    </a:lnTo>
                    <a:lnTo>
                      <a:pt x="206" y="520"/>
                    </a:lnTo>
                    <a:lnTo>
                      <a:pt x="206" y="521"/>
                    </a:lnTo>
                    <a:lnTo>
                      <a:pt x="206" y="522"/>
                    </a:lnTo>
                    <a:lnTo>
                      <a:pt x="206" y="523"/>
                    </a:lnTo>
                    <a:lnTo>
                      <a:pt x="204" y="526"/>
                    </a:lnTo>
                    <a:lnTo>
                      <a:pt x="202" y="528"/>
                    </a:lnTo>
                    <a:lnTo>
                      <a:pt x="200" y="528"/>
                    </a:lnTo>
                    <a:lnTo>
                      <a:pt x="198" y="527"/>
                    </a:lnTo>
                    <a:lnTo>
                      <a:pt x="196" y="524"/>
                    </a:lnTo>
                    <a:lnTo>
                      <a:pt x="183" y="521"/>
                    </a:lnTo>
                    <a:lnTo>
                      <a:pt x="180" y="517"/>
                    </a:lnTo>
                    <a:lnTo>
                      <a:pt x="180" y="515"/>
                    </a:lnTo>
                    <a:lnTo>
                      <a:pt x="180" y="514"/>
                    </a:lnTo>
                    <a:lnTo>
                      <a:pt x="172" y="512"/>
                    </a:lnTo>
                    <a:lnTo>
                      <a:pt x="171" y="512"/>
                    </a:lnTo>
                    <a:lnTo>
                      <a:pt x="169" y="511"/>
                    </a:lnTo>
                    <a:lnTo>
                      <a:pt x="168" y="511"/>
                    </a:lnTo>
                    <a:lnTo>
                      <a:pt x="166" y="512"/>
                    </a:lnTo>
                    <a:lnTo>
                      <a:pt x="164" y="511"/>
                    </a:lnTo>
                    <a:lnTo>
                      <a:pt x="159" y="510"/>
                    </a:lnTo>
                    <a:lnTo>
                      <a:pt x="158" y="509"/>
                    </a:lnTo>
                    <a:lnTo>
                      <a:pt x="158" y="509"/>
                    </a:lnTo>
                    <a:lnTo>
                      <a:pt x="158" y="509"/>
                    </a:lnTo>
                    <a:lnTo>
                      <a:pt x="157" y="509"/>
                    </a:lnTo>
                    <a:lnTo>
                      <a:pt x="157" y="508"/>
                    </a:lnTo>
                    <a:lnTo>
                      <a:pt x="156" y="506"/>
                    </a:lnTo>
                    <a:lnTo>
                      <a:pt x="156" y="506"/>
                    </a:lnTo>
                    <a:lnTo>
                      <a:pt x="155" y="507"/>
                    </a:lnTo>
                    <a:lnTo>
                      <a:pt x="155" y="506"/>
                    </a:lnTo>
                    <a:lnTo>
                      <a:pt x="155" y="506"/>
                    </a:lnTo>
                    <a:lnTo>
                      <a:pt x="154" y="506"/>
                    </a:lnTo>
                    <a:lnTo>
                      <a:pt x="153" y="506"/>
                    </a:lnTo>
                    <a:lnTo>
                      <a:pt x="151" y="505"/>
                    </a:lnTo>
                    <a:lnTo>
                      <a:pt x="151" y="504"/>
                    </a:lnTo>
                    <a:lnTo>
                      <a:pt x="151" y="502"/>
                    </a:lnTo>
                    <a:lnTo>
                      <a:pt x="152" y="503"/>
                    </a:lnTo>
                    <a:lnTo>
                      <a:pt x="152" y="502"/>
                    </a:lnTo>
                    <a:lnTo>
                      <a:pt x="153" y="501"/>
                    </a:lnTo>
                    <a:lnTo>
                      <a:pt x="154" y="501"/>
                    </a:lnTo>
                    <a:lnTo>
                      <a:pt x="155" y="500"/>
                    </a:lnTo>
                    <a:lnTo>
                      <a:pt x="156" y="499"/>
                    </a:lnTo>
                    <a:lnTo>
                      <a:pt x="158" y="495"/>
                    </a:lnTo>
                    <a:lnTo>
                      <a:pt x="158" y="493"/>
                    </a:lnTo>
                    <a:lnTo>
                      <a:pt x="157" y="492"/>
                    </a:lnTo>
                    <a:lnTo>
                      <a:pt x="156" y="491"/>
                    </a:lnTo>
                    <a:lnTo>
                      <a:pt x="155" y="491"/>
                    </a:lnTo>
                    <a:lnTo>
                      <a:pt x="155" y="491"/>
                    </a:lnTo>
                    <a:lnTo>
                      <a:pt x="155" y="489"/>
                    </a:lnTo>
                    <a:lnTo>
                      <a:pt x="155" y="488"/>
                    </a:lnTo>
                    <a:lnTo>
                      <a:pt x="155" y="487"/>
                    </a:lnTo>
                    <a:lnTo>
                      <a:pt x="157" y="487"/>
                    </a:lnTo>
                    <a:lnTo>
                      <a:pt x="158" y="484"/>
                    </a:lnTo>
                    <a:lnTo>
                      <a:pt x="157" y="483"/>
                    </a:lnTo>
                    <a:lnTo>
                      <a:pt x="157" y="483"/>
                    </a:lnTo>
                    <a:lnTo>
                      <a:pt x="156" y="484"/>
                    </a:lnTo>
                    <a:lnTo>
                      <a:pt x="155" y="484"/>
                    </a:lnTo>
                    <a:lnTo>
                      <a:pt x="155" y="484"/>
                    </a:lnTo>
                    <a:lnTo>
                      <a:pt x="155" y="485"/>
                    </a:lnTo>
                    <a:lnTo>
                      <a:pt x="153" y="484"/>
                    </a:lnTo>
                    <a:lnTo>
                      <a:pt x="153" y="484"/>
                    </a:lnTo>
                    <a:lnTo>
                      <a:pt x="153" y="482"/>
                    </a:lnTo>
                    <a:lnTo>
                      <a:pt x="153" y="482"/>
                    </a:lnTo>
                    <a:lnTo>
                      <a:pt x="151" y="481"/>
                    </a:lnTo>
                    <a:lnTo>
                      <a:pt x="148" y="481"/>
                    </a:lnTo>
                    <a:lnTo>
                      <a:pt x="145" y="483"/>
                    </a:lnTo>
                    <a:lnTo>
                      <a:pt x="145" y="484"/>
                    </a:lnTo>
                    <a:lnTo>
                      <a:pt x="144" y="484"/>
                    </a:lnTo>
                    <a:lnTo>
                      <a:pt x="144" y="484"/>
                    </a:lnTo>
                    <a:lnTo>
                      <a:pt x="142" y="484"/>
                    </a:lnTo>
                    <a:lnTo>
                      <a:pt x="141" y="484"/>
                    </a:lnTo>
                    <a:lnTo>
                      <a:pt x="140" y="484"/>
                    </a:lnTo>
                    <a:lnTo>
                      <a:pt x="139" y="484"/>
                    </a:lnTo>
                    <a:lnTo>
                      <a:pt x="137" y="483"/>
                    </a:lnTo>
                    <a:lnTo>
                      <a:pt x="137" y="484"/>
                    </a:lnTo>
                    <a:lnTo>
                      <a:pt x="135" y="484"/>
                    </a:lnTo>
                    <a:lnTo>
                      <a:pt x="134" y="484"/>
                    </a:lnTo>
                    <a:lnTo>
                      <a:pt x="134" y="484"/>
                    </a:lnTo>
                    <a:lnTo>
                      <a:pt x="132" y="483"/>
                    </a:lnTo>
                    <a:lnTo>
                      <a:pt x="131" y="484"/>
                    </a:lnTo>
                    <a:lnTo>
                      <a:pt x="126" y="485"/>
                    </a:lnTo>
                    <a:lnTo>
                      <a:pt x="125" y="485"/>
                    </a:lnTo>
                    <a:lnTo>
                      <a:pt x="124" y="484"/>
                    </a:lnTo>
                    <a:lnTo>
                      <a:pt x="119" y="484"/>
                    </a:lnTo>
                    <a:lnTo>
                      <a:pt x="117" y="484"/>
                    </a:lnTo>
                    <a:lnTo>
                      <a:pt x="116" y="485"/>
                    </a:lnTo>
                    <a:lnTo>
                      <a:pt x="115" y="484"/>
                    </a:lnTo>
                    <a:lnTo>
                      <a:pt x="115" y="484"/>
                    </a:lnTo>
                    <a:lnTo>
                      <a:pt x="114" y="484"/>
                    </a:lnTo>
                    <a:lnTo>
                      <a:pt x="111" y="486"/>
                    </a:lnTo>
                    <a:lnTo>
                      <a:pt x="105" y="486"/>
                    </a:lnTo>
                    <a:lnTo>
                      <a:pt x="101" y="488"/>
                    </a:lnTo>
                    <a:lnTo>
                      <a:pt x="100" y="488"/>
                    </a:lnTo>
                    <a:lnTo>
                      <a:pt x="99" y="489"/>
                    </a:lnTo>
                    <a:lnTo>
                      <a:pt x="97" y="491"/>
                    </a:lnTo>
                    <a:lnTo>
                      <a:pt x="97" y="491"/>
                    </a:lnTo>
                    <a:lnTo>
                      <a:pt x="95" y="491"/>
                    </a:lnTo>
                    <a:lnTo>
                      <a:pt x="94" y="491"/>
                    </a:lnTo>
                    <a:lnTo>
                      <a:pt x="93" y="491"/>
                    </a:lnTo>
                    <a:lnTo>
                      <a:pt x="93" y="491"/>
                    </a:lnTo>
                    <a:lnTo>
                      <a:pt x="91" y="492"/>
                    </a:lnTo>
                    <a:lnTo>
                      <a:pt x="90" y="495"/>
                    </a:lnTo>
                    <a:lnTo>
                      <a:pt x="86" y="496"/>
                    </a:lnTo>
                    <a:lnTo>
                      <a:pt x="86" y="496"/>
                    </a:lnTo>
                    <a:lnTo>
                      <a:pt x="84" y="496"/>
                    </a:lnTo>
                    <a:lnTo>
                      <a:pt x="83" y="496"/>
                    </a:lnTo>
                    <a:lnTo>
                      <a:pt x="82" y="496"/>
                    </a:lnTo>
                    <a:lnTo>
                      <a:pt x="80" y="495"/>
                    </a:lnTo>
                    <a:lnTo>
                      <a:pt x="80" y="495"/>
                    </a:lnTo>
                    <a:lnTo>
                      <a:pt x="75" y="495"/>
                    </a:lnTo>
                    <a:lnTo>
                      <a:pt x="73" y="496"/>
                    </a:lnTo>
                    <a:lnTo>
                      <a:pt x="72" y="495"/>
                    </a:lnTo>
                    <a:lnTo>
                      <a:pt x="68" y="492"/>
                    </a:lnTo>
                    <a:lnTo>
                      <a:pt x="68" y="491"/>
                    </a:lnTo>
                    <a:lnTo>
                      <a:pt x="65" y="491"/>
                    </a:lnTo>
                    <a:lnTo>
                      <a:pt x="65" y="492"/>
                    </a:lnTo>
                    <a:lnTo>
                      <a:pt x="59" y="504"/>
                    </a:lnTo>
                    <a:lnTo>
                      <a:pt x="51" y="508"/>
                    </a:lnTo>
                    <a:lnTo>
                      <a:pt x="46" y="513"/>
                    </a:lnTo>
                    <a:lnTo>
                      <a:pt x="47" y="514"/>
                    </a:lnTo>
                    <a:lnTo>
                      <a:pt x="46" y="517"/>
                    </a:lnTo>
                    <a:lnTo>
                      <a:pt x="45" y="517"/>
                    </a:lnTo>
                    <a:lnTo>
                      <a:pt x="45" y="517"/>
                    </a:lnTo>
                    <a:lnTo>
                      <a:pt x="43" y="521"/>
                    </a:lnTo>
                    <a:lnTo>
                      <a:pt x="42" y="525"/>
                    </a:lnTo>
                    <a:lnTo>
                      <a:pt x="44" y="527"/>
                    </a:lnTo>
                    <a:lnTo>
                      <a:pt x="44" y="529"/>
                    </a:lnTo>
                    <a:lnTo>
                      <a:pt x="41" y="534"/>
                    </a:lnTo>
                    <a:lnTo>
                      <a:pt x="40" y="535"/>
                    </a:lnTo>
                    <a:lnTo>
                      <a:pt x="39" y="535"/>
                    </a:lnTo>
                    <a:lnTo>
                      <a:pt x="39" y="537"/>
                    </a:lnTo>
                    <a:lnTo>
                      <a:pt x="37" y="537"/>
                    </a:lnTo>
                    <a:lnTo>
                      <a:pt x="33" y="541"/>
                    </a:lnTo>
                    <a:lnTo>
                      <a:pt x="26" y="542"/>
                    </a:lnTo>
                    <a:lnTo>
                      <a:pt x="25" y="544"/>
                    </a:lnTo>
                    <a:lnTo>
                      <a:pt x="25" y="544"/>
                    </a:lnTo>
                    <a:lnTo>
                      <a:pt x="23" y="550"/>
                    </a:lnTo>
                    <a:lnTo>
                      <a:pt x="19" y="552"/>
                    </a:lnTo>
                    <a:lnTo>
                      <a:pt x="17" y="553"/>
                    </a:lnTo>
                    <a:lnTo>
                      <a:pt x="16" y="560"/>
                    </a:lnTo>
                    <a:lnTo>
                      <a:pt x="11" y="567"/>
                    </a:lnTo>
                    <a:lnTo>
                      <a:pt x="10" y="568"/>
                    </a:lnTo>
                    <a:lnTo>
                      <a:pt x="8" y="572"/>
                    </a:lnTo>
                    <a:lnTo>
                      <a:pt x="8" y="572"/>
                    </a:lnTo>
                    <a:lnTo>
                      <a:pt x="6" y="576"/>
                    </a:lnTo>
                    <a:lnTo>
                      <a:pt x="5" y="577"/>
                    </a:lnTo>
                    <a:lnTo>
                      <a:pt x="4" y="579"/>
                    </a:lnTo>
                    <a:lnTo>
                      <a:pt x="3" y="584"/>
                    </a:lnTo>
                    <a:lnTo>
                      <a:pt x="3" y="584"/>
                    </a:lnTo>
                    <a:lnTo>
                      <a:pt x="3" y="584"/>
                    </a:lnTo>
                    <a:lnTo>
                      <a:pt x="5" y="583"/>
                    </a:lnTo>
                    <a:lnTo>
                      <a:pt x="6" y="586"/>
                    </a:lnTo>
                    <a:lnTo>
                      <a:pt x="6" y="586"/>
                    </a:lnTo>
                    <a:lnTo>
                      <a:pt x="6" y="586"/>
                    </a:lnTo>
                    <a:lnTo>
                      <a:pt x="8" y="589"/>
                    </a:lnTo>
                    <a:lnTo>
                      <a:pt x="8" y="591"/>
                    </a:lnTo>
                    <a:lnTo>
                      <a:pt x="7" y="593"/>
                    </a:lnTo>
                    <a:lnTo>
                      <a:pt x="7" y="593"/>
                    </a:lnTo>
                    <a:lnTo>
                      <a:pt x="6" y="593"/>
                    </a:lnTo>
                    <a:lnTo>
                      <a:pt x="6" y="593"/>
                    </a:lnTo>
                    <a:lnTo>
                      <a:pt x="8" y="596"/>
                    </a:lnTo>
                    <a:lnTo>
                      <a:pt x="9" y="604"/>
                    </a:lnTo>
                    <a:lnTo>
                      <a:pt x="6" y="612"/>
                    </a:lnTo>
                    <a:lnTo>
                      <a:pt x="6" y="615"/>
                    </a:lnTo>
                    <a:lnTo>
                      <a:pt x="4" y="618"/>
                    </a:lnTo>
                    <a:lnTo>
                      <a:pt x="2" y="619"/>
                    </a:lnTo>
                    <a:lnTo>
                      <a:pt x="1" y="619"/>
                    </a:lnTo>
                    <a:lnTo>
                      <a:pt x="0" y="619"/>
                    </a:lnTo>
                    <a:lnTo>
                      <a:pt x="0" y="620"/>
                    </a:lnTo>
                    <a:lnTo>
                      <a:pt x="0" y="620"/>
                    </a:lnTo>
                    <a:lnTo>
                      <a:pt x="1" y="621"/>
                    </a:lnTo>
                    <a:lnTo>
                      <a:pt x="1" y="620"/>
                    </a:lnTo>
                    <a:lnTo>
                      <a:pt x="1" y="620"/>
                    </a:lnTo>
                    <a:lnTo>
                      <a:pt x="2" y="620"/>
                    </a:lnTo>
                    <a:lnTo>
                      <a:pt x="2" y="621"/>
                    </a:lnTo>
                    <a:lnTo>
                      <a:pt x="3" y="622"/>
                    </a:lnTo>
                    <a:lnTo>
                      <a:pt x="3" y="623"/>
                    </a:lnTo>
                    <a:lnTo>
                      <a:pt x="4" y="623"/>
                    </a:lnTo>
                    <a:lnTo>
                      <a:pt x="4" y="624"/>
                    </a:lnTo>
                    <a:lnTo>
                      <a:pt x="5" y="625"/>
                    </a:lnTo>
                    <a:lnTo>
                      <a:pt x="6" y="626"/>
                    </a:lnTo>
                    <a:lnTo>
                      <a:pt x="6" y="627"/>
                    </a:lnTo>
                    <a:lnTo>
                      <a:pt x="6" y="627"/>
                    </a:lnTo>
                    <a:lnTo>
                      <a:pt x="5" y="627"/>
                    </a:lnTo>
                    <a:lnTo>
                      <a:pt x="5" y="627"/>
                    </a:lnTo>
                    <a:lnTo>
                      <a:pt x="5" y="628"/>
                    </a:lnTo>
                    <a:lnTo>
                      <a:pt x="4" y="628"/>
                    </a:lnTo>
                    <a:lnTo>
                      <a:pt x="4" y="630"/>
                    </a:lnTo>
                    <a:lnTo>
                      <a:pt x="4" y="630"/>
                    </a:lnTo>
                    <a:lnTo>
                      <a:pt x="5" y="630"/>
                    </a:lnTo>
                    <a:lnTo>
                      <a:pt x="4" y="633"/>
                    </a:lnTo>
                    <a:lnTo>
                      <a:pt x="5" y="633"/>
                    </a:lnTo>
                    <a:lnTo>
                      <a:pt x="5" y="633"/>
                    </a:lnTo>
                    <a:lnTo>
                      <a:pt x="5" y="633"/>
                    </a:lnTo>
                    <a:lnTo>
                      <a:pt x="4" y="633"/>
                    </a:lnTo>
                    <a:lnTo>
                      <a:pt x="5" y="634"/>
                    </a:lnTo>
                    <a:lnTo>
                      <a:pt x="7" y="635"/>
                    </a:lnTo>
                    <a:lnTo>
                      <a:pt x="7" y="636"/>
                    </a:lnTo>
                    <a:lnTo>
                      <a:pt x="8" y="637"/>
                    </a:lnTo>
                    <a:lnTo>
                      <a:pt x="9" y="637"/>
                    </a:lnTo>
                    <a:lnTo>
                      <a:pt x="10" y="637"/>
                    </a:lnTo>
                    <a:lnTo>
                      <a:pt x="10" y="637"/>
                    </a:lnTo>
                    <a:lnTo>
                      <a:pt x="10" y="637"/>
                    </a:lnTo>
                    <a:lnTo>
                      <a:pt x="10" y="637"/>
                    </a:lnTo>
                    <a:lnTo>
                      <a:pt x="12" y="637"/>
                    </a:lnTo>
                    <a:lnTo>
                      <a:pt x="15" y="636"/>
                    </a:lnTo>
                    <a:lnTo>
                      <a:pt x="15" y="637"/>
                    </a:lnTo>
                    <a:lnTo>
                      <a:pt x="13" y="637"/>
                    </a:lnTo>
                    <a:lnTo>
                      <a:pt x="12" y="637"/>
                    </a:lnTo>
                    <a:lnTo>
                      <a:pt x="13" y="638"/>
                    </a:lnTo>
                    <a:lnTo>
                      <a:pt x="12" y="640"/>
                    </a:lnTo>
                    <a:lnTo>
                      <a:pt x="12" y="640"/>
                    </a:lnTo>
                    <a:lnTo>
                      <a:pt x="13" y="641"/>
                    </a:lnTo>
                    <a:lnTo>
                      <a:pt x="13" y="641"/>
                    </a:lnTo>
                    <a:lnTo>
                      <a:pt x="14" y="641"/>
                    </a:lnTo>
                    <a:lnTo>
                      <a:pt x="13" y="641"/>
                    </a:lnTo>
                    <a:lnTo>
                      <a:pt x="14" y="641"/>
                    </a:lnTo>
                    <a:lnTo>
                      <a:pt x="14" y="642"/>
                    </a:lnTo>
                    <a:lnTo>
                      <a:pt x="14" y="642"/>
                    </a:lnTo>
                    <a:lnTo>
                      <a:pt x="14" y="642"/>
                    </a:lnTo>
                    <a:lnTo>
                      <a:pt x="15" y="642"/>
                    </a:lnTo>
                    <a:lnTo>
                      <a:pt x="15" y="641"/>
                    </a:lnTo>
                    <a:lnTo>
                      <a:pt x="16" y="641"/>
                    </a:lnTo>
                    <a:lnTo>
                      <a:pt x="16" y="641"/>
                    </a:lnTo>
                    <a:lnTo>
                      <a:pt x="16" y="643"/>
                    </a:lnTo>
                    <a:lnTo>
                      <a:pt x="17" y="643"/>
                    </a:lnTo>
                    <a:lnTo>
                      <a:pt x="17" y="643"/>
                    </a:lnTo>
                    <a:lnTo>
                      <a:pt x="17" y="644"/>
                    </a:lnTo>
                    <a:lnTo>
                      <a:pt x="17" y="645"/>
                    </a:lnTo>
                    <a:lnTo>
                      <a:pt x="18" y="646"/>
                    </a:lnTo>
                    <a:lnTo>
                      <a:pt x="21" y="648"/>
                    </a:lnTo>
                    <a:lnTo>
                      <a:pt x="21" y="648"/>
                    </a:lnTo>
                    <a:lnTo>
                      <a:pt x="21" y="649"/>
                    </a:lnTo>
                    <a:lnTo>
                      <a:pt x="22" y="650"/>
                    </a:lnTo>
                    <a:lnTo>
                      <a:pt x="23" y="650"/>
                    </a:lnTo>
                    <a:lnTo>
                      <a:pt x="23" y="651"/>
                    </a:lnTo>
                    <a:lnTo>
                      <a:pt x="23" y="651"/>
                    </a:lnTo>
                    <a:lnTo>
                      <a:pt x="23" y="651"/>
                    </a:lnTo>
                    <a:lnTo>
                      <a:pt x="23" y="651"/>
                    </a:lnTo>
                    <a:lnTo>
                      <a:pt x="24" y="652"/>
                    </a:lnTo>
                    <a:lnTo>
                      <a:pt x="24" y="652"/>
                    </a:lnTo>
                    <a:lnTo>
                      <a:pt x="24" y="652"/>
                    </a:lnTo>
                    <a:lnTo>
                      <a:pt x="24" y="652"/>
                    </a:lnTo>
                    <a:lnTo>
                      <a:pt x="24" y="653"/>
                    </a:lnTo>
                    <a:lnTo>
                      <a:pt x="24" y="653"/>
                    </a:lnTo>
                    <a:lnTo>
                      <a:pt x="24" y="654"/>
                    </a:lnTo>
                    <a:lnTo>
                      <a:pt x="24" y="655"/>
                    </a:lnTo>
                    <a:lnTo>
                      <a:pt x="24" y="655"/>
                    </a:lnTo>
                    <a:lnTo>
                      <a:pt x="24" y="655"/>
                    </a:lnTo>
                    <a:lnTo>
                      <a:pt x="24" y="655"/>
                    </a:lnTo>
                    <a:lnTo>
                      <a:pt x="24" y="655"/>
                    </a:lnTo>
                    <a:lnTo>
                      <a:pt x="24" y="655"/>
                    </a:lnTo>
                    <a:lnTo>
                      <a:pt x="24" y="655"/>
                    </a:lnTo>
                    <a:lnTo>
                      <a:pt x="24" y="655"/>
                    </a:lnTo>
                    <a:lnTo>
                      <a:pt x="24" y="656"/>
                    </a:lnTo>
                    <a:lnTo>
                      <a:pt x="24" y="657"/>
                    </a:lnTo>
                    <a:lnTo>
                      <a:pt x="25" y="657"/>
                    </a:lnTo>
                    <a:lnTo>
                      <a:pt x="26" y="657"/>
                    </a:lnTo>
                    <a:lnTo>
                      <a:pt x="26" y="658"/>
                    </a:lnTo>
                    <a:lnTo>
                      <a:pt x="26" y="658"/>
                    </a:lnTo>
                    <a:lnTo>
                      <a:pt x="26" y="659"/>
                    </a:lnTo>
                    <a:lnTo>
                      <a:pt x="28" y="660"/>
                    </a:lnTo>
                    <a:lnTo>
                      <a:pt x="28" y="661"/>
                    </a:lnTo>
                    <a:lnTo>
                      <a:pt x="28" y="661"/>
                    </a:lnTo>
                    <a:lnTo>
                      <a:pt x="34" y="663"/>
                    </a:lnTo>
                    <a:lnTo>
                      <a:pt x="34" y="663"/>
                    </a:lnTo>
                    <a:lnTo>
                      <a:pt x="33" y="663"/>
                    </a:lnTo>
                    <a:lnTo>
                      <a:pt x="34" y="663"/>
                    </a:lnTo>
                    <a:lnTo>
                      <a:pt x="34" y="664"/>
                    </a:lnTo>
                    <a:lnTo>
                      <a:pt x="35" y="664"/>
                    </a:lnTo>
                    <a:lnTo>
                      <a:pt x="35" y="665"/>
                    </a:lnTo>
                    <a:lnTo>
                      <a:pt x="35" y="665"/>
                    </a:lnTo>
                    <a:lnTo>
                      <a:pt x="35" y="666"/>
                    </a:lnTo>
                    <a:lnTo>
                      <a:pt x="36" y="666"/>
                    </a:lnTo>
                    <a:lnTo>
                      <a:pt x="37" y="667"/>
                    </a:lnTo>
                    <a:lnTo>
                      <a:pt x="39" y="668"/>
                    </a:lnTo>
                    <a:lnTo>
                      <a:pt x="50" y="677"/>
                    </a:lnTo>
                    <a:lnTo>
                      <a:pt x="52" y="677"/>
                    </a:lnTo>
                    <a:lnTo>
                      <a:pt x="53" y="677"/>
                    </a:lnTo>
                    <a:lnTo>
                      <a:pt x="55" y="677"/>
                    </a:lnTo>
                    <a:lnTo>
                      <a:pt x="55" y="678"/>
                    </a:lnTo>
                    <a:lnTo>
                      <a:pt x="57" y="678"/>
                    </a:lnTo>
                    <a:lnTo>
                      <a:pt x="74" y="674"/>
                    </a:lnTo>
                    <a:lnTo>
                      <a:pt x="79" y="674"/>
                    </a:lnTo>
                    <a:lnTo>
                      <a:pt x="80" y="674"/>
                    </a:lnTo>
                    <a:lnTo>
                      <a:pt x="80" y="674"/>
                    </a:lnTo>
                    <a:lnTo>
                      <a:pt x="86" y="676"/>
                    </a:lnTo>
                    <a:lnTo>
                      <a:pt x="88" y="675"/>
                    </a:lnTo>
                    <a:lnTo>
                      <a:pt x="89" y="674"/>
                    </a:lnTo>
                    <a:lnTo>
                      <a:pt x="98" y="670"/>
                    </a:lnTo>
                    <a:lnTo>
                      <a:pt x="101" y="670"/>
                    </a:lnTo>
                    <a:lnTo>
                      <a:pt x="101" y="670"/>
                    </a:lnTo>
                    <a:lnTo>
                      <a:pt x="102" y="670"/>
                    </a:lnTo>
                    <a:lnTo>
                      <a:pt x="104" y="669"/>
                    </a:lnTo>
                    <a:lnTo>
                      <a:pt x="104" y="669"/>
                    </a:lnTo>
                    <a:lnTo>
                      <a:pt x="108" y="667"/>
                    </a:lnTo>
                    <a:lnTo>
                      <a:pt x="107" y="667"/>
                    </a:lnTo>
                    <a:lnTo>
                      <a:pt x="112" y="667"/>
                    </a:lnTo>
                    <a:lnTo>
                      <a:pt x="120" y="667"/>
                    </a:lnTo>
                    <a:lnTo>
                      <a:pt x="123" y="668"/>
                    </a:lnTo>
                    <a:lnTo>
                      <a:pt x="124" y="670"/>
                    </a:lnTo>
                    <a:lnTo>
                      <a:pt x="124" y="670"/>
                    </a:lnTo>
                    <a:lnTo>
                      <a:pt x="125" y="670"/>
                    </a:lnTo>
                    <a:lnTo>
                      <a:pt x="125" y="670"/>
                    </a:lnTo>
                    <a:lnTo>
                      <a:pt x="126" y="671"/>
                    </a:lnTo>
                    <a:lnTo>
                      <a:pt x="126" y="672"/>
                    </a:lnTo>
                    <a:lnTo>
                      <a:pt x="126" y="672"/>
                    </a:lnTo>
                    <a:lnTo>
                      <a:pt x="126" y="672"/>
                    </a:lnTo>
                    <a:lnTo>
                      <a:pt x="126" y="673"/>
                    </a:lnTo>
                    <a:lnTo>
                      <a:pt x="126" y="676"/>
                    </a:lnTo>
                    <a:lnTo>
                      <a:pt x="128" y="677"/>
                    </a:lnTo>
                    <a:lnTo>
                      <a:pt x="129" y="677"/>
                    </a:lnTo>
                    <a:lnTo>
                      <a:pt x="129" y="678"/>
                    </a:lnTo>
                    <a:lnTo>
                      <a:pt x="129" y="678"/>
                    </a:lnTo>
                    <a:lnTo>
                      <a:pt x="130" y="678"/>
                    </a:lnTo>
                    <a:lnTo>
                      <a:pt x="131" y="679"/>
                    </a:lnTo>
                    <a:lnTo>
                      <a:pt x="133" y="678"/>
                    </a:lnTo>
                    <a:lnTo>
                      <a:pt x="133" y="678"/>
                    </a:lnTo>
                    <a:lnTo>
                      <a:pt x="133" y="677"/>
                    </a:lnTo>
                    <a:lnTo>
                      <a:pt x="133" y="678"/>
                    </a:lnTo>
                    <a:lnTo>
                      <a:pt x="134" y="678"/>
                    </a:lnTo>
                    <a:lnTo>
                      <a:pt x="134" y="678"/>
                    </a:lnTo>
                    <a:lnTo>
                      <a:pt x="135" y="677"/>
                    </a:lnTo>
                    <a:lnTo>
                      <a:pt x="135" y="677"/>
                    </a:lnTo>
                    <a:lnTo>
                      <a:pt x="136" y="677"/>
                    </a:lnTo>
                    <a:lnTo>
                      <a:pt x="136" y="677"/>
                    </a:lnTo>
                    <a:lnTo>
                      <a:pt x="138" y="677"/>
                    </a:lnTo>
                    <a:lnTo>
                      <a:pt x="141" y="677"/>
                    </a:lnTo>
                    <a:lnTo>
                      <a:pt x="142" y="676"/>
                    </a:lnTo>
                    <a:lnTo>
                      <a:pt x="142" y="675"/>
                    </a:lnTo>
                    <a:lnTo>
                      <a:pt x="143" y="675"/>
                    </a:lnTo>
                    <a:lnTo>
                      <a:pt x="143" y="676"/>
                    </a:lnTo>
                    <a:lnTo>
                      <a:pt x="143" y="676"/>
                    </a:lnTo>
                    <a:lnTo>
                      <a:pt x="143" y="677"/>
                    </a:lnTo>
                    <a:lnTo>
                      <a:pt x="144" y="677"/>
                    </a:lnTo>
                    <a:lnTo>
                      <a:pt x="144" y="677"/>
                    </a:lnTo>
                    <a:lnTo>
                      <a:pt x="145" y="677"/>
                    </a:lnTo>
                    <a:lnTo>
                      <a:pt x="146" y="680"/>
                    </a:lnTo>
                    <a:lnTo>
                      <a:pt x="148" y="681"/>
                    </a:lnTo>
                    <a:lnTo>
                      <a:pt x="148" y="680"/>
                    </a:lnTo>
                    <a:lnTo>
                      <a:pt x="149" y="680"/>
                    </a:lnTo>
                    <a:lnTo>
                      <a:pt x="149" y="680"/>
                    </a:lnTo>
                    <a:lnTo>
                      <a:pt x="150" y="680"/>
                    </a:lnTo>
                    <a:lnTo>
                      <a:pt x="150" y="681"/>
                    </a:lnTo>
                    <a:lnTo>
                      <a:pt x="150" y="681"/>
                    </a:lnTo>
                    <a:lnTo>
                      <a:pt x="149" y="681"/>
                    </a:lnTo>
                    <a:lnTo>
                      <a:pt x="149" y="681"/>
                    </a:lnTo>
                    <a:lnTo>
                      <a:pt x="150" y="682"/>
                    </a:lnTo>
                    <a:lnTo>
                      <a:pt x="150" y="683"/>
                    </a:lnTo>
                    <a:lnTo>
                      <a:pt x="151" y="684"/>
                    </a:lnTo>
                    <a:lnTo>
                      <a:pt x="151" y="684"/>
                    </a:lnTo>
                    <a:lnTo>
                      <a:pt x="150" y="690"/>
                    </a:lnTo>
                    <a:lnTo>
                      <a:pt x="150" y="691"/>
                    </a:lnTo>
                    <a:lnTo>
                      <a:pt x="149" y="692"/>
                    </a:lnTo>
                    <a:lnTo>
                      <a:pt x="149" y="693"/>
                    </a:lnTo>
                    <a:lnTo>
                      <a:pt x="148" y="695"/>
                    </a:lnTo>
                    <a:lnTo>
                      <a:pt x="149" y="696"/>
                    </a:lnTo>
                    <a:lnTo>
                      <a:pt x="149" y="696"/>
                    </a:lnTo>
                    <a:lnTo>
                      <a:pt x="149" y="696"/>
                    </a:lnTo>
                    <a:lnTo>
                      <a:pt x="149" y="696"/>
                    </a:lnTo>
                    <a:lnTo>
                      <a:pt x="149" y="698"/>
                    </a:lnTo>
                    <a:lnTo>
                      <a:pt x="149" y="699"/>
                    </a:lnTo>
                    <a:lnTo>
                      <a:pt x="148" y="699"/>
                    </a:lnTo>
                    <a:lnTo>
                      <a:pt x="148" y="699"/>
                    </a:lnTo>
                    <a:lnTo>
                      <a:pt x="148" y="699"/>
                    </a:lnTo>
                    <a:lnTo>
                      <a:pt x="150" y="701"/>
                    </a:lnTo>
                    <a:lnTo>
                      <a:pt x="151" y="701"/>
                    </a:lnTo>
                    <a:lnTo>
                      <a:pt x="151" y="701"/>
                    </a:lnTo>
                    <a:lnTo>
                      <a:pt x="151" y="702"/>
                    </a:lnTo>
                    <a:lnTo>
                      <a:pt x="149" y="702"/>
                    </a:lnTo>
                    <a:lnTo>
                      <a:pt x="148" y="701"/>
                    </a:lnTo>
                    <a:lnTo>
                      <a:pt x="148" y="700"/>
                    </a:lnTo>
                    <a:lnTo>
                      <a:pt x="148" y="700"/>
                    </a:lnTo>
                    <a:lnTo>
                      <a:pt x="148" y="704"/>
                    </a:lnTo>
                    <a:lnTo>
                      <a:pt x="146" y="706"/>
                    </a:lnTo>
                    <a:lnTo>
                      <a:pt x="145" y="706"/>
                    </a:lnTo>
                    <a:lnTo>
                      <a:pt x="148" y="713"/>
                    </a:lnTo>
                    <a:lnTo>
                      <a:pt x="157" y="722"/>
                    </a:lnTo>
                    <a:lnTo>
                      <a:pt x="158" y="724"/>
                    </a:lnTo>
                    <a:lnTo>
                      <a:pt x="158" y="724"/>
                    </a:lnTo>
                    <a:lnTo>
                      <a:pt x="162" y="728"/>
                    </a:lnTo>
                    <a:lnTo>
                      <a:pt x="162" y="730"/>
                    </a:lnTo>
                    <a:lnTo>
                      <a:pt x="163" y="730"/>
                    </a:lnTo>
                    <a:lnTo>
                      <a:pt x="163" y="733"/>
                    </a:lnTo>
                    <a:lnTo>
                      <a:pt x="164" y="734"/>
                    </a:lnTo>
                    <a:lnTo>
                      <a:pt x="165" y="735"/>
                    </a:lnTo>
                    <a:lnTo>
                      <a:pt x="164" y="735"/>
                    </a:lnTo>
                    <a:lnTo>
                      <a:pt x="164" y="736"/>
                    </a:lnTo>
                    <a:lnTo>
                      <a:pt x="164" y="736"/>
                    </a:lnTo>
                    <a:lnTo>
                      <a:pt x="167" y="740"/>
                    </a:lnTo>
                    <a:lnTo>
                      <a:pt x="169" y="746"/>
                    </a:lnTo>
                    <a:lnTo>
                      <a:pt x="169" y="747"/>
                    </a:lnTo>
                    <a:lnTo>
                      <a:pt x="169" y="750"/>
                    </a:lnTo>
                    <a:lnTo>
                      <a:pt x="169" y="752"/>
                    </a:lnTo>
                    <a:lnTo>
                      <a:pt x="169" y="753"/>
                    </a:lnTo>
                    <a:lnTo>
                      <a:pt x="169" y="757"/>
                    </a:lnTo>
                    <a:lnTo>
                      <a:pt x="170" y="757"/>
                    </a:lnTo>
                    <a:lnTo>
                      <a:pt x="171" y="759"/>
                    </a:lnTo>
                    <a:lnTo>
                      <a:pt x="172" y="760"/>
                    </a:lnTo>
                    <a:lnTo>
                      <a:pt x="173" y="762"/>
                    </a:lnTo>
                    <a:lnTo>
                      <a:pt x="172" y="763"/>
                    </a:lnTo>
                    <a:lnTo>
                      <a:pt x="172" y="765"/>
                    </a:lnTo>
                    <a:lnTo>
                      <a:pt x="172" y="765"/>
                    </a:lnTo>
                    <a:lnTo>
                      <a:pt x="172" y="767"/>
                    </a:lnTo>
                    <a:lnTo>
                      <a:pt x="171" y="769"/>
                    </a:lnTo>
                    <a:lnTo>
                      <a:pt x="169" y="772"/>
                    </a:lnTo>
                    <a:lnTo>
                      <a:pt x="167" y="772"/>
                    </a:lnTo>
                    <a:lnTo>
                      <a:pt x="167" y="774"/>
                    </a:lnTo>
                    <a:lnTo>
                      <a:pt x="166" y="775"/>
                    </a:lnTo>
                    <a:lnTo>
                      <a:pt x="165" y="777"/>
                    </a:lnTo>
                    <a:lnTo>
                      <a:pt x="165" y="778"/>
                    </a:lnTo>
                    <a:lnTo>
                      <a:pt x="165" y="778"/>
                    </a:lnTo>
                    <a:lnTo>
                      <a:pt x="165" y="779"/>
                    </a:lnTo>
                    <a:lnTo>
                      <a:pt x="162" y="790"/>
                    </a:lnTo>
                    <a:lnTo>
                      <a:pt x="161" y="790"/>
                    </a:lnTo>
                    <a:lnTo>
                      <a:pt x="161" y="794"/>
                    </a:lnTo>
                    <a:lnTo>
                      <a:pt x="161" y="794"/>
                    </a:lnTo>
                    <a:lnTo>
                      <a:pt x="160" y="794"/>
                    </a:lnTo>
                    <a:lnTo>
                      <a:pt x="161" y="798"/>
                    </a:lnTo>
                    <a:lnTo>
                      <a:pt x="161" y="801"/>
                    </a:lnTo>
                    <a:lnTo>
                      <a:pt x="161" y="802"/>
                    </a:lnTo>
                    <a:lnTo>
                      <a:pt x="161" y="803"/>
                    </a:lnTo>
                    <a:lnTo>
                      <a:pt x="162" y="806"/>
                    </a:lnTo>
                    <a:lnTo>
                      <a:pt x="163" y="806"/>
                    </a:lnTo>
                    <a:lnTo>
                      <a:pt x="173" y="823"/>
                    </a:lnTo>
                    <a:lnTo>
                      <a:pt x="173" y="823"/>
                    </a:lnTo>
                    <a:lnTo>
                      <a:pt x="176" y="829"/>
                    </a:lnTo>
                    <a:lnTo>
                      <a:pt x="176" y="839"/>
                    </a:lnTo>
                    <a:lnTo>
                      <a:pt x="178" y="844"/>
                    </a:lnTo>
                    <a:lnTo>
                      <a:pt x="178" y="848"/>
                    </a:lnTo>
                    <a:lnTo>
                      <a:pt x="179" y="850"/>
                    </a:lnTo>
                    <a:lnTo>
                      <a:pt x="179" y="852"/>
                    </a:lnTo>
                    <a:lnTo>
                      <a:pt x="180" y="858"/>
                    </a:lnTo>
                    <a:lnTo>
                      <a:pt x="187" y="866"/>
                    </a:lnTo>
                    <a:lnTo>
                      <a:pt x="187" y="866"/>
                    </a:lnTo>
                    <a:lnTo>
                      <a:pt x="188" y="866"/>
                    </a:lnTo>
                    <a:lnTo>
                      <a:pt x="188" y="867"/>
                    </a:lnTo>
                    <a:lnTo>
                      <a:pt x="188" y="867"/>
                    </a:lnTo>
                    <a:lnTo>
                      <a:pt x="188" y="868"/>
                    </a:lnTo>
                    <a:lnTo>
                      <a:pt x="197" y="887"/>
                    </a:lnTo>
                    <a:lnTo>
                      <a:pt x="197" y="891"/>
                    </a:lnTo>
                    <a:lnTo>
                      <a:pt x="196" y="892"/>
                    </a:lnTo>
                    <a:lnTo>
                      <a:pt x="195" y="892"/>
                    </a:lnTo>
                    <a:lnTo>
                      <a:pt x="195" y="892"/>
                    </a:lnTo>
                    <a:lnTo>
                      <a:pt x="195" y="894"/>
                    </a:lnTo>
                    <a:lnTo>
                      <a:pt x="195" y="894"/>
                    </a:lnTo>
                    <a:lnTo>
                      <a:pt x="195" y="894"/>
                    </a:lnTo>
                    <a:lnTo>
                      <a:pt x="196" y="895"/>
                    </a:lnTo>
                    <a:lnTo>
                      <a:pt x="195" y="895"/>
                    </a:lnTo>
                    <a:lnTo>
                      <a:pt x="196" y="896"/>
                    </a:lnTo>
                    <a:lnTo>
                      <a:pt x="196" y="896"/>
                    </a:lnTo>
                    <a:lnTo>
                      <a:pt x="198" y="899"/>
                    </a:lnTo>
                    <a:lnTo>
                      <a:pt x="198" y="899"/>
                    </a:lnTo>
                    <a:lnTo>
                      <a:pt x="198" y="900"/>
                    </a:lnTo>
                    <a:lnTo>
                      <a:pt x="198" y="902"/>
                    </a:lnTo>
                    <a:lnTo>
                      <a:pt x="198" y="903"/>
                    </a:lnTo>
                    <a:lnTo>
                      <a:pt x="198" y="903"/>
                    </a:lnTo>
                    <a:lnTo>
                      <a:pt x="198" y="901"/>
                    </a:lnTo>
                    <a:lnTo>
                      <a:pt x="198" y="901"/>
                    </a:lnTo>
                    <a:lnTo>
                      <a:pt x="200" y="901"/>
                    </a:lnTo>
                    <a:lnTo>
                      <a:pt x="200" y="903"/>
                    </a:lnTo>
                    <a:lnTo>
                      <a:pt x="200" y="903"/>
                    </a:lnTo>
                    <a:lnTo>
                      <a:pt x="202" y="903"/>
                    </a:lnTo>
                    <a:lnTo>
                      <a:pt x="202" y="903"/>
                    </a:lnTo>
                    <a:lnTo>
                      <a:pt x="202" y="904"/>
                    </a:lnTo>
                    <a:lnTo>
                      <a:pt x="204" y="905"/>
                    </a:lnTo>
                    <a:lnTo>
                      <a:pt x="205" y="905"/>
                    </a:lnTo>
                    <a:lnTo>
                      <a:pt x="206" y="905"/>
                    </a:lnTo>
                    <a:lnTo>
                      <a:pt x="206" y="905"/>
                    </a:lnTo>
                    <a:lnTo>
                      <a:pt x="208" y="905"/>
                    </a:lnTo>
                    <a:lnTo>
                      <a:pt x="209" y="903"/>
                    </a:lnTo>
                    <a:lnTo>
                      <a:pt x="210" y="903"/>
                    </a:lnTo>
                    <a:lnTo>
                      <a:pt x="211" y="903"/>
                    </a:lnTo>
                    <a:lnTo>
                      <a:pt x="212" y="903"/>
                    </a:lnTo>
                    <a:lnTo>
                      <a:pt x="213" y="903"/>
                    </a:lnTo>
                    <a:lnTo>
                      <a:pt x="214" y="903"/>
                    </a:lnTo>
                    <a:lnTo>
                      <a:pt x="216" y="903"/>
                    </a:lnTo>
                    <a:lnTo>
                      <a:pt x="217" y="903"/>
                    </a:lnTo>
                    <a:lnTo>
                      <a:pt x="217" y="902"/>
                    </a:lnTo>
                    <a:lnTo>
                      <a:pt x="218" y="901"/>
                    </a:lnTo>
                    <a:lnTo>
                      <a:pt x="219" y="901"/>
                    </a:lnTo>
                    <a:lnTo>
                      <a:pt x="221" y="900"/>
                    </a:lnTo>
                    <a:lnTo>
                      <a:pt x="224" y="901"/>
                    </a:lnTo>
                    <a:lnTo>
                      <a:pt x="224" y="901"/>
                    </a:lnTo>
                    <a:lnTo>
                      <a:pt x="225" y="900"/>
                    </a:lnTo>
                    <a:lnTo>
                      <a:pt x="227" y="900"/>
                    </a:lnTo>
                    <a:lnTo>
                      <a:pt x="233" y="902"/>
                    </a:lnTo>
                    <a:lnTo>
                      <a:pt x="234" y="900"/>
                    </a:lnTo>
                    <a:lnTo>
                      <a:pt x="235" y="900"/>
                    </a:lnTo>
                    <a:lnTo>
                      <a:pt x="238" y="901"/>
                    </a:lnTo>
                    <a:lnTo>
                      <a:pt x="238" y="900"/>
                    </a:lnTo>
                    <a:lnTo>
                      <a:pt x="238" y="899"/>
                    </a:lnTo>
                    <a:lnTo>
                      <a:pt x="238" y="899"/>
                    </a:lnTo>
                    <a:lnTo>
                      <a:pt x="244" y="899"/>
                    </a:lnTo>
                    <a:lnTo>
                      <a:pt x="271" y="868"/>
                    </a:lnTo>
                    <a:lnTo>
                      <a:pt x="272" y="867"/>
                    </a:lnTo>
                    <a:lnTo>
                      <a:pt x="274" y="866"/>
                    </a:lnTo>
                    <a:lnTo>
                      <a:pt x="275" y="864"/>
                    </a:lnTo>
                    <a:lnTo>
                      <a:pt x="278" y="854"/>
                    </a:lnTo>
                    <a:lnTo>
                      <a:pt x="273" y="854"/>
                    </a:lnTo>
                    <a:lnTo>
                      <a:pt x="278" y="854"/>
                    </a:lnTo>
                    <a:lnTo>
                      <a:pt x="278" y="850"/>
                    </a:lnTo>
                    <a:lnTo>
                      <a:pt x="278" y="851"/>
                    </a:lnTo>
                    <a:lnTo>
                      <a:pt x="277" y="851"/>
                    </a:lnTo>
                    <a:lnTo>
                      <a:pt x="275" y="849"/>
                    </a:lnTo>
                    <a:lnTo>
                      <a:pt x="275" y="849"/>
                    </a:lnTo>
                    <a:lnTo>
                      <a:pt x="278" y="846"/>
                    </a:lnTo>
                    <a:lnTo>
                      <a:pt x="289" y="841"/>
                    </a:lnTo>
                    <a:lnTo>
                      <a:pt x="291" y="838"/>
                    </a:lnTo>
                    <a:lnTo>
                      <a:pt x="292" y="837"/>
                    </a:lnTo>
                    <a:lnTo>
                      <a:pt x="291" y="837"/>
                    </a:lnTo>
                    <a:lnTo>
                      <a:pt x="290" y="838"/>
                    </a:lnTo>
                    <a:lnTo>
                      <a:pt x="290" y="837"/>
                    </a:lnTo>
                    <a:lnTo>
                      <a:pt x="292" y="826"/>
                    </a:lnTo>
                    <a:lnTo>
                      <a:pt x="292" y="826"/>
                    </a:lnTo>
                    <a:lnTo>
                      <a:pt x="291" y="826"/>
                    </a:lnTo>
                    <a:lnTo>
                      <a:pt x="289" y="820"/>
                    </a:lnTo>
                    <a:lnTo>
                      <a:pt x="289" y="819"/>
                    </a:lnTo>
                    <a:lnTo>
                      <a:pt x="289" y="819"/>
                    </a:lnTo>
                    <a:lnTo>
                      <a:pt x="289" y="819"/>
                    </a:lnTo>
                    <a:lnTo>
                      <a:pt x="287" y="817"/>
                    </a:lnTo>
                    <a:lnTo>
                      <a:pt x="287" y="816"/>
                    </a:lnTo>
                    <a:lnTo>
                      <a:pt x="287" y="813"/>
                    </a:lnTo>
                    <a:lnTo>
                      <a:pt x="289" y="813"/>
                    </a:lnTo>
                    <a:lnTo>
                      <a:pt x="293" y="808"/>
                    </a:lnTo>
                    <a:lnTo>
                      <a:pt x="294" y="808"/>
                    </a:lnTo>
                    <a:lnTo>
                      <a:pt x="295" y="806"/>
                    </a:lnTo>
                    <a:lnTo>
                      <a:pt x="295" y="807"/>
                    </a:lnTo>
                    <a:lnTo>
                      <a:pt x="296" y="807"/>
                    </a:lnTo>
                    <a:lnTo>
                      <a:pt x="298" y="804"/>
                    </a:lnTo>
                    <a:lnTo>
                      <a:pt x="297" y="804"/>
                    </a:lnTo>
                    <a:lnTo>
                      <a:pt x="298" y="804"/>
                    </a:lnTo>
                    <a:lnTo>
                      <a:pt x="299" y="803"/>
                    </a:lnTo>
                    <a:lnTo>
                      <a:pt x="300" y="803"/>
                    </a:lnTo>
                    <a:lnTo>
                      <a:pt x="300" y="802"/>
                    </a:lnTo>
                    <a:lnTo>
                      <a:pt x="308" y="797"/>
                    </a:lnTo>
                    <a:lnTo>
                      <a:pt x="310" y="797"/>
                    </a:lnTo>
                    <a:lnTo>
                      <a:pt x="311" y="797"/>
                    </a:lnTo>
                    <a:lnTo>
                      <a:pt x="311" y="795"/>
                    </a:lnTo>
                    <a:lnTo>
                      <a:pt x="315" y="794"/>
                    </a:lnTo>
                    <a:lnTo>
                      <a:pt x="315" y="793"/>
                    </a:lnTo>
                    <a:lnTo>
                      <a:pt x="315" y="792"/>
                    </a:lnTo>
                    <a:lnTo>
                      <a:pt x="316" y="791"/>
                    </a:lnTo>
                    <a:lnTo>
                      <a:pt x="317" y="790"/>
                    </a:lnTo>
                    <a:lnTo>
                      <a:pt x="318" y="788"/>
                    </a:lnTo>
                    <a:lnTo>
                      <a:pt x="319" y="788"/>
                    </a:lnTo>
                    <a:lnTo>
                      <a:pt x="319" y="786"/>
                    </a:lnTo>
                    <a:lnTo>
                      <a:pt x="318" y="786"/>
                    </a:lnTo>
                    <a:lnTo>
                      <a:pt x="320" y="785"/>
                    </a:lnTo>
                    <a:lnTo>
                      <a:pt x="321" y="783"/>
                    </a:lnTo>
                    <a:lnTo>
                      <a:pt x="321" y="783"/>
                    </a:lnTo>
                    <a:lnTo>
                      <a:pt x="320" y="782"/>
                    </a:lnTo>
                    <a:lnTo>
                      <a:pt x="319" y="782"/>
                    </a:lnTo>
                    <a:lnTo>
                      <a:pt x="320" y="781"/>
                    </a:lnTo>
                    <a:lnTo>
                      <a:pt x="320" y="780"/>
                    </a:lnTo>
                    <a:lnTo>
                      <a:pt x="319" y="781"/>
                    </a:lnTo>
                    <a:lnTo>
                      <a:pt x="319" y="780"/>
                    </a:lnTo>
                    <a:lnTo>
                      <a:pt x="319" y="779"/>
                    </a:lnTo>
                    <a:lnTo>
                      <a:pt x="319" y="774"/>
                    </a:lnTo>
                    <a:lnTo>
                      <a:pt x="318" y="774"/>
                    </a:lnTo>
                    <a:lnTo>
                      <a:pt x="318" y="773"/>
                    </a:lnTo>
                    <a:lnTo>
                      <a:pt x="319" y="772"/>
                    </a:lnTo>
                    <a:lnTo>
                      <a:pt x="318" y="767"/>
                    </a:lnTo>
                    <a:lnTo>
                      <a:pt x="321" y="762"/>
                    </a:lnTo>
                    <a:lnTo>
                      <a:pt x="321" y="761"/>
                    </a:lnTo>
                    <a:lnTo>
                      <a:pt x="321" y="761"/>
                    </a:lnTo>
                    <a:lnTo>
                      <a:pt x="321" y="760"/>
                    </a:lnTo>
                    <a:lnTo>
                      <a:pt x="320" y="760"/>
                    </a:lnTo>
                    <a:lnTo>
                      <a:pt x="318" y="761"/>
                    </a:lnTo>
                    <a:lnTo>
                      <a:pt x="320" y="760"/>
                    </a:lnTo>
                    <a:lnTo>
                      <a:pt x="320" y="759"/>
                    </a:lnTo>
                    <a:lnTo>
                      <a:pt x="319" y="759"/>
                    </a:lnTo>
                    <a:lnTo>
                      <a:pt x="319" y="759"/>
                    </a:lnTo>
                    <a:lnTo>
                      <a:pt x="318" y="758"/>
                    </a:lnTo>
                    <a:lnTo>
                      <a:pt x="318" y="757"/>
                    </a:lnTo>
                    <a:lnTo>
                      <a:pt x="316" y="757"/>
                    </a:lnTo>
                    <a:lnTo>
                      <a:pt x="316" y="756"/>
                    </a:lnTo>
                    <a:lnTo>
                      <a:pt x="316" y="756"/>
                    </a:lnTo>
                    <a:lnTo>
                      <a:pt x="316" y="755"/>
                    </a:lnTo>
                    <a:lnTo>
                      <a:pt x="316" y="754"/>
                    </a:lnTo>
                    <a:lnTo>
                      <a:pt x="315" y="754"/>
                    </a:lnTo>
                    <a:lnTo>
                      <a:pt x="315" y="754"/>
                    </a:lnTo>
                    <a:lnTo>
                      <a:pt x="315" y="753"/>
                    </a:lnTo>
                    <a:lnTo>
                      <a:pt x="314" y="750"/>
                    </a:lnTo>
                    <a:lnTo>
                      <a:pt x="315" y="750"/>
                    </a:lnTo>
                    <a:lnTo>
                      <a:pt x="315" y="750"/>
                    </a:lnTo>
                    <a:lnTo>
                      <a:pt x="314" y="750"/>
                    </a:lnTo>
                    <a:lnTo>
                      <a:pt x="313" y="747"/>
                    </a:lnTo>
                    <a:lnTo>
                      <a:pt x="314" y="746"/>
                    </a:lnTo>
                    <a:lnTo>
                      <a:pt x="314" y="746"/>
                    </a:lnTo>
                    <a:lnTo>
                      <a:pt x="314" y="746"/>
                    </a:lnTo>
                    <a:lnTo>
                      <a:pt x="314" y="745"/>
                    </a:lnTo>
                    <a:lnTo>
                      <a:pt x="314" y="745"/>
                    </a:lnTo>
                    <a:lnTo>
                      <a:pt x="314" y="744"/>
                    </a:lnTo>
                    <a:lnTo>
                      <a:pt x="314" y="742"/>
                    </a:lnTo>
                    <a:lnTo>
                      <a:pt x="315" y="742"/>
                    </a:lnTo>
                    <a:lnTo>
                      <a:pt x="315" y="741"/>
                    </a:lnTo>
                    <a:lnTo>
                      <a:pt x="315" y="741"/>
                    </a:lnTo>
                    <a:lnTo>
                      <a:pt x="314" y="739"/>
                    </a:lnTo>
                    <a:lnTo>
                      <a:pt x="311" y="737"/>
                    </a:lnTo>
                    <a:lnTo>
                      <a:pt x="311" y="735"/>
                    </a:lnTo>
                    <a:lnTo>
                      <a:pt x="313" y="727"/>
                    </a:lnTo>
                    <a:lnTo>
                      <a:pt x="315" y="727"/>
                    </a:lnTo>
                    <a:lnTo>
                      <a:pt x="319" y="716"/>
                    </a:lnTo>
                    <a:lnTo>
                      <a:pt x="322" y="715"/>
                    </a:lnTo>
                    <a:lnTo>
                      <a:pt x="322" y="714"/>
                    </a:lnTo>
                    <a:lnTo>
                      <a:pt x="322" y="713"/>
                    </a:lnTo>
                    <a:lnTo>
                      <a:pt x="323" y="713"/>
                    </a:lnTo>
                    <a:lnTo>
                      <a:pt x="324" y="713"/>
                    </a:lnTo>
                    <a:lnTo>
                      <a:pt x="325" y="711"/>
                    </a:lnTo>
                    <a:lnTo>
                      <a:pt x="325" y="711"/>
                    </a:lnTo>
                    <a:lnTo>
                      <a:pt x="331" y="705"/>
                    </a:lnTo>
                    <a:lnTo>
                      <a:pt x="331" y="704"/>
                    </a:lnTo>
                    <a:lnTo>
                      <a:pt x="331" y="704"/>
                    </a:lnTo>
                    <a:lnTo>
                      <a:pt x="332" y="703"/>
                    </a:lnTo>
                    <a:lnTo>
                      <a:pt x="331" y="703"/>
                    </a:lnTo>
                    <a:lnTo>
                      <a:pt x="331" y="703"/>
                    </a:lnTo>
                    <a:lnTo>
                      <a:pt x="331" y="703"/>
                    </a:lnTo>
                    <a:lnTo>
                      <a:pt x="332" y="703"/>
                    </a:lnTo>
                    <a:lnTo>
                      <a:pt x="333" y="703"/>
                    </a:lnTo>
                    <a:lnTo>
                      <a:pt x="345" y="692"/>
                    </a:lnTo>
                    <a:lnTo>
                      <a:pt x="347" y="691"/>
                    </a:lnTo>
                    <a:lnTo>
                      <a:pt x="351" y="688"/>
                    </a:lnTo>
                    <a:lnTo>
                      <a:pt x="352" y="686"/>
                    </a:lnTo>
                    <a:lnTo>
                      <a:pt x="352" y="686"/>
                    </a:lnTo>
                    <a:lnTo>
                      <a:pt x="359" y="680"/>
                    </a:lnTo>
                    <a:lnTo>
                      <a:pt x="359" y="680"/>
                    </a:lnTo>
                    <a:lnTo>
                      <a:pt x="362" y="676"/>
                    </a:lnTo>
                    <a:lnTo>
                      <a:pt x="362" y="675"/>
                    </a:lnTo>
                    <a:lnTo>
                      <a:pt x="362" y="674"/>
                    </a:lnTo>
                    <a:lnTo>
                      <a:pt x="364" y="673"/>
                    </a:lnTo>
                    <a:lnTo>
                      <a:pt x="365" y="672"/>
                    </a:lnTo>
                    <a:lnTo>
                      <a:pt x="365" y="672"/>
                    </a:lnTo>
                    <a:lnTo>
                      <a:pt x="365" y="672"/>
                    </a:lnTo>
                    <a:lnTo>
                      <a:pt x="365" y="671"/>
                    </a:lnTo>
                    <a:lnTo>
                      <a:pt x="371" y="660"/>
                    </a:lnTo>
                    <a:lnTo>
                      <a:pt x="371" y="659"/>
                    </a:lnTo>
                    <a:lnTo>
                      <a:pt x="371" y="658"/>
                    </a:lnTo>
                    <a:lnTo>
                      <a:pt x="373" y="657"/>
                    </a:lnTo>
                    <a:lnTo>
                      <a:pt x="373" y="657"/>
                    </a:lnTo>
                    <a:lnTo>
                      <a:pt x="375" y="653"/>
                    </a:lnTo>
                    <a:lnTo>
                      <a:pt x="376" y="652"/>
                    </a:lnTo>
                    <a:lnTo>
                      <a:pt x="376" y="651"/>
                    </a:lnTo>
                    <a:lnTo>
                      <a:pt x="376" y="651"/>
                    </a:lnTo>
                    <a:lnTo>
                      <a:pt x="376" y="651"/>
                    </a:lnTo>
                    <a:lnTo>
                      <a:pt x="376" y="645"/>
                    </a:lnTo>
                    <a:lnTo>
                      <a:pt x="376" y="645"/>
                    </a:lnTo>
                    <a:lnTo>
                      <a:pt x="377" y="645"/>
                    </a:lnTo>
                    <a:lnTo>
                      <a:pt x="378" y="645"/>
                    </a:lnTo>
                    <a:lnTo>
                      <a:pt x="379" y="645"/>
                    </a:lnTo>
                    <a:lnTo>
                      <a:pt x="379" y="645"/>
                    </a:lnTo>
                    <a:lnTo>
                      <a:pt x="379" y="645"/>
                    </a:lnTo>
                    <a:lnTo>
                      <a:pt x="379" y="645"/>
                    </a:lnTo>
                    <a:lnTo>
                      <a:pt x="378" y="644"/>
                    </a:lnTo>
                    <a:lnTo>
                      <a:pt x="378" y="644"/>
                    </a:lnTo>
                    <a:lnTo>
                      <a:pt x="378" y="644"/>
                    </a:lnTo>
                    <a:lnTo>
                      <a:pt x="378" y="645"/>
                    </a:lnTo>
                    <a:lnTo>
                      <a:pt x="377" y="645"/>
                    </a:lnTo>
                    <a:lnTo>
                      <a:pt x="377" y="644"/>
                    </a:lnTo>
                    <a:lnTo>
                      <a:pt x="378" y="644"/>
                    </a:lnTo>
                    <a:lnTo>
                      <a:pt x="378" y="644"/>
                    </a:lnTo>
                    <a:lnTo>
                      <a:pt x="378" y="643"/>
                    </a:lnTo>
                    <a:lnTo>
                      <a:pt x="378" y="642"/>
                    </a:lnTo>
                    <a:lnTo>
                      <a:pt x="378" y="641"/>
                    </a:lnTo>
                    <a:lnTo>
                      <a:pt x="378" y="641"/>
                    </a:lnTo>
                    <a:lnTo>
                      <a:pt x="377" y="641"/>
                    </a:lnTo>
                    <a:lnTo>
                      <a:pt x="377" y="640"/>
                    </a:lnTo>
                    <a:lnTo>
                      <a:pt x="378" y="639"/>
                    </a:lnTo>
                    <a:lnTo>
                      <a:pt x="378" y="638"/>
                    </a:lnTo>
                    <a:lnTo>
                      <a:pt x="378" y="637"/>
                    </a:lnTo>
                    <a:lnTo>
                      <a:pt x="379" y="637"/>
                    </a:lnTo>
                    <a:lnTo>
                      <a:pt x="378" y="637"/>
                    </a:lnTo>
                    <a:lnTo>
                      <a:pt x="377" y="637"/>
                    </a:lnTo>
                    <a:lnTo>
                      <a:pt x="376" y="637"/>
                    </a:lnTo>
                    <a:lnTo>
                      <a:pt x="376" y="637"/>
                    </a:lnTo>
                    <a:lnTo>
                      <a:pt x="375" y="637"/>
                    </a:lnTo>
                    <a:lnTo>
                      <a:pt x="374" y="637"/>
                    </a:lnTo>
                    <a:lnTo>
                      <a:pt x="373" y="638"/>
                    </a:lnTo>
                    <a:lnTo>
                      <a:pt x="369" y="639"/>
                    </a:lnTo>
                    <a:lnTo>
                      <a:pt x="369" y="639"/>
                    </a:lnTo>
                    <a:lnTo>
                      <a:pt x="368" y="639"/>
                    </a:lnTo>
                    <a:lnTo>
                      <a:pt x="365" y="640"/>
                    </a:lnTo>
                    <a:lnTo>
                      <a:pt x="364" y="640"/>
                    </a:lnTo>
                    <a:lnTo>
                      <a:pt x="362" y="641"/>
                    </a:lnTo>
                    <a:lnTo>
                      <a:pt x="359" y="641"/>
                    </a:lnTo>
                    <a:lnTo>
                      <a:pt x="358" y="641"/>
                    </a:lnTo>
                    <a:lnTo>
                      <a:pt x="357" y="641"/>
                    </a:lnTo>
                    <a:lnTo>
                      <a:pt x="356" y="641"/>
                    </a:lnTo>
                    <a:lnTo>
                      <a:pt x="356" y="642"/>
                    </a:lnTo>
                    <a:lnTo>
                      <a:pt x="354" y="642"/>
                    </a:lnTo>
                    <a:lnTo>
                      <a:pt x="354" y="643"/>
                    </a:lnTo>
                    <a:lnTo>
                      <a:pt x="352" y="643"/>
                    </a:lnTo>
                    <a:lnTo>
                      <a:pt x="351" y="643"/>
                    </a:lnTo>
                    <a:lnTo>
                      <a:pt x="350" y="643"/>
                    </a:lnTo>
                    <a:lnTo>
                      <a:pt x="350" y="642"/>
                    </a:lnTo>
                    <a:lnTo>
                      <a:pt x="349" y="642"/>
                    </a:lnTo>
                    <a:lnTo>
                      <a:pt x="349" y="642"/>
                    </a:lnTo>
                    <a:lnTo>
                      <a:pt x="348" y="642"/>
                    </a:lnTo>
                    <a:lnTo>
                      <a:pt x="348" y="642"/>
                    </a:lnTo>
                    <a:lnTo>
                      <a:pt x="348" y="643"/>
                    </a:lnTo>
                    <a:lnTo>
                      <a:pt x="344" y="644"/>
                    </a:lnTo>
                    <a:lnTo>
                      <a:pt x="342" y="644"/>
                    </a:lnTo>
                    <a:lnTo>
                      <a:pt x="341" y="644"/>
                    </a:lnTo>
                    <a:lnTo>
                      <a:pt x="340" y="644"/>
                    </a:lnTo>
                    <a:lnTo>
                      <a:pt x="340" y="644"/>
                    </a:lnTo>
                    <a:lnTo>
                      <a:pt x="336" y="639"/>
                    </a:lnTo>
                    <a:lnTo>
                      <a:pt x="335" y="639"/>
                    </a:lnTo>
                    <a:lnTo>
                      <a:pt x="335" y="639"/>
                    </a:lnTo>
                    <a:lnTo>
                      <a:pt x="335" y="638"/>
                    </a:lnTo>
                    <a:lnTo>
                      <a:pt x="334" y="638"/>
                    </a:lnTo>
                    <a:lnTo>
                      <a:pt x="334" y="638"/>
                    </a:lnTo>
                    <a:lnTo>
                      <a:pt x="333" y="638"/>
                    </a:lnTo>
                    <a:lnTo>
                      <a:pt x="333" y="638"/>
                    </a:lnTo>
                    <a:lnTo>
                      <a:pt x="332" y="638"/>
                    </a:lnTo>
                    <a:lnTo>
                      <a:pt x="332" y="639"/>
                    </a:lnTo>
                    <a:lnTo>
                      <a:pt x="332" y="639"/>
                    </a:lnTo>
                    <a:lnTo>
                      <a:pt x="331" y="639"/>
                    </a:lnTo>
                    <a:lnTo>
                      <a:pt x="331" y="638"/>
                    </a:lnTo>
                    <a:lnTo>
                      <a:pt x="331" y="638"/>
                    </a:lnTo>
                    <a:lnTo>
                      <a:pt x="332" y="638"/>
                    </a:lnTo>
                    <a:lnTo>
                      <a:pt x="332" y="638"/>
                    </a:lnTo>
                    <a:lnTo>
                      <a:pt x="332" y="638"/>
                    </a:lnTo>
                    <a:lnTo>
                      <a:pt x="333" y="637"/>
                    </a:lnTo>
                    <a:lnTo>
                      <a:pt x="333" y="637"/>
                    </a:lnTo>
                    <a:lnTo>
                      <a:pt x="333" y="637"/>
                    </a:lnTo>
                    <a:lnTo>
                      <a:pt x="333" y="637"/>
                    </a:lnTo>
                    <a:lnTo>
                      <a:pt x="335" y="636"/>
                    </a:lnTo>
                    <a:lnTo>
                      <a:pt x="336" y="636"/>
                    </a:lnTo>
                    <a:lnTo>
                      <a:pt x="336" y="635"/>
                    </a:lnTo>
                    <a:lnTo>
                      <a:pt x="335" y="633"/>
                    </a:lnTo>
                    <a:lnTo>
                      <a:pt x="335" y="633"/>
                    </a:lnTo>
                    <a:lnTo>
                      <a:pt x="334" y="632"/>
                    </a:lnTo>
                    <a:lnTo>
                      <a:pt x="333" y="632"/>
                    </a:lnTo>
                    <a:lnTo>
                      <a:pt x="333" y="631"/>
                    </a:lnTo>
                    <a:lnTo>
                      <a:pt x="333" y="630"/>
                    </a:lnTo>
                    <a:lnTo>
                      <a:pt x="333" y="631"/>
                    </a:lnTo>
                    <a:lnTo>
                      <a:pt x="332" y="630"/>
                    </a:lnTo>
                    <a:lnTo>
                      <a:pt x="332" y="630"/>
                    </a:lnTo>
                    <a:lnTo>
                      <a:pt x="332" y="630"/>
                    </a:lnTo>
                    <a:lnTo>
                      <a:pt x="332" y="630"/>
                    </a:lnTo>
                    <a:lnTo>
                      <a:pt x="330" y="630"/>
                    </a:lnTo>
                    <a:lnTo>
                      <a:pt x="330" y="629"/>
                    </a:lnTo>
                    <a:lnTo>
                      <a:pt x="329" y="628"/>
                    </a:lnTo>
                    <a:lnTo>
                      <a:pt x="329" y="627"/>
                    </a:lnTo>
                    <a:lnTo>
                      <a:pt x="329" y="627"/>
                    </a:lnTo>
                    <a:lnTo>
                      <a:pt x="329" y="627"/>
                    </a:lnTo>
                    <a:lnTo>
                      <a:pt x="328" y="626"/>
                    </a:lnTo>
                    <a:lnTo>
                      <a:pt x="328" y="626"/>
                    </a:lnTo>
                    <a:lnTo>
                      <a:pt x="328" y="626"/>
                    </a:lnTo>
                    <a:lnTo>
                      <a:pt x="327" y="626"/>
                    </a:lnTo>
                    <a:lnTo>
                      <a:pt x="326" y="625"/>
                    </a:lnTo>
                    <a:lnTo>
                      <a:pt x="326" y="625"/>
                    </a:lnTo>
                    <a:lnTo>
                      <a:pt x="326" y="625"/>
                    </a:lnTo>
                    <a:lnTo>
                      <a:pt x="326" y="625"/>
                    </a:lnTo>
                    <a:lnTo>
                      <a:pt x="324" y="622"/>
                    </a:lnTo>
                    <a:lnTo>
                      <a:pt x="323" y="621"/>
                    </a:lnTo>
                    <a:lnTo>
                      <a:pt x="322" y="621"/>
                    </a:lnTo>
                    <a:lnTo>
                      <a:pt x="322" y="621"/>
                    </a:lnTo>
                    <a:lnTo>
                      <a:pt x="321" y="620"/>
                    </a:lnTo>
                    <a:lnTo>
                      <a:pt x="321" y="620"/>
                    </a:lnTo>
                    <a:lnTo>
                      <a:pt x="320" y="619"/>
                    </a:lnTo>
                    <a:lnTo>
                      <a:pt x="320" y="619"/>
                    </a:lnTo>
                    <a:lnTo>
                      <a:pt x="319" y="619"/>
                    </a:lnTo>
                    <a:lnTo>
                      <a:pt x="319" y="619"/>
                    </a:lnTo>
                    <a:lnTo>
                      <a:pt x="318" y="619"/>
                    </a:lnTo>
                    <a:lnTo>
                      <a:pt x="318" y="619"/>
                    </a:lnTo>
                    <a:lnTo>
                      <a:pt x="318" y="619"/>
                    </a:lnTo>
                    <a:lnTo>
                      <a:pt x="318" y="619"/>
                    </a:lnTo>
                    <a:lnTo>
                      <a:pt x="317" y="618"/>
                    </a:lnTo>
                    <a:lnTo>
                      <a:pt x="317" y="618"/>
                    </a:lnTo>
                    <a:lnTo>
                      <a:pt x="317" y="617"/>
                    </a:lnTo>
                    <a:lnTo>
                      <a:pt x="317" y="617"/>
                    </a:lnTo>
                    <a:lnTo>
                      <a:pt x="317" y="616"/>
                    </a:lnTo>
                    <a:lnTo>
                      <a:pt x="316" y="616"/>
                    </a:lnTo>
                    <a:lnTo>
                      <a:pt x="316" y="616"/>
                    </a:lnTo>
                    <a:lnTo>
                      <a:pt x="315" y="616"/>
                    </a:lnTo>
                    <a:lnTo>
                      <a:pt x="315" y="617"/>
                    </a:lnTo>
                    <a:lnTo>
                      <a:pt x="316" y="618"/>
                    </a:lnTo>
                    <a:lnTo>
                      <a:pt x="316" y="618"/>
                    </a:lnTo>
                    <a:lnTo>
                      <a:pt x="315" y="618"/>
                    </a:lnTo>
                    <a:lnTo>
                      <a:pt x="315" y="618"/>
                    </a:lnTo>
                    <a:lnTo>
                      <a:pt x="315" y="618"/>
                    </a:lnTo>
                    <a:lnTo>
                      <a:pt x="315" y="617"/>
                    </a:lnTo>
                    <a:lnTo>
                      <a:pt x="315" y="617"/>
                    </a:lnTo>
                    <a:lnTo>
                      <a:pt x="315" y="615"/>
                    </a:lnTo>
                    <a:lnTo>
                      <a:pt x="315" y="615"/>
                    </a:lnTo>
                    <a:lnTo>
                      <a:pt x="314" y="615"/>
                    </a:lnTo>
                    <a:lnTo>
                      <a:pt x="314" y="615"/>
                    </a:lnTo>
                    <a:lnTo>
                      <a:pt x="314" y="615"/>
                    </a:lnTo>
                    <a:lnTo>
                      <a:pt x="314" y="615"/>
                    </a:lnTo>
                    <a:lnTo>
                      <a:pt x="314" y="614"/>
                    </a:lnTo>
                    <a:lnTo>
                      <a:pt x="312" y="613"/>
                    </a:lnTo>
                    <a:lnTo>
                      <a:pt x="311" y="604"/>
                    </a:lnTo>
                    <a:lnTo>
                      <a:pt x="309" y="601"/>
                    </a:lnTo>
                    <a:lnTo>
                      <a:pt x="308" y="601"/>
                    </a:lnTo>
                    <a:lnTo>
                      <a:pt x="308" y="601"/>
                    </a:lnTo>
                    <a:lnTo>
                      <a:pt x="307" y="601"/>
                    </a:lnTo>
                    <a:lnTo>
                      <a:pt x="307" y="600"/>
                    </a:lnTo>
                    <a:lnTo>
                      <a:pt x="307" y="600"/>
                    </a:lnTo>
                    <a:lnTo>
                      <a:pt x="306" y="599"/>
                    </a:lnTo>
                    <a:lnTo>
                      <a:pt x="306" y="598"/>
                    </a:lnTo>
                    <a:lnTo>
                      <a:pt x="303" y="597"/>
                    </a:lnTo>
                    <a:lnTo>
                      <a:pt x="302" y="597"/>
                    </a:lnTo>
                    <a:lnTo>
                      <a:pt x="301" y="583"/>
                    </a:lnTo>
                    <a:lnTo>
                      <a:pt x="301" y="583"/>
                    </a:lnTo>
                    <a:lnTo>
                      <a:pt x="301" y="583"/>
                    </a:lnTo>
                    <a:lnTo>
                      <a:pt x="300" y="581"/>
                    </a:lnTo>
                    <a:lnTo>
                      <a:pt x="300" y="579"/>
                    </a:lnTo>
                    <a:lnTo>
                      <a:pt x="298" y="577"/>
                    </a:lnTo>
                    <a:lnTo>
                      <a:pt x="297" y="576"/>
                    </a:lnTo>
                    <a:lnTo>
                      <a:pt x="296" y="575"/>
                    </a:lnTo>
                    <a:lnTo>
                      <a:pt x="293" y="574"/>
                    </a:lnTo>
                    <a:lnTo>
                      <a:pt x="293" y="572"/>
                    </a:lnTo>
                    <a:lnTo>
                      <a:pt x="292" y="571"/>
                    </a:lnTo>
                    <a:lnTo>
                      <a:pt x="292" y="568"/>
                    </a:lnTo>
                    <a:lnTo>
                      <a:pt x="292" y="567"/>
                    </a:lnTo>
                    <a:lnTo>
                      <a:pt x="292" y="567"/>
                    </a:lnTo>
                    <a:lnTo>
                      <a:pt x="292" y="567"/>
                    </a:lnTo>
                    <a:lnTo>
                      <a:pt x="293" y="567"/>
                    </a:lnTo>
                    <a:lnTo>
                      <a:pt x="293" y="567"/>
                    </a:lnTo>
                    <a:lnTo>
                      <a:pt x="293" y="566"/>
                    </a:lnTo>
                    <a:lnTo>
                      <a:pt x="293" y="566"/>
                    </a:lnTo>
                    <a:lnTo>
                      <a:pt x="290" y="564"/>
                    </a:lnTo>
                    <a:lnTo>
                      <a:pt x="281" y="545"/>
                    </a:lnTo>
                    <a:lnTo>
                      <a:pt x="281" y="542"/>
                    </a:lnTo>
                    <a:lnTo>
                      <a:pt x="280" y="542"/>
                    </a:lnTo>
                    <a:lnTo>
                      <a:pt x="278" y="539"/>
                    </a:lnTo>
                    <a:lnTo>
                      <a:pt x="276" y="535"/>
                    </a:lnTo>
                    <a:lnTo>
                      <a:pt x="276" y="535"/>
                    </a:lnTo>
                    <a:lnTo>
                      <a:pt x="276" y="533"/>
                    </a:lnTo>
                    <a:lnTo>
                      <a:pt x="275" y="532"/>
                    </a:lnTo>
                    <a:lnTo>
                      <a:pt x="275" y="532"/>
                    </a:lnTo>
                    <a:lnTo>
                      <a:pt x="275" y="531"/>
                    </a:lnTo>
                    <a:lnTo>
                      <a:pt x="275" y="531"/>
                    </a:lnTo>
                    <a:lnTo>
                      <a:pt x="275" y="530"/>
                    </a:lnTo>
                    <a:lnTo>
                      <a:pt x="276" y="529"/>
                    </a:lnTo>
                    <a:lnTo>
                      <a:pt x="276" y="530"/>
                    </a:lnTo>
                    <a:lnTo>
                      <a:pt x="276" y="530"/>
                    </a:lnTo>
                    <a:lnTo>
                      <a:pt x="276" y="531"/>
                    </a:lnTo>
                    <a:lnTo>
                      <a:pt x="277" y="532"/>
                    </a:lnTo>
                    <a:lnTo>
                      <a:pt x="279" y="537"/>
                    </a:lnTo>
                    <a:lnTo>
                      <a:pt x="279" y="538"/>
                    </a:lnTo>
                    <a:lnTo>
                      <a:pt x="284" y="543"/>
                    </a:lnTo>
                    <a:lnTo>
                      <a:pt x="285" y="543"/>
                    </a:lnTo>
                    <a:lnTo>
                      <a:pt x="286" y="543"/>
                    </a:lnTo>
                    <a:lnTo>
                      <a:pt x="286" y="542"/>
                    </a:lnTo>
                    <a:lnTo>
                      <a:pt x="286" y="542"/>
                    </a:lnTo>
                    <a:lnTo>
                      <a:pt x="286" y="541"/>
                    </a:lnTo>
                    <a:lnTo>
                      <a:pt x="289" y="534"/>
                    </a:lnTo>
                    <a:lnTo>
                      <a:pt x="289" y="534"/>
                    </a:lnTo>
                    <a:lnTo>
                      <a:pt x="289" y="533"/>
                    </a:lnTo>
                    <a:lnTo>
                      <a:pt x="289" y="534"/>
                    </a:lnTo>
                    <a:lnTo>
                      <a:pt x="295" y="535"/>
                    </a:lnTo>
                    <a:lnTo>
                      <a:pt x="289" y="534"/>
                    </a:lnTo>
                    <a:lnTo>
                      <a:pt x="289" y="533"/>
                    </a:lnTo>
                    <a:lnTo>
                      <a:pt x="289" y="535"/>
                    </a:lnTo>
                    <a:lnTo>
                      <a:pt x="289" y="535"/>
                    </a:lnTo>
                    <a:lnTo>
                      <a:pt x="288" y="539"/>
                    </a:lnTo>
                    <a:lnTo>
                      <a:pt x="287" y="542"/>
                    </a:lnTo>
                    <a:lnTo>
                      <a:pt x="287" y="541"/>
                    </a:lnTo>
                    <a:lnTo>
                      <a:pt x="288" y="541"/>
                    </a:lnTo>
                    <a:lnTo>
                      <a:pt x="288" y="541"/>
                    </a:lnTo>
                    <a:lnTo>
                      <a:pt x="289" y="541"/>
                    </a:lnTo>
                    <a:lnTo>
                      <a:pt x="290" y="542"/>
                    </a:lnTo>
                    <a:lnTo>
                      <a:pt x="293" y="547"/>
                    </a:lnTo>
                    <a:lnTo>
                      <a:pt x="293" y="547"/>
                    </a:lnTo>
                    <a:lnTo>
                      <a:pt x="294" y="549"/>
                    </a:lnTo>
                    <a:lnTo>
                      <a:pt x="295" y="550"/>
                    </a:lnTo>
                    <a:lnTo>
                      <a:pt x="296" y="550"/>
                    </a:lnTo>
                    <a:lnTo>
                      <a:pt x="296" y="553"/>
                    </a:lnTo>
                    <a:lnTo>
                      <a:pt x="298" y="554"/>
                    </a:lnTo>
                    <a:lnTo>
                      <a:pt x="298" y="555"/>
                    </a:lnTo>
                    <a:lnTo>
                      <a:pt x="298" y="556"/>
                    </a:lnTo>
                    <a:lnTo>
                      <a:pt x="299" y="556"/>
                    </a:lnTo>
                    <a:lnTo>
                      <a:pt x="301" y="561"/>
                    </a:lnTo>
                    <a:lnTo>
                      <a:pt x="301" y="561"/>
                    </a:lnTo>
                    <a:lnTo>
                      <a:pt x="301" y="562"/>
                    </a:lnTo>
                    <a:lnTo>
                      <a:pt x="302" y="564"/>
                    </a:lnTo>
                    <a:lnTo>
                      <a:pt x="303" y="564"/>
                    </a:lnTo>
                    <a:lnTo>
                      <a:pt x="303" y="564"/>
                    </a:lnTo>
                    <a:lnTo>
                      <a:pt x="304" y="564"/>
                    </a:lnTo>
                    <a:lnTo>
                      <a:pt x="304" y="564"/>
                    </a:lnTo>
                    <a:lnTo>
                      <a:pt x="305" y="564"/>
                    </a:lnTo>
                    <a:lnTo>
                      <a:pt x="305" y="565"/>
                    </a:lnTo>
                    <a:lnTo>
                      <a:pt x="305" y="565"/>
                    </a:lnTo>
                    <a:lnTo>
                      <a:pt x="307" y="568"/>
                    </a:lnTo>
                    <a:lnTo>
                      <a:pt x="311" y="573"/>
                    </a:lnTo>
                    <a:lnTo>
                      <a:pt x="311" y="574"/>
                    </a:lnTo>
                    <a:lnTo>
                      <a:pt x="311" y="576"/>
                    </a:lnTo>
                    <a:lnTo>
                      <a:pt x="311" y="578"/>
                    </a:lnTo>
                    <a:lnTo>
                      <a:pt x="311" y="579"/>
                    </a:lnTo>
                    <a:lnTo>
                      <a:pt x="311" y="579"/>
                    </a:lnTo>
                    <a:lnTo>
                      <a:pt x="311" y="579"/>
                    </a:lnTo>
                    <a:lnTo>
                      <a:pt x="313" y="586"/>
                    </a:lnTo>
                    <a:lnTo>
                      <a:pt x="315" y="587"/>
                    </a:lnTo>
                    <a:lnTo>
                      <a:pt x="316" y="588"/>
                    </a:lnTo>
                    <a:lnTo>
                      <a:pt x="317" y="588"/>
                    </a:lnTo>
                    <a:lnTo>
                      <a:pt x="319" y="590"/>
                    </a:lnTo>
                    <a:lnTo>
                      <a:pt x="322" y="595"/>
                    </a:lnTo>
                    <a:lnTo>
                      <a:pt x="322" y="596"/>
                    </a:lnTo>
                    <a:lnTo>
                      <a:pt x="323" y="597"/>
                    </a:lnTo>
                    <a:lnTo>
                      <a:pt x="324" y="598"/>
                    </a:lnTo>
                    <a:lnTo>
                      <a:pt x="326" y="602"/>
                    </a:lnTo>
                    <a:lnTo>
                      <a:pt x="327" y="603"/>
                    </a:lnTo>
                    <a:lnTo>
                      <a:pt x="329" y="604"/>
                    </a:lnTo>
                    <a:lnTo>
                      <a:pt x="329" y="606"/>
                    </a:lnTo>
                    <a:lnTo>
                      <a:pt x="330" y="607"/>
                    </a:lnTo>
                    <a:lnTo>
                      <a:pt x="330" y="607"/>
                    </a:lnTo>
                    <a:lnTo>
                      <a:pt x="332" y="609"/>
                    </a:lnTo>
                    <a:lnTo>
                      <a:pt x="332" y="610"/>
                    </a:lnTo>
                    <a:lnTo>
                      <a:pt x="332" y="611"/>
                    </a:lnTo>
                    <a:lnTo>
                      <a:pt x="332" y="611"/>
                    </a:lnTo>
                    <a:lnTo>
                      <a:pt x="332" y="611"/>
                    </a:lnTo>
                    <a:lnTo>
                      <a:pt x="332" y="614"/>
                    </a:lnTo>
                    <a:lnTo>
                      <a:pt x="332" y="614"/>
                    </a:lnTo>
                    <a:lnTo>
                      <a:pt x="332" y="615"/>
                    </a:lnTo>
                    <a:lnTo>
                      <a:pt x="332" y="615"/>
                    </a:lnTo>
                    <a:lnTo>
                      <a:pt x="332" y="616"/>
                    </a:lnTo>
                    <a:lnTo>
                      <a:pt x="332" y="616"/>
                    </a:lnTo>
                    <a:lnTo>
                      <a:pt x="332" y="617"/>
                    </a:lnTo>
                    <a:lnTo>
                      <a:pt x="332" y="617"/>
                    </a:lnTo>
                    <a:lnTo>
                      <a:pt x="331" y="617"/>
                    </a:lnTo>
                    <a:lnTo>
                      <a:pt x="332" y="617"/>
                    </a:lnTo>
                    <a:lnTo>
                      <a:pt x="333" y="619"/>
                    </a:lnTo>
                    <a:lnTo>
                      <a:pt x="334" y="625"/>
                    </a:lnTo>
                    <a:lnTo>
                      <a:pt x="334" y="626"/>
                    </a:lnTo>
                    <a:lnTo>
                      <a:pt x="335" y="629"/>
                    </a:lnTo>
                    <a:lnTo>
                      <a:pt x="336" y="630"/>
                    </a:lnTo>
                    <a:lnTo>
                      <a:pt x="336" y="632"/>
                    </a:lnTo>
                    <a:lnTo>
                      <a:pt x="337" y="632"/>
                    </a:lnTo>
                    <a:lnTo>
                      <a:pt x="338" y="632"/>
                    </a:lnTo>
                    <a:lnTo>
                      <a:pt x="339" y="632"/>
                    </a:lnTo>
                    <a:lnTo>
                      <a:pt x="340" y="632"/>
                    </a:lnTo>
                    <a:lnTo>
                      <a:pt x="341" y="632"/>
                    </a:lnTo>
                    <a:lnTo>
                      <a:pt x="344" y="632"/>
                    </a:lnTo>
                    <a:lnTo>
                      <a:pt x="347" y="630"/>
                    </a:lnTo>
                    <a:lnTo>
                      <a:pt x="347" y="629"/>
                    </a:lnTo>
                    <a:lnTo>
                      <a:pt x="349" y="628"/>
                    </a:lnTo>
                    <a:lnTo>
                      <a:pt x="352" y="628"/>
                    </a:lnTo>
                    <a:lnTo>
                      <a:pt x="353" y="628"/>
                    </a:lnTo>
                    <a:lnTo>
                      <a:pt x="354" y="628"/>
                    </a:lnTo>
                    <a:lnTo>
                      <a:pt x="358" y="626"/>
                    </a:lnTo>
                    <a:lnTo>
                      <a:pt x="358" y="626"/>
                    </a:lnTo>
                    <a:lnTo>
                      <a:pt x="360" y="625"/>
                    </a:lnTo>
                    <a:lnTo>
                      <a:pt x="364" y="625"/>
                    </a:lnTo>
                    <a:lnTo>
                      <a:pt x="364" y="625"/>
                    </a:lnTo>
                    <a:lnTo>
                      <a:pt x="366" y="623"/>
                    </a:lnTo>
                    <a:lnTo>
                      <a:pt x="367" y="622"/>
                    </a:lnTo>
                    <a:lnTo>
                      <a:pt x="380" y="617"/>
                    </a:lnTo>
                    <a:lnTo>
                      <a:pt x="381" y="616"/>
                    </a:lnTo>
                    <a:lnTo>
                      <a:pt x="383" y="615"/>
                    </a:lnTo>
                    <a:lnTo>
                      <a:pt x="384" y="615"/>
                    </a:lnTo>
                    <a:lnTo>
                      <a:pt x="384" y="615"/>
                    </a:lnTo>
                    <a:lnTo>
                      <a:pt x="384" y="615"/>
                    </a:lnTo>
                    <a:lnTo>
                      <a:pt x="384" y="615"/>
                    </a:lnTo>
                    <a:lnTo>
                      <a:pt x="384" y="614"/>
                    </a:lnTo>
                    <a:lnTo>
                      <a:pt x="385" y="612"/>
                    </a:lnTo>
                    <a:lnTo>
                      <a:pt x="386" y="612"/>
                    </a:lnTo>
                    <a:lnTo>
                      <a:pt x="388" y="610"/>
                    </a:lnTo>
                    <a:lnTo>
                      <a:pt x="394" y="608"/>
                    </a:lnTo>
                    <a:lnTo>
                      <a:pt x="398" y="608"/>
                    </a:lnTo>
                    <a:lnTo>
                      <a:pt x="398" y="608"/>
                    </a:lnTo>
                    <a:lnTo>
                      <a:pt x="399" y="608"/>
                    </a:lnTo>
                    <a:lnTo>
                      <a:pt x="400" y="607"/>
                    </a:lnTo>
                    <a:lnTo>
                      <a:pt x="401" y="606"/>
                    </a:lnTo>
                    <a:lnTo>
                      <a:pt x="401" y="604"/>
                    </a:lnTo>
                    <a:lnTo>
                      <a:pt x="402" y="603"/>
                    </a:lnTo>
                    <a:lnTo>
                      <a:pt x="406" y="602"/>
                    </a:lnTo>
                    <a:lnTo>
                      <a:pt x="407" y="602"/>
                    </a:lnTo>
                    <a:lnTo>
                      <a:pt x="408" y="601"/>
                    </a:lnTo>
                    <a:lnTo>
                      <a:pt x="409" y="598"/>
                    </a:lnTo>
                    <a:lnTo>
                      <a:pt x="409" y="597"/>
                    </a:lnTo>
                    <a:lnTo>
                      <a:pt x="410" y="597"/>
                    </a:lnTo>
                    <a:lnTo>
                      <a:pt x="411" y="597"/>
                    </a:lnTo>
                    <a:lnTo>
                      <a:pt x="411" y="596"/>
                    </a:lnTo>
                    <a:lnTo>
                      <a:pt x="412" y="596"/>
                    </a:lnTo>
                    <a:lnTo>
                      <a:pt x="414" y="596"/>
                    </a:lnTo>
                    <a:lnTo>
                      <a:pt x="415" y="596"/>
                    </a:lnTo>
                    <a:lnTo>
                      <a:pt x="415" y="595"/>
                    </a:lnTo>
                    <a:lnTo>
                      <a:pt x="415" y="594"/>
                    </a:lnTo>
                    <a:lnTo>
                      <a:pt x="414" y="593"/>
                    </a:lnTo>
                    <a:lnTo>
                      <a:pt x="414" y="592"/>
                    </a:lnTo>
                    <a:lnTo>
                      <a:pt x="414" y="590"/>
                    </a:lnTo>
                    <a:lnTo>
                      <a:pt x="414" y="590"/>
                    </a:lnTo>
                    <a:lnTo>
                      <a:pt x="416" y="587"/>
                    </a:lnTo>
                    <a:lnTo>
                      <a:pt x="417" y="586"/>
                    </a:lnTo>
                    <a:lnTo>
                      <a:pt x="417" y="587"/>
                    </a:lnTo>
                    <a:lnTo>
                      <a:pt x="417" y="587"/>
                    </a:lnTo>
                    <a:lnTo>
                      <a:pt x="417" y="588"/>
                    </a:lnTo>
                    <a:lnTo>
                      <a:pt x="418" y="588"/>
                    </a:lnTo>
                    <a:lnTo>
                      <a:pt x="419" y="587"/>
                    </a:lnTo>
                    <a:lnTo>
                      <a:pt x="421" y="583"/>
                    </a:lnTo>
                    <a:lnTo>
                      <a:pt x="423" y="582"/>
                    </a:lnTo>
                    <a:lnTo>
                      <a:pt x="425" y="578"/>
                    </a:lnTo>
                    <a:lnTo>
                      <a:pt x="426" y="575"/>
                    </a:lnTo>
                    <a:lnTo>
                      <a:pt x="425" y="575"/>
                    </a:lnTo>
                    <a:lnTo>
                      <a:pt x="425" y="575"/>
                    </a:lnTo>
                    <a:lnTo>
                      <a:pt x="425" y="575"/>
                    </a:lnTo>
                    <a:lnTo>
                      <a:pt x="423" y="575"/>
                    </a:lnTo>
                    <a:lnTo>
                      <a:pt x="423" y="574"/>
                    </a:lnTo>
                    <a:lnTo>
                      <a:pt x="422" y="572"/>
                    </a:lnTo>
                    <a:lnTo>
                      <a:pt x="421" y="572"/>
                    </a:lnTo>
                    <a:lnTo>
                      <a:pt x="421" y="571"/>
                    </a:lnTo>
                    <a:lnTo>
                      <a:pt x="420" y="569"/>
                    </a:lnTo>
                    <a:lnTo>
                      <a:pt x="419" y="568"/>
                    </a:lnTo>
                    <a:lnTo>
                      <a:pt x="418" y="568"/>
                    </a:lnTo>
                    <a:lnTo>
                      <a:pt x="416" y="568"/>
                    </a:lnTo>
                    <a:lnTo>
                      <a:pt x="414" y="568"/>
                    </a:lnTo>
                    <a:lnTo>
                      <a:pt x="412" y="567"/>
                    </a:lnTo>
                    <a:lnTo>
                      <a:pt x="410" y="565"/>
                    </a:lnTo>
                    <a:lnTo>
                      <a:pt x="409" y="565"/>
                    </a:lnTo>
                    <a:lnTo>
                      <a:pt x="408" y="564"/>
                    </a:lnTo>
                    <a:lnTo>
                      <a:pt x="408" y="563"/>
                    </a:lnTo>
                    <a:lnTo>
                      <a:pt x="407" y="562"/>
                    </a:lnTo>
                    <a:lnTo>
                      <a:pt x="406" y="561"/>
                    </a:lnTo>
                    <a:lnTo>
                      <a:pt x="406" y="557"/>
                    </a:lnTo>
                    <a:lnTo>
                      <a:pt x="406" y="557"/>
                    </a:lnTo>
                    <a:lnTo>
                      <a:pt x="406" y="556"/>
                    </a:lnTo>
                    <a:lnTo>
                      <a:pt x="407" y="555"/>
                    </a:lnTo>
                    <a:lnTo>
                      <a:pt x="407" y="554"/>
                    </a:lnTo>
                    <a:lnTo>
                      <a:pt x="407" y="554"/>
                    </a:lnTo>
                    <a:lnTo>
                      <a:pt x="406" y="553"/>
                    </a:lnTo>
                    <a:lnTo>
                      <a:pt x="407" y="553"/>
                    </a:lnTo>
                    <a:lnTo>
                      <a:pt x="407" y="553"/>
                    </a:lnTo>
                    <a:lnTo>
                      <a:pt x="407" y="553"/>
                    </a:lnTo>
                    <a:lnTo>
                      <a:pt x="406" y="553"/>
                    </a:lnTo>
                    <a:lnTo>
                      <a:pt x="405" y="553"/>
                    </a:lnTo>
                    <a:lnTo>
                      <a:pt x="405" y="554"/>
                    </a:lnTo>
                    <a:lnTo>
                      <a:pt x="405" y="555"/>
                    </a:lnTo>
                    <a:lnTo>
                      <a:pt x="404" y="556"/>
                    </a:lnTo>
                    <a:lnTo>
                      <a:pt x="402" y="557"/>
                    </a:lnTo>
                    <a:lnTo>
                      <a:pt x="402" y="557"/>
                    </a:lnTo>
                    <a:lnTo>
                      <a:pt x="402" y="557"/>
                    </a:lnTo>
                    <a:lnTo>
                      <a:pt x="402" y="557"/>
                    </a:lnTo>
                    <a:lnTo>
                      <a:pt x="402" y="558"/>
                    </a:lnTo>
                    <a:lnTo>
                      <a:pt x="402" y="558"/>
                    </a:lnTo>
                    <a:lnTo>
                      <a:pt x="402" y="558"/>
                    </a:lnTo>
                    <a:lnTo>
                      <a:pt x="402" y="558"/>
                    </a:lnTo>
                    <a:lnTo>
                      <a:pt x="401" y="559"/>
                    </a:lnTo>
                    <a:lnTo>
                      <a:pt x="401" y="559"/>
                    </a:lnTo>
                    <a:lnTo>
                      <a:pt x="400" y="560"/>
                    </a:lnTo>
                    <a:lnTo>
                      <a:pt x="399" y="561"/>
                    </a:lnTo>
                    <a:lnTo>
                      <a:pt x="399" y="561"/>
                    </a:lnTo>
                    <a:lnTo>
                      <a:pt x="398" y="561"/>
                    </a:lnTo>
                    <a:lnTo>
                      <a:pt x="398" y="561"/>
                    </a:lnTo>
                    <a:lnTo>
                      <a:pt x="398" y="562"/>
                    </a:lnTo>
                    <a:lnTo>
                      <a:pt x="398" y="562"/>
                    </a:lnTo>
                    <a:lnTo>
                      <a:pt x="397" y="563"/>
                    </a:lnTo>
                    <a:lnTo>
                      <a:pt x="397" y="563"/>
                    </a:lnTo>
                    <a:lnTo>
                      <a:pt x="397" y="563"/>
                    </a:lnTo>
                    <a:lnTo>
                      <a:pt x="397" y="564"/>
                    </a:lnTo>
                    <a:lnTo>
                      <a:pt x="396" y="564"/>
                    </a:lnTo>
                    <a:lnTo>
                      <a:pt x="396" y="564"/>
                    </a:lnTo>
                    <a:lnTo>
                      <a:pt x="396" y="564"/>
                    </a:lnTo>
                    <a:lnTo>
                      <a:pt x="396" y="564"/>
                    </a:lnTo>
                    <a:lnTo>
                      <a:pt x="396" y="564"/>
                    </a:lnTo>
                    <a:lnTo>
                      <a:pt x="395" y="564"/>
                    </a:lnTo>
                    <a:lnTo>
                      <a:pt x="395" y="564"/>
                    </a:lnTo>
                    <a:lnTo>
                      <a:pt x="394" y="565"/>
                    </a:lnTo>
                    <a:lnTo>
                      <a:pt x="394" y="565"/>
                    </a:lnTo>
                    <a:lnTo>
                      <a:pt x="394" y="566"/>
                    </a:lnTo>
                    <a:lnTo>
                      <a:pt x="391" y="566"/>
                    </a:lnTo>
                    <a:lnTo>
                      <a:pt x="390" y="566"/>
                    </a:lnTo>
                    <a:lnTo>
                      <a:pt x="390" y="566"/>
                    </a:lnTo>
                    <a:lnTo>
                      <a:pt x="389" y="565"/>
                    </a:lnTo>
                    <a:lnTo>
                      <a:pt x="387" y="565"/>
                    </a:lnTo>
                    <a:lnTo>
                      <a:pt x="386" y="566"/>
                    </a:lnTo>
                    <a:lnTo>
                      <a:pt x="385" y="566"/>
                    </a:lnTo>
                    <a:lnTo>
                      <a:pt x="384" y="566"/>
                    </a:lnTo>
                    <a:lnTo>
                      <a:pt x="382" y="566"/>
                    </a:lnTo>
                    <a:lnTo>
                      <a:pt x="381" y="566"/>
                    </a:lnTo>
                    <a:lnTo>
                      <a:pt x="381" y="564"/>
                    </a:lnTo>
                    <a:lnTo>
                      <a:pt x="381" y="564"/>
                    </a:lnTo>
                    <a:lnTo>
                      <a:pt x="380" y="565"/>
                    </a:lnTo>
                    <a:lnTo>
                      <a:pt x="380" y="565"/>
                    </a:lnTo>
                    <a:lnTo>
                      <a:pt x="380" y="564"/>
                    </a:lnTo>
                    <a:lnTo>
                      <a:pt x="380" y="564"/>
                    </a:lnTo>
                    <a:lnTo>
                      <a:pt x="380" y="564"/>
                    </a:lnTo>
                    <a:lnTo>
                      <a:pt x="380" y="564"/>
                    </a:lnTo>
                    <a:lnTo>
                      <a:pt x="380" y="563"/>
                    </a:lnTo>
                    <a:lnTo>
                      <a:pt x="380" y="563"/>
                    </a:lnTo>
                    <a:lnTo>
                      <a:pt x="380" y="562"/>
                    </a:lnTo>
                    <a:lnTo>
                      <a:pt x="377" y="563"/>
                    </a:lnTo>
                    <a:lnTo>
                      <a:pt x="380" y="562"/>
                    </a:lnTo>
                    <a:lnTo>
                      <a:pt x="380" y="562"/>
                    </a:lnTo>
                    <a:lnTo>
                      <a:pt x="380" y="561"/>
                    </a:lnTo>
                    <a:lnTo>
                      <a:pt x="380" y="561"/>
                    </a:lnTo>
                    <a:lnTo>
                      <a:pt x="380" y="561"/>
                    </a:lnTo>
                    <a:lnTo>
                      <a:pt x="380" y="559"/>
                    </a:lnTo>
                    <a:lnTo>
                      <a:pt x="380" y="558"/>
                    </a:lnTo>
                    <a:lnTo>
                      <a:pt x="380" y="557"/>
                    </a:lnTo>
                    <a:lnTo>
                      <a:pt x="380" y="557"/>
                    </a:lnTo>
                    <a:lnTo>
                      <a:pt x="380" y="557"/>
                    </a:lnTo>
                    <a:lnTo>
                      <a:pt x="380" y="556"/>
                    </a:lnTo>
                    <a:lnTo>
                      <a:pt x="380" y="555"/>
                    </a:lnTo>
                    <a:lnTo>
                      <a:pt x="380" y="555"/>
                    </a:lnTo>
                    <a:lnTo>
                      <a:pt x="380" y="555"/>
                    </a:lnTo>
                    <a:lnTo>
                      <a:pt x="380" y="554"/>
                    </a:lnTo>
                    <a:lnTo>
                      <a:pt x="380" y="554"/>
                    </a:lnTo>
                    <a:lnTo>
                      <a:pt x="380" y="554"/>
                    </a:lnTo>
                    <a:lnTo>
                      <a:pt x="379" y="553"/>
                    </a:lnTo>
                    <a:lnTo>
                      <a:pt x="378" y="553"/>
                    </a:lnTo>
                    <a:lnTo>
                      <a:pt x="378" y="553"/>
                    </a:lnTo>
                    <a:lnTo>
                      <a:pt x="377" y="554"/>
                    </a:lnTo>
                    <a:lnTo>
                      <a:pt x="376" y="557"/>
                    </a:lnTo>
                    <a:lnTo>
                      <a:pt x="376" y="557"/>
                    </a:lnTo>
                    <a:lnTo>
                      <a:pt x="376" y="558"/>
                    </a:lnTo>
                    <a:lnTo>
                      <a:pt x="376" y="559"/>
                    </a:lnTo>
                    <a:lnTo>
                      <a:pt x="376" y="559"/>
                    </a:lnTo>
                    <a:lnTo>
                      <a:pt x="376" y="560"/>
                    </a:lnTo>
                    <a:lnTo>
                      <a:pt x="376" y="561"/>
                    </a:lnTo>
                    <a:lnTo>
                      <a:pt x="376" y="561"/>
                    </a:lnTo>
                    <a:lnTo>
                      <a:pt x="376" y="561"/>
                    </a:lnTo>
                    <a:lnTo>
                      <a:pt x="376" y="561"/>
                    </a:lnTo>
                    <a:lnTo>
                      <a:pt x="376" y="562"/>
                    </a:lnTo>
                    <a:lnTo>
                      <a:pt x="376" y="562"/>
                    </a:lnTo>
                    <a:lnTo>
                      <a:pt x="376" y="561"/>
                    </a:lnTo>
                    <a:lnTo>
                      <a:pt x="376" y="561"/>
                    </a:lnTo>
                    <a:lnTo>
                      <a:pt x="376" y="561"/>
                    </a:lnTo>
                    <a:lnTo>
                      <a:pt x="375" y="560"/>
                    </a:lnTo>
                    <a:lnTo>
                      <a:pt x="375" y="558"/>
                    </a:lnTo>
                    <a:lnTo>
                      <a:pt x="373" y="555"/>
                    </a:lnTo>
                    <a:lnTo>
                      <a:pt x="373" y="554"/>
                    </a:lnTo>
                    <a:lnTo>
                      <a:pt x="373" y="553"/>
                    </a:lnTo>
                    <a:lnTo>
                      <a:pt x="373" y="553"/>
                    </a:lnTo>
                    <a:lnTo>
                      <a:pt x="373" y="553"/>
                    </a:lnTo>
                    <a:lnTo>
                      <a:pt x="372" y="551"/>
                    </a:lnTo>
                    <a:lnTo>
                      <a:pt x="372" y="550"/>
                    </a:lnTo>
                    <a:lnTo>
                      <a:pt x="372" y="550"/>
                    </a:lnTo>
                    <a:lnTo>
                      <a:pt x="369" y="547"/>
                    </a:lnTo>
                    <a:lnTo>
                      <a:pt x="368" y="547"/>
                    </a:lnTo>
                    <a:lnTo>
                      <a:pt x="368" y="546"/>
                    </a:lnTo>
                    <a:lnTo>
                      <a:pt x="368" y="546"/>
                    </a:lnTo>
                    <a:lnTo>
                      <a:pt x="368" y="546"/>
                    </a:lnTo>
                    <a:lnTo>
                      <a:pt x="368" y="546"/>
                    </a:lnTo>
                    <a:lnTo>
                      <a:pt x="366" y="544"/>
                    </a:lnTo>
                    <a:lnTo>
                      <a:pt x="365" y="543"/>
                    </a:lnTo>
                    <a:lnTo>
                      <a:pt x="365" y="543"/>
                    </a:lnTo>
                    <a:lnTo>
                      <a:pt x="362" y="539"/>
                    </a:lnTo>
                    <a:lnTo>
                      <a:pt x="362" y="537"/>
                    </a:lnTo>
                    <a:lnTo>
                      <a:pt x="362" y="537"/>
                    </a:lnTo>
                    <a:lnTo>
                      <a:pt x="362" y="534"/>
                    </a:lnTo>
                    <a:lnTo>
                      <a:pt x="361" y="534"/>
                    </a:lnTo>
                    <a:lnTo>
                      <a:pt x="359" y="534"/>
                    </a:lnTo>
                    <a:lnTo>
                      <a:pt x="359" y="533"/>
                    </a:lnTo>
                    <a:lnTo>
                      <a:pt x="361" y="532"/>
                    </a:lnTo>
                    <a:lnTo>
                      <a:pt x="362" y="532"/>
                    </a:lnTo>
                    <a:lnTo>
                      <a:pt x="362" y="531"/>
                    </a:lnTo>
                    <a:lnTo>
                      <a:pt x="362" y="531"/>
                    </a:lnTo>
                    <a:lnTo>
                      <a:pt x="362" y="531"/>
                    </a:lnTo>
                    <a:lnTo>
                      <a:pt x="361" y="530"/>
                    </a:lnTo>
                    <a:lnTo>
                      <a:pt x="361" y="530"/>
                    </a:lnTo>
                    <a:lnTo>
                      <a:pt x="361" y="529"/>
                    </a:lnTo>
                    <a:lnTo>
                      <a:pt x="361" y="529"/>
                    </a:lnTo>
                    <a:lnTo>
                      <a:pt x="362" y="529"/>
                    </a:lnTo>
                    <a:lnTo>
                      <a:pt x="362" y="529"/>
                    </a:lnTo>
                    <a:lnTo>
                      <a:pt x="363" y="530"/>
                    </a:lnTo>
                    <a:lnTo>
                      <a:pt x="364" y="529"/>
                    </a:lnTo>
                    <a:lnTo>
                      <a:pt x="364" y="529"/>
                    </a:lnTo>
                    <a:lnTo>
                      <a:pt x="365" y="528"/>
                    </a:lnTo>
                    <a:lnTo>
                      <a:pt x="365" y="528"/>
                    </a:lnTo>
                    <a:lnTo>
                      <a:pt x="365" y="528"/>
                    </a:lnTo>
                    <a:lnTo>
                      <a:pt x="365" y="527"/>
                    </a:lnTo>
                    <a:lnTo>
                      <a:pt x="365" y="526"/>
                    </a:lnTo>
                    <a:lnTo>
                      <a:pt x="365" y="526"/>
                    </a:lnTo>
                    <a:lnTo>
                      <a:pt x="366" y="526"/>
                    </a:lnTo>
                    <a:lnTo>
                      <a:pt x="367" y="527"/>
                    </a:lnTo>
                    <a:lnTo>
                      <a:pt x="367" y="528"/>
                    </a:lnTo>
                    <a:lnTo>
                      <a:pt x="368" y="528"/>
                    </a:lnTo>
                    <a:lnTo>
                      <a:pt x="369" y="529"/>
                    </a:lnTo>
                    <a:lnTo>
                      <a:pt x="369" y="529"/>
                    </a:lnTo>
                    <a:lnTo>
                      <a:pt x="369" y="530"/>
                    </a:lnTo>
                    <a:lnTo>
                      <a:pt x="369" y="530"/>
                    </a:lnTo>
                    <a:lnTo>
                      <a:pt x="370" y="529"/>
                    </a:lnTo>
                    <a:lnTo>
                      <a:pt x="371" y="528"/>
                    </a:lnTo>
                    <a:lnTo>
                      <a:pt x="372" y="529"/>
                    </a:lnTo>
                    <a:lnTo>
                      <a:pt x="373" y="530"/>
                    </a:lnTo>
                    <a:lnTo>
                      <a:pt x="373" y="531"/>
                    </a:lnTo>
                    <a:lnTo>
                      <a:pt x="373" y="532"/>
                    </a:lnTo>
                    <a:lnTo>
                      <a:pt x="374" y="532"/>
                    </a:lnTo>
                    <a:lnTo>
                      <a:pt x="375" y="535"/>
                    </a:lnTo>
                    <a:lnTo>
                      <a:pt x="377" y="536"/>
                    </a:lnTo>
                    <a:lnTo>
                      <a:pt x="379" y="542"/>
                    </a:lnTo>
                    <a:lnTo>
                      <a:pt x="380" y="543"/>
                    </a:lnTo>
                    <a:lnTo>
                      <a:pt x="381" y="543"/>
                    </a:lnTo>
                    <a:lnTo>
                      <a:pt x="383" y="543"/>
                    </a:lnTo>
                    <a:lnTo>
                      <a:pt x="385" y="545"/>
                    </a:lnTo>
                    <a:lnTo>
                      <a:pt x="386" y="546"/>
                    </a:lnTo>
                    <a:lnTo>
                      <a:pt x="386" y="546"/>
                    </a:lnTo>
                    <a:lnTo>
                      <a:pt x="387" y="547"/>
                    </a:lnTo>
                    <a:lnTo>
                      <a:pt x="391" y="549"/>
                    </a:lnTo>
                    <a:lnTo>
                      <a:pt x="391" y="550"/>
                    </a:lnTo>
                    <a:lnTo>
                      <a:pt x="391" y="550"/>
                    </a:lnTo>
                    <a:lnTo>
                      <a:pt x="391" y="550"/>
                    </a:lnTo>
                    <a:lnTo>
                      <a:pt x="394" y="550"/>
                    </a:lnTo>
                    <a:lnTo>
                      <a:pt x="395" y="550"/>
                    </a:lnTo>
                    <a:lnTo>
                      <a:pt x="396" y="551"/>
                    </a:lnTo>
                    <a:lnTo>
                      <a:pt x="398" y="551"/>
                    </a:lnTo>
                    <a:lnTo>
                      <a:pt x="398" y="551"/>
                    </a:lnTo>
                    <a:lnTo>
                      <a:pt x="400" y="550"/>
                    </a:lnTo>
                    <a:lnTo>
                      <a:pt x="401" y="550"/>
                    </a:lnTo>
                    <a:lnTo>
                      <a:pt x="402" y="550"/>
                    </a:lnTo>
                    <a:lnTo>
                      <a:pt x="402" y="549"/>
                    </a:lnTo>
                    <a:lnTo>
                      <a:pt x="406" y="547"/>
                    </a:lnTo>
                    <a:lnTo>
                      <a:pt x="407" y="547"/>
                    </a:lnTo>
                    <a:lnTo>
                      <a:pt x="410" y="549"/>
                    </a:lnTo>
                    <a:lnTo>
                      <a:pt x="413" y="556"/>
                    </a:lnTo>
                    <a:lnTo>
                      <a:pt x="420" y="557"/>
                    </a:lnTo>
                    <a:lnTo>
                      <a:pt x="422" y="558"/>
                    </a:lnTo>
                    <a:lnTo>
                      <a:pt x="422" y="557"/>
                    </a:lnTo>
                    <a:lnTo>
                      <a:pt x="423" y="557"/>
                    </a:lnTo>
                    <a:lnTo>
                      <a:pt x="429" y="558"/>
                    </a:lnTo>
                    <a:lnTo>
                      <a:pt x="430" y="558"/>
                    </a:lnTo>
                    <a:lnTo>
                      <a:pt x="431" y="559"/>
                    </a:lnTo>
                    <a:lnTo>
                      <a:pt x="435" y="560"/>
                    </a:lnTo>
                    <a:lnTo>
                      <a:pt x="435" y="560"/>
                    </a:lnTo>
                    <a:lnTo>
                      <a:pt x="436" y="560"/>
                    </a:lnTo>
                    <a:lnTo>
                      <a:pt x="436" y="560"/>
                    </a:lnTo>
                    <a:lnTo>
                      <a:pt x="437" y="561"/>
                    </a:lnTo>
                    <a:lnTo>
                      <a:pt x="437" y="560"/>
                    </a:lnTo>
                    <a:lnTo>
                      <a:pt x="438" y="560"/>
                    </a:lnTo>
                    <a:lnTo>
                      <a:pt x="438" y="559"/>
                    </a:lnTo>
                    <a:lnTo>
                      <a:pt x="439" y="560"/>
                    </a:lnTo>
                    <a:lnTo>
                      <a:pt x="441" y="559"/>
                    </a:lnTo>
                    <a:lnTo>
                      <a:pt x="446" y="559"/>
                    </a:lnTo>
                    <a:lnTo>
                      <a:pt x="447" y="558"/>
                    </a:lnTo>
                    <a:lnTo>
                      <a:pt x="449" y="558"/>
                    </a:lnTo>
                    <a:lnTo>
                      <a:pt x="450" y="559"/>
                    </a:lnTo>
                    <a:lnTo>
                      <a:pt x="452" y="559"/>
                    </a:lnTo>
                    <a:lnTo>
                      <a:pt x="452" y="560"/>
                    </a:lnTo>
                    <a:lnTo>
                      <a:pt x="453" y="558"/>
                    </a:lnTo>
                    <a:lnTo>
                      <a:pt x="456" y="559"/>
                    </a:lnTo>
                    <a:lnTo>
                      <a:pt x="457" y="558"/>
                    </a:lnTo>
                    <a:lnTo>
                      <a:pt x="462" y="558"/>
                    </a:lnTo>
                    <a:lnTo>
                      <a:pt x="463" y="559"/>
                    </a:lnTo>
                    <a:lnTo>
                      <a:pt x="463" y="559"/>
                    </a:lnTo>
                    <a:lnTo>
                      <a:pt x="463" y="559"/>
                    </a:lnTo>
                    <a:lnTo>
                      <a:pt x="464" y="561"/>
                    </a:lnTo>
                    <a:lnTo>
                      <a:pt x="466" y="562"/>
                    </a:lnTo>
                    <a:lnTo>
                      <a:pt x="466" y="562"/>
                    </a:lnTo>
                    <a:lnTo>
                      <a:pt x="467" y="563"/>
                    </a:lnTo>
                    <a:lnTo>
                      <a:pt x="467" y="566"/>
                    </a:lnTo>
                    <a:lnTo>
                      <a:pt x="468" y="566"/>
                    </a:lnTo>
                    <a:lnTo>
                      <a:pt x="468" y="567"/>
                    </a:lnTo>
                    <a:lnTo>
                      <a:pt x="468" y="568"/>
                    </a:lnTo>
                    <a:lnTo>
                      <a:pt x="470" y="568"/>
                    </a:lnTo>
                    <a:lnTo>
                      <a:pt x="471" y="568"/>
                    </a:lnTo>
                    <a:lnTo>
                      <a:pt x="471" y="568"/>
                    </a:lnTo>
                    <a:lnTo>
                      <a:pt x="471" y="569"/>
                    </a:lnTo>
                    <a:lnTo>
                      <a:pt x="472" y="569"/>
                    </a:lnTo>
                    <a:lnTo>
                      <a:pt x="473" y="570"/>
                    </a:lnTo>
                    <a:lnTo>
                      <a:pt x="475" y="573"/>
                    </a:lnTo>
                    <a:lnTo>
                      <a:pt x="476" y="573"/>
                    </a:lnTo>
                    <a:lnTo>
                      <a:pt x="480" y="573"/>
                    </a:lnTo>
                    <a:lnTo>
                      <a:pt x="483" y="572"/>
                    </a:lnTo>
                    <a:lnTo>
                      <a:pt x="483" y="572"/>
                    </a:lnTo>
                    <a:lnTo>
                      <a:pt x="484" y="572"/>
                    </a:lnTo>
                    <a:lnTo>
                      <a:pt x="484" y="572"/>
                    </a:lnTo>
                    <a:lnTo>
                      <a:pt x="483" y="574"/>
                    </a:lnTo>
                    <a:lnTo>
                      <a:pt x="481" y="575"/>
                    </a:lnTo>
                    <a:lnTo>
                      <a:pt x="478" y="576"/>
                    </a:lnTo>
                    <a:lnTo>
                      <a:pt x="477" y="575"/>
                    </a:lnTo>
                    <a:lnTo>
                      <a:pt x="476" y="576"/>
                    </a:lnTo>
                    <a:lnTo>
                      <a:pt x="476" y="578"/>
                    </a:lnTo>
                    <a:lnTo>
                      <a:pt x="484" y="586"/>
                    </a:lnTo>
                    <a:lnTo>
                      <a:pt x="487" y="586"/>
                    </a:lnTo>
                    <a:lnTo>
                      <a:pt x="489" y="585"/>
                    </a:lnTo>
                    <a:lnTo>
                      <a:pt x="490" y="584"/>
                    </a:lnTo>
                    <a:lnTo>
                      <a:pt x="490" y="584"/>
                    </a:lnTo>
                    <a:lnTo>
                      <a:pt x="492" y="583"/>
                    </a:lnTo>
                    <a:lnTo>
                      <a:pt x="493" y="582"/>
                    </a:lnTo>
                    <a:lnTo>
                      <a:pt x="494" y="576"/>
                    </a:lnTo>
                    <a:lnTo>
                      <a:pt x="494" y="576"/>
                    </a:lnTo>
                    <a:lnTo>
                      <a:pt x="494" y="576"/>
                    </a:lnTo>
                    <a:lnTo>
                      <a:pt x="497" y="576"/>
                    </a:lnTo>
                    <a:lnTo>
                      <a:pt x="497" y="577"/>
                    </a:lnTo>
                    <a:lnTo>
                      <a:pt x="497" y="578"/>
                    </a:lnTo>
                    <a:lnTo>
                      <a:pt x="496" y="578"/>
                    </a:lnTo>
                    <a:lnTo>
                      <a:pt x="496" y="579"/>
                    </a:lnTo>
                    <a:lnTo>
                      <a:pt x="496" y="579"/>
                    </a:lnTo>
                    <a:lnTo>
                      <a:pt x="496" y="580"/>
                    </a:lnTo>
                    <a:lnTo>
                      <a:pt x="496" y="580"/>
                    </a:lnTo>
                    <a:lnTo>
                      <a:pt x="496" y="581"/>
                    </a:lnTo>
                    <a:lnTo>
                      <a:pt x="496" y="582"/>
                    </a:lnTo>
                    <a:lnTo>
                      <a:pt x="496" y="583"/>
                    </a:lnTo>
                    <a:lnTo>
                      <a:pt x="496" y="583"/>
                    </a:lnTo>
                    <a:lnTo>
                      <a:pt x="496" y="583"/>
                    </a:lnTo>
                    <a:lnTo>
                      <a:pt x="496" y="584"/>
                    </a:lnTo>
                    <a:lnTo>
                      <a:pt x="497" y="588"/>
                    </a:lnTo>
                    <a:lnTo>
                      <a:pt x="496" y="590"/>
                    </a:lnTo>
                    <a:lnTo>
                      <a:pt x="496" y="593"/>
                    </a:lnTo>
                    <a:lnTo>
                      <a:pt x="496" y="594"/>
                    </a:lnTo>
                    <a:lnTo>
                      <a:pt x="497" y="596"/>
                    </a:lnTo>
                    <a:lnTo>
                      <a:pt x="497" y="595"/>
                    </a:lnTo>
                    <a:lnTo>
                      <a:pt x="497" y="595"/>
                    </a:lnTo>
                    <a:lnTo>
                      <a:pt x="498" y="595"/>
                    </a:lnTo>
                    <a:lnTo>
                      <a:pt x="498" y="596"/>
                    </a:lnTo>
                    <a:lnTo>
                      <a:pt x="497" y="597"/>
                    </a:lnTo>
                    <a:lnTo>
                      <a:pt x="497" y="599"/>
                    </a:lnTo>
                    <a:lnTo>
                      <a:pt x="498" y="601"/>
                    </a:lnTo>
                    <a:lnTo>
                      <a:pt x="498" y="601"/>
                    </a:lnTo>
                    <a:lnTo>
                      <a:pt x="498" y="602"/>
                    </a:lnTo>
                    <a:lnTo>
                      <a:pt x="498" y="602"/>
                    </a:lnTo>
                    <a:lnTo>
                      <a:pt x="500" y="612"/>
                    </a:lnTo>
                    <a:lnTo>
                      <a:pt x="500" y="612"/>
                    </a:lnTo>
                    <a:lnTo>
                      <a:pt x="501" y="614"/>
                    </a:lnTo>
                    <a:lnTo>
                      <a:pt x="502" y="615"/>
                    </a:lnTo>
                    <a:lnTo>
                      <a:pt x="503" y="616"/>
                    </a:lnTo>
                    <a:lnTo>
                      <a:pt x="503" y="616"/>
                    </a:lnTo>
                    <a:lnTo>
                      <a:pt x="503" y="616"/>
                    </a:lnTo>
                    <a:lnTo>
                      <a:pt x="503" y="616"/>
                    </a:lnTo>
                    <a:lnTo>
                      <a:pt x="503" y="616"/>
                    </a:lnTo>
                    <a:lnTo>
                      <a:pt x="503" y="617"/>
                    </a:lnTo>
                    <a:lnTo>
                      <a:pt x="503" y="619"/>
                    </a:lnTo>
                    <a:lnTo>
                      <a:pt x="504" y="620"/>
                    </a:lnTo>
                    <a:lnTo>
                      <a:pt x="505" y="621"/>
                    </a:lnTo>
                    <a:lnTo>
                      <a:pt x="510" y="634"/>
                    </a:lnTo>
                    <a:lnTo>
                      <a:pt x="514" y="638"/>
                    </a:lnTo>
                    <a:lnTo>
                      <a:pt x="518" y="651"/>
                    </a:lnTo>
                    <a:lnTo>
                      <a:pt x="518" y="651"/>
                    </a:lnTo>
                    <a:lnTo>
                      <a:pt x="522" y="657"/>
                    </a:lnTo>
                    <a:lnTo>
                      <a:pt x="524" y="657"/>
                    </a:lnTo>
                    <a:lnTo>
                      <a:pt x="525" y="656"/>
                    </a:lnTo>
                    <a:lnTo>
                      <a:pt x="525" y="656"/>
                    </a:lnTo>
                    <a:lnTo>
                      <a:pt x="525" y="656"/>
                    </a:lnTo>
                    <a:lnTo>
                      <a:pt x="526" y="655"/>
                    </a:lnTo>
                    <a:lnTo>
                      <a:pt x="526" y="655"/>
                    </a:lnTo>
                    <a:lnTo>
                      <a:pt x="526" y="654"/>
                    </a:lnTo>
                    <a:lnTo>
                      <a:pt x="527" y="652"/>
                    </a:lnTo>
                    <a:lnTo>
                      <a:pt x="529" y="652"/>
                    </a:lnTo>
                    <a:lnTo>
                      <a:pt x="531" y="651"/>
                    </a:lnTo>
                    <a:lnTo>
                      <a:pt x="531" y="649"/>
                    </a:lnTo>
                    <a:lnTo>
                      <a:pt x="533" y="645"/>
                    </a:lnTo>
                    <a:lnTo>
                      <a:pt x="534" y="645"/>
                    </a:lnTo>
                    <a:lnTo>
                      <a:pt x="535" y="645"/>
                    </a:lnTo>
                    <a:lnTo>
                      <a:pt x="536" y="645"/>
                    </a:lnTo>
                    <a:lnTo>
                      <a:pt x="536" y="637"/>
                    </a:lnTo>
                    <a:lnTo>
                      <a:pt x="539" y="630"/>
                    </a:lnTo>
                    <a:lnTo>
                      <a:pt x="538" y="628"/>
                    </a:lnTo>
                    <a:lnTo>
                      <a:pt x="538" y="627"/>
                    </a:lnTo>
                    <a:lnTo>
                      <a:pt x="538" y="627"/>
                    </a:lnTo>
                    <a:lnTo>
                      <a:pt x="537" y="626"/>
                    </a:lnTo>
                    <a:lnTo>
                      <a:pt x="538" y="626"/>
                    </a:lnTo>
                    <a:lnTo>
                      <a:pt x="538" y="626"/>
                    </a:lnTo>
                    <a:lnTo>
                      <a:pt x="537" y="623"/>
                    </a:lnTo>
                    <a:lnTo>
                      <a:pt x="537" y="623"/>
                    </a:lnTo>
                    <a:lnTo>
                      <a:pt x="537" y="621"/>
                    </a:lnTo>
                    <a:lnTo>
                      <a:pt x="537" y="621"/>
                    </a:lnTo>
                    <a:lnTo>
                      <a:pt x="537" y="617"/>
                    </a:lnTo>
                    <a:lnTo>
                      <a:pt x="539" y="615"/>
                    </a:lnTo>
                    <a:lnTo>
                      <a:pt x="540" y="614"/>
                    </a:lnTo>
                    <a:lnTo>
                      <a:pt x="540" y="614"/>
                    </a:lnTo>
                    <a:lnTo>
                      <a:pt x="541" y="615"/>
                    </a:lnTo>
                    <a:lnTo>
                      <a:pt x="542" y="615"/>
                    </a:lnTo>
                    <a:lnTo>
                      <a:pt x="543" y="612"/>
                    </a:lnTo>
                    <a:lnTo>
                      <a:pt x="549" y="610"/>
                    </a:lnTo>
                    <a:lnTo>
                      <a:pt x="549" y="609"/>
                    </a:lnTo>
                    <a:lnTo>
                      <a:pt x="549" y="608"/>
                    </a:lnTo>
                    <a:lnTo>
                      <a:pt x="550" y="608"/>
                    </a:lnTo>
                    <a:lnTo>
                      <a:pt x="559" y="600"/>
                    </a:lnTo>
                    <a:lnTo>
                      <a:pt x="559" y="600"/>
                    </a:lnTo>
                    <a:lnTo>
                      <a:pt x="560" y="600"/>
                    </a:lnTo>
                    <a:lnTo>
                      <a:pt x="564" y="594"/>
                    </a:lnTo>
                    <a:lnTo>
                      <a:pt x="572" y="590"/>
                    </a:lnTo>
                    <a:lnTo>
                      <a:pt x="572" y="590"/>
                    </a:lnTo>
                    <a:lnTo>
                      <a:pt x="574" y="588"/>
                    </a:lnTo>
                    <a:lnTo>
                      <a:pt x="574" y="587"/>
                    </a:lnTo>
                    <a:lnTo>
                      <a:pt x="576" y="586"/>
                    </a:lnTo>
                    <a:lnTo>
                      <a:pt x="575" y="584"/>
                    </a:lnTo>
                    <a:lnTo>
                      <a:pt x="576" y="582"/>
                    </a:lnTo>
                    <a:lnTo>
                      <a:pt x="580" y="579"/>
                    </a:lnTo>
                    <a:lnTo>
                      <a:pt x="581" y="579"/>
                    </a:lnTo>
                    <a:lnTo>
                      <a:pt x="581" y="578"/>
                    </a:lnTo>
                    <a:lnTo>
                      <a:pt x="582" y="578"/>
                    </a:lnTo>
                    <a:lnTo>
                      <a:pt x="582" y="580"/>
                    </a:lnTo>
                    <a:lnTo>
                      <a:pt x="582" y="580"/>
                    </a:lnTo>
                    <a:lnTo>
                      <a:pt x="582" y="580"/>
                    </a:lnTo>
                    <a:lnTo>
                      <a:pt x="582" y="580"/>
                    </a:lnTo>
                    <a:lnTo>
                      <a:pt x="583" y="581"/>
                    </a:lnTo>
                    <a:lnTo>
                      <a:pt x="583" y="581"/>
                    </a:lnTo>
                    <a:lnTo>
                      <a:pt x="584" y="581"/>
                    </a:lnTo>
                    <a:lnTo>
                      <a:pt x="584" y="581"/>
                    </a:lnTo>
                    <a:lnTo>
                      <a:pt x="584" y="580"/>
                    </a:lnTo>
                    <a:lnTo>
                      <a:pt x="584" y="579"/>
                    </a:lnTo>
                    <a:lnTo>
                      <a:pt x="585" y="580"/>
                    </a:lnTo>
                    <a:lnTo>
                      <a:pt x="585" y="581"/>
                    </a:lnTo>
                    <a:lnTo>
                      <a:pt x="586" y="581"/>
                    </a:lnTo>
                    <a:lnTo>
                      <a:pt x="587" y="581"/>
                    </a:lnTo>
                    <a:lnTo>
                      <a:pt x="587" y="580"/>
                    </a:lnTo>
                    <a:lnTo>
                      <a:pt x="587" y="580"/>
                    </a:lnTo>
                    <a:lnTo>
                      <a:pt x="587" y="580"/>
                    </a:lnTo>
                    <a:lnTo>
                      <a:pt x="588" y="580"/>
                    </a:lnTo>
                    <a:lnTo>
                      <a:pt x="588" y="579"/>
                    </a:lnTo>
                    <a:lnTo>
                      <a:pt x="589" y="580"/>
                    </a:lnTo>
                    <a:lnTo>
                      <a:pt x="590" y="579"/>
                    </a:lnTo>
                    <a:lnTo>
                      <a:pt x="590" y="580"/>
                    </a:lnTo>
                    <a:lnTo>
                      <a:pt x="591" y="579"/>
                    </a:lnTo>
                    <a:lnTo>
                      <a:pt x="591" y="579"/>
                    </a:lnTo>
                    <a:lnTo>
                      <a:pt x="592" y="578"/>
                    </a:lnTo>
                    <a:lnTo>
                      <a:pt x="592" y="579"/>
                    </a:lnTo>
                    <a:lnTo>
                      <a:pt x="592" y="576"/>
                    </a:lnTo>
                    <a:lnTo>
                      <a:pt x="592" y="577"/>
                    </a:lnTo>
                    <a:lnTo>
                      <a:pt x="593" y="576"/>
                    </a:lnTo>
                    <a:lnTo>
                      <a:pt x="593" y="575"/>
                    </a:lnTo>
                    <a:lnTo>
                      <a:pt x="592" y="574"/>
                    </a:lnTo>
                    <a:lnTo>
                      <a:pt x="592" y="574"/>
                    </a:lnTo>
                    <a:lnTo>
                      <a:pt x="592" y="573"/>
                    </a:lnTo>
                    <a:lnTo>
                      <a:pt x="592" y="573"/>
                    </a:lnTo>
                    <a:lnTo>
                      <a:pt x="593" y="574"/>
                    </a:lnTo>
                    <a:lnTo>
                      <a:pt x="594" y="574"/>
                    </a:lnTo>
                    <a:lnTo>
                      <a:pt x="596" y="574"/>
                    </a:lnTo>
                    <a:lnTo>
                      <a:pt x="597" y="574"/>
                    </a:lnTo>
                    <a:lnTo>
                      <a:pt x="598" y="577"/>
                    </a:lnTo>
                    <a:lnTo>
                      <a:pt x="601" y="585"/>
                    </a:lnTo>
                    <a:lnTo>
                      <a:pt x="601" y="585"/>
                    </a:lnTo>
                    <a:lnTo>
                      <a:pt x="602" y="587"/>
                    </a:lnTo>
                    <a:lnTo>
                      <a:pt x="603" y="588"/>
                    </a:lnTo>
                    <a:lnTo>
                      <a:pt x="603" y="588"/>
                    </a:lnTo>
                    <a:lnTo>
                      <a:pt x="604" y="589"/>
                    </a:lnTo>
                    <a:lnTo>
                      <a:pt x="605" y="589"/>
                    </a:lnTo>
                    <a:lnTo>
                      <a:pt x="605" y="590"/>
                    </a:lnTo>
                    <a:lnTo>
                      <a:pt x="609" y="592"/>
                    </a:lnTo>
                    <a:lnTo>
                      <a:pt x="609" y="593"/>
                    </a:lnTo>
                    <a:lnTo>
                      <a:pt x="609" y="593"/>
                    </a:lnTo>
                    <a:lnTo>
                      <a:pt x="609" y="593"/>
                    </a:lnTo>
                    <a:lnTo>
                      <a:pt x="609" y="594"/>
                    </a:lnTo>
                    <a:lnTo>
                      <a:pt x="608" y="593"/>
                    </a:lnTo>
                    <a:lnTo>
                      <a:pt x="608" y="594"/>
                    </a:lnTo>
                    <a:lnTo>
                      <a:pt x="609" y="596"/>
                    </a:lnTo>
                    <a:lnTo>
                      <a:pt x="609" y="597"/>
                    </a:lnTo>
                    <a:lnTo>
                      <a:pt x="610" y="595"/>
                    </a:lnTo>
                    <a:lnTo>
                      <a:pt x="612" y="600"/>
                    </a:lnTo>
                    <a:lnTo>
                      <a:pt x="612" y="601"/>
                    </a:lnTo>
                    <a:lnTo>
                      <a:pt x="612" y="601"/>
                    </a:lnTo>
                    <a:lnTo>
                      <a:pt x="613" y="606"/>
                    </a:lnTo>
                    <a:lnTo>
                      <a:pt x="612" y="611"/>
                    </a:lnTo>
                    <a:lnTo>
                      <a:pt x="612" y="613"/>
                    </a:lnTo>
                    <a:lnTo>
                      <a:pt x="612" y="613"/>
                    </a:lnTo>
                    <a:lnTo>
                      <a:pt x="613" y="612"/>
                    </a:lnTo>
                    <a:lnTo>
                      <a:pt x="613" y="613"/>
                    </a:lnTo>
                    <a:lnTo>
                      <a:pt x="613" y="614"/>
                    </a:lnTo>
                    <a:lnTo>
                      <a:pt x="616" y="615"/>
                    </a:lnTo>
                    <a:lnTo>
                      <a:pt x="616" y="614"/>
                    </a:lnTo>
                    <a:lnTo>
                      <a:pt x="616" y="614"/>
                    </a:lnTo>
                    <a:lnTo>
                      <a:pt x="617" y="614"/>
                    </a:lnTo>
                    <a:lnTo>
                      <a:pt x="618" y="615"/>
                    </a:lnTo>
                    <a:lnTo>
                      <a:pt x="625" y="609"/>
                    </a:lnTo>
                    <a:lnTo>
                      <a:pt x="625" y="605"/>
                    </a:lnTo>
                    <a:lnTo>
                      <a:pt x="627" y="608"/>
                    </a:lnTo>
                    <a:lnTo>
                      <a:pt x="627" y="608"/>
                    </a:lnTo>
                    <a:lnTo>
                      <a:pt x="627" y="608"/>
                    </a:lnTo>
                    <a:lnTo>
                      <a:pt x="630" y="610"/>
                    </a:lnTo>
                    <a:lnTo>
                      <a:pt x="630" y="610"/>
                    </a:lnTo>
                    <a:lnTo>
                      <a:pt x="634" y="626"/>
                    </a:lnTo>
                    <a:lnTo>
                      <a:pt x="634" y="626"/>
                    </a:lnTo>
                    <a:lnTo>
                      <a:pt x="634" y="626"/>
                    </a:lnTo>
                    <a:lnTo>
                      <a:pt x="636" y="633"/>
                    </a:lnTo>
                    <a:lnTo>
                      <a:pt x="636" y="634"/>
                    </a:lnTo>
                    <a:lnTo>
                      <a:pt x="636" y="636"/>
                    </a:lnTo>
                    <a:lnTo>
                      <a:pt x="635" y="635"/>
                    </a:lnTo>
                    <a:lnTo>
                      <a:pt x="635" y="636"/>
                    </a:lnTo>
                    <a:lnTo>
                      <a:pt x="637" y="637"/>
                    </a:lnTo>
                    <a:lnTo>
                      <a:pt x="635" y="645"/>
                    </a:lnTo>
                    <a:lnTo>
                      <a:pt x="636" y="646"/>
                    </a:lnTo>
                    <a:lnTo>
                      <a:pt x="636" y="645"/>
                    </a:lnTo>
                    <a:lnTo>
                      <a:pt x="637" y="644"/>
                    </a:lnTo>
                    <a:lnTo>
                      <a:pt x="638" y="642"/>
                    </a:lnTo>
                    <a:lnTo>
                      <a:pt x="638" y="641"/>
                    </a:lnTo>
                    <a:lnTo>
                      <a:pt x="634" y="655"/>
                    </a:lnTo>
                    <a:lnTo>
                      <a:pt x="634" y="657"/>
                    </a:lnTo>
                    <a:lnTo>
                      <a:pt x="636" y="656"/>
                    </a:lnTo>
                    <a:lnTo>
                      <a:pt x="638" y="659"/>
                    </a:lnTo>
                    <a:lnTo>
                      <a:pt x="639" y="659"/>
                    </a:lnTo>
                    <a:lnTo>
                      <a:pt x="641" y="663"/>
                    </a:lnTo>
                    <a:lnTo>
                      <a:pt x="642" y="663"/>
                    </a:lnTo>
                    <a:lnTo>
                      <a:pt x="645" y="666"/>
                    </a:lnTo>
                    <a:lnTo>
                      <a:pt x="645" y="666"/>
                    </a:lnTo>
                    <a:lnTo>
                      <a:pt x="646" y="675"/>
                    </a:lnTo>
                    <a:lnTo>
                      <a:pt x="647" y="675"/>
                    </a:lnTo>
                    <a:lnTo>
                      <a:pt x="647" y="678"/>
                    </a:lnTo>
                    <a:lnTo>
                      <a:pt x="648" y="679"/>
                    </a:lnTo>
                    <a:lnTo>
                      <a:pt x="648" y="680"/>
                    </a:lnTo>
                    <a:lnTo>
                      <a:pt x="651" y="684"/>
                    </a:lnTo>
                    <a:lnTo>
                      <a:pt x="651" y="686"/>
                    </a:lnTo>
                    <a:lnTo>
                      <a:pt x="662" y="694"/>
                    </a:lnTo>
                    <a:lnTo>
                      <a:pt x="663" y="694"/>
                    </a:lnTo>
                    <a:lnTo>
                      <a:pt x="663" y="694"/>
                    </a:lnTo>
                    <a:lnTo>
                      <a:pt x="663" y="694"/>
                    </a:lnTo>
                    <a:lnTo>
                      <a:pt x="663" y="693"/>
                    </a:lnTo>
                    <a:lnTo>
                      <a:pt x="664" y="693"/>
                    </a:lnTo>
                    <a:lnTo>
                      <a:pt x="666" y="693"/>
                    </a:lnTo>
                    <a:lnTo>
                      <a:pt x="667" y="694"/>
                    </a:lnTo>
                    <a:lnTo>
                      <a:pt x="667" y="693"/>
                    </a:lnTo>
                    <a:lnTo>
                      <a:pt x="667" y="692"/>
                    </a:lnTo>
                    <a:lnTo>
                      <a:pt x="665" y="688"/>
                    </a:lnTo>
                    <a:lnTo>
                      <a:pt x="663" y="686"/>
                    </a:lnTo>
                    <a:lnTo>
                      <a:pt x="663" y="674"/>
                    </a:lnTo>
                    <a:lnTo>
                      <a:pt x="660" y="671"/>
                    </a:lnTo>
                    <a:lnTo>
                      <a:pt x="656" y="668"/>
                    </a:lnTo>
                    <a:lnTo>
                      <a:pt x="656" y="668"/>
                    </a:lnTo>
                    <a:lnTo>
                      <a:pt x="652" y="664"/>
                    </a:lnTo>
                    <a:lnTo>
                      <a:pt x="649" y="663"/>
                    </a:lnTo>
                    <a:lnTo>
                      <a:pt x="647" y="662"/>
                    </a:lnTo>
                    <a:lnTo>
                      <a:pt x="647" y="662"/>
                    </a:lnTo>
                    <a:lnTo>
                      <a:pt x="645" y="657"/>
                    </a:lnTo>
                    <a:lnTo>
                      <a:pt x="644" y="655"/>
                    </a:lnTo>
                    <a:lnTo>
                      <a:pt x="643" y="652"/>
                    </a:lnTo>
                    <a:lnTo>
                      <a:pt x="643" y="651"/>
                    </a:lnTo>
                    <a:lnTo>
                      <a:pt x="641" y="651"/>
                    </a:lnTo>
                    <a:lnTo>
                      <a:pt x="641" y="652"/>
                    </a:lnTo>
                    <a:lnTo>
                      <a:pt x="640" y="651"/>
                    </a:lnTo>
                    <a:lnTo>
                      <a:pt x="639" y="651"/>
                    </a:lnTo>
                    <a:lnTo>
                      <a:pt x="639" y="645"/>
                    </a:lnTo>
                    <a:lnTo>
                      <a:pt x="640" y="644"/>
                    </a:lnTo>
                    <a:lnTo>
                      <a:pt x="640" y="643"/>
                    </a:lnTo>
                    <a:lnTo>
                      <a:pt x="640" y="642"/>
                    </a:lnTo>
                    <a:lnTo>
                      <a:pt x="641" y="641"/>
                    </a:lnTo>
                    <a:lnTo>
                      <a:pt x="641" y="641"/>
                    </a:lnTo>
                    <a:lnTo>
                      <a:pt x="643" y="635"/>
                    </a:lnTo>
                    <a:lnTo>
                      <a:pt x="644" y="630"/>
                    </a:lnTo>
                    <a:lnTo>
                      <a:pt x="643" y="627"/>
                    </a:lnTo>
                    <a:lnTo>
                      <a:pt x="645" y="627"/>
                    </a:lnTo>
                    <a:lnTo>
                      <a:pt x="646" y="627"/>
                    </a:lnTo>
                    <a:lnTo>
                      <a:pt x="649" y="627"/>
                    </a:lnTo>
                    <a:lnTo>
                      <a:pt x="649" y="628"/>
                    </a:lnTo>
                    <a:lnTo>
                      <a:pt x="649" y="631"/>
                    </a:lnTo>
                    <a:lnTo>
                      <a:pt x="649" y="632"/>
                    </a:lnTo>
                    <a:lnTo>
                      <a:pt x="649" y="632"/>
                    </a:lnTo>
                    <a:lnTo>
                      <a:pt x="649" y="632"/>
                    </a:lnTo>
                    <a:lnTo>
                      <a:pt x="654" y="632"/>
                    </a:lnTo>
                    <a:lnTo>
                      <a:pt x="656" y="634"/>
                    </a:lnTo>
                    <a:lnTo>
                      <a:pt x="657" y="635"/>
                    </a:lnTo>
                    <a:lnTo>
                      <a:pt x="658" y="635"/>
                    </a:lnTo>
                    <a:lnTo>
                      <a:pt x="658" y="635"/>
                    </a:lnTo>
                    <a:lnTo>
                      <a:pt x="659" y="637"/>
                    </a:lnTo>
                    <a:lnTo>
                      <a:pt x="659" y="637"/>
                    </a:lnTo>
                    <a:lnTo>
                      <a:pt x="659" y="638"/>
                    </a:lnTo>
                    <a:lnTo>
                      <a:pt x="660" y="639"/>
                    </a:lnTo>
                    <a:lnTo>
                      <a:pt x="660" y="640"/>
                    </a:lnTo>
                    <a:lnTo>
                      <a:pt x="660" y="639"/>
                    </a:lnTo>
                    <a:lnTo>
                      <a:pt x="660" y="639"/>
                    </a:lnTo>
                    <a:lnTo>
                      <a:pt x="661" y="642"/>
                    </a:lnTo>
                    <a:lnTo>
                      <a:pt x="662" y="641"/>
                    </a:lnTo>
                    <a:lnTo>
                      <a:pt x="663" y="641"/>
                    </a:lnTo>
                    <a:lnTo>
                      <a:pt x="663" y="641"/>
                    </a:lnTo>
                    <a:lnTo>
                      <a:pt x="663" y="641"/>
                    </a:lnTo>
                    <a:lnTo>
                      <a:pt x="663" y="642"/>
                    </a:lnTo>
                    <a:lnTo>
                      <a:pt x="663" y="643"/>
                    </a:lnTo>
                    <a:lnTo>
                      <a:pt x="663" y="644"/>
                    </a:lnTo>
                    <a:lnTo>
                      <a:pt x="664" y="644"/>
                    </a:lnTo>
                    <a:lnTo>
                      <a:pt x="665" y="644"/>
                    </a:lnTo>
                    <a:lnTo>
                      <a:pt x="667" y="644"/>
                    </a:lnTo>
                    <a:lnTo>
                      <a:pt x="667" y="644"/>
                    </a:lnTo>
                    <a:lnTo>
                      <a:pt x="667" y="644"/>
                    </a:lnTo>
                    <a:lnTo>
                      <a:pt x="668" y="644"/>
                    </a:lnTo>
                    <a:lnTo>
                      <a:pt x="669" y="645"/>
                    </a:lnTo>
                    <a:lnTo>
                      <a:pt x="670" y="646"/>
                    </a:lnTo>
                    <a:lnTo>
                      <a:pt x="671" y="647"/>
                    </a:lnTo>
                    <a:lnTo>
                      <a:pt x="670" y="648"/>
                    </a:lnTo>
                    <a:lnTo>
                      <a:pt x="670" y="651"/>
                    </a:lnTo>
                    <a:lnTo>
                      <a:pt x="670" y="652"/>
                    </a:lnTo>
                    <a:lnTo>
                      <a:pt x="670" y="654"/>
                    </a:lnTo>
                    <a:lnTo>
                      <a:pt x="670" y="654"/>
                    </a:lnTo>
                    <a:lnTo>
                      <a:pt x="670" y="655"/>
                    </a:lnTo>
                    <a:lnTo>
                      <a:pt x="671" y="655"/>
                    </a:lnTo>
                    <a:lnTo>
                      <a:pt x="674" y="652"/>
                    </a:lnTo>
                    <a:lnTo>
                      <a:pt x="676" y="651"/>
                    </a:lnTo>
                    <a:lnTo>
                      <a:pt x="677" y="651"/>
                    </a:lnTo>
                    <a:lnTo>
                      <a:pt x="677" y="650"/>
                    </a:lnTo>
                    <a:lnTo>
                      <a:pt x="677" y="649"/>
                    </a:lnTo>
                    <a:lnTo>
                      <a:pt x="678" y="649"/>
                    </a:lnTo>
                    <a:lnTo>
                      <a:pt x="679" y="649"/>
                    </a:lnTo>
                    <a:lnTo>
                      <a:pt x="679" y="648"/>
                    </a:lnTo>
                    <a:lnTo>
                      <a:pt x="679" y="648"/>
                    </a:lnTo>
                    <a:lnTo>
                      <a:pt x="679" y="647"/>
                    </a:lnTo>
                    <a:lnTo>
                      <a:pt x="680" y="647"/>
                    </a:lnTo>
                    <a:lnTo>
                      <a:pt x="680" y="646"/>
                    </a:lnTo>
                    <a:lnTo>
                      <a:pt x="680" y="646"/>
                    </a:lnTo>
                    <a:lnTo>
                      <a:pt x="680" y="645"/>
                    </a:lnTo>
                    <a:lnTo>
                      <a:pt x="681" y="645"/>
                    </a:lnTo>
                    <a:lnTo>
                      <a:pt x="681" y="644"/>
                    </a:lnTo>
                    <a:lnTo>
                      <a:pt x="682" y="644"/>
                    </a:lnTo>
                    <a:lnTo>
                      <a:pt x="683" y="644"/>
                    </a:lnTo>
                    <a:lnTo>
                      <a:pt x="684" y="644"/>
                    </a:lnTo>
                    <a:lnTo>
                      <a:pt x="687" y="643"/>
                    </a:lnTo>
                    <a:lnTo>
                      <a:pt x="688" y="641"/>
                    </a:lnTo>
                    <a:lnTo>
                      <a:pt x="691" y="641"/>
                    </a:lnTo>
                    <a:lnTo>
                      <a:pt x="692" y="640"/>
                    </a:lnTo>
                    <a:lnTo>
                      <a:pt x="692" y="640"/>
                    </a:lnTo>
                    <a:lnTo>
                      <a:pt x="693" y="638"/>
                    </a:lnTo>
                    <a:lnTo>
                      <a:pt x="694" y="637"/>
                    </a:lnTo>
                    <a:lnTo>
                      <a:pt x="694" y="637"/>
                    </a:lnTo>
                    <a:lnTo>
                      <a:pt x="693" y="637"/>
                    </a:lnTo>
                    <a:lnTo>
                      <a:pt x="694" y="636"/>
                    </a:lnTo>
                    <a:lnTo>
                      <a:pt x="694" y="636"/>
                    </a:lnTo>
                    <a:lnTo>
                      <a:pt x="693" y="633"/>
                    </a:lnTo>
                    <a:lnTo>
                      <a:pt x="693" y="633"/>
                    </a:lnTo>
                    <a:lnTo>
                      <a:pt x="694" y="633"/>
                    </a:lnTo>
                    <a:lnTo>
                      <a:pt x="694" y="632"/>
                    </a:lnTo>
                    <a:lnTo>
                      <a:pt x="694" y="632"/>
                    </a:lnTo>
                    <a:lnTo>
                      <a:pt x="695" y="632"/>
                    </a:lnTo>
                    <a:lnTo>
                      <a:pt x="695" y="630"/>
                    </a:lnTo>
                    <a:lnTo>
                      <a:pt x="694" y="630"/>
                    </a:lnTo>
                    <a:lnTo>
                      <a:pt x="692" y="617"/>
                    </a:lnTo>
                    <a:lnTo>
                      <a:pt x="688" y="614"/>
                    </a:lnTo>
                    <a:lnTo>
                      <a:pt x="688" y="612"/>
                    </a:lnTo>
                    <a:lnTo>
                      <a:pt x="688" y="613"/>
                    </a:lnTo>
                    <a:lnTo>
                      <a:pt x="688" y="613"/>
                    </a:lnTo>
                    <a:lnTo>
                      <a:pt x="688" y="612"/>
                    </a:lnTo>
                    <a:lnTo>
                      <a:pt x="688" y="612"/>
                    </a:lnTo>
                    <a:lnTo>
                      <a:pt x="685" y="611"/>
                    </a:lnTo>
                    <a:lnTo>
                      <a:pt x="678" y="604"/>
                    </a:lnTo>
                    <a:lnTo>
                      <a:pt x="678" y="601"/>
                    </a:lnTo>
                    <a:lnTo>
                      <a:pt x="674" y="598"/>
                    </a:lnTo>
                    <a:lnTo>
                      <a:pt x="674" y="597"/>
                    </a:lnTo>
                    <a:lnTo>
                      <a:pt x="676" y="591"/>
                    </a:lnTo>
                    <a:lnTo>
                      <a:pt x="679" y="588"/>
                    </a:lnTo>
                    <a:lnTo>
                      <a:pt x="679" y="588"/>
                    </a:lnTo>
                    <a:lnTo>
                      <a:pt x="680" y="586"/>
                    </a:lnTo>
                    <a:lnTo>
                      <a:pt x="681" y="585"/>
                    </a:lnTo>
                    <a:lnTo>
                      <a:pt x="683" y="584"/>
                    </a:lnTo>
                    <a:lnTo>
                      <a:pt x="684" y="583"/>
                    </a:lnTo>
                    <a:lnTo>
                      <a:pt x="684" y="582"/>
                    </a:lnTo>
                    <a:lnTo>
                      <a:pt x="686" y="582"/>
                    </a:lnTo>
                    <a:lnTo>
                      <a:pt x="687" y="582"/>
                    </a:lnTo>
                    <a:lnTo>
                      <a:pt x="687" y="582"/>
                    </a:lnTo>
                    <a:lnTo>
                      <a:pt x="687" y="582"/>
                    </a:lnTo>
                    <a:lnTo>
                      <a:pt x="688" y="581"/>
                    </a:lnTo>
                    <a:lnTo>
                      <a:pt x="688" y="582"/>
                    </a:lnTo>
                    <a:lnTo>
                      <a:pt x="688" y="581"/>
                    </a:lnTo>
                    <a:lnTo>
                      <a:pt x="689" y="581"/>
                    </a:lnTo>
                    <a:lnTo>
                      <a:pt x="690" y="580"/>
                    </a:lnTo>
                    <a:lnTo>
                      <a:pt x="690" y="580"/>
                    </a:lnTo>
                    <a:lnTo>
                      <a:pt x="693" y="581"/>
                    </a:lnTo>
                    <a:lnTo>
                      <a:pt x="693" y="582"/>
                    </a:lnTo>
                    <a:lnTo>
                      <a:pt x="694" y="582"/>
                    </a:lnTo>
                    <a:lnTo>
                      <a:pt x="695" y="582"/>
                    </a:lnTo>
                    <a:lnTo>
                      <a:pt x="696" y="581"/>
                    </a:lnTo>
                    <a:lnTo>
                      <a:pt x="697" y="582"/>
                    </a:lnTo>
                    <a:lnTo>
                      <a:pt x="696" y="584"/>
                    </a:lnTo>
                    <a:lnTo>
                      <a:pt x="698" y="588"/>
                    </a:lnTo>
                    <a:lnTo>
                      <a:pt x="699" y="589"/>
                    </a:lnTo>
                    <a:lnTo>
                      <a:pt x="700" y="588"/>
                    </a:lnTo>
                    <a:lnTo>
                      <a:pt x="700" y="586"/>
                    </a:lnTo>
                    <a:lnTo>
                      <a:pt x="699" y="585"/>
                    </a:lnTo>
                    <a:lnTo>
                      <a:pt x="700" y="582"/>
                    </a:lnTo>
                    <a:lnTo>
                      <a:pt x="701" y="582"/>
                    </a:lnTo>
                    <a:lnTo>
                      <a:pt x="703" y="582"/>
                    </a:lnTo>
                    <a:lnTo>
                      <a:pt x="704" y="581"/>
                    </a:lnTo>
                    <a:lnTo>
                      <a:pt x="707" y="581"/>
                    </a:lnTo>
                    <a:lnTo>
                      <a:pt x="708" y="580"/>
                    </a:lnTo>
                    <a:lnTo>
                      <a:pt x="710" y="579"/>
                    </a:lnTo>
                    <a:lnTo>
                      <a:pt x="710" y="580"/>
                    </a:lnTo>
                    <a:lnTo>
                      <a:pt x="710" y="580"/>
                    </a:lnTo>
                    <a:lnTo>
                      <a:pt x="711" y="579"/>
                    </a:lnTo>
                    <a:lnTo>
                      <a:pt x="712" y="579"/>
                    </a:lnTo>
                    <a:lnTo>
                      <a:pt x="714" y="579"/>
                    </a:lnTo>
                    <a:lnTo>
                      <a:pt x="714" y="579"/>
                    </a:lnTo>
                    <a:lnTo>
                      <a:pt x="714" y="579"/>
                    </a:lnTo>
                    <a:lnTo>
                      <a:pt x="714" y="577"/>
                    </a:lnTo>
                    <a:lnTo>
                      <a:pt x="715" y="575"/>
                    </a:lnTo>
                    <a:lnTo>
                      <a:pt x="715" y="575"/>
                    </a:lnTo>
                    <a:lnTo>
                      <a:pt x="717" y="577"/>
                    </a:lnTo>
                    <a:lnTo>
                      <a:pt x="717" y="577"/>
                    </a:lnTo>
                    <a:lnTo>
                      <a:pt x="717" y="577"/>
                    </a:lnTo>
                    <a:lnTo>
                      <a:pt x="717" y="573"/>
                    </a:lnTo>
                    <a:lnTo>
                      <a:pt x="718" y="574"/>
                    </a:lnTo>
                    <a:lnTo>
                      <a:pt x="719" y="575"/>
                    </a:lnTo>
                    <a:lnTo>
                      <a:pt x="720" y="575"/>
                    </a:lnTo>
                    <a:lnTo>
                      <a:pt x="720" y="575"/>
                    </a:lnTo>
                    <a:lnTo>
                      <a:pt x="720" y="575"/>
                    </a:lnTo>
                    <a:lnTo>
                      <a:pt x="720" y="576"/>
                    </a:lnTo>
                    <a:lnTo>
                      <a:pt x="722" y="576"/>
                    </a:lnTo>
                    <a:lnTo>
                      <a:pt x="721" y="575"/>
                    </a:lnTo>
                    <a:lnTo>
                      <a:pt x="721" y="575"/>
                    </a:lnTo>
                    <a:lnTo>
                      <a:pt x="722" y="575"/>
                    </a:lnTo>
                    <a:lnTo>
                      <a:pt x="723" y="575"/>
                    </a:lnTo>
                    <a:lnTo>
                      <a:pt x="723" y="575"/>
                    </a:lnTo>
                    <a:lnTo>
                      <a:pt x="723" y="575"/>
                    </a:lnTo>
                    <a:lnTo>
                      <a:pt x="724" y="575"/>
                    </a:lnTo>
                    <a:lnTo>
                      <a:pt x="724" y="575"/>
                    </a:lnTo>
                    <a:lnTo>
                      <a:pt x="724" y="574"/>
                    </a:lnTo>
                    <a:lnTo>
                      <a:pt x="725" y="574"/>
                    </a:lnTo>
                    <a:lnTo>
                      <a:pt x="725" y="574"/>
                    </a:lnTo>
                    <a:lnTo>
                      <a:pt x="725" y="575"/>
                    </a:lnTo>
                    <a:lnTo>
                      <a:pt x="725" y="575"/>
                    </a:lnTo>
                    <a:lnTo>
                      <a:pt x="726" y="574"/>
                    </a:lnTo>
                    <a:lnTo>
                      <a:pt x="727" y="573"/>
                    </a:lnTo>
                    <a:lnTo>
                      <a:pt x="728" y="574"/>
                    </a:lnTo>
                    <a:lnTo>
                      <a:pt x="728" y="574"/>
                    </a:lnTo>
                    <a:lnTo>
                      <a:pt x="728" y="575"/>
                    </a:lnTo>
                    <a:lnTo>
                      <a:pt x="728" y="574"/>
                    </a:lnTo>
                    <a:lnTo>
                      <a:pt x="729" y="574"/>
                    </a:lnTo>
                    <a:lnTo>
                      <a:pt x="729" y="573"/>
                    </a:lnTo>
                    <a:lnTo>
                      <a:pt x="731" y="574"/>
                    </a:lnTo>
                    <a:lnTo>
                      <a:pt x="735" y="572"/>
                    </a:lnTo>
                    <a:lnTo>
                      <a:pt x="736" y="569"/>
                    </a:lnTo>
                    <a:lnTo>
                      <a:pt x="737" y="569"/>
                    </a:lnTo>
                    <a:lnTo>
                      <a:pt x="738" y="569"/>
                    </a:lnTo>
                    <a:lnTo>
                      <a:pt x="739" y="568"/>
                    </a:lnTo>
                    <a:lnTo>
                      <a:pt x="739" y="568"/>
                    </a:lnTo>
                    <a:lnTo>
                      <a:pt x="739" y="568"/>
                    </a:lnTo>
                    <a:lnTo>
                      <a:pt x="739" y="568"/>
                    </a:lnTo>
                    <a:lnTo>
                      <a:pt x="740" y="567"/>
                    </a:lnTo>
                    <a:lnTo>
                      <a:pt x="740" y="568"/>
                    </a:lnTo>
                    <a:lnTo>
                      <a:pt x="740" y="567"/>
                    </a:lnTo>
                    <a:lnTo>
                      <a:pt x="741" y="567"/>
                    </a:lnTo>
                    <a:lnTo>
                      <a:pt x="743" y="565"/>
                    </a:lnTo>
                    <a:lnTo>
                      <a:pt x="743" y="564"/>
                    </a:lnTo>
                    <a:lnTo>
                      <a:pt x="743" y="564"/>
                    </a:lnTo>
                    <a:lnTo>
                      <a:pt x="743" y="564"/>
                    </a:lnTo>
                    <a:lnTo>
                      <a:pt x="743" y="563"/>
                    </a:lnTo>
                    <a:lnTo>
                      <a:pt x="744" y="563"/>
                    </a:lnTo>
                    <a:lnTo>
                      <a:pt x="746" y="563"/>
                    </a:lnTo>
                    <a:lnTo>
                      <a:pt x="746" y="562"/>
                    </a:lnTo>
                    <a:lnTo>
                      <a:pt x="747" y="561"/>
                    </a:lnTo>
                    <a:lnTo>
                      <a:pt x="747" y="561"/>
                    </a:lnTo>
                    <a:lnTo>
                      <a:pt x="747" y="559"/>
                    </a:lnTo>
                    <a:lnTo>
                      <a:pt x="748" y="559"/>
                    </a:lnTo>
                    <a:lnTo>
                      <a:pt x="749" y="560"/>
                    </a:lnTo>
                    <a:lnTo>
                      <a:pt x="749" y="559"/>
                    </a:lnTo>
                    <a:lnTo>
                      <a:pt x="749" y="558"/>
                    </a:lnTo>
                    <a:lnTo>
                      <a:pt x="749" y="557"/>
                    </a:lnTo>
                    <a:lnTo>
                      <a:pt x="750" y="557"/>
                    </a:lnTo>
                    <a:lnTo>
                      <a:pt x="750" y="558"/>
                    </a:lnTo>
                    <a:lnTo>
                      <a:pt x="750" y="557"/>
                    </a:lnTo>
                    <a:lnTo>
                      <a:pt x="750" y="557"/>
                    </a:lnTo>
                    <a:lnTo>
                      <a:pt x="750" y="556"/>
                    </a:lnTo>
                    <a:lnTo>
                      <a:pt x="750" y="556"/>
                    </a:lnTo>
                    <a:lnTo>
                      <a:pt x="751" y="555"/>
                    </a:lnTo>
                    <a:lnTo>
                      <a:pt x="751" y="554"/>
                    </a:lnTo>
                    <a:lnTo>
                      <a:pt x="751" y="554"/>
                    </a:lnTo>
                    <a:lnTo>
                      <a:pt x="752" y="553"/>
                    </a:lnTo>
                    <a:lnTo>
                      <a:pt x="752" y="552"/>
                    </a:lnTo>
                    <a:lnTo>
                      <a:pt x="751" y="550"/>
                    </a:lnTo>
                    <a:lnTo>
                      <a:pt x="752" y="550"/>
                    </a:lnTo>
                    <a:lnTo>
                      <a:pt x="753" y="550"/>
                    </a:lnTo>
                    <a:lnTo>
                      <a:pt x="753" y="551"/>
                    </a:lnTo>
                    <a:lnTo>
                      <a:pt x="753" y="551"/>
                    </a:lnTo>
                    <a:lnTo>
                      <a:pt x="754" y="550"/>
                    </a:lnTo>
                    <a:lnTo>
                      <a:pt x="754" y="549"/>
                    </a:lnTo>
                    <a:lnTo>
                      <a:pt x="755" y="548"/>
                    </a:lnTo>
                    <a:lnTo>
                      <a:pt x="756" y="546"/>
                    </a:lnTo>
                    <a:lnTo>
                      <a:pt x="757" y="544"/>
                    </a:lnTo>
                    <a:lnTo>
                      <a:pt x="759" y="541"/>
                    </a:lnTo>
                    <a:lnTo>
                      <a:pt x="760" y="540"/>
                    </a:lnTo>
                    <a:lnTo>
                      <a:pt x="761" y="541"/>
                    </a:lnTo>
                    <a:lnTo>
                      <a:pt x="761" y="541"/>
                    </a:lnTo>
                    <a:lnTo>
                      <a:pt x="761" y="540"/>
                    </a:lnTo>
                    <a:lnTo>
                      <a:pt x="761" y="538"/>
                    </a:lnTo>
                    <a:lnTo>
                      <a:pt x="761" y="538"/>
                    </a:lnTo>
                    <a:lnTo>
                      <a:pt x="762" y="536"/>
                    </a:lnTo>
                    <a:lnTo>
                      <a:pt x="761" y="535"/>
                    </a:lnTo>
                    <a:lnTo>
                      <a:pt x="761" y="535"/>
                    </a:lnTo>
                    <a:lnTo>
                      <a:pt x="763" y="535"/>
                    </a:lnTo>
                    <a:lnTo>
                      <a:pt x="763" y="534"/>
                    </a:lnTo>
                    <a:lnTo>
                      <a:pt x="764" y="535"/>
                    </a:lnTo>
                    <a:lnTo>
                      <a:pt x="764" y="532"/>
                    </a:lnTo>
                    <a:lnTo>
                      <a:pt x="762" y="533"/>
                    </a:lnTo>
                    <a:lnTo>
                      <a:pt x="761" y="533"/>
                    </a:lnTo>
                    <a:lnTo>
                      <a:pt x="762" y="532"/>
                    </a:lnTo>
                    <a:lnTo>
                      <a:pt x="765" y="531"/>
                    </a:lnTo>
                    <a:lnTo>
                      <a:pt x="764" y="530"/>
                    </a:lnTo>
                    <a:lnTo>
                      <a:pt x="763" y="530"/>
                    </a:lnTo>
                    <a:lnTo>
                      <a:pt x="762" y="530"/>
                    </a:lnTo>
                    <a:lnTo>
                      <a:pt x="761" y="529"/>
                    </a:lnTo>
                    <a:lnTo>
                      <a:pt x="761" y="528"/>
                    </a:lnTo>
                    <a:lnTo>
                      <a:pt x="760" y="528"/>
                    </a:lnTo>
                    <a:lnTo>
                      <a:pt x="757" y="529"/>
                    </a:lnTo>
                    <a:lnTo>
                      <a:pt x="755" y="528"/>
                    </a:lnTo>
                    <a:lnTo>
                      <a:pt x="754" y="528"/>
                    </a:lnTo>
                    <a:lnTo>
                      <a:pt x="755" y="528"/>
                    </a:lnTo>
                    <a:lnTo>
                      <a:pt x="758" y="528"/>
                    </a:lnTo>
                    <a:lnTo>
                      <a:pt x="759" y="527"/>
                    </a:lnTo>
                    <a:lnTo>
                      <a:pt x="760" y="526"/>
                    </a:lnTo>
                    <a:lnTo>
                      <a:pt x="761" y="525"/>
                    </a:lnTo>
                    <a:lnTo>
                      <a:pt x="762" y="524"/>
                    </a:lnTo>
                    <a:lnTo>
                      <a:pt x="764" y="524"/>
                    </a:lnTo>
                    <a:lnTo>
                      <a:pt x="764" y="524"/>
                    </a:lnTo>
                    <a:lnTo>
                      <a:pt x="762" y="521"/>
                    </a:lnTo>
                    <a:lnTo>
                      <a:pt x="761" y="521"/>
                    </a:lnTo>
                    <a:lnTo>
                      <a:pt x="760" y="519"/>
                    </a:lnTo>
                    <a:lnTo>
                      <a:pt x="759" y="518"/>
                    </a:lnTo>
                    <a:lnTo>
                      <a:pt x="757" y="518"/>
                    </a:lnTo>
                    <a:lnTo>
                      <a:pt x="757" y="517"/>
                    </a:lnTo>
                    <a:lnTo>
                      <a:pt x="757" y="517"/>
                    </a:lnTo>
                    <a:lnTo>
                      <a:pt x="754" y="517"/>
                    </a:lnTo>
                    <a:lnTo>
                      <a:pt x="754" y="517"/>
                    </a:lnTo>
                    <a:lnTo>
                      <a:pt x="757" y="517"/>
                    </a:lnTo>
                    <a:lnTo>
                      <a:pt x="764" y="519"/>
                    </a:lnTo>
                    <a:lnTo>
                      <a:pt x="764" y="519"/>
                    </a:lnTo>
                    <a:lnTo>
                      <a:pt x="761" y="516"/>
                    </a:lnTo>
                    <a:lnTo>
                      <a:pt x="761" y="514"/>
                    </a:lnTo>
                    <a:lnTo>
                      <a:pt x="760" y="513"/>
                    </a:lnTo>
                    <a:lnTo>
                      <a:pt x="758" y="513"/>
                    </a:lnTo>
                    <a:lnTo>
                      <a:pt x="757" y="506"/>
                    </a:lnTo>
                    <a:lnTo>
                      <a:pt x="756" y="504"/>
                    </a:lnTo>
                    <a:lnTo>
                      <a:pt x="755" y="502"/>
                    </a:lnTo>
                    <a:lnTo>
                      <a:pt x="754" y="502"/>
                    </a:lnTo>
                    <a:lnTo>
                      <a:pt x="750" y="499"/>
                    </a:lnTo>
                    <a:lnTo>
                      <a:pt x="749" y="499"/>
                    </a:lnTo>
                    <a:lnTo>
                      <a:pt x="752" y="494"/>
                    </a:lnTo>
                    <a:lnTo>
                      <a:pt x="754" y="492"/>
                    </a:lnTo>
                    <a:lnTo>
                      <a:pt x="754" y="491"/>
                    </a:lnTo>
                    <a:lnTo>
                      <a:pt x="754" y="490"/>
                    </a:lnTo>
                    <a:lnTo>
                      <a:pt x="754" y="489"/>
                    </a:lnTo>
                    <a:lnTo>
                      <a:pt x="756" y="489"/>
                    </a:lnTo>
                    <a:lnTo>
                      <a:pt x="756" y="490"/>
                    </a:lnTo>
                    <a:lnTo>
                      <a:pt x="757" y="490"/>
                    </a:lnTo>
                    <a:lnTo>
                      <a:pt x="757" y="488"/>
                    </a:lnTo>
                    <a:lnTo>
                      <a:pt x="758" y="488"/>
                    </a:lnTo>
                    <a:lnTo>
                      <a:pt x="758" y="488"/>
                    </a:lnTo>
                    <a:lnTo>
                      <a:pt x="758" y="487"/>
                    </a:lnTo>
                    <a:lnTo>
                      <a:pt x="759" y="487"/>
                    </a:lnTo>
                    <a:lnTo>
                      <a:pt x="761" y="486"/>
                    </a:lnTo>
                    <a:lnTo>
                      <a:pt x="763" y="485"/>
                    </a:lnTo>
                    <a:lnTo>
                      <a:pt x="764" y="484"/>
                    </a:lnTo>
                    <a:lnTo>
                      <a:pt x="765" y="484"/>
                    </a:lnTo>
                    <a:lnTo>
                      <a:pt x="765" y="484"/>
                    </a:lnTo>
                    <a:lnTo>
                      <a:pt x="765" y="484"/>
                    </a:lnTo>
                    <a:lnTo>
                      <a:pt x="766" y="484"/>
                    </a:lnTo>
                    <a:lnTo>
                      <a:pt x="766" y="485"/>
                    </a:lnTo>
                    <a:lnTo>
                      <a:pt x="767" y="484"/>
                    </a:lnTo>
                    <a:lnTo>
                      <a:pt x="767" y="484"/>
                    </a:lnTo>
                    <a:lnTo>
                      <a:pt x="768" y="483"/>
                    </a:lnTo>
                    <a:lnTo>
                      <a:pt x="768" y="481"/>
                    </a:lnTo>
                    <a:lnTo>
                      <a:pt x="768" y="481"/>
                    </a:lnTo>
                    <a:lnTo>
                      <a:pt x="766" y="480"/>
                    </a:lnTo>
                    <a:lnTo>
                      <a:pt x="765" y="480"/>
                    </a:lnTo>
                    <a:lnTo>
                      <a:pt x="764" y="480"/>
                    </a:lnTo>
                    <a:lnTo>
                      <a:pt x="762" y="480"/>
                    </a:lnTo>
                    <a:lnTo>
                      <a:pt x="761" y="480"/>
                    </a:lnTo>
                    <a:lnTo>
                      <a:pt x="761" y="480"/>
                    </a:lnTo>
                    <a:lnTo>
                      <a:pt x="758" y="478"/>
                    </a:lnTo>
                    <a:lnTo>
                      <a:pt x="757" y="478"/>
                    </a:lnTo>
                    <a:lnTo>
                      <a:pt x="755" y="480"/>
                    </a:lnTo>
                    <a:lnTo>
                      <a:pt x="754" y="480"/>
                    </a:lnTo>
                    <a:lnTo>
                      <a:pt x="754" y="481"/>
                    </a:lnTo>
                    <a:lnTo>
                      <a:pt x="752" y="483"/>
                    </a:lnTo>
                    <a:lnTo>
                      <a:pt x="751" y="483"/>
                    </a:lnTo>
                    <a:lnTo>
                      <a:pt x="748" y="482"/>
                    </a:lnTo>
                    <a:lnTo>
                      <a:pt x="747" y="481"/>
                    </a:lnTo>
                    <a:lnTo>
                      <a:pt x="747" y="479"/>
                    </a:lnTo>
                    <a:lnTo>
                      <a:pt x="746" y="478"/>
                    </a:lnTo>
                    <a:lnTo>
                      <a:pt x="746" y="477"/>
                    </a:lnTo>
                    <a:lnTo>
                      <a:pt x="745" y="477"/>
                    </a:lnTo>
                    <a:lnTo>
                      <a:pt x="744" y="477"/>
                    </a:lnTo>
                    <a:lnTo>
                      <a:pt x="743" y="477"/>
                    </a:lnTo>
                    <a:lnTo>
                      <a:pt x="743" y="476"/>
                    </a:lnTo>
                    <a:lnTo>
                      <a:pt x="740" y="473"/>
                    </a:lnTo>
                    <a:lnTo>
                      <a:pt x="742" y="470"/>
                    </a:lnTo>
                    <a:lnTo>
                      <a:pt x="743" y="469"/>
                    </a:lnTo>
                    <a:lnTo>
                      <a:pt x="743" y="469"/>
                    </a:lnTo>
                    <a:lnTo>
                      <a:pt x="744" y="470"/>
                    </a:lnTo>
                    <a:lnTo>
                      <a:pt x="748" y="469"/>
                    </a:lnTo>
                    <a:lnTo>
                      <a:pt x="750" y="467"/>
                    </a:lnTo>
                    <a:lnTo>
                      <a:pt x="750" y="464"/>
                    </a:lnTo>
                    <a:lnTo>
                      <a:pt x="756" y="462"/>
                    </a:lnTo>
                    <a:lnTo>
                      <a:pt x="760" y="456"/>
                    </a:lnTo>
                    <a:lnTo>
                      <a:pt x="761" y="456"/>
                    </a:lnTo>
                    <a:lnTo>
                      <a:pt x="763" y="456"/>
                    </a:lnTo>
                    <a:lnTo>
                      <a:pt x="764" y="455"/>
                    </a:lnTo>
                    <a:lnTo>
                      <a:pt x="764" y="456"/>
                    </a:lnTo>
                    <a:lnTo>
                      <a:pt x="765" y="457"/>
                    </a:lnTo>
                    <a:lnTo>
                      <a:pt x="765" y="459"/>
                    </a:lnTo>
                    <a:lnTo>
                      <a:pt x="766" y="459"/>
                    </a:lnTo>
                    <a:lnTo>
                      <a:pt x="763" y="463"/>
                    </a:lnTo>
                    <a:lnTo>
                      <a:pt x="762" y="464"/>
                    </a:lnTo>
                    <a:lnTo>
                      <a:pt x="761" y="466"/>
                    </a:lnTo>
                    <a:lnTo>
                      <a:pt x="761" y="466"/>
                    </a:lnTo>
                    <a:lnTo>
                      <a:pt x="763" y="467"/>
                    </a:lnTo>
                    <a:lnTo>
                      <a:pt x="762" y="470"/>
                    </a:lnTo>
                    <a:lnTo>
                      <a:pt x="761" y="470"/>
                    </a:lnTo>
                    <a:lnTo>
                      <a:pt x="760" y="471"/>
                    </a:lnTo>
                    <a:lnTo>
                      <a:pt x="761" y="472"/>
                    </a:lnTo>
                    <a:lnTo>
                      <a:pt x="762" y="470"/>
                    </a:lnTo>
                    <a:lnTo>
                      <a:pt x="763" y="470"/>
                    </a:lnTo>
                    <a:lnTo>
                      <a:pt x="764" y="470"/>
                    </a:lnTo>
                    <a:lnTo>
                      <a:pt x="765" y="470"/>
                    </a:lnTo>
                    <a:lnTo>
                      <a:pt x="765" y="468"/>
                    </a:lnTo>
                    <a:lnTo>
                      <a:pt x="767" y="467"/>
                    </a:lnTo>
                    <a:lnTo>
                      <a:pt x="772" y="465"/>
                    </a:lnTo>
                    <a:lnTo>
                      <a:pt x="772" y="464"/>
                    </a:lnTo>
                    <a:lnTo>
                      <a:pt x="772" y="465"/>
                    </a:lnTo>
                    <a:lnTo>
                      <a:pt x="777" y="463"/>
                    </a:lnTo>
                    <a:lnTo>
                      <a:pt x="779" y="465"/>
                    </a:lnTo>
                    <a:lnTo>
                      <a:pt x="779" y="466"/>
                    </a:lnTo>
                    <a:lnTo>
                      <a:pt x="780" y="465"/>
                    </a:lnTo>
                    <a:lnTo>
                      <a:pt x="783" y="466"/>
                    </a:lnTo>
                    <a:lnTo>
                      <a:pt x="783" y="466"/>
                    </a:lnTo>
                    <a:lnTo>
                      <a:pt x="783" y="471"/>
                    </a:lnTo>
                    <a:lnTo>
                      <a:pt x="783" y="472"/>
                    </a:lnTo>
                    <a:lnTo>
                      <a:pt x="783" y="472"/>
                    </a:lnTo>
                    <a:lnTo>
                      <a:pt x="782" y="473"/>
                    </a:lnTo>
                    <a:lnTo>
                      <a:pt x="782" y="473"/>
                    </a:lnTo>
                    <a:lnTo>
                      <a:pt x="781" y="473"/>
                    </a:lnTo>
                    <a:lnTo>
                      <a:pt x="779" y="477"/>
                    </a:lnTo>
                    <a:lnTo>
                      <a:pt x="781" y="477"/>
                    </a:lnTo>
                    <a:lnTo>
                      <a:pt x="783" y="476"/>
                    </a:lnTo>
                    <a:lnTo>
                      <a:pt x="783" y="477"/>
                    </a:lnTo>
                    <a:lnTo>
                      <a:pt x="782" y="477"/>
                    </a:lnTo>
                    <a:lnTo>
                      <a:pt x="781" y="477"/>
                    </a:lnTo>
                    <a:lnTo>
                      <a:pt x="782" y="478"/>
                    </a:lnTo>
                    <a:lnTo>
                      <a:pt x="782" y="477"/>
                    </a:lnTo>
                    <a:lnTo>
                      <a:pt x="783" y="479"/>
                    </a:lnTo>
                    <a:lnTo>
                      <a:pt x="783" y="479"/>
                    </a:lnTo>
                    <a:lnTo>
                      <a:pt x="783" y="479"/>
                    </a:lnTo>
                    <a:lnTo>
                      <a:pt x="784" y="478"/>
                    </a:lnTo>
                    <a:lnTo>
                      <a:pt x="784" y="478"/>
                    </a:lnTo>
                    <a:lnTo>
                      <a:pt x="785" y="477"/>
                    </a:lnTo>
                    <a:lnTo>
                      <a:pt x="784" y="477"/>
                    </a:lnTo>
                    <a:lnTo>
                      <a:pt x="785" y="477"/>
                    </a:lnTo>
                    <a:lnTo>
                      <a:pt x="786" y="477"/>
                    </a:lnTo>
                    <a:lnTo>
                      <a:pt x="786" y="478"/>
                    </a:lnTo>
                    <a:lnTo>
                      <a:pt x="787" y="478"/>
                    </a:lnTo>
                    <a:lnTo>
                      <a:pt x="788" y="478"/>
                    </a:lnTo>
                    <a:lnTo>
                      <a:pt x="789" y="477"/>
                    </a:lnTo>
                    <a:lnTo>
                      <a:pt x="790" y="478"/>
                    </a:lnTo>
                    <a:lnTo>
                      <a:pt x="789" y="478"/>
                    </a:lnTo>
                    <a:lnTo>
                      <a:pt x="789" y="479"/>
                    </a:lnTo>
                    <a:lnTo>
                      <a:pt x="790" y="480"/>
                    </a:lnTo>
                    <a:lnTo>
                      <a:pt x="790" y="480"/>
                    </a:lnTo>
                    <a:lnTo>
                      <a:pt x="790" y="480"/>
                    </a:lnTo>
                    <a:lnTo>
                      <a:pt x="790" y="480"/>
                    </a:lnTo>
                    <a:lnTo>
                      <a:pt x="790" y="481"/>
                    </a:lnTo>
                    <a:lnTo>
                      <a:pt x="790" y="481"/>
                    </a:lnTo>
                    <a:lnTo>
                      <a:pt x="791" y="481"/>
                    </a:lnTo>
                    <a:lnTo>
                      <a:pt x="790" y="482"/>
                    </a:lnTo>
                    <a:lnTo>
                      <a:pt x="790" y="482"/>
                    </a:lnTo>
                    <a:lnTo>
                      <a:pt x="791" y="483"/>
                    </a:lnTo>
                    <a:lnTo>
                      <a:pt x="791" y="484"/>
                    </a:lnTo>
                    <a:lnTo>
                      <a:pt x="791" y="484"/>
                    </a:lnTo>
                    <a:lnTo>
                      <a:pt x="791" y="484"/>
                    </a:lnTo>
                    <a:lnTo>
                      <a:pt x="790" y="484"/>
                    </a:lnTo>
                    <a:lnTo>
                      <a:pt x="789" y="484"/>
                    </a:lnTo>
                    <a:lnTo>
                      <a:pt x="788" y="484"/>
                    </a:lnTo>
                    <a:lnTo>
                      <a:pt x="787" y="485"/>
                    </a:lnTo>
                    <a:lnTo>
                      <a:pt x="787" y="486"/>
                    </a:lnTo>
                    <a:lnTo>
                      <a:pt x="788" y="486"/>
                    </a:lnTo>
                    <a:lnTo>
                      <a:pt x="788" y="488"/>
                    </a:lnTo>
                    <a:lnTo>
                      <a:pt x="789" y="487"/>
                    </a:lnTo>
                    <a:lnTo>
                      <a:pt x="788" y="486"/>
                    </a:lnTo>
                    <a:lnTo>
                      <a:pt x="789" y="486"/>
                    </a:lnTo>
                    <a:lnTo>
                      <a:pt x="790" y="490"/>
                    </a:lnTo>
                    <a:lnTo>
                      <a:pt x="790" y="491"/>
                    </a:lnTo>
                    <a:lnTo>
                      <a:pt x="790" y="491"/>
                    </a:lnTo>
                    <a:lnTo>
                      <a:pt x="790" y="491"/>
                    </a:lnTo>
                    <a:lnTo>
                      <a:pt x="790" y="492"/>
                    </a:lnTo>
                    <a:lnTo>
                      <a:pt x="790" y="493"/>
                    </a:lnTo>
                    <a:lnTo>
                      <a:pt x="790" y="493"/>
                    </a:lnTo>
                    <a:lnTo>
                      <a:pt x="789" y="495"/>
                    </a:lnTo>
                    <a:lnTo>
                      <a:pt x="789" y="496"/>
                    </a:lnTo>
                    <a:lnTo>
                      <a:pt x="788" y="498"/>
                    </a:lnTo>
                    <a:lnTo>
                      <a:pt x="789" y="499"/>
                    </a:lnTo>
                    <a:lnTo>
                      <a:pt x="789" y="498"/>
                    </a:lnTo>
                    <a:lnTo>
                      <a:pt x="790" y="499"/>
                    </a:lnTo>
                    <a:lnTo>
                      <a:pt x="789" y="499"/>
                    </a:lnTo>
                    <a:lnTo>
                      <a:pt x="790" y="500"/>
                    </a:lnTo>
                    <a:lnTo>
                      <a:pt x="788" y="499"/>
                    </a:lnTo>
                    <a:lnTo>
                      <a:pt x="788" y="500"/>
                    </a:lnTo>
                    <a:lnTo>
                      <a:pt x="788" y="501"/>
                    </a:lnTo>
                    <a:lnTo>
                      <a:pt x="788" y="502"/>
                    </a:lnTo>
                    <a:lnTo>
                      <a:pt x="788" y="501"/>
                    </a:lnTo>
                    <a:lnTo>
                      <a:pt x="789" y="501"/>
                    </a:lnTo>
                    <a:lnTo>
                      <a:pt x="790" y="502"/>
                    </a:lnTo>
                    <a:lnTo>
                      <a:pt x="790" y="500"/>
                    </a:lnTo>
                    <a:lnTo>
                      <a:pt x="791" y="501"/>
                    </a:lnTo>
                    <a:lnTo>
                      <a:pt x="791" y="501"/>
                    </a:lnTo>
                    <a:lnTo>
                      <a:pt x="792" y="499"/>
                    </a:lnTo>
                    <a:lnTo>
                      <a:pt x="793" y="499"/>
                    </a:lnTo>
                    <a:lnTo>
                      <a:pt x="794" y="499"/>
                    </a:lnTo>
                    <a:lnTo>
                      <a:pt x="794" y="499"/>
                    </a:lnTo>
                    <a:lnTo>
                      <a:pt x="793" y="500"/>
                    </a:lnTo>
                    <a:lnTo>
                      <a:pt x="794" y="500"/>
                    </a:lnTo>
                    <a:lnTo>
                      <a:pt x="794" y="500"/>
                    </a:lnTo>
                    <a:lnTo>
                      <a:pt x="794" y="500"/>
                    </a:lnTo>
                    <a:lnTo>
                      <a:pt x="794" y="499"/>
                    </a:lnTo>
                    <a:lnTo>
                      <a:pt x="795" y="499"/>
                    </a:lnTo>
                    <a:lnTo>
                      <a:pt x="795" y="499"/>
                    </a:lnTo>
                    <a:lnTo>
                      <a:pt x="796" y="499"/>
                    </a:lnTo>
                    <a:lnTo>
                      <a:pt x="796" y="499"/>
                    </a:lnTo>
                    <a:lnTo>
                      <a:pt x="796" y="498"/>
                    </a:lnTo>
                    <a:lnTo>
                      <a:pt x="797" y="497"/>
                    </a:lnTo>
                    <a:lnTo>
                      <a:pt x="798" y="498"/>
                    </a:lnTo>
                    <a:lnTo>
                      <a:pt x="799" y="498"/>
                    </a:lnTo>
                    <a:lnTo>
                      <a:pt x="799" y="499"/>
                    </a:lnTo>
                    <a:lnTo>
                      <a:pt x="801" y="496"/>
                    </a:lnTo>
                    <a:lnTo>
                      <a:pt x="801" y="496"/>
                    </a:lnTo>
                    <a:lnTo>
                      <a:pt x="804" y="495"/>
                    </a:lnTo>
                    <a:lnTo>
                      <a:pt x="805" y="495"/>
                    </a:lnTo>
                    <a:lnTo>
                      <a:pt x="806" y="490"/>
                    </a:lnTo>
                    <a:lnTo>
                      <a:pt x="805" y="490"/>
                    </a:lnTo>
                    <a:lnTo>
                      <a:pt x="805" y="482"/>
                    </a:lnTo>
                    <a:lnTo>
                      <a:pt x="800" y="473"/>
                    </a:lnTo>
                    <a:lnTo>
                      <a:pt x="800" y="472"/>
                    </a:lnTo>
                    <a:lnTo>
                      <a:pt x="796" y="469"/>
                    </a:lnTo>
                    <a:lnTo>
                      <a:pt x="794" y="468"/>
                    </a:lnTo>
                    <a:lnTo>
                      <a:pt x="794" y="468"/>
                    </a:lnTo>
                    <a:lnTo>
                      <a:pt x="795" y="466"/>
                    </a:lnTo>
                    <a:lnTo>
                      <a:pt x="795" y="467"/>
                    </a:lnTo>
                    <a:lnTo>
                      <a:pt x="795" y="464"/>
                    </a:lnTo>
                    <a:lnTo>
                      <a:pt x="797" y="463"/>
                    </a:lnTo>
                    <a:lnTo>
                      <a:pt x="797" y="462"/>
                    </a:lnTo>
                    <a:lnTo>
                      <a:pt x="800" y="462"/>
                    </a:lnTo>
                    <a:lnTo>
                      <a:pt x="801" y="461"/>
                    </a:lnTo>
                    <a:lnTo>
                      <a:pt x="801" y="461"/>
                    </a:lnTo>
                    <a:lnTo>
                      <a:pt x="805" y="457"/>
                    </a:lnTo>
                    <a:lnTo>
                      <a:pt x="806" y="456"/>
                    </a:lnTo>
                    <a:lnTo>
                      <a:pt x="807" y="456"/>
                    </a:lnTo>
                    <a:lnTo>
                      <a:pt x="807" y="453"/>
                    </a:lnTo>
                    <a:lnTo>
                      <a:pt x="807" y="452"/>
                    </a:lnTo>
                    <a:lnTo>
                      <a:pt x="807" y="451"/>
                    </a:lnTo>
                    <a:lnTo>
                      <a:pt x="811" y="446"/>
                    </a:lnTo>
                    <a:lnTo>
                      <a:pt x="812" y="446"/>
                    </a:lnTo>
                    <a:lnTo>
                      <a:pt x="812" y="446"/>
                    </a:lnTo>
                    <a:lnTo>
                      <a:pt x="812" y="445"/>
                    </a:lnTo>
                    <a:lnTo>
                      <a:pt x="812" y="445"/>
                    </a:lnTo>
                    <a:lnTo>
                      <a:pt x="813" y="444"/>
                    </a:lnTo>
                    <a:lnTo>
                      <a:pt x="813" y="444"/>
                    </a:lnTo>
                    <a:lnTo>
                      <a:pt x="812" y="444"/>
                    </a:lnTo>
                    <a:lnTo>
                      <a:pt x="815" y="444"/>
                    </a:lnTo>
                    <a:lnTo>
                      <a:pt x="816" y="442"/>
                    </a:lnTo>
                    <a:lnTo>
                      <a:pt x="816" y="442"/>
                    </a:lnTo>
                    <a:lnTo>
                      <a:pt x="817" y="441"/>
                    </a:lnTo>
                    <a:lnTo>
                      <a:pt x="818" y="440"/>
                    </a:lnTo>
                    <a:lnTo>
                      <a:pt x="819" y="437"/>
                    </a:lnTo>
                    <a:lnTo>
                      <a:pt x="819" y="438"/>
                    </a:lnTo>
                    <a:lnTo>
                      <a:pt x="820" y="438"/>
                    </a:lnTo>
                    <a:lnTo>
                      <a:pt x="819" y="440"/>
                    </a:lnTo>
                    <a:lnTo>
                      <a:pt x="819" y="440"/>
                    </a:lnTo>
                    <a:lnTo>
                      <a:pt x="822" y="439"/>
                    </a:lnTo>
                    <a:lnTo>
                      <a:pt x="822" y="441"/>
                    </a:lnTo>
                    <a:lnTo>
                      <a:pt x="822" y="441"/>
                    </a:lnTo>
                    <a:lnTo>
                      <a:pt x="823" y="442"/>
                    </a:lnTo>
                    <a:lnTo>
                      <a:pt x="824" y="442"/>
                    </a:lnTo>
                    <a:lnTo>
                      <a:pt x="825" y="442"/>
                    </a:lnTo>
                    <a:lnTo>
                      <a:pt x="826" y="443"/>
                    </a:lnTo>
                    <a:lnTo>
                      <a:pt x="826" y="443"/>
                    </a:lnTo>
                    <a:lnTo>
                      <a:pt x="829" y="442"/>
                    </a:lnTo>
                    <a:lnTo>
                      <a:pt x="830" y="442"/>
                    </a:lnTo>
                    <a:lnTo>
                      <a:pt x="837" y="436"/>
                    </a:lnTo>
                    <a:lnTo>
                      <a:pt x="840" y="433"/>
                    </a:lnTo>
                    <a:lnTo>
                      <a:pt x="840" y="432"/>
                    </a:lnTo>
                    <a:lnTo>
                      <a:pt x="842" y="430"/>
                    </a:lnTo>
                    <a:lnTo>
                      <a:pt x="843" y="429"/>
                    </a:lnTo>
                    <a:lnTo>
                      <a:pt x="863" y="399"/>
                    </a:lnTo>
                    <a:lnTo>
                      <a:pt x="864" y="398"/>
                    </a:lnTo>
                    <a:lnTo>
                      <a:pt x="865" y="397"/>
                    </a:lnTo>
                    <a:lnTo>
                      <a:pt x="866" y="393"/>
                    </a:lnTo>
                    <a:lnTo>
                      <a:pt x="866" y="393"/>
                    </a:lnTo>
                    <a:lnTo>
                      <a:pt x="866" y="389"/>
                    </a:lnTo>
                    <a:lnTo>
                      <a:pt x="866" y="386"/>
                    </a:lnTo>
                    <a:lnTo>
                      <a:pt x="867" y="384"/>
                    </a:lnTo>
                    <a:lnTo>
                      <a:pt x="867" y="383"/>
                    </a:lnTo>
                    <a:lnTo>
                      <a:pt x="866" y="383"/>
                    </a:lnTo>
                    <a:lnTo>
                      <a:pt x="866" y="379"/>
                    </a:lnTo>
                    <a:lnTo>
                      <a:pt x="866" y="377"/>
                    </a:lnTo>
                    <a:lnTo>
                      <a:pt x="867" y="374"/>
                    </a:lnTo>
                    <a:lnTo>
                      <a:pt x="867" y="374"/>
                    </a:lnTo>
                    <a:lnTo>
                      <a:pt x="868" y="373"/>
                    </a:lnTo>
                    <a:lnTo>
                      <a:pt x="868" y="373"/>
                    </a:lnTo>
                    <a:lnTo>
                      <a:pt x="868" y="372"/>
                    </a:lnTo>
                    <a:lnTo>
                      <a:pt x="870" y="370"/>
                    </a:lnTo>
                    <a:lnTo>
                      <a:pt x="870" y="370"/>
                    </a:lnTo>
                    <a:lnTo>
                      <a:pt x="871" y="368"/>
                    </a:lnTo>
                    <a:lnTo>
                      <a:pt x="871" y="367"/>
                    </a:lnTo>
                    <a:lnTo>
                      <a:pt x="872" y="365"/>
                    </a:lnTo>
                    <a:lnTo>
                      <a:pt x="870" y="364"/>
                    </a:lnTo>
                    <a:lnTo>
                      <a:pt x="870" y="361"/>
                    </a:lnTo>
                    <a:lnTo>
                      <a:pt x="870" y="359"/>
                    </a:lnTo>
                    <a:lnTo>
                      <a:pt x="868" y="357"/>
                    </a:lnTo>
                    <a:lnTo>
                      <a:pt x="866" y="357"/>
                    </a:lnTo>
                    <a:lnTo>
                      <a:pt x="865" y="357"/>
                    </a:lnTo>
                    <a:lnTo>
                      <a:pt x="864" y="356"/>
                    </a:lnTo>
                    <a:lnTo>
                      <a:pt x="863" y="357"/>
                    </a:lnTo>
                    <a:lnTo>
                      <a:pt x="863" y="356"/>
                    </a:lnTo>
                    <a:lnTo>
                      <a:pt x="865" y="356"/>
                    </a:lnTo>
                    <a:lnTo>
                      <a:pt x="866" y="357"/>
                    </a:lnTo>
                    <a:lnTo>
                      <a:pt x="867" y="357"/>
                    </a:lnTo>
                    <a:lnTo>
                      <a:pt x="868" y="357"/>
                    </a:lnTo>
                    <a:lnTo>
                      <a:pt x="870" y="358"/>
                    </a:lnTo>
                    <a:lnTo>
                      <a:pt x="870" y="357"/>
                    </a:lnTo>
                    <a:lnTo>
                      <a:pt x="871" y="357"/>
                    </a:lnTo>
                    <a:lnTo>
                      <a:pt x="871" y="355"/>
                    </a:lnTo>
                    <a:lnTo>
                      <a:pt x="870" y="355"/>
                    </a:lnTo>
                    <a:lnTo>
                      <a:pt x="866" y="351"/>
                    </a:lnTo>
                    <a:lnTo>
                      <a:pt x="865" y="350"/>
                    </a:lnTo>
                    <a:lnTo>
                      <a:pt x="865" y="349"/>
                    </a:lnTo>
                    <a:lnTo>
                      <a:pt x="863" y="348"/>
                    </a:lnTo>
                    <a:lnTo>
                      <a:pt x="863" y="347"/>
                    </a:lnTo>
                    <a:lnTo>
                      <a:pt x="863" y="347"/>
                    </a:lnTo>
                    <a:lnTo>
                      <a:pt x="863" y="346"/>
                    </a:lnTo>
                    <a:lnTo>
                      <a:pt x="861" y="346"/>
                    </a:lnTo>
                    <a:lnTo>
                      <a:pt x="859" y="347"/>
                    </a:lnTo>
                    <a:lnTo>
                      <a:pt x="859" y="347"/>
                    </a:lnTo>
                    <a:lnTo>
                      <a:pt x="856" y="346"/>
                    </a:lnTo>
                    <a:lnTo>
                      <a:pt x="856" y="348"/>
                    </a:lnTo>
                    <a:lnTo>
                      <a:pt x="857" y="348"/>
                    </a:lnTo>
                    <a:lnTo>
                      <a:pt x="855" y="353"/>
                    </a:lnTo>
                    <a:lnTo>
                      <a:pt x="855" y="353"/>
                    </a:lnTo>
                    <a:lnTo>
                      <a:pt x="855" y="352"/>
                    </a:lnTo>
                    <a:lnTo>
                      <a:pt x="855" y="350"/>
                    </a:lnTo>
                    <a:lnTo>
                      <a:pt x="855" y="349"/>
                    </a:lnTo>
                    <a:lnTo>
                      <a:pt x="853" y="352"/>
                    </a:lnTo>
                    <a:lnTo>
                      <a:pt x="850" y="353"/>
                    </a:lnTo>
                    <a:lnTo>
                      <a:pt x="848" y="353"/>
                    </a:lnTo>
                    <a:lnTo>
                      <a:pt x="848" y="353"/>
                    </a:lnTo>
                    <a:lnTo>
                      <a:pt x="849" y="352"/>
                    </a:lnTo>
                    <a:lnTo>
                      <a:pt x="851" y="350"/>
                    </a:lnTo>
                    <a:lnTo>
                      <a:pt x="851" y="349"/>
                    </a:lnTo>
                    <a:lnTo>
                      <a:pt x="849" y="349"/>
                    </a:lnTo>
                    <a:lnTo>
                      <a:pt x="849" y="348"/>
                    </a:lnTo>
                    <a:lnTo>
                      <a:pt x="850" y="348"/>
                    </a:lnTo>
                    <a:lnTo>
                      <a:pt x="851" y="346"/>
                    </a:lnTo>
                    <a:lnTo>
                      <a:pt x="851" y="346"/>
                    </a:lnTo>
                    <a:lnTo>
                      <a:pt x="849" y="346"/>
                    </a:lnTo>
                    <a:lnTo>
                      <a:pt x="848" y="347"/>
                    </a:lnTo>
                    <a:lnTo>
                      <a:pt x="848" y="348"/>
                    </a:lnTo>
                    <a:lnTo>
                      <a:pt x="848" y="349"/>
                    </a:lnTo>
                    <a:lnTo>
                      <a:pt x="848" y="349"/>
                    </a:lnTo>
                    <a:lnTo>
                      <a:pt x="847" y="350"/>
                    </a:lnTo>
                    <a:lnTo>
                      <a:pt x="846" y="350"/>
                    </a:lnTo>
                    <a:lnTo>
                      <a:pt x="846" y="351"/>
                    </a:lnTo>
                    <a:lnTo>
                      <a:pt x="845" y="351"/>
                    </a:lnTo>
                    <a:lnTo>
                      <a:pt x="846" y="346"/>
                    </a:lnTo>
                    <a:lnTo>
                      <a:pt x="846" y="346"/>
                    </a:lnTo>
                    <a:lnTo>
                      <a:pt x="846" y="344"/>
                    </a:lnTo>
                    <a:lnTo>
                      <a:pt x="846" y="343"/>
                    </a:lnTo>
                    <a:lnTo>
                      <a:pt x="845" y="343"/>
                    </a:lnTo>
                    <a:lnTo>
                      <a:pt x="840" y="344"/>
                    </a:lnTo>
                    <a:lnTo>
                      <a:pt x="839" y="342"/>
                    </a:lnTo>
                    <a:lnTo>
                      <a:pt x="837" y="342"/>
                    </a:lnTo>
                    <a:lnTo>
                      <a:pt x="837" y="340"/>
                    </a:lnTo>
                    <a:lnTo>
                      <a:pt x="841" y="338"/>
                    </a:lnTo>
                    <a:lnTo>
                      <a:pt x="841" y="338"/>
                    </a:lnTo>
                    <a:lnTo>
                      <a:pt x="843" y="336"/>
                    </a:lnTo>
                    <a:lnTo>
                      <a:pt x="844" y="335"/>
                    </a:lnTo>
                    <a:lnTo>
                      <a:pt x="845" y="334"/>
                    </a:lnTo>
                    <a:lnTo>
                      <a:pt x="845" y="334"/>
                    </a:lnTo>
                    <a:lnTo>
                      <a:pt x="846" y="333"/>
                    </a:lnTo>
                    <a:lnTo>
                      <a:pt x="851" y="328"/>
                    </a:lnTo>
                    <a:lnTo>
                      <a:pt x="852" y="327"/>
                    </a:lnTo>
                    <a:lnTo>
                      <a:pt x="852" y="326"/>
                    </a:lnTo>
                    <a:lnTo>
                      <a:pt x="853" y="325"/>
                    </a:lnTo>
                    <a:lnTo>
                      <a:pt x="853" y="324"/>
                    </a:lnTo>
                    <a:lnTo>
                      <a:pt x="855" y="323"/>
                    </a:lnTo>
                    <a:lnTo>
                      <a:pt x="855" y="321"/>
                    </a:lnTo>
                    <a:lnTo>
                      <a:pt x="855" y="322"/>
                    </a:lnTo>
                    <a:lnTo>
                      <a:pt x="856" y="320"/>
                    </a:lnTo>
                    <a:lnTo>
                      <a:pt x="859" y="317"/>
                    </a:lnTo>
                    <a:lnTo>
                      <a:pt x="860" y="317"/>
                    </a:lnTo>
                    <a:lnTo>
                      <a:pt x="863" y="315"/>
                    </a:lnTo>
                    <a:lnTo>
                      <a:pt x="863" y="313"/>
                    </a:lnTo>
                    <a:lnTo>
                      <a:pt x="863" y="313"/>
                    </a:lnTo>
                    <a:lnTo>
                      <a:pt x="866" y="312"/>
                    </a:lnTo>
                    <a:lnTo>
                      <a:pt x="866" y="310"/>
                    </a:lnTo>
                    <a:lnTo>
                      <a:pt x="866" y="309"/>
                    </a:lnTo>
                    <a:lnTo>
                      <a:pt x="881" y="295"/>
                    </a:lnTo>
                    <a:lnTo>
                      <a:pt x="896" y="295"/>
                    </a:lnTo>
                    <a:lnTo>
                      <a:pt x="896" y="296"/>
                    </a:lnTo>
                    <a:lnTo>
                      <a:pt x="896" y="297"/>
                    </a:lnTo>
                    <a:lnTo>
                      <a:pt x="897" y="297"/>
                    </a:lnTo>
                    <a:lnTo>
                      <a:pt x="898" y="297"/>
                    </a:lnTo>
                    <a:lnTo>
                      <a:pt x="899" y="296"/>
                    </a:lnTo>
                    <a:lnTo>
                      <a:pt x="899" y="295"/>
                    </a:lnTo>
                    <a:lnTo>
                      <a:pt x="899" y="294"/>
                    </a:lnTo>
                    <a:lnTo>
                      <a:pt x="905" y="296"/>
                    </a:lnTo>
                    <a:lnTo>
                      <a:pt x="906" y="296"/>
                    </a:lnTo>
                    <a:lnTo>
                      <a:pt x="906" y="295"/>
                    </a:lnTo>
                    <a:lnTo>
                      <a:pt x="907" y="295"/>
                    </a:lnTo>
                    <a:lnTo>
                      <a:pt x="910" y="295"/>
                    </a:lnTo>
                    <a:lnTo>
                      <a:pt x="910" y="296"/>
                    </a:lnTo>
                    <a:lnTo>
                      <a:pt x="911" y="297"/>
                    </a:lnTo>
                    <a:lnTo>
                      <a:pt x="913" y="296"/>
                    </a:lnTo>
                    <a:lnTo>
                      <a:pt x="913" y="295"/>
                    </a:lnTo>
                    <a:lnTo>
                      <a:pt x="912" y="295"/>
                    </a:lnTo>
                    <a:lnTo>
                      <a:pt x="912" y="295"/>
                    </a:lnTo>
                    <a:lnTo>
                      <a:pt x="913" y="294"/>
                    </a:lnTo>
                    <a:lnTo>
                      <a:pt x="913" y="294"/>
                    </a:lnTo>
                    <a:lnTo>
                      <a:pt x="913" y="293"/>
                    </a:lnTo>
                    <a:lnTo>
                      <a:pt x="913" y="292"/>
                    </a:lnTo>
                    <a:lnTo>
                      <a:pt x="913" y="292"/>
                    </a:lnTo>
                    <a:lnTo>
                      <a:pt x="914" y="291"/>
                    </a:lnTo>
                    <a:lnTo>
                      <a:pt x="916" y="291"/>
                    </a:lnTo>
                    <a:lnTo>
                      <a:pt x="921" y="292"/>
                    </a:lnTo>
                    <a:lnTo>
                      <a:pt x="921" y="292"/>
                    </a:lnTo>
                    <a:lnTo>
                      <a:pt x="923" y="294"/>
                    </a:lnTo>
                    <a:lnTo>
                      <a:pt x="923" y="294"/>
                    </a:lnTo>
                    <a:lnTo>
                      <a:pt x="924" y="294"/>
                    </a:lnTo>
                    <a:lnTo>
                      <a:pt x="924" y="293"/>
                    </a:lnTo>
                    <a:lnTo>
                      <a:pt x="925" y="293"/>
                    </a:lnTo>
                    <a:lnTo>
                      <a:pt x="926" y="293"/>
                    </a:lnTo>
                    <a:lnTo>
                      <a:pt x="928" y="295"/>
                    </a:lnTo>
                    <a:lnTo>
                      <a:pt x="928" y="295"/>
                    </a:lnTo>
                    <a:lnTo>
                      <a:pt x="931" y="296"/>
                    </a:lnTo>
                    <a:lnTo>
                      <a:pt x="931" y="297"/>
                    </a:lnTo>
                    <a:lnTo>
                      <a:pt x="930" y="298"/>
                    </a:lnTo>
                    <a:lnTo>
                      <a:pt x="926" y="298"/>
                    </a:lnTo>
                    <a:lnTo>
                      <a:pt x="925" y="298"/>
                    </a:lnTo>
                    <a:lnTo>
                      <a:pt x="925" y="298"/>
                    </a:lnTo>
                    <a:lnTo>
                      <a:pt x="927" y="301"/>
                    </a:lnTo>
                    <a:lnTo>
                      <a:pt x="929" y="301"/>
                    </a:lnTo>
                    <a:lnTo>
                      <a:pt x="931" y="300"/>
                    </a:lnTo>
                    <a:lnTo>
                      <a:pt x="932" y="299"/>
                    </a:lnTo>
                    <a:lnTo>
                      <a:pt x="932" y="298"/>
                    </a:lnTo>
                    <a:lnTo>
                      <a:pt x="933" y="299"/>
                    </a:lnTo>
                    <a:lnTo>
                      <a:pt x="935" y="300"/>
                    </a:lnTo>
                    <a:lnTo>
                      <a:pt x="935" y="299"/>
                    </a:lnTo>
                    <a:lnTo>
                      <a:pt x="935" y="298"/>
                    </a:lnTo>
                    <a:lnTo>
                      <a:pt x="937" y="298"/>
                    </a:lnTo>
                    <a:lnTo>
                      <a:pt x="937" y="298"/>
                    </a:lnTo>
                    <a:lnTo>
                      <a:pt x="939" y="297"/>
                    </a:lnTo>
                    <a:lnTo>
                      <a:pt x="940" y="297"/>
                    </a:lnTo>
                    <a:lnTo>
                      <a:pt x="941" y="298"/>
                    </a:lnTo>
                    <a:lnTo>
                      <a:pt x="942" y="298"/>
                    </a:lnTo>
                    <a:lnTo>
                      <a:pt x="943" y="298"/>
                    </a:lnTo>
                    <a:lnTo>
                      <a:pt x="943" y="297"/>
                    </a:lnTo>
                    <a:lnTo>
                      <a:pt x="945" y="297"/>
                    </a:lnTo>
                    <a:lnTo>
                      <a:pt x="946" y="298"/>
                    </a:lnTo>
                    <a:lnTo>
                      <a:pt x="946" y="297"/>
                    </a:lnTo>
                    <a:lnTo>
                      <a:pt x="946" y="297"/>
                    </a:lnTo>
                    <a:lnTo>
                      <a:pt x="947" y="296"/>
                    </a:lnTo>
                    <a:lnTo>
                      <a:pt x="946" y="295"/>
                    </a:lnTo>
                    <a:lnTo>
                      <a:pt x="946" y="295"/>
                    </a:lnTo>
                    <a:lnTo>
                      <a:pt x="944" y="294"/>
                    </a:lnTo>
                    <a:lnTo>
                      <a:pt x="942" y="294"/>
                    </a:lnTo>
                    <a:lnTo>
                      <a:pt x="942" y="293"/>
                    </a:lnTo>
                    <a:lnTo>
                      <a:pt x="943" y="292"/>
                    </a:lnTo>
                    <a:lnTo>
                      <a:pt x="942" y="290"/>
                    </a:lnTo>
                    <a:lnTo>
                      <a:pt x="942" y="290"/>
                    </a:lnTo>
                    <a:lnTo>
                      <a:pt x="943" y="290"/>
                    </a:lnTo>
                    <a:lnTo>
                      <a:pt x="943" y="290"/>
                    </a:lnTo>
                    <a:lnTo>
                      <a:pt x="945" y="285"/>
                    </a:lnTo>
                    <a:lnTo>
                      <a:pt x="946" y="284"/>
                    </a:lnTo>
                    <a:lnTo>
                      <a:pt x="948" y="283"/>
                    </a:lnTo>
                    <a:lnTo>
                      <a:pt x="951" y="280"/>
                    </a:lnTo>
                    <a:lnTo>
                      <a:pt x="951" y="279"/>
                    </a:lnTo>
                    <a:lnTo>
                      <a:pt x="952" y="278"/>
                    </a:lnTo>
                    <a:lnTo>
                      <a:pt x="955" y="274"/>
                    </a:lnTo>
                    <a:lnTo>
                      <a:pt x="956" y="272"/>
                    </a:lnTo>
                    <a:lnTo>
                      <a:pt x="958" y="269"/>
                    </a:lnTo>
                    <a:lnTo>
                      <a:pt x="960" y="269"/>
                    </a:lnTo>
                    <a:lnTo>
                      <a:pt x="961" y="268"/>
                    </a:lnTo>
                    <a:lnTo>
                      <a:pt x="963" y="268"/>
                    </a:lnTo>
                    <a:lnTo>
                      <a:pt x="967" y="267"/>
                    </a:lnTo>
                    <a:lnTo>
                      <a:pt x="968" y="267"/>
                    </a:lnTo>
                    <a:lnTo>
                      <a:pt x="968" y="266"/>
                    </a:lnTo>
                    <a:lnTo>
                      <a:pt x="969" y="266"/>
                    </a:lnTo>
                    <a:lnTo>
                      <a:pt x="970" y="267"/>
                    </a:lnTo>
                    <a:lnTo>
                      <a:pt x="971" y="268"/>
                    </a:lnTo>
                    <a:lnTo>
                      <a:pt x="972" y="269"/>
                    </a:lnTo>
                    <a:lnTo>
                      <a:pt x="972" y="269"/>
                    </a:lnTo>
                    <a:lnTo>
                      <a:pt x="975" y="266"/>
                    </a:lnTo>
                    <a:lnTo>
                      <a:pt x="975" y="270"/>
                    </a:lnTo>
                    <a:lnTo>
                      <a:pt x="974" y="271"/>
                    </a:lnTo>
                    <a:lnTo>
                      <a:pt x="973" y="273"/>
                    </a:lnTo>
                    <a:lnTo>
                      <a:pt x="973" y="274"/>
                    </a:lnTo>
                    <a:lnTo>
                      <a:pt x="974" y="275"/>
                    </a:lnTo>
                    <a:lnTo>
                      <a:pt x="973" y="276"/>
                    </a:lnTo>
                    <a:lnTo>
                      <a:pt x="973" y="277"/>
                    </a:lnTo>
                    <a:lnTo>
                      <a:pt x="973" y="277"/>
                    </a:lnTo>
                    <a:lnTo>
                      <a:pt x="973" y="277"/>
                    </a:lnTo>
                    <a:lnTo>
                      <a:pt x="976" y="277"/>
                    </a:lnTo>
                    <a:lnTo>
                      <a:pt x="975" y="280"/>
                    </a:lnTo>
                    <a:lnTo>
                      <a:pt x="975" y="282"/>
                    </a:lnTo>
                    <a:lnTo>
                      <a:pt x="975" y="281"/>
                    </a:lnTo>
                    <a:lnTo>
                      <a:pt x="977" y="280"/>
                    </a:lnTo>
                    <a:lnTo>
                      <a:pt x="978" y="280"/>
                    </a:lnTo>
                    <a:lnTo>
                      <a:pt x="986" y="270"/>
                    </a:lnTo>
                    <a:lnTo>
                      <a:pt x="988" y="269"/>
                    </a:lnTo>
                    <a:lnTo>
                      <a:pt x="989" y="269"/>
                    </a:lnTo>
                    <a:lnTo>
                      <a:pt x="989" y="269"/>
                    </a:lnTo>
                    <a:lnTo>
                      <a:pt x="990" y="269"/>
                    </a:lnTo>
                    <a:lnTo>
                      <a:pt x="990" y="270"/>
                    </a:lnTo>
                    <a:lnTo>
                      <a:pt x="990" y="271"/>
                    </a:lnTo>
                    <a:lnTo>
                      <a:pt x="990" y="271"/>
                    </a:lnTo>
                    <a:lnTo>
                      <a:pt x="991" y="269"/>
                    </a:lnTo>
                    <a:lnTo>
                      <a:pt x="990" y="269"/>
                    </a:lnTo>
                    <a:lnTo>
                      <a:pt x="990" y="268"/>
                    </a:lnTo>
                    <a:lnTo>
                      <a:pt x="990" y="265"/>
                    </a:lnTo>
                    <a:lnTo>
                      <a:pt x="990" y="264"/>
                    </a:lnTo>
                    <a:lnTo>
                      <a:pt x="992" y="262"/>
                    </a:lnTo>
                    <a:lnTo>
                      <a:pt x="992" y="261"/>
                    </a:lnTo>
                    <a:lnTo>
                      <a:pt x="992" y="260"/>
                    </a:lnTo>
                    <a:lnTo>
                      <a:pt x="993" y="258"/>
                    </a:lnTo>
                    <a:lnTo>
                      <a:pt x="998" y="257"/>
                    </a:lnTo>
                    <a:lnTo>
                      <a:pt x="1000" y="258"/>
                    </a:lnTo>
                    <a:lnTo>
                      <a:pt x="1001" y="259"/>
                    </a:lnTo>
                    <a:lnTo>
                      <a:pt x="1001" y="260"/>
                    </a:lnTo>
                    <a:lnTo>
                      <a:pt x="999" y="260"/>
                    </a:lnTo>
                    <a:lnTo>
                      <a:pt x="997" y="262"/>
                    </a:lnTo>
                    <a:lnTo>
                      <a:pt x="996" y="269"/>
                    </a:lnTo>
                    <a:lnTo>
                      <a:pt x="994" y="270"/>
                    </a:lnTo>
                    <a:lnTo>
                      <a:pt x="994" y="272"/>
                    </a:lnTo>
                    <a:lnTo>
                      <a:pt x="995" y="273"/>
                    </a:lnTo>
                    <a:lnTo>
                      <a:pt x="995" y="274"/>
                    </a:lnTo>
                    <a:lnTo>
                      <a:pt x="994" y="275"/>
                    </a:lnTo>
                    <a:lnTo>
                      <a:pt x="993" y="275"/>
                    </a:lnTo>
                    <a:lnTo>
                      <a:pt x="993" y="277"/>
                    </a:lnTo>
                    <a:lnTo>
                      <a:pt x="994" y="277"/>
                    </a:lnTo>
                    <a:lnTo>
                      <a:pt x="994" y="278"/>
                    </a:lnTo>
                    <a:lnTo>
                      <a:pt x="992" y="280"/>
                    </a:lnTo>
                    <a:lnTo>
                      <a:pt x="990" y="280"/>
                    </a:lnTo>
                    <a:lnTo>
                      <a:pt x="990" y="280"/>
                    </a:lnTo>
                    <a:lnTo>
                      <a:pt x="988" y="282"/>
                    </a:lnTo>
                    <a:lnTo>
                      <a:pt x="987" y="282"/>
                    </a:lnTo>
                    <a:lnTo>
                      <a:pt x="984" y="283"/>
                    </a:lnTo>
                    <a:lnTo>
                      <a:pt x="984" y="284"/>
                    </a:lnTo>
                    <a:lnTo>
                      <a:pt x="984" y="284"/>
                    </a:lnTo>
                    <a:lnTo>
                      <a:pt x="983" y="286"/>
                    </a:lnTo>
                    <a:lnTo>
                      <a:pt x="979" y="291"/>
                    </a:lnTo>
                    <a:lnTo>
                      <a:pt x="976" y="293"/>
                    </a:lnTo>
                    <a:lnTo>
                      <a:pt x="975" y="295"/>
                    </a:lnTo>
                    <a:lnTo>
                      <a:pt x="975" y="295"/>
                    </a:lnTo>
                    <a:lnTo>
                      <a:pt x="972" y="298"/>
                    </a:lnTo>
                    <a:lnTo>
                      <a:pt x="972" y="300"/>
                    </a:lnTo>
                    <a:lnTo>
                      <a:pt x="964" y="309"/>
                    </a:lnTo>
                    <a:lnTo>
                      <a:pt x="963" y="309"/>
                    </a:lnTo>
                    <a:lnTo>
                      <a:pt x="961" y="309"/>
                    </a:lnTo>
                    <a:lnTo>
                      <a:pt x="960" y="312"/>
                    </a:lnTo>
                    <a:lnTo>
                      <a:pt x="957" y="311"/>
                    </a:lnTo>
                    <a:lnTo>
                      <a:pt x="957" y="311"/>
                    </a:lnTo>
                    <a:lnTo>
                      <a:pt x="957" y="314"/>
                    </a:lnTo>
                    <a:lnTo>
                      <a:pt x="956" y="319"/>
                    </a:lnTo>
                    <a:lnTo>
                      <a:pt x="952" y="321"/>
                    </a:lnTo>
                    <a:lnTo>
                      <a:pt x="950" y="330"/>
                    </a:lnTo>
                    <a:lnTo>
                      <a:pt x="951" y="349"/>
                    </a:lnTo>
                    <a:lnTo>
                      <a:pt x="951" y="349"/>
                    </a:lnTo>
                    <a:lnTo>
                      <a:pt x="956" y="377"/>
                    </a:lnTo>
                    <a:lnTo>
                      <a:pt x="964" y="368"/>
                    </a:lnTo>
                    <a:lnTo>
                      <a:pt x="965" y="364"/>
                    </a:lnTo>
                    <a:lnTo>
                      <a:pt x="965" y="362"/>
                    </a:lnTo>
                    <a:lnTo>
                      <a:pt x="965" y="361"/>
                    </a:lnTo>
                    <a:lnTo>
                      <a:pt x="966" y="360"/>
                    </a:lnTo>
                    <a:lnTo>
                      <a:pt x="965" y="360"/>
                    </a:lnTo>
                    <a:lnTo>
                      <a:pt x="966" y="359"/>
                    </a:lnTo>
                    <a:lnTo>
                      <a:pt x="966" y="359"/>
                    </a:lnTo>
                    <a:lnTo>
                      <a:pt x="967" y="359"/>
                    </a:lnTo>
                    <a:lnTo>
                      <a:pt x="969" y="357"/>
                    </a:lnTo>
                    <a:lnTo>
                      <a:pt x="972" y="356"/>
                    </a:lnTo>
                    <a:lnTo>
                      <a:pt x="974" y="357"/>
                    </a:lnTo>
                    <a:lnTo>
                      <a:pt x="973" y="356"/>
                    </a:lnTo>
                    <a:lnTo>
                      <a:pt x="973" y="355"/>
                    </a:lnTo>
                    <a:lnTo>
                      <a:pt x="973" y="349"/>
                    </a:lnTo>
                    <a:lnTo>
                      <a:pt x="977" y="345"/>
                    </a:lnTo>
                    <a:lnTo>
                      <a:pt x="979" y="343"/>
                    </a:lnTo>
                    <a:lnTo>
                      <a:pt x="980" y="343"/>
                    </a:lnTo>
                    <a:lnTo>
                      <a:pt x="981" y="344"/>
                    </a:lnTo>
                    <a:lnTo>
                      <a:pt x="982" y="344"/>
                    </a:lnTo>
                    <a:lnTo>
                      <a:pt x="983" y="344"/>
                    </a:lnTo>
                    <a:lnTo>
                      <a:pt x="985" y="342"/>
                    </a:lnTo>
                    <a:lnTo>
                      <a:pt x="985" y="342"/>
                    </a:lnTo>
                    <a:lnTo>
                      <a:pt x="983" y="338"/>
                    </a:lnTo>
                    <a:lnTo>
                      <a:pt x="982" y="335"/>
                    </a:lnTo>
                    <a:lnTo>
                      <a:pt x="984" y="330"/>
                    </a:lnTo>
                    <a:lnTo>
                      <a:pt x="985" y="329"/>
                    </a:lnTo>
                    <a:lnTo>
                      <a:pt x="986" y="328"/>
                    </a:lnTo>
                    <a:lnTo>
                      <a:pt x="986" y="327"/>
                    </a:lnTo>
                    <a:lnTo>
                      <a:pt x="986" y="326"/>
                    </a:lnTo>
                    <a:lnTo>
                      <a:pt x="989" y="325"/>
                    </a:lnTo>
                    <a:lnTo>
                      <a:pt x="990" y="324"/>
                    </a:lnTo>
                    <a:lnTo>
                      <a:pt x="990" y="325"/>
                    </a:lnTo>
                    <a:lnTo>
                      <a:pt x="990" y="326"/>
                    </a:lnTo>
                    <a:lnTo>
                      <a:pt x="989" y="327"/>
                    </a:lnTo>
                    <a:lnTo>
                      <a:pt x="988" y="328"/>
                    </a:lnTo>
                    <a:lnTo>
                      <a:pt x="989" y="329"/>
                    </a:lnTo>
                    <a:lnTo>
                      <a:pt x="990" y="330"/>
                    </a:lnTo>
                    <a:lnTo>
                      <a:pt x="990" y="330"/>
                    </a:lnTo>
                    <a:lnTo>
                      <a:pt x="991" y="328"/>
                    </a:lnTo>
                    <a:lnTo>
                      <a:pt x="991" y="327"/>
                    </a:lnTo>
                    <a:lnTo>
                      <a:pt x="991" y="324"/>
                    </a:lnTo>
                    <a:lnTo>
                      <a:pt x="990" y="323"/>
                    </a:lnTo>
                    <a:lnTo>
                      <a:pt x="989" y="323"/>
                    </a:lnTo>
                    <a:lnTo>
                      <a:pt x="989" y="323"/>
                    </a:lnTo>
                    <a:lnTo>
                      <a:pt x="989" y="317"/>
                    </a:lnTo>
                    <a:lnTo>
                      <a:pt x="989" y="316"/>
                    </a:lnTo>
                    <a:lnTo>
                      <a:pt x="990" y="315"/>
                    </a:lnTo>
                    <a:lnTo>
                      <a:pt x="991" y="313"/>
                    </a:lnTo>
                    <a:lnTo>
                      <a:pt x="991" y="312"/>
                    </a:lnTo>
                    <a:lnTo>
                      <a:pt x="988" y="310"/>
                    </a:lnTo>
                    <a:lnTo>
                      <a:pt x="987" y="310"/>
                    </a:lnTo>
                    <a:lnTo>
                      <a:pt x="986" y="312"/>
                    </a:lnTo>
                    <a:lnTo>
                      <a:pt x="986" y="313"/>
                    </a:lnTo>
                    <a:lnTo>
                      <a:pt x="986" y="312"/>
                    </a:lnTo>
                    <a:lnTo>
                      <a:pt x="985" y="311"/>
                    </a:lnTo>
                    <a:lnTo>
                      <a:pt x="984" y="310"/>
                    </a:lnTo>
                    <a:lnTo>
                      <a:pt x="984" y="309"/>
                    </a:lnTo>
                    <a:lnTo>
                      <a:pt x="990" y="299"/>
                    </a:lnTo>
                    <a:lnTo>
                      <a:pt x="990" y="298"/>
                    </a:lnTo>
                    <a:lnTo>
                      <a:pt x="990" y="298"/>
                    </a:lnTo>
                    <a:lnTo>
                      <a:pt x="990" y="298"/>
                    </a:lnTo>
                    <a:lnTo>
                      <a:pt x="990" y="297"/>
                    </a:lnTo>
                    <a:lnTo>
                      <a:pt x="990" y="296"/>
                    </a:lnTo>
                    <a:lnTo>
                      <a:pt x="991" y="296"/>
                    </a:lnTo>
                    <a:lnTo>
                      <a:pt x="992" y="295"/>
                    </a:lnTo>
                    <a:lnTo>
                      <a:pt x="991" y="294"/>
                    </a:lnTo>
                    <a:lnTo>
                      <a:pt x="991" y="292"/>
                    </a:lnTo>
                    <a:lnTo>
                      <a:pt x="992" y="291"/>
                    </a:lnTo>
                    <a:lnTo>
                      <a:pt x="993" y="290"/>
                    </a:lnTo>
                    <a:lnTo>
                      <a:pt x="993" y="290"/>
                    </a:lnTo>
                    <a:lnTo>
                      <a:pt x="994" y="289"/>
                    </a:lnTo>
                    <a:lnTo>
                      <a:pt x="995" y="288"/>
                    </a:lnTo>
                    <a:lnTo>
                      <a:pt x="996" y="289"/>
                    </a:lnTo>
                    <a:lnTo>
                      <a:pt x="997" y="290"/>
                    </a:lnTo>
                    <a:lnTo>
                      <a:pt x="997" y="288"/>
                    </a:lnTo>
                    <a:lnTo>
                      <a:pt x="999" y="287"/>
                    </a:lnTo>
                    <a:lnTo>
                      <a:pt x="1000" y="288"/>
                    </a:lnTo>
                    <a:lnTo>
                      <a:pt x="1000" y="290"/>
                    </a:lnTo>
                    <a:lnTo>
                      <a:pt x="1001" y="290"/>
                    </a:lnTo>
                    <a:lnTo>
                      <a:pt x="1001" y="288"/>
                    </a:lnTo>
                    <a:lnTo>
                      <a:pt x="1001" y="287"/>
                    </a:lnTo>
                    <a:lnTo>
                      <a:pt x="1002" y="286"/>
                    </a:lnTo>
                    <a:lnTo>
                      <a:pt x="1003" y="286"/>
                    </a:lnTo>
                    <a:lnTo>
                      <a:pt x="1005" y="285"/>
                    </a:lnTo>
                    <a:lnTo>
                      <a:pt x="1006" y="284"/>
                    </a:lnTo>
                    <a:lnTo>
                      <a:pt x="1008" y="282"/>
                    </a:lnTo>
                    <a:lnTo>
                      <a:pt x="1008" y="283"/>
                    </a:lnTo>
                    <a:lnTo>
                      <a:pt x="1008" y="284"/>
                    </a:lnTo>
                    <a:lnTo>
                      <a:pt x="1008" y="284"/>
                    </a:lnTo>
                    <a:lnTo>
                      <a:pt x="1008" y="286"/>
                    </a:lnTo>
                    <a:lnTo>
                      <a:pt x="1008" y="289"/>
                    </a:lnTo>
                    <a:lnTo>
                      <a:pt x="1007" y="290"/>
                    </a:lnTo>
                    <a:lnTo>
                      <a:pt x="1007" y="290"/>
                    </a:lnTo>
                    <a:lnTo>
                      <a:pt x="1008" y="290"/>
                    </a:lnTo>
                    <a:lnTo>
                      <a:pt x="1011" y="285"/>
                    </a:lnTo>
                    <a:lnTo>
                      <a:pt x="1011" y="285"/>
                    </a:lnTo>
                    <a:lnTo>
                      <a:pt x="1011" y="284"/>
                    </a:lnTo>
                    <a:lnTo>
                      <a:pt x="1011" y="284"/>
                    </a:lnTo>
                    <a:lnTo>
                      <a:pt x="1013" y="284"/>
                    </a:lnTo>
                    <a:lnTo>
                      <a:pt x="1014" y="284"/>
                    </a:lnTo>
                    <a:lnTo>
                      <a:pt x="1015" y="284"/>
                    </a:lnTo>
                    <a:lnTo>
                      <a:pt x="1016" y="282"/>
                    </a:lnTo>
                    <a:lnTo>
                      <a:pt x="1018" y="282"/>
                    </a:lnTo>
                    <a:lnTo>
                      <a:pt x="1019" y="281"/>
                    </a:lnTo>
                    <a:lnTo>
                      <a:pt x="1019" y="281"/>
                    </a:lnTo>
                    <a:lnTo>
                      <a:pt x="1022" y="281"/>
                    </a:lnTo>
                    <a:lnTo>
                      <a:pt x="1025" y="283"/>
                    </a:lnTo>
                    <a:lnTo>
                      <a:pt x="1026" y="284"/>
                    </a:lnTo>
                    <a:lnTo>
                      <a:pt x="1027" y="284"/>
                    </a:lnTo>
                    <a:lnTo>
                      <a:pt x="1029" y="287"/>
                    </a:lnTo>
                    <a:lnTo>
                      <a:pt x="1029" y="288"/>
                    </a:lnTo>
                    <a:lnTo>
                      <a:pt x="1030" y="288"/>
                    </a:lnTo>
                    <a:lnTo>
                      <a:pt x="1030" y="288"/>
                    </a:lnTo>
                    <a:lnTo>
                      <a:pt x="1030" y="287"/>
                    </a:lnTo>
                    <a:lnTo>
                      <a:pt x="1032" y="284"/>
                    </a:lnTo>
                    <a:lnTo>
                      <a:pt x="1032" y="284"/>
                    </a:lnTo>
                    <a:lnTo>
                      <a:pt x="1031" y="284"/>
                    </a:lnTo>
                    <a:lnTo>
                      <a:pt x="1033" y="282"/>
                    </a:lnTo>
                    <a:lnTo>
                      <a:pt x="1034" y="282"/>
                    </a:lnTo>
                    <a:lnTo>
                      <a:pt x="1034" y="281"/>
                    </a:lnTo>
                    <a:lnTo>
                      <a:pt x="1035" y="281"/>
                    </a:lnTo>
                    <a:lnTo>
                      <a:pt x="1036" y="281"/>
                    </a:lnTo>
                    <a:lnTo>
                      <a:pt x="1037" y="280"/>
                    </a:lnTo>
                    <a:lnTo>
                      <a:pt x="1037" y="280"/>
                    </a:lnTo>
                    <a:lnTo>
                      <a:pt x="1037" y="279"/>
                    </a:lnTo>
                    <a:lnTo>
                      <a:pt x="1038" y="279"/>
                    </a:lnTo>
                    <a:lnTo>
                      <a:pt x="1039" y="278"/>
                    </a:lnTo>
                    <a:lnTo>
                      <a:pt x="1040" y="278"/>
                    </a:lnTo>
                    <a:lnTo>
                      <a:pt x="1040" y="278"/>
                    </a:lnTo>
                    <a:lnTo>
                      <a:pt x="1041" y="277"/>
                    </a:lnTo>
                    <a:lnTo>
                      <a:pt x="1040" y="277"/>
                    </a:lnTo>
                    <a:lnTo>
                      <a:pt x="1040" y="277"/>
                    </a:lnTo>
                    <a:lnTo>
                      <a:pt x="1040" y="276"/>
                    </a:lnTo>
                    <a:lnTo>
                      <a:pt x="1041" y="277"/>
                    </a:lnTo>
                    <a:lnTo>
                      <a:pt x="1041" y="277"/>
                    </a:lnTo>
                    <a:lnTo>
                      <a:pt x="1041" y="277"/>
                    </a:lnTo>
                    <a:lnTo>
                      <a:pt x="1042" y="275"/>
                    </a:lnTo>
                    <a:lnTo>
                      <a:pt x="1041" y="275"/>
                    </a:lnTo>
                    <a:lnTo>
                      <a:pt x="1043" y="275"/>
                    </a:lnTo>
                    <a:lnTo>
                      <a:pt x="1044" y="274"/>
                    </a:lnTo>
                    <a:lnTo>
                      <a:pt x="1044" y="274"/>
                    </a:lnTo>
                    <a:lnTo>
                      <a:pt x="1044" y="273"/>
                    </a:lnTo>
                    <a:lnTo>
                      <a:pt x="1044" y="273"/>
                    </a:lnTo>
                    <a:lnTo>
                      <a:pt x="1044" y="272"/>
                    </a:lnTo>
                    <a:lnTo>
                      <a:pt x="1044" y="273"/>
                    </a:lnTo>
                    <a:lnTo>
                      <a:pt x="1045" y="273"/>
                    </a:lnTo>
                    <a:lnTo>
                      <a:pt x="1046" y="272"/>
                    </a:lnTo>
                    <a:lnTo>
                      <a:pt x="1046" y="272"/>
                    </a:lnTo>
                    <a:lnTo>
                      <a:pt x="1047" y="271"/>
                    </a:lnTo>
                    <a:lnTo>
                      <a:pt x="1047" y="271"/>
                    </a:lnTo>
                    <a:lnTo>
                      <a:pt x="1048" y="270"/>
                    </a:lnTo>
                    <a:lnTo>
                      <a:pt x="1048" y="269"/>
                    </a:lnTo>
                    <a:lnTo>
                      <a:pt x="1048" y="269"/>
                    </a:lnTo>
                    <a:lnTo>
                      <a:pt x="1048" y="269"/>
                    </a:lnTo>
                    <a:lnTo>
                      <a:pt x="1048" y="269"/>
                    </a:lnTo>
                    <a:lnTo>
                      <a:pt x="1049" y="269"/>
                    </a:lnTo>
                    <a:lnTo>
                      <a:pt x="1050" y="269"/>
                    </a:lnTo>
                    <a:lnTo>
                      <a:pt x="1051" y="268"/>
                    </a:lnTo>
                    <a:lnTo>
                      <a:pt x="1054" y="267"/>
                    </a:lnTo>
                    <a:lnTo>
                      <a:pt x="1055" y="266"/>
                    </a:lnTo>
                    <a:lnTo>
                      <a:pt x="1056" y="266"/>
                    </a:lnTo>
                    <a:lnTo>
                      <a:pt x="1056" y="265"/>
                    </a:lnTo>
                    <a:lnTo>
                      <a:pt x="1056" y="264"/>
                    </a:lnTo>
                    <a:lnTo>
                      <a:pt x="1056" y="263"/>
                    </a:lnTo>
                    <a:lnTo>
                      <a:pt x="1057" y="263"/>
                    </a:lnTo>
                    <a:lnTo>
                      <a:pt x="1057" y="265"/>
                    </a:lnTo>
                    <a:lnTo>
                      <a:pt x="1057" y="265"/>
                    </a:lnTo>
                    <a:lnTo>
                      <a:pt x="1060" y="263"/>
                    </a:lnTo>
                    <a:lnTo>
                      <a:pt x="1060" y="263"/>
                    </a:lnTo>
                    <a:lnTo>
                      <a:pt x="1065" y="260"/>
                    </a:lnTo>
                    <a:lnTo>
                      <a:pt x="1068" y="259"/>
                    </a:lnTo>
                    <a:lnTo>
                      <a:pt x="1068" y="258"/>
                    </a:lnTo>
                    <a:lnTo>
                      <a:pt x="1068" y="258"/>
                    </a:lnTo>
                    <a:lnTo>
                      <a:pt x="1068" y="258"/>
                    </a:lnTo>
                    <a:lnTo>
                      <a:pt x="1066" y="255"/>
                    </a:lnTo>
                    <a:lnTo>
                      <a:pt x="1067" y="255"/>
                    </a:lnTo>
                    <a:lnTo>
                      <a:pt x="1069" y="258"/>
                    </a:lnTo>
                    <a:lnTo>
                      <a:pt x="1069" y="258"/>
                    </a:lnTo>
                    <a:lnTo>
                      <a:pt x="1069" y="258"/>
                    </a:lnTo>
                    <a:lnTo>
                      <a:pt x="1070" y="258"/>
                    </a:lnTo>
                    <a:lnTo>
                      <a:pt x="1070" y="258"/>
                    </a:lnTo>
                    <a:lnTo>
                      <a:pt x="1070" y="258"/>
                    </a:lnTo>
                    <a:lnTo>
                      <a:pt x="1070" y="257"/>
                    </a:lnTo>
                    <a:lnTo>
                      <a:pt x="1070" y="257"/>
                    </a:lnTo>
                    <a:lnTo>
                      <a:pt x="1071" y="258"/>
                    </a:lnTo>
                    <a:lnTo>
                      <a:pt x="1071" y="258"/>
                    </a:lnTo>
                    <a:lnTo>
                      <a:pt x="1073" y="259"/>
                    </a:lnTo>
                    <a:lnTo>
                      <a:pt x="1076" y="261"/>
                    </a:lnTo>
                    <a:lnTo>
                      <a:pt x="1077" y="262"/>
                    </a:lnTo>
                    <a:lnTo>
                      <a:pt x="1078" y="262"/>
                    </a:lnTo>
                    <a:lnTo>
                      <a:pt x="1078" y="260"/>
                    </a:lnTo>
                    <a:lnTo>
                      <a:pt x="1079" y="260"/>
                    </a:lnTo>
                    <a:lnTo>
                      <a:pt x="1080" y="258"/>
                    </a:lnTo>
                    <a:lnTo>
                      <a:pt x="1080" y="256"/>
                    </a:lnTo>
                    <a:lnTo>
                      <a:pt x="1080" y="255"/>
                    </a:lnTo>
                    <a:lnTo>
                      <a:pt x="1080" y="255"/>
                    </a:lnTo>
                    <a:lnTo>
                      <a:pt x="1078" y="254"/>
                    </a:lnTo>
                    <a:lnTo>
                      <a:pt x="1078" y="254"/>
                    </a:lnTo>
                    <a:lnTo>
                      <a:pt x="1078" y="253"/>
                    </a:lnTo>
                    <a:lnTo>
                      <a:pt x="1078" y="253"/>
                    </a:lnTo>
                    <a:lnTo>
                      <a:pt x="1079" y="253"/>
                    </a:lnTo>
                    <a:lnTo>
                      <a:pt x="1080" y="253"/>
                    </a:lnTo>
                    <a:lnTo>
                      <a:pt x="1080" y="252"/>
                    </a:lnTo>
                    <a:lnTo>
                      <a:pt x="1080" y="251"/>
                    </a:lnTo>
                    <a:lnTo>
                      <a:pt x="1079" y="251"/>
                    </a:lnTo>
                    <a:lnTo>
                      <a:pt x="1077" y="248"/>
                    </a:lnTo>
                    <a:lnTo>
                      <a:pt x="1077" y="241"/>
                    </a:lnTo>
                    <a:lnTo>
                      <a:pt x="1075" y="242"/>
                    </a:lnTo>
                    <a:lnTo>
                      <a:pt x="1074" y="241"/>
                    </a:lnTo>
                    <a:lnTo>
                      <a:pt x="1074" y="240"/>
                    </a:lnTo>
                    <a:lnTo>
                      <a:pt x="1075" y="240"/>
                    </a:lnTo>
                    <a:lnTo>
                      <a:pt x="1076" y="240"/>
                    </a:lnTo>
                    <a:lnTo>
                      <a:pt x="1074" y="236"/>
                    </a:lnTo>
                    <a:lnTo>
                      <a:pt x="1073" y="238"/>
                    </a:lnTo>
                    <a:lnTo>
                      <a:pt x="1073" y="238"/>
                    </a:lnTo>
                    <a:lnTo>
                      <a:pt x="1072" y="237"/>
                    </a:lnTo>
                    <a:lnTo>
                      <a:pt x="1071" y="236"/>
                    </a:lnTo>
                    <a:lnTo>
                      <a:pt x="1070" y="236"/>
                    </a:lnTo>
                    <a:lnTo>
                      <a:pt x="1070" y="235"/>
                    </a:lnTo>
                    <a:lnTo>
                      <a:pt x="1070" y="232"/>
                    </a:lnTo>
                    <a:lnTo>
                      <a:pt x="1070" y="231"/>
                    </a:lnTo>
                    <a:lnTo>
                      <a:pt x="1071" y="232"/>
                    </a:lnTo>
                    <a:lnTo>
                      <a:pt x="1073" y="233"/>
                    </a:lnTo>
                    <a:lnTo>
                      <a:pt x="1073" y="232"/>
                    </a:lnTo>
                    <a:lnTo>
                      <a:pt x="1073" y="232"/>
                    </a:lnTo>
                    <a:lnTo>
                      <a:pt x="1074" y="233"/>
                    </a:lnTo>
                    <a:lnTo>
                      <a:pt x="1076" y="233"/>
                    </a:lnTo>
                    <a:lnTo>
                      <a:pt x="1076" y="233"/>
                    </a:lnTo>
                    <a:lnTo>
                      <a:pt x="1076" y="233"/>
                    </a:lnTo>
                    <a:lnTo>
                      <a:pt x="1077" y="233"/>
                    </a:lnTo>
                    <a:lnTo>
                      <a:pt x="1077" y="232"/>
                    </a:lnTo>
                    <a:lnTo>
                      <a:pt x="1080" y="231"/>
                    </a:lnTo>
                    <a:lnTo>
                      <a:pt x="1082" y="229"/>
                    </a:lnTo>
                    <a:lnTo>
                      <a:pt x="1084" y="227"/>
                    </a:lnTo>
                    <a:lnTo>
                      <a:pt x="1084" y="227"/>
                    </a:lnTo>
                    <a:lnTo>
                      <a:pt x="1087" y="224"/>
                    </a:lnTo>
                    <a:lnTo>
                      <a:pt x="1087" y="222"/>
                    </a:lnTo>
                    <a:lnTo>
                      <a:pt x="1088" y="222"/>
                    </a:lnTo>
                    <a:lnTo>
                      <a:pt x="1088" y="220"/>
                    </a:lnTo>
                    <a:lnTo>
                      <a:pt x="1084" y="217"/>
                    </a:lnTo>
                    <a:lnTo>
                      <a:pt x="1084" y="213"/>
                    </a:lnTo>
                    <a:lnTo>
                      <a:pt x="1085" y="213"/>
                    </a:lnTo>
                    <a:lnTo>
                      <a:pt x="1085" y="213"/>
                    </a:lnTo>
                    <a:lnTo>
                      <a:pt x="1086" y="214"/>
                    </a:lnTo>
                    <a:lnTo>
                      <a:pt x="1088" y="213"/>
                    </a:lnTo>
                    <a:lnTo>
                      <a:pt x="1088" y="211"/>
                    </a:lnTo>
                    <a:lnTo>
                      <a:pt x="1088" y="211"/>
                    </a:lnTo>
                    <a:lnTo>
                      <a:pt x="1088" y="211"/>
                    </a:lnTo>
                    <a:lnTo>
                      <a:pt x="1088" y="211"/>
                    </a:lnTo>
                    <a:lnTo>
                      <a:pt x="1090" y="213"/>
                    </a:lnTo>
                    <a:lnTo>
                      <a:pt x="1091" y="212"/>
                    </a:lnTo>
                    <a:lnTo>
                      <a:pt x="1091" y="211"/>
                    </a:lnTo>
                    <a:lnTo>
                      <a:pt x="1091" y="210"/>
                    </a:lnTo>
                    <a:lnTo>
                      <a:pt x="1092" y="211"/>
                    </a:lnTo>
                    <a:lnTo>
                      <a:pt x="1091" y="214"/>
                    </a:lnTo>
                    <a:lnTo>
                      <a:pt x="1091" y="215"/>
                    </a:lnTo>
                    <a:lnTo>
                      <a:pt x="1090" y="215"/>
                    </a:lnTo>
                    <a:lnTo>
                      <a:pt x="1089" y="214"/>
                    </a:lnTo>
                    <a:lnTo>
                      <a:pt x="1091" y="218"/>
                    </a:lnTo>
                    <a:lnTo>
                      <a:pt x="1091" y="218"/>
                    </a:lnTo>
                    <a:lnTo>
                      <a:pt x="1092" y="219"/>
                    </a:lnTo>
                    <a:lnTo>
                      <a:pt x="1092" y="221"/>
                    </a:lnTo>
                    <a:lnTo>
                      <a:pt x="1093" y="222"/>
                    </a:lnTo>
                    <a:lnTo>
                      <a:pt x="1096" y="222"/>
                    </a:lnTo>
                    <a:lnTo>
                      <a:pt x="1099" y="222"/>
                    </a:lnTo>
                    <a:lnTo>
                      <a:pt x="1099" y="220"/>
                    </a:lnTo>
                    <a:lnTo>
                      <a:pt x="1100" y="220"/>
                    </a:lnTo>
                    <a:lnTo>
                      <a:pt x="1102" y="221"/>
                    </a:lnTo>
                    <a:lnTo>
                      <a:pt x="1103" y="220"/>
                    </a:lnTo>
                    <a:lnTo>
                      <a:pt x="1104" y="222"/>
                    </a:lnTo>
                    <a:lnTo>
                      <a:pt x="1105" y="222"/>
                    </a:lnTo>
                    <a:lnTo>
                      <a:pt x="1106" y="222"/>
                    </a:lnTo>
                    <a:lnTo>
                      <a:pt x="1106" y="224"/>
                    </a:lnTo>
                    <a:lnTo>
                      <a:pt x="1106" y="226"/>
                    </a:lnTo>
                    <a:lnTo>
                      <a:pt x="1106" y="228"/>
                    </a:lnTo>
                    <a:lnTo>
                      <a:pt x="1108" y="229"/>
                    </a:lnTo>
                    <a:lnTo>
                      <a:pt x="1109" y="229"/>
                    </a:lnTo>
                    <a:lnTo>
                      <a:pt x="1109" y="230"/>
                    </a:lnTo>
                    <a:lnTo>
                      <a:pt x="1109" y="231"/>
                    </a:lnTo>
                    <a:lnTo>
                      <a:pt x="1110" y="231"/>
                    </a:lnTo>
                    <a:lnTo>
                      <a:pt x="1111" y="232"/>
                    </a:lnTo>
                    <a:lnTo>
                      <a:pt x="1112" y="232"/>
                    </a:lnTo>
                    <a:lnTo>
                      <a:pt x="1111" y="231"/>
                    </a:lnTo>
                    <a:lnTo>
                      <a:pt x="1112" y="230"/>
                    </a:lnTo>
                    <a:lnTo>
                      <a:pt x="1112" y="230"/>
                    </a:lnTo>
                    <a:lnTo>
                      <a:pt x="1113" y="231"/>
                    </a:lnTo>
                    <a:lnTo>
                      <a:pt x="1113" y="229"/>
                    </a:lnTo>
                    <a:lnTo>
                      <a:pt x="1113" y="229"/>
                    </a:lnTo>
                    <a:lnTo>
                      <a:pt x="1113" y="229"/>
                    </a:lnTo>
                    <a:lnTo>
                      <a:pt x="1113" y="229"/>
                    </a:lnTo>
                    <a:lnTo>
                      <a:pt x="1113" y="230"/>
                    </a:lnTo>
                    <a:lnTo>
                      <a:pt x="1113" y="232"/>
                    </a:lnTo>
                    <a:lnTo>
                      <a:pt x="1114" y="233"/>
                    </a:lnTo>
                    <a:lnTo>
                      <a:pt x="1115" y="233"/>
                    </a:lnTo>
                    <a:lnTo>
                      <a:pt x="1116" y="233"/>
                    </a:lnTo>
                    <a:lnTo>
                      <a:pt x="1116" y="233"/>
                    </a:lnTo>
                    <a:lnTo>
                      <a:pt x="1117" y="235"/>
                    </a:lnTo>
                    <a:lnTo>
                      <a:pt x="1117" y="236"/>
                    </a:lnTo>
                    <a:lnTo>
                      <a:pt x="1118" y="236"/>
                    </a:lnTo>
                    <a:lnTo>
                      <a:pt x="1118" y="235"/>
                    </a:lnTo>
                    <a:lnTo>
                      <a:pt x="1118" y="236"/>
                    </a:lnTo>
                    <a:lnTo>
                      <a:pt x="1119" y="236"/>
                    </a:lnTo>
                    <a:lnTo>
                      <a:pt x="1120" y="236"/>
                    </a:lnTo>
                    <a:lnTo>
                      <a:pt x="1120" y="235"/>
                    </a:lnTo>
                    <a:lnTo>
                      <a:pt x="1120" y="233"/>
                    </a:lnTo>
                    <a:lnTo>
                      <a:pt x="1121" y="234"/>
                    </a:lnTo>
                    <a:lnTo>
                      <a:pt x="1120" y="237"/>
                    </a:lnTo>
                    <a:lnTo>
                      <a:pt x="1121" y="238"/>
                    </a:lnTo>
                    <a:lnTo>
                      <a:pt x="1122" y="238"/>
                    </a:lnTo>
                    <a:lnTo>
                      <a:pt x="1122" y="238"/>
                    </a:lnTo>
                    <a:lnTo>
                      <a:pt x="1123" y="237"/>
                    </a:lnTo>
                    <a:lnTo>
                      <a:pt x="1123" y="236"/>
                    </a:lnTo>
                    <a:lnTo>
                      <a:pt x="1122" y="235"/>
                    </a:lnTo>
                    <a:lnTo>
                      <a:pt x="1122" y="235"/>
                    </a:lnTo>
                    <a:lnTo>
                      <a:pt x="1123" y="235"/>
                    </a:lnTo>
                    <a:lnTo>
                      <a:pt x="1124" y="235"/>
                    </a:lnTo>
                    <a:lnTo>
                      <a:pt x="1124" y="236"/>
                    </a:lnTo>
                    <a:lnTo>
                      <a:pt x="1126" y="236"/>
                    </a:lnTo>
                    <a:lnTo>
                      <a:pt x="1125" y="233"/>
                    </a:lnTo>
                    <a:lnTo>
                      <a:pt x="1125" y="233"/>
                    </a:lnTo>
                    <a:lnTo>
                      <a:pt x="1124" y="233"/>
                    </a:lnTo>
                    <a:lnTo>
                      <a:pt x="1123" y="233"/>
                    </a:lnTo>
                    <a:lnTo>
                      <a:pt x="1123" y="233"/>
                    </a:lnTo>
                    <a:lnTo>
                      <a:pt x="1123" y="233"/>
                    </a:lnTo>
                    <a:lnTo>
                      <a:pt x="1123" y="232"/>
                    </a:lnTo>
                    <a:lnTo>
                      <a:pt x="1124" y="232"/>
                    </a:lnTo>
                    <a:lnTo>
                      <a:pt x="1124" y="231"/>
                    </a:lnTo>
                    <a:lnTo>
                      <a:pt x="1123" y="230"/>
                    </a:lnTo>
                    <a:lnTo>
                      <a:pt x="1122" y="231"/>
                    </a:lnTo>
                    <a:lnTo>
                      <a:pt x="1123" y="230"/>
                    </a:lnTo>
                    <a:lnTo>
                      <a:pt x="1124" y="230"/>
                    </a:lnTo>
                    <a:lnTo>
                      <a:pt x="1124" y="229"/>
                    </a:lnTo>
                    <a:lnTo>
                      <a:pt x="1124" y="229"/>
                    </a:lnTo>
                    <a:lnTo>
                      <a:pt x="1124" y="229"/>
                    </a:lnTo>
                    <a:lnTo>
                      <a:pt x="1124" y="229"/>
                    </a:lnTo>
                    <a:lnTo>
                      <a:pt x="1125" y="22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0" name="Freeform 403"/>
              <p:cNvSpPr>
                <a:spLocks/>
              </p:cNvSpPr>
              <p:nvPr/>
            </p:nvSpPr>
            <p:spPr bwMode="auto">
              <a:xfrm>
                <a:off x="4441" y="2992"/>
                <a:ext cx="12" cy="12"/>
              </a:xfrm>
              <a:custGeom>
                <a:avLst/>
                <a:gdLst/>
                <a:ahLst/>
                <a:cxnLst>
                  <a:cxn ang="0">
                    <a:pos x="4" y="12"/>
                  </a:cxn>
                  <a:cxn ang="0">
                    <a:pos x="5" y="12"/>
                  </a:cxn>
                  <a:cxn ang="0">
                    <a:pos x="5" y="11"/>
                  </a:cxn>
                  <a:cxn ang="0">
                    <a:pos x="6" y="11"/>
                  </a:cxn>
                  <a:cxn ang="0">
                    <a:pos x="8" y="10"/>
                  </a:cxn>
                  <a:cxn ang="0">
                    <a:pos x="10" y="10"/>
                  </a:cxn>
                  <a:cxn ang="0">
                    <a:pos x="11" y="6"/>
                  </a:cxn>
                  <a:cxn ang="0">
                    <a:pos x="12" y="4"/>
                  </a:cxn>
                  <a:cxn ang="0">
                    <a:pos x="11" y="2"/>
                  </a:cxn>
                  <a:cxn ang="0">
                    <a:pos x="11" y="2"/>
                  </a:cxn>
                  <a:cxn ang="0">
                    <a:pos x="10" y="1"/>
                  </a:cxn>
                  <a:cxn ang="0">
                    <a:pos x="6" y="2"/>
                  </a:cxn>
                  <a:cxn ang="0">
                    <a:pos x="6" y="2"/>
                  </a:cxn>
                  <a:cxn ang="0">
                    <a:pos x="6" y="1"/>
                  </a:cxn>
                  <a:cxn ang="0">
                    <a:pos x="7" y="0"/>
                  </a:cxn>
                  <a:cxn ang="0">
                    <a:pos x="6" y="0"/>
                  </a:cxn>
                  <a:cxn ang="0">
                    <a:pos x="5" y="1"/>
                  </a:cxn>
                  <a:cxn ang="0">
                    <a:pos x="5" y="2"/>
                  </a:cxn>
                  <a:cxn ang="0">
                    <a:pos x="4" y="2"/>
                  </a:cxn>
                  <a:cxn ang="0">
                    <a:pos x="3" y="2"/>
                  </a:cxn>
                  <a:cxn ang="0">
                    <a:pos x="2" y="3"/>
                  </a:cxn>
                  <a:cxn ang="0">
                    <a:pos x="0" y="4"/>
                  </a:cxn>
                  <a:cxn ang="0">
                    <a:pos x="1" y="6"/>
                  </a:cxn>
                  <a:cxn ang="0">
                    <a:pos x="2" y="6"/>
                  </a:cxn>
                  <a:cxn ang="0">
                    <a:pos x="2" y="9"/>
                  </a:cxn>
                  <a:cxn ang="0">
                    <a:pos x="3" y="10"/>
                  </a:cxn>
                  <a:cxn ang="0">
                    <a:pos x="3" y="11"/>
                  </a:cxn>
                  <a:cxn ang="0">
                    <a:pos x="4" y="12"/>
                  </a:cxn>
                </a:cxnLst>
                <a:rect l="0" t="0" r="r" b="b"/>
                <a:pathLst>
                  <a:path w="12" h="12">
                    <a:moveTo>
                      <a:pt x="4" y="12"/>
                    </a:moveTo>
                    <a:lnTo>
                      <a:pt x="5" y="12"/>
                    </a:lnTo>
                    <a:lnTo>
                      <a:pt x="5" y="11"/>
                    </a:lnTo>
                    <a:lnTo>
                      <a:pt x="6" y="11"/>
                    </a:lnTo>
                    <a:lnTo>
                      <a:pt x="8" y="10"/>
                    </a:lnTo>
                    <a:lnTo>
                      <a:pt x="10" y="10"/>
                    </a:lnTo>
                    <a:lnTo>
                      <a:pt x="11" y="6"/>
                    </a:lnTo>
                    <a:lnTo>
                      <a:pt x="12" y="4"/>
                    </a:lnTo>
                    <a:lnTo>
                      <a:pt x="11" y="2"/>
                    </a:lnTo>
                    <a:lnTo>
                      <a:pt x="11" y="2"/>
                    </a:lnTo>
                    <a:lnTo>
                      <a:pt x="10" y="1"/>
                    </a:lnTo>
                    <a:lnTo>
                      <a:pt x="6" y="2"/>
                    </a:lnTo>
                    <a:lnTo>
                      <a:pt x="6" y="2"/>
                    </a:lnTo>
                    <a:lnTo>
                      <a:pt x="6" y="1"/>
                    </a:lnTo>
                    <a:lnTo>
                      <a:pt x="7" y="0"/>
                    </a:lnTo>
                    <a:lnTo>
                      <a:pt x="6" y="0"/>
                    </a:lnTo>
                    <a:lnTo>
                      <a:pt x="5" y="1"/>
                    </a:lnTo>
                    <a:lnTo>
                      <a:pt x="5" y="2"/>
                    </a:lnTo>
                    <a:lnTo>
                      <a:pt x="4" y="2"/>
                    </a:lnTo>
                    <a:lnTo>
                      <a:pt x="3" y="2"/>
                    </a:lnTo>
                    <a:lnTo>
                      <a:pt x="2" y="3"/>
                    </a:lnTo>
                    <a:lnTo>
                      <a:pt x="0" y="4"/>
                    </a:lnTo>
                    <a:lnTo>
                      <a:pt x="1" y="6"/>
                    </a:lnTo>
                    <a:lnTo>
                      <a:pt x="2" y="6"/>
                    </a:lnTo>
                    <a:lnTo>
                      <a:pt x="2" y="9"/>
                    </a:lnTo>
                    <a:lnTo>
                      <a:pt x="3" y="10"/>
                    </a:lnTo>
                    <a:lnTo>
                      <a:pt x="3" y="11"/>
                    </a:lnTo>
                    <a:lnTo>
                      <a:pt x="4" y="1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1" name="Freeform 404"/>
              <p:cNvSpPr>
                <a:spLocks/>
              </p:cNvSpPr>
              <p:nvPr/>
            </p:nvSpPr>
            <p:spPr bwMode="auto">
              <a:xfrm>
                <a:off x="4595" y="3180"/>
                <a:ext cx="11" cy="13"/>
              </a:xfrm>
              <a:custGeom>
                <a:avLst/>
                <a:gdLst/>
                <a:ahLst/>
                <a:cxnLst>
                  <a:cxn ang="0">
                    <a:pos x="0" y="13"/>
                  </a:cxn>
                  <a:cxn ang="0">
                    <a:pos x="0" y="12"/>
                  </a:cxn>
                  <a:cxn ang="0">
                    <a:pos x="0" y="11"/>
                  </a:cxn>
                  <a:cxn ang="0">
                    <a:pos x="1" y="11"/>
                  </a:cxn>
                  <a:cxn ang="0">
                    <a:pos x="2" y="12"/>
                  </a:cxn>
                  <a:cxn ang="0">
                    <a:pos x="3" y="13"/>
                  </a:cxn>
                  <a:cxn ang="0">
                    <a:pos x="3" y="12"/>
                  </a:cxn>
                  <a:cxn ang="0">
                    <a:pos x="3" y="13"/>
                  </a:cxn>
                  <a:cxn ang="0">
                    <a:pos x="4" y="12"/>
                  </a:cxn>
                  <a:cxn ang="0">
                    <a:pos x="5" y="11"/>
                  </a:cxn>
                  <a:cxn ang="0">
                    <a:pos x="7" y="11"/>
                  </a:cxn>
                  <a:cxn ang="0">
                    <a:pos x="7" y="11"/>
                  </a:cxn>
                  <a:cxn ang="0">
                    <a:pos x="11" y="7"/>
                  </a:cxn>
                  <a:cxn ang="0">
                    <a:pos x="11" y="8"/>
                  </a:cxn>
                  <a:cxn ang="0">
                    <a:pos x="11" y="7"/>
                  </a:cxn>
                  <a:cxn ang="0">
                    <a:pos x="11" y="3"/>
                  </a:cxn>
                  <a:cxn ang="0">
                    <a:pos x="11" y="5"/>
                  </a:cxn>
                  <a:cxn ang="0">
                    <a:pos x="10" y="5"/>
                  </a:cxn>
                  <a:cxn ang="0">
                    <a:pos x="9" y="3"/>
                  </a:cxn>
                  <a:cxn ang="0">
                    <a:pos x="5" y="0"/>
                  </a:cxn>
                  <a:cxn ang="0">
                    <a:pos x="5" y="0"/>
                  </a:cxn>
                  <a:cxn ang="0">
                    <a:pos x="3" y="1"/>
                  </a:cxn>
                  <a:cxn ang="0">
                    <a:pos x="3" y="0"/>
                  </a:cxn>
                  <a:cxn ang="0">
                    <a:pos x="3" y="0"/>
                  </a:cxn>
                  <a:cxn ang="0">
                    <a:pos x="3" y="1"/>
                  </a:cxn>
                  <a:cxn ang="0">
                    <a:pos x="2" y="2"/>
                  </a:cxn>
                  <a:cxn ang="0">
                    <a:pos x="0" y="6"/>
                  </a:cxn>
                  <a:cxn ang="0">
                    <a:pos x="0" y="11"/>
                  </a:cxn>
                  <a:cxn ang="0">
                    <a:pos x="0" y="11"/>
                  </a:cxn>
                  <a:cxn ang="0">
                    <a:pos x="0" y="13"/>
                  </a:cxn>
                </a:cxnLst>
                <a:rect l="0" t="0" r="r" b="b"/>
                <a:pathLst>
                  <a:path w="11" h="13">
                    <a:moveTo>
                      <a:pt x="0" y="13"/>
                    </a:moveTo>
                    <a:lnTo>
                      <a:pt x="0" y="12"/>
                    </a:lnTo>
                    <a:lnTo>
                      <a:pt x="0" y="11"/>
                    </a:lnTo>
                    <a:lnTo>
                      <a:pt x="1" y="11"/>
                    </a:lnTo>
                    <a:lnTo>
                      <a:pt x="2" y="12"/>
                    </a:lnTo>
                    <a:lnTo>
                      <a:pt x="3" y="13"/>
                    </a:lnTo>
                    <a:lnTo>
                      <a:pt x="3" y="12"/>
                    </a:lnTo>
                    <a:lnTo>
                      <a:pt x="3" y="13"/>
                    </a:lnTo>
                    <a:lnTo>
                      <a:pt x="4" y="12"/>
                    </a:lnTo>
                    <a:lnTo>
                      <a:pt x="5" y="11"/>
                    </a:lnTo>
                    <a:lnTo>
                      <a:pt x="7" y="11"/>
                    </a:lnTo>
                    <a:lnTo>
                      <a:pt x="7" y="11"/>
                    </a:lnTo>
                    <a:lnTo>
                      <a:pt x="11" y="7"/>
                    </a:lnTo>
                    <a:lnTo>
                      <a:pt x="11" y="8"/>
                    </a:lnTo>
                    <a:lnTo>
                      <a:pt x="11" y="7"/>
                    </a:lnTo>
                    <a:lnTo>
                      <a:pt x="11" y="3"/>
                    </a:lnTo>
                    <a:lnTo>
                      <a:pt x="11" y="5"/>
                    </a:lnTo>
                    <a:lnTo>
                      <a:pt x="10" y="5"/>
                    </a:lnTo>
                    <a:lnTo>
                      <a:pt x="9" y="3"/>
                    </a:lnTo>
                    <a:lnTo>
                      <a:pt x="5" y="0"/>
                    </a:lnTo>
                    <a:lnTo>
                      <a:pt x="5" y="0"/>
                    </a:lnTo>
                    <a:lnTo>
                      <a:pt x="3" y="1"/>
                    </a:lnTo>
                    <a:lnTo>
                      <a:pt x="3" y="0"/>
                    </a:lnTo>
                    <a:lnTo>
                      <a:pt x="3" y="0"/>
                    </a:lnTo>
                    <a:lnTo>
                      <a:pt x="3" y="1"/>
                    </a:lnTo>
                    <a:lnTo>
                      <a:pt x="2" y="2"/>
                    </a:lnTo>
                    <a:lnTo>
                      <a:pt x="0" y="6"/>
                    </a:lnTo>
                    <a:lnTo>
                      <a:pt x="0" y="11"/>
                    </a:lnTo>
                    <a:lnTo>
                      <a:pt x="0" y="11"/>
                    </a:lnTo>
                    <a:lnTo>
                      <a:pt x="0" y="1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2" name="Freeform 405"/>
              <p:cNvSpPr>
                <a:spLocks/>
              </p:cNvSpPr>
              <p:nvPr/>
            </p:nvSpPr>
            <p:spPr bwMode="auto">
              <a:xfrm>
                <a:off x="4475" y="2987"/>
                <a:ext cx="3" cy="5"/>
              </a:xfrm>
              <a:custGeom>
                <a:avLst/>
                <a:gdLst/>
                <a:ahLst/>
                <a:cxnLst>
                  <a:cxn ang="0">
                    <a:pos x="1" y="2"/>
                  </a:cxn>
                  <a:cxn ang="0">
                    <a:pos x="1" y="0"/>
                  </a:cxn>
                  <a:cxn ang="0">
                    <a:pos x="0" y="0"/>
                  </a:cxn>
                  <a:cxn ang="0">
                    <a:pos x="0" y="0"/>
                  </a:cxn>
                  <a:cxn ang="0">
                    <a:pos x="0" y="0"/>
                  </a:cxn>
                  <a:cxn ang="0">
                    <a:pos x="0" y="1"/>
                  </a:cxn>
                  <a:cxn ang="0">
                    <a:pos x="0" y="3"/>
                  </a:cxn>
                  <a:cxn ang="0">
                    <a:pos x="0" y="3"/>
                  </a:cxn>
                  <a:cxn ang="0">
                    <a:pos x="0" y="4"/>
                  </a:cxn>
                  <a:cxn ang="0">
                    <a:pos x="1" y="5"/>
                  </a:cxn>
                  <a:cxn ang="0">
                    <a:pos x="3" y="4"/>
                  </a:cxn>
                  <a:cxn ang="0">
                    <a:pos x="3" y="3"/>
                  </a:cxn>
                  <a:cxn ang="0">
                    <a:pos x="3" y="3"/>
                  </a:cxn>
                  <a:cxn ang="0">
                    <a:pos x="2" y="2"/>
                  </a:cxn>
                  <a:cxn ang="0">
                    <a:pos x="1" y="2"/>
                  </a:cxn>
                </a:cxnLst>
                <a:rect l="0" t="0" r="r" b="b"/>
                <a:pathLst>
                  <a:path w="3" h="5">
                    <a:moveTo>
                      <a:pt x="1" y="2"/>
                    </a:moveTo>
                    <a:lnTo>
                      <a:pt x="1" y="0"/>
                    </a:lnTo>
                    <a:lnTo>
                      <a:pt x="0" y="0"/>
                    </a:lnTo>
                    <a:lnTo>
                      <a:pt x="0" y="0"/>
                    </a:lnTo>
                    <a:lnTo>
                      <a:pt x="0" y="0"/>
                    </a:lnTo>
                    <a:lnTo>
                      <a:pt x="0" y="1"/>
                    </a:lnTo>
                    <a:lnTo>
                      <a:pt x="0" y="3"/>
                    </a:lnTo>
                    <a:lnTo>
                      <a:pt x="0" y="3"/>
                    </a:lnTo>
                    <a:lnTo>
                      <a:pt x="0" y="4"/>
                    </a:lnTo>
                    <a:lnTo>
                      <a:pt x="1" y="5"/>
                    </a:lnTo>
                    <a:lnTo>
                      <a:pt x="3" y="4"/>
                    </a:lnTo>
                    <a:lnTo>
                      <a:pt x="3" y="3"/>
                    </a:lnTo>
                    <a:lnTo>
                      <a:pt x="3" y="3"/>
                    </a:lnTo>
                    <a:lnTo>
                      <a:pt x="2"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3" name="Freeform 406"/>
              <p:cNvSpPr>
                <a:spLocks/>
              </p:cNvSpPr>
              <p:nvPr/>
            </p:nvSpPr>
            <p:spPr bwMode="auto">
              <a:xfrm>
                <a:off x="4469" y="3154"/>
                <a:ext cx="4" cy="3"/>
              </a:xfrm>
              <a:custGeom>
                <a:avLst/>
                <a:gdLst/>
                <a:ahLst/>
                <a:cxnLst>
                  <a:cxn ang="0">
                    <a:pos x="0" y="2"/>
                  </a:cxn>
                  <a:cxn ang="0">
                    <a:pos x="1" y="3"/>
                  </a:cxn>
                  <a:cxn ang="0">
                    <a:pos x="2" y="3"/>
                  </a:cxn>
                  <a:cxn ang="0">
                    <a:pos x="2" y="3"/>
                  </a:cxn>
                  <a:cxn ang="0">
                    <a:pos x="3" y="2"/>
                  </a:cxn>
                  <a:cxn ang="0">
                    <a:pos x="4" y="3"/>
                  </a:cxn>
                  <a:cxn ang="0">
                    <a:pos x="4" y="2"/>
                  </a:cxn>
                  <a:cxn ang="0">
                    <a:pos x="3" y="0"/>
                  </a:cxn>
                  <a:cxn ang="0">
                    <a:pos x="2" y="0"/>
                  </a:cxn>
                  <a:cxn ang="0">
                    <a:pos x="2" y="0"/>
                  </a:cxn>
                  <a:cxn ang="0">
                    <a:pos x="2" y="1"/>
                  </a:cxn>
                  <a:cxn ang="0">
                    <a:pos x="1" y="0"/>
                  </a:cxn>
                  <a:cxn ang="0">
                    <a:pos x="0" y="0"/>
                  </a:cxn>
                  <a:cxn ang="0">
                    <a:pos x="0" y="1"/>
                  </a:cxn>
                  <a:cxn ang="0">
                    <a:pos x="2" y="1"/>
                  </a:cxn>
                  <a:cxn ang="0">
                    <a:pos x="1" y="2"/>
                  </a:cxn>
                  <a:cxn ang="0">
                    <a:pos x="0" y="2"/>
                  </a:cxn>
                </a:cxnLst>
                <a:rect l="0" t="0" r="r" b="b"/>
                <a:pathLst>
                  <a:path w="4" h="3">
                    <a:moveTo>
                      <a:pt x="0" y="2"/>
                    </a:moveTo>
                    <a:lnTo>
                      <a:pt x="1" y="3"/>
                    </a:lnTo>
                    <a:lnTo>
                      <a:pt x="2" y="3"/>
                    </a:lnTo>
                    <a:lnTo>
                      <a:pt x="2" y="3"/>
                    </a:lnTo>
                    <a:lnTo>
                      <a:pt x="3" y="2"/>
                    </a:lnTo>
                    <a:lnTo>
                      <a:pt x="4" y="3"/>
                    </a:lnTo>
                    <a:lnTo>
                      <a:pt x="4" y="2"/>
                    </a:lnTo>
                    <a:lnTo>
                      <a:pt x="3" y="0"/>
                    </a:lnTo>
                    <a:lnTo>
                      <a:pt x="2" y="0"/>
                    </a:lnTo>
                    <a:lnTo>
                      <a:pt x="2" y="0"/>
                    </a:lnTo>
                    <a:lnTo>
                      <a:pt x="2" y="1"/>
                    </a:lnTo>
                    <a:lnTo>
                      <a:pt x="1" y="0"/>
                    </a:lnTo>
                    <a:lnTo>
                      <a:pt x="0" y="0"/>
                    </a:lnTo>
                    <a:lnTo>
                      <a:pt x="0" y="1"/>
                    </a:lnTo>
                    <a:lnTo>
                      <a:pt x="2" y="1"/>
                    </a:lnTo>
                    <a:lnTo>
                      <a:pt x="1"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4" name="Rectangle 407"/>
              <p:cNvSpPr>
                <a:spLocks noChangeArrowheads="1"/>
              </p:cNvSpPr>
              <p:nvPr/>
            </p:nvSpPr>
            <p:spPr bwMode="auto">
              <a:xfrm>
                <a:off x="4458" y="3006"/>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705" name="Freeform 408"/>
              <p:cNvSpPr>
                <a:spLocks/>
              </p:cNvSpPr>
              <p:nvPr/>
            </p:nvSpPr>
            <p:spPr bwMode="auto">
              <a:xfrm>
                <a:off x="4429" y="2928"/>
                <a:ext cx="51" cy="49"/>
              </a:xfrm>
              <a:custGeom>
                <a:avLst/>
                <a:gdLst/>
                <a:ahLst/>
                <a:cxnLst>
                  <a:cxn ang="0">
                    <a:pos x="4" y="25"/>
                  </a:cxn>
                  <a:cxn ang="0">
                    <a:pos x="5" y="30"/>
                  </a:cxn>
                  <a:cxn ang="0">
                    <a:pos x="3" y="31"/>
                  </a:cxn>
                  <a:cxn ang="0">
                    <a:pos x="2" y="32"/>
                  </a:cxn>
                  <a:cxn ang="0">
                    <a:pos x="2" y="37"/>
                  </a:cxn>
                  <a:cxn ang="0">
                    <a:pos x="3" y="39"/>
                  </a:cxn>
                  <a:cxn ang="0">
                    <a:pos x="5" y="39"/>
                  </a:cxn>
                  <a:cxn ang="0">
                    <a:pos x="10" y="41"/>
                  </a:cxn>
                  <a:cxn ang="0">
                    <a:pos x="12" y="41"/>
                  </a:cxn>
                  <a:cxn ang="0">
                    <a:pos x="16" y="39"/>
                  </a:cxn>
                  <a:cxn ang="0">
                    <a:pos x="25" y="38"/>
                  </a:cxn>
                  <a:cxn ang="0">
                    <a:pos x="26" y="39"/>
                  </a:cxn>
                  <a:cxn ang="0">
                    <a:pos x="26" y="41"/>
                  </a:cxn>
                  <a:cxn ang="0">
                    <a:pos x="21" y="42"/>
                  </a:cxn>
                  <a:cxn ang="0">
                    <a:pos x="18" y="43"/>
                  </a:cxn>
                  <a:cxn ang="0">
                    <a:pos x="19" y="46"/>
                  </a:cxn>
                  <a:cxn ang="0">
                    <a:pos x="21" y="48"/>
                  </a:cxn>
                  <a:cxn ang="0">
                    <a:pos x="16" y="46"/>
                  </a:cxn>
                  <a:cxn ang="0">
                    <a:pos x="11" y="46"/>
                  </a:cxn>
                  <a:cxn ang="0">
                    <a:pos x="13" y="49"/>
                  </a:cxn>
                  <a:cxn ang="0">
                    <a:pos x="19" y="53"/>
                  </a:cxn>
                  <a:cxn ang="0">
                    <a:pos x="21" y="55"/>
                  </a:cxn>
                  <a:cxn ang="0">
                    <a:pos x="24" y="53"/>
                  </a:cxn>
                  <a:cxn ang="0">
                    <a:pos x="28" y="53"/>
                  </a:cxn>
                  <a:cxn ang="0">
                    <a:pos x="33" y="54"/>
                  </a:cxn>
                  <a:cxn ang="0">
                    <a:pos x="33" y="59"/>
                  </a:cxn>
                  <a:cxn ang="0">
                    <a:pos x="34" y="61"/>
                  </a:cxn>
                  <a:cxn ang="0">
                    <a:pos x="37" y="63"/>
                  </a:cxn>
                  <a:cxn ang="0">
                    <a:pos x="43" y="61"/>
                  </a:cxn>
                  <a:cxn ang="0">
                    <a:pos x="46" y="57"/>
                  </a:cxn>
                  <a:cxn ang="0">
                    <a:pos x="49" y="57"/>
                  </a:cxn>
                  <a:cxn ang="0">
                    <a:pos x="54" y="54"/>
                  </a:cxn>
                  <a:cxn ang="0">
                    <a:pos x="55" y="51"/>
                  </a:cxn>
                  <a:cxn ang="0">
                    <a:pos x="55" y="48"/>
                  </a:cxn>
                  <a:cxn ang="0">
                    <a:pos x="56" y="44"/>
                  </a:cxn>
                  <a:cxn ang="0">
                    <a:pos x="59" y="41"/>
                  </a:cxn>
                  <a:cxn ang="0">
                    <a:pos x="61" y="38"/>
                  </a:cxn>
                  <a:cxn ang="0">
                    <a:pos x="63" y="33"/>
                  </a:cxn>
                  <a:cxn ang="0">
                    <a:pos x="63" y="30"/>
                  </a:cxn>
                  <a:cxn ang="0">
                    <a:pos x="64" y="25"/>
                  </a:cxn>
                  <a:cxn ang="0">
                    <a:pos x="62" y="14"/>
                  </a:cxn>
                  <a:cxn ang="0">
                    <a:pos x="54" y="11"/>
                  </a:cxn>
                  <a:cxn ang="0">
                    <a:pos x="49" y="10"/>
                  </a:cxn>
                  <a:cxn ang="0">
                    <a:pos x="44" y="9"/>
                  </a:cxn>
                  <a:cxn ang="0">
                    <a:pos x="41" y="8"/>
                  </a:cxn>
                  <a:cxn ang="0">
                    <a:pos x="38" y="0"/>
                  </a:cxn>
                  <a:cxn ang="0">
                    <a:pos x="30" y="9"/>
                  </a:cxn>
                  <a:cxn ang="0">
                    <a:pos x="20" y="2"/>
                  </a:cxn>
                  <a:cxn ang="0">
                    <a:pos x="18" y="5"/>
                  </a:cxn>
                  <a:cxn ang="0">
                    <a:pos x="17" y="11"/>
                  </a:cxn>
                  <a:cxn ang="0">
                    <a:pos x="4" y="13"/>
                  </a:cxn>
                  <a:cxn ang="0">
                    <a:pos x="1" y="22"/>
                  </a:cxn>
                </a:cxnLst>
                <a:rect l="0" t="0" r="r" b="b"/>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grpSp>
        <p:grpSp>
          <p:nvGrpSpPr>
            <p:cNvPr id="5" name="Group 610"/>
            <p:cNvGrpSpPr>
              <a:grpSpLocks/>
            </p:cNvGrpSpPr>
            <p:nvPr/>
          </p:nvGrpSpPr>
          <p:grpSpPr bwMode="auto">
            <a:xfrm>
              <a:off x="5232407" y="4686189"/>
              <a:ext cx="3333755" cy="1683280"/>
              <a:chOff x="3296" y="2951"/>
              <a:chExt cx="2100" cy="1060"/>
            </a:xfrm>
            <a:grpFill/>
          </p:grpSpPr>
          <p:sp>
            <p:nvSpPr>
              <p:cNvPr id="306" name="Freeform 410"/>
              <p:cNvSpPr>
                <a:spLocks/>
              </p:cNvSpPr>
              <p:nvPr/>
            </p:nvSpPr>
            <p:spPr bwMode="auto">
              <a:xfrm>
                <a:off x="4592" y="2951"/>
                <a:ext cx="2" cy="1"/>
              </a:xfrm>
              <a:custGeom>
                <a:avLst/>
                <a:gdLst/>
                <a:ahLst/>
                <a:cxnLst>
                  <a:cxn ang="0">
                    <a:pos x="2" y="0"/>
                  </a:cxn>
                  <a:cxn ang="0">
                    <a:pos x="2" y="0"/>
                  </a:cxn>
                  <a:cxn ang="0">
                    <a:pos x="0" y="0"/>
                  </a:cxn>
                  <a:cxn ang="0">
                    <a:pos x="0" y="1"/>
                  </a:cxn>
                  <a:cxn ang="0">
                    <a:pos x="2" y="0"/>
                  </a:cxn>
                </a:cxnLst>
                <a:rect l="0" t="0" r="r" b="b"/>
                <a:pathLst>
                  <a:path w="2" h="1">
                    <a:moveTo>
                      <a:pt x="2" y="0"/>
                    </a:moveTo>
                    <a:lnTo>
                      <a:pt x="2" y="0"/>
                    </a:lnTo>
                    <a:lnTo>
                      <a:pt x="0" y="0"/>
                    </a:lnTo>
                    <a:lnTo>
                      <a:pt x="0"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7" name="Freeform 411"/>
              <p:cNvSpPr>
                <a:spLocks/>
              </p:cNvSpPr>
              <p:nvPr/>
            </p:nvSpPr>
            <p:spPr bwMode="auto">
              <a:xfrm>
                <a:off x="5361" y="3260"/>
                <a:ext cx="18" cy="9"/>
              </a:xfrm>
              <a:custGeom>
                <a:avLst/>
                <a:gdLst/>
                <a:ahLst/>
                <a:cxnLst>
                  <a:cxn ang="0">
                    <a:pos x="17" y="6"/>
                  </a:cxn>
                  <a:cxn ang="0">
                    <a:pos x="16" y="5"/>
                  </a:cxn>
                  <a:cxn ang="0">
                    <a:pos x="15" y="5"/>
                  </a:cxn>
                  <a:cxn ang="0">
                    <a:pos x="14" y="6"/>
                  </a:cxn>
                  <a:cxn ang="0">
                    <a:pos x="13" y="5"/>
                  </a:cxn>
                  <a:cxn ang="0">
                    <a:pos x="13" y="4"/>
                  </a:cxn>
                  <a:cxn ang="0">
                    <a:pos x="11" y="3"/>
                  </a:cxn>
                  <a:cxn ang="0">
                    <a:pos x="11"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3" y="9"/>
                  </a:cxn>
                  <a:cxn ang="0">
                    <a:pos x="14" y="8"/>
                  </a:cxn>
                  <a:cxn ang="0">
                    <a:pos x="14" y="7"/>
                  </a:cxn>
                  <a:cxn ang="0">
                    <a:pos x="15" y="7"/>
                  </a:cxn>
                  <a:cxn ang="0">
                    <a:pos x="17" y="7"/>
                  </a:cxn>
                  <a:cxn ang="0">
                    <a:pos x="18" y="7"/>
                  </a:cxn>
                  <a:cxn ang="0">
                    <a:pos x="18" y="7"/>
                  </a:cxn>
                  <a:cxn ang="0">
                    <a:pos x="18" y="6"/>
                  </a:cxn>
                  <a:cxn ang="0">
                    <a:pos x="18" y="6"/>
                  </a:cxn>
                  <a:cxn ang="0">
                    <a:pos x="17" y="6"/>
                  </a:cxn>
                </a:cxnLst>
                <a:rect l="0" t="0" r="r" b="b"/>
                <a:pathLst>
                  <a:path w="18" h="9">
                    <a:moveTo>
                      <a:pt x="17" y="6"/>
                    </a:moveTo>
                    <a:lnTo>
                      <a:pt x="16" y="5"/>
                    </a:lnTo>
                    <a:lnTo>
                      <a:pt x="15" y="5"/>
                    </a:lnTo>
                    <a:lnTo>
                      <a:pt x="14" y="6"/>
                    </a:lnTo>
                    <a:lnTo>
                      <a:pt x="13" y="5"/>
                    </a:lnTo>
                    <a:lnTo>
                      <a:pt x="13" y="4"/>
                    </a:lnTo>
                    <a:lnTo>
                      <a:pt x="11" y="3"/>
                    </a:lnTo>
                    <a:lnTo>
                      <a:pt x="11"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3" y="9"/>
                    </a:lnTo>
                    <a:lnTo>
                      <a:pt x="14" y="8"/>
                    </a:lnTo>
                    <a:lnTo>
                      <a:pt x="14" y="7"/>
                    </a:lnTo>
                    <a:lnTo>
                      <a:pt x="15" y="7"/>
                    </a:lnTo>
                    <a:lnTo>
                      <a:pt x="17" y="7"/>
                    </a:lnTo>
                    <a:lnTo>
                      <a:pt x="18" y="7"/>
                    </a:lnTo>
                    <a:lnTo>
                      <a:pt x="18" y="7"/>
                    </a:lnTo>
                    <a:lnTo>
                      <a:pt x="18" y="6"/>
                    </a:lnTo>
                    <a:lnTo>
                      <a:pt x="18" y="6"/>
                    </a:lnTo>
                    <a:lnTo>
                      <a:pt x="17"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8" name="Freeform 412"/>
              <p:cNvSpPr>
                <a:spLocks/>
              </p:cNvSpPr>
              <p:nvPr/>
            </p:nvSpPr>
            <p:spPr bwMode="auto">
              <a:xfrm>
                <a:off x="5386" y="3300"/>
                <a:ext cx="10" cy="6"/>
              </a:xfrm>
              <a:custGeom>
                <a:avLst/>
                <a:gdLst/>
                <a:ahLst/>
                <a:cxnLst>
                  <a:cxn ang="0">
                    <a:pos x="10" y="3"/>
                  </a:cxn>
                  <a:cxn ang="0">
                    <a:pos x="9" y="3"/>
                  </a:cxn>
                  <a:cxn ang="0">
                    <a:pos x="9" y="0"/>
                  </a:cxn>
                  <a:cxn ang="0">
                    <a:pos x="9" y="0"/>
                  </a:cxn>
                  <a:cxn ang="0">
                    <a:pos x="7" y="0"/>
                  </a:cxn>
                  <a:cxn ang="0">
                    <a:pos x="6"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9" y="4"/>
                  </a:cxn>
                  <a:cxn ang="0">
                    <a:pos x="10" y="3"/>
                  </a:cxn>
                  <a:cxn ang="0">
                    <a:pos x="10" y="3"/>
                  </a:cxn>
                </a:cxnLst>
                <a:rect l="0" t="0" r="r" b="b"/>
                <a:pathLst>
                  <a:path w="10" h="6">
                    <a:moveTo>
                      <a:pt x="10" y="3"/>
                    </a:moveTo>
                    <a:lnTo>
                      <a:pt x="9" y="3"/>
                    </a:lnTo>
                    <a:lnTo>
                      <a:pt x="9" y="0"/>
                    </a:lnTo>
                    <a:lnTo>
                      <a:pt x="9" y="0"/>
                    </a:lnTo>
                    <a:lnTo>
                      <a:pt x="7" y="0"/>
                    </a:lnTo>
                    <a:lnTo>
                      <a:pt x="6"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9" y="4"/>
                    </a:lnTo>
                    <a:lnTo>
                      <a:pt x="10" y="3"/>
                    </a:lnTo>
                    <a:lnTo>
                      <a:pt x="1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9" name="Freeform 413"/>
              <p:cNvSpPr>
                <a:spLocks/>
              </p:cNvSpPr>
              <p:nvPr/>
            </p:nvSpPr>
            <p:spPr bwMode="auto">
              <a:xfrm>
                <a:off x="3383" y="3260"/>
                <a:ext cx="18" cy="9"/>
              </a:xfrm>
              <a:custGeom>
                <a:avLst/>
                <a:gdLst/>
                <a:ahLst/>
                <a:cxnLst>
                  <a:cxn ang="0">
                    <a:pos x="17" y="7"/>
                  </a:cxn>
                  <a:cxn ang="0">
                    <a:pos x="18" y="7"/>
                  </a:cxn>
                  <a:cxn ang="0">
                    <a:pos x="18" y="7"/>
                  </a:cxn>
                  <a:cxn ang="0">
                    <a:pos x="18" y="6"/>
                  </a:cxn>
                  <a:cxn ang="0">
                    <a:pos x="18" y="6"/>
                  </a:cxn>
                  <a:cxn ang="0">
                    <a:pos x="17" y="6"/>
                  </a:cxn>
                  <a:cxn ang="0">
                    <a:pos x="16" y="5"/>
                  </a:cxn>
                  <a:cxn ang="0">
                    <a:pos x="15" y="5"/>
                  </a:cxn>
                  <a:cxn ang="0">
                    <a:pos x="15" y="6"/>
                  </a:cxn>
                  <a:cxn ang="0">
                    <a:pos x="14" y="5"/>
                  </a:cxn>
                  <a:cxn ang="0">
                    <a:pos x="13" y="4"/>
                  </a:cxn>
                  <a:cxn ang="0">
                    <a:pos x="10" y="3"/>
                  </a:cxn>
                  <a:cxn ang="0">
                    <a:pos x="10"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4" y="9"/>
                  </a:cxn>
                  <a:cxn ang="0">
                    <a:pos x="14" y="8"/>
                  </a:cxn>
                  <a:cxn ang="0">
                    <a:pos x="14" y="7"/>
                  </a:cxn>
                  <a:cxn ang="0">
                    <a:pos x="15" y="7"/>
                  </a:cxn>
                  <a:cxn ang="0">
                    <a:pos x="17" y="7"/>
                  </a:cxn>
                </a:cxnLst>
                <a:rect l="0" t="0" r="r" b="b"/>
                <a:pathLst>
                  <a:path w="18" h="9">
                    <a:moveTo>
                      <a:pt x="17" y="7"/>
                    </a:moveTo>
                    <a:lnTo>
                      <a:pt x="18" y="7"/>
                    </a:lnTo>
                    <a:lnTo>
                      <a:pt x="18" y="7"/>
                    </a:lnTo>
                    <a:lnTo>
                      <a:pt x="18" y="6"/>
                    </a:lnTo>
                    <a:lnTo>
                      <a:pt x="18" y="6"/>
                    </a:lnTo>
                    <a:lnTo>
                      <a:pt x="17" y="6"/>
                    </a:lnTo>
                    <a:lnTo>
                      <a:pt x="16" y="5"/>
                    </a:lnTo>
                    <a:lnTo>
                      <a:pt x="15" y="5"/>
                    </a:lnTo>
                    <a:lnTo>
                      <a:pt x="15" y="6"/>
                    </a:lnTo>
                    <a:lnTo>
                      <a:pt x="14" y="5"/>
                    </a:lnTo>
                    <a:lnTo>
                      <a:pt x="13" y="4"/>
                    </a:lnTo>
                    <a:lnTo>
                      <a:pt x="10" y="3"/>
                    </a:lnTo>
                    <a:lnTo>
                      <a:pt x="10"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4" y="9"/>
                    </a:lnTo>
                    <a:lnTo>
                      <a:pt x="14" y="8"/>
                    </a:lnTo>
                    <a:lnTo>
                      <a:pt x="14" y="7"/>
                    </a:lnTo>
                    <a:lnTo>
                      <a:pt x="15" y="7"/>
                    </a:lnTo>
                    <a:lnTo>
                      <a:pt x="17"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0" name="Freeform 414"/>
              <p:cNvSpPr>
                <a:spLocks/>
              </p:cNvSpPr>
              <p:nvPr/>
            </p:nvSpPr>
            <p:spPr bwMode="auto">
              <a:xfrm>
                <a:off x="3408" y="3300"/>
                <a:ext cx="10" cy="6"/>
              </a:xfrm>
              <a:custGeom>
                <a:avLst/>
                <a:gdLst/>
                <a:ahLst/>
                <a:cxnLst>
                  <a:cxn ang="0">
                    <a:pos x="10" y="3"/>
                  </a:cxn>
                  <a:cxn ang="0">
                    <a:pos x="10" y="0"/>
                  </a:cxn>
                  <a:cxn ang="0">
                    <a:pos x="9" y="0"/>
                  </a:cxn>
                  <a:cxn ang="0">
                    <a:pos x="7" y="0"/>
                  </a:cxn>
                  <a:cxn ang="0">
                    <a:pos x="7"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10" y="4"/>
                  </a:cxn>
                  <a:cxn ang="0">
                    <a:pos x="10" y="3"/>
                  </a:cxn>
                  <a:cxn ang="0">
                    <a:pos x="10" y="3"/>
                  </a:cxn>
                  <a:cxn ang="0">
                    <a:pos x="10" y="3"/>
                  </a:cxn>
                </a:cxnLst>
                <a:rect l="0" t="0" r="r" b="b"/>
                <a:pathLst>
                  <a:path w="10" h="6">
                    <a:moveTo>
                      <a:pt x="10" y="3"/>
                    </a:moveTo>
                    <a:lnTo>
                      <a:pt x="10" y="0"/>
                    </a:lnTo>
                    <a:lnTo>
                      <a:pt x="9" y="0"/>
                    </a:lnTo>
                    <a:lnTo>
                      <a:pt x="7" y="0"/>
                    </a:lnTo>
                    <a:lnTo>
                      <a:pt x="7"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10" y="4"/>
                    </a:lnTo>
                    <a:lnTo>
                      <a:pt x="10" y="3"/>
                    </a:lnTo>
                    <a:lnTo>
                      <a:pt x="10" y="3"/>
                    </a:lnTo>
                    <a:lnTo>
                      <a:pt x="1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1" name="Freeform 415"/>
              <p:cNvSpPr>
                <a:spLocks/>
              </p:cNvSpPr>
              <p:nvPr/>
            </p:nvSpPr>
            <p:spPr bwMode="auto">
              <a:xfrm>
                <a:off x="3419" y="3294"/>
                <a:ext cx="7" cy="6"/>
              </a:xfrm>
              <a:custGeom>
                <a:avLst/>
                <a:gdLst/>
                <a:ahLst/>
                <a:cxnLst>
                  <a:cxn ang="0">
                    <a:pos x="4" y="6"/>
                  </a:cxn>
                  <a:cxn ang="0">
                    <a:pos x="7" y="3"/>
                  </a:cxn>
                  <a:cxn ang="0">
                    <a:pos x="7" y="2"/>
                  </a:cxn>
                  <a:cxn ang="0">
                    <a:pos x="6" y="2"/>
                  </a:cxn>
                  <a:cxn ang="0">
                    <a:pos x="3" y="0"/>
                  </a:cxn>
                  <a:cxn ang="0">
                    <a:pos x="2" y="1"/>
                  </a:cxn>
                  <a:cxn ang="0">
                    <a:pos x="0" y="2"/>
                  </a:cxn>
                  <a:cxn ang="0">
                    <a:pos x="0" y="2"/>
                  </a:cxn>
                  <a:cxn ang="0">
                    <a:pos x="1" y="2"/>
                  </a:cxn>
                  <a:cxn ang="0">
                    <a:pos x="3" y="3"/>
                  </a:cxn>
                  <a:cxn ang="0">
                    <a:pos x="4" y="6"/>
                  </a:cxn>
                </a:cxnLst>
                <a:rect l="0" t="0" r="r" b="b"/>
                <a:pathLst>
                  <a:path w="7" h="6">
                    <a:moveTo>
                      <a:pt x="4" y="6"/>
                    </a:moveTo>
                    <a:lnTo>
                      <a:pt x="7" y="3"/>
                    </a:lnTo>
                    <a:lnTo>
                      <a:pt x="7" y="2"/>
                    </a:lnTo>
                    <a:lnTo>
                      <a:pt x="6" y="2"/>
                    </a:lnTo>
                    <a:lnTo>
                      <a:pt x="3" y="0"/>
                    </a:lnTo>
                    <a:lnTo>
                      <a:pt x="2" y="1"/>
                    </a:lnTo>
                    <a:lnTo>
                      <a:pt x="0" y="2"/>
                    </a:lnTo>
                    <a:lnTo>
                      <a:pt x="0" y="2"/>
                    </a:lnTo>
                    <a:lnTo>
                      <a:pt x="1" y="2"/>
                    </a:lnTo>
                    <a:lnTo>
                      <a:pt x="3" y="3"/>
                    </a:lnTo>
                    <a:lnTo>
                      <a:pt x="4"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2" name="Freeform 416"/>
              <p:cNvSpPr>
                <a:spLocks/>
              </p:cNvSpPr>
              <p:nvPr/>
            </p:nvSpPr>
            <p:spPr bwMode="auto">
              <a:xfrm>
                <a:off x="3903" y="3261"/>
                <a:ext cx="5" cy="3"/>
              </a:xfrm>
              <a:custGeom>
                <a:avLst/>
                <a:gdLst/>
                <a:ahLst/>
                <a:cxnLst>
                  <a:cxn ang="0">
                    <a:pos x="0" y="0"/>
                  </a:cxn>
                  <a:cxn ang="0">
                    <a:pos x="1" y="2"/>
                  </a:cxn>
                  <a:cxn ang="0">
                    <a:pos x="3" y="3"/>
                  </a:cxn>
                  <a:cxn ang="0">
                    <a:pos x="5" y="3"/>
                  </a:cxn>
                  <a:cxn ang="0">
                    <a:pos x="4" y="2"/>
                  </a:cxn>
                  <a:cxn ang="0">
                    <a:pos x="4" y="2"/>
                  </a:cxn>
                  <a:cxn ang="0">
                    <a:pos x="0" y="0"/>
                  </a:cxn>
                </a:cxnLst>
                <a:rect l="0" t="0" r="r" b="b"/>
                <a:pathLst>
                  <a:path w="5" h="3">
                    <a:moveTo>
                      <a:pt x="0" y="0"/>
                    </a:moveTo>
                    <a:lnTo>
                      <a:pt x="1" y="2"/>
                    </a:lnTo>
                    <a:lnTo>
                      <a:pt x="3" y="3"/>
                    </a:lnTo>
                    <a:lnTo>
                      <a:pt x="5" y="3"/>
                    </a:lnTo>
                    <a:lnTo>
                      <a:pt x="4" y="2"/>
                    </a:lnTo>
                    <a:lnTo>
                      <a:pt x="4" y="2"/>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3" name="Freeform 417"/>
              <p:cNvSpPr>
                <a:spLocks/>
              </p:cNvSpPr>
              <p:nvPr/>
            </p:nvSpPr>
            <p:spPr bwMode="auto">
              <a:xfrm>
                <a:off x="3868" y="3270"/>
                <a:ext cx="10" cy="10"/>
              </a:xfrm>
              <a:custGeom>
                <a:avLst/>
                <a:gdLst/>
                <a:ahLst/>
                <a:cxnLst>
                  <a:cxn ang="0">
                    <a:pos x="7" y="5"/>
                  </a:cxn>
                  <a:cxn ang="0">
                    <a:pos x="9" y="3"/>
                  </a:cxn>
                  <a:cxn ang="0">
                    <a:pos x="10" y="2"/>
                  </a:cxn>
                  <a:cxn ang="0">
                    <a:pos x="10" y="1"/>
                  </a:cxn>
                  <a:cxn ang="0">
                    <a:pos x="10" y="1"/>
                  </a:cxn>
                  <a:cxn ang="0">
                    <a:pos x="8" y="0"/>
                  </a:cxn>
                  <a:cxn ang="0">
                    <a:pos x="8" y="1"/>
                  </a:cxn>
                  <a:cxn ang="0">
                    <a:pos x="4" y="1"/>
                  </a:cxn>
                  <a:cxn ang="0">
                    <a:pos x="3" y="3"/>
                  </a:cxn>
                  <a:cxn ang="0">
                    <a:pos x="1" y="8"/>
                  </a:cxn>
                  <a:cxn ang="0">
                    <a:pos x="0" y="10"/>
                  </a:cxn>
                  <a:cxn ang="0">
                    <a:pos x="1" y="10"/>
                  </a:cxn>
                  <a:cxn ang="0">
                    <a:pos x="2" y="9"/>
                  </a:cxn>
                  <a:cxn ang="0">
                    <a:pos x="4" y="9"/>
                  </a:cxn>
                  <a:cxn ang="0">
                    <a:pos x="4" y="8"/>
                  </a:cxn>
                  <a:cxn ang="0">
                    <a:pos x="6" y="8"/>
                  </a:cxn>
                  <a:cxn ang="0">
                    <a:pos x="5" y="6"/>
                  </a:cxn>
                  <a:cxn ang="0">
                    <a:pos x="6" y="5"/>
                  </a:cxn>
                  <a:cxn ang="0">
                    <a:pos x="7" y="5"/>
                  </a:cxn>
                </a:cxnLst>
                <a:rect l="0" t="0" r="r" b="b"/>
                <a:pathLst>
                  <a:path w="10" h="10">
                    <a:moveTo>
                      <a:pt x="7" y="5"/>
                    </a:moveTo>
                    <a:lnTo>
                      <a:pt x="9" y="3"/>
                    </a:lnTo>
                    <a:lnTo>
                      <a:pt x="10" y="2"/>
                    </a:lnTo>
                    <a:lnTo>
                      <a:pt x="10" y="1"/>
                    </a:lnTo>
                    <a:lnTo>
                      <a:pt x="10" y="1"/>
                    </a:lnTo>
                    <a:lnTo>
                      <a:pt x="8" y="0"/>
                    </a:lnTo>
                    <a:lnTo>
                      <a:pt x="8" y="1"/>
                    </a:lnTo>
                    <a:lnTo>
                      <a:pt x="4" y="1"/>
                    </a:lnTo>
                    <a:lnTo>
                      <a:pt x="3" y="3"/>
                    </a:lnTo>
                    <a:lnTo>
                      <a:pt x="1" y="8"/>
                    </a:lnTo>
                    <a:lnTo>
                      <a:pt x="0" y="10"/>
                    </a:lnTo>
                    <a:lnTo>
                      <a:pt x="1" y="10"/>
                    </a:lnTo>
                    <a:lnTo>
                      <a:pt x="2" y="9"/>
                    </a:lnTo>
                    <a:lnTo>
                      <a:pt x="4" y="9"/>
                    </a:lnTo>
                    <a:lnTo>
                      <a:pt x="4" y="8"/>
                    </a:lnTo>
                    <a:lnTo>
                      <a:pt x="6" y="8"/>
                    </a:lnTo>
                    <a:lnTo>
                      <a:pt x="5" y="6"/>
                    </a:lnTo>
                    <a:lnTo>
                      <a:pt x="6" y="5"/>
                    </a:lnTo>
                    <a:lnTo>
                      <a:pt x="7"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4" name="Freeform 418"/>
              <p:cNvSpPr>
                <a:spLocks/>
              </p:cNvSpPr>
              <p:nvPr/>
            </p:nvSpPr>
            <p:spPr bwMode="auto">
              <a:xfrm>
                <a:off x="3486" y="3320"/>
                <a:ext cx="6" cy="5"/>
              </a:xfrm>
              <a:custGeom>
                <a:avLst/>
                <a:gdLst/>
                <a:ahLst/>
                <a:cxnLst>
                  <a:cxn ang="0">
                    <a:pos x="5" y="2"/>
                  </a:cxn>
                  <a:cxn ang="0">
                    <a:pos x="5" y="1"/>
                  </a:cxn>
                  <a:cxn ang="0">
                    <a:pos x="5" y="2"/>
                  </a:cxn>
                  <a:cxn ang="0">
                    <a:pos x="5" y="2"/>
                  </a:cxn>
                  <a:cxn ang="0">
                    <a:pos x="5" y="2"/>
                  </a:cxn>
                  <a:cxn ang="0">
                    <a:pos x="5" y="1"/>
                  </a:cxn>
                  <a:cxn ang="0">
                    <a:pos x="5" y="1"/>
                  </a:cxn>
                  <a:cxn ang="0">
                    <a:pos x="3" y="0"/>
                  </a:cxn>
                  <a:cxn ang="0">
                    <a:pos x="2" y="1"/>
                  </a:cxn>
                  <a:cxn ang="0">
                    <a:pos x="2" y="1"/>
                  </a:cxn>
                  <a:cxn ang="0">
                    <a:pos x="2" y="2"/>
                  </a:cxn>
                  <a:cxn ang="0">
                    <a:pos x="2" y="2"/>
                  </a:cxn>
                  <a:cxn ang="0">
                    <a:pos x="2" y="2"/>
                  </a:cxn>
                  <a:cxn ang="0">
                    <a:pos x="3" y="2"/>
                  </a:cxn>
                  <a:cxn ang="0">
                    <a:pos x="3" y="2"/>
                  </a:cxn>
                  <a:cxn ang="0">
                    <a:pos x="2" y="2"/>
                  </a:cxn>
                  <a:cxn ang="0">
                    <a:pos x="2" y="2"/>
                  </a:cxn>
                  <a:cxn ang="0">
                    <a:pos x="1" y="2"/>
                  </a:cxn>
                  <a:cxn ang="0">
                    <a:pos x="1" y="2"/>
                  </a:cxn>
                  <a:cxn ang="0">
                    <a:pos x="1" y="3"/>
                  </a:cxn>
                  <a:cxn ang="0">
                    <a:pos x="0" y="3"/>
                  </a:cxn>
                  <a:cxn ang="0">
                    <a:pos x="1" y="4"/>
                  </a:cxn>
                  <a:cxn ang="0">
                    <a:pos x="2" y="5"/>
                  </a:cxn>
                  <a:cxn ang="0">
                    <a:pos x="2" y="5"/>
                  </a:cxn>
                  <a:cxn ang="0">
                    <a:pos x="2" y="5"/>
                  </a:cxn>
                  <a:cxn ang="0">
                    <a:pos x="2" y="5"/>
                  </a:cxn>
                  <a:cxn ang="0">
                    <a:pos x="3" y="4"/>
                  </a:cxn>
                  <a:cxn ang="0">
                    <a:pos x="3" y="4"/>
                  </a:cxn>
                  <a:cxn ang="0">
                    <a:pos x="4" y="4"/>
                  </a:cxn>
                  <a:cxn ang="0">
                    <a:pos x="5" y="4"/>
                  </a:cxn>
                  <a:cxn ang="0">
                    <a:pos x="5" y="3"/>
                  </a:cxn>
                  <a:cxn ang="0">
                    <a:pos x="6" y="3"/>
                  </a:cxn>
                  <a:cxn ang="0">
                    <a:pos x="6" y="2"/>
                  </a:cxn>
                  <a:cxn ang="0">
                    <a:pos x="5" y="2"/>
                  </a:cxn>
                </a:cxnLst>
                <a:rect l="0" t="0" r="r" b="b"/>
                <a:pathLst>
                  <a:path w="6" h="5">
                    <a:moveTo>
                      <a:pt x="5" y="2"/>
                    </a:moveTo>
                    <a:lnTo>
                      <a:pt x="5" y="1"/>
                    </a:lnTo>
                    <a:lnTo>
                      <a:pt x="5" y="2"/>
                    </a:lnTo>
                    <a:lnTo>
                      <a:pt x="5" y="2"/>
                    </a:lnTo>
                    <a:lnTo>
                      <a:pt x="5" y="2"/>
                    </a:lnTo>
                    <a:lnTo>
                      <a:pt x="5" y="1"/>
                    </a:lnTo>
                    <a:lnTo>
                      <a:pt x="5" y="1"/>
                    </a:lnTo>
                    <a:lnTo>
                      <a:pt x="3" y="0"/>
                    </a:lnTo>
                    <a:lnTo>
                      <a:pt x="2" y="1"/>
                    </a:lnTo>
                    <a:lnTo>
                      <a:pt x="2" y="1"/>
                    </a:lnTo>
                    <a:lnTo>
                      <a:pt x="2" y="2"/>
                    </a:lnTo>
                    <a:lnTo>
                      <a:pt x="2" y="2"/>
                    </a:lnTo>
                    <a:lnTo>
                      <a:pt x="2" y="2"/>
                    </a:lnTo>
                    <a:lnTo>
                      <a:pt x="3" y="2"/>
                    </a:lnTo>
                    <a:lnTo>
                      <a:pt x="3" y="2"/>
                    </a:lnTo>
                    <a:lnTo>
                      <a:pt x="2" y="2"/>
                    </a:lnTo>
                    <a:lnTo>
                      <a:pt x="2" y="2"/>
                    </a:lnTo>
                    <a:lnTo>
                      <a:pt x="1" y="2"/>
                    </a:lnTo>
                    <a:lnTo>
                      <a:pt x="1" y="2"/>
                    </a:lnTo>
                    <a:lnTo>
                      <a:pt x="1" y="3"/>
                    </a:lnTo>
                    <a:lnTo>
                      <a:pt x="0" y="3"/>
                    </a:lnTo>
                    <a:lnTo>
                      <a:pt x="1" y="4"/>
                    </a:lnTo>
                    <a:lnTo>
                      <a:pt x="2" y="5"/>
                    </a:lnTo>
                    <a:lnTo>
                      <a:pt x="2" y="5"/>
                    </a:lnTo>
                    <a:lnTo>
                      <a:pt x="2" y="5"/>
                    </a:lnTo>
                    <a:lnTo>
                      <a:pt x="2" y="5"/>
                    </a:lnTo>
                    <a:lnTo>
                      <a:pt x="3" y="4"/>
                    </a:lnTo>
                    <a:lnTo>
                      <a:pt x="3" y="4"/>
                    </a:lnTo>
                    <a:lnTo>
                      <a:pt x="4" y="4"/>
                    </a:lnTo>
                    <a:lnTo>
                      <a:pt x="5" y="4"/>
                    </a:lnTo>
                    <a:lnTo>
                      <a:pt x="5" y="3"/>
                    </a:lnTo>
                    <a:lnTo>
                      <a:pt x="6" y="3"/>
                    </a:lnTo>
                    <a:lnTo>
                      <a:pt x="6" y="2"/>
                    </a:lnTo>
                    <a:lnTo>
                      <a:pt x="5"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5" name="Freeform 419"/>
              <p:cNvSpPr>
                <a:spLocks/>
              </p:cNvSpPr>
              <p:nvPr/>
            </p:nvSpPr>
            <p:spPr bwMode="auto">
              <a:xfrm>
                <a:off x="3489" y="3318"/>
                <a:ext cx="2" cy="2"/>
              </a:xfrm>
              <a:custGeom>
                <a:avLst/>
                <a:gdLst/>
                <a:ahLst/>
                <a:cxnLst>
                  <a:cxn ang="0">
                    <a:pos x="2" y="2"/>
                  </a:cxn>
                  <a:cxn ang="0">
                    <a:pos x="2" y="1"/>
                  </a:cxn>
                  <a:cxn ang="0">
                    <a:pos x="2" y="1"/>
                  </a:cxn>
                  <a:cxn ang="0">
                    <a:pos x="1" y="0"/>
                  </a:cxn>
                  <a:cxn ang="0">
                    <a:pos x="1" y="1"/>
                  </a:cxn>
                  <a:cxn ang="0">
                    <a:pos x="0" y="0"/>
                  </a:cxn>
                  <a:cxn ang="0">
                    <a:pos x="0" y="1"/>
                  </a:cxn>
                  <a:cxn ang="0">
                    <a:pos x="1" y="2"/>
                  </a:cxn>
                  <a:cxn ang="0">
                    <a:pos x="2" y="2"/>
                  </a:cxn>
                </a:cxnLst>
                <a:rect l="0" t="0" r="r" b="b"/>
                <a:pathLst>
                  <a:path w="2" h="2">
                    <a:moveTo>
                      <a:pt x="2" y="2"/>
                    </a:moveTo>
                    <a:lnTo>
                      <a:pt x="2" y="1"/>
                    </a:lnTo>
                    <a:lnTo>
                      <a:pt x="2" y="1"/>
                    </a:lnTo>
                    <a:lnTo>
                      <a:pt x="1" y="0"/>
                    </a:lnTo>
                    <a:lnTo>
                      <a:pt x="1" y="1"/>
                    </a:lnTo>
                    <a:lnTo>
                      <a:pt x="0" y="0"/>
                    </a:lnTo>
                    <a:lnTo>
                      <a:pt x="0" y="1"/>
                    </a:lnTo>
                    <a:lnTo>
                      <a:pt x="1"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6" name="Freeform 420"/>
              <p:cNvSpPr>
                <a:spLocks/>
              </p:cNvSpPr>
              <p:nvPr/>
            </p:nvSpPr>
            <p:spPr bwMode="auto">
              <a:xfrm>
                <a:off x="3378" y="3298"/>
                <a:ext cx="2" cy="2"/>
              </a:xfrm>
              <a:custGeom>
                <a:avLst/>
                <a:gdLst/>
                <a:ahLst/>
                <a:cxnLst>
                  <a:cxn ang="0">
                    <a:pos x="2" y="2"/>
                  </a:cxn>
                  <a:cxn ang="0">
                    <a:pos x="1" y="2"/>
                  </a:cxn>
                  <a:cxn ang="0">
                    <a:pos x="1" y="2"/>
                  </a:cxn>
                  <a:cxn ang="0">
                    <a:pos x="0" y="1"/>
                  </a:cxn>
                  <a:cxn ang="0">
                    <a:pos x="0" y="0"/>
                  </a:cxn>
                  <a:cxn ang="0">
                    <a:pos x="0" y="0"/>
                  </a:cxn>
                  <a:cxn ang="0">
                    <a:pos x="0" y="0"/>
                  </a:cxn>
                  <a:cxn ang="0">
                    <a:pos x="0" y="1"/>
                  </a:cxn>
                  <a:cxn ang="0">
                    <a:pos x="1" y="2"/>
                  </a:cxn>
                  <a:cxn ang="0">
                    <a:pos x="2" y="2"/>
                  </a:cxn>
                </a:cxnLst>
                <a:rect l="0" t="0" r="r" b="b"/>
                <a:pathLst>
                  <a:path w="2" h="2">
                    <a:moveTo>
                      <a:pt x="2" y="2"/>
                    </a:moveTo>
                    <a:lnTo>
                      <a:pt x="1" y="2"/>
                    </a:lnTo>
                    <a:lnTo>
                      <a:pt x="1" y="2"/>
                    </a:lnTo>
                    <a:lnTo>
                      <a:pt x="0" y="1"/>
                    </a:lnTo>
                    <a:lnTo>
                      <a:pt x="0" y="0"/>
                    </a:lnTo>
                    <a:lnTo>
                      <a:pt x="0" y="0"/>
                    </a:lnTo>
                    <a:lnTo>
                      <a:pt x="0" y="0"/>
                    </a:lnTo>
                    <a:lnTo>
                      <a:pt x="0" y="1"/>
                    </a:lnTo>
                    <a:lnTo>
                      <a:pt x="1"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7" name="Freeform 421"/>
              <p:cNvSpPr>
                <a:spLocks/>
              </p:cNvSpPr>
              <p:nvPr/>
            </p:nvSpPr>
            <p:spPr bwMode="auto">
              <a:xfrm>
                <a:off x="3938" y="3272"/>
                <a:ext cx="4" cy="2"/>
              </a:xfrm>
              <a:custGeom>
                <a:avLst/>
                <a:gdLst/>
                <a:ahLst/>
                <a:cxnLst>
                  <a:cxn ang="0">
                    <a:pos x="2" y="0"/>
                  </a:cxn>
                  <a:cxn ang="0">
                    <a:pos x="1" y="0"/>
                  </a:cxn>
                  <a:cxn ang="0">
                    <a:pos x="0" y="0"/>
                  </a:cxn>
                  <a:cxn ang="0">
                    <a:pos x="0" y="0"/>
                  </a:cxn>
                  <a:cxn ang="0">
                    <a:pos x="2" y="2"/>
                  </a:cxn>
                  <a:cxn ang="0">
                    <a:pos x="3" y="2"/>
                  </a:cxn>
                  <a:cxn ang="0">
                    <a:pos x="4" y="2"/>
                  </a:cxn>
                  <a:cxn ang="0">
                    <a:pos x="4" y="2"/>
                  </a:cxn>
                  <a:cxn ang="0">
                    <a:pos x="3" y="1"/>
                  </a:cxn>
                  <a:cxn ang="0">
                    <a:pos x="2" y="0"/>
                  </a:cxn>
                </a:cxnLst>
                <a:rect l="0" t="0" r="r" b="b"/>
                <a:pathLst>
                  <a:path w="4" h="2">
                    <a:moveTo>
                      <a:pt x="2" y="0"/>
                    </a:moveTo>
                    <a:lnTo>
                      <a:pt x="1" y="0"/>
                    </a:lnTo>
                    <a:lnTo>
                      <a:pt x="0" y="0"/>
                    </a:lnTo>
                    <a:lnTo>
                      <a:pt x="0" y="0"/>
                    </a:lnTo>
                    <a:lnTo>
                      <a:pt x="2" y="2"/>
                    </a:lnTo>
                    <a:lnTo>
                      <a:pt x="3" y="2"/>
                    </a:lnTo>
                    <a:lnTo>
                      <a:pt x="4" y="2"/>
                    </a:lnTo>
                    <a:lnTo>
                      <a:pt x="4" y="2"/>
                    </a:lnTo>
                    <a:lnTo>
                      <a:pt x="3"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8" name="Freeform 422"/>
              <p:cNvSpPr>
                <a:spLocks/>
              </p:cNvSpPr>
              <p:nvPr/>
            </p:nvSpPr>
            <p:spPr bwMode="auto">
              <a:xfrm>
                <a:off x="3918" y="3272"/>
                <a:ext cx="5" cy="2"/>
              </a:xfrm>
              <a:custGeom>
                <a:avLst/>
                <a:gdLst/>
                <a:ahLst/>
                <a:cxnLst>
                  <a:cxn ang="0">
                    <a:pos x="2" y="1"/>
                  </a:cxn>
                  <a:cxn ang="0">
                    <a:pos x="1" y="1"/>
                  </a:cxn>
                  <a:cxn ang="0">
                    <a:pos x="0" y="1"/>
                  </a:cxn>
                  <a:cxn ang="0">
                    <a:pos x="1" y="2"/>
                  </a:cxn>
                  <a:cxn ang="0">
                    <a:pos x="3" y="2"/>
                  </a:cxn>
                  <a:cxn ang="0">
                    <a:pos x="4" y="2"/>
                  </a:cxn>
                  <a:cxn ang="0">
                    <a:pos x="5" y="1"/>
                  </a:cxn>
                  <a:cxn ang="0">
                    <a:pos x="4" y="1"/>
                  </a:cxn>
                  <a:cxn ang="0">
                    <a:pos x="4" y="0"/>
                  </a:cxn>
                  <a:cxn ang="0">
                    <a:pos x="4" y="1"/>
                  </a:cxn>
                  <a:cxn ang="0">
                    <a:pos x="4" y="1"/>
                  </a:cxn>
                  <a:cxn ang="0">
                    <a:pos x="2" y="1"/>
                  </a:cxn>
                </a:cxnLst>
                <a:rect l="0" t="0" r="r" b="b"/>
                <a:pathLst>
                  <a:path w="5" h="2">
                    <a:moveTo>
                      <a:pt x="2" y="1"/>
                    </a:moveTo>
                    <a:lnTo>
                      <a:pt x="1" y="1"/>
                    </a:lnTo>
                    <a:lnTo>
                      <a:pt x="0" y="1"/>
                    </a:lnTo>
                    <a:lnTo>
                      <a:pt x="1" y="2"/>
                    </a:lnTo>
                    <a:lnTo>
                      <a:pt x="3" y="2"/>
                    </a:lnTo>
                    <a:lnTo>
                      <a:pt x="4" y="2"/>
                    </a:lnTo>
                    <a:lnTo>
                      <a:pt x="5" y="1"/>
                    </a:lnTo>
                    <a:lnTo>
                      <a:pt x="4" y="1"/>
                    </a:lnTo>
                    <a:lnTo>
                      <a:pt x="4" y="0"/>
                    </a:lnTo>
                    <a:lnTo>
                      <a:pt x="4" y="1"/>
                    </a:lnTo>
                    <a:lnTo>
                      <a:pt x="4"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19" name="Freeform 423"/>
              <p:cNvSpPr>
                <a:spLocks/>
              </p:cNvSpPr>
              <p:nvPr/>
            </p:nvSpPr>
            <p:spPr bwMode="auto">
              <a:xfrm>
                <a:off x="3477" y="3325"/>
                <a:ext cx="14" cy="13"/>
              </a:xfrm>
              <a:custGeom>
                <a:avLst/>
                <a:gdLst/>
                <a:ahLst/>
                <a:cxnLst>
                  <a:cxn ang="0">
                    <a:pos x="13" y="4"/>
                  </a:cxn>
                  <a:cxn ang="0">
                    <a:pos x="13" y="3"/>
                  </a:cxn>
                  <a:cxn ang="0">
                    <a:pos x="13" y="1"/>
                  </a:cxn>
                  <a:cxn ang="0">
                    <a:pos x="11" y="3"/>
                  </a:cxn>
                  <a:cxn ang="0">
                    <a:pos x="11" y="1"/>
                  </a:cxn>
                  <a:cxn ang="0">
                    <a:pos x="10" y="1"/>
                  </a:cxn>
                  <a:cxn ang="0">
                    <a:pos x="10" y="1"/>
                  </a:cxn>
                  <a:cxn ang="0">
                    <a:pos x="9" y="2"/>
                  </a:cxn>
                  <a:cxn ang="0">
                    <a:pos x="7" y="3"/>
                  </a:cxn>
                  <a:cxn ang="0">
                    <a:pos x="7" y="4"/>
                  </a:cxn>
                  <a:cxn ang="0">
                    <a:pos x="6" y="1"/>
                  </a:cxn>
                  <a:cxn ang="0">
                    <a:pos x="5" y="2"/>
                  </a:cxn>
                  <a:cxn ang="0">
                    <a:pos x="7" y="4"/>
                  </a:cxn>
                  <a:cxn ang="0">
                    <a:pos x="6" y="5"/>
                  </a:cxn>
                  <a:cxn ang="0">
                    <a:pos x="6" y="6"/>
                  </a:cxn>
                  <a:cxn ang="0">
                    <a:pos x="4" y="5"/>
                  </a:cxn>
                  <a:cxn ang="0">
                    <a:pos x="4" y="4"/>
                  </a:cxn>
                  <a:cxn ang="0">
                    <a:pos x="3" y="4"/>
                  </a:cxn>
                  <a:cxn ang="0">
                    <a:pos x="1" y="5"/>
                  </a:cxn>
                  <a:cxn ang="0">
                    <a:pos x="0" y="7"/>
                  </a:cxn>
                  <a:cxn ang="0">
                    <a:pos x="0" y="7"/>
                  </a:cxn>
                  <a:cxn ang="0">
                    <a:pos x="1" y="8"/>
                  </a:cxn>
                  <a:cxn ang="0">
                    <a:pos x="3" y="11"/>
                  </a:cxn>
                  <a:cxn ang="0">
                    <a:pos x="3" y="9"/>
                  </a:cxn>
                  <a:cxn ang="0">
                    <a:pos x="3" y="9"/>
                  </a:cxn>
                  <a:cxn ang="0">
                    <a:pos x="4" y="9"/>
                  </a:cxn>
                  <a:cxn ang="0">
                    <a:pos x="4" y="10"/>
                  </a:cxn>
                  <a:cxn ang="0">
                    <a:pos x="5" y="11"/>
                  </a:cxn>
                  <a:cxn ang="0">
                    <a:pos x="5" y="11"/>
                  </a:cxn>
                  <a:cxn ang="0">
                    <a:pos x="7" y="11"/>
                  </a:cxn>
                  <a:cxn ang="0">
                    <a:pos x="7" y="11"/>
                  </a:cxn>
                  <a:cxn ang="0">
                    <a:pos x="7" y="10"/>
                  </a:cxn>
                  <a:cxn ang="0">
                    <a:pos x="8" y="8"/>
                  </a:cxn>
                  <a:cxn ang="0">
                    <a:pos x="10" y="8"/>
                  </a:cxn>
                  <a:cxn ang="0">
                    <a:pos x="10" y="8"/>
                  </a:cxn>
                  <a:cxn ang="0">
                    <a:pos x="11" y="7"/>
                  </a:cxn>
                  <a:cxn ang="0">
                    <a:pos x="11" y="8"/>
                  </a:cxn>
                  <a:cxn ang="0">
                    <a:pos x="12" y="7"/>
                  </a:cxn>
                  <a:cxn ang="0">
                    <a:pos x="11" y="6"/>
                  </a:cxn>
                  <a:cxn ang="0">
                    <a:pos x="11" y="5"/>
                  </a:cxn>
                  <a:cxn ang="0">
                    <a:pos x="14" y="6"/>
                  </a:cxn>
                  <a:cxn ang="0">
                    <a:pos x="13" y="4"/>
                  </a:cxn>
                </a:cxnLst>
                <a:rect l="0" t="0" r="r" b="b"/>
                <a:pathLst>
                  <a:path w="14" h="13">
                    <a:moveTo>
                      <a:pt x="13" y="4"/>
                    </a:moveTo>
                    <a:lnTo>
                      <a:pt x="13" y="4"/>
                    </a:lnTo>
                    <a:lnTo>
                      <a:pt x="13" y="3"/>
                    </a:lnTo>
                    <a:lnTo>
                      <a:pt x="13" y="3"/>
                    </a:lnTo>
                    <a:lnTo>
                      <a:pt x="13" y="1"/>
                    </a:lnTo>
                    <a:lnTo>
                      <a:pt x="13" y="1"/>
                    </a:lnTo>
                    <a:lnTo>
                      <a:pt x="12" y="1"/>
                    </a:lnTo>
                    <a:lnTo>
                      <a:pt x="11" y="3"/>
                    </a:lnTo>
                    <a:lnTo>
                      <a:pt x="11" y="2"/>
                    </a:lnTo>
                    <a:lnTo>
                      <a:pt x="11" y="1"/>
                    </a:lnTo>
                    <a:lnTo>
                      <a:pt x="10" y="1"/>
                    </a:lnTo>
                    <a:lnTo>
                      <a:pt x="10" y="1"/>
                    </a:lnTo>
                    <a:lnTo>
                      <a:pt x="9" y="0"/>
                    </a:lnTo>
                    <a:lnTo>
                      <a:pt x="10" y="1"/>
                    </a:lnTo>
                    <a:lnTo>
                      <a:pt x="10" y="2"/>
                    </a:lnTo>
                    <a:lnTo>
                      <a:pt x="9" y="2"/>
                    </a:lnTo>
                    <a:lnTo>
                      <a:pt x="8" y="2"/>
                    </a:lnTo>
                    <a:lnTo>
                      <a:pt x="7" y="3"/>
                    </a:lnTo>
                    <a:lnTo>
                      <a:pt x="7" y="4"/>
                    </a:lnTo>
                    <a:lnTo>
                      <a:pt x="7" y="4"/>
                    </a:lnTo>
                    <a:lnTo>
                      <a:pt x="7" y="2"/>
                    </a:lnTo>
                    <a:lnTo>
                      <a:pt x="6" y="1"/>
                    </a:lnTo>
                    <a:lnTo>
                      <a:pt x="5" y="1"/>
                    </a:lnTo>
                    <a:lnTo>
                      <a:pt x="5" y="2"/>
                    </a:lnTo>
                    <a:lnTo>
                      <a:pt x="5" y="2"/>
                    </a:lnTo>
                    <a:lnTo>
                      <a:pt x="7" y="4"/>
                    </a:lnTo>
                    <a:lnTo>
                      <a:pt x="6" y="4"/>
                    </a:lnTo>
                    <a:lnTo>
                      <a:pt x="6" y="5"/>
                    </a:lnTo>
                    <a:lnTo>
                      <a:pt x="6" y="5"/>
                    </a:lnTo>
                    <a:lnTo>
                      <a:pt x="6" y="6"/>
                    </a:lnTo>
                    <a:lnTo>
                      <a:pt x="5" y="6"/>
                    </a:lnTo>
                    <a:lnTo>
                      <a:pt x="4" y="5"/>
                    </a:lnTo>
                    <a:lnTo>
                      <a:pt x="4" y="4"/>
                    </a:lnTo>
                    <a:lnTo>
                      <a:pt x="4" y="4"/>
                    </a:lnTo>
                    <a:lnTo>
                      <a:pt x="3" y="4"/>
                    </a:lnTo>
                    <a:lnTo>
                      <a:pt x="3" y="4"/>
                    </a:lnTo>
                    <a:lnTo>
                      <a:pt x="2" y="4"/>
                    </a:lnTo>
                    <a:lnTo>
                      <a:pt x="1" y="5"/>
                    </a:lnTo>
                    <a:lnTo>
                      <a:pt x="1" y="7"/>
                    </a:lnTo>
                    <a:lnTo>
                      <a:pt x="0" y="7"/>
                    </a:lnTo>
                    <a:lnTo>
                      <a:pt x="0" y="7"/>
                    </a:lnTo>
                    <a:lnTo>
                      <a:pt x="0" y="7"/>
                    </a:lnTo>
                    <a:lnTo>
                      <a:pt x="1" y="8"/>
                    </a:lnTo>
                    <a:lnTo>
                      <a:pt x="1" y="8"/>
                    </a:lnTo>
                    <a:lnTo>
                      <a:pt x="2" y="11"/>
                    </a:lnTo>
                    <a:lnTo>
                      <a:pt x="3" y="11"/>
                    </a:lnTo>
                    <a:lnTo>
                      <a:pt x="3" y="11"/>
                    </a:lnTo>
                    <a:lnTo>
                      <a:pt x="3" y="9"/>
                    </a:lnTo>
                    <a:lnTo>
                      <a:pt x="3" y="9"/>
                    </a:lnTo>
                    <a:lnTo>
                      <a:pt x="3" y="9"/>
                    </a:lnTo>
                    <a:lnTo>
                      <a:pt x="3" y="8"/>
                    </a:lnTo>
                    <a:lnTo>
                      <a:pt x="4" y="9"/>
                    </a:lnTo>
                    <a:lnTo>
                      <a:pt x="4" y="9"/>
                    </a:lnTo>
                    <a:lnTo>
                      <a:pt x="4" y="10"/>
                    </a:lnTo>
                    <a:lnTo>
                      <a:pt x="4" y="10"/>
                    </a:lnTo>
                    <a:lnTo>
                      <a:pt x="5" y="11"/>
                    </a:lnTo>
                    <a:lnTo>
                      <a:pt x="5" y="11"/>
                    </a:lnTo>
                    <a:lnTo>
                      <a:pt x="5" y="11"/>
                    </a:lnTo>
                    <a:lnTo>
                      <a:pt x="4" y="13"/>
                    </a:lnTo>
                    <a:lnTo>
                      <a:pt x="7" y="11"/>
                    </a:lnTo>
                    <a:lnTo>
                      <a:pt x="7" y="11"/>
                    </a:lnTo>
                    <a:lnTo>
                      <a:pt x="7" y="11"/>
                    </a:lnTo>
                    <a:lnTo>
                      <a:pt x="7" y="10"/>
                    </a:lnTo>
                    <a:lnTo>
                      <a:pt x="7" y="10"/>
                    </a:lnTo>
                    <a:lnTo>
                      <a:pt x="7" y="9"/>
                    </a:lnTo>
                    <a:lnTo>
                      <a:pt x="8" y="8"/>
                    </a:lnTo>
                    <a:lnTo>
                      <a:pt x="10" y="8"/>
                    </a:lnTo>
                    <a:lnTo>
                      <a:pt x="10" y="8"/>
                    </a:lnTo>
                    <a:lnTo>
                      <a:pt x="10" y="8"/>
                    </a:lnTo>
                    <a:lnTo>
                      <a:pt x="10" y="8"/>
                    </a:lnTo>
                    <a:lnTo>
                      <a:pt x="11" y="7"/>
                    </a:lnTo>
                    <a:lnTo>
                      <a:pt x="11" y="7"/>
                    </a:lnTo>
                    <a:lnTo>
                      <a:pt x="11" y="7"/>
                    </a:lnTo>
                    <a:lnTo>
                      <a:pt x="11" y="8"/>
                    </a:lnTo>
                    <a:lnTo>
                      <a:pt x="12" y="8"/>
                    </a:lnTo>
                    <a:lnTo>
                      <a:pt x="12" y="7"/>
                    </a:lnTo>
                    <a:lnTo>
                      <a:pt x="12" y="6"/>
                    </a:lnTo>
                    <a:lnTo>
                      <a:pt x="11" y="6"/>
                    </a:lnTo>
                    <a:lnTo>
                      <a:pt x="11" y="5"/>
                    </a:lnTo>
                    <a:lnTo>
                      <a:pt x="11" y="5"/>
                    </a:lnTo>
                    <a:lnTo>
                      <a:pt x="13" y="6"/>
                    </a:lnTo>
                    <a:lnTo>
                      <a:pt x="14" y="6"/>
                    </a:lnTo>
                    <a:lnTo>
                      <a:pt x="14" y="4"/>
                    </a:lnTo>
                    <a:lnTo>
                      <a:pt x="13" y="4"/>
                    </a:lnTo>
                    <a:lnTo>
                      <a:pt x="13"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0" name="Freeform 424"/>
              <p:cNvSpPr>
                <a:spLocks/>
              </p:cNvSpPr>
              <p:nvPr/>
            </p:nvSpPr>
            <p:spPr bwMode="auto">
              <a:xfrm>
                <a:off x="3422" y="3269"/>
                <a:ext cx="4" cy="4"/>
              </a:xfrm>
              <a:custGeom>
                <a:avLst/>
                <a:gdLst/>
                <a:ahLst/>
                <a:cxnLst>
                  <a:cxn ang="0">
                    <a:pos x="1" y="3"/>
                  </a:cxn>
                  <a:cxn ang="0">
                    <a:pos x="3" y="3"/>
                  </a:cxn>
                  <a:cxn ang="0">
                    <a:pos x="4" y="1"/>
                  </a:cxn>
                  <a:cxn ang="0">
                    <a:pos x="3" y="0"/>
                  </a:cxn>
                  <a:cxn ang="0">
                    <a:pos x="2" y="0"/>
                  </a:cxn>
                  <a:cxn ang="0">
                    <a:pos x="0" y="2"/>
                  </a:cxn>
                  <a:cxn ang="0">
                    <a:pos x="0" y="4"/>
                  </a:cxn>
                  <a:cxn ang="0">
                    <a:pos x="0" y="4"/>
                  </a:cxn>
                  <a:cxn ang="0">
                    <a:pos x="1" y="3"/>
                  </a:cxn>
                </a:cxnLst>
                <a:rect l="0" t="0" r="r" b="b"/>
                <a:pathLst>
                  <a:path w="4" h="4">
                    <a:moveTo>
                      <a:pt x="1" y="3"/>
                    </a:moveTo>
                    <a:lnTo>
                      <a:pt x="3" y="3"/>
                    </a:lnTo>
                    <a:lnTo>
                      <a:pt x="4" y="1"/>
                    </a:lnTo>
                    <a:lnTo>
                      <a:pt x="3" y="0"/>
                    </a:lnTo>
                    <a:lnTo>
                      <a:pt x="2" y="0"/>
                    </a:lnTo>
                    <a:lnTo>
                      <a:pt x="0" y="2"/>
                    </a:lnTo>
                    <a:lnTo>
                      <a:pt x="0" y="4"/>
                    </a:lnTo>
                    <a:lnTo>
                      <a:pt x="0" y="4"/>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1" name="Freeform 425"/>
              <p:cNvSpPr>
                <a:spLocks/>
              </p:cNvSpPr>
              <p:nvPr/>
            </p:nvSpPr>
            <p:spPr bwMode="auto">
              <a:xfrm>
                <a:off x="3442" y="3316"/>
                <a:ext cx="2" cy="3"/>
              </a:xfrm>
              <a:custGeom>
                <a:avLst/>
                <a:gdLst/>
                <a:ahLst/>
                <a:cxnLst>
                  <a:cxn ang="0">
                    <a:pos x="2" y="3"/>
                  </a:cxn>
                  <a:cxn ang="0">
                    <a:pos x="2" y="1"/>
                  </a:cxn>
                  <a:cxn ang="0">
                    <a:pos x="2" y="0"/>
                  </a:cxn>
                  <a:cxn ang="0">
                    <a:pos x="2" y="0"/>
                  </a:cxn>
                  <a:cxn ang="0">
                    <a:pos x="1" y="2"/>
                  </a:cxn>
                  <a:cxn ang="0">
                    <a:pos x="1" y="2"/>
                  </a:cxn>
                  <a:cxn ang="0">
                    <a:pos x="0" y="2"/>
                  </a:cxn>
                  <a:cxn ang="0">
                    <a:pos x="1" y="3"/>
                  </a:cxn>
                  <a:cxn ang="0">
                    <a:pos x="1" y="3"/>
                  </a:cxn>
                  <a:cxn ang="0">
                    <a:pos x="2" y="3"/>
                  </a:cxn>
                </a:cxnLst>
                <a:rect l="0" t="0" r="r" b="b"/>
                <a:pathLst>
                  <a:path w="2" h="3">
                    <a:moveTo>
                      <a:pt x="2" y="3"/>
                    </a:moveTo>
                    <a:lnTo>
                      <a:pt x="2" y="1"/>
                    </a:lnTo>
                    <a:lnTo>
                      <a:pt x="2" y="0"/>
                    </a:lnTo>
                    <a:lnTo>
                      <a:pt x="2" y="0"/>
                    </a:lnTo>
                    <a:lnTo>
                      <a:pt x="1" y="2"/>
                    </a:lnTo>
                    <a:lnTo>
                      <a:pt x="1" y="2"/>
                    </a:lnTo>
                    <a:lnTo>
                      <a:pt x="0" y="2"/>
                    </a:lnTo>
                    <a:lnTo>
                      <a:pt x="1" y="3"/>
                    </a:lnTo>
                    <a:lnTo>
                      <a:pt x="1"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2" name="Freeform 426"/>
              <p:cNvSpPr>
                <a:spLocks/>
              </p:cNvSpPr>
              <p:nvPr/>
            </p:nvSpPr>
            <p:spPr bwMode="auto">
              <a:xfrm>
                <a:off x="3969" y="3285"/>
                <a:ext cx="5" cy="4"/>
              </a:xfrm>
              <a:custGeom>
                <a:avLst/>
                <a:gdLst/>
                <a:ahLst/>
                <a:cxnLst>
                  <a:cxn ang="0">
                    <a:pos x="4" y="0"/>
                  </a:cxn>
                  <a:cxn ang="0">
                    <a:pos x="3" y="0"/>
                  </a:cxn>
                  <a:cxn ang="0">
                    <a:pos x="2" y="0"/>
                  </a:cxn>
                  <a:cxn ang="0">
                    <a:pos x="2" y="0"/>
                  </a:cxn>
                  <a:cxn ang="0">
                    <a:pos x="1" y="0"/>
                  </a:cxn>
                  <a:cxn ang="0">
                    <a:pos x="0" y="0"/>
                  </a:cxn>
                  <a:cxn ang="0">
                    <a:pos x="0" y="1"/>
                  </a:cxn>
                  <a:cxn ang="0">
                    <a:pos x="1" y="1"/>
                  </a:cxn>
                  <a:cxn ang="0">
                    <a:pos x="1" y="3"/>
                  </a:cxn>
                  <a:cxn ang="0">
                    <a:pos x="2" y="2"/>
                  </a:cxn>
                  <a:cxn ang="0">
                    <a:pos x="2" y="4"/>
                  </a:cxn>
                  <a:cxn ang="0">
                    <a:pos x="4" y="4"/>
                  </a:cxn>
                  <a:cxn ang="0">
                    <a:pos x="4" y="4"/>
                  </a:cxn>
                  <a:cxn ang="0">
                    <a:pos x="5" y="1"/>
                  </a:cxn>
                  <a:cxn ang="0">
                    <a:pos x="4" y="0"/>
                  </a:cxn>
                  <a:cxn ang="0">
                    <a:pos x="4" y="0"/>
                  </a:cxn>
                </a:cxnLst>
                <a:rect l="0" t="0" r="r" b="b"/>
                <a:pathLst>
                  <a:path w="5" h="4">
                    <a:moveTo>
                      <a:pt x="4" y="0"/>
                    </a:moveTo>
                    <a:lnTo>
                      <a:pt x="3" y="0"/>
                    </a:lnTo>
                    <a:lnTo>
                      <a:pt x="2" y="0"/>
                    </a:lnTo>
                    <a:lnTo>
                      <a:pt x="2" y="0"/>
                    </a:lnTo>
                    <a:lnTo>
                      <a:pt x="1" y="0"/>
                    </a:lnTo>
                    <a:lnTo>
                      <a:pt x="0" y="0"/>
                    </a:lnTo>
                    <a:lnTo>
                      <a:pt x="0" y="1"/>
                    </a:lnTo>
                    <a:lnTo>
                      <a:pt x="1" y="1"/>
                    </a:lnTo>
                    <a:lnTo>
                      <a:pt x="1" y="3"/>
                    </a:lnTo>
                    <a:lnTo>
                      <a:pt x="2" y="2"/>
                    </a:lnTo>
                    <a:lnTo>
                      <a:pt x="2" y="4"/>
                    </a:lnTo>
                    <a:lnTo>
                      <a:pt x="4" y="4"/>
                    </a:lnTo>
                    <a:lnTo>
                      <a:pt x="4" y="4"/>
                    </a:lnTo>
                    <a:lnTo>
                      <a:pt x="5" y="1"/>
                    </a:lnTo>
                    <a:lnTo>
                      <a:pt x="4" y="0"/>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3" name="Freeform 427"/>
              <p:cNvSpPr>
                <a:spLocks/>
              </p:cNvSpPr>
              <p:nvPr/>
            </p:nvSpPr>
            <p:spPr bwMode="auto">
              <a:xfrm>
                <a:off x="3953" y="3297"/>
                <a:ext cx="3" cy="4"/>
              </a:xfrm>
              <a:custGeom>
                <a:avLst/>
                <a:gdLst/>
                <a:ahLst/>
                <a:cxnLst>
                  <a:cxn ang="0">
                    <a:pos x="2" y="1"/>
                  </a:cxn>
                  <a:cxn ang="0">
                    <a:pos x="1" y="2"/>
                  </a:cxn>
                  <a:cxn ang="0">
                    <a:pos x="1" y="1"/>
                  </a:cxn>
                  <a:cxn ang="0">
                    <a:pos x="0" y="3"/>
                  </a:cxn>
                  <a:cxn ang="0">
                    <a:pos x="1" y="4"/>
                  </a:cxn>
                  <a:cxn ang="0">
                    <a:pos x="2" y="3"/>
                  </a:cxn>
                  <a:cxn ang="0">
                    <a:pos x="3" y="3"/>
                  </a:cxn>
                  <a:cxn ang="0">
                    <a:pos x="3" y="2"/>
                  </a:cxn>
                  <a:cxn ang="0">
                    <a:pos x="3" y="0"/>
                  </a:cxn>
                  <a:cxn ang="0">
                    <a:pos x="2" y="0"/>
                  </a:cxn>
                  <a:cxn ang="0">
                    <a:pos x="2" y="1"/>
                  </a:cxn>
                </a:cxnLst>
                <a:rect l="0" t="0" r="r" b="b"/>
                <a:pathLst>
                  <a:path w="3" h="4">
                    <a:moveTo>
                      <a:pt x="2" y="1"/>
                    </a:moveTo>
                    <a:lnTo>
                      <a:pt x="1" y="2"/>
                    </a:lnTo>
                    <a:lnTo>
                      <a:pt x="1" y="1"/>
                    </a:lnTo>
                    <a:lnTo>
                      <a:pt x="0" y="3"/>
                    </a:lnTo>
                    <a:lnTo>
                      <a:pt x="1" y="4"/>
                    </a:lnTo>
                    <a:lnTo>
                      <a:pt x="2" y="3"/>
                    </a:lnTo>
                    <a:lnTo>
                      <a:pt x="3" y="3"/>
                    </a:lnTo>
                    <a:lnTo>
                      <a:pt x="3" y="2"/>
                    </a:lnTo>
                    <a:lnTo>
                      <a:pt x="3" y="0"/>
                    </a:lnTo>
                    <a:lnTo>
                      <a:pt x="2"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4" name="Freeform 428"/>
              <p:cNvSpPr>
                <a:spLocks/>
              </p:cNvSpPr>
              <p:nvPr/>
            </p:nvSpPr>
            <p:spPr bwMode="auto">
              <a:xfrm>
                <a:off x="3484" y="3324"/>
                <a:ext cx="3" cy="1"/>
              </a:xfrm>
              <a:custGeom>
                <a:avLst/>
                <a:gdLst/>
                <a:ahLst/>
                <a:cxnLst>
                  <a:cxn ang="0">
                    <a:pos x="2" y="0"/>
                  </a:cxn>
                  <a:cxn ang="0">
                    <a:pos x="3" y="1"/>
                  </a:cxn>
                  <a:cxn ang="0">
                    <a:pos x="3" y="0"/>
                  </a:cxn>
                  <a:cxn ang="0">
                    <a:pos x="1" y="0"/>
                  </a:cxn>
                  <a:cxn ang="0">
                    <a:pos x="1" y="0"/>
                  </a:cxn>
                  <a:cxn ang="0">
                    <a:pos x="0" y="0"/>
                  </a:cxn>
                  <a:cxn ang="0">
                    <a:pos x="1" y="0"/>
                  </a:cxn>
                  <a:cxn ang="0">
                    <a:pos x="1" y="1"/>
                  </a:cxn>
                  <a:cxn ang="0">
                    <a:pos x="2" y="0"/>
                  </a:cxn>
                </a:cxnLst>
                <a:rect l="0" t="0" r="r" b="b"/>
                <a:pathLst>
                  <a:path w="3" h="1">
                    <a:moveTo>
                      <a:pt x="2" y="0"/>
                    </a:moveTo>
                    <a:lnTo>
                      <a:pt x="3" y="1"/>
                    </a:lnTo>
                    <a:lnTo>
                      <a:pt x="3" y="0"/>
                    </a:lnTo>
                    <a:lnTo>
                      <a:pt x="1" y="0"/>
                    </a:lnTo>
                    <a:lnTo>
                      <a:pt x="1" y="0"/>
                    </a:lnTo>
                    <a:lnTo>
                      <a:pt x="0" y="0"/>
                    </a:lnTo>
                    <a:lnTo>
                      <a:pt x="1" y="0"/>
                    </a:lnTo>
                    <a:lnTo>
                      <a:pt x="1"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5" name="Freeform 429"/>
              <p:cNvSpPr>
                <a:spLocks/>
              </p:cNvSpPr>
              <p:nvPr/>
            </p:nvSpPr>
            <p:spPr bwMode="auto">
              <a:xfrm>
                <a:off x="3898" y="3263"/>
                <a:ext cx="5" cy="5"/>
              </a:xfrm>
              <a:custGeom>
                <a:avLst/>
                <a:gdLst/>
                <a:ahLst/>
                <a:cxnLst>
                  <a:cxn ang="0">
                    <a:pos x="3" y="5"/>
                  </a:cxn>
                  <a:cxn ang="0">
                    <a:pos x="5" y="4"/>
                  </a:cxn>
                  <a:cxn ang="0">
                    <a:pos x="4" y="2"/>
                  </a:cxn>
                  <a:cxn ang="0">
                    <a:pos x="3" y="1"/>
                  </a:cxn>
                  <a:cxn ang="0">
                    <a:pos x="3" y="1"/>
                  </a:cxn>
                  <a:cxn ang="0">
                    <a:pos x="2" y="0"/>
                  </a:cxn>
                  <a:cxn ang="0">
                    <a:pos x="1" y="0"/>
                  </a:cxn>
                  <a:cxn ang="0">
                    <a:pos x="0" y="1"/>
                  </a:cxn>
                  <a:cxn ang="0">
                    <a:pos x="0" y="1"/>
                  </a:cxn>
                  <a:cxn ang="0">
                    <a:pos x="0" y="1"/>
                  </a:cxn>
                  <a:cxn ang="0">
                    <a:pos x="3" y="5"/>
                  </a:cxn>
                </a:cxnLst>
                <a:rect l="0" t="0" r="r" b="b"/>
                <a:pathLst>
                  <a:path w="5" h="5">
                    <a:moveTo>
                      <a:pt x="3" y="5"/>
                    </a:moveTo>
                    <a:lnTo>
                      <a:pt x="5" y="4"/>
                    </a:lnTo>
                    <a:lnTo>
                      <a:pt x="4" y="2"/>
                    </a:lnTo>
                    <a:lnTo>
                      <a:pt x="3" y="1"/>
                    </a:lnTo>
                    <a:lnTo>
                      <a:pt x="3" y="1"/>
                    </a:lnTo>
                    <a:lnTo>
                      <a:pt x="2" y="0"/>
                    </a:lnTo>
                    <a:lnTo>
                      <a:pt x="1" y="0"/>
                    </a:lnTo>
                    <a:lnTo>
                      <a:pt x="0" y="1"/>
                    </a:lnTo>
                    <a:lnTo>
                      <a:pt x="0" y="1"/>
                    </a:lnTo>
                    <a:lnTo>
                      <a:pt x="0" y="1"/>
                    </a:lnTo>
                    <a:lnTo>
                      <a:pt x="3"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6" name="Freeform 430"/>
              <p:cNvSpPr>
                <a:spLocks/>
              </p:cNvSpPr>
              <p:nvPr/>
            </p:nvSpPr>
            <p:spPr bwMode="auto">
              <a:xfrm>
                <a:off x="3578" y="3322"/>
                <a:ext cx="8" cy="9"/>
              </a:xfrm>
              <a:custGeom>
                <a:avLst/>
                <a:gdLst/>
                <a:ahLst/>
                <a:cxnLst>
                  <a:cxn ang="0">
                    <a:pos x="4" y="6"/>
                  </a:cxn>
                  <a:cxn ang="0">
                    <a:pos x="5" y="7"/>
                  </a:cxn>
                  <a:cxn ang="0">
                    <a:pos x="8" y="9"/>
                  </a:cxn>
                  <a:cxn ang="0">
                    <a:pos x="8" y="8"/>
                  </a:cxn>
                  <a:cxn ang="0">
                    <a:pos x="8" y="8"/>
                  </a:cxn>
                  <a:cxn ang="0">
                    <a:pos x="8" y="6"/>
                  </a:cxn>
                  <a:cxn ang="0">
                    <a:pos x="8" y="6"/>
                  </a:cxn>
                  <a:cxn ang="0">
                    <a:pos x="7" y="6"/>
                  </a:cxn>
                  <a:cxn ang="0">
                    <a:pos x="6" y="6"/>
                  </a:cxn>
                  <a:cxn ang="0">
                    <a:pos x="4" y="4"/>
                  </a:cxn>
                  <a:cxn ang="0">
                    <a:pos x="5" y="4"/>
                  </a:cxn>
                  <a:cxn ang="0">
                    <a:pos x="8" y="5"/>
                  </a:cxn>
                  <a:cxn ang="0">
                    <a:pos x="8" y="5"/>
                  </a:cxn>
                  <a:cxn ang="0">
                    <a:pos x="8" y="4"/>
                  </a:cxn>
                  <a:cxn ang="0">
                    <a:pos x="8" y="3"/>
                  </a:cxn>
                  <a:cxn ang="0">
                    <a:pos x="8" y="4"/>
                  </a:cxn>
                  <a:cxn ang="0">
                    <a:pos x="8" y="3"/>
                  </a:cxn>
                  <a:cxn ang="0">
                    <a:pos x="8" y="3"/>
                  </a:cxn>
                  <a:cxn ang="0">
                    <a:pos x="8" y="3"/>
                  </a:cxn>
                  <a:cxn ang="0">
                    <a:pos x="8" y="2"/>
                  </a:cxn>
                  <a:cxn ang="0">
                    <a:pos x="6" y="2"/>
                  </a:cxn>
                  <a:cxn ang="0">
                    <a:pos x="6" y="2"/>
                  </a:cxn>
                  <a:cxn ang="0">
                    <a:pos x="5" y="2"/>
                  </a:cxn>
                  <a:cxn ang="0">
                    <a:pos x="5" y="1"/>
                  </a:cxn>
                  <a:cxn ang="0">
                    <a:pos x="4" y="0"/>
                  </a:cxn>
                  <a:cxn ang="0">
                    <a:pos x="3" y="1"/>
                  </a:cxn>
                  <a:cxn ang="0">
                    <a:pos x="2" y="1"/>
                  </a:cxn>
                  <a:cxn ang="0">
                    <a:pos x="2" y="2"/>
                  </a:cxn>
                  <a:cxn ang="0">
                    <a:pos x="1" y="2"/>
                  </a:cxn>
                  <a:cxn ang="0">
                    <a:pos x="1" y="1"/>
                  </a:cxn>
                  <a:cxn ang="0">
                    <a:pos x="0" y="2"/>
                  </a:cxn>
                  <a:cxn ang="0">
                    <a:pos x="0" y="2"/>
                  </a:cxn>
                  <a:cxn ang="0">
                    <a:pos x="2" y="3"/>
                  </a:cxn>
                  <a:cxn ang="0">
                    <a:pos x="1" y="4"/>
                  </a:cxn>
                  <a:cxn ang="0">
                    <a:pos x="1" y="3"/>
                  </a:cxn>
                  <a:cxn ang="0">
                    <a:pos x="1" y="4"/>
                  </a:cxn>
                  <a:cxn ang="0">
                    <a:pos x="1" y="5"/>
                  </a:cxn>
                  <a:cxn ang="0">
                    <a:pos x="1" y="6"/>
                  </a:cxn>
                  <a:cxn ang="0">
                    <a:pos x="2" y="6"/>
                  </a:cxn>
                  <a:cxn ang="0">
                    <a:pos x="2" y="7"/>
                  </a:cxn>
                  <a:cxn ang="0">
                    <a:pos x="2" y="7"/>
                  </a:cxn>
                  <a:cxn ang="0">
                    <a:pos x="3" y="7"/>
                  </a:cxn>
                  <a:cxn ang="0">
                    <a:pos x="4" y="8"/>
                  </a:cxn>
                  <a:cxn ang="0">
                    <a:pos x="3" y="8"/>
                  </a:cxn>
                  <a:cxn ang="0">
                    <a:pos x="3" y="9"/>
                  </a:cxn>
                  <a:cxn ang="0">
                    <a:pos x="4" y="9"/>
                  </a:cxn>
                  <a:cxn ang="0">
                    <a:pos x="4" y="9"/>
                  </a:cxn>
                  <a:cxn ang="0">
                    <a:pos x="4" y="9"/>
                  </a:cxn>
                  <a:cxn ang="0">
                    <a:pos x="4" y="8"/>
                  </a:cxn>
                  <a:cxn ang="0">
                    <a:pos x="4" y="7"/>
                  </a:cxn>
                  <a:cxn ang="0">
                    <a:pos x="4" y="7"/>
                  </a:cxn>
                  <a:cxn ang="0">
                    <a:pos x="4" y="6"/>
                  </a:cxn>
                  <a:cxn ang="0">
                    <a:pos x="4" y="6"/>
                  </a:cxn>
                </a:cxnLst>
                <a:rect l="0" t="0" r="r" b="b"/>
                <a:pathLst>
                  <a:path w="8" h="9">
                    <a:moveTo>
                      <a:pt x="4" y="6"/>
                    </a:moveTo>
                    <a:lnTo>
                      <a:pt x="5" y="7"/>
                    </a:lnTo>
                    <a:lnTo>
                      <a:pt x="8" y="9"/>
                    </a:lnTo>
                    <a:lnTo>
                      <a:pt x="8" y="8"/>
                    </a:lnTo>
                    <a:lnTo>
                      <a:pt x="8" y="8"/>
                    </a:lnTo>
                    <a:lnTo>
                      <a:pt x="8" y="6"/>
                    </a:lnTo>
                    <a:lnTo>
                      <a:pt x="8" y="6"/>
                    </a:lnTo>
                    <a:lnTo>
                      <a:pt x="7" y="6"/>
                    </a:lnTo>
                    <a:lnTo>
                      <a:pt x="6" y="6"/>
                    </a:lnTo>
                    <a:lnTo>
                      <a:pt x="4" y="4"/>
                    </a:lnTo>
                    <a:lnTo>
                      <a:pt x="5" y="4"/>
                    </a:lnTo>
                    <a:lnTo>
                      <a:pt x="8" y="5"/>
                    </a:lnTo>
                    <a:lnTo>
                      <a:pt x="8" y="5"/>
                    </a:lnTo>
                    <a:lnTo>
                      <a:pt x="8" y="4"/>
                    </a:lnTo>
                    <a:lnTo>
                      <a:pt x="8" y="3"/>
                    </a:lnTo>
                    <a:lnTo>
                      <a:pt x="8" y="4"/>
                    </a:lnTo>
                    <a:lnTo>
                      <a:pt x="8" y="3"/>
                    </a:lnTo>
                    <a:lnTo>
                      <a:pt x="8" y="3"/>
                    </a:lnTo>
                    <a:lnTo>
                      <a:pt x="8" y="3"/>
                    </a:lnTo>
                    <a:lnTo>
                      <a:pt x="8" y="2"/>
                    </a:lnTo>
                    <a:lnTo>
                      <a:pt x="6" y="2"/>
                    </a:lnTo>
                    <a:lnTo>
                      <a:pt x="6" y="2"/>
                    </a:lnTo>
                    <a:lnTo>
                      <a:pt x="5" y="2"/>
                    </a:lnTo>
                    <a:lnTo>
                      <a:pt x="5" y="1"/>
                    </a:lnTo>
                    <a:lnTo>
                      <a:pt x="4" y="0"/>
                    </a:lnTo>
                    <a:lnTo>
                      <a:pt x="3" y="1"/>
                    </a:lnTo>
                    <a:lnTo>
                      <a:pt x="2" y="1"/>
                    </a:lnTo>
                    <a:lnTo>
                      <a:pt x="2" y="2"/>
                    </a:lnTo>
                    <a:lnTo>
                      <a:pt x="1" y="2"/>
                    </a:lnTo>
                    <a:lnTo>
                      <a:pt x="1" y="1"/>
                    </a:lnTo>
                    <a:lnTo>
                      <a:pt x="0" y="2"/>
                    </a:lnTo>
                    <a:lnTo>
                      <a:pt x="0" y="2"/>
                    </a:lnTo>
                    <a:lnTo>
                      <a:pt x="2" y="3"/>
                    </a:lnTo>
                    <a:lnTo>
                      <a:pt x="1" y="4"/>
                    </a:lnTo>
                    <a:lnTo>
                      <a:pt x="1" y="3"/>
                    </a:lnTo>
                    <a:lnTo>
                      <a:pt x="1" y="4"/>
                    </a:lnTo>
                    <a:lnTo>
                      <a:pt x="1" y="5"/>
                    </a:lnTo>
                    <a:lnTo>
                      <a:pt x="1" y="6"/>
                    </a:lnTo>
                    <a:lnTo>
                      <a:pt x="2" y="6"/>
                    </a:lnTo>
                    <a:lnTo>
                      <a:pt x="2" y="7"/>
                    </a:lnTo>
                    <a:lnTo>
                      <a:pt x="2" y="7"/>
                    </a:lnTo>
                    <a:lnTo>
                      <a:pt x="3" y="7"/>
                    </a:lnTo>
                    <a:lnTo>
                      <a:pt x="4" y="8"/>
                    </a:lnTo>
                    <a:lnTo>
                      <a:pt x="3" y="8"/>
                    </a:lnTo>
                    <a:lnTo>
                      <a:pt x="3" y="9"/>
                    </a:lnTo>
                    <a:lnTo>
                      <a:pt x="4" y="9"/>
                    </a:lnTo>
                    <a:lnTo>
                      <a:pt x="4" y="9"/>
                    </a:lnTo>
                    <a:lnTo>
                      <a:pt x="4" y="9"/>
                    </a:lnTo>
                    <a:lnTo>
                      <a:pt x="4" y="8"/>
                    </a:lnTo>
                    <a:lnTo>
                      <a:pt x="4" y="7"/>
                    </a:lnTo>
                    <a:lnTo>
                      <a:pt x="4" y="7"/>
                    </a:lnTo>
                    <a:lnTo>
                      <a:pt x="4" y="6"/>
                    </a:lnTo>
                    <a:lnTo>
                      <a:pt x="4"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7" name="Freeform 431"/>
              <p:cNvSpPr>
                <a:spLocks/>
              </p:cNvSpPr>
              <p:nvPr/>
            </p:nvSpPr>
            <p:spPr bwMode="auto">
              <a:xfrm>
                <a:off x="3919" y="3250"/>
                <a:ext cx="1" cy="1"/>
              </a:xfrm>
              <a:custGeom>
                <a:avLst/>
                <a:gdLst/>
                <a:ahLst/>
                <a:cxnLst>
                  <a:cxn ang="0">
                    <a:pos x="1" y="0"/>
                  </a:cxn>
                  <a:cxn ang="0">
                    <a:pos x="0" y="0"/>
                  </a:cxn>
                  <a:cxn ang="0">
                    <a:pos x="1" y="1"/>
                  </a:cxn>
                  <a:cxn ang="0">
                    <a:pos x="1" y="0"/>
                  </a:cxn>
                </a:cxnLst>
                <a:rect l="0" t="0" r="r" b="b"/>
                <a:pathLst>
                  <a:path w="1" h="1">
                    <a:moveTo>
                      <a:pt x="1" y="0"/>
                    </a:moveTo>
                    <a:lnTo>
                      <a:pt x="0" y="0"/>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8" name="Freeform 432"/>
              <p:cNvSpPr>
                <a:spLocks/>
              </p:cNvSpPr>
              <p:nvPr/>
            </p:nvSpPr>
            <p:spPr bwMode="auto">
              <a:xfrm>
                <a:off x="3588" y="3324"/>
                <a:ext cx="5" cy="11"/>
              </a:xfrm>
              <a:custGeom>
                <a:avLst/>
                <a:gdLst/>
                <a:ahLst/>
                <a:cxnLst>
                  <a:cxn ang="0">
                    <a:pos x="2" y="9"/>
                  </a:cxn>
                  <a:cxn ang="0">
                    <a:pos x="3" y="9"/>
                  </a:cxn>
                  <a:cxn ang="0">
                    <a:pos x="3" y="9"/>
                  </a:cxn>
                  <a:cxn ang="0">
                    <a:pos x="3" y="8"/>
                  </a:cxn>
                  <a:cxn ang="0">
                    <a:pos x="4" y="8"/>
                  </a:cxn>
                  <a:cxn ang="0">
                    <a:pos x="5" y="8"/>
                  </a:cxn>
                  <a:cxn ang="0">
                    <a:pos x="5" y="7"/>
                  </a:cxn>
                  <a:cxn ang="0">
                    <a:pos x="4" y="7"/>
                  </a:cxn>
                  <a:cxn ang="0">
                    <a:pos x="4" y="6"/>
                  </a:cxn>
                  <a:cxn ang="0">
                    <a:pos x="4" y="6"/>
                  </a:cxn>
                  <a:cxn ang="0">
                    <a:pos x="5" y="6"/>
                  </a:cxn>
                  <a:cxn ang="0">
                    <a:pos x="4" y="5"/>
                  </a:cxn>
                  <a:cxn ang="0">
                    <a:pos x="3" y="5"/>
                  </a:cxn>
                  <a:cxn ang="0">
                    <a:pos x="3" y="4"/>
                  </a:cxn>
                  <a:cxn ang="0">
                    <a:pos x="3" y="4"/>
                  </a:cxn>
                  <a:cxn ang="0">
                    <a:pos x="2" y="1"/>
                  </a:cxn>
                  <a:cxn ang="0">
                    <a:pos x="2" y="1"/>
                  </a:cxn>
                  <a:cxn ang="0">
                    <a:pos x="2" y="1"/>
                  </a:cxn>
                  <a:cxn ang="0">
                    <a:pos x="3" y="1"/>
                  </a:cxn>
                  <a:cxn ang="0">
                    <a:pos x="5" y="5"/>
                  </a:cxn>
                  <a:cxn ang="0">
                    <a:pos x="5" y="5"/>
                  </a:cxn>
                  <a:cxn ang="0">
                    <a:pos x="5" y="4"/>
                  </a:cxn>
                  <a:cxn ang="0">
                    <a:pos x="4" y="2"/>
                  </a:cxn>
                  <a:cxn ang="0">
                    <a:pos x="2" y="0"/>
                  </a:cxn>
                  <a:cxn ang="0">
                    <a:pos x="0" y="0"/>
                  </a:cxn>
                  <a:cxn ang="0">
                    <a:pos x="0" y="0"/>
                  </a:cxn>
                  <a:cxn ang="0">
                    <a:pos x="0" y="1"/>
                  </a:cxn>
                  <a:cxn ang="0">
                    <a:pos x="1" y="5"/>
                  </a:cxn>
                  <a:cxn ang="0">
                    <a:pos x="1" y="5"/>
                  </a:cxn>
                  <a:cxn ang="0">
                    <a:pos x="1" y="6"/>
                  </a:cxn>
                  <a:cxn ang="0">
                    <a:pos x="1" y="5"/>
                  </a:cxn>
                  <a:cxn ang="0">
                    <a:pos x="2" y="5"/>
                  </a:cxn>
                  <a:cxn ang="0">
                    <a:pos x="1" y="6"/>
                  </a:cxn>
                  <a:cxn ang="0">
                    <a:pos x="1" y="6"/>
                  </a:cxn>
                  <a:cxn ang="0">
                    <a:pos x="1" y="7"/>
                  </a:cxn>
                  <a:cxn ang="0">
                    <a:pos x="1" y="7"/>
                  </a:cxn>
                  <a:cxn ang="0">
                    <a:pos x="1" y="8"/>
                  </a:cxn>
                  <a:cxn ang="0">
                    <a:pos x="1" y="8"/>
                  </a:cxn>
                  <a:cxn ang="0">
                    <a:pos x="1" y="8"/>
                  </a:cxn>
                  <a:cxn ang="0">
                    <a:pos x="1" y="10"/>
                  </a:cxn>
                  <a:cxn ang="0">
                    <a:pos x="1" y="11"/>
                  </a:cxn>
                  <a:cxn ang="0">
                    <a:pos x="1" y="11"/>
                  </a:cxn>
                  <a:cxn ang="0">
                    <a:pos x="1" y="11"/>
                  </a:cxn>
                  <a:cxn ang="0">
                    <a:pos x="2" y="9"/>
                  </a:cxn>
                </a:cxnLst>
                <a:rect l="0" t="0" r="r" b="b"/>
                <a:pathLst>
                  <a:path w="5" h="11">
                    <a:moveTo>
                      <a:pt x="2" y="9"/>
                    </a:moveTo>
                    <a:lnTo>
                      <a:pt x="3" y="9"/>
                    </a:lnTo>
                    <a:lnTo>
                      <a:pt x="3" y="9"/>
                    </a:lnTo>
                    <a:lnTo>
                      <a:pt x="3" y="8"/>
                    </a:lnTo>
                    <a:lnTo>
                      <a:pt x="4" y="8"/>
                    </a:lnTo>
                    <a:lnTo>
                      <a:pt x="5" y="8"/>
                    </a:lnTo>
                    <a:lnTo>
                      <a:pt x="5" y="7"/>
                    </a:lnTo>
                    <a:lnTo>
                      <a:pt x="4" y="7"/>
                    </a:lnTo>
                    <a:lnTo>
                      <a:pt x="4" y="6"/>
                    </a:lnTo>
                    <a:lnTo>
                      <a:pt x="4" y="6"/>
                    </a:lnTo>
                    <a:lnTo>
                      <a:pt x="5" y="6"/>
                    </a:lnTo>
                    <a:lnTo>
                      <a:pt x="4" y="5"/>
                    </a:lnTo>
                    <a:lnTo>
                      <a:pt x="3" y="5"/>
                    </a:lnTo>
                    <a:lnTo>
                      <a:pt x="3" y="4"/>
                    </a:lnTo>
                    <a:lnTo>
                      <a:pt x="3" y="4"/>
                    </a:lnTo>
                    <a:lnTo>
                      <a:pt x="2" y="1"/>
                    </a:lnTo>
                    <a:lnTo>
                      <a:pt x="2" y="1"/>
                    </a:lnTo>
                    <a:lnTo>
                      <a:pt x="2" y="1"/>
                    </a:lnTo>
                    <a:lnTo>
                      <a:pt x="3" y="1"/>
                    </a:lnTo>
                    <a:lnTo>
                      <a:pt x="5" y="5"/>
                    </a:lnTo>
                    <a:lnTo>
                      <a:pt x="5" y="5"/>
                    </a:lnTo>
                    <a:lnTo>
                      <a:pt x="5" y="4"/>
                    </a:lnTo>
                    <a:lnTo>
                      <a:pt x="4" y="2"/>
                    </a:lnTo>
                    <a:lnTo>
                      <a:pt x="2" y="0"/>
                    </a:lnTo>
                    <a:lnTo>
                      <a:pt x="0" y="0"/>
                    </a:lnTo>
                    <a:lnTo>
                      <a:pt x="0" y="0"/>
                    </a:lnTo>
                    <a:lnTo>
                      <a:pt x="0" y="1"/>
                    </a:lnTo>
                    <a:lnTo>
                      <a:pt x="1" y="5"/>
                    </a:lnTo>
                    <a:lnTo>
                      <a:pt x="1" y="5"/>
                    </a:lnTo>
                    <a:lnTo>
                      <a:pt x="1" y="6"/>
                    </a:lnTo>
                    <a:lnTo>
                      <a:pt x="1" y="5"/>
                    </a:lnTo>
                    <a:lnTo>
                      <a:pt x="2" y="5"/>
                    </a:lnTo>
                    <a:lnTo>
                      <a:pt x="1" y="6"/>
                    </a:lnTo>
                    <a:lnTo>
                      <a:pt x="1" y="6"/>
                    </a:lnTo>
                    <a:lnTo>
                      <a:pt x="1" y="7"/>
                    </a:lnTo>
                    <a:lnTo>
                      <a:pt x="1" y="7"/>
                    </a:lnTo>
                    <a:lnTo>
                      <a:pt x="1" y="8"/>
                    </a:lnTo>
                    <a:lnTo>
                      <a:pt x="1" y="8"/>
                    </a:lnTo>
                    <a:lnTo>
                      <a:pt x="1" y="8"/>
                    </a:lnTo>
                    <a:lnTo>
                      <a:pt x="1" y="10"/>
                    </a:lnTo>
                    <a:lnTo>
                      <a:pt x="1" y="11"/>
                    </a:lnTo>
                    <a:lnTo>
                      <a:pt x="1" y="11"/>
                    </a:lnTo>
                    <a:lnTo>
                      <a:pt x="1" y="11"/>
                    </a:lnTo>
                    <a:lnTo>
                      <a:pt x="2"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29" name="Freeform 433"/>
              <p:cNvSpPr>
                <a:spLocks/>
              </p:cNvSpPr>
              <p:nvPr/>
            </p:nvSpPr>
            <p:spPr bwMode="auto">
              <a:xfrm>
                <a:off x="5225" y="3313"/>
                <a:ext cx="7" cy="8"/>
              </a:xfrm>
              <a:custGeom>
                <a:avLst/>
                <a:gdLst/>
                <a:ahLst/>
                <a:cxnLst>
                  <a:cxn ang="0">
                    <a:pos x="4" y="5"/>
                  </a:cxn>
                  <a:cxn ang="0">
                    <a:pos x="6" y="4"/>
                  </a:cxn>
                  <a:cxn ang="0">
                    <a:pos x="7" y="2"/>
                  </a:cxn>
                  <a:cxn ang="0">
                    <a:pos x="7" y="1"/>
                  </a:cxn>
                  <a:cxn ang="0">
                    <a:pos x="6" y="0"/>
                  </a:cxn>
                  <a:cxn ang="0">
                    <a:pos x="5" y="0"/>
                  </a:cxn>
                  <a:cxn ang="0">
                    <a:pos x="5" y="1"/>
                  </a:cxn>
                  <a:cxn ang="0">
                    <a:pos x="2" y="1"/>
                  </a:cxn>
                  <a:cxn ang="0">
                    <a:pos x="1" y="2"/>
                  </a:cxn>
                  <a:cxn ang="0">
                    <a:pos x="2" y="2"/>
                  </a:cxn>
                  <a:cxn ang="0">
                    <a:pos x="0" y="8"/>
                  </a:cxn>
                  <a:cxn ang="0">
                    <a:pos x="4" y="5"/>
                  </a:cxn>
                </a:cxnLst>
                <a:rect l="0" t="0" r="r" b="b"/>
                <a:pathLst>
                  <a:path w="7" h="8">
                    <a:moveTo>
                      <a:pt x="4" y="5"/>
                    </a:moveTo>
                    <a:lnTo>
                      <a:pt x="6" y="4"/>
                    </a:lnTo>
                    <a:lnTo>
                      <a:pt x="7" y="2"/>
                    </a:lnTo>
                    <a:lnTo>
                      <a:pt x="7" y="1"/>
                    </a:lnTo>
                    <a:lnTo>
                      <a:pt x="6" y="0"/>
                    </a:lnTo>
                    <a:lnTo>
                      <a:pt x="5" y="0"/>
                    </a:lnTo>
                    <a:lnTo>
                      <a:pt x="5" y="1"/>
                    </a:lnTo>
                    <a:lnTo>
                      <a:pt x="2" y="1"/>
                    </a:lnTo>
                    <a:lnTo>
                      <a:pt x="1" y="2"/>
                    </a:lnTo>
                    <a:lnTo>
                      <a:pt x="2" y="2"/>
                    </a:lnTo>
                    <a:lnTo>
                      <a:pt x="0" y="8"/>
                    </a:lnTo>
                    <a:lnTo>
                      <a:pt x="4"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0" name="Freeform 434"/>
              <p:cNvSpPr>
                <a:spLocks/>
              </p:cNvSpPr>
              <p:nvPr/>
            </p:nvSpPr>
            <p:spPr bwMode="auto">
              <a:xfrm>
                <a:off x="3887" y="3277"/>
                <a:ext cx="6" cy="9"/>
              </a:xfrm>
              <a:custGeom>
                <a:avLst/>
                <a:gdLst/>
                <a:ahLst/>
                <a:cxnLst>
                  <a:cxn ang="0">
                    <a:pos x="2" y="8"/>
                  </a:cxn>
                  <a:cxn ang="0">
                    <a:pos x="3" y="9"/>
                  </a:cxn>
                  <a:cxn ang="0">
                    <a:pos x="3" y="9"/>
                  </a:cxn>
                  <a:cxn ang="0">
                    <a:pos x="4" y="8"/>
                  </a:cxn>
                  <a:cxn ang="0">
                    <a:pos x="4" y="8"/>
                  </a:cxn>
                  <a:cxn ang="0">
                    <a:pos x="6" y="1"/>
                  </a:cxn>
                  <a:cxn ang="0">
                    <a:pos x="5" y="1"/>
                  </a:cxn>
                  <a:cxn ang="0">
                    <a:pos x="2" y="0"/>
                  </a:cxn>
                  <a:cxn ang="0">
                    <a:pos x="2" y="1"/>
                  </a:cxn>
                  <a:cxn ang="0">
                    <a:pos x="2" y="1"/>
                  </a:cxn>
                  <a:cxn ang="0">
                    <a:pos x="1" y="1"/>
                  </a:cxn>
                  <a:cxn ang="0">
                    <a:pos x="1" y="1"/>
                  </a:cxn>
                  <a:cxn ang="0">
                    <a:pos x="0" y="7"/>
                  </a:cxn>
                  <a:cxn ang="0">
                    <a:pos x="1" y="8"/>
                  </a:cxn>
                  <a:cxn ang="0">
                    <a:pos x="2" y="8"/>
                  </a:cxn>
                </a:cxnLst>
                <a:rect l="0" t="0" r="r" b="b"/>
                <a:pathLst>
                  <a:path w="6" h="9">
                    <a:moveTo>
                      <a:pt x="2" y="8"/>
                    </a:moveTo>
                    <a:lnTo>
                      <a:pt x="3" y="9"/>
                    </a:lnTo>
                    <a:lnTo>
                      <a:pt x="3" y="9"/>
                    </a:lnTo>
                    <a:lnTo>
                      <a:pt x="4" y="8"/>
                    </a:lnTo>
                    <a:lnTo>
                      <a:pt x="4" y="8"/>
                    </a:lnTo>
                    <a:lnTo>
                      <a:pt x="6" y="1"/>
                    </a:lnTo>
                    <a:lnTo>
                      <a:pt x="5" y="1"/>
                    </a:lnTo>
                    <a:lnTo>
                      <a:pt x="2" y="0"/>
                    </a:lnTo>
                    <a:lnTo>
                      <a:pt x="2" y="1"/>
                    </a:lnTo>
                    <a:lnTo>
                      <a:pt x="2" y="1"/>
                    </a:lnTo>
                    <a:lnTo>
                      <a:pt x="1" y="1"/>
                    </a:lnTo>
                    <a:lnTo>
                      <a:pt x="1" y="1"/>
                    </a:lnTo>
                    <a:lnTo>
                      <a:pt x="0" y="7"/>
                    </a:lnTo>
                    <a:lnTo>
                      <a:pt x="1" y="8"/>
                    </a:lnTo>
                    <a:lnTo>
                      <a:pt x="2"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1" name="Freeform 435"/>
              <p:cNvSpPr>
                <a:spLocks/>
              </p:cNvSpPr>
              <p:nvPr/>
            </p:nvSpPr>
            <p:spPr bwMode="auto">
              <a:xfrm>
                <a:off x="3521" y="3298"/>
                <a:ext cx="3" cy="2"/>
              </a:xfrm>
              <a:custGeom>
                <a:avLst/>
                <a:gdLst/>
                <a:ahLst/>
                <a:cxnLst>
                  <a:cxn ang="0">
                    <a:pos x="3" y="1"/>
                  </a:cxn>
                  <a:cxn ang="0">
                    <a:pos x="2" y="1"/>
                  </a:cxn>
                  <a:cxn ang="0">
                    <a:pos x="2" y="1"/>
                  </a:cxn>
                  <a:cxn ang="0">
                    <a:pos x="1" y="0"/>
                  </a:cxn>
                  <a:cxn ang="0">
                    <a:pos x="1" y="1"/>
                  </a:cxn>
                  <a:cxn ang="0">
                    <a:pos x="0" y="1"/>
                  </a:cxn>
                  <a:cxn ang="0">
                    <a:pos x="0" y="2"/>
                  </a:cxn>
                  <a:cxn ang="0">
                    <a:pos x="0" y="2"/>
                  </a:cxn>
                  <a:cxn ang="0">
                    <a:pos x="0" y="2"/>
                  </a:cxn>
                  <a:cxn ang="0">
                    <a:pos x="1" y="2"/>
                  </a:cxn>
                  <a:cxn ang="0">
                    <a:pos x="1" y="2"/>
                  </a:cxn>
                  <a:cxn ang="0">
                    <a:pos x="2" y="2"/>
                  </a:cxn>
                  <a:cxn ang="0">
                    <a:pos x="1" y="2"/>
                  </a:cxn>
                  <a:cxn ang="0">
                    <a:pos x="3" y="2"/>
                  </a:cxn>
                  <a:cxn ang="0">
                    <a:pos x="3" y="2"/>
                  </a:cxn>
                  <a:cxn ang="0">
                    <a:pos x="3" y="1"/>
                  </a:cxn>
                  <a:cxn ang="0">
                    <a:pos x="3" y="1"/>
                  </a:cxn>
                </a:cxnLst>
                <a:rect l="0" t="0" r="r" b="b"/>
                <a:pathLst>
                  <a:path w="3" h="2">
                    <a:moveTo>
                      <a:pt x="3" y="1"/>
                    </a:moveTo>
                    <a:lnTo>
                      <a:pt x="2" y="1"/>
                    </a:lnTo>
                    <a:lnTo>
                      <a:pt x="2" y="1"/>
                    </a:lnTo>
                    <a:lnTo>
                      <a:pt x="1" y="0"/>
                    </a:lnTo>
                    <a:lnTo>
                      <a:pt x="1" y="1"/>
                    </a:lnTo>
                    <a:lnTo>
                      <a:pt x="0" y="1"/>
                    </a:lnTo>
                    <a:lnTo>
                      <a:pt x="0" y="2"/>
                    </a:lnTo>
                    <a:lnTo>
                      <a:pt x="0" y="2"/>
                    </a:lnTo>
                    <a:lnTo>
                      <a:pt x="0" y="2"/>
                    </a:lnTo>
                    <a:lnTo>
                      <a:pt x="1" y="2"/>
                    </a:lnTo>
                    <a:lnTo>
                      <a:pt x="1" y="2"/>
                    </a:lnTo>
                    <a:lnTo>
                      <a:pt x="2" y="2"/>
                    </a:lnTo>
                    <a:lnTo>
                      <a:pt x="1" y="2"/>
                    </a:lnTo>
                    <a:lnTo>
                      <a:pt x="3" y="2"/>
                    </a:lnTo>
                    <a:lnTo>
                      <a:pt x="3" y="2"/>
                    </a:lnTo>
                    <a:lnTo>
                      <a:pt x="3" y="1"/>
                    </a:lnTo>
                    <a:lnTo>
                      <a:pt x="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2" name="Freeform 436"/>
              <p:cNvSpPr>
                <a:spLocks/>
              </p:cNvSpPr>
              <p:nvPr/>
            </p:nvSpPr>
            <p:spPr bwMode="auto">
              <a:xfrm>
                <a:off x="3515" y="3300"/>
                <a:ext cx="5" cy="6"/>
              </a:xfrm>
              <a:custGeom>
                <a:avLst/>
                <a:gdLst/>
                <a:ahLst/>
                <a:cxnLst>
                  <a:cxn ang="0">
                    <a:pos x="5" y="0"/>
                  </a:cxn>
                  <a:cxn ang="0">
                    <a:pos x="5" y="0"/>
                  </a:cxn>
                  <a:cxn ang="0">
                    <a:pos x="4" y="0"/>
                  </a:cxn>
                  <a:cxn ang="0">
                    <a:pos x="4" y="1"/>
                  </a:cxn>
                  <a:cxn ang="0">
                    <a:pos x="2" y="3"/>
                  </a:cxn>
                  <a:cxn ang="0">
                    <a:pos x="2" y="3"/>
                  </a:cxn>
                  <a:cxn ang="0">
                    <a:pos x="1" y="3"/>
                  </a:cxn>
                  <a:cxn ang="0">
                    <a:pos x="1" y="4"/>
                  </a:cxn>
                  <a:cxn ang="0">
                    <a:pos x="1" y="4"/>
                  </a:cxn>
                  <a:cxn ang="0">
                    <a:pos x="0" y="5"/>
                  </a:cxn>
                  <a:cxn ang="0">
                    <a:pos x="0" y="6"/>
                  </a:cxn>
                  <a:cxn ang="0">
                    <a:pos x="1" y="6"/>
                  </a:cxn>
                  <a:cxn ang="0">
                    <a:pos x="2" y="5"/>
                  </a:cxn>
                  <a:cxn ang="0">
                    <a:pos x="2" y="5"/>
                  </a:cxn>
                  <a:cxn ang="0">
                    <a:pos x="3" y="4"/>
                  </a:cxn>
                  <a:cxn ang="0">
                    <a:pos x="3" y="3"/>
                  </a:cxn>
                  <a:cxn ang="0">
                    <a:pos x="5" y="0"/>
                  </a:cxn>
                  <a:cxn ang="0">
                    <a:pos x="5" y="0"/>
                  </a:cxn>
                  <a:cxn ang="0">
                    <a:pos x="5" y="0"/>
                  </a:cxn>
                </a:cxnLst>
                <a:rect l="0" t="0" r="r" b="b"/>
                <a:pathLst>
                  <a:path w="5" h="6">
                    <a:moveTo>
                      <a:pt x="5" y="0"/>
                    </a:moveTo>
                    <a:lnTo>
                      <a:pt x="5" y="0"/>
                    </a:lnTo>
                    <a:lnTo>
                      <a:pt x="4" y="0"/>
                    </a:lnTo>
                    <a:lnTo>
                      <a:pt x="4" y="1"/>
                    </a:lnTo>
                    <a:lnTo>
                      <a:pt x="2" y="3"/>
                    </a:lnTo>
                    <a:lnTo>
                      <a:pt x="2" y="3"/>
                    </a:lnTo>
                    <a:lnTo>
                      <a:pt x="1" y="3"/>
                    </a:lnTo>
                    <a:lnTo>
                      <a:pt x="1" y="4"/>
                    </a:lnTo>
                    <a:lnTo>
                      <a:pt x="1" y="4"/>
                    </a:lnTo>
                    <a:lnTo>
                      <a:pt x="0" y="5"/>
                    </a:lnTo>
                    <a:lnTo>
                      <a:pt x="0" y="6"/>
                    </a:lnTo>
                    <a:lnTo>
                      <a:pt x="1" y="6"/>
                    </a:lnTo>
                    <a:lnTo>
                      <a:pt x="2" y="5"/>
                    </a:lnTo>
                    <a:lnTo>
                      <a:pt x="2" y="5"/>
                    </a:lnTo>
                    <a:lnTo>
                      <a:pt x="3" y="4"/>
                    </a:lnTo>
                    <a:lnTo>
                      <a:pt x="3" y="3"/>
                    </a:lnTo>
                    <a:lnTo>
                      <a:pt x="5" y="0"/>
                    </a:lnTo>
                    <a:lnTo>
                      <a:pt x="5" y="0"/>
                    </a:lnTo>
                    <a:lnTo>
                      <a:pt x="5"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3" name="Freeform 437"/>
              <p:cNvSpPr>
                <a:spLocks/>
              </p:cNvSpPr>
              <p:nvPr/>
            </p:nvSpPr>
            <p:spPr bwMode="auto">
              <a:xfrm>
                <a:off x="3850" y="3232"/>
                <a:ext cx="38" cy="35"/>
              </a:xfrm>
              <a:custGeom>
                <a:avLst/>
                <a:gdLst/>
                <a:ahLst/>
                <a:cxnLst>
                  <a:cxn ang="0">
                    <a:pos x="38" y="27"/>
                  </a:cxn>
                  <a:cxn ang="0">
                    <a:pos x="36" y="26"/>
                  </a:cxn>
                  <a:cxn ang="0">
                    <a:pos x="35" y="24"/>
                  </a:cxn>
                  <a:cxn ang="0">
                    <a:pos x="34" y="23"/>
                  </a:cxn>
                  <a:cxn ang="0">
                    <a:pos x="33" y="24"/>
                  </a:cxn>
                  <a:cxn ang="0">
                    <a:pos x="30" y="24"/>
                  </a:cxn>
                  <a:cxn ang="0">
                    <a:pos x="30" y="23"/>
                  </a:cxn>
                  <a:cxn ang="0">
                    <a:pos x="30" y="19"/>
                  </a:cxn>
                  <a:cxn ang="0">
                    <a:pos x="26" y="15"/>
                  </a:cxn>
                  <a:cxn ang="0">
                    <a:pos x="24" y="15"/>
                  </a:cxn>
                  <a:cxn ang="0">
                    <a:pos x="22" y="13"/>
                  </a:cxn>
                  <a:cxn ang="0">
                    <a:pos x="21" y="12"/>
                  </a:cxn>
                  <a:cxn ang="0">
                    <a:pos x="18" y="10"/>
                  </a:cxn>
                  <a:cxn ang="0">
                    <a:pos x="16" y="8"/>
                  </a:cxn>
                  <a:cxn ang="0">
                    <a:pos x="15" y="6"/>
                  </a:cxn>
                  <a:cxn ang="0">
                    <a:pos x="13" y="7"/>
                  </a:cxn>
                  <a:cxn ang="0">
                    <a:pos x="12" y="9"/>
                  </a:cxn>
                  <a:cxn ang="0">
                    <a:pos x="12" y="4"/>
                  </a:cxn>
                  <a:cxn ang="0">
                    <a:pos x="10" y="2"/>
                  </a:cxn>
                  <a:cxn ang="0">
                    <a:pos x="8" y="0"/>
                  </a:cxn>
                  <a:cxn ang="0">
                    <a:pos x="8" y="2"/>
                  </a:cxn>
                  <a:cxn ang="0">
                    <a:pos x="5" y="13"/>
                  </a:cxn>
                  <a:cxn ang="0">
                    <a:pos x="4" y="21"/>
                  </a:cxn>
                  <a:cxn ang="0">
                    <a:pos x="3" y="25"/>
                  </a:cxn>
                  <a:cxn ang="0">
                    <a:pos x="1" y="26"/>
                  </a:cxn>
                  <a:cxn ang="0">
                    <a:pos x="0" y="30"/>
                  </a:cxn>
                  <a:cxn ang="0">
                    <a:pos x="2" y="30"/>
                  </a:cxn>
                  <a:cxn ang="0">
                    <a:pos x="4" y="29"/>
                  </a:cxn>
                  <a:cxn ang="0">
                    <a:pos x="6" y="29"/>
                  </a:cxn>
                  <a:cxn ang="0">
                    <a:pos x="7" y="28"/>
                  </a:cxn>
                  <a:cxn ang="0">
                    <a:pos x="8" y="27"/>
                  </a:cxn>
                  <a:cxn ang="0">
                    <a:pos x="8" y="29"/>
                  </a:cxn>
                  <a:cxn ang="0">
                    <a:pos x="9" y="35"/>
                  </a:cxn>
                  <a:cxn ang="0">
                    <a:pos x="10" y="35"/>
                  </a:cxn>
                  <a:cxn ang="0">
                    <a:pos x="14" y="33"/>
                  </a:cxn>
                  <a:cxn ang="0">
                    <a:pos x="15" y="32"/>
                  </a:cxn>
                  <a:cxn ang="0">
                    <a:pos x="15" y="30"/>
                  </a:cxn>
                  <a:cxn ang="0">
                    <a:pos x="17" y="30"/>
                  </a:cxn>
                  <a:cxn ang="0">
                    <a:pos x="18" y="28"/>
                  </a:cxn>
                  <a:cxn ang="0">
                    <a:pos x="19" y="28"/>
                  </a:cxn>
                  <a:cxn ang="0">
                    <a:pos x="19" y="26"/>
                  </a:cxn>
                  <a:cxn ang="0">
                    <a:pos x="23" y="23"/>
                  </a:cxn>
                  <a:cxn ang="0">
                    <a:pos x="22" y="24"/>
                  </a:cxn>
                  <a:cxn ang="0">
                    <a:pos x="23" y="25"/>
                  </a:cxn>
                  <a:cxn ang="0">
                    <a:pos x="23" y="25"/>
                  </a:cxn>
                  <a:cxn ang="0">
                    <a:pos x="26" y="26"/>
                  </a:cxn>
                  <a:cxn ang="0">
                    <a:pos x="26" y="28"/>
                  </a:cxn>
                  <a:cxn ang="0">
                    <a:pos x="27" y="29"/>
                  </a:cxn>
                  <a:cxn ang="0">
                    <a:pos x="28" y="29"/>
                  </a:cxn>
                  <a:cxn ang="0">
                    <a:pos x="30" y="29"/>
                  </a:cxn>
                  <a:cxn ang="0">
                    <a:pos x="31" y="30"/>
                  </a:cxn>
                  <a:cxn ang="0">
                    <a:pos x="32" y="31"/>
                  </a:cxn>
                  <a:cxn ang="0">
                    <a:pos x="34" y="31"/>
                  </a:cxn>
                  <a:cxn ang="0">
                    <a:pos x="38" y="28"/>
                  </a:cxn>
                </a:cxnLst>
                <a:rect l="0" t="0" r="r" b="b"/>
                <a:pathLst>
                  <a:path w="38" h="35">
                    <a:moveTo>
                      <a:pt x="38" y="28"/>
                    </a:moveTo>
                    <a:lnTo>
                      <a:pt x="38" y="27"/>
                    </a:lnTo>
                    <a:lnTo>
                      <a:pt x="36" y="27"/>
                    </a:lnTo>
                    <a:lnTo>
                      <a:pt x="36" y="26"/>
                    </a:lnTo>
                    <a:lnTo>
                      <a:pt x="36" y="25"/>
                    </a:lnTo>
                    <a:lnTo>
                      <a:pt x="35" y="24"/>
                    </a:lnTo>
                    <a:lnTo>
                      <a:pt x="35" y="24"/>
                    </a:lnTo>
                    <a:lnTo>
                      <a:pt x="34" y="23"/>
                    </a:lnTo>
                    <a:lnTo>
                      <a:pt x="33" y="24"/>
                    </a:lnTo>
                    <a:lnTo>
                      <a:pt x="33" y="24"/>
                    </a:lnTo>
                    <a:lnTo>
                      <a:pt x="32" y="24"/>
                    </a:lnTo>
                    <a:lnTo>
                      <a:pt x="30" y="24"/>
                    </a:lnTo>
                    <a:lnTo>
                      <a:pt x="30" y="24"/>
                    </a:lnTo>
                    <a:lnTo>
                      <a:pt x="30" y="23"/>
                    </a:lnTo>
                    <a:lnTo>
                      <a:pt x="30" y="22"/>
                    </a:lnTo>
                    <a:lnTo>
                      <a:pt x="30" y="19"/>
                    </a:lnTo>
                    <a:lnTo>
                      <a:pt x="28" y="17"/>
                    </a:lnTo>
                    <a:lnTo>
                      <a:pt x="26" y="15"/>
                    </a:lnTo>
                    <a:lnTo>
                      <a:pt x="25" y="16"/>
                    </a:lnTo>
                    <a:lnTo>
                      <a:pt x="24" y="15"/>
                    </a:lnTo>
                    <a:lnTo>
                      <a:pt x="23" y="13"/>
                    </a:lnTo>
                    <a:lnTo>
                      <a:pt x="22" y="13"/>
                    </a:lnTo>
                    <a:lnTo>
                      <a:pt x="22" y="13"/>
                    </a:lnTo>
                    <a:lnTo>
                      <a:pt x="21" y="12"/>
                    </a:lnTo>
                    <a:lnTo>
                      <a:pt x="20" y="10"/>
                    </a:lnTo>
                    <a:lnTo>
                      <a:pt x="18" y="10"/>
                    </a:lnTo>
                    <a:lnTo>
                      <a:pt x="16" y="10"/>
                    </a:lnTo>
                    <a:lnTo>
                      <a:pt x="16" y="8"/>
                    </a:lnTo>
                    <a:lnTo>
                      <a:pt x="15" y="7"/>
                    </a:lnTo>
                    <a:lnTo>
                      <a:pt x="15" y="6"/>
                    </a:lnTo>
                    <a:lnTo>
                      <a:pt x="14" y="6"/>
                    </a:lnTo>
                    <a:lnTo>
                      <a:pt x="13" y="7"/>
                    </a:lnTo>
                    <a:lnTo>
                      <a:pt x="12" y="9"/>
                    </a:lnTo>
                    <a:lnTo>
                      <a:pt x="12" y="9"/>
                    </a:lnTo>
                    <a:lnTo>
                      <a:pt x="11" y="6"/>
                    </a:lnTo>
                    <a:lnTo>
                      <a:pt x="12" y="4"/>
                    </a:lnTo>
                    <a:lnTo>
                      <a:pt x="11" y="3"/>
                    </a:lnTo>
                    <a:lnTo>
                      <a:pt x="10" y="2"/>
                    </a:lnTo>
                    <a:lnTo>
                      <a:pt x="9" y="2"/>
                    </a:lnTo>
                    <a:lnTo>
                      <a:pt x="8" y="0"/>
                    </a:lnTo>
                    <a:lnTo>
                      <a:pt x="8" y="1"/>
                    </a:lnTo>
                    <a:lnTo>
                      <a:pt x="8" y="2"/>
                    </a:lnTo>
                    <a:lnTo>
                      <a:pt x="6" y="3"/>
                    </a:lnTo>
                    <a:lnTo>
                      <a:pt x="5" y="13"/>
                    </a:lnTo>
                    <a:lnTo>
                      <a:pt x="4" y="21"/>
                    </a:lnTo>
                    <a:lnTo>
                      <a:pt x="4" y="21"/>
                    </a:lnTo>
                    <a:lnTo>
                      <a:pt x="4" y="23"/>
                    </a:lnTo>
                    <a:lnTo>
                      <a:pt x="3" y="25"/>
                    </a:lnTo>
                    <a:lnTo>
                      <a:pt x="1" y="25"/>
                    </a:lnTo>
                    <a:lnTo>
                      <a:pt x="1" y="26"/>
                    </a:lnTo>
                    <a:lnTo>
                      <a:pt x="0" y="29"/>
                    </a:lnTo>
                    <a:lnTo>
                      <a:pt x="0" y="30"/>
                    </a:lnTo>
                    <a:lnTo>
                      <a:pt x="1" y="31"/>
                    </a:lnTo>
                    <a:lnTo>
                      <a:pt x="2" y="30"/>
                    </a:lnTo>
                    <a:lnTo>
                      <a:pt x="3" y="29"/>
                    </a:lnTo>
                    <a:lnTo>
                      <a:pt x="4" y="29"/>
                    </a:lnTo>
                    <a:lnTo>
                      <a:pt x="4" y="29"/>
                    </a:lnTo>
                    <a:lnTo>
                      <a:pt x="6" y="29"/>
                    </a:lnTo>
                    <a:lnTo>
                      <a:pt x="7" y="28"/>
                    </a:lnTo>
                    <a:lnTo>
                      <a:pt x="7" y="28"/>
                    </a:lnTo>
                    <a:lnTo>
                      <a:pt x="8" y="27"/>
                    </a:lnTo>
                    <a:lnTo>
                      <a:pt x="8" y="27"/>
                    </a:lnTo>
                    <a:lnTo>
                      <a:pt x="8" y="29"/>
                    </a:lnTo>
                    <a:lnTo>
                      <a:pt x="8" y="29"/>
                    </a:lnTo>
                    <a:lnTo>
                      <a:pt x="8" y="34"/>
                    </a:lnTo>
                    <a:lnTo>
                      <a:pt x="9" y="35"/>
                    </a:lnTo>
                    <a:lnTo>
                      <a:pt x="10" y="35"/>
                    </a:lnTo>
                    <a:lnTo>
                      <a:pt x="10" y="35"/>
                    </a:lnTo>
                    <a:lnTo>
                      <a:pt x="13" y="34"/>
                    </a:lnTo>
                    <a:lnTo>
                      <a:pt x="14" y="33"/>
                    </a:lnTo>
                    <a:lnTo>
                      <a:pt x="15" y="32"/>
                    </a:lnTo>
                    <a:lnTo>
                      <a:pt x="15" y="32"/>
                    </a:lnTo>
                    <a:lnTo>
                      <a:pt x="15" y="32"/>
                    </a:lnTo>
                    <a:lnTo>
                      <a:pt x="15" y="30"/>
                    </a:lnTo>
                    <a:lnTo>
                      <a:pt x="17" y="30"/>
                    </a:lnTo>
                    <a:lnTo>
                      <a:pt x="17" y="30"/>
                    </a:lnTo>
                    <a:lnTo>
                      <a:pt x="18" y="29"/>
                    </a:lnTo>
                    <a:lnTo>
                      <a:pt x="18" y="28"/>
                    </a:lnTo>
                    <a:lnTo>
                      <a:pt x="19" y="28"/>
                    </a:lnTo>
                    <a:lnTo>
                      <a:pt x="19" y="28"/>
                    </a:lnTo>
                    <a:lnTo>
                      <a:pt x="19" y="27"/>
                    </a:lnTo>
                    <a:lnTo>
                      <a:pt x="19" y="26"/>
                    </a:lnTo>
                    <a:lnTo>
                      <a:pt x="19" y="24"/>
                    </a:lnTo>
                    <a:lnTo>
                      <a:pt x="23" y="23"/>
                    </a:lnTo>
                    <a:lnTo>
                      <a:pt x="23" y="23"/>
                    </a:lnTo>
                    <a:lnTo>
                      <a:pt x="22" y="24"/>
                    </a:lnTo>
                    <a:lnTo>
                      <a:pt x="22" y="25"/>
                    </a:lnTo>
                    <a:lnTo>
                      <a:pt x="23" y="25"/>
                    </a:lnTo>
                    <a:lnTo>
                      <a:pt x="23" y="25"/>
                    </a:lnTo>
                    <a:lnTo>
                      <a:pt x="23" y="25"/>
                    </a:lnTo>
                    <a:lnTo>
                      <a:pt x="25" y="25"/>
                    </a:lnTo>
                    <a:lnTo>
                      <a:pt x="26" y="26"/>
                    </a:lnTo>
                    <a:lnTo>
                      <a:pt x="26" y="27"/>
                    </a:lnTo>
                    <a:lnTo>
                      <a:pt x="26" y="28"/>
                    </a:lnTo>
                    <a:lnTo>
                      <a:pt x="26" y="29"/>
                    </a:lnTo>
                    <a:lnTo>
                      <a:pt x="27" y="29"/>
                    </a:lnTo>
                    <a:lnTo>
                      <a:pt x="28" y="28"/>
                    </a:lnTo>
                    <a:lnTo>
                      <a:pt x="28" y="29"/>
                    </a:lnTo>
                    <a:lnTo>
                      <a:pt x="29" y="29"/>
                    </a:lnTo>
                    <a:lnTo>
                      <a:pt x="30" y="29"/>
                    </a:lnTo>
                    <a:lnTo>
                      <a:pt x="30" y="31"/>
                    </a:lnTo>
                    <a:lnTo>
                      <a:pt x="31" y="30"/>
                    </a:lnTo>
                    <a:lnTo>
                      <a:pt x="31" y="31"/>
                    </a:lnTo>
                    <a:lnTo>
                      <a:pt x="32" y="31"/>
                    </a:lnTo>
                    <a:lnTo>
                      <a:pt x="33" y="31"/>
                    </a:lnTo>
                    <a:lnTo>
                      <a:pt x="34" y="31"/>
                    </a:lnTo>
                    <a:lnTo>
                      <a:pt x="37" y="28"/>
                    </a:lnTo>
                    <a:lnTo>
                      <a:pt x="38" y="2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4" name="Freeform 438"/>
              <p:cNvSpPr>
                <a:spLocks/>
              </p:cNvSpPr>
              <p:nvPr/>
            </p:nvSpPr>
            <p:spPr bwMode="auto">
              <a:xfrm>
                <a:off x="3371" y="3382"/>
                <a:ext cx="5" cy="1"/>
              </a:xfrm>
              <a:custGeom>
                <a:avLst/>
                <a:gdLst/>
                <a:ahLst/>
                <a:cxnLst>
                  <a:cxn ang="0">
                    <a:pos x="4" y="0"/>
                  </a:cxn>
                  <a:cxn ang="0">
                    <a:pos x="4" y="0"/>
                  </a:cxn>
                  <a:cxn ang="0">
                    <a:pos x="2" y="0"/>
                  </a:cxn>
                  <a:cxn ang="0">
                    <a:pos x="0" y="0"/>
                  </a:cxn>
                  <a:cxn ang="0">
                    <a:pos x="1" y="1"/>
                  </a:cxn>
                  <a:cxn ang="0">
                    <a:pos x="4" y="1"/>
                  </a:cxn>
                  <a:cxn ang="0">
                    <a:pos x="5" y="0"/>
                  </a:cxn>
                  <a:cxn ang="0">
                    <a:pos x="5" y="0"/>
                  </a:cxn>
                  <a:cxn ang="0">
                    <a:pos x="4" y="0"/>
                  </a:cxn>
                </a:cxnLst>
                <a:rect l="0" t="0" r="r" b="b"/>
                <a:pathLst>
                  <a:path w="5" h="1">
                    <a:moveTo>
                      <a:pt x="4" y="0"/>
                    </a:moveTo>
                    <a:lnTo>
                      <a:pt x="4" y="0"/>
                    </a:lnTo>
                    <a:lnTo>
                      <a:pt x="2" y="0"/>
                    </a:lnTo>
                    <a:lnTo>
                      <a:pt x="0" y="0"/>
                    </a:lnTo>
                    <a:lnTo>
                      <a:pt x="1" y="1"/>
                    </a:lnTo>
                    <a:lnTo>
                      <a:pt x="4" y="1"/>
                    </a:lnTo>
                    <a:lnTo>
                      <a:pt x="5" y="0"/>
                    </a:lnTo>
                    <a:lnTo>
                      <a:pt x="5" y="0"/>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5" name="Freeform 439"/>
              <p:cNvSpPr>
                <a:spLocks/>
              </p:cNvSpPr>
              <p:nvPr/>
            </p:nvSpPr>
            <p:spPr bwMode="auto">
              <a:xfrm>
                <a:off x="3368" y="3379"/>
                <a:ext cx="3" cy="4"/>
              </a:xfrm>
              <a:custGeom>
                <a:avLst/>
                <a:gdLst/>
                <a:ahLst/>
                <a:cxnLst>
                  <a:cxn ang="0">
                    <a:pos x="1" y="1"/>
                  </a:cxn>
                  <a:cxn ang="0">
                    <a:pos x="1" y="1"/>
                  </a:cxn>
                  <a:cxn ang="0">
                    <a:pos x="1" y="1"/>
                  </a:cxn>
                  <a:cxn ang="0">
                    <a:pos x="1" y="1"/>
                  </a:cxn>
                  <a:cxn ang="0">
                    <a:pos x="0" y="3"/>
                  </a:cxn>
                  <a:cxn ang="0">
                    <a:pos x="0" y="3"/>
                  </a:cxn>
                  <a:cxn ang="0">
                    <a:pos x="0" y="4"/>
                  </a:cxn>
                  <a:cxn ang="0">
                    <a:pos x="0" y="4"/>
                  </a:cxn>
                  <a:cxn ang="0">
                    <a:pos x="1" y="3"/>
                  </a:cxn>
                  <a:cxn ang="0">
                    <a:pos x="1" y="3"/>
                  </a:cxn>
                  <a:cxn ang="0">
                    <a:pos x="2" y="3"/>
                  </a:cxn>
                  <a:cxn ang="0">
                    <a:pos x="2" y="1"/>
                  </a:cxn>
                  <a:cxn ang="0">
                    <a:pos x="3" y="1"/>
                  </a:cxn>
                  <a:cxn ang="0">
                    <a:pos x="3" y="1"/>
                  </a:cxn>
                  <a:cxn ang="0">
                    <a:pos x="2" y="0"/>
                  </a:cxn>
                  <a:cxn ang="0">
                    <a:pos x="1" y="1"/>
                  </a:cxn>
                </a:cxnLst>
                <a:rect l="0" t="0" r="r" b="b"/>
                <a:pathLst>
                  <a:path w="3" h="4">
                    <a:moveTo>
                      <a:pt x="1" y="1"/>
                    </a:moveTo>
                    <a:lnTo>
                      <a:pt x="1" y="1"/>
                    </a:lnTo>
                    <a:lnTo>
                      <a:pt x="1" y="1"/>
                    </a:lnTo>
                    <a:lnTo>
                      <a:pt x="1" y="1"/>
                    </a:lnTo>
                    <a:lnTo>
                      <a:pt x="0" y="3"/>
                    </a:lnTo>
                    <a:lnTo>
                      <a:pt x="0" y="3"/>
                    </a:lnTo>
                    <a:lnTo>
                      <a:pt x="0" y="4"/>
                    </a:lnTo>
                    <a:lnTo>
                      <a:pt x="0" y="4"/>
                    </a:lnTo>
                    <a:lnTo>
                      <a:pt x="1" y="3"/>
                    </a:lnTo>
                    <a:lnTo>
                      <a:pt x="1" y="3"/>
                    </a:lnTo>
                    <a:lnTo>
                      <a:pt x="2" y="3"/>
                    </a:lnTo>
                    <a:lnTo>
                      <a:pt x="2" y="1"/>
                    </a:lnTo>
                    <a:lnTo>
                      <a:pt x="3" y="1"/>
                    </a:lnTo>
                    <a:lnTo>
                      <a:pt x="3" y="1"/>
                    </a:lnTo>
                    <a:lnTo>
                      <a:pt x="2" y="0"/>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6" name="Freeform 440"/>
              <p:cNvSpPr>
                <a:spLocks/>
              </p:cNvSpPr>
              <p:nvPr/>
            </p:nvSpPr>
            <p:spPr bwMode="auto">
              <a:xfrm>
                <a:off x="5161" y="3424"/>
                <a:ext cx="3" cy="3"/>
              </a:xfrm>
              <a:custGeom>
                <a:avLst/>
                <a:gdLst/>
                <a:ahLst/>
                <a:cxnLst>
                  <a:cxn ang="0">
                    <a:pos x="3" y="0"/>
                  </a:cxn>
                  <a:cxn ang="0">
                    <a:pos x="3" y="0"/>
                  </a:cxn>
                  <a:cxn ang="0">
                    <a:pos x="2" y="1"/>
                  </a:cxn>
                  <a:cxn ang="0">
                    <a:pos x="1" y="2"/>
                  </a:cxn>
                  <a:cxn ang="0">
                    <a:pos x="0" y="3"/>
                  </a:cxn>
                  <a:cxn ang="0">
                    <a:pos x="1" y="3"/>
                  </a:cxn>
                  <a:cxn ang="0">
                    <a:pos x="3" y="1"/>
                  </a:cxn>
                  <a:cxn ang="0">
                    <a:pos x="3" y="0"/>
                  </a:cxn>
                </a:cxnLst>
                <a:rect l="0" t="0" r="r" b="b"/>
                <a:pathLst>
                  <a:path w="3" h="3">
                    <a:moveTo>
                      <a:pt x="3" y="0"/>
                    </a:moveTo>
                    <a:lnTo>
                      <a:pt x="3" y="0"/>
                    </a:lnTo>
                    <a:lnTo>
                      <a:pt x="2" y="1"/>
                    </a:lnTo>
                    <a:lnTo>
                      <a:pt x="1" y="2"/>
                    </a:lnTo>
                    <a:lnTo>
                      <a:pt x="0" y="3"/>
                    </a:lnTo>
                    <a:lnTo>
                      <a:pt x="1" y="3"/>
                    </a:lnTo>
                    <a:lnTo>
                      <a:pt x="3"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7" name="Freeform 441"/>
              <p:cNvSpPr>
                <a:spLocks/>
              </p:cNvSpPr>
              <p:nvPr/>
            </p:nvSpPr>
            <p:spPr bwMode="auto">
              <a:xfrm>
                <a:off x="3394" y="3339"/>
                <a:ext cx="1" cy="1"/>
              </a:xfrm>
              <a:custGeom>
                <a:avLst/>
                <a:gdLst/>
                <a:ahLst/>
                <a:cxnLst>
                  <a:cxn ang="0">
                    <a:pos x="0" y="1"/>
                  </a:cxn>
                  <a:cxn ang="0">
                    <a:pos x="1" y="1"/>
                  </a:cxn>
                  <a:cxn ang="0">
                    <a:pos x="1" y="0"/>
                  </a:cxn>
                  <a:cxn ang="0">
                    <a:pos x="0" y="1"/>
                  </a:cxn>
                </a:cxnLst>
                <a:rect l="0" t="0" r="r" b="b"/>
                <a:pathLst>
                  <a:path w="1" h="1">
                    <a:moveTo>
                      <a:pt x="0" y="1"/>
                    </a:moveTo>
                    <a:lnTo>
                      <a:pt x="1" y="1"/>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8" name="Freeform 442"/>
              <p:cNvSpPr>
                <a:spLocks/>
              </p:cNvSpPr>
              <p:nvPr/>
            </p:nvSpPr>
            <p:spPr bwMode="auto">
              <a:xfrm>
                <a:off x="3355" y="3383"/>
                <a:ext cx="3" cy="3"/>
              </a:xfrm>
              <a:custGeom>
                <a:avLst/>
                <a:gdLst/>
                <a:ahLst/>
                <a:cxnLst>
                  <a:cxn ang="0">
                    <a:pos x="2" y="1"/>
                  </a:cxn>
                  <a:cxn ang="0">
                    <a:pos x="2" y="1"/>
                  </a:cxn>
                  <a:cxn ang="0">
                    <a:pos x="2" y="1"/>
                  </a:cxn>
                  <a:cxn ang="0">
                    <a:pos x="2" y="1"/>
                  </a:cxn>
                  <a:cxn ang="0">
                    <a:pos x="2" y="0"/>
                  </a:cxn>
                  <a:cxn ang="0">
                    <a:pos x="1" y="1"/>
                  </a:cxn>
                  <a:cxn ang="0">
                    <a:pos x="1" y="1"/>
                  </a:cxn>
                  <a:cxn ang="0">
                    <a:pos x="1" y="1"/>
                  </a:cxn>
                  <a:cxn ang="0">
                    <a:pos x="0" y="2"/>
                  </a:cxn>
                  <a:cxn ang="0">
                    <a:pos x="0" y="3"/>
                  </a:cxn>
                  <a:cxn ang="0">
                    <a:pos x="1" y="3"/>
                  </a:cxn>
                  <a:cxn ang="0">
                    <a:pos x="1" y="3"/>
                  </a:cxn>
                  <a:cxn ang="0">
                    <a:pos x="1" y="3"/>
                  </a:cxn>
                  <a:cxn ang="0">
                    <a:pos x="2" y="3"/>
                  </a:cxn>
                  <a:cxn ang="0">
                    <a:pos x="3" y="2"/>
                  </a:cxn>
                  <a:cxn ang="0">
                    <a:pos x="3" y="1"/>
                  </a:cxn>
                  <a:cxn ang="0">
                    <a:pos x="2" y="1"/>
                  </a:cxn>
                </a:cxnLst>
                <a:rect l="0" t="0" r="r" b="b"/>
                <a:pathLst>
                  <a:path w="3" h="3">
                    <a:moveTo>
                      <a:pt x="2" y="1"/>
                    </a:moveTo>
                    <a:lnTo>
                      <a:pt x="2" y="1"/>
                    </a:lnTo>
                    <a:lnTo>
                      <a:pt x="2" y="1"/>
                    </a:lnTo>
                    <a:lnTo>
                      <a:pt x="2" y="1"/>
                    </a:lnTo>
                    <a:lnTo>
                      <a:pt x="2" y="0"/>
                    </a:lnTo>
                    <a:lnTo>
                      <a:pt x="1" y="1"/>
                    </a:lnTo>
                    <a:lnTo>
                      <a:pt x="1" y="1"/>
                    </a:lnTo>
                    <a:lnTo>
                      <a:pt x="1" y="1"/>
                    </a:lnTo>
                    <a:lnTo>
                      <a:pt x="0" y="2"/>
                    </a:lnTo>
                    <a:lnTo>
                      <a:pt x="0" y="3"/>
                    </a:lnTo>
                    <a:lnTo>
                      <a:pt x="1" y="3"/>
                    </a:lnTo>
                    <a:lnTo>
                      <a:pt x="1" y="3"/>
                    </a:lnTo>
                    <a:lnTo>
                      <a:pt x="1" y="3"/>
                    </a:lnTo>
                    <a:lnTo>
                      <a:pt x="2" y="3"/>
                    </a:lnTo>
                    <a:lnTo>
                      <a:pt x="3" y="2"/>
                    </a:lnTo>
                    <a:lnTo>
                      <a:pt x="3"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39" name="Freeform 443"/>
              <p:cNvSpPr>
                <a:spLocks/>
              </p:cNvSpPr>
              <p:nvPr/>
            </p:nvSpPr>
            <p:spPr bwMode="auto">
              <a:xfrm>
                <a:off x="3391" y="3333"/>
                <a:ext cx="1" cy="1"/>
              </a:xfrm>
              <a:custGeom>
                <a:avLst/>
                <a:gdLst/>
                <a:ahLst/>
                <a:cxnLst>
                  <a:cxn ang="0">
                    <a:pos x="0" y="0"/>
                  </a:cxn>
                  <a:cxn ang="0">
                    <a:pos x="0" y="0"/>
                  </a:cxn>
                  <a:cxn ang="0">
                    <a:pos x="0" y="0"/>
                  </a:cxn>
                  <a:cxn ang="0">
                    <a:pos x="0" y="1"/>
                  </a:cxn>
                  <a:cxn ang="0">
                    <a:pos x="1" y="1"/>
                  </a:cxn>
                  <a:cxn ang="0">
                    <a:pos x="0" y="0"/>
                  </a:cxn>
                  <a:cxn ang="0">
                    <a:pos x="0" y="0"/>
                  </a:cxn>
                </a:cxnLst>
                <a:rect l="0" t="0" r="r" b="b"/>
                <a:pathLst>
                  <a:path w="1" h="1">
                    <a:moveTo>
                      <a:pt x="0" y="0"/>
                    </a:moveTo>
                    <a:lnTo>
                      <a:pt x="0" y="0"/>
                    </a:lnTo>
                    <a:lnTo>
                      <a:pt x="0" y="0"/>
                    </a:lnTo>
                    <a:lnTo>
                      <a:pt x="0" y="1"/>
                    </a:lnTo>
                    <a:lnTo>
                      <a:pt x="1"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0" name="Freeform 444"/>
              <p:cNvSpPr>
                <a:spLocks/>
              </p:cNvSpPr>
              <p:nvPr/>
            </p:nvSpPr>
            <p:spPr bwMode="auto">
              <a:xfrm>
                <a:off x="3379" y="3379"/>
                <a:ext cx="1" cy="1"/>
              </a:xfrm>
              <a:custGeom>
                <a:avLst/>
                <a:gdLst/>
                <a:ahLst/>
                <a:cxnLst>
                  <a:cxn ang="0">
                    <a:pos x="0" y="1"/>
                  </a:cxn>
                  <a:cxn ang="0">
                    <a:pos x="0" y="0"/>
                  </a:cxn>
                  <a:cxn ang="0">
                    <a:pos x="0" y="1"/>
                  </a:cxn>
                  <a:cxn ang="0">
                    <a:pos x="0" y="1"/>
                  </a:cxn>
                  <a:cxn ang="0">
                    <a:pos x="0" y="1"/>
                  </a:cxn>
                  <a:cxn ang="0">
                    <a:pos x="1" y="1"/>
                  </a:cxn>
                  <a:cxn ang="0">
                    <a:pos x="1" y="1"/>
                  </a:cxn>
                  <a:cxn ang="0">
                    <a:pos x="0" y="1"/>
                  </a:cxn>
                </a:cxnLst>
                <a:rect l="0" t="0" r="r" b="b"/>
                <a:pathLst>
                  <a:path w="1" h="1">
                    <a:moveTo>
                      <a:pt x="0" y="1"/>
                    </a:moveTo>
                    <a:lnTo>
                      <a:pt x="0" y="0"/>
                    </a:lnTo>
                    <a:lnTo>
                      <a:pt x="0" y="1"/>
                    </a:lnTo>
                    <a:lnTo>
                      <a:pt x="0" y="1"/>
                    </a:lnTo>
                    <a:lnTo>
                      <a:pt x="0" y="1"/>
                    </a:lnTo>
                    <a:lnTo>
                      <a:pt x="1" y="1"/>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1" name="Freeform 445"/>
              <p:cNvSpPr>
                <a:spLocks/>
              </p:cNvSpPr>
              <p:nvPr/>
            </p:nvSpPr>
            <p:spPr bwMode="auto">
              <a:xfrm>
                <a:off x="3335" y="3383"/>
                <a:ext cx="1" cy="1"/>
              </a:xfrm>
              <a:custGeom>
                <a:avLst/>
                <a:gdLst/>
                <a:ahLst/>
                <a:cxnLst>
                  <a:cxn ang="0">
                    <a:pos x="0" y="0"/>
                  </a:cxn>
                  <a:cxn ang="0">
                    <a:pos x="0" y="1"/>
                  </a:cxn>
                  <a:cxn ang="0">
                    <a:pos x="0" y="1"/>
                  </a:cxn>
                  <a:cxn ang="0">
                    <a:pos x="1" y="1"/>
                  </a:cxn>
                  <a:cxn ang="0">
                    <a:pos x="1" y="1"/>
                  </a:cxn>
                  <a:cxn ang="0">
                    <a:pos x="1" y="0"/>
                  </a:cxn>
                  <a:cxn ang="0">
                    <a:pos x="0" y="0"/>
                  </a:cxn>
                </a:cxnLst>
                <a:rect l="0" t="0" r="r" b="b"/>
                <a:pathLst>
                  <a:path w="1" h="1">
                    <a:moveTo>
                      <a:pt x="0" y="0"/>
                    </a:moveTo>
                    <a:lnTo>
                      <a:pt x="0" y="1"/>
                    </a:lnTo>
                    <a:lnTo>
                      <a:pt x="0" y="1"/>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2" name="Freeform 446"/>
              <p:cNvSpPr>
                <a:spLocks/>
              </p:cNvSpPr>
              <p:nvPr/>
            </p:nvSpPr>
            <p:spPr bwMode="auto">
              <a:xfrm>
                <a:off x="3323" y="3381"/>
                <a:ext cx="2" cy="3"/>
              </a:xfrm>
              <a:custGeom>
                <a:avLst/>
                <a:gdLst/>
                <a:ahLst/>
                <a:cxnLst>
                  <a:cxn ang="0">
                    <a:pos x="2" y="0"/>
                  </a:cxn>
                  <a:cxn ang="0">
                    <a:pos x="1" y="1"/>
                  </a:cxn>
                  <a:cxn ang="0">
                    <a:pos x="1" y="2"/>
                  </a:cxn>
                  <a:cxn ang="0">
                    <a:pos x="0" y="3"/>
                  </a:cxn>
                  <a:cxn ang="0">
                    <a:pos x="0" y="3"/>
                  </a:cxn>
                  <a:cxn ang="0">
                    <a:pos x="1" y="3"/>
                  </a:cxn>
                  <a:cxn ang="0">
                    <a:pos x="1" y="3"/>
                  </a:cxn>
                  <a:cxn ang="0">
                    <a:pos x="1" y="2"/>
                  </a:cxn>
                  <a:cxn ang="0">
                    <a:pos x="2" y="1"/>
                  </a:cxn>
                  <a:cxn ang="0">
                    <a:pos x="2" y="0"/>
                  </a:cxn>
                </a:cxnLst>
                <a:rect l="0" t="0" r="r" b="b"/>
                <a:pathLst>
                  <a:path w="2" h="3">
                    <a:moveTo>
                      <a:pt x="2" y="0"/>
                    </a:moveTo>
                    <a:lnTo>
                      <a:pt x="1" y="1"/>
                    </a:lnTo>
                    <a:lnTo>
                      <a:pt x="1" y="2"/>
                    </a:lnTo>
                    <a:lnTo>
                      <a:pt x="0" y="3"/>
                    </a:lnTo>
                    <a:lnTo>
                      <a:pt x="0" y="3"/>
                    </a:lnTo>
                    <a:lnTo>
                      <a:pt x="1" y="3"/>
                    </a:lnTo>
                    <a:lnTo>
                      <a:pt x="1" y="3"/>
                    </a:lnTo>
                    <a:lnTo>
                      <a:pt x="1" y="2"/>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3" name="Freeform 447"/>
              <p:cNvSpPr>
                <a:spLocks/>
              </p:cNvSpPr>
              <p:nvPr/>
            </p:nvSpPr>
            <p:spPr bwMode="auto">
              <a:xfrm>
                <a:off x="3351" y="3384"/>
                <a:ext cx="3" cy="2"/>
              </a:xfrm>
              <a:custGeom>
                <a:avLst/>
                <a:gdLst/>
                <a:ahLst/>
                <a:cxnLst>
                  <a:cxn ang="0">
                    <a:pos x="2" y="1"/>
                  </a:cxn>
                  <a:cxn ang="0">
                    <a:pos x="0" y="1"/>
                  </a:cxn>
                  <a:cxn ang="0">
                    <a:pos x="0" y="2"/>
                  </a:cxn>
                  <a:cxn ang="0">
                    <a:pos x="2" y="1"/>
                  </a:cxn>
                  <a:cxn ang="0">
                    <a:pos x="3" y="0"/>
                  </a:cxn>
                  <a:cxn ang="0">
                    <a:pos x="3" y="0"/>
                  </a:cxn>
                  <a:cxn ang="0">
                    <a:pos x="2" y="0"/>
                  </a:cxn>
                  <a:cxn ang="0">
                    <a:pos x="2" y="1"/>
                  </a:cxn>
                </a:cxnLst>
                <a:rect l="0" t="0" r="r" b="b"/>
                <a:pathLst>
                  <a:path w="3" h="2">
                    <a:moveTo>
                      <a:pt x="2" y="1"/>
                    </a:moveTo>
                    <a:lnTo>
                      <a:pt x="0" y="1"/>
                    </a:lnTo>
                    <a:lnTo>
                      <a:pt x="0" y="2"/>
                    </a:lnTo>
                    <a:lnTo>
                      <a:pt x="2" y="1"/>
                    </a:lnTo>
                    <a:lnTo>
                      <a:pt x="3" y="0"/>
                    </a:lnTo>
                    <a:lnTo>
                      <a:pt x="3" y="0"/>
                    </a:lnTo>
                    <a:lnTo>
                      <a:pt x="2"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4" name="Freeform 448"/>
              <p:cNvSpPr>
                <a:spLocks/>
              </p:cNvSpPr>
              <p:nvPr/>
            </p:nvSpPr>
            <p:spPr bwMode="auto">
              <a:xfrm>
                <a:off x="3331" y="3386"/>
                <a:ext cx="4" cy="2"/>
              </a:xfrm>
              <a:custGeom>
                <a:avLst/>
                <a:gdLst/>
                <a:ahLst/>
                <a:cxnLst>
                  <a:cxn ang="0">
                    <a:pos x="2" y="1"/>
                  </a:cxn>
                  <a:cxn ang="0">
                    <a:pos x="0" y="0"/>
                  </a:cxn>
                  <a:cxn ang="0">
                    <a:pos x="0" y="0"/>
                  </a:cxn>
                  <a:cxn ang="0">
                    <a:pos x="0" y="0"/>
                  </a:cxn>
                  <a:cxn ang="0">
                    <a:pos x="0" y="0"/>
                  </a:cxn>
                  <a:cxn ang="0">
                    <a:pos x="2" y="2"/>
                  </a:cxn>
                  <a:cxn ang="0">
                    <a:pos x="3" y="2"/>
                  </a:cxn>
                  <a:cxn ang="0">
                    <a:pos x="4" y="2"/>
                  </a:cxn>
                  <a:cxn ang="0">
                    <a:pos x="4" y="2"/>
                  </a:cxn>
                  <a:cxn ang="0">
                    <a:pos x="2" y="1"/>
                  </a:cxn>
                </a:cxnLst>
                <a:rect l="0" t="0" r="r" b="b"/>
                <a:pathLst>
                  <a:path w="4" h="2">
                    <a:moveTo>
                      <a:pt x="2" y="1"/>
                    </a:moveTo>
                    <a:lnTo>
                      <a:pt x="0" y="0"/>
                    </a:lnTo>
                    <a:lnTo>
                      <a:pt x="0" y="0"/>
                    </a:lnTo>
                    <a:lnTo>
                      <a:pt x="0" y="0"/>
                    </a:lnTo>
                    <a:lnTo>
                      <a:pt x="0" y="0"/>
                    </a:lnTo>
                    <a:lnTo>
                      <a:pt x="2" y="2"/>
                    </a:lnTo>
                    <a:lnTo>
                      <a:pt x="3" y="2"/>
                    </a:lnTo>
                    <a:lnTo>
                      <a:pt x="4" y="2"/>
                    </a:lnTo>
                    <a:lnTo>
                      <a:pt x="4" y="2"/>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5" name="Freeform 449"/>
              <p:cNvSpPr>
                <a:spLocks/>
              </p:cNvSpPr>
              <p:nvPr/>
            </p:nvSpPr>
            <p:spPr bwMode="auto">
              <a:xfrm>
                <a:off x="3347" y="3384"/>
                <a:ext cx="4" cy="2"/>
              </a:xfrm>
              <a:custGeom>
                <a:avLst/>
                <a:gdLst/>
                <a:ahLst/>
                <a:cxnLst>
                  <a:cxn ang="0">
                    <a:pos x="2" y="0"/>
                  </a:cxn>
                  <a:cxn ang="0">
                    <a:pos x="2" y="0"/>
                  </a:cxn>
                  <a:cxn ang="0">
                    <a:pos x="0" y="0"/>
                  </a:cxn>
                  <a:cxn ang="0">
                    <a:pos x="0" y="0"/>
                  </a:cxn>
                  <a:cxn ang="0">
                    <a:pos x="0" y="0"/>
                  </a:cxn>
                  <a:cxn ang="0">
                    <a:pos x="1" y="0"/>
                  </a:cxn>
                  <a:cxn ang="0">
                    <a:pos x="1" y="0"/>
                  </a:cxn>
                  <a:cxn ang="0">
                    <a:pos x="2" y="1"/>
                  </a:cxn>
                  <a:cxn ang="0">
                    <a:pos x="2" y="2"/>
                  </a:cxn>
                  <a:cxn ang="0">
                    <a:pos x="3" y="2"/>
                  </a:cxn>
                  <a:cxn ang="0">
                    <a:pos x="3" y="2"/>
                  </a:cxn>
                  <a:cxn ang="0">
                    <a:pos x="3" y="1"/>
                  </a:cxn>
                  <a:cxn ang="0">
                    <a:pos x="3" y="0"/>
                  </a:cxn>
                  <a:cxn ang="0">
                    <a:pos x="4" y="0"/>
                  </a:cxn>
                  <a:cxn ang="0">
                    <a:pos x="3" y="0"/>
                  </a:cxn>
                  <a:cxn ang="0">
                    <a:pos x="2" y="0"/>
                  </a:cxn>
                </a:cxnLst>
                <a:rect l="0" t="0" r="r" b="b"/>
                <a:pathLst>
                  <a:path w="4" h="2">
                    <a:moveTo>
                      <a:pt x="2" y="0"/>
                    </a:moveTo>
                    <a:lnTo>
                      <a:pt x="2" y="0"/>
                    </a:lnTo>
                    <a:lnTo>
                      <a:pt x="0" y="0"/>
                    </a:lnTo>
                    <a:lnTo>
                      <a:pt x="0" y="0"/>
                    </a:lnTo>
                    <a:lnTo>
                      <a:pt x="0" y="0"/>
                    </a:lnTo>
                    <a:lnTo>
                      <a:pt x="1" y="0"/>
                    </a:lnTo>
                    <a:lnTo>
                      <a:pt x="1" y="0"/>
                    </a:lnTo>
                    <a:lnTo>
                      <a:pt x="2" y="1"/>
                    </a:lnTo>
                    <a:lnTo>
                      <a:pt x="2" y="2"/>
                    </a:lnTo>
                    <a:lnTo>
                      <a:pt x="3" y="2"/>
                    </a:lnTo>
                    <a:lnTo>
                      <a:pt x="3" y="2"/>
                    </a:lnTo>
                    <a:lnTo>
                      <a:pt x="3" y="1"/>
                    </a:lnTo>
                    <a:lnTo>
                      <a:pt x="3" y="0"/>
                    </a:lnTo>
                    <a:lnTo>
                      <a:pt x="4" y="0"/>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6" name="Freeform 450"/>
              <p:cNvSpPr>
                <a:spLocks/>
              </p:cNvSpPr>
              <p:nvPr/>
            </p:nvSpPr>
            <p:spPr bwMode="auto">
              <a:xfrm>
                <a:off x="3395" y="3340"/>
                <a:ext cx="1" cy="1"/>
              </a:xfrm>
              <a:custGeom>
                <a:avLst/>
                <a:gdLst/>
                <a:ahLst/>
                <a:cxnLst>
                  <a:cxn ang="0">
                    <a:pos x="0" y="0"/>
                  </a:cxn>
                  <a:cxn ang="0">
                    <a:pos x="0" y="0"/>
                  </a:cxn>
                  <a:cxn ang="0">
                    <a:pos x="1" y="0"/>
                  </a:cxn>
                  <a:cxn ang="0">
                    <a:pos x="1" y="0"/>
                  </a:cxn>
                  <a:cxn ang="0">
                    <a:pos x="0" y="0"/>
                  </a:cxn>
                  <a:cxn ang="0">
                    <a:pos x="0" y="0"/>
                  </a:cxn>
                </a:cxnLst>
                <a:rect l="0" t="0" r="r" b="b"/>
                <a:pathLst>
                  <a:path w="1">
                    <a:moveTo>
                      <a:pt x="0" y="0"/>
                    </a:moveTo>
                    <a:lnTo>
                      <a:pt x="0" y="0"/>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7" name="Freeform 451"/>
              <p:cNvSpPr>
                <a:spLocks/>
              </p:cNvSpPr>
              <p:nvPr/>
            </p:nvSpPr>
            <p:spPr bwMode="auto">
              <a:xfrm>
                <a:off x="3415" y="3362"/>
                <a:ext cx="1" cy="2"/>
              </a:xfrm>
              <a:custGeom>
                <a:avLst/>
                <a:gdLst/>
                <a:ahLst/>
                <a:cxnLst>
                  <a:cxn ang="0">
                    <a:pos x="0" y="0"/>
                  </a:cxn>
                  <a:cxn ang="0">
                    <a:pos x="0" y="0"/>
                  </a:cxn>
                  <a:cxn ang="0">
                    <a:pos x="0" y="0"/>
                  </a:cxn>
                  <a:cxn ang="0">
                    <a:pos x="0" y="1"/>
                  </a:cxn>
                  <a:cxn ang="0">
                    <a:pos x="0" y="2"/>
                  </a:cxn>
                  <a:cxn ang="0">
                    <a:pos x="1" y="2"/>
                  </a:cxn>
                  <a:cxn ang="0">
                    <a:pos x="1" y="1"/>
                  </a:cxn>
                  <a:cxn ang="0">
                    <a:pos x="1" y="0"/>
                  </a:cxn>
                  <a:cxn ang="0">
                    <a:pos x="0" y="0"/>
                  </a:cxn>
                </a:cxnLst>
                <a:rect l="0" t="0" r="r" b="b"/>
                <a:pathLst>
                  <a:path w="1" h="2">
                    <a:moveTo>
                      <a:pt x="0" y="0"/>
                    </a:moveTo>
                    <a:lnTo>
                      <a:pt x="0" y="0"/>
                    </a:lnTo>
                    <a:lnTo>
                      <a:pt x="0" y="0"/>
                    </a:lnTo>
                    <a:lnTo>
                      <a:pt x="0" y="1"/>
                    </a:lnTo>
                    <a:lnTo>
                      <a:pt x="0" y="2"/>
                    </a:lnTo>
                    <a:lnTo>
                      <a:pt x="1" y="2"/>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8" name="Freeform 452"/>
              <p:cNvSpPr>
                <a:spLocks/>
              </p:cNvSpPr>
              <p:nvPr/>
            </p:nvSpPr>
            <p:spPr bwMode="auto">
              <a:xfrm>
                <a:off x="3397" y="3369"/>
                <a:ext cx="7" cy="7"/>
              </a:xfrm>
              <a:custGeom>
                <a:avLst/>
                <a:gdLst/>
                <a:ahLst/>
                <a:cxnLst>
                  <a:cxn ang="0">
                    <a:pos x="7" y="0"/>
                  </a:cxn>
                  <a:cxn ang="0">
                    <a:pos x="5" y="0"/>
                  </a:cxn>
                  <a:cxn ang="0">
                    <a:pos x="5" y="2"/>
                  </a:cxn>
                  <a:cxn ang="0">
                    <a:pos x="4" y="2"/>
                  </a:cxn>
                  <a:cxn ang="0">
                    <a:pos x="3" y="2"/>
                  </a:cxn>
                  <a:cxn ang="0">
                    <a:pos x="1" y="5"/>
                  </a:cxn>
                  <a:cxn ang="0">
                    <a:pos x="0" y="6"/>
                  </a:cxn>
                  <a:cxn ang="0">
                    <a:pos x="0" y="7"/>
                  </a:cxn>
                  <a:cxn ang="0">
                    <a:pos x="1" y="7"/>
                  </a:cxn>
                  <a:cxn ang="0">
                    <a:pos x="1" y="7"/>
                  </a:cxn>
                  <a:cxn ang="0">
                    <a:pos x="2" y="6"/>
                  </a:cxn>
                  <a:cxn ang="0">
                    <a:pos x="6" y="3"/>
                  </a:cxn>
                  <a:cxn ang="0">
                    <a:pos x="7" y="1"/>
                  </a:cxn>
                  <a:cxn ang="0">
                    <a:pos x="7" y="0"/>
                  </a:cxn>
                  <a:cxn ang="0">
                    <a:pos x="7" y="0"/>
                  </a:cxn>
                  <a:cxn ang="0">
                    <a:pos x="7" y="0"/>
                  </a:cxn>
                </a:cxnLst>
                <a:rect l="0" t="0" r="r" b="b"/>
                <a:pathLst>
                  <a:path w="7" h="7">
                    <a:moveTo>
                      <a:pt x="7" y="0"/>
                    </a:moveTo>
                    <a:lnTo>
                      <a:pt x="5" y="0"/>
                    </a:lnTo>
                    <a:lnTo>
                      <a:pt x="5" y="2"/>
                    </a:lnTo>
                    <a:lnTo>
                      <a:pt x="4" y="2"/>
                    </a:lnTo>
                    <a:lnTo>
                      <a:pt x="3" y="2"/>
                    </a:lnTo>
                    <a:lnTo>
                      <a:pt x="1" y="5"/>
                    </a:lnTo>
                    <a:lnTo>
                      <a:pt x="0" y="6"/>
                    </a:lnTo>
                    <a:lnTo>
                      <a:pt x="0" y="7"/>
                    </a:lnTo>
                    <a:lnTo>
                      <a:pt x="1" y="7"/>
                    </a:lnTo>
                    <a:lnTo>
                      <a:pt x="1" y="7"/>
                    </a:lnTo>
                    <a:lnTo>
                      <a:pt x="2" y="6"/>
                    </a:lnTo>
                    <a:lnTo>
                      <a:pt x="6" y="3"/>
                    </a:lnTo>
                    <a:lnTo>
                      <a:pt x="7" y="1"/>
                    </a:lnTo>
                    <a:lnTo>
                      <a:pt x="7" y="0"/>
                    </a:lnTo>
                    <a:lnTo>
                      <a:pt x="7" y="0"/>
                    </a:lnTo>
                    <a:lnTo>
                      <a:pt x="7"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49" name="Freeform 453"/>
              <p:cNvSpPr>
                <a:spLocks/>
              </p:cNvSpPr>
              <p:nvPr/>
            </p:nvSpPr>
            <p:spPr bwMode="auto">
              <a:xfrm>
                <a:off x="3296" y="3374"/>
                <a:ext cx="5" cy="2"/>
              </a:xfrm>
              <a:custGeom>
                <a:avLst/>
                <a:gdLst/>
                <a:ahLst/>
                <a:cxnLst>
                  <a:cxn ang="0">
                    <a:pos x="4" y="1"/>
                  </a:cxn>
                  <a:cxn ang="0">
                    <a:pos x="4" y="0"/>
                  </a:cxn>
                  <a:cxn ang="0">
                    <a:pos x="3" y="0"/>
                  </a:cxn>
                  <a:cxn ang="0">
                    <a:pos x="3" y="0"/>
                  </a:cxn>
                  <a:cxn ang="0">
                    <a:pos x="1" y="0"/>
                  </a:cxn>
                  <a:cxn ang="0">
                    <a:pos x="1" y="0"/>
                  </a:cxn>
                  <a:cxn ang="0">
                    <a:pos x="0" y="1"/>
                  </a:cxn>
                  <a:cxn ang="0">
                    <a:pos x="0" y="1"/>
                  </a:cxn>
                  <a:cxn ang="0">
                    <a:pos x="0" y="1"/>
                  </a:cxn>
                  <a:cxn ang="0">
                    <a:pos x="2" y="1"/>
                  </a:cxn>
                  <a:cxn ang="0">
                    <a:pos x="2" y="1"/>
                  </a:cxn>
                  <a:cxn ang="0">
                    <a:pos x="2" y="2"/>
                  </a:cxn>
                  <a:cxn ang="0">
                    <a:pos x="3" y="2"/>
                  </a:cxn>
                  <a:cxn ang="0">
                    <a:pos x="3" y="2"/>
                  </a:cxn>
                  <a:cxn ang="0">
                    <a:pos x="3" y="2"/>
                  </a:cxn>
                  <a:cxn ang="0">
                    <a:pos x="4" y="2"/>
                  </a:cxn>
                  <a:cxn ang="0">
                    <a:pos x="5" y="1"/>
                  </a:cxn>
                  <a:cxn ang="0">
                    <a:pos x="4" y="1"/>
                  </a:cxn>
                  <a:cxn ang="0">
                    <a:pos x="4" y="1"/>
                  </a:cxn>
                </a:cxnLst>
                <a:rect l="0" t="0" r="r" b="b"/>
                <a:pathLst>
                  <a:path w="5" h="2">
                    <a:moveTo>
                      <a:pt x="4" y="1"/>
                    </a:moveTo>
                    <a:lnTo>
                      <a:pt x="4" y="0"/>
                    </a:lnTo>
                    <a:lnTo>
                      <a:pt x="3" y="0"/>
                    </a:lnTo>
                    <a:lnTo>
                      <a:pt x="3" y="0"/>
                    </a:lnTo>
                    <a:lnTo>
                      <a:pt x="1" y="0"/>
                    </a:lnTo>
                    <a:lnTo>
                      <a:pt x="1" y="0"/>
                    </a:lnTo>
                    <a:lnTo>
                      <a:pt x="0" y="1"/>
                    </a:lnTo>
                    <a:lnTo>
                      <a:pt x="0" y="1"/>
                    </a:lnTo>
                    <a:lnTo>
                      <a:pt x="0" y="1"/>
                    </a:lnTo>
                    <a:lnTo>
                      <a:pt x="2" y="1"/>
                    </a:lnTo>
                    <a:lnTo>
                      <a:pt x="2" y="1"/>
                    </a:lnTo>
                    <a:lnTo>
                      <a:pt x="2" y="2"/>
                    </a:lnTo>
                    <a:lnTo>
                      <a:pt x="3" y="2"/>
                    </a:lnTo>
                    <a:lnTo>
                      <a:pt x="3" y="2"/>
                    </a:lnTo>
                    <a:lnTo>
                      <a:pt x="3" y="2"/>
                    </a:lnTo>
                    <a:lnTo>
                      <a:pt x="4" y="2"/>
                    </a:lnTo>
                    <a:lnTo>
                      <a:pt x="5" y="1"/>
                    </a:lnTo>
                    <a:lnTo>
                      <a:pt x="4"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0" name="Freeform 454"/>
              <p:cNvSpPr>
                <a:spLocks/>
              </p:cNvSpPr>
              <p:nvPr/>
            </p:nvSpPr>
            <p:spPr bwMode="auto">
              <a:xfrm>
                <a:off x="3405" y="3365"/>
                <a:ext cx="8" cy="6"/>
              </a:xfrm>
              <a:custGeom>
                <a:avLst/>
                <a:gdLst/>
                <a:ahLst/>
                <a:cxnLst>
                  <a:cxn ang="0">
                    <a:pos x="7" y="0"/>
                  </a:cxn>
                  <a:cxn ang="0">
                    <a:pos x="6" y="0"/>
                  </a:cxn>
                  <a:cxn ang="0">
                    <a:pos x="6" y="0"/>
                  </a:cxn>
                  <a:cxn ang="0">
                    <a:pos x="6" y="0"/>
                  </a:cxn>
                  <a:cxn ang="0">
                    <a:pos x="5" y="0"/>
                  </a:cxn>
                  <a:cxn ang="0">
                    <a:pos x="4" y="0"/>
                  </a:cxn>
                  <a:cxn ang="0">
                    <a:pos x="4" y="0"/>
                  </a:cxn>
                  <a:cxn ang="0">
                    <a:pos x="4" y="2"/>
                  </a:cxn>
                  <a:cxn ang="0">
                    <a:pos x="5" y="2"/>
                  </a:cxn>
                  <a:cxn ang="0">
                    <a:pos x="6" y="2"/>
                  </a:cxn>
                  <a:cxn ang="0">
                    <a:pos x="5" y="3"/>
                  </a:cxn>
                  <a:cxn ang="0">
                    <a:pos x="4" y="2"/>
                  </a:cxn>
                  <a:cxn ang="0">
                    <a:pos x="4" y="3"/>
                  </a:cxn>
                  <a:cxn ang="0">
                    <a:pos x="3" y="4"/>
                  </a:cxn>
                  <a:cxn ang="0">
                    <a:pos x="3" y="4"/>
                  </a:cxn>
                  <a:cxn ang="0">
                    <a:pos x="0" y="5"/>
                  </a:cxn>
                  <a:cxn ang="0">
                    <a:pos x="0" y="5"/>
                  </a:cxn>
                  <a:cxn ang="0">
                    <a:pos x="1" y="6"/>
                  </a:cxn>
                  <a:cxn ang="0">
                    <a:pos x="3" y="6"/>
                  </a:cxn>
                  <a:cxn ang="0">
                    <a:pos x="5" y="4"/>
                  </a:cxn>
                  <a:cxn ang="0">
                    <a:pos x="6" y="4"/>
                  </a:cxn>
                  <a:cxn ang="0">
                    <a:pos x="6" y="4"/>
                  </a:cxn>
                  <a:cxn ang="0">
                    <a:pos x="7" y="3"/>
                  </a:cxn>
                  <a:cxn ang="0">
                    <a:pos x="8" y="3"/>
                  </a:cxn>
                  <a:cxn ang="0">
                    <a:pos x="7" y="2"/>
                  </a:cxn>
                  <a:cxn ang="0">
                    <a:pos x="7" y="2"/>
                  </a:cxn>
                  <a:cxn ang="0">
                    <a:pos x="7" y="1"/>
                  </a:cxn>
                  <a:cxn ang="0">
                    <a:pos x="8" y="0"/>
                  </a:cxn>
                  <a:cxn ang="0">
                    <a:pos x="8" y="0"/>
                  </a:cxn>
                  <a:cxn ang="0">
                    <a:pos x="8" y="0"/>
                  </a:cxn>
                  <a:cxn ang="0">
                    <a:pos x="7" y="0"/>
                  </a:cxn>
                </a:cxnLst>
                <a:rect l="0" t="0" r="r" b="b"/>
                <a:pathLst>
                  <a:path w="8" h="6">
                    <a:moveTo>
                      <a:pt x="7" y="0"/>
                    </a:moveTo>
                    <a:lnTo>
                      <a:pt x="6" y="0"/>
                    </a:lnTo>
                    <a:lnTo>
                      <a:pt x="6" y="0"/>
                    </a:lnTo>
                    <a:lnTo>
                      <a:pt x="6" y="0"/>
                    </a:lnTo>
                    <a:lnTo>
                      <a:pt x="5" y="0"/>
                    </a:lnTo>
                    <a:lnTo>
                      <a:pt x="4" y="0"/>
                    </a:lnTo>
                    <a:lnTo>
                      <a:pt x="4" y="0"/>
                    </a:lnTo>
                    <a:lnTo>
                      <a:pt x="4" y="2"/>
                    </a:lnTo>
                    <a:lnTo>
                      <a:pt x="5" y="2"/>
                    </a:lnTo>
                    <a:lnTo>
                      <a:pt x="6" y="2"/>
                    </a:lnTo>
                    <a:lnTo>
                      <a:pt x="5" y="3"/>
                    </a:lnTo>
                    <a:lnTo>
                      <a:pt x="4" y="2"/>
                    </a:lnTo>
                    <a:lnTo>
                      <a:pt x="4" y="3"/>
                    </a:lnTo>
                    <a:lnTo>
                      <a:pt x="3" y="4"/>
                    </a:lnTo>
                    <a:lnTo>
                      <a:pt x="3" y="4"/>
                    </a:lnTo>
                    <a:lnTo>
                      <a:pt x="0" y="5"/>
                    </a:lnTo>
                    <a:lnTo>
                      <a:pt x="0" y="5"/>
                    </a:lnTo>
                    <a:lnTo>
                      <a:pt x="1" y="6"/>
                    </a:lnTo>
                    <a:lnTo>
                      <a:pt x="3" y="6"/>
                    </a:lnTo>
                    <a:lnTo>
                      <a:pt x="5" y="4"/>
                    </a:lnTo>
                    <a:lnTo>
                      <a:pt x="6" y="4"/>
                    </a:lnTo>
                    <a:lnTo>
                      <a:pt x="6" y="4"/>
                    </a:lnTo>
                    <a:lnTo>
                      <a:pt x="7" y="3"/>
                    </a:lnTo>
                    <a:lnTo>
                      <a:pt x="8" y="3"/>
                    </a:lnTo>
                    <a:lnTo>
                      <a:pt x="7" y="2"/>
                    </a:lnTo>
                    <a:lnTo>
                      <a:pt x="7" y="2"/>
                    </a:lnTo>
                    <a:lnTo>
                      <a:pt x="7" y="1"/>
                    </a:lnTo>
                    <a:lnTo>
                      <a:pt x="8" y="0"/>
                    </a:lnTo>
                    <a:lnTo>
                      <a:pt x="8" y="0"/>
                    </a:lnTo>
                    <a:lnTo>
                      <a:pt x="8" y="0"/>
                    </a:lnTo>
                    <a:lnTo>
                      <a:pt x="7"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1" name="Freeform 455"/>
              <p:cNvSpPr>
                <a:spLocks/>
              </p:cNvSpPr>
              <p:nvPr/>
            </p:nvSpPr>
            <p:spPr bwMode="auto">
              <a:xfrm>
                <a:off x="5180" y="3395"/>
                <a:ext cx="6" cy="5"/>
              </a:xfrm>
              <a:custGeom>
                <a:avLst/>
                <a:gdLst/>
                <a:ahLst/>
                <a:cxnLst>
                  <a:cxn ang="0">
                    <a:pos x="5" y="0"/>
                  </a:cxn>
                  <a:cxn ang="0">
                    <a:pos x="3" y="3"/>
                  </a:cxn>
                  <a:cxn ang="0">
                    <a:pos x="2" y="3"/>
                  </a:cxn>
                  <a:cxn ang="0">
                    <a:pos x="2" y="3"/>
                  </a:cxn>
                  <a:cxn ang="0">
                    <a:pos x="1" y="3"/>
                  </a:cxn>
                  <a:cxn ang="0">
                    <a:pos x="0" y="3"/>
                  </a:cxn>
                  <a:cxn ang="0">
                    <a:pos x="0" y="5"/>
                  </a:cxn>
                  <a:cxn ang="0">
                    <a:pos x="1" y="5"/>
                  </a:cxn>
                  <a:cxn ang="0">
                    <a:pos x="3" y="4"/>
                  </a:cxn>
                  <a:cxn ang="0">
                    <a:pos x="4" y="3"/>
                  </a:cxn>
                  <a:cxn ang="0">
                    <a:pos x="6" y="1"/>
                  </a:cxn>
                  <a:cxn ang="0">
                    <a:pos x="6" y="0"/>
                  </a:cxn>
                  <a:cxn ang="0">
                    <a:pos x="6" y="0"/>
                  </a:cxn>
                  <a:cxn ang="0">
                    <a:pos x="5" y="0"/>
                  </a:cxn>
                </a:cxnLst>
                <a:rect l="0" t="0" r="r" b="b"/>
                <a:pathLst>
                  <a:path w="6" h="5">
                    <a:moveTo>
                      <a:pt x="5" y="0"/>
                    </a:moveTo>
                    <a:lnTo>
                      <a:pt x="3" y="3"/>
                    </a:lnTo>
                    <a:lnTo>
                      <a:pt x="2" y="3"/>
                    </a:lnTo>
                    <a:lnTo>
                      <a:pt x="2" y="3"/>
                    </a:lnTo>
                    <a:lnTo>
                      <a:pt x="1" y="3"/>
                    </a:lnTo>
                    <a:lnTo>
                      <a:pt x="0" y="3"/>
                    </a:lnTo>
                    <a:lnTo>
                      <a:pt x="0" y="5"/>
                    </a:lnTo>
                    <a:lnTo>
                      <a:pt x="1" y="5"/>
                    </a:lnTo>
                    <a:lnTo>
                      <a:pt x="3" y="4"/>
                    </a:lnTo>
                    <a:lnTo>
                      <a:pt x="4" y="3"/>
                    </a:lnTo>
                    <a:lnTo>
                      <a:pt x="6" y="1"/>
                    </a:lnTo>
                    <a:lnTo>
                      <a:pt x="6" y="0"/>
                    </a:lnTo>
                    <a:lnTo>
                      <a:pt x="6" y="0"/>
                    </a:lnTo>
                    <a:lnTo>
                      <a:pt x="5"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2" name="Freeform 456"/>
              <p:cNvSpPr>
                <a:spLocks/>
              </p:cNvSpPr>
              <p:nvPr/>
            </p:nvSpPr>
            <p:spPr bwMode="auto">
              <a:xfrm>
                <a:off x="5177" y="3403"/>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3" name="Freeform 457"/>
              <p:cNvSpPr>
                <a:spLocks/>
              </p:cNvSpPr>
              <p:nvPr/>
            </p:nvSpPr>
            <p:spPr bwMode="auto">
              <a:xfrm>
                <a:off x="5174" y="3409"/>
                <a:ext cx="1" cy="2"/>
              </a:xfrm>
              <a:custGeom>
                <a:avLst/>
                <a:gdLst/>
                <a:ahLst/>
                <a:cxnLst>
                  <a:cxn ang="0">
                    <a:pos x="0" y="2"/>
                  </a:cxn>
                  <a:cxn ang="0">
                    <a:pos x="1" y="1"/>
                  </a:cxn>
                  <a:cxn ang="0">
                    <a:pos x="1" y="1"/>
                  </a:cxn>
                  <a:cxn ang="0">
                    <a:pos x="1" y="0"/>
                  </a:cxn>
                  <a:cxn ang="0">
                    <a:pos x="0" y="2"/>
                  </a:cxn>
                </a:cxnLst>
                <a:rect l="0" t="0" r="r" b="b"/>
                <a:pathLst>
                  <a:path w="1" h="2">
                    <a:moveTo>
                      <a:pt x="0" y="2"/>
                    </a:moveTo>
                    <a:lnTo>
                      <a:pt x="1" y="1"/>
                    </a:lnTo>
                    <a:lnTo>
                      <a:pt x="1" y="1"/>
                    </a:lnTo>
                    <a:lnTo>
                      <a:pt x="1"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4" name="Freeform 458"/>
              <p:cNvSpPr>
                <a:spLocks/>
              </p:cNvSpPr>
              <p:nvPr/>
            </p:nvSpPr>
            <p:spPr bwMode="auto">
              <a:xfrm>
                <a:off x="5186" y="3393"/>
                <a:ext cx="1" cy="2"/>
              </a:xfrm>
              <a:custGeom>
                <a:avLst/>
                <a:gdLst/>
                <a:ahLst/>
                <a:cxnLst>
                  <a:cxn ang="0">
                    <a:pos x="0" y="2"/>
                  </a:cxn>
                  <a:cxn ang="0">
                    <a:pos x="0" y="2"/>
                  </a:cxn>
                  <a:cxn ang="0">
                    <a:pos x="1" y="0"/>
                  </a:cxn>
                  <a:cxn ang="0">
                    <a:pos x="1" y="0"/>
                  </a:cxn>
                  <a:cxn ang="0">
                    <a:pos x="0" y="2"/>
                  </a:cxn>
                  <a:cxn ang="0">
                    <a:pos x="0" y="2"/>
                  </a:cxn>
                </a:cxnLst>
                <a:rect l="0" t="0" r="r" b="b"/>
                <a:pathLst>
                  <a:path w="1" h="2">
                    <a:moveTo>
                      <a:pt x="0" y="2"/>
                    </a:moveTo>
                    <a:lnTo>
                      <a:pt x="0" y="2"/>
                    </a:lnTo>
                    <a:lnTo>
                      <a:pt x="1" y="0"/>
                    </a:lnTo>
                    <a:lnTo>
                      <a:pt x="1" y="0"/>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5" name="Freeform 459"/>
              <p:cNvSpPr>
                <a:spLocks/>
              </p:cNvSpPr>
              <p:nvPr/>
            </p:nvSpPr>
            <p:spPr bwMode="auto">
              <a:xfrm>
                <a:off x="5034" y="3528"/>
                <a:ext cx="1" cy="1"/>
              </a:xfrm>
              <a:custGeom>
                <a:avLst/>
                <a:gdLst/>
                <a:ahLst/>
                <a:cxnLst>
                  <a:cxn ang="0">
                    <a:pos x="0" y="1"/>
                  </a:cxn>
                  <a:cxn ang="0">
                    <a:pos x="0" y="1"/>
                  </a:cxn>
                  <a:cxn ang="0">
                    <a:pos x="1" y="1"/>
                  </a:cxn>
                  <a:cxn ang="0">
                    <a:pos x="1" y="0"/>
                  </a:cxn>
                  <a:cxn ang="0">
                    <a:pos x="0" y="1"/>
                  </a:cxn>
                </a:cxnLst>
                <a:rect l="0" t="0" r="r" b="b"/>
                <a:pathLst>
                  <a:path w="1" h="1">
                    <a:moveTo>
                      <a:pt x="0" y="1"/>
                    </a:moveTo>
                    <a:lnTo>
                      <a:pt x="0" y="1"/>
                    </a:lnTo>
                    <a:lnTo>
                      <a:pt x="1" y="1"/>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6" name="Freeform 460"/>
              <p:cNvSpPr>
                <a:spLocks/>
              </p:cNvSpPr>
              <p:nvPr/>
            </p:nvSpPr>
            <p:spPr bwMode="auto">
              <a:xfrm>
                <a:off x="5035" y="3558"/>
                <a:ext cx="1" cy="2"/>
              </a:xfrm>
              <a:custGeom>
                <a:avLst/>
                <a:gdLst/>
                <a:ahLst/>
                <a:cxnLst>
                  <a:cxn ang="0">
                    <a:pos x="0" y="1"/>
                  </a:cxn>
                  <a:cxn ang="0">
                    <a:pos x="0" y="0"/>
                  </a:cxn>
                  <a:cxn ang="0">
                    <a:pos x="0" y="1"/>
                  </a:cxn>
                  <a:cxn ang="0">
                    <a:pos x="0" y="1"/>
                  </a:cxn>
                  <a:cxn ang="0">
                    <a:pos x="0" y="2"/>
                  </a:cxn>
                  <a:cxn ang="0">
                    <a:pos x="1" y="2"/>
                  </a:cxn>
                  <a:cxn ang="0">
                    <a:pos x="0" y="1"/>
                  </a:cxn>
                  <a:cxn ang="0">
                    <a:pos x="0" y="1"/>
                  </a:cxn>
                </a:cxnLst>
                <a:rect l="0" t="0" r="r" b="b"/>
                <a:pathLst>
                  <a:path w="1" h="2">
                    <a:moveTo>
                      <a:pt x="0" y="1"/>
                    </a:moveTo>
                    <a:lnTo>
                      <a:pt x="0" y="0"/>
                    </a:lnTo>
                    <a:lnTo>
                      <a:pt x="0" y="1"/>
                    </a:lnTo>
                    <a:lnTo>
                      <a:pt x="0" y="1"/>
                    </a:lnTo>
                    <a:lnTo>
                      <a:pt x="0" y="2"/>
                    </a:lnTo>
                    <a:lnTo>
                      <a:pt x="1" y="2"/>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7" name="Freeform 461"/>
              <p:cNvSpPr>
                <a:spLocks/>
              </p:cNvSpPr>
              <p:nvPr/>
            </p:nvSpPr>
            <p:spPr bwMode="auto">
              <a:xfrm>
                <a:off x="5238" y="3352"/>
                <a:ext cx="5" cy="6"/>
              </a:xfrm>
              <a:custGeom>
                <a:avLst/>
                <a:gdLst/>
                <a:ahLst/>
                <a:cxnLst>
                  <a:cxn ang="0">
                    <a:pos x="3" y="0"/>
                  </a:cxn>
                  <a:cxn ang="0">
                    <a:pos x="2" y="0"/>
                  </a:cxn>
                  <a:cxn ang="0">
                    <a:pos x="0" y="0"/>
                  </a:cxn>
                  <a:cxn ang="0">
                    <a:pos x="0" y="1"/>
                  </a:cxn>
                  <a:cxn ang="0">
                    <a:pos x="3" y="5"/>
                  </a:cxn>
                  <a:cxn ang="0">
                    <a:pos x="4" y="6"/>
                  </a:cxn>
                  <a:cxn ang="0">
                    <a:pos x="5" y="6"/>
                  </a:cxn>
                  <a:cxn ang="0">
                    <a:pos x="4" y="4"/>
                  </a:cxn>
                  <a:cxn ang="0">
                    <a:pos x="3" y="3"/>
                  </a:cxn>
                  <a:cxn ang="0">
                    <a:pos x="3" y="2"/>
                  </a:cxn>
                  <a:cxn ang="0">
                    <a:pos x="3" y="2"/>
                  </a:cxn>
                  <a:cxn ang="0">
                    <a:pos x="3" y="2"/>
                  </a:cxn>
                  <a:cxn ang="0">
                    <a:pos x="3" y="2"/>
                  </a:cxn>
                  <a:cxn ang="0">
                    <a:pos x="3" y="1"/>
                  </a:cxn>
                  <a:cxn ang="0">
                    <a:pos x="3" y="0"/>
                  </a:cxn>
                </a:cxnLst>
                <a:rect l="0" t="0" r="r" b="b"/>
                <a:pathLst>
                  <a:path w="5" h="6">
                    <a:moveTo>
                      <a:pt x="3" y="0"/>
                    </a:moveTo>
                    <a:lnTo>
                      <a:pt x="2" y="0"/>
                    </a:lnTo>
                    <a:lnTo>
                      <a:pt x="0" y="0"/>
                    </a:lnTo>
                    <a:lnTo>
                      <a:pt x="0" y="1"/>
                    </a:lnTo>
                    <a:lnTo>
                      <a:pt x="3" y="5"/>
                    </a:lnTo>
                    <a:lnTo>
                      <a:pt x="4" y="6"/>
                    </a:lnTo>
                    <a:lnTo>
                      <a:pt x="5" y="6"/>
                    </a:lnTo>
                    <a:lnTo>
                      <a:pt x="4" y="4"/>
                    </a:lnTo>
                    <a:lnTo>
                      <a:pt x="3" y="3"/>
                    </a:lnTo>
                    <a:lnTo>
                      <a:pt x="3" y="2"/>
                    </a:lnTo>
                    <a:lnTo>
                      <a:pt x="3" y="2"/>
                    </a:lnTo>
                    <a:lnTo>
                      <a:pt x="3" y="2"/>
                    </a:lnTo>
                    <a:lnTo>
                      <a:pt x="3" y="2"/>
                    </a:lnTo>
                    <a:lnTo>
                      <a:pt x="3" y="1"/>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8" name="Freeform 462"/>
              <p:cNvSpPr>
                <a:spLocks/>
              </p:cNvSpPr>
              <p:nvPr/>
            </p:nvSpPr>
            <p:spPr bwMode="auto">
              <a:xfrm>
                <a:off x="5172" y="3580"/>
                <a:ext cx="1" cy="1"/>
              </a:xfrm>
              <a:custGeom>
                <a:avLst/>
                <a:gdLst/>
                <a:ahLst/>
                <a:cxnLst>
                  <a:cxn ang="0">
                    <a:pos x="1" y="0"/>
                  </a:cxn>
                  <a:cxn ang="0">
                    <a:pos x="1" y="0"/>
                  </a:cxn>
                  <a:cxn ang="0">
                    <a:pos x="1" y="0"/>
                  </a:cxn>
                  <a:cxn ang="0">
                    <a:pos x="1" y="0"/>
                  </a:cxn>
                  <a:cxn ang="0">
                    <a:pos x="0" y="0"/>
                  </a:cxn>
                  <a:cxn ang="0">
                    <a:pos x="1" y="0"/>
                  </a:cxn>
                  <a:cxn ang="0">
                    <a:pos x="1" y="0"/>
                  </a:cxn>
                  <a:cxn ang="0">
                    <a:pos x="1" y="0"/>
                  </a:cxn>
                  <a:cxn ang="0">
                    <a:pos x="1" y="0"/>
                  </a:cxn>
                  <a:cxn ang="0">
                    <a:pos x="1" y="0"/>
                  </a:cxn>
                  <a:cxn ang="0">
                    <a:pos x="1" y="0"/>
                  </a:cxn>
                  <a:cxn ang="0">
                    <a:pos x="1" y="0"/>
                  </a:cxn>
                </a:cxnLst>
                <a:rect l="0" t="0" r="r" b="b"/>
                <a:pathLst>
                  <a:path w="1">
                    <a:moveTo>
                      <a:pt x="1" y="0"/>
                    </a:moveTo>
                    <a:lnTo>
                      <a:pt x="1" y="0"/>
                    </a:lnTo>
                    <a:lnTo>
                      <a:pt x="1" y="0"/>
                    </a:lnTo>
                    <a:lnTo>
                      <a:pt x="1" y="0"/>
                    </a:lnTo>
                    <a:lnTo>
                      <a:pt x="0" y="0"/>
                    </a:lnTo>
                    <a:lnTo>
                      <a:pt x="1" y="0"/>
                    </a:lnTo>
                    <a:lnTo>
                      <a:pt x="1" y="0"/>
                    </a:lnTo>
                    <a:lnTo>
                      <a:pt x="1" y="0"/>
                    </a:lnTo>
                    <a:lnTo>
                      <a:pt x="1" y="0"/>
                    </a:lnTo>
                    <a:lnTo>
                      <a:pt x="1"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59" name="Freeform 463"/>
              <p:cNvSpPr>
                <a:spLocks/>
              </p:cNvSpPr>
              <p:nvPr/>
            </p:nvSpPr>
            <p:spPr bwMode="auto">
              <a:xfrm>
                <a:off x="4548" y="3744"/>
                <a:ext cx="2" cy="4"/>
              </a:xfrm>
              <a:custGeom>
                <a:avLst/>
                <a:gdLst/>
                <a:ahLst/>
                <a:cxnLst>
                  <a:cxn ang="0">
                    <a:pos x="1" y="0"/>
                  </a:cxn>
                  <a:cxn ang="0">
                    <a:pos x="1" y="1"/>
                  </a:cxn>
                  <a:cxn ang="0">
                    <a:pos x="0" y="0"/>
                  </a:cxn>
                  <a:cxn ang="0">
                    <a:pos x="0" y="3"/>
                  </a:cxn>
                  <a:cxn ang="0">
                    <a:pos x="1" y="4"/>
                  </a:cxn>
                  <a:cxn ang="0">
                    <a:pos x="2" y="3"/>
                  </a:cxn>
                  <a:cxn ang="0">
                    <a:pos x="1" y="1"/>
                  </a:cxn>
                  <a:cxn ang="0">
                    <a:pos x="1" y="2"/>
                  </a:cxn>
                  <a:cxn ang="0">
                    <a:pos x="1" y="0"/>
                  </a:cxn>
                </a:cxnLst>
                <a:rect l="0" t="0" r="r" b="b"/>
                <a:pathLst>
                  <a:path w="2" h="4">
                    <a:moveTo>
                      <a:pt x="1" y="0"/>
                    </a:moveTo>
                    <a:lnTo>
                      <a:pt x="1" y="1"/>
                    </a:lnTo>
                    <a:lnTo>
                      <a:pt x="0" y="0"/>
                    </a:lnTo>
                    <a:lnTo>
                      <a:pt x="0" y="3"/>
                    </a:lnTo>
                    <a:lnTo>
                      <a:pt x="1" y="4"/>
                    </a:lnTo>
                    <a:lnTo>
                      <a:pt x="2" y="3"/>
                    </a:lnTo>
                    <a:lnTo>
                      <a:pt x="1" y="1"/>
                    </a:lnTo>
                    <a:lnTo>
                      <a:pt x="1"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0" name="Freeform 464"/>
              <p:cNvSpPr>
                <a:spLocks/>
              </p:cNvSpPr>
              <p:nvPr/>
            </p:nvSpPr>
            <p:spPr bwMode="auto">
              <a:xfrm>
                <a:off x="3895" y="3341"/>
                <a:ext cx="2" cy="3"/>
              </a:xfrm>
              <a:custGeom>
                <a:avLst/>
                <a:gdLst/>
                <a:ahLst/>
                <a:cxnLst>
                  <a:cxn ang="0">
                    <a:pos x="2" y="0"/>
                  </a:cxn>
                  <a:cxn ang="0">
                    <a:pos x="1" y="0"/>
                  </a:cxn>
                  <a:cxn ang="0">
                    <a:pos x="1" y="0"/>
                  </a:cxn>
                  <a:cxn ang="0">
                    <a:pos x="1" y="0"/>
                  </a:cxn>
                  <a:cxn ang="0">
                    <a:pos x="1" y="1"/>
                  </a:cxn>
                  <a:cxn ang="0">
                    <a:pos x="1" y="1"/>
                  </a:cxn>
                  <a:cxn ang="0">
                    <a:pos x="0" y="1"/>
                  </a:cxn>
                  <a:cxn ang="0">
                    <a:pos x="1" y="1"/>
                  </a:cxn>
                  <a:cxn ang="0">
                    <a:pos x="1" y="2"/>
                  </a:cxn>
                  <a:cxn ang="0">
                    <a:pos x="1" y="2"/>
                  </a:cxn>
                  <a:cxn ang="0">
                    <a:pos x="0" y="2"/>
                  </a:cxn>
                  <a:cxn ang="0">
                    <a:pos x="1" y="2"/>
                  </a:cxn>
                  <a:cxn ang="0">
                    <a:pos x="0" y="3"/>
                  </a:cxn>
                  <a:cxn ang="0">
                    <a:pos x="0" y="3"/>
                  </a:cxn>
                  <a:cxn ang="0">
                    <a:pos x="0" y="3"/>
                  </a:cxn>
                  <a:cxn ang="0">
                    <a:pos x="0" y="3"/>
                  </a:cxn>
                  <a:cxn ang="0">
                    <a:pos x="1" y="3"/>
                  </a:cxn>
                  <a:cxn ang="0">
                    <a:pos x="1" y="3"/>
                  </a:cxn>
                  <a:cxn ang="0">
                    <a:pos x="1" y="3"/>
                  </a:cxn>
                  <a:cxn ang="0">
                    <a:pos x="1" y="3"/>
                  </a:cxn>
                  <a:cxn ang="0">
                    <a:pos x="1" y="3"/>
                  </a:cxn>
                  <a:cxn ang="0">
                    <a:pos x="1" y="3"/>
                  </a:cxn>
                  <a:cxn ang="0">
                    <a:pos x="1" y="3"/>
                  </a:cxn>
                  <a:cxn ang="0">
                    <a:pos x="2" y="3"/>
                  </a:cxn>
                  <a:cxn ang="0">
                    <a:pos x="2" y="3"/>
                  </a:cxn>
                  <a:cxn ang="0">
                    <a:pos x="2" y="3"/>
                  </a:cxn>
                  <a:cxn ang="0">
                    <a:pos x="2" y="2"/>
                  </a:cxn>
                  <a:cxn ang="0">
                    <a:pos x="2" y="2"/>
                  </a:cxn>
                  <a:cxn ang="0">
                    <a:pos x="2" y="2"/>
                  </a:cxn>
                  <a:cxn ang="0">
                    <a:pos x="2" y="0"/>
                  </a:cxn>
                </a:cxnLst>
                <a:rect l="0" t="0" r="r" b="b"/>
                <a:pathLst>
                  <a:path w="2" h="3">
                    <a:moveTo>
                      <a:pt x="2" y="0"/>
                    </a:moveTo>
                    <a:lnTo>
                      <a:pt x="1" y="0"/>
                    </a:lnTo>
                    <a:lnTo>
                      <a:pt x="1" y="0"/>
                    </a:lnTo>
                    <a:lnTo>
                      <a:pt x="1" y="0"/>
                    </a:lnTo>
                    <a:lnTo>
                      <a:pt x="1" y="1"/>
                    </a:lnTo>
                    <a:lnTo>
                      <a:pt x="1" y="1"/>
                    </a:lnTo>
                    <a:lnTo>
                      <a:pt x="0" y="1"/>
                    </a:lnTo>
                    <a:lnTo>
                      <a:pt x="1" y="1"/>
                    </a:lnTo>
                    <a:lnTo>
                      <a:pt x="1" y="2"/>
                    </a:lnTo>
                    <a:lnTo>
                      <a:pt x="1" y="2"/>
                    </a:lnTo>
                    <a:lnTo>
                      <a:pt x="0" y="2"/>
                    </a:lnTo>
                    <a:lnTo>
                      <a:pt x="1" y="2"/>
                    </a:lnTo>
                    <a:lnTo>
                      <a:pt x="0" y="3"/>
                    </a:lnTo>
                    <a:lnTo>
                      <a:pt x="0" y="3"/>
                    </a:lnTo>
                    <a:lnTo>
                      <a:pt x="0" y="3"/>
                    </a:lnTo>
                    <a:lnTo>
                      <a:pt x="0" y="3"/>
                    </a:lnTo>
                    <a:lnTo>
                      <a:pt x="1" y="3"/>
                    </a:lnTo>
                    <a:lnTo>
                      <a:pt x="1" y="3"/>
                    </a:lnTo>
                    <a:lnTo>
                      <a:pt x="1" y="3"/>
                    </a:lnTo>
                    <a:lnTo>
                      <a:pt x="1" y="3"/>
                    </a:lnTo>
                    <a:lnTo>
                      <a:pt x="1" y="3"/>
                    </a:lnTo>
                    <a:lnTo>
                      <a:pt x="1" y="3"/>
                    </a:lnTo>
                    <a:lnTo>
                      <a:pt x="1" y="3"/>
                    </a:lnTo>
                    <a:lnTo>
                      <a:pt x="2" y="3"/>
                    </a:lnTo>
                    <a:lnTo>
                      <a:pt x="2" y="3"/>
                    </a:lnTo>
                    <a:lnTo>
                      <a:pt x="2" y="3"/>
                    </a:lnTo>
                    <a:lnTo>
                      <a:pt x="2" y="2"/>
                    </a:lnTo>
                    <a:lnTo>
                      <a:pt x="2" y="2"/>
                    </a:lnTo>
                    <a:lnTo>
                      <a:pt x="2" y="2"/>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1" name="Freeform 465"/>
              <p:cNvSpPr>
                <a:spLocks/>
              </p:cNvSpPr>
              <p:nvPr/>
            </p:nvSpPr>
            <p:spPr bwMode="auto">
              <a:xfrm>
                <a:off x="4546" y="3749"/>
                <a:ext cx="2" cy="4"/>
              </a:xfrm>
              <a:custGeom>
                <a:avLst/>
                <a:gdLst/>
                <a:ahLst/>
                <a:cxnLst>
                  <a:cxn ang="0">
                    <a:pos x="1" y="2"/>
                  </a:cxn>
                  <a:cxn ang="0">
                    <a:pos x="1" y="0"/>
                  </a:cxn>
                  <a:cxn ang="0">
                    <a:pos x="1" y="0"/>
                  </a:cxn>
                  <a:cxn ang="0">
                    <a:pos x="0" y="1"/>
                  </a:cxn>
                  <a:cxn ang="0">
                    <a:pos x="1" y="3"/>
                  </a:cxn>
                  <a:cxn ang="0">
                    <a:pos x="2" y="4"/>
                  </a:cxn>
                  <a:cxn ang="0">
                    <a:pos x="2" y="3"/>
                  </a:cxn>
                  <a:cxn ang="0">
                    <a:pos x="2" y="2"/>
                  </a:cxn>
                  <a:cxn ang="0">
                    <a:pos x="1" y="2"/>
                  </a:cxn>
                </a:cxnLst>
                <a:rect l="0" t="0" r="r" b="b"/>
                <a:pathLst>
                  <a:path w="2" h="4">
                    <a:moveTo>
                      <a:pt x="1" y="2"/>
                    </a:moveTo>
                    <a:lnTo>
                      <a:pt x="1" y="0"/>
                    </a:lnTo>
                    <a:lnTo>
                      <a:pt x="1" y="0"/>
                    </a:lnTo>
                    <a:lnTo>
                      <a:pt x="0" y="1"/>
                    </a:lnTo>
                    <a:lnTo>
                      <a:pt x="1" y="3"/>
                    </a:lnTo>
                    <a:lnTo>
                      <a:pt x="2" y="4"/>
                    </a:lnTo>
                    <a:lnTo>
                      <a:pt x="2" y="3"/>
                    </a:lnTo>
                    <a:lnTo>
                      <a:pt x="2"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2" name="Freeform 466"/>
              <p:cNvSpPr>
                <a:spLocks/>
              </p:cNvSpPr>
              <p:nvPr/>
            </p:nvSpPr>
            <p:spPr bwMode="auto">
              <a:xfrm>
                <a:off x="4898" y="3660"/>
                <a:ext cx="1" cy="2"/>
              </a:xfrm>
              <a:custGeom>
                <a:avLst/>
                <a:gdLst/>
                <a:ahLst/>
                <a:cxnLst>
                  <a:cxn ang="0">
                    <a:pos x="0" y="0"/>
                  </a:cxn>
                  <a:cxn ang="0">
                    <a:pos x="0" y="1"/>
                  </a:cxn>
                  <a:cxn ang="0">
                    <a:pos x="0" y="1"/>
                  </a:cxn>
                  <a:cxn ang="0">
                    <a:pos x="1" y="2"/>
                  </a:cxn>
                  <a:cxn ang="0">
                    <a:pos x="1" y="2"/>
                  </a:cxn>
                  <a:cxn ang="0">
                    <a:pos x="1" y="1"/>
                  </a:cxn>
                  <a:cxn ang="0">
                    <a:pos x="0" y="0"/>
                  </a:cxn>
                  <a:cxn ang="0">
                    <a:pos x="0" y="0"/>
                  </a:cxn>
                </a:cxnLst>
                <a:rect l="0" t="0" r="r" b="b"/>
                <a:pathLst>
                  <a:path w="1" h="2">
                    <a:moveTo>
                      <a:pt x="0" y="0"/>
                    </a:moveTo>
                    <a:lnTo>
                      <a:pt x="0" y="1"/>
                    </a:lnTo>
                    <a:lnTo>
                      <a:pt x="0" y="1"/>
                    </a:lnTo>
                    <a:lnTo>
                      <a:pt x="1" y="2"/>
                    </a:lnTo>
                    <a:lnTo>
                      <a:pt x="1" y="2"/>
                    </a:lnTo>
                    <a:lnTo>
                      <a:pt x="1"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3" name="Freeform 467"/>
              <p:cNvSpPr>
                <a:spLocks/>
              </p:cNvSpPr>
              <p:nvPr/>
            </p:nvSpPr>
            <p:spPr bwMode="auto">
              <a:xfrm>
                <a:off x="5136" y="3437"/>
                <a:ext cx="10" cy="9"/>
              </a:xfrm>
              <a:custGeom>
                <a:avLst/>
                <a:gdLst/>
                <a:ahLst/>
                <a:cxnLst>
                  <a:cxn ang="0">
                    <a:pos x="10" y="1"/>
                  </a:cxn>
                  <a:cxn ang="0">
                    <a:pos x="9" y="0"/>
                  </a:cxn>
                  <a:cxn ang="0">
                    <a:pos x="8" y="0"/>
                  </a:cxn>
                  <a:cxn ang="0">
                    <a:pos x="7" y="2"/>
                  </a:cxn>
                  <a:cxn ang="0">
                    <a:pos x="6" y="2"/>
                  </a:cxn>
                  <a:cxn ang="0">
                    <a:pos x="5" y="1"/>
                  </a:cxn>
                  <a:cxn ang="0">
                    <a:pos x="5" y="1"/>
                  </a:cxn>
                  <a:cxn ang="0">
                    <a:pos x="4" y="2"/>
                  </a:cxn>
                  <a:cxn ang="0">
                    <a:pos x="3" y="3"/>
                  </a:cxn>
                  <a:cxn ang="0">
                    <a:pos x="3" y="3"/>
                  </a:cxn>
                  <a:cxn ang="0">
                    <a:pos x="1" y="5"/>
                  </a:cxn>
                  <a:cxn ang="0">
                    <a:pos x="0" y="6"/>
                  </a:cxn>
                  <a:cxn ang="0">
                    <a:pos x="0" y="7"/>
                  </a:cxn>
                  <a:cxn ang="0">
                    <a:pos x="0" y="9"/>
                  </a:cxn>
                  <a:cxn ang="0">
                    <a:pos x="0" y="9"/>
                  </a:cxn>
                  <a:cxn ang="0">
                    <a:pos x="3" y="6"/>
                  </a:cxn>
                  <a:cxn ang="0">
                    <a:pos x="3" y="5"/>
                  </a:cxn>
                  <a:cxn ang="0">
                    <a:pos x="4" y="5"/>
                  </a:cxn>
                  <a:cxn ang="0">
                    <a:pos x="5" y="5"/>
                  </a:cxn>
                  <a:cxn ang="0">
                    <a:pos x="10" y="1"/>
                  </a:cxn>
                  <a:cxn ang="0">
                    <a:pos x="10" y="1"/>
                  </a:cxn>
                  <a:cxn ang="0">
                    <a:pos x="10" y="1"/>
                  </a:cxn>
                  <a:cxn ang="0">
                    <a:pos x="10" y="1"/>
                  </a:cxn>
                </a:cxnLst>
                <a:rect l="0" t="0" r="r" b="b"/>
                <a:pathLst>
                  <a:path w="10" h="9">
                    <a:moveTo>
                      <a:pt x="10" y="1"/>
                    </a:moveTo>
                    <a:lnTo>
                      <a:pt x="9" y="0"/>
                    </a:lnTo>
                    <a:lnTo>
                      <a:pt x="8" y="0"/>
                    </a:lnTo>
                    <a:lnTo>
                      <a:pt x="7" y="2"/>
                    </a:lnTo>
                    <a:lnTo>
                      <a:pt x="6" y="2"/>
                    </a:lnTo>
                    <a:lnTo>
                      <a:pt x="5" y="1"/>
                    </a:lnTo>
                    <a:lnTo>
                      <a:pt x="5" y="1"/>
                    </a:lnTo>
                    <a:lnTo>
                      <a:pt x="4" y="2"/>
                    </a:lnTo>
                    <a:lnTo>
                      <a:pt x="3" y="3"/>
                    </a:lnTo>
                    <a:lnTo>
                      <a:pt x="3" y="3"/>
                    </a:lnTo>
                    <a:lnTo>
                      <a:pt x="1" y="5"/>
                    </a:lnTo>
                    <a:lnTo>
                      <a:pt x="0" y="6"/>
                    </a:lnTo>
                    <a:lnTo>
                      <a:pt x="0" y="7"/>
                    </a:lnTo>
                    <a:lnTo>
                      <a:pt x="0" y="9"/>
                    </a:lnTo>
                    <a:lnTo>
                      <a:pt x="0" y="9"/>
                    </a:lnTo>
                    <a:lnTo>
                      <a:pt x="3" y="6"/>
                    </a:lnTo>
                    <a:lnTo>
                      <a:pt x="3" y="5"/>
                    </a:lnTo>
                    <a:lnTo>
                      <a:pt x="4" y="5"/>
                    </a:lnTo>
                    <a:lnTo>
                      <a:pt x="5" y="5"/>
                    </a:lnTo>
                    <a:lnTo>
                      <a:pt x="10" y="1"/>
                    </a:lnTo>
                    <a:lnTo>
                      <a:pt x="10" y="1"/>
                    </a:lnTo>
                    <a:lnTo>
                      <a:pt x="10" y="1"/>
                    </a:lnTo>
                    <a:lnTo>
                      <a:pt x="1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4" name="Freeform 468"/>
              <p:cNvSpPr>
                <a:spLocks/>
              </p:cNvSpPr>
              <p:nvPr/>
            </p:nvSpPr>
            <p:spPr bwMode="auto">
              <a:xfrm>
                <a:off x="5248" y="3358"/>
                <a:ext cx="2" cy="2"/>
              </a:xfrm>
              <a:custGeom>
                <a:avLst/>
                <a:gdLst/>
                <a:ahLst/>
                <a:cxnLst>
                  <a:cxn ang="0">
                    <a:pos x="0" y="0"/>
                  </a:cxn>
                  <a:cxn ang="0">
                    <a:pos x="0" y="0"/>
                  </a:cxn>
                  <a:cxn ang="0">
                    <a:pos x="0" y="0"/>
                  </a:cxn>
                  <a:cxn ang="0">
                    <a:pos x="1" y="2"/>
                  </a:cxn>
                  <a:cxn ang="0">
                    <a:pos x="2" y="2"/>
                  </a:cxn>
                  <a:cxn ang="0">
                    <a:pos x="0" y="0"/>
                  </a:cxn>
                  <a:cxn ang="0">
                    <a:pos x="0" y="0"/>
                  </a:cxn>
                </a:cxnLst>
                <a:rect l="0" t="0" r="r" b="b"/>
                <a:pathLst>
                  <a:path w="2" h="2">
                    <a:moveTo>
                      <a:pt x="0" y="0"/>
                    </a:moveTo>
                    <a:lnTo>
                      <a:pt x="0" y="0"/>
                    </a:lnTo>
                    <a:lnTo>
                      <a:pt x="0" y="0"/>
                    </a:lnTo>
                    <a:lnTo>
                      <a:pt x="1" y="2"/>
                    </a:lnTo>
                    <a:lnTo>
                      <a:pt x="2" y="2"/>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5" name="Freeform 469"/>
              <p:cNvSpPr>
                <a:spLocks/>
              </p:cNvSpPr>
              <p:nvPr/>
            </p:nvSpPr>
            <p:spPr bwMode="auto">
              <a:xfrm>
                <a:off x="4924" y="3605"/>
                <a:ext cx="12" cy="12"/>
              </a:xfrm>
              <a:custGeom>
                <a:avLst/>
                <a:gdLst/>
                <a:ahLst/>
                <a:cxnLst>
                  <a:cxn ang="0">
                    <a:pos x="8" y="1"/>
                  </a:cxn>
                  <a:cxn ang="0">
                    <a:pos x="5" y="1"/>
                  </a:cxn>
                  <a:cxn ang="0">
                    <a:pos x="3" y="2"/>
                  </a:cxn>
                  <a:cxn ang="0">
                    <a:pos x="3" y="3"/>
                  </a:cxn>
                  <a:cxn ang="0">
                    <a:pos x="0" y="5"/>
                  </a:cxn>
                  <a:cxn ang="0">
                    <a:pos x="0" y="8"/>
                  </a:cxn>
                  <a:cxn ang="0">
                    <a:pos x="1" y="10"/>
                  </a:cxn>
                  <a:cxn ang="0">
                    <a:pos x="5" y="11"/>
                  </a:cxn>
                  <a:cxn ang="0">
                    <a:pos x="5" y="12"/>
                  </a:cxn>
                  <a:cxn ang="0">
                    <a:pos x="5" y="12"/>
                  </a:cxn>
                  <a:cxn ang="0">
                    <a:pos x="6" y="10"/>
                  </a:cxn>
                  <a:cxn ang="0">
                    <a:pos x="8" y="10"/>
                  </a:cxn>
                  <a:cxn ang="0">
                    <a:pos x="10" y="8"/>
                  </a:cxn>
                  <a:cxn ang="0">
                    <a:pos x="12" y="4"/>
                  </a:cxn>
                  <a:cxn ang="0">
                    <a:pos x="12" y="3"/>
                  </a:cxn>
                  <a:cxn ang="0">
                    <a:pos x="12" y="1"/>
                  </a:cxn>
                  <a:cxn ang="0">
                    <a:pos x="11" y="1"/>
                  </a:cxn>
                  <a:cxn ang="0">
                    <a:pos x="10" y="0"/>
                  </a:cxn>
                  <a:cxn ang="0">
                    <a:pos x="10" y="1"/>
                  </a:cxn>
                  <a:cxn ang="0">
                    <a:pos x="10" y="1"/>
                  </a:cxn>
                  <a:cxn ang="0">
                    <a:pos x="8" y="1"/>
                  </a:cxn>
                  <a:cxn ang="0">
                    <a:pos x="8" y="1"/>
                  </a:cxn>
                </a:cxnLst>
                <a:rect l="0" t="0" r="r" b="b"/>
                <a:pathLst>
                  <a:path w="12" h="12">
                    <a:moveTo>
                      <a:pt x="8" y="1"/>
                    </a:moveTo>
                    <a:lnTo>
                      <a:pt x="5" y="1"/>
                    </a:lnTo>
                    <a:lnTo>
                      <a:pt x="3" y="2"/>
                    </a:lnTo>
                    <a:lnTo>
                      <a:pt x="3" y="3"/>
                    </a:lnTo>
                    <a:lnTo>
                      <a:pt x="0" y="5"/>
                    </a:lnTo>
                    <a:lnTo>
                      <a:pt x="0" y="8"/>
                    </a:lnTo>
                    <a:lnTo>
                      <a:pt x="1" y="10"/>
                    </a:lnTo>
                    <a:lnTo>
                      <a:pt x="5" y="11"/>
                    </a:lnTo>
                    <a:lnTo>
                      <a:pt x="5" y="12"/>
                    </a:lnTo>
                    <a:lnTo>
                      <a:pt x="5" y="12"/>
                    </a:lnTo>
                    <a:lnTo>
                      <a:pt x="6" y="10"/>
                    </a:lnTo>
                    <a:lnTo>
                      <a:pt x="8" y="10"/>
                    </a:lnTo>
                    <a:lnTo>
                      <a:pt x="10" y="8"/>
                    </a:lnTo>
                    <a:lnTo>
                      <a:pt x="12" y="4"/>
                    </a:lnTo>
                    <a:lnTo>
                      <a:pt x="12" y="3"/>
                    </a:lnTo>
                    <a:lnTo>
                      <a:pt x="12" y="1"/>
                    </a:lnTo>
                    <a:lnTo>
                      <a:pt x="11" y="1"/>
                    </a:lnTo>
                    <a:lnTo>
                      <a:pt x="10" y="0"/>
                    </a:lnTo>
                    <a:lnTo>
                      <a:pt x="10" y="1"/>
                    </a:lnTo>
                    <a:lnTo>
                      <a:pt x="10" y="1"/>
                    </a:lnTo>
                    <a:lnTo>
                      <a:pt x="8" y="1"/>
                    </a:lnTo>
                    <a:lnTo>
                      <a:pt x="8"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6" name="Freeform 470"/>
              <p:cNvSpPr>
                <a:spLocks/>
              </p:cNvSpPr>
              <p:nvPr/>
            </p:nvSpPr>
            <p:spPr bwMode="auto">
              <a:xfrm>
                <a:off x="5081" y="3354"/>
                <a:ext cx="5" cy="5"/>
              </a:xfrm>
              <a:custGeom>
                <a:avLst/>
                <a:gdLst/>
                <a:ahLst/>
                <a:cxnLst>
                  <a:cxn ang="0">
                    <a:pos x="3" y="0"/>
                  </a:cxn>
                  <a:cxn ang="0">
                    <a:pos x="2" y="2"/>
                  </a:cxn>
                  <a:cxn ang="0">
                    <a:pos x="0" y="3"/>
                  </a:cxn>
                  <a:cxn ang="0">
                    <a:pos x="0" y="4"/>
                  </a:cxn>
                  <a:cxn ang="0">
                    <a:pos x="1" y="3"/>
                  </a:cxn>
                  <a:cxn ang="0">
                    <a:pos x="2" y="4"/>
                  </a:cxn>
                  <a:cxn ang="0">
                    <a:pos x="2" y="4"/>
                  </a:cxn>
                  <a:cxn ang="0">
                    <a:pos x="3" y="5"/>
                  </a:cxn>
                  <a:cxn ang="0">
                    <a:pos x="4" y="3"/>
                  </a:cxn>
                  <a:cxn ang="0">
                    <a:pos x="5" y="2"/>
                  </a:cxn>
                  <a:cxn ang="0">
                    <a:pos x="5" y="1"/>
                  </a:cxn>
                  <a:cxn ang="0">
                    <a:pos x="4" y="0"/>
                  </a:cxn>
                  <a:cxn ang="0">
                    <a:pos x="3" y="0"/>
                  </a:cxn>
                </a:cxnLst>
                <a:rect l="0" t="0" r="r" b="b"/>
                <a:pathLst>
                  <a:path w="5" h="5">
                    <a:moveTo>
                      <a:pt x="3" y="0"/>
                    </a:moveTo>
                    <a:lnTo>
                      <a:pt x="2" y="2"/>
                    </a:lnTo>
                    <a:lnTo>
                      <a:pt x="0" y="3"/>
                    </a:lnTo>
                    <a:lnTo>
                      <a:pt x="0" y="4"/>
                    </a:lnTo>
                    <a:lnTo>
                      <a:pt x="1" y="3"/>
                    </a:lnTo>
                    <a:lnTo>
                      <a:pt x="2" y="4"/>
                    </a:lnTo>
                    <a:lnTo>
                      <a:pt x="2" y="4"/>
                    </a:lnTo>
                    <a:lnTo>
                      <a:pt x="3" y="5"/>
                    </a:lnTo>
                    <a:lnTo>
                      <a:pt x="4" y="3"/>
                    </a:lnTo>
                    <a:lnTo>
                      <a:pt x="5" y="2"/>
                    </a:lnTo>
                    <a:lnTo>
                      <a:pt x="5" y="1"/>
                    </a:lnTo>
                    <a:lnTo>
                      <a:pt x="4"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7" name="Rectangle 471"/>
              <p:cNvSpPr>
                <a:spLocks noChangeArrowheads="1"/>
              </p:cNvSpPr>
              <p:nvPr/>
            </p:nvSpPr>
            <p:spPr bwMode="auto">
              <a:xfrm>
                <a:off x="4928" y="3648"/>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8" name="Freeform 472"/>
              <p:cNvSpPr>
                <a:spLocks/>
              </p:cNvSpPr>
              <p:nvPr/>
            </p:nvSpPr>
            <p:spPr bwMode="auto">
              <a:xfrm>
                <a:off x="5054" y="3518"/>
                <a:ext cx="13" cy="10"/>
              </a:xfrm>
              <a:custGeom>
                <a:avLst/>
                <a:gdLst/>
                <a:ahLst/>
                <a:cxnLst>
                  <a:cxn ang="0">
                    <a:pos x="13" y="0"/>
                  </a:cxn>
                  <a:cxn ang="0">
                    <a:pos x="12" y="0"/>
                  </a:cxn>
                  <a:cxn ang="0">
                    <a:pos x="11" y="0"/>
                  </a:cxn>
                  <a:cxn ang="0">
                    <a:pos x="9" y="0"/>
                  </a:cxn>
                  <a:cxn ang="0">
                    <a:pos x="9" y="0"/>
                  </a:cxn>
                  <a:cxn ang="0">
                    <a:pos x="8" y="0"/>
                  </a:cxn>
                  <a:cxn ang="0">
                    <a:pos x="7" y="1"/>
                  </a:cxn>
                  <a:cxn ang="0">
                    <a:pos x="5" y="2"/>
                  </a:cxn>
                  <a:cxn ang="0">
                    <a:pos x="5" y="2"/>
                  </a:cxn>
                  <a:cxn ang="0">
                    <a:pos x="3" y="2"/>
                  </a:cxn>
                  <a:cxn ang="0">
                    <a:pos x="0" y="6"/>
                  </a:cxn>
                  <a:cxn ang="0">
                    <a:pos x="1" y="6"/>
                  </a:cxn>
                  <a:cxn ang="0">
                    <a:pos x="2" y="7"/>
                  </a:cxn>
                  <a:cxn ang="0">
                    <a:pos x="2" y="7"/>
                  </a:cxn>
                  <a:cxn ang="0">
                    <a:pos x="2" y="8"/>
                  </a:cxn>
                  <a:cxn ang="0">
                    <a:pos x="2" y="9"/>
                  </a:cxn>
                  <a:cxn ang="0">
                    <a:pos x="3" y="10"/>
                  </a:cxn>
                  <a:cxn ang="0">
                    <a:pos x="5" y="10"/>
                  </a:cxn>
                  <a:cxn ang="0">
                    <a:pos x="5" y="9"/>
                  </a:cxn>
                  <a:cxn ang="0">
                    <a:pos x="6" y="6"/>
                  </a:cxn>
                  <a:cxn ang="0">
                    <a:pos x="7" y="6"/>
                  </a:cxn>
                  <a:cxn ang="0">
                    <a:pos x="9" y="5"/>
                  </a:cxn>
                  <a:cxn ang="0">
                    <a:pos x="11" y="7"/>
                  </a:cxn>
                  <a:cxn ang="0">
                    <a:pos x="13" y="4"/>
                  </a:cxn>
                  <a:cxn ang="0">
                    <a:pos x="13" y="4"/>
                  </a:cxn>
                  <a:cxn ang="0">
                    <a:pos x="13" y="3"/>
                  </a:cxn>
                  <a:cxn ang="0">
                    <a:pos x="13" y="3"/>
                  </a:cxn>
                  <a:cxn ang="0">
                    <a:pos x="13" y="0"/>
                  </a:cxn>
                </a:cxnLst>
                <a:rect l="0" t="0" r="r" b="b"/>
                <a:pathLst>
                  <a:path w="13" h="10">
                    <a:moveTo>
                      <a:pt x="13" y="0"/>
                    </a:moveTo>
                    <a:lnTo>
                      <a:pt x="12" y="0"/>
                    </a:lnTo>
                    <a:lnTo>
                      <a:pt x="11" y="0"/>
                    </a:lnTo>
                    <a:lnTo>
                      <a:pt x="9" y="0"/>
                    </a:lnTo>
                    <a:lnTo>
                      <a:pt x="9" y="0"/>
                    </a:lnTo>
                    <a:lnTo>
                      <a:pt x="8" y="0"/>
                    </a:lnTo>
                    <a:lnTo>
                      <a:pt x="7" y="1"/>
                    </a:lnTo>
                    <a:lnTo>
                      <a:pt x="5" y="2"/>
                    </a:lnTo>
                    <a:lnTo>
                      <a:pt x="5" y="2"/>
                    </a:lnTo>
                    <a:lnTo>
                      <a:pt x="3" y="2"/>
                    </a:lnTo>
                    <a:lnTo>
                      <a:pt x="0" y="6"/>
                    </a:lnTo>
                    <a:lnTo>
                      <a:pt x="1" y="6"/>
                    </a:lnTo>
                    <a:lnTo>
                      <a:pt x="2" y="7"/>
                    </a:lnTo>
                    <a:lnTo>
                      <a:pt x="2" y="7"/>
                    </a:lnTo>
                    <a:lnTo>
                      <a:pt x="2" y="8"/>
                    </a:lnTo>
                    <a:lnTo>
                      <a:pt x="2" y="9"/>
                    </a:lnTo>
                    <a:lnTo>
                      <a:pt x="3" y="10"/>
                    </a:lnTo>
                    <a:lnTo>
                      <a:pt x="5" y="10"/>
                    </a:lnTo>
                    <a:lnTo>
                      <a:pt x="5" y="9"/>
                    </a:lnTo>
                    <a:lnTo>
                      <a:pt x="6" y="6"/>
                    </a:lnTo>
                    <a:lnTo>
                      <a:pt x="7" y="6"/>
                    </a:lnTo>
                    <a:lnTo>
                      <a:pt x="9" y="5"/>
                    </a:lnTo>
                    <a:lnTo>
                      <a:pt x="11" y="7"/>
                    </a:lnTo>
                    <a:lnTo>
                      <a:pt x="13" y="4"/>
                    </a:lnTo>
                    <a:lnTo>
                      <a:pt x="13" y="4"/>
                    </a:lnTo>
                    <a:lnTo>
                      <a:pt x="13" y="3"/>
                    </a:lnTo>
                    <a:lnTo>
                      <a:pt x="13" y="3"/>
                    </a:lnTo>
                    <a:lnTo>
                      <a:pt x="1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69" name="Freeform 473"/>
              <p:cNvSpPr>
                <a:spLocks/>
              </p:cNvSpPr>
              <p:nvPr/>
            </p:nvSpPr>
            <p:spPr bwMode="auto">
              <a:xfrm>
                <a:off x="5047" y="3540"/>
                <a:ext cx="1" cy="4"/>
              </a:xfrm>
              <a:custGeom>
                <a:avLst/>
                <a:gdLst/>
                <a:ahLst/>
                <a:cxnLst>
                  <a:cxn ang="0">
                    <a:pos x="1" y="0"/>
                  </a:cxn>
                  <a:cxn ang="0">
                    <a:pos x="0" y="3"/>
                  </a:cxn>
                  <a:cxn ang="0">
                    <a:pos x="0" y="4"/>
                  </a:cxn>
                  <a:cxn ang="0">
                    <a:pos x="1" y="1"/>
                  </a:cxn>
                  <a:cxn ang="0">
                    <a:pos x="1" y="0"/>
                  </a:cxn>
                </a:cxnLst>
                <a:rect l="0" t="0" r="r" b="b"/>
                <a:pathLst>
                  <a:path w="1" h="4">
                    <a:moveTo>
                      <a:pt x="1" y="0"/>
                    </a:moveTo>
                    <a:lnTo>
                      <a:pt x="0" y="3"/>
                    </a:lnTo>
                    <a:lnTo>
                      <a:pt x="0" y="4"/>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0" name="Freeform 474"/>
              <p:cNvSpPr>
                <a:spLocks/>
              </p:cNvSpPr>
              <p:nvPr/>
            </p:nvSpPr>
            <p:spPr bwMode="auto">
              <a:xfrm>
                <a:off x="5067" y="3516"/>
                <a:ext cx="2" cy="2"/>
              </a:xfrm>
              <a:custGeom>
                <a:avLst/>
                <a:gdLst/>
                <a:ahLst/>
                <a:cxnLst>
                  <a:cxn ang="0">
                    <a:pos x="2" y="2"/>
                  </a:cxn>
                  <a:cxn ang="0">
                    <a:pos x="2" y="0"/>
                  </a:cxn>
                  <a:cxn ang="0">
                    <a:pos x="0" y="2"/>
                  </a:cxn>
                  <a:cxn ang="0">
                    <a:pos x="1" y="2"/>
                  </a:cxn>
                  <a:cxn ang="0">
                    <a:pos x="2" y="2"/>
                  </a:cxn>
                </a:cxnLst>
                <a:rect l="0" t="0" r="r" b="b"/>
                <a:pathLst>
                  <a:path w="2" h="2">
                    <a:moveTo>
                      <a:pt x="2" y="2"/>
                    </a:moveTo>
                    <a:lnTo>
                      <a:pt x="2" y="0"/>
                    </a:lnTo>
                    <a:lnTo>
                      <a:pt x="0" y="2"/>
                    </a:lnTo>
                    <a:lnTo>
                      <a:pt x="1"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1" name="Freeform 475"/>
              <p:cNvSpPr>
                <a:spLocks/>
              </p:cNvSpPr>
              <p:nvPr/>
            </p:nvSpPr>
            <p:spPr bwMode="auto">
              <a:xfrm>
                <a:off x="5087" y="3665"/>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2" name="Freeform 476"/>
              <p:cNvSpPr>
                <a:spLocks/>
              </p:cNvSpPr>
              <p:nvPr/>
            </p:nvSpPr>
            <p:spPr bwMode="auto">
              <a:xfrm>
                <a:off x="5041" y="3529"/>
                <a:ext cx="2" cy="3"/>
              </a:xfrm>
              <a:custGeom>
                <a:avLst/>
                <a:gdLst/>
                <a:ahLst/>
                <a:cxnLst>
                  <a:cxn ang="0">
                    <a:pos x="1" y="0"/>
                  </a:cxn>
                  <a:cxn ang="0">
                    <a:pos x="1" y="1"/>
                  </a:cxn>
                  <a:cxn ang="0">
                    <a:pos x="0" y="2"/>
                  </a:cxn>
                  <a:cxn ang="0">
                    <a:pos x="1" y="3"/>
                  </a:cxn>
                  <a:cxn ang="0">
                    <a:pos x="2" y="1"/>
                  </a:cxn>
                  <a:cxn ang="0">
                    <a:pos x="1" y="0"/>
                  </a:cxn>
                </a:cxnLst>
                <a:rect l="0" t="0" r="r" b="b"/>
                <a:pathLst>
                  <a:path w="2" h="3">
                    <a:moveTo>
                      <a:pt x="1" y="0"/>
                    </a:moveTo>
                    <a:lnTo>
                      <a:pt x="1" y="1"/>
                    </a:lnTo>
                    <a:lnTo>
                      <a:pt x="0" y="2"/>
                    </a:lnTo>
                    <a:lnTo>
                      <a:pt x="1" y="3"/>
                    </a:lnTo>
                    <a:lnTo>
                      <a:pt x="2"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3" name="Freeform 477"/>
              <p:cNvSpPr>
                <a:spLocks/>
              </p:cNvSpPr>
              <p:nvPr/>
            </p:nvSpPr>
            <p:spPr bwMode="auto">
              <a:xfrm>
                <a:off x="5133" y="3450"/>
                <a:ext cx="2" cy="1"/>
              </a:xfrm>
              <a:custGeom>
                <a:avLst/>
                <a:gdLst/>
                <a:ahLst/>
                <a:cxnLst>
                  <a:cxn ang="0">
                    <a:pos x="1" y="0"/>
                  </a:cxn>
                  <a:cxn ang="0">
                    <a:pos x="0" y="1"/>
                  </a:cxn>
                  <a:cxn ang="0">
                    <a:pos x="1" y="1"/>
                  </a:cxn>
                  <a:cxn ang="0">
                    <a:pos x="2" y="1"/>
                  </a:cxn>
                  <a:cxn ang="0">
                    <a:pos x="2" y="0"/>
                  </a:cxn>
                  <a:cxn ang="0">
                    <a:pos x="2" y="0"/>
                  </a:cxn>
                  <a:cxn ang="0">
                    <a:pos x="1" y="0"/>
                  </a:cxn>
                </a:cxnLst>
                <a:rect l="0" t="0" r="r" b="b"/>
                <a:pathLst>
                  <a:path w="2" h="1">
                    <a:moveTo>
                      <a:pt x="1" y="0"/>
                    </a:moveTo>
                    <a:lnTo>
                      <a:pt x="0" y="1"/>
                    </a:lnTo>
                    <a:lnTo>
                      <a:pt x="1" y="1"/>
                    </a:lnTo>
                    <a:lnTo>
                      <a:pt x="2" y="1"/>
                    </a:lnTo>
                    <a:lnTo>
                      <a:pt x="2" y="0"/>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4" name="Freeform 478"/>
              <p:cNvSpPr>
                <a:spLocks/>
              </p:cNvSpPr>
              <p:nvPr/>
            </p:nvSpPr>
            <p:spPr bwMode="auto">
              <a:xfrm>
                <a:off x="5122" y="3643"/>
                <a:ext cx="2" cy="2"/>
              </a:xfrm>
              <a:custGeom>
                <a:avLst/>
                <a:gdLst/>
                <a:ahLst/>
                <a:cxnLst>
                  <a:cxn ang="0">
                    <a:pos x="1" y="2"/>
                  </a:cxn>
                  <a:cxn ang="0">
                    <a:pos x="2" y="1"/>
                  </a:cxn>
                  <a:cxn ang="0">
                    <a:pos x="2" y="0"/>
                  </a:cxn>
                  <a:cxn ang="0">
                    <a:pos x="2" y="0"/>
                  </a:cxn>
                  <a:cxn ang="0">
                    <a:pos x="2" y="0"/>
                  </a:cxn>
                  <a:cxn ang="0">
                    <a:pos x="1" y="1"/>
                  </a:cxn>
                  <a:cxn ang="0">
                    <a:pos x="1" y="1"/>
                  </a:cxn>
                  <a:cxn ang="0">
                    <a:pos x="0" y="1"/>
                  </a:cxn>
                  <a:cxn ang="0">
                    <a:pos x="1" y="2"/>
                  </a:cxn>
                  <a:cxn ang="0">
                    <a:pos x="1" y="2"/>
                  </a:cxn>
                </a:cxnLst>
                <a:rect l="0" t="0" r="r" b="b"/>
                <a:pathLst>
                  <a:path w="2" h="2">
                    <a:moveTo>
                      <a:pt x="1" y="2"/>
                    </a:moveTo>
                    <a:lnTo>
                      <a:pt x="2" y="1"/>
                    </a:lnTo>
                    <a:lnTo>
                      <a:pt x="2" y="0"/>
                    </a:lnTo>
                    <a:lnTo>
                      <a:pt x="2" y="0"/>
                    </a:lnTo>
                    <a:lnTo>
                      <a:pt x="2" y="0"/>
                    </a:lnTo>
                    <a:lnTo>
                      <a:pt x="1" y="1"/>
                    </a:lnTo>
                    <a:lnTo>
                      <a:pt x="1" y="1"/>
                    </a:lnTo>
                    <a:lnTo>
                      <a:pt x="0" y="1"/>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5" name="Freeform 479"/>
              <p:cNvSpPr>
                <a:spLocks/>
              </p:cNvSpPr>
              <p:nvPr/>
            </p:nvSpPr>
            <p:spPr bwMode="auto">
              <a:xfrm>
                <a:off x="5044" y="3543"/>
                <a:ext cx="1" cy="1"/>
              </a:xfrm>
              <a:custGeom>
                <a:avLst/>
                <a:gdLst/>
                <a:ahLst/>
                <a:cxnLst>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0" y="0"/>
                    </a:lnTo>
                    <a:lnTo>
                      <a:pt x="0" y="1"/>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6" name="Freeform 480"/>
              <p:cNvSpPr>
                <a:spLocks/>
              </p:cNvSpPr>
              <p:nvPr/>
            </p:nvSpPr>
            <p:spPr bwMode="auto">
              <a:xfrm>
                <a:off x="3878" y="3373"/>
                <a:ext cx="7" cy="4"/>
              </a:xfrm>
              <a:custGeom>
                <a:avLst/>
                <a:gdLst/>
                <a:ahLst/>
                <a:cxnLst>
                  <a:cxn ang="0">
                    <a:pos x="3" y="2"/>
                  </a:cxn>
                  <a:cxn ang="0">
                    <a:pos x="5" y="3"/>
                  </a:cxn>
                  <a:cxn ang="0">
                    <a:pos x="6" y="3"/>
                  </a:cxn>
                  <a:cxn ang="0">
                    <a:pos x="7" y="4"/>
                  </a:cxn>
                  <a:cxn ang="0">
                    <a:pos x="7" y="3"/>
                  </a:cxn>
                  <a:cxn ang="0">
                    <a:pos x="6" y="0"/>
                  </a:cxn>
                  <a:cxn ang="0">
                    <a:pos x="5" y="0"/>
                  </a:cxn>
                  <a:cxn ang="0">
                    <a:pos x="4" y="0"/>
                  </a:cxn>
                  <a:cxn ang="0">
                    <a:pos x="3" y="0"/>
                  </a:cxn>
                  <a:cxn ang="0">
                    <a:pos x="0" y="0"/>
                  </a:cxn>
                  <a:cxn ang="0">
                    <a:pos x="0" y="1"/>
                  </a:cxn>
                  <a:cxn ang="0">
                    <a:pos x="1" y="2"/>
                  </a:cxn>
                  <a:cxn ang="0">
                    <a:pos x="3" y="2"/>
                  </a:cxn>
                </a:cxnLst>
                <a:rect l="0" t="0" r="r" b="b"/>
                <a:pathLst>
                  <a:path w="7" h="4">
                    <a:moveTo>
                      <a:pt x="3" y="2"/>
                    </a:moveTo>
                    <a:lnTo>
                      <a:pt x="5" y="3"/>
                    </a:lnTo>
                    <a:lnTo>
                      <a:pt x="6" y="3"/>
                    </a:lnTo>
                    <a:lnTo>
                      <a:pt x="7" y="4"/>
                    </a:lnTo>
                    <a:lnTo>
                      <a:pt x="7" y="3"/>
                    </a:lnTo>
                    <a:lnTo>
                      <a:pt x="6" y="0"/>
                    </a:lnTo>
                    <a:lnTo>
                      <a:pt x="5" y="0"/>
                    </a:lnTo>
                    <a:lnTo>
                      <a:pt x="4" y="0"/>
                    </a:lnTo>
                    <a:lnTo>
                      <a:pt x="3" y="0"/>
                    </a:lnTo>
                    <a:lnTo>
                      <a:pt x="0" y="0"/>
                    </a:lnTo>
                    <a:lnTo>
                      <a:pt x="0" y="1"/>
                    </a:lnTo>
                    <a:lnTo>
                      <a:pt x="1" y="2"/>
                    </a:lnTo>
                    <a:lnTo>
                      <a:pt x="3"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7" name="Freeform 481"/>
              <p:cNvSpPr>
                <a:spLocks/>
              </p:cNvSpPr>
              <p:nvPr/>
            </p:nvSpPr>
            <p:spPr bwMode="auto">
              <a:xfrm>
                <a:off x="3889" y="3340"/>
                <a:ext cx="2" cy="4"/>
              </a:xfrm>
              <a:custGeom>
                <a:avLst/>
                <a:gdLst/>
                <a:ahLst/>
                <a:cxnLst>
                  <a:cxn ang="0">
                    <a:pos x="0" y="4"/>
                  </a:cxn>
                  <a:cxn ang="0">
                    <a:pos x="2" y="3"/>
                  </a:cxn>
                  <a:cxn ang="0">
                    <a:pos x="2" y="0"/>
                  </a:cxn>
                  <a:cxn ang="0">
                    <a:pos x="2" y="0"/>
                  </a:cxn>
                  <a:cxn ang="0">
                    <a:pos x="2" y="0"/>
                  </a:cxn>
                  <a:cxn ang="0">
                    <a:pos x="2" y="1"/>
                  </a:cxn>
                  <a:cxn ang="0">
                    <a:pos x="2" y="2"/>
                  </a:cxn>
                  <a:cxn ang="0">
                    <a:pos x="2" y="2"/>
                  </a:cxn>
                  <a:cxn ang="0">
                    <a:pos x="2" y="2"/>
                  </a:cxn>
                  <a:cxn ang="0">
                    <a:pos x="1" y="2"/>
                  </a:cxn>
                  <a:cxn ang="0">
                    <a:pos x="1" y="2"/>
                  </a:cxn>
                  <a:cxn ang="0">
                    <a:pos x="1" y="2"/>
                  </a:cxn>
                  <a:cxn ang="0">
                    <a:pos x="1" y="2"/>
                  </a:cxn>
                  <a:cxn ang="0">
                    <a:pos x="1" y="2"/>
                  </a:cxn>
                  <a:cxn ang="0">
                    <a:pos x="1" y="3"/>
                  </a:cxn>
                  <a:cxn ang="0">
                    <a:pos x="0" y="2"/>
                  </a:cxn>
                  <a:cxn ang="0">
                    <a:pos x="0" y="3"/>
                  </a:cxn>
                  <a:cxn ang="0">
                    <a:pos x="0" y="3"/>
                  </a:cxn>
                  <a:cxn ang="0">
                    <a:pos x="0" y="3"/>
                  </a:cxn>
                  <a:cxn ang="0">
                    <a:pos x="0" y="3"/>
                  </a:cxn>
                  <a:cxn ang="0">
                    <a:pos x="0" y="3"/>
                  </a:cxn>
                  <a:cxn ang="0">
                    <a:pos x="0" y="4"/>
                  </a:cxn>
                  <a:cxn ang="0">
                    <a:pos x="0" y="4"/>
                  </a:cxn>
                  <a:cxn ang="0">
                    <a:pos x="0" y="4"/>
                  </a:cxn>
                  <a:cxn ang="0">
                    <a:pos x="0" y="4"/>
                  </a:cxn>
                </a:cxnLst>
                <a:rect l="0" t="0" r="r" b="b"/>
                <a:pathLst>
                  <a:path w="2" h="4">
                    <a:moveTo>
                      <a:pt x="0" y="4"/>
                    </a:moveTo>
                    <a:lnTo>
                      <a:pt x="2" y="3"/>
                    </a:lnTo>
                    <a:lnTo>
                      <a:pt x="2" y="0"/>
                    </a:lnTo>
                    <a:lnTo>
                      <a:pt x="2" y="0"/>
                    </a:lnTo>
                    <a:lnTo>
                      <a:pt x="2" y="0"/>
                    </a:lnTo>
                    <a:lnTo>
                      <a:pt x="2" y="1"/>
                    </a:lnTo>
                    <a:lnTo>
                      <a:pt x="2" y="2"/>
                    </a:lnTo>
                    <a:lnTo>
                      <a:pt x="2" y="2"/>
                    </a:lnTo>
                    <a:lnTo>
                      <a:pt x="2" y="2"/>
                    </a:lnTo>
                    <a:lnTo>
                      <a:pt x="1" y="2"/>
                    </a:lnTo>
                    <a:lnTo>
                      <a:pt x="1" y="2"/>
                    </a:lnTo>
                    <a:lnTo>
                      <a:pt x="1" y="2"/>
                    </a:lnTo>
                    <a:lnTo>
                      <a:pt x="1" y="2"/>
                    </a:lnTo>
                    <a:lnTo>
                      <a:pt x="1" y="2"/>
                    </a:lnTo>
                    <a:lnTo>
                      <a:pt x="1" y="3"/>
                    </a:lnTo>
                    <a:lnTo>
                      <a:pt x="0" y="2"/>
                    </a:lnTo>
                    <a:lnTo>
                      <a:pt x="0" y="3"/>
                    </a:lnTo>
                    <a:lnTo>
                      <a:pt x="0" y="3"/>
                    </a:lnTo>
                    <a:lnTo>
                      <a:pt x="0" y="3"/>
                    </a:lnTo>
                    <a:lnTo>
                      <a:pt x="0" y="3"/>
                    </a:lnTo>
                    <a:lnTo>
                      <a:pt x="0" y="3"/>
                    </a:lnTo>
                    <a:lnTo>
                      <a:pt x="0" y="4"/>
                    </a:lnTo>
                    <a:lnTo>
                      <a:pt x="0" y="4"/>
                    </a:lnTo>
                    <a:lnTo>
                      <a:pt x="0" y="4"/>
                    </a:lnTo>
                    <a:lnTo>
                      <a:pt x="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8" name="Freeform 482"/>
              <p:cNvSpPr>
                <a:spLocks/>
              </p:cNvSpPr>
              <p:nvPr/>
            </p:nvSpPr>
            <p:spPr bwMode="auto">
              <a:xfrm>
                <a:off x="3894" y="3345"/>
                <a:ext cx="1" cy="2"/>
              </a:xfrm>
              <a:custGeom>
                <a:avLst/>
                <a:gdLst/>
                <a:ahLst/>
                <a:cxnLst>
                  <a:cxn ang="0">
                    <a:pos x="1" y="0"/>
                  </a:cxn>
                  <a:cxn ang="0">
                    <a:pos x="1" y="0"/>
                  </a:cxn>
                  <a:cxn ang="0">
                    <a:pos x="1" y="0"/>
                  </a:cxn>
                  <a:cxn ang="0">
                    <a:pos x="0" y="0"/>
                  </a:cxn>
                  <a:cxn ang="0">
                    <a:pos x="0" y="0"/>
                  </a:cxn>
                  <a:cxn ang="0">
                    <a:pos x="0" y="2"/>
                  </a:cxn>
                  <a:cxn ang="0">
                    <a:pos x="0" y="2"/>
                  </a:cxn>
                  <a:cxn ang="0">
                    <a:pos x="0" y="1"/>
                  </a:cxn>
                  <a:cxn ang="0">
                    <a:pos x="1" y="0"/>
                  </a:cxn>
                  <a:cxn ang="0">
                    <a:pos x="1" y="0"/>
                  </a:cxn>
                  <a:cxn ang="0">
                    <a:pos x="1" y="0"/>
                  </a:cxn>
                  <a:cxn ang="0">
                    <a:pos x="0" y="0"/>
                  </a:cxn>
                  <a:cxn ang="0">
                    <a:pos x="0" y="0"/>
                  </a:cxn>
                  <a:cxn ang="0">
                    <a:pos x="1" y="0"/>
                  </a:cxn>
                </a:cxnLst>
                <a:rect l="0" t="0" r="r" b="b"/>
                <a:pathLst>
                  <a:path w="1" h="2">
                    <a:moveTo>
                      <a:pt x="1" y="0"/>
                    </a:moveTo>
                    <a:lnTo>
                      <a:pt x="1" y="0"/>
                    </a:lnTo>
                    <a:lnTo>
                      <a:pt x="1" y="0"/>
                    </a:lnTo>
                    <a:lnTo>
                      <a:pt x="0" y="0"/>
                    </a:lnTo>
                    <a:lnTo>
                      <a:pt x="0" y="0"/>
                    </a:lnTo>
                    <a:lnTo>
                      <a:pt x="0" y="2"/>
                    </a:lnTo>
                    <a:lnTo>
                      <a:pt x="0" y="2"/>
                    </a:lnTo>
                    <a:lnTo>
                      <a:pt x="0" y="1"/>
                    </a:lnTo>
                    <a:lnTo>
                      <a:pt x="1" y="0"/>
                    </a:lnTo>
                    <a:lnTo>
                      <a:pt x="1" y="0"/>
                    </a:lnTo>
                    <a:lnTo>
                      <a:pt x="1" y="0"/>
                    </a:lnTo>
                    <a:lnTo>
                      <a:pt x="0" y="0"/>
                    </a:lnTo>
                    <a:lnTo>
                      <a:pt x="0"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79" name="Freeform 483"/>
              <p:cNvSpPr>
                <a:spLocks/>
              </p:cNvSpPr>
              <p:nvPr/>
            </p:nvSpPr>
            <p:spPr bwMode="auto">
              <a:xfrm>
                <a:off x="3889" y="3340"/>
                <a:ext cx="6" cy="7"/>
              </a:xfrm>
              <a:custGeom>
                <a:avLst/>
                <a:gdLst/>
                <a:ahLst/>
                <a:cxnLst>
                  <a:cxn ang="0">
                    <a:pos x="6" y="3"/>
                  </a:cxn>
                  <a:cxn ang="0">
                    <a:pos x="6" y="2"/>
                  </a:cxn>
                  <a:cxn ang="0">
                    <a:pos x="6" y="2"/>
                  </a:cxn>
                  <a:cxn ang="0">
                    <a:pos x="6" y="1"/>
                  </a:cxn>
                  <a:cxn ang="0">
                    <a:pos x="5" y="1"/>
                  </a:cxn>
                  <a:cxn ang="0">
                    <a:pos x="5" y="1"/>
                  </a:cxn>
                  <a:cxn ang="0">
                    <a:pos x="5" y="0"/>
                  </a:cxn>
                  <a:cxn ang="0">
                    <a:pos x="5" y="0"/>
                  </a:cxn>
                  <a:cxn ang="0">
                    <a:pos x="5" y="0"/>
                  </a:cxn>
                  <a:cxn ang="0">
                    <a:pos x="5" y="0"/>
                  </a:cxn>
                  <a:cxn ang="0">
                    <a:pos x="4" y="0"/>
                  </a:cxn>
                  <a:cxn ang="0">
                    <a:pos x="3" y="4"/>
                  </a:cxn>
                  <a:cxn ang="0">
                    <a:pos x="3" y="4"/>
                  </a:cxn>
                  <a:cxn ang="0">
                    <a:pos x="2" y="4"/>
                  </a:cxn>
                  <a:cxn ang="0">
                    <a:pos x="2" y="4"/>
                  </a:cxn>
                  <a:cxn ang="0">
                    <a:pos x="2" y="4"/>
                  </a:cxn>
                  <a:cxn ang="0">
                    <a:pos x="3" y="3"/>
                  </a:cxn>
                  <a:cxn ang="0">
                    <a:pos x="3" y="1"/>
                  </a:cxn>
                  <a:cxn ang="0">
                    <a:pos x="3" y="0"/>
                  </a:cxn>
                  <a:cxn ang="0">
                    <a:pos x="3" y="0"/>
                  </a:cxn>
                  <a:cxn ang="0">
                    <a:pos x="3" y="1"/>
                  </a:cxn>
                  <a:cxn ang="0">
                    <a:pos x="3" y="2"/>
                  </a:cxn>
                  <a:cxn ang="0">
                    <a:pos x="2" y="3"/>
                  </a:cxn>
                  <a:cxn ang="0">
                    <a:pos x="2" y="4"/>
                  </a:cxn>
                  <a:cxn ang="0">
                    <a:pos x="0" y="7"/>
                  </a:cxn>
                  <a:cxn ang="0">
                    <a:pos x="0" y="7"/>
                  </a:cxn>
                  <a:cxn ang="0">
                    <a:pos x="1" y="7"/>
                  </a:cxn>
                  <a:cxn ang="0">
                    <a:pos x="1" y="7"/>
                  </a:cxn>
                  <a:cxn ang="0">
                    <a:pos x="1" y="7"/>
                  </a:cxn>
                  <a:cxn ang="0">
                    <a:pos x="3" y="4"/>
                  </a:cxn>
                  <a:cxn ang="0">
                    <a:pos x="3" y="4"/>
                  </a:cxn>
                  <a:cxn ang="0">
                    <a:pos x="2" y="7"/>
                  </a:cxn>
                  <a:cxn ang="0">
                    <a:pos x="2" y="7"/>
                  </a:cxn>
                  <a:cxn ang="0">
                    <a:pos x="3" y="7"/>
                  </a:cxn>
                  <a:cxn ang="0">
                    <a:pos x="3" y="7"/>
                  </a:cxn>
                  <a:cxn ang="0">
                    <a:pos x="5" y="4"/>
                  </a:cxn>
                  <a:cxn ang="0">
                    <a:pos x="5" y="4"/>
                  </a:cxn>
                  <a:cxn ang="0">
                    <a:pos x="5" y="4"/>
                  </a:cxn>
                  <a:cxn ang="0">
                    <a:pos x="5" y="4"/>
                  </a:cxn>
                  <a:cxn ang="0">
                    <a:pos x="5" y="4"/>
                  </a:cxn>
                  <a:cxn ang="0">
                    <a:pos x="5" y="2"/>
                  </a:cxn>
                  <a:cxn ang="0">
                    <a:pos x="5" y="2"/>
                  </a:cxn>
                  <a:cxn ang="0">
                    <a:pos x="5" y="2"/>
                  </a:cxn>
                  <a:cxn ang="0">
                    <a:pos x="5" y="6"/>
                  </a:cxn>
                  <a:cxn ang="0">
                    <a:pos x="5" y="7"/>
                  </a:cxn>
                  <a:cxn ang="0">
                    <a:pos x="5" y="6"/>
                  </a:cxn>
                  <a:cxn ang="0">
                    <a:pos x="6" y="3"/>
                  </a:cxn>
                </a:cxnLst>
                <a:rect l="0" t="0" r="r" b="b"/>
                <a:pathLst>
                  <a:path w="6" h="7">
                    <a:moveTo>
                      <a:pt x="6" y="3"/>
                    </a:moveTo>
                    <a:lnTo>
                      <a:pt x="6" y="3"/>
                    </a:lnTo>
                    <a:lnTo>
                      <a:pt x="6" y="3"/>
                    </a:lnTo>
                    <a:lnTo>
                      <a:pt x="6" y="2"/>
                    </a:lnTo>
                    <a:lnTo>
                      <a:pt x="6" y="2"/>
                    </a:lnTo>
                    <a:lnTo>
                      <a:pt x="6" y="2"/>
                    </a:lnTo>
                    <a:lnTo>
                      <a:pt x="6" y="2"/>
                    </a:lnTo>
                    <a:lnTo>
                      <a:pt x="6" y="1"/>
                    </a:lnTo>
                    <a:lnTo>
                      <a:pt x="6" y="1"/>
                    </a:lnTo>
                    <a:lnTo>
                      <a:pt x="5" y="1"/>
                    </a:lnTo>
                    <a:lnTo>
                      <a:pt x="5" y="1"/>
                    </a:lnTo>
                    <a:lnTo>
                      <a:pt x="5" y="1"/>
                    </a:lnTo>
                    <a:lnTo>
                      <a:pt x="5" y="1"/>
                    </a:lnTo>
                    <a:lnTo>
                      <a:pt x="5" y="0"/>
                    </a:lnTo>
                    <a:lnTo>
                      <a:pt x="5" y="0"/>
                    </a:lnTo>
                    <a:lnTo>
                      <a:pt x="5" y="0"/>
                    </a:lnTo>
                    <a:lnTo>
                      <a:pt x="5" y="0"/>
                    </a:lnTo>
                    <a:lnTo>
                      <a:pt x="5" y="0"/>
                    </a:lnTo>
                    <a:lnTo>
                      <a:pt x="4" y="0"/>
                    </a:lnTo>
                    <a:lnTo>
                      <a:pt x="5" y="0"/>
                    </a:lnTo>
                    <a:lnTo>
                      <a:pt x="4" y="0"/>
                    </a:lnTo>
                    <a:lnTo>
                      <a:pt x="4" y="0"/>
                    </a:lnTo>
                    <a:lnTo>
                      <a:pt x="3" y="4"/>
                    </a:lnTo>
                    <a:lnTo>
                      <a:pt x="3" y="4"/>
                    </a:lnTo>
                    <a:lnTo>
                      <a:pt x="3" y="4"/>
                    </a:lnTo>
                    <a:lnTo>
                      <a:pt x="3" y="4"/>
                    </a:lnTo>
                    <a:lnTo>
                      <a:pt x="3" y="4"/>
                    </a:lnTo>
                    <a:lnTo>
                      <a:pt x="2" y="4"/>
                    </a:lnTo>
                    <a:lnTo>
                      <a:pt x="2" y="4"/>
                    </a:lnTo>
                    <a:lnTo>
                      <a:pt x="2" y="4"/>
                    </a:lnTo>
                    <a:lnTo>
                      <a:pt x="2" y="4"/>
                    </a:lnTo>
                    <a:lnTo>
                      <a:pt x="2" y="4"/>
                    </a:lnTo>
                    <a:lnTo>
                      <a:pt x="2" y="4"/>
                    </a:lnTo>
                    <a:lnTo>
                      <a:pt x="3" y="3"/>
                    </a:lnTo>
                    <a:lnTo>
                      <a:pt x="3" y="2"/>
                    </a:lnTo>
                    <a:lnTo>
                      <a:pt x="3" y="1"/>
                    </a:lnTo>
                    <a:lnTo>
                      <a:pt x="3" y="1"/>
                    </a:lnTo>
                    <a:lnTo>
                      <a:pt x="3" y="0"/>
                    </a:lnTo>
                    <a:lnTo>
                      <a:pt x="3" y="0"/>
                    </a:lnTo>
                    <a:lnTo>
                      <a:pt x="3" y="0"/>
                    </a:lnTo>
                    <a:lnTo>
                      <a:pt x="3" y="0"/>
                    </a:lnTo>
                    <a:lnTo>
                      <a:pt x="3" y="1"/>
                    </a:lnTo>
                    <a:lnTo>
                      <a:pt x="3" y="2"/>
                    </a:lnTo>
                    <a:lnTo>
                      <a:pt x="3" y="2"/>
                    </a:lnTo>
                    <a:lnTo>
                      <a:pt x="3" y="3"/>
                    </a:lnTo>
                    <a:lnTo>
                      <a:pt x="2" y="3"/>
                    </a:lnTo>
                    <a:lnTo>
                      <a:pt x="2" y="4"/>
                    </a:lnTo>
                    <a:lnTo>
                      <a:pt x="2" y="4"/>
                    </a:lnTo>
                    <a:lnTo>
                      <a:pt x="0" y="6"/>
                    </a:lnTo>
                    <a:lnTo>
                      <a:pt x="0" y="7"/>
                    </a:lnTo>
                    <a:lnTo>
                      <a:pt x="0" y="7"/>
                    </a:lnTo>
                    <a:lnTo>
                      <a:pt x="0" y="7"/>
                    </a:lnTo>
                    <a:lnTo>
                      <a:pt x="0" y="7"/>
                    </a:lnTo>
                    <a:lnTo>
                      <a:pt x="1" y="7"/>
                    </a:lnTo>
                    <a:lnTo>
                      <a:pt x="1" y="7"/>
                    </a:lnTo>
                    <a:lnTo>
                      <a:pt x="1" y="7"/>
                    </a:lnTo>
                    <a:lnTo>
                      <a:pt x="1" y="7"/>
                    </a:lnTo>
                    <a:lnTo>
                      <a:pt x="1" y="7"/>
                    </a:lnTo>
                    <a:lnTo>
                      <a:pt x="3" y="4"/>
                    </a:lnTo>
                    <a:lnTo>
                      <a:pt x="3" y="4"/>
                    </a:lnTo>
                    <a:lnTo>
                      <a:pt x="3" y="4"/>
                    </a:lnTo>
                    <a:lnTo>
                      <a:pt x="3" y="4"/>
                    </a:lnTo>
                    <a:lnTo>
                      <a:pt x="2" y="7"/>
                    </a:lnTo>
                    <a:lnTo>
                      <a:pt x="2" y="7"/>
                    </a:lnTo>
                    <a:lnTo>
                      <a:pt x="2" y="7"/>
                    </a:lnTo>
                    <a:lnTo>
                      <a:pt x="2" y="7"/>
                    </a:lnTo>
                    <a:lnTo>
                      <a:pt x="2" y="7"/>
                    </a:lnTo>
                    <a:lnTo>
                      <a:pt x="3" y="7"/>
                    </a:lnTo>
                    <a:lnTo>
                      <a:pt x="3" y="7"/>
                    </a:lnTo>
                    <a:lnTo>
                      <a:pt x="3" y="7"/>
                    </a:lnTo>
                    <a:lnTo>
                      <a:pt x="3" y="7"/>
                    </a:lnTo>
                    <a:lnTo>
                      <a:pt x="5" y="4"/>
                    </a:lnTo>
                    <a:lnTo>
                      <a:pt x="5" y="4"/>
                    </a:lnTo>
                    <a:lnTo>
                      <a:pt x="5" y="4"/>
                    </a:lnTo>
                    <a:lnTo>
                      <a:pt x="4" y="7"/>
                    </a:lnTo>
                    <a:lnTo>
                      <a:pt x="5" y="4"/>
                    </a:lnTo>
                    <a:lnTo>
                      <a:pt x="5" y="4"/>
                    </a:lnTo>
                    <a:lnTo>
                      <a:pt x="5" y="4"/>
                    </a:lnTo>
                    <a:lnTo>
                      <a:pt x="5" y="4"/>
                    </a:lnTo>
                    <a:lnTo>
                      <a:pt x="5" y="4"/>
                    </a:lnTo>
                    <a:lnTo>
                      <a:pt x="5" y="2"/>
                    </a:lnTo>
                    <a:lnTo>
                      <a:pt x="5" y="2"/>
                    </a:lnTo>
                    <a:lnTo>
                      <a:pt x="5" y="2"/>
                    </a:lnTo>
                    <a:lnTo>
                      <a:pt x="5" y="2"/>
                    </a:lnTo>
                    <a:lnTo>
                      <a:pt x="5" y="2"/>
                    </a:lnTo>
                    <a:lnTo>
                      <a:pt x="5" y="2"/>
                    </a:lnTo>
                    <a:lnTo>
                      <a:pt x="6" y="2"/>
                    </a:lnTo>
                    <a:lnTo>
                      <a:pt x="5" y="6"/>
                    </a:lnTo>
                    <a:lnTo>
                      <a:pt x="5" y="7"/>
                    </a:lnTo>
                    <a:lnTo>
                      <a:pt x="5" y="7"/>
                    </a:lnTo>
                    <a:lnTo>
                      <a:pt x="5" y="7"/>
                    </a:lnTo>
                    <a:lnTo>
                      <a:pt x="5" y="6"/>
                    </a:lnTo>
                    <a:lnTo>
                      <a:pt x="6" y="3"/>
                    </a:lnTo>
                    <a:lnTo>
                      <a:pt x="6" y="3"/>
                    </a:lnTo>
                    <a:lnTo>
                      <a:pt x="6"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0" name="Freeform 484"/>
              <p:cNvSpPr>
                <a:spLocks/>
              </p:cNvSpPr>
              <p:nvPr/>
            </p:nvSpPr>
            <p:spPr bwMode="auto">
              <a:xfrm>
                <a:off x="5128" y="363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1" name="Freeform 485"/>
              <p:cNvSpPr>
                <a:spLocks/>
              </p:cNvSpPr>
              <p:nvPr/>
            </p:nvSpPr>
            <p:spPr bwMode="auto">
              <a:xfrm>
                <a:off x="5125" y="3606"/>
                <a:ext cx="1" cy="1"/>
              </a:xfrm>
              <a:custGeom>
                <a:avLst/>
                <a:gdLst/>
                <a:ahLst/>
                <a:cxnLst>
                  <a:cxn ang="0">
                    <a:pos x="1" y="0"/>
                  </a:cxn>
                  <a:cxn ang="0">
                    <a:pos x="0" y="0"/>
                  </a:cxn>
                  <a:cxn ang="0">
                    <a:pos x="0" y="0"/>
                  </a:cxn>
                  <a:cxn ang="0">
                    <a:pos x="0" y="0"/>
                  </a:cxn>
                  <a:cxn ang="0">
                    <a:pos x="1" y="0"/>
                  </a:cxn>
                  <a:cxn ang="0">
                    <a:pos x="1" y="0"/>
                  </a:cxn>
                </a:cxnLst>
                <a:rect l="0" t="0" r="r" b="b"/>
                <a:pathLst>
                  <a:path w="1">
                    <a:moveTo>
                      <a:pt x="1" y="0"/>
                    </a:moveTo>
                    <a:lnTo>
                      <a:pt x="0" y="0"/>
                    </a:lnTo>
                    <a:lnTo>
                      <a:pt x="0" y="0"/>
                    </a:lnTo>
                    <a:lnTo>
                      <a:pt x="0"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2" name="Freeform 486"/>
              <p:cNvSpPr>
                <a:spLocks/>
              </p:cNvSpPr>
              <p:nvPr/>
            </p:nvSpPr>
            <p:spPr bwMode="auto">
              <a:xfrm>
                <a:off x="5127" y="3446"/>
                <a:ext cx="5" cy="5"/>
              </a:xfrm>
              <a:custGeom>
                <a:avLst/>
                <a:gdLst/>
                <a:ahLst/>
                <a:cxnLst>
                  <a:cxn ang="0">
                    <a:pos x="4" y="0"/>
                  </a:cxn>
                  <a:cxn ang="0">
                    <a:pos x="4" y="0"/>
                  </a:cxn>
                  <a:cxn ang="0">
                    <a:pos x="3" y="0"/>
                  </a:cxn>
                  <a:cxn ang="0">
                    <a:pos x="3" y="1"/>
                  </a:cxn>
                  <a:cxn ang="0">
                    <a:pos x="0" y="4"/>
                  </a:cxn>
                  <a:cxn ang="0">
                    <a:pos x="1" y="5"/>
                  </a:cxn>
                  <a:cxn ang="0">
                    <a:pos x="5" y="0"/>
                  </a:cxn>
                  <a:cxn ang="0">
                    <a:pos x="5" y="0"/>
                  </a:cxn>
                  <a:cxn ang="0">
                    <a:pos x="4" y="0"/>
                  </a:cxn>
                </a:cxnLst>
                <a:rect l="0" t="0" r="r" b="b"/>
                <a:pathLst>
                  <a:path w="5" h="5">
                    <a:moveTo>
                      <a:pt x="4" y="0"/>
                    </a:moveTo>
                    <a:lnTo>
                      <a:pt x="4" y="0"/>
                    </a:lnTo>
                    <a:lnTo>
                      <a:pt x="3" y="0"/>
                    </a:lnTo>
                    <a:lnTo>
                      <a:pt x="3" y="1"/>
                    </a:lnTo>
                    <a:lnTo>
                      <a:pt x="0" y="4"/>
                    </a:lnTo>
                    <a:lnTo>
                      <a:pt x="1" y="5"/>
                    </a:lnTo>
                    <a:lnTo>
                      <a:pt x="5" y="0"/>
                    </a:lnTo>
                    <a:lnTo>
                      <a:pt x="5" y="0"/>
                    </a:lnTo>
                    <a:lnTo>
                      <a:pt x="4"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3" name="Freeform 487"/>
              <p:cNvSpPr>
                <a:spLocks/>
              </p:cNvSpPr>
              <p:nvPr/>
            </p:nvSpPr>
            <p:spPr bwMode="auto">
              <a:xfrm>
                <a:off x="5128" y="3617"/>
                <a:ext cx="1" cy="1"/>
              </a:xfrm>
              <a:custGeom>
                <a:avLst/>
                <a:gdLst/>
                <a:ahLst/>
                <a:cxnLst>
                  <a:cxn ang="0">
                    <a:pos x="0" y="0"/>
                  </a:cxn>
                  <a:cxn ang="0">
                    <a:pos x="1" y="0"/>
                  </a:cxn>
                  <a:cxn ang="0">
                    <a:pos x="1" y="0"/>
                  </a:cxn>
                  <a:cxn ang="0">
                    <a:pos x="0" y="0"/>
                  </a:cxn>
                  <a:cxn ang="0">
                    <a:pos x="0" y="0"/>
                  </a:cxn>
                  <a:cxn ang="0">
                    <a:pos x="0" y="0"/>
                  </a:cxn>
                </a:cxnLst>
                <a:rect l="0" t="0" r="r" b="b"/>
                <a:pathLst>
                  <a:path w="1">
                    <a:moveTo>
                      <a:pt x="0" y="0"/>
                    </a:moveTo>
                    <a:lnTo>
                      <a:pt x="1" y="0"/>
                    </a:lnTo>
                    <a:lnTo>
                      <a:pt x="1"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4" name="Freeform 488"/>
              <p:cNvSpPr>
                <a:spLocks/>
              </p:cNvSpPr>
              <p:nvPr/>
            </p:nvSpPr>
            <p:spPr bwMode="auto">
              <a:xfrm>
                <a:off x="5247" y="3357"/>
                <a:ext cx="1" cy="1"/>
              </a:xfrm>
              <a:custGeom>
                <a:avLst/>
                <a:gdLst/>
                <a:ahLst/>
                <a:cxnLst>
                  <a:cxn ang="0">
                    <a:pos x="0" y="0"/>
                  </a:cxn>
                  <a:cxn ang="0">
                    <a:pos x="1" y="1"/>
                  </a:cxn>
                  <a:cxn ang="0">
                    <a:pos x="1" y="1"/>
                  </a:cxn>
                  <a:cxn ang="0">
                    <a:pos x="0" y="0"/>
                  </a:cxn>
                  <a:cxn ang="0">
                    <a:pos x="0" y="0"/>
                  </a:cxn>
                </a:cxnLst>
                <a:rect l="0" t="0" r="r" b="b"/>
                <a:pathLst>
                  <a:path w="1" h="1">
                    <a:moveTo>
                      <a:pt x="0" y="0"/>
                    </a:moveTo>
                    <a:lnTo>
                      <a:pt x="1" y="1"/>
                    </a:lnTo>
                    <a:lnTo>
                      <a:pt x="1" y="1"/>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5" name="Freeform 489"/>
              <p:cNvSpPr>
                <a:spLocks/>
              </p:cNvSpPr>
              <p:nvPr/>
            </p:nvSpPr>
            <p:spPr bwMode="auto">
              <a:xfrm>
                <a:off x="3912" y="3578"/>
                <a:ext cx="3" cy="3"/>
              </a:xfrm>
              <a:custGeom>
                <a:avLst/>
                <a:gdLst/>
                <a:ahLst/>
                <a:cxnLst>
                  <a:cxn ang="0">
                    <a:pos x="2" y="2"/>
                  </a:cxn>
                  <a:cxn ang="0">
                    <a:pos x="2" y="3"/>
                  </a:cxn>
                  <a:cxn ang="0">
                    <a:pos x="3" y="3"/>
                  </a:cxn>
                  <a:cxn ang="0">
                    <a:pos x="3" y="3"/>
                  </a:cxn>
                  <a:cxn ang="0">
                    <a:pos x="3" y="2"/>
                  </a:cxn>
                  <a:cxn ang="0">
                    <a:pos x="3" y="2"/>
                  </a:cxn>
                  <a:cxn ang="0">
                    <a:pos x="0" y="0"/>
                  </a:cxn>
                  <a:cxn ang="0">
                    <a:pos x="0" y="0"/>
                  </a:cxn>
                  <a:cxn ang="0">
                    <a:pos x="2" y="2"/>
                  </a:cxn>
                </a:cxnLst>
                <a:rect l="0" t="0" r="r" b="b"/>
                <a:pathLst>
                  <a:path w="3" h="3">
                    <a:moveTo>
                      <a:pt x="2" y="2"/>
                    </a:moveTo>
                    <a:lnTo>
                      <a:pt x="2" y="3"/>
                    </a:lnTo>
                    <a:lnTo>
                      <a:pt x="3" y="3"/>
                    </a:lnTo>
                    <a:lnTo>
                      <a:pt x="3" y="3"/>
                    </a:lnTo>
                    <a:lnTo>
                      <a:pt x="3" y="2"/>
                    </a:lnTo>
                    <a:lnTo>
                      <a:pt x="3" y="2"/>
                    </a:lnTo>
                    <a:lnTo>
                      <a:pt x="0" y="0"/>
                    </a:lnTo>
                    <a:lnTo>
                      <a:pt x="0" y="0"/>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6" name="Freeform 490"/>
              <p:cNvSpPr>
                <a:spLocks/>
              </p:cNvSpPr>
              <p:nvPr/>
            </p:nvSpPr>
            <p:spPr bwMode="auto">
              <a:xfrm>
                <a:off x="3910" y="3512"/>
                <a:ext cx="2" cy="1"/>
              </a:xfrm>
              <a:custGeom>
                <a:avLst/>
                <a:gdLst/>
                <a:ahLst/>
                <a:cxnLst>
                  <a:cxn ang="0">
                    <a:pos x="2" y="0"/>
                  </a:cxn>
                  <a:cxn ang="0">
                    <a:pos x="2" y="0"/>
                  </a:cxn>
                  <a:cxn ang="0">
                    <a:pos x="0" y="1"/>
                  </a:cxn>
                  <a:cxn ang="0">
                    <a:pos x="0" y="1"/>
                  </a:cxn>
                  <a:cxn ang="0">
                    <a:pos x="2" y="0"/>
                  </a:cxn>
                </a:cxnLst>
                <a:rect l="0" t="0" r="r" b="b"/>
                <a:pathLst>
                  <a:path w="2" h="1">
                    <a:moveTo>
                      <a:pt x="2" y="0"/>
                    </a:moveTo>
                    <a:lnTo>
                      <a:pt x="2" y="0"/>
                    </a:lnTo>
                    <a:lnTo>
                      <a:pt x="0" y="1"/>
                    </a:lnTo>
                    <a:lnTo>
                      <a:pt x="0"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7" name="Freeform 491"/>
              <p:cNvSpPr>
                <a:spLocks/>
              </p:cNvSpPr>
              <p:nvPr/>
            </p:nvSpPr>
            <p:spPr bwMode="auto">
              <a:xfrm>
                <a:off x="3912" y="3506"/>
                <a:ext cx="2" cy="5"/>
              </a:xfrm>
              <a:custGeom>
                <a:avLst/>
                <a:gdLst/>
                <a:ahLst/>
                <a:cxnLst>
                  <a:cxn ang="0">
                    <a:pos x="0" y="5"/>
                  </a:cxn>
                  <a:cxn ang="0">
                    <a:pos x="0" y="5"/>
                  </a:cxn>
                  <a:cxn ang="0">
                    <a:pos x="2" y="5"/>
                  </a:cxn>
                  <a:cxn ang="0">
                    <a:pos x="2" y="3"/>
                  </a:cxn>
                  <a:cxn ang="0">
                    <a:pos x="1" y="0"/>
                  </a:cxn>
                  <a:cxn ang="0">
                    <a:pos x="0" y="0"/>
                  </a:cxn>
                  <a:cxn ang="0">
                    <a:pos x="2" y="3"/>
                  </a:cxn>
                  <a:cxn ang="0">
                    <a:pos x="1" y="5"/>
                  </a:cxn>
                  <a:cxn ang="0">
                    <a:pos x="0" y="5"/>
                  </a:cxn>
                </a:cxnLst>
                <a:rect l="0" t="0" r="r" b="b"/>
                <a:pathLst>
                  <a:path w="2" h="5">
                    <a:moveTo>
                      <a:pt x="0" y="5"/>
                    </a:moveTo>
                    <a:lnTo>
                      <a:pt x="0" y="5"/>
                    </a:lnTo>
                    <a:lnTo>
                      <a:pt x="2" y="5"/>
                    </a:lnTo>
                    <a:lnTo>
                      <a:pt x="2" y="3"/>
                    </a:lnTo>
                    <a:lnTo>
                      <a:pt x="1" y="0"/>
                    </a:lnTo>
                    <a:lnTo>
                      <a:pt x="0" y="0"/>
                    </a:lnTo>
                    <a:lnTo>
                      <a:pt x="2" y="3"/>
                    </a:lnTo>
                    <a:lnTo>
                      <a:pt x="1" y="5"/>
                    </a:lnTo>
                    <a:lnTo>
                      <a:pt x="0"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8" name="Freeform 492"/>
              <p:cNvSpPr>
                <a:spLocks/>
              </p:cNvSpPr>
              <p:nvPr/>
            </p:nvSpPr>
            <p:spPr bwMode="auto">
              <a:xfrm>
                <a:off x="3916" y="3586"/>
                <a:ext cx="1" cy="3"/>
              </a:xfrm>
              <a:custGeom>
                <a:avLst/>
                <a:gdLst/>
                <a:ahLst/>
                <a:cxnLst>
                  <a:cxn ang="0">
                    <a:pos x="1" y="2"/>
                  </a:cxn>
                  <a:cxn ang="0">
                    <a:pos x="1" y="3"/>
                  </a:cxn>
                  <a:cxn ang="0">
                    <a:pos x="1" y="2"/>
                  </a:cxn>
                  <a:cxn ang="0">
                    <a:pos x="1" y="2"/>
                  </a:cxn>
                  <a:cxn ang="0">
                    <a:pos x="0" y="2"/>
                  </a:cxn>
                  <a:cxn ang="0">
                    <a:pos x="0" y="0"/>
                  </a:cxn>
                  <a:cxn ang="0">
                    <a:pos x="0" y="2"/>
                  </a:cxn>
                  <a:cxn ang="0">
                    <a:pos x="1" y="2"/>
                  </a:cxn>
                </a:cxnLst>
                <a:rect l="0" t="0" r="r" b="b"/>
                <a:pathLst>
                  <a:path w="1" h="3">
                    <a:moveTo>
                      <a:pt x="1" y="2"/>
                    </a:moveTo>
                    <a:lnTo>
                      <a:pt x="1" y="3"/>
                    </a:lnTo>
                    <a:lnTo>
                      <a:pt x="1" y="2"/>
                    </a:lnTo>
                    <a:lnTo>
                      <a:pt x="1" y="2"/>
                    </a:lnTo>
                    <a:lnTo>
                      <a:pt x="0" y="2"/>
                    </a:lnTo>
                    <a:lnTo>
                      <a:pt x="0" y="0"/>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89" name="Rectangle 493"/>
              <p:cNvSpPr>
                <a:spLocks noChangeArrowheads="1"/>
              </p:cNvSpPr>
              <p:nvPr/>
            </p:nvSpPr>
            <p:spPr bwMode="auto">
              <a:xfrm>
                <a:off x="3916" y="3585"/>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0" name="Freeform 494"/>
              <p:cNvSpPr>
                <a:spLocks/>
              </p:cNvSpPr>
              <p:nvPr/>
            </p:nvSpPr>
            <p:spPr bwMode="auto">
              <a:xfrm>
                <a:off x="3898" y="3575"/>
                <a:ext cx="3" cy="5"/>
              </a:xfrm>
              <a:custGeom>
                <a:avLst/>
                <a:gdLst/>
                <a:ahLst/>
                <a:cxnLst>
                  <a:cxn ang="0">
                    <a:pos x="2" y="1"/>
                  </a:cxn>
                  <a:cxn ang="0">
                    <a:pos x="2" y="1"/>
                  </a:cxn>
                  <a:cxn ang="0">
                    <a:pos x="1" y="0"/>
                  </a:cxn>
                  <a:cxn ang="0">
                    <a:pos x="0" y="0"/>
                  </a:cxn>
                  <a:cxn ang="0">
                    <a:pos x="1" y="1"/>
                  </a:cxn>
                  <a:cxn ang="0">
                    <a:pos x="0" y="3"/>
                  </a:cxn>
                  <a:cxn ang="0">
                    <a:pos x="0" y="4"/>
                  </a:cxn>
                  <a:cxn ang="0">
                    <a:pos x="1" y="5"/>
                  </a:cxn>
                  <a:cxn ang="0">
                    <a:pos x="2" y="5"/>
                  </a:cxn>
                  <a:cxn ang="0">
                    <a:pos x="3" y="5"/>
                  </a:cxn>
                  <a:cxn ang="0">
                    <a:pos x="3" y="5"/>
                  </a:cxn>
                  <a:cxn ang="0">
                    <a:pos x="3" y="5"/>
                  </a:cxn>
                  <a:cxn ang="0">
                    <a:pos x="3" y="3"/>
                  </a:cxn>
                  <a:cxn ang="0">
                    <a:pos x="2" y="2"/>
                  </a:cxn>
                  <a:cxn ang="0">
                    <a:pos x="2" y="1"/>
                  </a:cxn>
                </a:cxnLst>
                <a:rect l="0" t="0" r="r" b="b"/>
                <a:pathLst>
                  <a:path w="3" h="5">
                    <a:moveTo>
                      <a:pt x="2" y="1"/>
                    </a:moveTo>
                    <a:lnTo>
                      <a:pt x="2" y="1"/>
                    </a:lnTo>
                    <a:lnTo>
                      <a:pt x="1" y="0"/>
                    </a:lnTo>
                    <a:lnTo>
                      <a:pt x="0" y="0"/>
                    </a:lnTo>
                    <a:lnTo>
                      <a:pt x="1" y="1"/>
                    </a:lnTo>
                    <a:lnTo>
                      <a:pt x="0" y="3"/>
                    </a:lnTo>
                    <a:lnTo>
                      <a:pt x="0" y="4"/>
                    </a:lnTo>
                    <a:lnTo>
                      <a:pt x="1" y="5"/>
                    </a:lnTo>
                    <a:lnTo>
                      <a:pt x="2" y="5"/>
                    </a:lnTo>
                    <a:lnTo>
                      <a:pt x="3" y="5"/>
                    </a:lnTo>
                    <a:lnTo>
                      <a:pt x="3" y="5"/>
                    </a:lnTo>
                    <a:lnTo>
                      <a:pt x="3" y="5"/>
                    </a:lnTo>
                    <a:lnTo>
                      <a:pt x="3" y="3"/>
                    </a:lnTo>
                    <a:lnTo>
                      <a:pt x="2" y="2"/>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1" name="Freeform 495"/>
              <p:cNvSpPr>
                <a:spLocks/>
              </p:cNvSpPr>
              <p:nvPr/>
            </p:nvSpPr>
            <p:spPr bwMode="auto">
              <a:xfrm>
                <a:off x="3904" y="3567"/>
                <a:ext cx="1" cy="4"/>
              </a:xfrm>
              <a:custGeom>
                <a:avLst/>
                <a:gdLst/>
                <a:ahLst/>
                <a:cxnLst>
                  <a:cxn ang="0">
                    <a:pos x="0" y="2"/>
                  </a:cxn>
                  <a:cxn ang="0">
                    <a:pos x="1" y="4"/>
                  </a:cxn>
                  <a:cxn ang="0">
                    <a:pos x="1" y="1"/>
                  </a:cxn>
                  <a:cxn ang="0">
                    <a:pos x="1" y="0"/>
                  </a:cxn>
                  <a:cxn ang="0">
                    <a:pos x="1" y="1"/>
                  </a:cxn>
                  <a:cxn ang="0">
                    <a:pos x="1" y="1"/>
                  </a:cxn>
                  <a:cxn ang="0">
                    <a:pos x="1" y="0"/>
                  </a:cxn>
                  <a:cxn ang="0">
                    <a:pos x="1" y="0"/>
                  </a:cxn>
                  <a:cxn ang="0">
                    <a:pos x="0" y="2"/>
                  </a:cxn>
                  <a:cxn ang="0">
                    <a:pos x="0" y="2"/>
                  </a:cxn>
                  <a:cxn ang="0">
                    <a:pos x="0" y="2"/>
                  </a:cxn>
                  <a:cxn ang="0">
                    <a:pos x="0" y="2"/>
                  </a:cxn>
                </a:cxnLst>
                <a:rect l="0" t="0" r="r" b="b"/>
                <a:pathLst>
                  <a:path w="1" h="4">
                    <a:moveTo>
                      <a:pt x="0" y="2"/>
                    </a:moveTo>
                    <a:lnTo>
                      <a:pt x="1" y="4"/>
                    </a:lnTo>
                    <a:lnTo>
                      <a:pt x="1" y="1"/>
                    </a:lnTo>
                    <a:lnTo>
                      <a:pt x="1" y="0"/>
                    </a:lnTo>
                    <a:lnTo>
                      <a:pt x="1" y="1"/>
                    </a:lnTo>
                    <a:lnTo>
                      <a:pt x="1" y="1"/>
                    </a:lnTo>
                    <a:lnTo>
                      <a:pt x="1" y="0"/>
                    </a:lnTo>
                    <a:lnTo>
                      <a:pt x="1" y="0"/>
                    </a:lnTo>
                    <a:lnTo>
                      <a:pt x="0" y="2"/>
                    </a:lnTo>
                    <a:lnTo>
                      <a:pt x="0" y="2"/>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2" name="Freeform 496"/>
              <p:cNvSpPr>
                <a:spLocks/>
              </p:cNvSpPr>
              <p:nvPr/>
            </p:nvSpPr>
            <p:spPr bwMode="auto">
              <a:xfrm>
                <a:off x="3919" y="3581"/>
                <a:ext cx="1" cy="2"/>
              </a:xfrm>
              <a:custGeom>
                <a:avLst/>
                <a:gdLst/>
                <a:ahLst/>
                <a:cxnLst>
                  <a:cxn ang="0">
                    <a:pos x="1" y="0"/>
                  </a:cxn>
                  <a:cxn ang="0">
                    <a:pos x="1" y="0"/>
                  </a:cxn>
                  <a:cxn ang="0">
                    <a:pos x="1" y="1"/>
                  </a:cxn>
                  <a:cxn ang="0">
                    <a:pos x="0" y="2"/>
                  </a:cxn>
                  <a:cxn ang="0">
                    <a:pos x="1" y="1"/>
                  </a:cxn>
                  <a:cxn ang="0">
                    <a:pos x="1" y="0"/>
                  </a:cxn>
                </a:cxnLst>
                <a:rect l="0" t="0" r="r" b="b"/>
                <a:pathLst>
                  <a:path w="1" h="2">
                    <a:moveTo>
                      <a:pt x="1" y="0"/>
                    </a:moveTo>
                    <a:lnTo>
                      <a:pt x="1" y="0"/>
                    </a:lnTo>
                    <a:lnTo>
                      <a:pt x="1" y="1"/>
                    </a:lnTo>
                    <a:lnTo>
                      <a:pt x="0" y="2"/>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3" name="Freeform 497"/>
              <p:cNvSpPr>
                <a:spLocks/>
              </p:cNvSpPr>
              <p:nvPr/>
            </p:nvSpPr>
            <p:spPr bwMode="auto">
              <a:xfrm>
                <a:off x="3903" y="3576"/>
                <a:ext cx="1" cy="1"/>
              </a:xfrm>
              <a:custGeom>
                <a:avLst/>
                <a:gdLst/>
                <a:ahLst/>
                <a:cxnLst>
                  <a:cxn ang="0">
                    <a:pos x="0" y="1"/>
                  </a:cxn>
                  <a:cxn ang="0">
                    <a:pos x="1" y="1"/>
                  </a:cxn>
                  <a:cxn ang="0">
                    <a:pos x="1" y="0"/>
                  </a:cxn>
                  <a:cxn ang="0">
                    <a:pos x="1" y="0"/>
                  </a:cxn>
                  <a:cxn ang="0">
                    <a:pos x="0" y="0"/>
                  </a:cxn>
                  <a:cxn ang="0">
                    <a:pos x="0" y="1"/>
                  </a:cxn>
                </a:cxnLst>
                <a:rect l="0" t="0" r="r" b="b"/>
                <a:pathLst>
                  <a:path w="1" h="1">
                    <a:moveTo>
                      <a:pt x="0" y="1"/>
                    </a:moveTo>
                    <a:lnTo>
                      <a:pt x="1" y="1"/>
                    </a:lnTo>
                    <a:lnTo>
                      <a:pt x="1" y="0"/>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4" name="Freeform 498"/>
              <p:cNvSpPr>
                <a:spLocks/>
              </p:cNvSpPr>
              <p:nvPr/>
            </p:nvSpPr>
            <p:spPr bwMode="auto">
              <a:xfrm>
                <a:off x="3909" y="3575"/>
                <a:ext cx="1" cy="3"/>
              </a:xfrm>
              <a:custGeom>
                <a:avLst/>
                <a:gdLst/>
                <a:ahLst/>
                <a:cxnLst>
                  <a:cxn ang="0">
                    <a:pos x="1" y="3"/>
                  </a:cxn>
                  <a:cxn ang="0">
                    <a:pos x="1" y="1"/>
                  </a:cxn>
                  <a:cxn ang="0">
                    <a:pos x="1" y="0"/>
                  </a:cxn>
                  <a:cxn ang="0">
                    <a:pos x="1" y="0"/>
                  </a:cxn>
                  <a:cxn ang="0">
                    <a:pos x="0" y="2"/>
                  </a:cxn>
                  <a:cxn ang="0">
                    <a:pos x="0" y="2"/>
                  </a:cxn>
                  <a:cxn ang="0">
                    <a:pos x="0" y="2"/>
                  </a:cxn>
                  <a:cxn ang="0">
                    <a:pos x="1" y="3"/>
                  </a:cxn>
                </a:cxnLst>
                <a:rect l="0" t="0" r="r" b="b"/>
                <a:pathLst>
                  <a:path w="1" h="3">
                    <a:moveTo>
                      <a:pt x="1" y="3"/>
                    </a:moveTo>
                    <a:lnTo>
                      <a:pt x="1" y="1"/>
                    </a:lnTo>
                    <a:lnTo>
                      <a:pt x="1" y="0"/>
                    </a:lnTo>
                    <a:lnTo>
                      <a:pt x="1" y="0"/>
                    </a:lnTo>
                    <a:lnTo>
                      <a:pt x="0" y="2"/>
                    </a:lnTo>
                    <a:lnTo>
                      <a:pt x="0" y="2"/>
                    </a:lnTo>
                    <a:lnTo>
                      <a:pt x="0" y="2"/>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5" name="Freeform 499"/>
              <p:cNvSpPr>
                <a:spLocks/>
              </p:cNvSpPr>
              <p:nvPr/>
            </p:nvSpPr>
            <p:spPr bwMode="auto">
              <a:xfrm>
                <a:off x="3940" y="3467"/>
                <a:ext cx="1" cy="2"/>
              </a:xfrm>
              <a:custGeom>
                <a:avLst/>
                <a:gdLst/>
                <a:ahLst/>
                <a:cxnLst>
                  <a:cxn ang="0">
                    <a:pos x="1" y="1"/>
                  </a:cxn>
                  <a:cxn ang="0">
                    <a:pos x="1" y="2"/>
                  </a:cxn>
                  <a:cxn ang="0">
                    <a:pos x="1" y="1"/>
                  </a:cxn>
                  <a:cxn ang="0">
                    <a:pos x="1" y="1"/>
                  </a:cxn>
                  <a:cxn ang="0">
                    <a:pos x="1" y="0"/>
                  </a:cxn>
                  <a:cxn ang="0">
                    <a:pos x="1" y="0"/>
                  </a:cxn>
                  <a:cxn ang="0">
                    <a:pos x="0" y="1"/>
                  </a:cxn>
                  <a:cxn ang="0">
                    <a:pos x="0" y="1"/>
                  </a:cxn>
                  <a:cxn ang="0">
                    <a:pos x="0" y="2"/>
                  </a:cxn>
                  <a:cxn ang="0">
                    <a:pos x="1" y="1"/>
                  </a:cxn>
                  <a:cxn ang="0">
                    <a:pos x="1" y="1"/>
                  </a:cxn>
                </a:cxnLst>
                <a:rect l="0" t="0" r="r" b="b"/>
                <a:pathLst>
                  <a:path w="1" h="2">
                    <a:moveTo>
                      <a:pt x="1" y="1"/>
                    </a:moveTo>
                    <a:lnTo>
                      <a:pt x="1" y="2"/>
                    </a:lnTo>
                    <a:lnTo>
                      <a:pt x="1" y="1"/>
                    </a:lnTo>
                    <a:lnTo>
                      <a:pt x="1" y="1"/>
                    </a:lnTo>
                    <a:lnTo>
                      <a:pt x="1" y="0"/>
                    </a:lnTo>
                    <a:lnTo>
                      <a:pt x="1" y="0"/>
                    </a:lnTo>
                    <a:lnTo>
                      <a:pt x="0" y="1"/>
                    </a:lnTo>
                    <a:lnTo>
                      <a:pt x="0" y="1"/>
                    </a:lnTo>
                    <a:lnTo>
                      <a:pt x="0" y="2"/>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6" name="Freeform 500"/>
              <p:cNvSpPr>
                <a:spLocks/>
              </p:cNvSpPr>
              <p:nvPr/>
            </p:nvSpPr>
            <p:spPr bwMode="auto">
              <a:xfrm>
                <a:off x="3928" y="3606"/>
                <a:ext cx="2" cy="1"/>
              </a:xfrm>
              <a:custGeom>
                <a:avLst/>
                <a:gdLst/>
                <a:ahLst/>
                <a:cxnLst>
                  <a:cxn ang="0">
                    <a:pos x="1" y="0"/>
                  </a:cxn>
                  <a:cxn ang="0">
                    <a:pos x="2" y="0"/>
                  </a:cxn>
                  <a:cxn ang="0">
                    <a:pos x="2" y="0"/>
                  </a:cxn>
                  <a:cxn ang="0">
                    <a:pos x="1" y="0"/>
                  </a:cxn>
                  <a:cxn ang="0">
                    <a:pos x="1" y="0"/>
                  </a:cxn>
                  <a:cxn ang="0">
                    <a:pos x="1" y="0"/>
                  </a:cxn>
                  <a:cxn ang="0">
                    <a:pos x="0" y="0"/>
                  </a:cxn>
                  <a:cxn ang="0">
                    <a:pos x="0" y="0"/>
                  </a:cxn>
                  <a:cxn ang="0">
                    <a:pos x="0" y="0"/>
                  </a:cxn>
                  <a:cxn ang="0">
                    <a:pos x="1" y="0"/>
                  </a:cxn>
                </a:cxnLst>
                <a:rect l="0" t="0" r="r" b="b"/>
                <a:pathLst>
                  <a:path w="2">
                    <a:moveTo>
                      <a:pt x="1" y="0"/>
                    </a:moveTo>
                    <a:lnTo>
                      <a:pt x="2" y="0"/>
                    </a:lnTo>
                    <a:lnTo>
                      <a:pt x="2" y="0"/>
                    </a:lnTo>
                    <a:lnTo>
                      <a:pt x="1" y="0"/>
                    </a:lnTo>
                    <a:lnTo>
                      <a:pt x="1" y="0"/>
                    </a:lnTo>
                    <a:lnTo>
                      <a:pt x="1" y="0"/>
                    </a:lnTo>
                    <a:lnTo>
                      <a:pt x="0" y="0"/>
                    </a:lnTo>
                    <a:lnTo>
                      <a:pt x="0" y="0"/>
                    </a:lnTo>
                    <a:lnTo>
                      <a:pt x="0"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7" name="Freeform 501"/>
              <p:cNvSpPr>
                <a:spLocks/>
              </p:cNvSpPr>
              <p:nvPr/>
            </p:nvSpPr>
            <p:spPr bwMode="auto">
              <a:xfrm>
                <a:off x="3926" y="3612"/>
                <a:ext cx="3" cy="1"/>
              </a:xfrm>
              <a:custGeom>
                <a:avLst/>
                <a:gdLst/>
                <a:ahLst/>
                <a:cxnLst>
                  <a:cxn ang="0">
                    <a:pos x="3" y="1"/>
                  </a:cxn>
                  <a:cxn ang="0">
                    <a:pos x="2" y="1"/>
                  </a:cxn>
                  <a:cxn ang="0">
                    <a:pos x="1" y="0"/>
                  </a:cxn>
                  <a:cxn ang="0">
                    <a:pos x="1" y="0"/>
                  </a:cxn>
                  <a:cxn ang="0">
                    <a:pos x="0" y="1"/>
                  </a:cxn>
                  <a:cxn ang="0">
                    <a:pos x="1" y="1"/>
                  </a:cxn>
                  <a:cxn ang="0">
                    <a:pos x="2" y="1"/>
                  </a:cxn>
                  <a:cxn ang="0">
                    <a:pos x="3" y="1"/>
                  </a:cxn>
                </a:cxnLst>
                <a:rect l="0" t="0" r="r" b="b"/>
                <a:pathLst>
                  <a:path w="3" h="1">
                    <a:moveTo>
                      <a:pt x="3" y="1"/>
                    </a:moveTo>
                    <a:lnTo>
                      <a:pt x="2" y="1"/>
                    </a:lnTo>
                    <a:lnTo>
                      <a:pt x="1" y="0"/>
                    </a:lnTo>
                    <a:lnTo>
                      <a:pt x="1" y="0"/>
                    </a:lnTo>
                    <a:lnTo>
                      <a:pt x="0" y="1"/>
                    </a:lnTo>
                    <a:lnTo>
                      <a:pt x="1" y="1"/>
                    </a:lnTo>
                    <a:lnTo>
                      <a:pt x="2" y="1"/>
                    </a:lnTo>
                    <a:lnTo>
                      <a:pt x="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8" name="Freeform 502"/>
              <p:cNvSpPr>
                <a:spLocks/>
              </p:cNvSpPr>
              <p:nvPr/>
            </p:nvSpPr>
            <p:spPr bwMode="auto">
              <a:xfrm>
                <a:off x="3924" y="3598"/>
                <a:ext cx="3" cy="3"/>
              </a:xfrm>
              <a:custGeom>
                <a:avLst/>
                <a:gdLst/>
                <a:ahLst/>
                <a:cxnLst>
                  <a:cxn ang="0">
                    <a:pos x="1" y="0"/>
                  </a:cxn>
                  <a:cxn ang="0">
                    <a:pos x="0" y="1"/>
                  </a:cxn>
                  <a:cxn ang="0">
                    <a:pos x="0" y="3"/>
                  </a:cxn>
                  <a:cxn ang="0">
                    <a:pos x="3" y="2"/>
                  </a:cxn>
                  <a:cxn ang="0">
                    <a:pos x="3" y="2"/>
                  </a:cxn>
                  <a:cxn ang="0">
                    <a:pos x="3" y="0"/>
                  </a:cxn>
                  <a:cxn ang="0">
                    <a:pos x="3" y="1"/>
                  </a:cxn>
                  <a:cxn ang="0">
                    <a:pos x="1" y="0"/>
                  </a:cxn>
                </a:cxnLst>
                <a:rect l="0" t="0" r="r" b="b"/>
                <a:pathLst>
                  <a:path w="3" h="3">
                    <a:moveTo>
                      <a:pt x="1" y="0"/>
                    </a:moveTo>
                    <a:lnTo>
                      <a:pt x="0" y="1"/>
                    </a:lnTo>
                    <a:lnTo>
                      <a:pt x="0" y="3"/>
                    </a:lnTo>
                    <a:lnTo>
                      <a:pt x="3" y="2"/>
                    </a:lnTo>
                    <a:lnTo>
                      <a:pt x="3" y="2"/>
                    </a:lnTo>
                    <a:lnTo>
                      <a:pt x="3" y="0"/>
                    </a:lnTo>
                    <a:lnTo>
                      <a:pt x="3"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99" name="Freeform 503"/>
              <p:cNvSpPr>
                <a:spLocks/>
              </p:cNvSpPr>
              <p:nvPr/>
            </p:nvSpPr>
            <p:spPr bwMode="auto">
              <a:xfrm>
                <a:off x="3943" y="3468"/>
                <a:ext cx="2" cy="2"/>
              </a:xfrm>
              <a:custGeom>
                <a:avLst/>
                <a:gdLst/>
                <a:ahLst/>
                <a:cxnLst>
                  <a:cxn ang="0">
                    <a:pos x="1" y="2"/>
                  </a:cxn>
                  <a:cxn ang="0">
                    <a:pos x="2" y="1"/>
                  </a:cxn>
                  <a:cxn ang="0">
                    <a:pos x="1" y="0"/>
                  </a:cxn>
                  <a:cxn ang="0">
                    <a:pos x="1" y="1"/>
                  </a:cxn>
                  <a:cxn ang="0">
                    <a:pos x="1" y="1"/>
                  </a:cxn>
                  <a:cxn ang="0">
                    <a:pos x="0" y="1"/>
                  </a:cxn>
                  <a:cxn ang="0">
                    <a:pos x="0" y="1"/>
                  </a:cxn>
                  <a:cxn ang="0">
                    <a:pos x="1" y="2"/>
                  </a:cxn>
                  <a:cxn ang="0">
                    <a:pos x="1" y="2"/>
                  </a:cxn>
                </a:cxnLst>
                <a:rect l="0" t="0" r="r" b="b"/>
                <a:pathLst>
                  <a:path w="2" h="2">
                    <a:moveTo>
                      <a:pt x="1" y="2"/>
                    </a:moveTo>
                    <a:lnTo>
                      <a:pt x="2" y="1"/>
                    </a:lnTo>
                    <a:lnTo>
                      <a:pt x="1" y="0"/>
                    </a:lnTo>
                    <a:lnTo>
                      <a:pt x="1" y="1"/>
                    </a:lnTo>
                    <a:lnTo>
                      <a:pt x="1" y="1"/>
                    </a:lnTo>
                    <a:lnTo>
                      <a:pt x="0" y="1"/>
                    </a:lnTo>
                    <a:lnTo>
                      <a:pt x="0" y="1"/>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0" name="Freeform 504"/>
              <p:cNvSpPr>
                <a:spLocks/>
              </p:cNvSpPr>
              <p:nvPr/>
            </p:nvSpPr>
            <p:spPr bwMode="auto">
              <a:xfrm>
                <a:off x="3920" y="3589"/>
                <a:ext cx="3" cy="4"/>
              </a:xfrm>
              <a:custGeom>
                <a:avLst/>
                <a:gdLst/>
                <a:ahLst/>
                <a:cxnLst>
                  <a:cxn ang="0">
                    <a:pos x="1" y="4"/>
                  </a:cxn>
                  <a:cxn ang="0">
                    <a:pos x="3" y="2"/>
                  </a:cxn>
                  <a:cxn ang="0">
                    <a:pos x="3" y="2"/>
                  </a:cxn>
                  <a:cxn ang="0">
                    <a:pos x="2" y="1"/>
                  </a:cxn>
                  <a:cxn ang="0">
                    <a:pos x="2" y="1"/>
                  </a:cxn>
                  <a:cxn ang="0">
                    <a:pos x="1" y="0"/>
                  </a:cxn>
                  <a:cxn ang="0">
                    <a:pos x="0" y="0"/>
                  </a:cxn>
                  <a:cxn ang="0">
                    <a:pos x="0" y="0"/>
                  </a:cxn>
                  <a:cxn ang="0">
                    <a:pos x="0" y="1"/>
                  </a:cxn>
                  <a:cxn ang="0">
                    <a:pos x="0" y="1"/>
                  </a:cxn>
                  <a:cxn ang="0">
                    <a:pos x="2" y="1"/>
                  </a:cxn>
                  <a:cxn ang="0">
                    <a:pos x="2" y="1"/>
                  </a:cxn>
                  <a:cxn ang="0">
                    <a:pos x="2" y="2"/>
                  </a:cxn>
                  <a:cxn ang="0">
                    <a:pos x="2" y="2"/>
                  </a:cxn>
                  <a:cxn ang="0">
                    <a:pos x="0" y="3"/>
                  </a:cxn>
                  <a:cxn ang="0">
                    <a:pos x="1" y="4"/>
                  </a:cxn>
                </a:cxnLst>
                <a:rect l="0" t="0" r="r" b="b"/>
                <a:pathLst>
                  <a:path w="3" h="4">
                    <a:moveTo>
                      <a:pt x="1" y="4"/>
                    </a:moveTo>
                    <a:lnTo>
                      <a:pt x="3" y="2"/>
                    </a:lnTo>
                    <a:lnTo>
                      <a:pt x="3" y="2"/>
                    </a:lnTo>
                    <a:lnTo>
                      <a:pt x="2" y="1"/>
                    </a:lnTo>
                    <a:lnTo>
                      <a:pt x="2" y="1"/>
                    </a:lnTo>
                    <a:lnTo>
                      <a:pt x="1" y="0"/>
                    </a:lnTo>
                    <a:lnTo>
                      <a:pt x="0" y="0"/>
                    </a:lnTo>
                    <a:lnTo>
                      <a:pt x="0" y="0"/>
                    </a:lnTo>
                    <a:lnTo>
                      <a:pt x="0" y="1"/>
                    </a:lnTo>
                    <a:lnTo>
                      <a:pt x="0" y="1"/>
                    </a:lnTo>
                    <a:lnTo>
                      <a:pt x="2" y="1"/>
                    </a:lnTo>
                    <a:lnTo>
                      <a:pt x="2" y="1"/>
                    </a:lnTo>
                    <a:lnTo>
                      <a:pt x="2" y="2"/>
                    </a:lnTo>
                    <a:lnTo>
                      <a:pt x="2" y="2"/>
                    </a:lnTo>
                    <a:lnTo>
                      <a:pt x="0" y="3"/>
                    </a:lnTo>
                    <a:lnTo>
                      <a:pt x="1"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1" name="Freeform 505"/>
              <p:cNvSpPr>
                <a:spLocks/>
              </p:cNvSpPr>
              <p:nvPr/>
            </p:nvSpPr>
            <p:spPr bwMode="auto">
              <a:xfrm>
                <a:off x="3901" y="3580"/>
                <a:ext cx="1" cy="2"/>
              </a:xfrm>
              <a:custGeom>
                <a:avLst/>
                <a:gdLst/>
                <a:ahLst/>
                <a:cxnLst>
                  <a:cxn ang="0">
                    <a:pos x="0" y="1"/>
                  </a:cxn>
                  <a:cxn ang="0">
                    <a:pos x="0" y="2"/>
                  </a:cxn>
                  <a:cxn ang="0">
                    <a:pos x="0" y="1"/>
                  </a:cxn>
                  <a:cxn ang="0">
                    <a:pos x="1" y="0"/>
                  </a:cxn>
                  <a:cxn ang="0">
                    <a:pos x="0" y="0"/>
                  </a:cxn>
                  <a:cxn ang="0">
                    <a:pos x="0" y="1"/>
                  </a:cxn>
                </a:cxnLst>
                <a:rect l="0" t="0" r="r" b="b"/>
                <a:pathLst>
                  <a:path w="1" h="2">
                    <a:moveTo>
                      <a:pt x="0" y="1"/>
                    </a:moveTo>
                    <a:lnTo>
                      <a:pt x="0" y="2"/>
                    </a:lnTo>
                    <a:lnTo>
                      <a:pt x="0" y="1"/>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2" name="Freeform 506"/>
              <p:cNvSpPr>
                <a:spLocks/>
              </p:cNvSpPr>
              <p:nvPr/>
            </p:nvSpPr>
            <p:spPr bwMode="auto">
              <a:xfrm>
                <a:off x="3931" y="3594"/>
                <a:ext cx="5" cy="2"/>
              </a:xfrm>
              <a:custGeom>
                <a:avLst/>
                <a:gdLst/>
                <a:ahLst/>
                <a:cxnLst>
                  <a:cxn ang="0">
                    <a:pos x="0" y="1"/>
                  </a:cxn>
                  <a:cxn ang="0">
                    <a:pos x="0" y="1"/>
                  </a:cxn>
                  <a:cxn ang="0">
                    <a:pos x="1" y="1"/>
                  </a:cxn>
                  <a:cxn ang="0">
                    <a:pos x="2" y="1"/>
                  </a:cxn>
                  <a:cxn ang="0">
                    <a:pos x="4" y="2"/>
                  </a:cxn>
                  <a:cxn ang="0">
                    <a:pos x="5" y="2"/>
                  </a:cxn>
                  <a:cxn ang="0">
                    <a:pos x="4" y="2"/>
                  </a:cxn>
                  <a:cxn ang="0">
                    <a:pos x="2" y="0"/>
                  </a:cxn>
                  <a:cxn ang="0">
                    <a:pos x="1" y="1"/>
                  </a:cxn>
                  <a:cxn ang="0">
                    <a:pos x="0" y="1"/>
                  </a:cxn>
                </a:cxnLst>
                <a:rect l="0" t="0" r="r" b="b"/>
                <a:pathLst>
                  <a:path w="5" h="2">
                    <a:moveTo>
                      <a:pt x="0" y="1"/>
                    </a:moveTo>
                    <a:lnTo>
                      <a:pt x="0" y="1"/>
                    </a:lnTo>
                    <a:lnTo>
                      <a:pt x="1" y="1"/>
                    </a:lnTo>
                    <a:lnTo>
                      <a:pt x="2" y="1"/>
                    </a:lnTo>
                    <a:lnTo>
                      <a:pt x="4" y="2"/>
                    </a:lnTo>
                    <a:lnTo>
                      <a:pt x="5" y="2"/>
                    </a:lnTo>
                    <a:lnTo>
                      <a:pt x="4" y="2"/>
                    </a:lnTo>
                    <a:lnTo>
                      <a:pt x="2" y="0"/>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3" name="Rectangle 507"/>
              <p:cNvSpPr>
                <a:spLocks noChangeArrowheads="1"/>
              </p:cNvSpPr>
              <p:nvPr/>
            </p:nvSpPr>
            <p:spPr bwMode="auto">
              <a:xfrm>
                <a:off x="3927" y="3598"/>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4" name="Freeform 508"/>
              <p:cNvSpPr>
                <a:spLocks/>
              </p:cNvSpPr>
              <p:nvPr/>
            </p:nvSpPr>
            <p:spPr bwMode="auto">
              <a:xfrm>
                <a:off x="3923" y="3470"/>
                <a:ext cx="11" cy="5"/>
              </a:xfrm>
              <a:custGeom>
                <a:avLst/>
                <a:gdLst/>
                <a:ahLst/>
                <a:cxnLst>
                  <a:cxn ang="0">
                    <a:pos x="9" y="1"/>
                  </a:cxn>
                  <a:cxn ang="0">
                    <a:pos x="9" y="0"/>
                  </a:cxn>
                  <a:cxn ang="0">
                    <a:pos x="8" y="1"/>
                  </a:cxn>
                  <a:cxn ang="0">
                    <a:pos x="2" y="2"/>
                  </a:cxn>
                  <a:cxn ang="0">
                    <a:pos x="0" y="2"/>
                  </a:cxn>
                  <a:cxn ang="0">
                    <a:pos x="0" y="3"/>
                  </a:cxn>
                  <a:cxn ang="0">
                    <a:pos x="0" y="3"/>
                  </a:cxn>
                  <a:cxn ang="0">
                    <a:pos x="0" y="4"/>
                  </a:cxn>
                  <a:cxn ang="0">
                    <a:pos x="0" y="4"/>
                  </a:cxn>
                  <a:cxn ang="0">
                    <a:pos x="0" y="4"/>
                  </a:cxn>
                  <a:cxn ang="0">
                    <a:pos x="0" y="4"/>
                  </a:cxn>
                  <a:cxn ang="0">
                    <a:pos x="0" y="4"/>
                  </a:cxn>
                  <a:cxn ang="0">
                    <a:pos x="0" y="5"/>
                  </a:cxn>
                  <a:cxn ang="0">
                    <a:pos x="11" y="1"/>
                  </a:cxn>
                  <a:cxn ang="0">
                    <a:pos x="10" y="1"/>
                  </a:cxn>
                  <a:cxn ang="0">
                    <a:pos x="9" y="1"/>
                  </a:cxn>
                  <a:cxn ang="0">
                    <a:pos x="8" y="1"/>
                  </a:cxn>
                  <a:cxn ang="0">
                    <a:pos x="8" y="1"/>
                  </a:cxn>
                  <a:cxn ang="0">
                    <a:pos x="8" y="1"/>
                  </a:cxn>
                  <a:cxn ang="0">
                    <a:pos x="9" y="1"/>
                  </a:cxn>
                </a:cxnLst>
                <a:rect l="0" t="0" r="r" b="b"/>
                <a:pathLst>
                  <a:path w="11" h="5">
                    <a:moveTo>
                      <a:pt x="9" y="1"/>
                    </a:moveTo>
                    <a:lnTo>
                      <a:pt x="9" y="0"/>
                    </a:lnTo>
                    <a:lnTo>
                      <a:pt x="8" y="1"/>
                    </a:lnTo>
                    <a:lnTo>
                      <a:pt x="2" y="2"/>
                    </a:lnTo>
                    <a:lnTo>
                      <a:pt x="0" y="2"/>
                    </a:lnTo>
                    <a:lnTo>
                      <a:pt x="0" y="3"/>
                    </a:lnTo>
                    <a:lnTo>
                      <a:pt x="0" y="3"/>
                    </a:lnTo>
                    <a:lnTo>
                      <a:pt x="0" y="4"/>
                    </a:lnTo>
                    <a:lnTo>
                      <a:pt x="0" y="4"/>
                    </a:lnTo>
                    <a:lnTo>
                      <a:pt x="0" y="4"/>
                    </a:lnTo>
                    <a:lnTo>
                      <a:pt x="0" y="4"/>
                    </a:lnTo>
                    <a:lnTo>
                      <a:pt x="0" y="4"/>
                    </a:lnTo>
                    <a:lnTo>
                      <a:pt x="0" y="5"/>
                    </a:lnTo>
                    <a:lnTo>
                      <a:pt x="11" y="1"/>
                    </a:lnTo>
                    <a:lnTo>
                      <a:pt x="10" y="1"/>
                    </a:lnTo>
                    <a:lnTo>
                      <a:pt x="9" y="1"/>
                    </a:lnTo>
                    <a:lnTo>
                      <a:pt x="8" y="1"/>
                    </a:lnTo>
                    <a:lnTo>
                      <a:pt x="8" y="1"/>
                    </a:lnTo>
                    <a:lnTo>
                      <a:pt x="8" y="1"/>
                    </a:lnTo>
                    <a:lnTo>
                      <a:pt x="9"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5" name="Freeform 509"/>
              <p:cNvSpPr>
                <a:spLocks/>
              </p:cNvSpPr>
              <p:nvPr/>
            </p:nvSpPr>
            <p:spPr bwMode="auto">
              <a:xfrm>
                <a:off x="3927" y="3591"/>
                <a:ext cx="2" cy="1"/>
              </a:xfrm>
              <a:custGeom>
                <a:avLst/>
                <a:gdLst/>
                <a:ahLst/>
                <a:cxnLst>
                  <a:cxn ang="0">
                    <a:pos x="2" y="1"/>
                  </a:cxn>
                  <a:cxn ang="0">
                    <a:pos x="2" y="1"/>
                  </a:cxn>
                  <a:cxn ang="0">
                    <a:pos x="2" y="0"/>
                  </a:cxn>
                  <a:cxn ang="0">
                    <a:pos x="1" y="0"/>
                  </a:cxn>
                  <a:cxn ang="0">
                    <a:pos x="0" y="1"/>
                  </a:cxn>
                  <a:cxn ang="0">
                    <a:pos x="1" y="1"/>
                  </a:cxn>
                  <a:cxn ang="0">
                    <a:pos x="2" y="1"/>
                  </a:cxn>
                </a:cxnLst>
                <a:rect l="0" t="0" r="r" b="b"/>
                <a:pathLst>
                  <a:path w="2" h="1">
                    <a:moveTo>
                      <a:pt x="2" y="1"/>
                    </a:moveTo>
                    <a:lnTo>
                      <a:pt x="2" y="1"/>
                    </a:lnTo>
                    <a:lnTo>
                      <a:pt x="2" y="0"/>
                    </a:lnTo>
                    <a:lnTo>
                      <a:pt x="1" y="0"/>
                    </a:lnTo>
                    <a:lnTo>
                      <a:pt x="0" y="1"/>
                    </a:lnTo>
                    <a:lnTo>
                      <a:pt x="1"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6" name="Freeform 510"/>
              <p:cNvSpPr>
                <a:spLocks/>
              </p:cNvSpPr>
              <p:nvPr/>
            </p:nvSpPr>
            <p:spPr bwMode="auto">
              <a:xfrm>
                <a:off x="3949" y="3649"/>
                <a:ext cx="2" cy="2"/>
              </a:xfrm>
              <a:custGeom>
                <a:avLst/>
                <a:gdLst/>
                <a:ahLst/>
                <a:cxnLst>
                  <a:cxn ang="0">
                    <a:pos x="0" y="1"/>
                  </a:cxn>
                  <a:cxn ang="0">
                    <a:pos x="0" y="0"/>
                  </a:cxn>
                  <a:cxn ang="0">
                    <a:pos x="0" y="1"/>
                  </a:cxn>
                  <a:cxn ang="0">
                    <a:pos x="0" y="1"/>
                  </a:cxn>
                  <a:cxn ang="0">
                    <a:pos x="2" y="2"/>
                  </a:cxn>
                  <a:cxn ang="0">
                    <a:pos x="2" y="2"/>
                  </a:cxn>
                  <a:cxn ang="0">
                    <a:pos x="1" y="1"/>
                  </a:cxn>
                  <a:cxn ang="0">
                    <a:pos x="0" y="1"/>
                  </a:cxn>
                </a:cxnLst>
                <a:rect l="0" t="0" r="r" b="b"/>
                <a:pathLst>
                  <a:path w="2" h="2">
                    <a:moveTo>
                      <a:pt x="0" y="1"/>
                    </a:moveTo>
                    <a:lnTo>
                      <a:pt x="0" y="0"/>
                    </a:lnTo>
                    <a:lnTo>
                      <a:pt x="0" y="1"/>
                    </a:lnTo>
                    <a:lnTo>
                      <a:pt x="0" y="1"/>
                    </a:lnTo>
                    <a:lnTo>
                      <a:pt x="2" y="2"/>
                    </a:lnTo>
                    <a:lnTo>
                      <a:pt x="2" y="2"/>
                    </a:lnTo>
                    <a:lnTo>
                      <a:pt x="1"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7" name="Freeform 511"/>
              <p:cNvSpPr>
                <a:spLocks/>
              </p:cNvSpPr>
              <p:nvPr/>
            </p:nvSpPr>
            <p:spPr bwMode="auto">
              <a:xfrm>
                <a:off x="3992" y="3635"/>
                <a:ext cx="3" cy="3"/>
              </a:xfrm>
              <a:custGeom>
                <a:avLst/>
                <a:gdLst/>
                <a:ahLst/>
                <a:cxnLst>
                  <a:cxn ang="0">
                    <a:pos x="2" y="1"/>
                  </a:cxn>
                  <a:cxn ang="0">
                    <a:pos x="1" y="0"/>
                  </a:cxn>
                  <a:cxn ang="0">
                    <a:pos x="1" y="0"/>
                  </a:cxn>
                  <a:cxn ang="0">
                    <a:pos x="0" y="0"/>
                  </a:cxn>
                  <a:cxn ang="0">
                    <a:pos x="2" y="3"/>
                  </a:cxn>
                  <a:cxn ang="0">
                    <a:pos x="2" y="3"/>
                  </a:cxn>
                  <a:cxn ang="0">
                    <a:pos x="3" y="3"/>
                  </a:cxn>
                  <a:cxn ang="0">
                    <a:pos x="3" y="3"/>
                  </a:cxn>
                  <a:cxn ang="0">
                    <a:pos x="2" y="1"/>
                  </a:cxn>
                </a:cxnLst>
                <a:rect l="0" t="0" r="r" b="b"/>
                <a:pathLst>
                  <a:path w="3" h="3">
                    <a:moveTo>
                      <a:pt x="2" y="1"/>
                    </a:moveTo>
                    <a:lnTo>
                      <a:pt x="1" y="0"/>
                    </a:lnTo>
                    <a:lnTo>
                      <a:pt x="1" y="0"/>
                    </a:lnTo>
                    <a:lnTo>
                      <a:pt x="0" y="0"/>
                    </a:lnTo>
                    <a:lnTo>
                      <a:pt x="2" y="3"/>
                    </a:lnTo>
                    <a:lnTo>
                      <a:pt x="2" y="3"/>
                    </a:lnTo>
                    <a:lnTo>
                      <a:pt x="3" y="3"/>
                    </a:lnTo>
                    <a:lnTo>
                      <a:pt x="3" y="3"/>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8" name="Freeform 512"/>
              <p:cNvSpPr>
                <a:spLocks/>
              </p:cNvSpPr>
              <p:nvPr/>
            </p:nvSpPr>
            <p:spPr bwMode="auto">
              <a:xfrm>
                <a:off x="3972" y="3615"/>
                <a:ext cx="1" cy="1"/>
              </a:xfrm>
              <a:custGeom>
                <a:avLst/>
                <a:gdLst/>
                <a:ahLst/>
                <a:cxnLst>
                  <a:cxn ang="0">
                    <a:pos x="0" y="1"/>
                  </a:cxn>
                  <a:cxn ang="0">
                    <a:pos x="0" y="1"/>
                  </a:cxn>
                  <a:cxn ang="0">
                    <a:pos x="0" y="0"/>
                  </a:cxn>
                  <a:cxn ang="0">
                    <a:pos x="0" y="1"/>
                  </a:cxn>
                  <a:cxn ang="0">
                    <a:pos x="0" y="1"/>
                  </a:cxn>
                </a:cxnLst>
                <a:rect l="0" t="0" r="r" b="b"/>
                <a:pathLst>
                  <a:path h="1">
                    <a:moveTo>
                      <a:pt x="0" y="1"/>
                    </a:moveTo>
                    <a:lnTo>
                      <a:pt x="0" y="1"/>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09" name="Freeform 513"/>
              <p:cNvSpPr>
                <a:spLocks/>
              </p:cNvSpPr>
              <p:nvPr/>
            </p:nvSpPr>
            <p:spPr bwMode="auto">
              <a:xfrm>
                <a:off x="3961" y="3442"/>
                <a:ext cx="1" cy="2"/>
              </a:xfrm>
              <a:custGeom>
                <a:avLst/>
                <a:gdLst/>
                <a:ahLst/>
                <a:cxnLst>
                  <a:cxn ang="0">
                    <a:pos x="1" y="1"/>
                  </a:cxn>
                  <a:cxn ang="0">
                    <a:pos x="1" y="0"/>
                  </a:cxn>
                  <a:cxn ang="0">
                    <a:pos x="1" y="1"/>
                  </a:cxn>
                  <a:cxn ang="0">
                    <a:pos x="0" y="2"/>
                  </a:cxn>
                  <a:cxn ang="0">
                    <a:pos x="1" y="2"/>
                  </a:cxn>
                  <a:cxn ang="0">
                    <a:pos x="1" y="2"/>
                  </a:cxn>
                  <a:cxn ang="0">
                    <a:pos x="1" y="1"/>
                  </a:cxn>
                </a:cxnLst>
                <a:rect l="0" t="0" r="r" b="b"/>
                <a:pathLst>
                  <a:path w="1" h="2">
                    <a:moveTo>
                      <a:pt x="1" y="1"/>
                    </a:moveTo>
                    <a:lnTo>
                      <a:pt x="1" y="0"/>
                    </a:lnTo>
                    <a:lnTo>
                      <a:pt x="1" y="1"/>
                    </a:lnTo>
                    <a:lnTo>
                      <a:pt x="0" y="2"/>
                    </a:lnTo>
                    <a:lnTo>
                      <a:pt x="1" y="2"/>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0" name="Freeform 514"/>
              <p:cNvSpPr>
                <a:spLocks/>
              </p:cNvSpPr>
              <p:nvPr/>
            </p:nvSpPr>
            <p:spPr bwMode="auto">
              <a:xfrm>
                <a:off x="3920" y="3606"/>
                <a:ext cx="33" cy="14"/>
              </a:xfrm>
              <a:custGeom>
                <a:avLst/>
                <a:gdLst/>
                <a:ahLst/>
                <a:cxnLst>
                  <a:cxn ang="0">
                    <a:pos x="32" y="10"/>
                  </a:cxn>
                  <a:cxn ang="0">
                    <a:pos x="33" y="8"/>
                  </a:cxn>
                  <a:cxn ang="0">
                    <a:pos x="32" y="7"/>
                  </a:cxn>
                  <a:cxn ang="0">
                    <a:pos x="28" y="6"/>
                  </a:cxn>
                  <a:cxn ang="0">
                    <a:pos x="27" y="5"/>
                  </a:cxn>
                  <a:cxn ang="0">
                    <a:pos x="29" y="4"/>
                  </a:cxn>
                  <a:cxn ang="0">
                    <a:pos x="29" y="4"/>
                  </a:cxn>
                  <a:cxn ang="0">
                    <a:pos x="25" y="3"/>
                  </a:cxn>
                  <a:cxn ang="0">
                    <a:pos x="25" y="2"/>
                  </a:cxn>
                  <a:cxn ang="0">
                    <a:pos x="20" y="0"/>
                  </a:cxn>
                  <a:cxn ang="0">
                    <a:pos x="14" y="1"/>
                  </a:cxn>
                  <a:cxn ang="0">
                    <a:pos x="14" y="1"/>
                  </a:cxn>
                  <a:cxn ang="0">
                    <a:pos x="11" y="2"/>
                  </a:cxn>
                  <a:cxn ang="0">
                    <a:pos x="9" y="0"/>
                  </a:cxn>
                  <a:cxn ang="0">
                    <a:pos x="7" y="0"/>
                  </a:cxn>
                  <a:cxn ang="0">
                    <a:pos x="6" y="2"/>
                  </a:cxn>
                  <a:cxn ang="0">
                    <a:pos x="6" y="3"/>
                  </a:cxn>
                  <a:cxn ang="0">
                    <a:pos x="9" y="3"/>
                  </a:cxn>
                  <a:cxn ang="0">
                    <a:pos x="9" y="6"/>
                  </a:cxn>
                  <a:cxn ang="0">
                    <a:pos x="11" y="7"/>
                  </a:cxn>
                  <a:cxn ang="0">
                    <a:pos x="11" y="8"/>
                  </a:cxn>
                  <a:cxn ang="0">
                    <a:pos x="3" y="8"/>
                  </a:cxn>
                  <a:cxn ang="0">
                    <a:pos x="0" y="8"/>
                  </a:cxn>
                  <a:cxn ang="0">
                    <a:pos x="1" y="10"/>
                  </a:cxn>
                  <a:cxn ang="0">
                    <a:pos x="3" y="11"/>
                  </a:cxn>
                  <a:cxn ang="0">
                    <a:pos x="3" y="11"/>
                  </a:cxn>
                  <a:cxn ang="0">
                    <a:pos x="4" y="10"/>
                  </a:cxn>
                  <a:cxn ang="0">
                    <a:pos x="11" y="11"/>
                  </a:cxn>
                  <a:cxn ang="0">
                    <a:pos x="14" y="11"/>
                  </a:cxn>
                  <a:cxn ang="0">
                    <a:pos x="14" y="11"/>
                  </a:cxn>
                  <a:cxn ang="0">
                    <a:pos x="15" y="13"/>
                  </a:cxn>
                  <a:cxn ang="0">
                    <a:pos x="16" y="14"/>
                  </a:cxn>
                  <a:cxn ang="0">
                    <a:pos x="16" y="14"/>
                  </a:cxn>
                  <a:cxn ang="0">
                    <a:pos x="18" y="12"/>
                  </a:cxn>
                  <a:cxn ang="0">
                    <a:pos x="20" y="10"/>
                  </a:cxn>
                  <a:cxn ang="0">
                    <a:pos x="21" y="10"/>
                  </a:cxn>
                  <a:cxn ang="0">
                    <a:pos x="22" y="11"/>
                  </a:cxn>
                  <a:cxn ang="0">
                    <a:pos x="24" y="10"/>
                  </a:cxn>
                  <a:cxn ang="0">
                    <a:pos x="29" y="9"/>
                  </a:cxn>
                  <a:cxn ang="0">
                    <a:pos x="31" y="10"/>
                  </a:cxn>
                </a:cxnLst>
                <a:rect l="0" t="0" r="r" b="b"/>
                <a:pathLst>
                  <a:path w="33" h="14">
                    <a:moveTo>
                      <a:pt x="32" y="10"/>
                    </a:moveTo>
                    <a:lnTo>
                      <a:pt x="32" y="10"/>
                    </a:lnTo>
                    <a:lnTo>
                      <a:pt x="33" y="9"/>
                    </a:lnTo>
                    <a:lnTo>
                      <a:pt x="33" y="8"/>
                    </a:lnTo>
                    <a:lnTo>
                      <a:pt x="33" y="7"/>
                    </a:lnTo>
                    <a:lnTo>
                      <a:pt x="32" y="7"/>
                    </a:lnTo>
                    <a:lnTo>
                      <a:pt x="31" y="6"/>
                    </a:lnTo>
                    <a:lnTo>
                      <a:pt x="28" y="6"/>
                    </a:lnTo>
                    <a:lnTo>
                      <a:pt x="27" y="5"/>
                    </a:lnTo>
                    <a:lnTo>
                      <a:pt x="27" y="5"/>
                    </a:lnTo>
                    <a:lnTo>
                      <a:pt x="28" y="5"/>
                    </a:lnTo>
                    <a:lnTo>
                      <a:pt x="29" y="4"/>
                    </a:lnTo>
                    <a:lnTo>
                      <a:pt x="29" y="4"/>
                    </a:lnTo>
                    <a:lnTo>
                      <a:pt x="29" y="4"/>
                    </a:lnTo>
                    <a:lnTo>
                      <a:pt x="25" y="3"/>
                    </a:lnTo>
                    <a:lnTo>
                      <a:pt x="25" y="3"/>
                    </a:lnTo>
                    <a:lnTo>
                      <a:pt x="25" y="3"/>
                    </a:lnTo>
                    <a:lnTo>
                      <a:pt x="25" y="2"/>
                    </a:lnTo>
                    <a:lnTo>
                      <a:pt x="23" y="2"/>
                    </a:lnTo>
                    <a:lnTo>
                      <a:pt x="20" y="0"/>
                    </a:lnTo>
                    <a:lnTo>
                      <a:pt x="15" y="0"/>
                    </a:lnTo>
                    <a:lnTo>
                      <a:pt x="14" y="1"/>
                    </a:lnTo>
                    <a:lnTo>
                      <a:pt x="14" y="1"/>
                    </a:lnTo>
                    <a:lnTo>
                      <a:pt x="14" y="1"/>
                    </a:lnTo>
                    <a:lnTo>
                      <a:pt x="14" y="2"/>
                    </a:lnTo>
                    <a:lnTo>
                      <a:pt x="11" y="2"/>
                    </a:lnTo>
                    <a:lnTo>
                      <a:pt x="11" y="1"/>
                    </a:lnTo>
                    <a:lnTo>
                      <a:pt x="9" y="0"/>
                    </a:lnTo>
                    <a:lnTo>
                      <a:pt x="8" y="0"/>
                    </a:lnTo>
                    <a:lnTo>
                      <a:pt x="7" y="0"/>
                    </a:lnTo>
                    <a:lnTo>
                      <a:pt x="6" y="1"/>
                    </a:lnTo>
                    <a:lnTo>
                      <a:pt x="6" y="2"/>
                    </a:lnTo>
                    <a:lnTo>
                      <a:pt x="6" y="2"/>
                    </a:lnTo>
                    <a:lnTo>
                      <a:pt x="6" y="3"/>
                    </a:lnTo>
                    <a:lnTo>
                      <a:pt x="8" y="3"/>
                    </a:lnTo>
                    <a:lnTo>
                      <a:pt x="9" y="3"/>
                    </a:lnTo>
                    <a:lnTo>
                      <a:pt x="9" y="3"/>
                    </a:lnTo>
                    <a:lnTo>
                      <a:pt x="9" y="6"/>
                    </a:lnTo>
                    <a:lnTo>
                      <a:pt x="9" y="6"/>
                    </a:lnTo>
                    <a:lnTo>
                      <a:pt x="11" y="7"/>
                    </a:lnTo>
                    <a:lnTo>
                      <a:pt x="11" y="8"/>
                    </a:lnTo>
                    <a:lnTo>
                      <a:pt x="11" y="8"/>
                    </a:lnTo>
                    <a:lnTo>
                      <a:pt x="5" y="9"/>
                    </a:lnTo>
                    <a:lnTo>
                      <a:pt x="3" y="8"/>
                    </a:lnTo>
                    <a:lnTo>
                      <a:pt x="0" y="8"/>
                    </a:lnTo>
                    <a:lnTo>
                      <a:pt x="0" y="8"/>
                    </a:lnTo>
                    <a:lnTo>
                      <a:pt x="0" y="9"/>
                    </a:lnTo>
                    <a:lnTo>
                      <a:pt x="1" y="10"/>
                    </a:lnTo>
                    <a:lnTo>
                      <a:pt x="3" y="11"/>
                    </a:lnTo>
                    <a:lnTo>
                      <a:pt x="3" y="11"/>
                    </a:lnTo>
                    <a:lnTo>
                      <a:pt x="3" y="11"/>
                    </a:lnTo>
                    <a:lnTo>
                      <a:pt x="3" y="11"/>
                    </a:lnTo>
                    <a:lnTo>
                      <a:pt x="3" y="11"/>
                    </a:lnTo>
                    <a:lnTo>
                      <a:pt x="4" y="10"/>
                    </a:lnTo>
                    <a:lnTo>
                      <a:pt x="9" y="11"/>
                    </a:lnTo>
                    <a:lnTo>
                      <a:pt x="11" y="11"/>
                    </a:lnTo>
                    <a:lnTo>
                      <a:pt x="13" y="11"/>
                    </a:lnTo>
                    <a:lnTo>
                      <a:pt x="14" y="11"/>
                    </a:lnTo>
                    <a:lnTo>
                      <a:pt x="14" y="11"/>
                    </a:lnTo>
                    <a:lnTo>
                      <a:pt x="14" y="11"/>
                    </a:lnTo>
                    <a:lnTo>
                      <a:pt x="15" y="12"/>
                    </a:lnTo>
                    <a:lnTo>
                      <a:pt x="15" y="13"/>
                    </a:lnTo>
                    <a:lnTo>
                      <a:pt x="15" y="13"/>
                    </a:lnTo>
                    <a:lnTo>
                      <a:pt x="16" y="14"/>
                    </a:lnTo>
                    <a:lnTo>
                      <a:pt x="16" y="14"/>
                    </a:lnTo>
                    <a:lnTo>
                      <a:pt x="16" y="14"/>
                    </a:lnTo>
                    <a:lnTo>
                      <a:pt x="17" y="13"/>
                    </a:lnTo>
                    <a:lnTo>
                      <a:pt x="18" y="12"/>
                    </a:lnTo>
                    <a:lnTo>
                      <a:pt x="19" y="10"/>
                    </a:lnTo>
                    <a:lnTo>
                      <a:pt x="20" y="10"/>
                    </a:lnTo>
                    <a:lnTo>
                      <a:pt x="21" y="10"/>
                    </a:lnTo>
                    <a:lnTo>
                      <a:pt x="21" y="10"/>
                    </a:lnTo>
                    <a:lnTo>
                      <a:pt x="21" y="11"/>
                    </a:lnTo>
                    <a:lnTo>
                      <a:pt x="22" y="11"/>
                    </a:lnTo>
                    <a:lnTo>
                      <a:pt x="24" y="10"/>
                    </a:lnTo>
                    <a:lnTo>
                      <a:pt x="24" y="10"/>
                    </a:lnTo>
                    <a:lnTo>
                      <a:pt x="25" y="9"/>
                    </a:lnTo>
                    <a:lnTo>
                      <a:pt x="29" y="9"/>
                    </a:lnTo>
                    <a:lnTo>
                      <a:pt x="31" y="10"/>
                    </a:lnTo>
                    <a:lnTo>
                      <a:pt x="31" y="10"/>
                    </a:lnTo>
                    <a:lnTo>
                      <a:pt x="32" y="1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1" name="Freeform 515"/>
              <p:cNvSpPr>
                <a:spLocks/>
              </p:cNvSpPr>
              <p:nvPr/>
            </p:nvSpPr>
            <p:spPr bwMode="auto">
              <a:xfrm>
                <a:off x="3897" y="3591"/>
                <a:ext cx="5" cy="4"/>
              </a:xfrm>
              <a:custGeom>
                <a:avLst/>
                <a:gdLst/>
                <a:ahLst/>
                <a:cxnLst>
                  <a:cxn ang="0">
                    <a:pos x="3" y="1"/>
                  </a:cxn>
                  <a:cxn ang="0">
                    <a:pos x="1" y="0"/>
                  </a:cxn>
                  <a:cxn ang="0">
                    <a:pos x="0" y="0"/>
                  </a:cxn>
                  <a:cxn ang="0">
                    <a:pos x="0" y="0"/>
                  </a:cxn>
                  <a:cxn ang="0">
                    <a:pos x="0" y="0"/>
                  </a:cxn>
                  <a:cxn ang="0">
                    <a:pos x="1" y="1"/>
                  </a:cxn>
                  <a:cxn ang="0">
                    <a:pos x="2" y="1"/>
                  </a:cxn>
                  <a:cxn ang="0">
                    <a:pos x="2" y="2"/>
                  </a:cxn>
                  <a:cxn ang="0">
                    <a:pos x="3" y="3"/>
                  </a:cxn>
                  <a:cxn ang="0">
                    <a:pos x="4" y="4"/>
                  </a:cxn>
                  <a:cxn ang="0">
                    <a:pos x="5" y="4"/>
                  </a:cxn>
                  <a:cxn ang="0">
                    <a:pos x="4" y="3"/>
                  </a:cxn>
                  <a:cxn ang="0">
                    <a:pos x="4" y="2"/>
                  </a:cxn>
                  <a:cxn ang="0">
                    <a:pos x="3" y="1"/>
                  </a:cxn>
                </a:cxnLst>
                <a:rect l="0" t="0" r="r" b="b"/>
                <a:pathLst>
                  <a:path w="5" h="4">
                    <a:moveTo>
                      <a:pt x="3" y="1"/>
                    </a:moveTo>
                    <a:lnTo>
                      <a:pt x="1" y="0"/>
                    </a:lnTo>
                    <a:lnTo>
                      <a:pt x="0" y="0"/>
                    </a:lnTo>
                    <a:lnTo>
                      <a:pt x="0" y="0"/>
                    </a:lnTo>
                    <a:lnTo>
                      <a:pt x="0" y="0"/>
                    </a:lnTo>
                    <a:lnTo>
                      <a:pt x="1" y="1"/>
                    </a:lnTo>
                    <a:lnTo>
                      <a:pt x="2" y="1"/>
                    </a:lnTo>
                    <a:lnTo>
                      <a:pt x="2" y="2"/>
                    </a:lnTo>
                    <a:lnTo>
                      <a:pt x="3" y="3"/>
                    </a:lnTo>
                    <a:lnTo>
                      <a:pt x="4" y="4"/>
                    </a:lnTo>
                    <a:lnTo>
                      <a:pt x="5" y="4"/>
                    </a:lnTo>
                    <a:lnTo>
                      <a:pt x="4" y="3"/>
                    </a:lnTo>
                    <a:lnTo>
                      <a:pt x="4" y="2"/>
                    </a:lnTo>
                    <a:lnTo>
                      <a:pt x="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2" name="Freeform 516"/>
              <p:cNvSpPr>
                <a:spLocks/>
              </p:cNvSpPr>
              <p:nvPr/>
            </p:nvSpPr>
            <p:spPr bwMode="auto">
              <a:xfrm>
                <a:off x="3960" y="3615"/>
                <a:ext cx="7" cy="3"/>
              </a:xfrm>
              <a:custGeom>
                <a:avLst/>
                <a:gdLst/>
                <a:ahLst/>
                <a:cxnLst>
                  <a:cxn ang="0">
                    <a:pos x="0" y="0"/>
                  </a:cxn>
                  <a:cxn ang="0">
                    <a:pos x="0" y="1"/>
                  </a:cxn>
                  <a:cxn ang="0">
                    <a:pos x="0" y="2"/>
                  </a:cxn>
                  <a:cxn ang="0">
                    <a:pos x="0" y="3"/>
                  </a:cxn>
                  <a:cxn ang="0">
                    <a:pos x="0" y="3"/>
                  </a:cxn>
                  <a:cxn ang="0">
                    <a:pos x="7" y="2"/>
                  </a:cxn>
                  <a:cxn ang="0">
                    <a:pos x="7" y="2"/>
                  </a:cxn>
                  <a:cxn ang="0">
                    <a:pos x="7" y="1"/>
                  </a:cxn>
                  <a:cxn ang="0">
                    <a:pos x="7" y="0"/>
                  </a:cxn>
                  <a:cxn ang="0">
                    <a:pos x="7" y="0"/>
                  </a:cxn>
                  <a:cxn ang="0">
                    <a:pos x="7" y="0"/>
                  </a:cxn>
                  <a:cxn ang="0">
                    <a:pos x="0" y="0"/>
                  </a:cxn>
                  <a:cxn ang="0">
                    <a:pos x="0" y="0"/>
                  </a:cxn>
                </a:cxnLst>
                <a:rect l="0" t="0" r="r" b="b"/>
                <a:pathLst>
                  <a:path w="7" h="3">
                    <a:moveTo>
                      <a:pt x="0" y="0"/>
                    </a:moveTo>
                    <a:lnTo>
                      <a:pt x="0" y="1"/>
                    </a:lnTo>
                    <a:lnTo>
                      <a:pt x="0" y="2"/>
                    </a:lnTo>
                    <a:lnTo>
                      <a:pt x="0" y="3"/>
                    </a:lnTo>
                    <a:lnTo>
                      <a:pt x="0" y="3"/>
                    </a:lnTo>
                    <a:lnTo>
                      <a:pt x="7" y="2"/>
                    </a:lnTo>
                    <a:lnTo>
                      <a:pt x="7" y="2"/>
                    </a:lnTo>
                    <a:lnTo>
                      <a:pt x="7" y="1"/>
                    </a:lnTo>
                    <a:lnTo>
                      <a:pt x="7" y="0"/>
                    </a:lnTo>
                    <a:lnTo>
                      <a:pt x="7" y="0"/>
                    </a:lnTo>
                    <a:lnTo>
                      <a:pt x="7"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3" name="Freeform 517"/>
              <p:cNvSpPr>
                <a:spLocks/>
              </p:cNvSpPr>
              <p:nvPr/>
            </p:nvSpPr>
            <p:spPr bwMode="auto">
              <a:xfrm>
                <a:off x="3976" y="3424"/>
                <a:ext cx="13" cy="9"/>
              </a:xfrm>
              <a:custGeom>
                <a:avLst/>
                <a:gdLst/>
                <a:ahLst/>
                <a:cxnLst>
                  <a:cxn ang="0">
                    <a:pos x="11" y="7"/>
                  </a:cxn>
                  <a:cxn ang="0">
                    <a:pos x="11" y="7"/>
                  </a:cxn>
                  <a:cxn ang="0">
                    <a:pos x="13" y="6"/>
                  </a:cxn>
                  <a:cxn ang="0">
                    <a:pos x="13" y="6"/>
                  </a:cxn>
                  <a:cxn ang="0">
                    <a:pos x="10" y="5"/>
                  </a:cxn>
                  <a:cxn ang="0">
                    <a:pos x="8" y="6"/>
                  </a:cxn>
                  <a:cxn ang="0">
                    <a:pos x="4" y="5"/>
                  </a:cxn>
                  <a:cxn ang="0">
                    <a:pos x="3" y="5"/>
                  </a:cxn>
                  <a:cxn ang="0">
                    <a:pos x="2" y="5"/>
                  </a:cxn>
                  <a:cxn ang="0">
                    <a:pos x="2" y="3"/>
                  </a:cxn>
                  <a:cxn ang="0">
                    <a:pos x="2" y="2"/>
                  </a:cxn>
                  <a:cxn ang="0">
                    <a:pos x="2" y="0"/>
                  </a:cxn>
                  <a:cxn ang="0">
                    <a:pos x="0" y="3"/>
                  </a:cxn>
                  <a:cxn ang="0">
                    <a:pos x="0" y="3"/>
                  </a:cxn>
                  <a:cxn ang="0">
                    <a:pos x="2" y="4"/>
                  </a:cxn>
                  <a:cxn ang="0">
                    <a:pos x="1" y="5"/>
                  </a:cxn>
                  <a:cxn ang="0">
                    <a:pos x="2" y="6"/>
                  </a:cxn>
                  <a:cxn ang="0">
                    <a:pos x="3" y="6"/>
                  </a:cxn>
                  <a:cxn ang="0">
                    <a:pos x="3" y="7"/>
                  </a:cxn>
                  <a:cxn ang="0">
                    <a:pos x="5" y="7"/>
                  </a:cxn>
                  <a:cxn ang="0">
                    <a:pos x="6" y="7"/>
                  </a:cxn>
                  <a:cxn ang="0">
                    <a:pos x="6" y="7"/>
                  </a:cxn>
                  <a:cxn ang="0">
                    <a:pos x="7" y="7"/>
                  </a:cxn>
                  <a:cxn ang="0">
                    <a:pos x="8" y="7"/>
                  </a:cxn>
                  <a:cxn ang="0">
                    <a:pos x="8" y="8"/>
                  </a:cxn>
                  <a:cxn ang="0">
                    <a:pos x="8" y="9"/>
                  </a:cxn>
                  <a:cxn ang="0">
                    <a:pos x="9" y="9"/>
                  </a:cxn>
                  <a:cxn ang="0">
                    <a:pos x="10" y="9"/>
                  </a:cxn>
                  <a:cxn ang="0">
                    <a:pos x="10" y="9"/>
                  </a:cxn>
                  <a:cxn ang="0">
                    <a:pos x="10" y="7"/>
                  </a:cxn>
                  <a:cxn ang="0">
                    <a:pos x="11" y="7"/>
                  </a:cxn>
                </a:cxnLst>
                <a:rect l="0" t="0" r="r" b="b"/>
                <a:pathLst>
                  <a:path w="13" h="9">
                    <a:moveTo>
                      <a:pt x="11" y="7"/>
                    </a:moveTo>
                    <a:lnTo>
                      <a:pt x="11" y="7"/>
                    </a:lnTo>
                    <a:lnTo>
                      <a:pt x="13" y="6"/>
                    </a:lnTo>
                    <a:lnTo>
                      <a:pt x="13" y="6"/>
                    </a:lnTo>
                    <a:lnTo>
                      <a:pt x="10" y="5"/>
                    </a:lnTo>
                    <a:lnTo>
                      <a:pt x="8" y="6"/>
                    </a:lnTo>
                    <a:lnTo>
                      <a:pt x="4" y="5"/>
                    </a:lnTo>
                    <a:lnTo>
                      <a:pt x="3" y="5"/>
                    </a:lnTo>
                    <a:lnTo>
                      <a:pt x="2" y="5"/>
                    </a:lnTo>
                    <a:lnTo>
                      <a:pt x="2" y="3"/>
                    </a:lnTo>
                    <a:lnTo>
                      <a:pt x="2" y="2"/>
                    </a:lnTo>
                    <a:lnTo>
                      <a:pt x="2" y="0"/>
                    </a:lnTo>
                    <a:lnTo>
                      <a:pt x="0" y="3"/>
                    </a:lnTo>
                    <a:lnTo>
                      <a:pt x="0" y="3"/>
                    </a:lnTo>
                    <a:lnTo>
                      <a:pt x="2" y="4"/>
                    </a:lnTo>
                    <a:lnTo>
                      <a:pt x="1" y="5"/>
                    </a:lnTo>
                    <a:lnTo>
                      <a:pt x="2" y="6"/>
                    </a:lnTo>
                    <a:lnTo>
                      <a:pt x="3" y="6"/>
                    </a:lnTo>
                    <a:lnTo>
                      <a:pt x="3" y="7"/>
                    </a:lnTo>
                    <a:lnTo>
                      <a:pt x="5" y="7"/>
                    </a:lnTo>
                    <a:lnTo>
                      <a:pt x="6" y="7"/>
                    </a:lnTo>
                    <a:lnTo>
                      <a:pt x="6" y="7"/>
                    </a:lnTo>
                    <a:lnTo>
                      <a:pt x="7" y="7"/>
                    </a:lnTo>
                    <a:lnTo>
                      <a:pt x="8" y="7"/>
                    </a:lnTo>
                    <a:lnTo>
                      <a:pt x="8" y="8"/>
                    </a:lnTo>
                    <a:lnTo>
                      <a:pt x="8" y="9"/>
                    </a:lnTo>
                    <a:lnTo>
                      <a:pt x="9" y="9"/>
                    </a:lnTo>
                    <a:lnTo>
                      <a:pt x="10" y="9"/>
                    </a:lnTo>
                    <a:lnTo>
                      <a:pt x="10" y="9"/>
                    </a:lnTo>
                    <a:lnTo>
                      <a:pt x="10" y="7"/>
                    </a:lnTo>
                    <a:lnTo>
                      <a:pt x="11"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4" name="Freeform 518"/>
              <p:cNvSpPr>
                <a:spLocks/>
              </p:cNvSpPr>
              <p:nvPr/>
            </p:nvSpPr>
            <p:spPr bwMode="auto">
              <a:xfrm>
                <a:off x="3975" y="3657"/>
                <a:ext cx="3" cy="1"/>
              </a:xfrm>
              <a:custGeom>
                <a:avLst/>
                <a:gdLst/>
                <a:ahLst/>
                <a:cxnLst>
                  <a:cxn ang="0">
                    <a:pos x="2" y="0"/>
                  </a:cxn>
                  <a:cxn ang="0">
                    <a:pos x="1" y="0"/>
                  </a:cxn>
                  <a:cxn ang="0">
                    <a:pos x="1" y="0"/>
                  </a:cxn>
                  <a:cxn ang="0">
                    <a:pos x="0" y="0"/>
                  </a:cxn>
                  <a:cxn ang="0">
                    <a:pos x="1" y="0"/>
                  </a:cxn>
                  <a:cxn ang="0">
                    <a:pos x="2" y="0"/>
                  </a:cxn>
                  <a:cxn ang="0">
                    <a:pos x="2" y="1"/>
                  </a:cxn>
                  <a:cxn ang="0">
                    <a:pos x="3" y="1"/>
                  </a:cxn>
                  <a:cxn ang="0">
                    <a:pos x="3" y="0"/>
                  </a:cxn>
                  <a:cxn ang="0">
                    <a:pos x="3" y="0"/>
                  </a:cxn>
                  <a:cxn ang="0">
                    <a:pos x="3" y="0"/>
                  </a:cxn>
                  <a:cxn ang="0">
                    <a:pos x="2" y="0"/>
                  </a:cxn>
                </a:cxnLst>
                <a:rect l="0" t="0" r="r" b="b"/>
                <a:pathLst>
                  <a:path w="3" h="1">
                    <a:moveTo>
                      <a:pt x="2" y="0"/>
                    </a:moveTo>
                    <a:lnTo>
                      <a:pt x="1" y="0"/>
                    </a:lnTo>
                    <a:lnTo>
                      <a:pt x="1" y="0"/>
                    </a:lnTo>
                    <a:lnTo>
                      <a:pt x="0" y="0"/>
                    </a:lnTo>
                    <a:lnTo>
                      <a:pt x="1" y="0"/>
                    </a:lnTo>
                    <a:lnTo>
                      <a:pt x="2" y="0"/>
                    </a:lnTo>
                    <a:lnTo>
                      <a:pt x="2" y="1"/>
                    </a:lnTo>
                    <a:lnTo>
                      <a:pt x="3" y="1"/>
                    </a:lnTo>
                    <a:lnTo>
                      <a:pt x="3" y="0"/>
                    </a:lnTo>
                    <a:lnTo>
                      <a:pt x="3" y="0"/>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5" name="Freeform 519"/>
              <p:cNvSpPr>
                <a:spLocks/>
              </p:cNvSpPr>
              <p:nvPr/>
            </p:nvSpPr>
            <p:spPr bwMode="auto">
              <a:xfrm>
                <a:off x="3975" y="3401"/>
                <a:ext cx="15" cy="7"/>
              </a:xfrm>
              <a:custGeom>
                <a:avLst/>
                <a:gdLst/>
                <a:ahLst/>
                <a:cxnLst>
                  <a:cxn ang="0">
                    <a:pos x="15" y="7"/>
                  </a:cxn>
                  <a:cxn ang="0">
                    <a:pos x="15" y="6"/>
                  </a:cxn>
                  <a:cxn ang="0">
                    <a:pos x="14" y="5"/>
                  </a:cxn>
                  <a:cxn ang="0">
                    <a:pos x="14" y="5"/>
                  </a:cxn>
                  <a:cxn ang="0">
                    <a:pos x="14" y="4"/>
                  </a:cxn>
                  <a:cxn ang="0">
                    <a:pos x="14" y="4"/>
                  </a:cxn>
                  <a:cxn ang="0">
                    <a:pos x="14" y="4"/>
                  </a:cxn>
                  <a:cxn ang="0">
                    <a:pos x="12" y="4"/>
                  </a:cxn>
                  <a:cxn ang="0">
                    <a:pos x="10" y="2"/>
                  </a:cxn>
                  <a:cxn ang="0">
                    <a:pos x="3" y="0"/>
                  </a:cxn>
                  <a:cxn ang="0">
                    <a:pos x="1" y="0"/>
                  </a:cxn>
                  <a:cxn ang="0">
                    <a:pos x="0" y="0"/>
                  </a:cxn>
                  <a:cxn ang="0">
                    <a:pos x="0" y="1"/>
                  </a:cxn>
                  <a:cxn ang="0">
                    <a:pos x="5" y="3"/>
                  </a:cxn>
                  <a:cxn ang="0">
                    <a:pos x="5" y="4"/>
                  </a:cxn>
                  <a:cxn ang="0">
                    <a:pos x="6" y="5"/>
                  </a:cxn>
                  <a:cxn ang="0">
                    <a:pos x="9" y="6"/>
                  </a:cxn>
                  <a:cxn ang="0">
                    <a:pos x="14" y="7"/>
                  </a:cxn>
                  <a:cxn ang="0">
                    <a:pos x="15" y="7"/>
                  </a:cxn>
                </a:cxnLst>
                <a:rect l="0" t="0" r="r" b="b"/>
                <a:pathLst>
                  <a:path w="15" h="7">
                    <a:moveTo>
                      <a:pt x="15" y="7"/>
                    </a:moveTo>
                    <a:lnTo>
                      <a:pt x="15" y="6"/>
                    </a:lnTo>
                    <a:lnTo>
                      <a:pt x="14" y="5"/>
                    </a:lnTo>
                    <a:lnTo>
                      <a:pt x="14" y="5"/>
                    </a:lnTo>
                    <a:lnTo>
                      <a:pt x="14" y="4"/>
                    </a:lnTo>
                    <a:lnTo>
                      <a:pt x="14" y="4"/>
                    </a:lnTo>
                    <a:lnTo>
                      <a:pt x="14" y="4"/>
                    </a:lnTo>
                    <a:lnTo>
                      <a:pt x="12" y="4"/>
                    </a:lnTo>
                    <a:lnTo>
                      <a:pt x="10" y="2"/>
                    </a:lnTo>
                    <a:lnTo>
                      <a:pt x="3" y="0"/>
                    </a:lnTo>
                    <a:lnTo>
                      <a:pt x="1" y="0"/>
                    </a:lnTo>
                    <a:lnTo>
                      <a:pt x="0" y="0"/>
                    </a:lnTo>
                    <a:lnTo>
                      <a:pt x="0" y="1"/>
                    </a:lnTo>
                    <a:lnTo>
                      <a:pt x="5" y="3"/>
                    </a:lnTo>
                    <a:lnTo>
                      <a:pt x="5" y="4"/>
                    </a:lnTo>
                    <a:lnTo>
                      <a:pt x="6" y="5"/>
                    </a:lnTo>
                    <a:lnTo>
                      <a:pt x="9" y="6"/>
                    </a:lnTo>
                    <a:lnTo>
                      <a:pt x="14" y="7"/>
                    </a:lnTo>
                    <a:lnTo>
                      <a:pt x="15"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6" name="Freeform 520"/>
              <p:cNvSpPr>
                <a:spLocks/>
              </p:cNvSpPr>
              <p:nvPr/>
            </p:nvSpPr>
            <p:spPr bwMode="auto">
              <a:xfrm>
                <a:off x="3984" y="3621"/>
                <a:ext cx="1" cy="1"/>
              </a:xfrm>
              <a:custGeom>
                <a:avLst/>
                <a:gdLst/>
                <a:ahLst/>
                <a:cxnLst>
                  <a:cxn ang="0">
                    <a:pos x="0" y="0"/>
                  </a:cxn>
                  <a:cxn ang="0">
                    <a:pos x="0" y="1"/>
                  </a:cxn>
                  <a:cxn ang="0">
                    <a:pos x="1" y="1"/>
                  </a:cxn>
                  <a:cxn ang="0">
                    <a:pos x="1" y="0"/>
                  </a:cxn>
                  <a:cxn ang="0">
                    <a:pos x="0" y="0"/>
                  </a:cxn>
                  <a:cxn ang="0">
                    <a:pos x="0" y="0"/>
                  </a:cxn>
                  <a:cxn ang="0">
                    <a:pos x="0" y="0"/>
                  </a:cxn>
                </a:cxnLst>
                <a:rect l="0" t="0" r="r" b="b"/>
                <a:pathLst>
                  <a:path w="1" h="1">
                    <a:moveTo>
                      <a:pt x="0" y="0"/>
                    </a:moveTo>
                    <a:lnTo>
                      <a:pt x="0" y="1"/>
                    </a:lnTo>
                    <a:lnTo>
                      <a:pt x="1" y="1"/>
                    </a:lnTo>
                    <a:lnTo>
                      <a:pt x="1"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7" name="Freeform 521"/>
              <p:cNvSpPr>
                <a:spLocks/>
              </p:cNvSpPr>
              <p:nvPr/>
            </p:nvSpPr>
            <p:spPr bwMode="auto">
              <a:xfrm>
                <a:off x="3974" y="3530"/>
                <a:ext cx="1" cy="1"/>
              </a:xfrm>
              <a:custGeom>
                <a:avLst/>
                <a:gdLst/>
                <a:ahLst/>
                <a:cxnLst>
                  <a:cxn ang="0">
                    <a:pos x="0" y="1"/>
                  </a:cxn>
                  <a:cxn ang="0">
                    <a:pos x="0" y="1"/>
                  </a:cxn>
                  <a:cxn ang="0">
                    <a:pos x="0" y="0"/>
                  </a:cxn>
                  <a:cxn ang="0">
                    <a:pos x="0" y="0"/>
                  </a:cxn>
                  <a:cxn ang="0">
                    <a:pos x="0" y="0"/>
                  </a:cxn>
                  <a:cxn ang="0">
                    <a:pos x="0" y="1"/>
                  </a:cxn>
                  <a:cxn ang="0">
                    <a:pos x="0" y="1"/>
                  </a:cxn>
                </a:cxnLst>
                <a:rect l="0" t="0" r="r" b="b"/>
                <a:pathLst>
                  <a:path h="1">
                    <a:moveTo>
                      <a:pt x="0" y="1"/>
                    </a:moveTo>
                    <a:lnTo>
                      <a:pt x="0" y="1"/>
                    </a:lnTo>
                    <a:lnTo>
                      <a:pt x="0" y="0"/>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8" name="Freeform 522"/>
              <p:cNvSpPr>
                <a:spLocks/>
              </p:cNvSpPr>
              <p:nvPr/>
            </p:nvSpPr>
            <p:spPr bwMode="auto">
              <a:xfrm>
                <a:off x="3886" y="3575"/>
                <a:ext cx="1" cy="2"/>
              </a:xfrm>
              <a:custGeom>
                <a:avLst/>
                <a:gdLst/>
                <a:ahLst/>
                <a:cxnLst>
                  <a:cxn ang="0">
                    <a:pos x="1" y="0"/>
                  </a:cxn>
                  <a:cxn ang="0">
                    <a:pos x="0" y="2"/>
                  </a:cxn>
                  <a:cxn ang="0">
                    <a:pos x="0" y="2"/>
                  </a:cxn>
                  <a:cxn ang="0">
                    <a:pos x="1" y="0"/>
                  </a:cxn>
                  <a:cxn ang="0">
                    <a:pos x="1" y="0"/>
                  </a:cxn>
                </a:cxnLst>
                <a:rect l="0" t="0" r="r" b="b"/>
                <a:pathLst>
                  <a:path w="1" h="2">
                    <a:moveTo>
                      <a:pt x="1" y="0"/>
                    </a:moveTo>
                    <a:lnTo>
                      <a:pt x="0" y="2"/>
                    </a:lnTo>
                    <a:lnTo>
                      <a:pt x="0" y="2"/>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19" name="Freeform 523"/>
              <p:cNvSpPr>
                <a:spLocks/>
              </p:cNvSpPr>
              <p:nvPr/>
            </p:nvSpPr>
            <p:spPr bwMode="auto">
              <a:xfrm>
                <a:off x="3884" y="3577"/>
                <a:ext cx="1" cy="1"/>
              </a:xfrm>
              <a:custGeom>
                <a:avLst/>
                <a:gdLst/>
                <a:ahLst/>
                <a:cxnLst>
                  <a:cxn ang="0">
                    <a:pos x="1" y="0"/>
                  </a:cxn>
                  <a:cxn ang="0">
                    <a:pos x="0" y="0"/>
                  </a:cxn>
                  <a:cxn ang="0">
                    <a:pos x="0" y="1"/>
                  </a:cxn>
                  <a:cxn ang="0">
                    <a:pos x="1" y="0"/>
                  </a:cxn>
                  <a:cxn ang="0">
                    <a:pos x="1" y="0"/>
                  </a:cxn>
                </a:cxnLst>
                <a:rect l="0" t="0" r="r" b="b"/>
                <a:pathLst>
                  <a:path w="1" h="1">
                    <a:moveTo>
                      <a:pt x="1" y="0"/>
                    </a:moveTo>
                    <a:lnTo>
                      <a:pt x="0" y="0"/>
                    </a:lnTo>
                    <a:lnTo>
                      <a:pt x="0"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0" name="Freeform 524"/>
              <p:cNvSpPr>
                <a:spLocks/>
              </p:cNvSpPr>
              <p:nvPr/>
            </p:nvSpPr>
            <p:spPr bwMode="auto">
              <a:xfrm>
                <a:off x="3895" y="3566"/>
                <a:ext cx="6" cy="1"/>
              </a:xfrm>
              <a:custGeom>
                <a:avLst/>
                <a:gdLst/>
                <a:ahLst/>
                <a:cxnLst>
                  <a:cxn ang="0">
                    <a:pos x="3" y="0"/>
                  </a:cxn>
                  <a:cxn ang="0">
                    <a:pos x="1" y="0"/>
                  </a:cxn>
                  <a:cxn ang="0">
                    <a:pos x="0" y="0"/>
                  </a:cxn>
                  <a:cxn ang="0">
                    <a:pos x="0" y="1"/>
                  </a:cxn>
                  <a:cxn ang="0">
                    <a:pos x="2" y="1"/>
                  </a:cxn>
                  <a:cxn ang="0">
                    <a:pos x="5" y="0"/>
                  </a:cxn>
                  <a:cxn ang="0">
                    <a:pos x="5" y="0"/>
                  </a:cxn>
                  <a:cxn ang="0">
                    <a:pos x="6" y="1"/>
                  </a:cxn>
                  <a:cxn ang="0">
                    <a:pos x="6" y="0"/>
                  </a:cxn>
                  <a:cxn ang="0">
                    <a:pos x="5" y="0"/>
                  </a:cxn>
                  <a:cxn ang="0">
                    <a:pos x="5" y="0"/>
                  </a:cxn>
                  <a:cxn ang="0">
                    <a:pos x="5" y="0"/>
                  </a:cxn>
                  <a:cxn ang="0">
                    <a:pos x="4" y="0"/>
                  </a:cxn>
                  <a:cxn ang="0">
                    <a:pos x="3" y="0"/>
                  </a:cxn>
                </a:cxnLst>
                <a:rect l="0" t="0" r="r" b="b"/>
                <a:pathLst>
                  <a:path w="6" h="1">
                    <a:moveTo>
                      <a:pt x="3" y="0"/>
                    </a:moveTo>
                    <a:lnTo>
                      <a:pt x="1" y="0"/>
                    </a:lnTo>
                    <a:lnTo>
                      <a:pt x="0" y="0"/>
                    </a:lnTo>
                    <a:lnTo>
                      <a:pt x="0" y="1"/>
                    </a:lnTo>
                    <a:lnTo>
                      <a:pt x="2" y="1"/>
                    </a:lnTo>
                    <a:lnTo>
                      <a:pt x="5" y="0"/>
                    </a:lnTo>
                    <a:lnTo>
                      <a:pt x="5" y="0"/>
                    </a:lnTo>
                    <a:lnTo>
                      <a:pt x="6" y="1"/>
                    </a:lnTo>
                    <a:lnTo>
                      <a:pt x="6" y="0"/>
                    </a:lnTo>
                    <a:lnTo>
                      <a:pt x="5" y="0"/>
                    </a:lnTo>
                    <a:lnTo>
                      <a:pt x="5" y="0"/>
                    </a:lnTo>
                    <a:lnTo>
                      <a:pt x="5" y="0"/>
                    </a:lnTo>
                    <a:lnTo>
                      <a:pt x="4"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1" name="Freeform 525"/>
              <p:cNvSpPr>
                <a:spLocks/>
              </p:cNvSpPr>
              <p:nvPr/>
            </p:nvSpPr>
            <p:spPr bwMode="auto">
              <a:xfrm>
                <a:off x="3901" y="3581"/>
                <a:ext cx="1" cy="3"/>
              </a:xfrm>
              <a:custGeom>
                <a:avLst/>
                <a:gdLst/>
                <a:ahLst/>
                <a:cxnLst>
                  <a:cxn ang="0">
                    <a:pos x="1" y="3"/>
                  </a:cxn>
                  <a:cxn ang="0">
                    <a:pos x="1" y="0"/>
                  </a:cxn>
                  <a:cxn ang="0">
                    <a:pos x="0" y="1"/>
                  </a:cxn>
                  <a:cxn ang="0">
                    <a:pos x="0" y="3"/>
                  </a:cxn>
                  <a:cxn ang="0">
                    <a:pos x="1" y="3"/>
                  </a:cxn>
                  <a:cxn ang="0">
                    <a:pos x="1" y="3"/>
                  </a:cxn>
                </a:cxnLst>
                <a:rect l="0" t="0" r="r" b="b"/>
                <a:pathLst>
                  <a:path w="1" h="3">
                    <a:moveTo>
                      <a:pt x="1" y="3"/>
                    </a:moveTo>
                    <a:lnTo>
                      <a:pt x="1" y="0"/>
                    </a:lnTo>
                    <a:lnTo>
                      <a:pt x="0" y="1"/>
                    </a:lnTo>
                    <a:lnTo>
                      <a:pt x="0" y="3"/>
                    </a:lnTo>
                    <a:lnTo>
                      <a:pt x="1"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2" name="Rectangle 526"/>
              <p:cNvSpPr>
                <a:spLocks noChangeArrowheads="1"/>
              </p:cNvSpPr>
              <p:nvPr/>
            </p:nvSpPr>
            <p:spPr bwMode="auto">
              <a:xfrm>
                <a:off x="3900" y="3566"/>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3" name="Freeform 527"/>
              <p:cNvSpPr>
                <a:spLocks/>
              </p:cNvSpPr>
              <p:nvPr/>
            </p:nvSpPr>
            <p:spPr bwMode="auto">
              <a:xfrm>
                <a:off x="3872" y="3595"/>
                <a:ext cx="2" cy="3"/>
              </a:xfrm>
              <a:custGeom>
                <a:avLst/>
                <a:gdLst/>
                <a:ahLst/>
                <a:cxnLst>
                  <a:cxn ang="0">
                    <a:pos x="0" y="2"/>
                  </a:cxn>
                  <a:cxn ang="0">
                    <a:pos x="0" y="2"/>
                  </a:cxn>
                  <a:cxn ang="0">
                    <a:pos x="0" y="3"/>
                  </a:cxn>
                  <a:cxn ang="0">
                    <a:pos x="0" y="3"/>
                  </a:cxn>
                  <a:cxn ang="0">
                    <a:pos x="2" y="2"/>
                  </a:cxn>
                  <a:cxn ang="0">
                    <a:pos x="2" y="1"/>
                  </a:cxn>
                  <a:cxn ang="0">
                    <a:pos x="2" y="0"/>
                  </a:cxn>
                  <a:cxn ang="0">
                    <a:pos x="2" y="0"/>
                  </a:cxn>
                  <a:cxn ang="0">
                    <a:pos x="2" y="0"/>
                  </a:cxn>
                  <a:cxn ang="0">
                    <a:pos x="1" y="0"/>
                  </a:cxn>
                  <a:cxn ang="0">
                    <a:pos x="1" y="0"/>
                  </a:cxn>
                  <a:cxn ang="0">
                    <a:pos x="0" y="0"/>
                  </a:cxn>
                  <a:cxn ang="0">
                    <a:pos x="0" y="0"/>
                  </a:cxn>
                  <a:cxn ang="0">
                    <a:pos x="0" y="1"/>
                  </a:cxn>
                  <a:cxn ang="0">
                    <a:pos x="0" y="1"/>
                  </a:cxn>
                  <a:cxn ang="0">
                    <a:pos x="0" y="2"/>
                  </a:cxn>
                  <a:cxn ang="0">
                    <a:pos x="0" y="2"/>
                  </a:cxn>
                </a:cxnLst>
                <a:rect l="0" t="0" r="r" b="b"/>
                <a:pathLst>
                  <a:path w="2" h="3">
                    <a:moveTo>
                      <a:pt x="0" y="2"/>
                    </a:moveTo>
                    <a:lnTo>
                      <a:pt x="0" y="2"/>
                    </a:lnTo>
                    <a:lnTo>
                      <a:pt x="0" y="3"/>
                    </a:lnTo>
                    <a:lnTo>
                      <a:pt x="0" y="3"/>
                    </a:lnTo>
                    <a:lnTo>
                      <a:pt x="2" y="2"/>
                    </a:lnTo>
                    <a:lnTo>
                      <a:pt x="2" y="1"/>
                    </a:lnTo>
                    <a:lnTo>
                      <a:pt x="2" y="0"/>
                    </a:lnTo>
                    <a:lnTo>
                      <a:pt x="2" y="0"/>
                    </a:lnTo>
                    <a:lnTo>
                      <a:pt x="2" y="0"/>
                    </a:lnTo>
                    <a:lnTo>
                      <a:pt x="1" y="0"/>
                    </a:lnTo>
                    <a:lnTo>
                      <a:pt x="1" y="0"/>
                    </a:lnTo>
                    <a:lnTo>
                      <a:pt x="0" y="0"/>
                    </a:lnTo>
                    <a:lnTo>
                      <a:pt x="0" y="0"/>
                    </a:lnTo>
                    <a:lnTo>
                      <a:pt x="0" y="1"/>
                    </a:lnTo>
                    <a:lnTo>
                      <a:pt x="0" y="1"/>
                    </a:lnTo>
                    <a:lnTo>
                      <a:pt x="0" y="2"/>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4" name="Freeform 528"/>
              <p:cNvSpPr>
                <a:spLocks/>
              </p:cNvSpPr>
              <p:nvPr/>
            </p:nvSpPr>
            <p:spPr bwMode="auto">
              <a:xfrm>
                <a:off x="3880" y="3578"/>
                <a:ext cx="2" cy="1"/>
              </a:xfrm>
              <a:custGeom>
                <a:avLst/>
                <a:gdLst/>
                <a:ahLst/>
                <a:cxnLst>
                  <a:cxn ang="0">
                    <a:pos x="2" y="1"/>
                  </a:cxn>
                  <a:cxn ang="0">
                    <a:pos x="2" y="0"/>
                  </a:cxn>
                  <a:cxn ang="0">
                    <a:pos x="1" y="0"/>
                  </a:cxn>
                  <a:cxn ang="0">
                    <a:pos x="0" y="0"/>
                  </a:cxn>
                  <a:cxn ang="0">
                    <a:pos x="0" y="1"/>
                  </a:cxn>
                  <a:cxn ang="0">
                    <a:pos x="0" y="1"/>
                  </a:cxn>
                  <a:cxn ang="0">
                    <a:pos x="0" y="1"/>
                  </a:cxn>
                  <a:cxn ang="0">
                    <a:pos x="1" y="0"/>
                  </a:cxn>
                  <a:cxn ang="0">
                    <a:pos x="2" y="1"/>
                  </a:cxn>
                </a:cxnLst>
                <a:rect l="0" t="0" r="r" b="b"/>
                <a:pathLst>
                  <a:path w="2" h="1">
                    <a:moveTo>
                      <a:pt x="2" y="1"/>
                    </a:moveTo>
                    <a:lnTo>
                      <a:pt x="2" y="0"/>
                    </a:lnTo>
                    <a:lnTo>
                      <a:pt x="1" y="0"/>
                    </a:lnTo>
                    <a:lnTo>
                      <a:pt x="0" y="0"/>
                    </a:lnTo>
                    <a:lnTo>
                      <a:pt x="0" y="1"/>
                    </a:lnTo>
                    <a:lnTo>
                      <a:pt x="0" y="1"/>
                    </a:lnTo>
                    <a:lnTo>
                      <a:pt x="0" y="1"/>
                    </a:lnTo>
                    <a:lnTo>
                      <a:pt x="1"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5" name="Freeform 529"/>
              <p:cNvSpPr>
                <a:spLocks/>
              </p:cNvSpPr>
              <p:nvPr/>
            </p:nvSpPr>
            <p:spPr bwMode="auto">
              <a:xfrm>
                <a:off x="3898" y="3614"/>
                <a:ext cx="12" cy="5"/>
              </a:xfrm>
              <a:custGeom>
                <a:avLst/>
                <a:gdLst/>
                <a:ahLst/>
                <a:cxnLst>
                  <a:cxn ang="0">
                    <a:pos x="8" y="2"/>
                  </a:cxn>
                  <a:cxn ang="0">
                    <a:pos x="7" y="1"/>
                  </a:cxn>
                  <a:cxn ang="0">
                    <a:pos x="7" y="1"/>
                  </a:cxn>
                  <a:cxn ang="0">
                    <a:pos x="3" y="0"/>
                  </a:cxn>
                  <a:cxn ang="0">
                    <a:pos x="0" y="1"/>
                  </a:cxn>
                  <a:cxn ang="0">
                    <a:pos x="0" y="2"/>
                  </a:cxn>
                  <a:cxn ang="0">
                    <a:pos x="1" y="3"/>
                  </a:cxn>
                  <a:cxn ang="0">
                    <a:pos x="2" y="3"/>
                  </a:cxn>
                  <a:cxn ang="0">
                    <a:pos x="4" y="4"/>
                  </a:cxn>
                  <a:cxn ang="0">
                    <a:pos x="5" y="4"/>
                  </a:cxn>
                  <a:cxn ang="0">
                    <a:pos x="6" y="5"/>
                  </a:cxn>
                  <a:cxn ang="0">
                    <a:pos x="7" y="5"/>
                  </a:cxn>
                  <a:cxn ang="0">
                    <a:pos x="7" y="4"/>
                  </a:cxn>
                  <a:cxn ang="0">
                    <a:pos x="8" y="4"/>
                  </a:cxn>
                  <a:cxn ang="0">
                    <a:pos x="9" y="4"/>
                  </a:cxn>
                  <a:cxn ang="0">
                    <a:pos x="11" y="4"/>
                  </a:cxn>
                  <a:cxn ang="0">
                    <a:pos x="12" y="4"/>
                  </a:cxn>
                  <a:cxn ang="0">
                    <a:pos x="11" y="3"/>
                  </a:cxn>
                  <a:cxn ang="0">
                    <a:pos x="9" y="3"/>
                  </a:cxn>
                  <a:cxn ang="0">
                    <a:pos x="8" y="2"/>
                  </a:cxn>
                </a:cxnLst>
                <a:rect l="0" t="0" r="r" b="b"/>
                <a:pathLst>
                  <a:path w="12" h="5">
                    <a:moveTo>
                      <a:pt x="8" y="2"/>
                    </a:moveTo>
                    <a:lnTo>
                      <a:pt x="7" y="1"/>
                    </a:lnTo>
                    <a:lnTo>
                      <a:pt x="7" y="1"/>
                    </a:lnTo>
                    <a:lnTo>
                      <a:pt x="3" y="0"/>
                    </a:lnTo>
                    <a:lnTo>
                      <a:pt x="0" y="1"/>
                    </a:lnTo>
                    <a:lnTo>
                      <a:pt x="0" y="2"/>
                    </a:lnTo>
                    <a:lnTo>
                      <a:pt x="1" y="3"/>
                    </a:lnTo>
                    <a:lnTo>
                      <a:pt x="2" y="3"/>
                    </a:lnTo>
                    <a:lnTo>
                      <a:pt x="4" y="4"/>
                    </a:lnTo>
                    <a:lnTo>
                      <a:pt x="5" y="4"/>
                    </a:lnTo>
                    <a:lnTo>
                      <a:pt x="6" y="5"/>
                    </a:lnTo>
                    <a:lnTo>
                      <a:pt x="7" y="5"/>
                    </a:lnTo>
                    <a:lnTo>
                      <a:pt x="7" y="4"/>
                    </a:lnTo>
                    <a:lnTo>
                      <a:pt x="8" y="4"/>
                    </a:lnTo>
                    <a:lnTo>
                      <a:pt x="9" y="4"/>
                    </a:lnTo>
                    <a:lnTo>
                      <a:pt x="11" y="4"/>
                    </a:lnTo>
                    <a:lnTo>
                      <a:pt x="12" y="4"/>
                    </a:lnTo>
                    <a:lnTo>
                      <a:pt x="11" y="3"/>
                    </a:lnTo>
                    <a:lnTo>
                      <a:pt x="9" y="3"/>
                    </a:lnTo>
                    <a:lnTo>
                      <a:pt x="8"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6" name="Freeform 530"/>
              <p:cNvSpPr>
                <a:spLocks/>
              </p:cNvSpPr>
              <p:nvPr/>
            </p:nvSpPr>
            <p:spPr bwMode="auto">
              <a:xfrm>
                <a:off x="3862" y="3588"/>
                <a:ext cx="59" cy="19"/>
              </a:xfrm>
              <a:custGeom>
                <a:avLst/>
                <a:gdLst/>
                <a:ahLst/>
                <a:cxnLst>
                  <a:cxn ang="0">
                    <a:pos x="59" y="16"/>
                  </a:cxn>
                  <a:cxn ang="0">
                    <a:pos x="56" y="15"/>
                  </a:cxn>
                  <a:cxn ang="0">
                    <a:pos x="55" y="14"/>
                  </a:cxn>
                  <a:cxn ang="0">
                    <a:pos x="50" y="14"/>
                  </a:cxn>
                  <a:cxn ang="0">
                    <a:pos x="50" y="13"/>
                  </a:cxn>
                  <a:cxn ang="0">
                    <a:pos x="51" y="12"/>
                  </a:cxn>
                  <a:cxn ang="0">
                    <a:pos x="50" y="11"/>
                  </a:cxn>
                  <a:cxn ang="0">
                    <a:pos x="47" y="11"/>
                  </a:cxn>
                  <a:cxn ang="0">
                    <a:pos x="47" y="10"/>
                  </a:cxn>
                  <a:cxn ang="0">
                    <a:pos x="43" y="8"/>
                  </a:cxn>
                  <a:cxn ang="0">
                    <a:pos x="38" y="7"/>
                  </a:cxn>
                  <a:cxn ang="0">
                    <a:pos x="36" y="5"/>
                  </a:cxn>
                  <a:cxn ang="0">
                    <a:pos x="35" y="5"/>
                  </a:cxn>
                  <a:cxn ang="0">
                    <a:pos x="35" y="4"/>
                  </a:cxn>
                  <a:cxn ang="0">
                    <a:pos x="34" y="4"/>
                  </a:cxn>
                  <a:cxn ang="0">
                    <a:pos x="31" y="4"/>
                  </a:cxn>
                  <a:cxn ang="0">
                    <a:pos x="29" y="3"/>
                  </a:cxn>
                  <a:cxn ang="0">
                    <a:pos x="26" y="0"/>
                  </a:cxn>
                  <a:cxn ang="0">
                    <a:pos x="24" y="0"/>
                  </a:cxn>
                  <a:cxn ang="0">
                    <a:pos x="14" y="0"/>
                  </a:cxn>
                  <a:cxn ang="0">
                    <a:pos x="3" y="4"/>
                  </a:cxn>
                  <a:cxn ang="0">
                    <a:pos x="3" y="6"/>
                  </a:cxn>
                  <a:cxn ang="0">
                    <a:pos x="2" y="7"/>
                  </a:cxn>
                  <a:cxn ang="0">
                    <a:pos x="0" y="7"/>
                  </a:cxn>
                  <a:cxn ang="0">
                    <a:pos x="3" y="7"/>
                  </a:cxn>
                  <a:cxn ang="0">
                    <a:pos x="3" y="8"/>
                  </a:cxn>
                  <a:cxn ang="0">
                    <a:pos x="5" y="7"/>
                  </a:cxn>
                  <a:cxn ang="0">
                    <a:pos x="10" y="5"/>
                  </a:cxn>
                  <a:cxn ang="0">
                    <a:pos x="12" y="3"/>
                  </a:cxn>
                  <a:cxn ang="0">
                    <a:pos x="17" y="3"/>
                  </a:cxn>
                  <a:cxn ang="0">
                    <a:pos x="18" y="3"/>
                  </a:cxn>
                  <a:cxn ang="0">
                    <a:pos x="15" y="4"/>
                  </a:cxn>
                  <a:cxn ang="0">
                    <a:pos x="16" y="5"/>
                  </a:cxn>
                  <a:cxn ang="0">
                    <a:pos x="18" y="6"/>
                  </a:cxn>
                  <a:cxn ang="0">
                    <a:pos x="19" y="6"/>
                  </a:cxn>
                  <a:cxn ang="0">
                    <a:pos x="21" y="6"/>
                  </a:cxn>
                  <a:cxn ang="0">
                    <a:pos x="21" y="6"/>
                  </a:cxn>
                  <a:cxn ang="0">
                    <a:pos x="25" y="7"/>
                  </a:cxn>
                  <a:cxn ang="0">
                    <a:pos x="30" y="9"/>
                  </a:cxn>
                  <a:cxn ang="0">
                    <a:pos x="35" y="10"/>
                  </a:cxn>
                  <a:cxn ang="0">
                    <a:pos x="38" y="14"/>
                  </a:cxn>
                  <a:cxn ang="0">
                    <a:pos x="43" y="15"/>
                  </a:cxn>
                  <a:cxn ang="0">
                    <a:pos x="43" y="16"/>
                  </a:cxn>
                  <a:cxn ang="0">
                    <a:pos x="39" y="18"/>
                  </a:cxn>
                  <a:cxn ang="0">
                    <a:pos x="40" y="19"/>
                  </a:cxn>
                  <a:cxn ang="0">
                    <a:pos x="59" y="17"/>
                  </a:cxn>
                </a:cxnLst>
                <a:rect l="0" t="0" r="r" b="b"/>
                <a:pathLst>
                  <a:path w="59" h="19">
                    <a:moveTo>
                      <a:pt x="59" y="17"/>
                    </a:moveTo>
                    <a:lnTo>
                      <a:pt x="59" y="16"/>
                    </a:lnTo>
                    <a:lnTo>
                      <a:pt x="58" y="16"/>
                    </a:lnTo>
                    <a:lnTo>
                      <a:pt x="56" y="15"/>
                    </a:lnTo>
                    <a:lnTo>
                      <a:pt x="56" y="14"/>
                    </a:lnTo>
                    <a:lnTo>
                      <a:pt x="55" y="14"/>
                    </a:lnTo>
                    <a:lnTo>
                      <a:pt x="54" y="14"/>
                    </a:lnTo>
                    <a:lnTo>
                      <a:pt x="50" y="14"/>
                    </a:lnTo>
                    <a:lnTo>
                      <a:pt x="50" y="14"/>
                    </a:lnTo>
                    <a:lnTo>
                      <a:pt x="50" y="13"/>
                    </a:lnTo>
                    <a:lnTo>
                      <a:pt x="51" y="12"/>
                    </a:lnTo>
                    <a:lnTo>
                      <a:pt x="51" y="12"/>
                    </a:lnTo>
                    <a:lnTo>
                      <a:pt x="50" y="11"/>
                    </a:lnTo>
                    <a:lnTo>
                      <a:pt x="50" y="11"/>
                    </a:lnTo>
                    <a:lnTo>
                      <a:pt x="48" y="11"/>
                    </a:lnTo>
                    <a:lnTo>
                      <a:pt x="47" y="11"/>
                    </a:lnTo>
                    <a:lnTo>
                      <a:pt x="47" y="10"/>
                    </a:lnTo>
                    <a:lnTo>
                      <a:pt x="47" y="10"/>
                    </a:lnTo>
                    <a:lnTo>
                      <a:pt x="46" y="10"/>
                    </a:lnTo>
                    <a:lnTo>
                      <a:pt x="43" y="8"/>
                    </a:lnTo>
                    <a:lnTo>
                      <a:pt x="43" y="8"/>
                    </a:lnTo>
                    <a:lnTo>
                      <a:pt x="38" y="7"/>
                    </a:lnTo>
                    <a:lnTo>
                      <a:pt x="37" y="6"/>
                    </a:lnTo>
                    <a:lnTo>
                      <a:pt x="36" y="5"/>
                    </a:lnTo>
                    <a:lnTo>
                      <a:pt x="35" y="5"/>
                    </a:lnTo>
                    <a:lnTo>
                      <a:pt x="35" y="5"/>
                    </a:lnTo>
                    <a:lnTo>
                      <a:pt x="35" y="4"/>
                    </a:lnTo>
                    <a:lnTo>
                      <a:pt x="35" y="4"/>
                    </a:lnTo>
                    <a:lnTo>
                      <a:pt x="35" y="4"/>
                    </a:lnTo>
                    <a:lnTo>
                      <a:pt x="34" y="4"/>
                    </a:lnTo>
                    <a:lnTo>
                      <a:pt x="33" y="3"/>
                    </a:lnTo>
                    <a:lnTo>
                      <a:pt x="31" y="4"/>
                    </a:lnTo>
                    <a:lnTo>
                      <a:pt x="30" y="3"/>
                    </a:lnTo>
                    <a:lnTo>
                      <a:pt x="29" y="3"/>
                    </a:lnTo>
                    <a:lnTo>
                      <a:pt x="29" y="2"/>
                    </a:lnTo>
                    <a:lnTo>
                      <a:pt x="26" y="0"/>
                    </a:lnTo>
                    <a:lnTo>
                      <a:pt x="25" y="0"/>
                    </a:lnTo>
                    <a:lnTo>
                      <a:pt x="24" y="0"/>
                    </a:lnTo>
                    <a:lnTo>
                      <a:pt x="23" y="0"/>
                    </a:lnTo>
                    <a:lnTo>
                      <a:pt x="14" y="0"/>
                    </a:lnTo>
                    <a:lnTo>
                      <a:pt x="3" y="3"/>
                    </a:lnTo>
                    <a:lnTo>
                      <a:pt x="3" y="4"/>
                    </a:lnTo>
                    <a:lnTo>
                      <a:pt x="3" y="6"/>
                    </a:lnTo>
                    <a:lnTo>
                      <a:pt x="3" y="6"/>
                    </a:lnTo>
                    <a:lnTo>
                      <a:pt x="3" y="7"/>
                    </a:lnTo>
                    <a:lnTo>
                      <a:pt x="2" y="7"/>
                    </a:lnTo>
                    <a:lnTo>
                      <a:pt x="0" y="7"/>
                    </a:lnTo>
                    <a:lnTo>
                      <a:pt x="0" y="7"/>
                    </a:lnTo>
                    <a:lnTo>
                      <a:pt x="2" y="7"/>
                    </a:lnTo>
                    <a:lnTo>
                      <a:pt x="3" y="7"/>
                    </a:lnTo>
                    <a:lnTo>
                      <a:pt x="3" y="8"/>
                    </a:lnTo>
                    <a:lnTo>
                      <a:pt x="3" y="8"/>
                    </a:lnTo>
                    <a:lnTo>
                      <a:pt x="4" y="7"/>
                    </a:lnTo>
                    <a:lnTo>
                      <a:pt x="5" y="7"/>
                    </a:lnTo>
                    <a:lnTo>
                      <a:pt x="6" y="6"/>
                    </a:lnTo>
                    <a:lnTo>
                      <a:pt x="10" y="5"/>
                    </a:lnTo>
                    <a:lnTo>
                      <a:pt x="10" y="3"/>
                    </a:lnTo>
                    <a:lnTo>
                      <a:pt x="12" y="3"/>
                    </a:lnTo>
                    <a:lnTo>
                      <a:pt x="17" y="3"/>
                    </a:lnTo>
                    <a:lnTo>
                      <a:pt x="17" y="3"/>
                    </a:lnTo>
                    <a:lnTo>
                      <a:pt x="18" y="3"/>
                    </a:lnTo>
                    <a:lnTo>
                      <a:pt x="18" y="3"/>
                    </a:lnTo>
                    <a:lnTo>
                      <a:pt x="18" y="3"/>
                    </a:lnTo>
                    <a:lnTo>
                      <a:pt x="15" y="4"/>
                    </a:lnTo>
                    <a:lnTo>
                      <a:pt x="15" y="4"/>
                    </a:lnTo>
                    <a:lnTo>
                      <a:pt x="16" y="5"/>
                    </a:lnTo>
                    <a:lnTo>
                      <a:pt x="16" y="5"/>
                    </a:lnTo>
                    <a:lnTo>
                      <a:pt x="18" y="6"/>
                    </a:lnTo>
                    <a:lnTo>
                      <a:pt x="18" y="6"/>
                    </a:lnTo>
                    <a:lnTo>
                      <a:pt x="19" y="6"/>
                    </a:lnTo>
                    <a:lnTo>
                      <a:pt x="20" y="6"/>
                    </a:lnTo>
                    <a:lnTo>
                      <a:pt x="21" y="6"/>
                    </a:lnTo>
                    <a:lnTo>
                      <a:pt x="21" y="6"/>
                    </a:lnTo>
                    <a:lnTo>
                      <a:pt x="21" y="6"/>
                    </a:lnTo>
                    <a:lnTo>
                      <a:pt x="24" y="6"/>
                    </a:lnTo>
                    <a:lnTo>
                      <a:pt x="25" y="7"/>
                    </a:lnTo>
                    <a:lnTo>
                      <a:pt x="26" y="7"/>
                    </a:lnTo>
                    <a:lnTo>
                      <a:pt x="30" y="9"/>
                    </a:lnTo>
                    <a:lnTo>
                      <a:pt x="34" y="9"/>
                    </a:lnTo>
                    <a:lnTo>
                      <a:pt x="35" y="10"/>
                    </a:lnTo>
                    <a:lnTo>
                      <a:pt x="36" y="12"/>
                    </a:lnTo>
                    <a:lnTo>
                      <a:pt x="38" y="14"/>
                    </a:lnTo>
                    <a:lnTo>
                      <a:pt x="41" y="14"/>
                    </a:lnTo>
                    <a:lnTo>
                      <a:pt x="43" y="15"/>
                    </a:lnTo>
                    <a:lnTo>
                      <a:pt x="43" y="15"/>
                    </a:lnTo>
                    <a:lnTo>
                      <a:pt x="43" y="16"/>
                    </a:lnTo>
                    <a:lnTo>
                      <a:pt x="41" y="18"/>
                    </a:lnTo>
                    <a:lnTo>
                      <a:pt x="39" y="18"/>
                    </a:lnTo>
                    <a:lnTo>
                      <a:pt x="39" y="19"/>
                    </a:lnTo>
                    <a:lnTo>
                      <a:pt x="40" y="19"/>
                    </a:lnTo>
                    <a:lnTo>
                      <a:pt x="54" y="18"/>
                    </a:lnTo>
                    <a:lnTo>
                      <a:pt x="59" y="1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7" name="Freeform 531"/>
              <p:cNvSpPr>
                <a:spLocks/>
              </p:cNvSpPr>
              <p:nvPr/>
            </p:nvSpPr>
            <p:spPr bwMode="auto">
              <a:xfrm>
                <a:off x="3950" y="3447"/>
                <a:ext cx="1" cy="2"/>
              </a:xfrm>
              <a:custGeom>
                <a:avLst/>
                <a:gdLst/>
                <a:ahLst/>
                <a:cxnLst>
                  <a:cxn ang="0">
                    <a:pos x="0" y="0"/>
                  </a:cxn>
                  <a:cxn ang="0">
                    <a:pos x="0" y="1"/>
                  </a:cxn>
                  <a:cxn ang="0">
                    <a:pos x="0" y="2"/>
                  </a:cxn>
                  <a:cxn ang="0">
                    <a:pos x="1" y="2"/>
                  </a:cxn>
                  <a:cxn ang="0">
                    <a:pos x="1" y="1"/>
                  </a:cxn>
                  <a:cxn ang="0">
                    <a:pos x="1" y="1"/>
                  </a:cxn>
                  <a:cxn ang="0">
                    <a:pos x="1" y="0"/>
                  </a:cxn>
                  <a:cxn ang="0">
                    <a:pos x="0" y="0"/>
                  </a:cxn>
                </a:cxnLst>
                <a:rect l="0" t="0" r="r" b="b"/>
                <a:pathLst>
                  <a:path w="1" h="2">
                    <a:moveTo>
                      <a:pt x="0" y="0"/>
                    </a:moveTo>
                    <a:lnTo>
                      <a:pt x="0" y="1"/>
                    </a:lnTo>
                    <a:lnTo>
                      <a:pt x="0" y="2"/>
                    </a:lnTo>
                    <a:lnTo>
                      <a:pt x="1" y="2"/>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8" name="Freeform 532"/>
              <p:cNvSpPr>
                <a:spLocks/>
              </p:cNvSpPr>
              <p:nvPr/>
            </p:nvSpPr>
            <p:spPr bwMode="auto">
              <a:xfrm>
                <a:off x="3973" y="3619"/>
                <a:ext cx="1" cy="1"/>
              </a:xfrm>
              <a:custGeom>
                <a:avLst/>
                <a:gdLst/>
                <a:ahLst/>
                <a:cxnLst>
                  <a:cxn ang="0">
                    <a:pos x="0" y="1"/>
                  </a:cxn>
                  <a:cxn ang="0">
                    <a:pos x="1" y="0"/>
                  </a:cxn>
                  <a:cxn ang="0">
                    <a:pos x="0" y="0"/>
                  </a:cxn>
                  <a:cxn ang="0">
                    <a:pos x="0" y="0"/>
                  </a:cxn>
                  <a:cxn ang="0">
                    <a:pos x="0" y="1"/>
                  </a:cxn>
                </a:cxnLst>
                <a:rect l="0" t="0" r="r" b="b"/>
                <a:pathLst>
                  <a:path w="1" h="1">
                    <a:moveTo>
                      <a:pt x="0" y="1"/>
                    </a:moveTo>
                    <a:lnTo>
                      <a:pt x="1" y="0"/>
                    </a:lnTo>
                    <a:lnTo>
                      <a:pt x="0"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29" name="Freeform 533"/>
              <p:cNvSpPr>
                <a:spLocks/>
              </p:cNvSpPr>
              <p:nvPr/>
            </p:nvSpPr>
            <p:spPr bwMode="auto">
              <a:xfrm>
                <a:off x="4997" y="3664"/>
                <a:ext cx="26" cy="23"/>
              </a:xfrm>
              <a:custGeom>
                <a:avLst/>
                <a:gdLst/>
                <a:ahLst/>
                <a:cxnLst>
                  <a:cxn ang="0">
                    <a:pos x="20" y="0"/>
                  </a:cxn>
                  <a:cxn ang="0">
                    <a:pos x="19" y="0"/>
                  </a:cxn>
                  <a:cxn ang="0">
                    <a:pos x="19" y="4"/>
                  </a:cxn>
                  <a:cxn ang="0">
                    <a:pos x="19" y="4"/>
                  </a:cxn>
                  <a:cxn ang="0">
                    <a:pos x="15" y="4"/>
                  </a:cxn>
                  <a:cxn ang="0">
                    <a:pos x="15" y="6"/>
                  </a:cxn>
                  <a:cxn ang="0">
                    <a:pos x="14" y="7"/>
                  </a:cxn>
                  <a:cxn ang="0">
                    <a:pos x="12" y="9"/>
                  </a:cxn>
                  <a:cxn ang="0">
                    <a:pos x="11" y="8"/>
                  </a:cxn>
                  <a:cxn ang="0">
                    <a:pos x="8" y="6"/>
                  </a:cxn>
                  <a:cxn ang="0">
                    <a:pos x="6" y="7"/>
                  </a:cxn>
                  <a:cxn ang="0">
                    <a:pos x="5" y="9"/>
                  </a:cxn>
                  <a:cxn ang="0">
                    <a:pos x="1" y="11"/>
                  </a:cxn>
                  <a:cxn ang="0">
                    <a:pos x="1" y="16"/>
                  </a:cxn>
                  <a:cxn ang="0">
                    <a:pos x="1" y="16"/>
                  </a:cxn>
                  <a:cxn ang="0">
                    <a:pos x="4" y="11"/>
                  </a:cxn>
                  <a:cxn ang="0">
                    <a:pos x="5" y="14"/>
                  </a:cxn>
                  <a:cxn ang="0">
                    <a:pos x="7" y="12"/>
                  </a:cxn>
                  <a:cxn ang="0">
                    <a:pos x="8" y="12"/>
                  </a:cxn>
                  <a:cxn ang="0">
                    <a:pos x="8" y="12"/>
                  </a:cxn>
                  <a:cxn ang="0">
                    <a:pos x="10" y="11"/>
                  </a:cxn>
                  <a:cxn ang="0">
                    <a:pos x="12" y="13"/>
                  </a:cxn>
                  <a:cxn ang="0">
                    <a:pos x="12" y="15"/>
                  </a:cxn>
                  <a:cxn ang="0">
                    <a:pos x="13" y="20"/>
                  </a:cxn>
                  <a:cxn ang="0">
                    <a:pos x="18" y="22"/>
                  </a:cxn>
                  <a:cxn ang="0">
                    <a:pos x="19" y="22"/>
                  </a:cxn>
                  <a:cxn ang="0">
                    <a:pos x="21" y="21"/>
                  </a:cxn>
                  <a:cxn ang="0">
                    <a:pos x="20" y="18"/>
                  </a:cxn>
                  <a:cxn ang="0">
                    <a:pos x="19" y="16"/>
                  </a:cxn>
                  <a:cxn ang="0">
                    <a:pos x="22" y="14"/>
                  </a:cxn>
                  <a:cxn ang="0">
                    <a:pos x="23" y="18"/>
                  </a:cxn>
                  <a:cxn ang="0">
                    <a:pos x="24" y="16"/>
                  </a:cxn>
                  <a:cxn ang="0">
                    <a:pos x="25" y="15"/>
                  </a:cxn>
                  <a:cxn ang="0">
                    <a:pos x="26" y="13"/>
                  </a:cxn>
                  <a:cxn ang="0">
                    <a:pos x="25" y="9"/>
                  </a:cxn>
                  <a:cxn ang="0">
                    <a:pos x="24" y="7"/>
                  </a:cxn>
                  <a:cxn ang="0">
                    <a:pos x="24" y="6"/>
                  </a:cxn>
                  <a:cxn ang="0">
                    <a:pos x="23" y="3"/>
                  </a:cxn>
                  <a:cxn ang="0">
                    <a:pos x="22" y="3"/>
                  </a:cxn>
                  <a:cxn ang="0">
                    <a:pos x="21" y="1"/>
                  </a:cxn>
                </a:cxnLst>
                <a:rect l="0" t="0" r="r" b="b"/>
                <a:pathLst>
                  <a:path w="26" h="23">
                    <a:moveTo>
                      <a:pt x="21" y="1"/>
                    </a:moveTo>
                    <a:lnTo>
                      <a:pt x="20" y="0"/>
                    </a:lnTo>
                    <a:lnTo>
                      <a:pt x="19" y="0"/>
                    </a:lnTo>
                    <a:lnTo>
                      <a:pt x="19" y="0"/>
                    </a:lnTo>
                    <a:lnTo>
                      <a:pt x="19" y="3"/>
                    </a:lnTo>
                    <a:lnTo>
                      <a:pt x="19" y="4"/>
                    </a:lnTo>
                    <a:lnTo>
                      <a:pt x="19" y="4"/>
                    </a:lnTo>
                    <a:lnTo>
                      <a:pt x="19" y="4"/>
                    </a:lnTo>
                    <a:lnTo>
                      <a:pt x="17" y="5"/>
                    </a:lnTo>
                    <a:lnTo>
                      <a:pt x="15" y="4"/>
                    </a:lnTo>
                    <a:lnTo>
                      <a:pt x="15" y="5"/>
                    </a:lnTo>
                    <a:lnTo>
                      <a:pt x="15" y="6"/>
                    </a:lnTo>
                    <a:lnTo>
                      <a:pt x="15" y="7"/>
                    </a:lnTo>
                    <a:lnTo>
                      <a:pt x="14" y="7"/>
                    </a:lnTo>
                    <a:lnTo>
                      <a:pt x="13" y="7"/>
                    </a:lnTo>
                    <a:lnTo>
                      <a:pt x="12" y="9"/>
                    </a:lnTo>
                    <a:lnTo>
                      <a:pt x="10" y="10"/>
                    </a:lnTo>
                    <a:lnTo>
                      <a:pt x="11" y="8"/>
                    </a:lnTo>
                    <a:lnTo>
                      <a:pt x="10" y="7"/>
                    </a:lnTo>
                    <a:lnTo>
                      <a:pt x="8" y="6"/>
                    </a:lnTo>
                    <a:lnTo>
                      <a:pt x="8" y="7"/>
                    </a:lnTo>
                    <a:lnTo>
                      <a:pt x="6" y="7"/>
                    </a:lnTo>
                    <a:lnTo>
                      <a:pt x="5" y="8"/>
                    </a:lnTo>
                    <a:lnTo>
                      <a:pt x="5" y="9"/>
                    </a:lnTo>
                    <a:lnTo>
                      <a:pt x="2" y="10"/>
                    </a:lnTo>
                    <a:lnTo>
                      <a:pt x="1" y="11"/>
                    </a:lnTo>
                    <a:lnTo>
                      <a:pt x="0" y="15"/>
                    </a:lnTo>
                    <a:lnTo>
                      <a:pt x="1" y="16"/>
                    </a:lnTo>
                    <a:lnTo>
                      <a:pt x="1" y="16"/>
                    </a:lnTo>
                    <a:lnTo>
                      <a:pt x="1" y="16"/>
                    </a:lnTo>
                    <a:lnTo>
                      <a:pt x="3" y="13"/>
                    </a:lnTo>
                    <a:lnTo>
                      <a:pt x="4" y="11"/>
                    </a:lnTo>
                    <a:lnTo>
                      <a:pt x="4" y="11"/>
                    </a:lnTo>
                    <a:lnTo>
                      <a:pt x="5" y="14"/>
                    </a:lnTo>
                    <a:lnTo>
                      <a:pt x="5" y="13"/>
                    </a:lnTo>
                    <a:lnTo>
                      <a:pt x="7" y="12"/>
                    </a:lnTo>
                    <a:lnTo>
                      <a:pt x="7" y="12"/>
                    </a:lnTo>
                    <a:lnTo>
                      <a:pt x="8" y="12"/>
                    </a:lnTo>
                    <a:lnTo>
                      <a:pt x="8" y="13"/>
                    </a:lnTo>
                    <a:lnTo>
                      <a:pt x="8" y="12"/>
                    </a:lnTo>
                    <a:lnTo>
                      <a:pt x="9" y="11"/>
                    </a:lnTo>
                    <a:lnTo>
                      <a:pt x="10" y="11"/>
                    </a:lnTo>
                    <a:lnTo>
                      <a:pt x="11" y="11"/>
                    </a:lnTo>
                    <a:lnTo>
                      <a:pt x="12" y="13"/>
                    </a:lnTo>
                    <a:lnTo>
                      <a:pt x="12" y="14"/>
                    </a:lnTo>
                    <a:lnTo>
                      <a:pt x="12" y="15"/>
                    </a:lnTo>
                    <a:lnTo>
                      <a:pt x="12" y="18"/>
                    </a:lnTo>
                    <a:lnTo>
                      <a:pt x="13" y="20"/>
                    </a:lnTo>
                    <a:lnTo>
                      <a:pt x="16" y="22"/>
                    </a:lnTo>
                    <a:lnTo>
                      <a:pt x="18" y="22"/>
                    </a:lnTo>
                    <a:lnTo>
                      <a:pt x="19" y="21"/>
                    </a:lnTo>
                    <a:lnTo>
                      <a:pt x="19" y="22"/>
                    </a:lnTo>
                    <a:lnTo>
                      <a:pt x="19" y="23"/>
                    </a:lnTo>
                    <a:lnTo>
                      <a:pt x="21" y="21"/>
                    </a:lnTo>
                    <a:lnTo>
                      <a:pt x="21" y="21"/>
                    </a:lnTo>
                    <a:lnTo>
                      <a:pt x="20" y="18"/>
                    </a:lnTo>
                    <a:lnTo>
                      <a:pt x="19" y="18"/>
                    </a:lnTo>
                    <a:lnTo>
                      <a:pt x="19" y="16"/>
                    </a:lnTo>
                    <a:lnTo>
                      <a:pt x="22" y="14"/>
                    </a:lnTo>
                    <a:lnTo>
                      <a:pt x="22" y="14"/>
                    </a:lnTo>
                    <a:lnTo>
                      <a:pt x="22" y="15"/>
                    </a:lnTo>
                    <a:lnTo>
                      <a:pt x="23" y="18"/>
                    </a:lnTo>
                    <a:lnTo>
                      <a:pt x="24" y="19"/>
                    </a:lnTo>
                    <a:lnTo>
                      <a:pt x="24" y="16"/>
                    </a:lnTo>
                    <a:lnTo>
                      <a:pt x="24" y="15"/>
                    </a:lnTo>
                    <a:lnTo>
                      <a:pt x="25" y="15"/>
                    </a:lnTo>
                    <a:lnTo>
                      <a:pt x="26" y="15"/>
                    </a:lnTo>
                    <a:lnTo>
                      <a:pt x="26" y="13"/>
                    </a:lnTo>
                    <a:lnTo>
                      <a:pt x="25" y="11"/>
                    </a:lnTo>
                    <a:lnTo>
                      <a:pt x="25" y="9"/>
                    </a:lnTo>
                    <a:lnTo>
                      <a:pt x="24" y="8"/>
                    </a:lnTo>
                    <a:lnTo>
                      <a:pt x="24" y="7"/>
                    </a:lnTo>
                    <a:lnTo>
                      <a:pt x="23" y="7"/>
                    </a:lnTo>
                    <a:lnTo>
                      <a:pt x="24" y="6"/>
                    </a:lnTo>
                    <a:lnTo>
                      <a:pt x="24" y="5"/>
                    </a:lnTo>
                    <a:lnTo>
                      <a:pt x="23" y="3"/>
                    </a:lnTo>
                    <a:lnTo>
                      <a:pt x="22" y="3"/>
                    </a:lnTo>
                    <a:lnTo>
                      <a:pt x="22" y="3"/>
                    </a:lnTo>
                    <a:lnTo>
                      <a:pt x="22" y="2"/>
                    </a:lnTo>
                    <a:lnTo>
                      <a:pt x="2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0" name="Freeform 534"/>
              <p:cNvSpPr>
                <a:spLocks/>
              </p:cNvSpPr>
              <p:nvPr/>
            </p:nvSpPr>
            <p:spPr bwMode="auto">
              <a:xfrm>
                <a:off x="5019" y="3663"/>
                <a:ext cx="1" cy="1"/>
              </a:xfrm>
              <a:custGeom>
                <a:avLst/>
                <a:gdLst/>
                <a:ahLst/>
                <a:cxnLst>
                  <a:cxn ang="0">
                    <a:pos x="1" y="1"/>
                  </a:cxn>
                  <a:cxn ang="0">
                    <a:pos x="1" y="1"/>
                  </a:cxn>
                  <a:cxn ang="0">
                    <a:pos x="0" y="0"/>
                  </a:cxn>
                  <a:cxn ang="0">
                    <a:pos x="0" y="1"/>
                  </a:cxn>
                  <a:cxn ang="0">
                    <a:pos x="0" y="1"/>
                  </a:cxn>
                  <a:cxn ang="0">
                    <a:pos x="1" y="1"/>
                  </a:cxn>
                </a:cxnLst>
                <a:rect l="0" t="0" r="r" b="b"/>
                <a:pathLst>
                  <a:path w="1" h="1">
                    <a:moveTo>
                      <a:pt x="1" y="1"/>
                    </a:moveTo>
                    <a:lnTo>
                      <a:pt x="1" y="1"/>
                    </a:lnTo>
                    <a:lnTo>
                      <a:pt x="0" y="0"/>
                    </a:lnTo>
                    <a:lnTo>
                      <a:pt x="0" y="1"/>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1" name="Freeform 535"/>
              <p:cNvSpPr>
                <a:spLocks/>
              </p:cNvSpPr>
              <p:nvPr/>
            </p:nvSpPr>
            <p:spPr bwMode="auto">
              <a:xfrm>
                <a:off x="4835" y="3643"/>
                <a:ext cx="3" cy="11"/>
              </a:xfrm>
              <a:custGeom>
                <a:avLst/>
                <a:gdLst/>
                <a:ahLst/>
                <a:cxnLst>
                  <a:cxn ang="0">
                    <a:pos x="1" y="7"/>
                  </a:cxn>
                  <a:cxn ang="0">
                    <a:pos x="0" y="10"/>
                  </a:cxn>
                  <a:cxn ang="0">
                    <a:pos x="0" y="10"/>
                  </a:cxn>
                  <a:cxn ang="0">
                    <a:pos x="1" y="11"/>
                  </a:cxn>
                  <a:cxn ang="0">
                    <a:pos x="1" y="11"/>
                  </a:cxn>
                  <a:cxn ang="0">
                    <a:pos x="1" y="10"/>
                  </a:cxn>
                  <a:cxn ang="0">
                    <a:pos x="3" y="4"/>
                  </a:cxn>
                  <a:cxn ang="0">
                    <a:pos x="2" y="3"/>
                  </a:cxn>
                  <a:cxn ang="0">
                    <a:pos x="2" y="3"/>
                  </a:cxn>
                  <a:cxn ang="0">
                    <a:pos x="3" y="3"/>
                  </a:cxn>
                  <a:cxn ang="0">
                    <a:pos x="3" y="0"/>
                  </a:cxn>
                  <a:cxn ang="0">
                    <a:pos x="3" y="0"/>
                  </a:cxn>
                  <a:cxn ang="0">
                    <a:pos x="1" y="7"/>
                  </a:cxn>
                </a:cxnLst>
                <a:rect l="0" t="0" r="r" b="b"/>
                <a:pathLst>
                  <a:path w="3" h="11">
                    <a:moveTo>
                      <a:pt x="1" y="7"/>
                    </a:moveTo>
                    <a:lnTo>
                      <a:pt x="0" y="10"/>
                    </a:lnTo>
                    <a:lnTo>
                      <a:pt x="0" y="10"/>
                    </a:lnTo>
                    <a:lnTo>
                      <a:pt x="1" y="11"/>
                    </a:lnTo>
                    <a:lnTo>
                      <a:pt x="1" y="11"/>
                    </a:lnTo>
                    <a:lnTo>
                      <a:pt x="1" y="10"/>
                    </a:lnTo>
                    <a:lnTo>
                      <a:pt x="3" y="4"/>
                    </a:lnTo>
                    <a:lnTo>
                      <a:pt x="2" y="3"/>
                    </a:lnTo>
                    <a:lnTo>
                      <a:pt x="2" y="3"/>
                    </a:lnTo>
                    <a:lnTo>
                      <a:pt x="3" y="3"/>
                    </a:lnTo>
                    <a:lnTo>
                      <a:pt x="3" y="0"/>
                    </a:lnTo>
                    <a:lnTo>
                      <a:pt x="3" y="0"/>
                    </a:lnTo>
                    <a:lnTo>
                      <a:pt x="1"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2" name="Freeform 536"/>
              <p:cNvSpPr>
                <a:spLocks/>
              </p:cNvSpPr>
              <p:nvPr/>
            </p:nvSpPr>
            <p:spPr bwMode="auto">
              <a:xfrm>
                <a:off x="5010" y="3649"/>
                <a:ext cx="8" cy="8"/>
              </a:xfrm>
              <a:custGeom>
                <a:avLst/>
                <a:gdLst/>
                <a:ahLst/>
                <a:cxnLst>
                  <a:cxn ang="0">
                    <a:pos x="5" y="0"/>
                  </a:cxn>
                  <a:cxn ang="0">
                    <a:pos x="4" y="0"/>
                  </a:cxn>
                  <a:cxn ang="0">
                    <a:pos x="2" y="0"/>
                  </a:cxn>
                  <a:cxn ang="0">
                    <a:pos x="0" y="0"/>
                  </a:cxn>
                  <a:cxn ang="0">
                    <a:pos x="0" y="0"/>
                  </a:cxn>
                  <a:cxn ang="0">
                    <a:pos x="0" y="0"/>
                  </a:cxn>
                  <a:cxn ang="0">
                    <a:pos x="1" y="1"/>
                  </a:cxn>
                  <a:cxn ang="0">
                    <a:pos x="2" y="2"/>
                  </a:cxn>
                  <a:cxn ang="0">
                    <a:pos x="2" y="3"/>
                  </a:cxn>
                  <a:cxn ang="0">
                    <a:pos x="4" y="4"/>
                  </a:cxn>
                  <a:cxn ang="0">
                    <a:pos x="3" y="5"/>
                  </a:cxn>
                  <a:cxn ang="0">
                    <a:pos x="3" y="6"/>
                  </a:cxn>
                  <a:cxn ang="0">
                    <a:pos x="4" y="7"/>
                  </a:cxn>
                  <a:cxn ang="0">
                    <a:pos x="5" y="7"/>
                  </a:cxn>
                  <a:cxn ang="0">
                    <a:pos x="6" y="8"/>
                  </a:cxn>
                  <a:cxn ang="0">
                    <a:pos x="6" y="8"/>
                  </a:cxn>
                  <a:cxn ang="0">
                    <a:pos x="8" y="8"/>
                  </a:cxn>
                  <a:cxn ang="0">
                    <a:pos x="7" y="7"/>
                  </a:cxn>
                  <a:cxn ang="0">
                    <a:pos x="6" y="4"/>
                  </a:cxn>
                  <a:cxn ang="0">
                    <a:pos x="6" y="1"/>
                  </a:cxn>
                  <a:cxn ang="0">
                    <a:pos x="6" y="0"/>
                  </a:cxn>
                  <a:cxn ang="0">
                    <a:pos x="6" y="0"/>
                  </a:cxn>
                  <a:cxn ang="0">
                    <a:pos x="5" y="0"/>
                  </a:cxn>
                </a:cxnLst>
                <a:rect l="0" t="0" r="r" b="b"/>
                <a:pathLst>
                  <a:path w="8" h="8">
                    <a:moveTo>
                      <a:pt x="5" y="0"/>
                    </a:moveTo>
                    <a:lnTo>
                      <a:pt x="4" y="0"/>
                    </a:lnTo>
                    <a:lnTo>
                      <a:pt x="2" y="0"/>
                    </a:lnTo>
                    <a:lnTo>
                      <a:pt x="0" y="0"/>
                    </a:lnTo>
                    <a:lnTo>
                      <a:pt x="0" y="0"/>
                    </a:lnTo>
                    <a:lnTo>
                      <a:pt x="0" y="0"/>
                    </a:lnTo>
                    <a:lnTo>
                      <a:pt x="1" y="1"/>
                    </a:lnTo>
                    <a:lnTo>
                      <a:pt x="2" y="2"/>
                    </a:lnTo>
                    <a:lnTo>
                      <a:pt x="2" y="3"/>
                    </a:lnTo>
                    <a:lnTo>
                      <a:pt x="4" y="4"/>
                    </a:lnTo>
                    <a:lnTo>
                      <a:pt x="3" y="5"/>
                    </a:lnTo>
                    <a:lnTo>
                      <a:pt x="3" y="6"/>
                    </a:lnTo>
                    <a:lnTo>
                      <a:pt x="4" y="7"/>
                    </a:lnTo>
                    <a:lnTo>
                      <a:pt x="5" y="7"/>
                    </a:lnTo>
                    <a:lnTo>
                      <a:pt x="6" y="8"/>
                    </a:lnTo>
                    <a:lnTo>
                      <a:pt x="6" y="8"/>
                    </a:lnTo>
                    <a:lnTo>
                      <a:pt x="8" y="8"/>
                    </a:lnTo>
                    <a:lnTo>
                      <a:pt x="7" y="7"/>
                    </a:lnTo>
                    <a:lnTo>
                      <a:pt x="6" y="4"/>
                    </a:lnTo>
                    <a:lnTo>
                      <a:pt x="6" y="1"/>
                    </a:lnTo>
                    <a:lnTo>
                      <a:pt x="6" y="0"/>
                    </a:lnTo>
                    <a:lnTo>
                      <a:pt x="6" y="0"/>
                    </a:lnTo>
                    <a:lnTo>
                      <a:pt x="5"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3" name="Freeform 537"/>
              <p:cNvSpPr>
                <a:spLocks/>
              </p:cNvSpPr>
              <p:nvPr/>
            </p:nvSpPr>
            <p:spPr bwMode="auto">
              <a:xfrm>
                <a:off x="5016" y="3577"/>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4" name="Freeform 538"/>
              <p:cNvSpPr>
                <a:spLocks/>
              </p:cNvSpPr>
              <p:nvPr/>
            </p:nvSpPr>
            <p:spPr bwMode="auto">
              <a:xfrm>
                <a:off x="4573" y="3784"/>
                <a:ext cx="2" cy="2"/>
              </a:xfrm>
              <a:custGeom>
                <a:avLst/>
                <a:gdLst/>
                <a:ahLst/>
                <a:cxnLst>
                  <a:cxn ang="0">
                    <a:pos x="2" y="0"/>
                  </a:cxn>
                  <a:cxn ang="0">
                    <a:pos x="1" y="0"/>
                  </a:cxn>
                  <a:cxn ang="0">
                    <a:pos x="1" y="1"/>
                  </a:cxn>
                  <a:cxn ang="0">
                    <a:pos x="0" y="1"/>
                  </a:cxn>
                  <a:cxn ang="0">
                    <a:pos x="0" y="1"/>
                  </a:cxn>
                  <a:cxn ang="0">
                    <a:pos x="1" y="1"/>
                  </a:cxn>
                  <a:cxn ang="0">
                    <a:pos x="1" y="2"/>
                  </a:cxn>
                  <a:cxn ang="0">
                    <a:pos x="1" y="2"/>
                  </a:cxn>
                  <a:cxn ang="0">
                    <a:pos x="2" y="2"/>
                  </a:cxn>
                  <a:cxn ang="0">
                    <a:pos x="2" y="2"/>
                  </a:cxn>
                  <a:cxn ang="0">
                    <a:pos x="2" y="1"/>
                  </a:cxn>
                  <a:cxn ang="0">
                    <a:pos x="2" y="1"/>
                  </a:cxn>
                  <a:cxn ang="0">
                    <a:pos x="2" y="0"/>
                  </a:cxn>
                </a:cxnLst>
                <a:rect l="0" t="0" r="r" b="b"/>
                <a:pathLst>
                  <a:path w="2" h="2">
                    <a:moveTo>
                      <a:pt x="2" y="0"/>
                    </a:moveTo>
                    <a:lnTo>
                      <a:pt x="1" y="0"/>
                    </a:lnTo>
                    <a:lnTo>
                      <a:pt x="1" y="1"/>
                    </a:lnTo>
                    <a:lnTo>
                      <a:pt x="0" y="1"/>
                    </a:lnTo>
                    <a:lnTo>
                      <a:pt x="0" y="1"/>
                    </a:lnTo>
                    <a:lnTo>
                      <a:pt x="1" y="1"/>
                    </a:lnTo>
                    <a:lnTo>
                      <a:pt x="1" y="2"/>
                    </a:lnTo>
                    <a:lnTo>
                      <a:pt x="1" y="2"/>
                    </a:lnTo>
                    <a:lnTo>
                      <a:pt x="2" y="2"/>
                    </a:lnTo>
                    <a:lnTo>
                      <a:pt x="2" y="2"/>
                    </a:lnTo>
                    <a:lnTo>
                      <a:pt x="2" y="1"/>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5" name="Freeform 539"/>
              <p:cNvSpPr>
                <a:spLocks/>
              </p:cNvSpPr>
              <p:nvPr/>
            </p:nvSpPr>
            <p:spPr bwMode="auto">
              <a:xfrm>
                <a:off x="4645" y="3829"/>
                <a:ext cx="2" cy="3"/>
              </a:xfrm>
              <a:custGeom>
                <a:avLst/>
                <a:gdLst/>
                <a:ahLst/>
                <a:cxnLst>
                  <a:cxn ang="0">
                    <a:pos x="1" y="0"/>
                  </a:cxn>
                  <a:cxn ang="0">
                    <a:pos x="1" y="1"/>
                  </a:cxn>
                  <a:cxn ang="0">
                    <a:pos x="1" y="1"/>
                  </a:cxn>
                  <a:cxn ang="0">
                    <a:pos x="1" y="2"/>
                  </a:cxn>
                  <a:cxn ang="0">
                    <a:pos x="0" y="3"/>
                  </a:cxn>
                  <a:cxn ang="0">
                    <a:pos x="0" y="3"/>
                  </a:cxn>
                  <a:cxn ang="0">
                    <a:pos x="1" y="3"/>
                  </a:cxn>
                  <a:cxn ang="0">
                    <a:pos x="2" y="3"/>
                  </a:cxn>
                  <a:cxn ang="0">
                    <a:pos x="2" y="3"/>
                  </a:cxn>
                  <a:cxn ang="0">
                    <a:pos x="1" y="2"/>
                  </a:cxn>
                  <a:cxn ang="0">
                    <a:pos x="1" y="0"/>
                  </a:cxn>
                </a:cxnLst>
                <a:rect l="0" t="0" r="r" b="b"/>
                <a:pathLst>
                  <a:path w="2" h="3">
                    <a:moveTo>
                      <a:pt x="1" y="0"/>
                    </a:moveTo>
                    <a:lnTo>
                      <a:pt x="1" y="1"/>
                    </a:lnTo>
                    <a:lnTo>
                      <a:pt x="1" y="1"/>
                    </a:lnTo>
                    <a:lnTo>
                      <a:pt x="1" y="2"/>
                    </a:lnTo>
                    <a:lnTo>
                      <a:pt x="0" y="3"/>
                    </a:lnTo>
                    <a:lnTo>
                      <a:pt x="0" y="3"/>
                    </a:lnTo>
                    <a:lnTo>
                      <a:pt x="1" y="3"/>
                    </a:lnTo>
                    <a:lnTo>
                      <a:pt x="2" y="3"/>
                    </a:lnTo>
                    <a:lnTo>
                      <a:pt x="2" y="3"/>
                    </a:lnTo>
                    <a:lnTo>
                      <a:pt x="1"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6" name="Freeform 540"/>
              <p:cNvSpPr>
                <a:spLocks/>
              </p:cNvSpPr>
              <p:nvPr/>
            </p:nvSpPr>
            <p:spPr bwMode="auto">
              <a:xfrm>
                <a:off x="4584" y="3770"/>
                <a:ext cx="2" cy="1"/>
              </a:xfrm>
              <a:custGeom>
                <a:avLst/>
                <a:gdLst/>
                <a:ahLst/>
                <a:cxnLst>
                  <a:cxn ang="0">
                    <a:pos x="1" y="0"/>
                  </a:cxn>
                  <a:cxn ang="0">
                    <a:pos x="0" y="0"/>
                  </a:cxn>
                  <a:cxn ang="0">
                    <a:pos x="1" y="0"/>
                  </a:cxn>
                  <a:cxn ang="0">
                    <a:pos x="2" y="0"/>
                  </a:cxn>
                  <a:cxn ang="0">
                    <a:pos x="1" y="0"/>
                  </a:cxn>
                  <a:cxn ang="0">
                    <a:pos x="2" y="0"/>
                  </a:cxn>
                  <a:cxn ang="0">
                    <a:pos x="1" y="0"/>
                  </a:cxn>
                </a:cxnLst>
                <a:rect l="0" t="0" r="r" b="b"/>
                <a:pathLst>
                  <a:path w="2">
                    <a:moveTo>
                      <a:pt x="1" y="0"/>
                    </a:moveTo>
                    <a:lnTo>
                      <a:pt x="0" y="0"/>
                    </a:lnTo>
                    <a:lnTo>
                      <a:pt x="1" y="0"/>
                    </a:lnTo>
                    <a:lnTo>
                      <a:pt x="2" y="0"/>
                    </a:lnTo>
                    <a:lnTo>
                      <a:pt x="1" y="0"/>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7" name="Freeform 541"/>
              <p:cNvSpPr>
                <a:spLocks/>
              </p:cNvSpPr>
              <p:nvPr/>
            </p:nvSpPr>
            <p:spPr bwMode="auto">
              <a:xfrm>
                <a:off x="4578" y="3788"/>
                <a:ext cx="1" cy="2"/>
              </a:xfrm>
              <a:custGeom>
                <a:avLst/>
                <a:gdLst/>
                <a:ahLst/>
                <a:cxnLst>
                  <a:cxn ang="0">
                    <a:pos x="0" y="0"/>
                  </a:cxn>
                  <a:cxn ang="0">
                    <a:pos x="0" y="0"/>
                  </a:cxn>
                  <a:cxn ang="0">
                    <a:pos x="0" y="0"/>
                  </a:cxn>
                  <a:cxn ang="0">
                    <a:pos x="0" y="0"/>
                  </a:cxn>
                  <a:cxn ang="0">
                    <a:pos x="0" y="1"/>
                  </a:cxn>
                  <a:cxn ang="0">
                    <a:pos x="0" y="2"/>
                  </a:cxn>
                  <a:cxn ang="0">
                    <a:pos x="0" y="2"/>
                  </a:cxn>
                  <a:cxn ang="0">
                    <a:pos x="1" y="2"/>
                  </a:cxn>
                  <a:cxn ang="0">
                    <a:pos x="1" y="1"/>
                  </a:cxn>
                  <a:cxn ang="0">
                    <a:pos x="1" y="1"/>
                  </a:cxn>
                  <a:cxn ang="0">
                    <a:pos x="1" y="0"/>
                  </a:cxn>
                  <a:cxn ang="0">
                    <a:pos x="0" y="0"/>
                  </a:cxn>
                </a:cxnLst>
                <a:rect l="0" t="0" r="r" b="b"/>
                <a:pathLst>
                  <a:path w="1" h="2">
                    <a:moveTo>
                      <a:pt x="0" y="0"/>
                    </a:moveTo>
                    <a:lnTo>
                      <a:pt x="0" y="0"/>
                    </a:lnTo>
                    <a:lnTo>
                      <a:pt x="0" y="0"/>
                    </a:lnTo>
                    <a:lnTo>
                      <a:pt x="0" y="0"/>
                    </a:lnTo>
                    <a:lnTo>
                      <a:pt x="0" y="1"/>
                    </a:lnTo>
                    <a:lnTo>
                      <a:pt x="0" y="2"/>
                    </a:lnTo>
                    <a:lnTo>
                      <a:pt x="0" y="2"/>
                    </a:lnTo>
                    <a:lnTo>
                      <a:pt x="1" y="2"/>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8" name="Freeform 542"/>
              <p:cNvSpPr>
                <a:spLocks/>
              </p:cNvSpPr>
              <p:nvPr/>
            </p:nvSpPr>
            <p:spPr bwMode="auto">
              <a:xfrm>
                <a:off x="4633" y="3835"/>
                <a:ext cx="3" cy="3"/>
              </a:xfrm>
              <a:custGeom>
                <a:avLst/>
                <a:gdLst/>
                <a:ahLst/>
                <a:cxnLst>
                  <a:cxn ang="0">
                    <a:pos x="2" y="0"/>
                  </a:cxn>
                  <a:cxn ang="0">
                    <a:pos x="0" y="0"/>
                  </a:cxn>
                  <a:cxn ang="0">
                    <a:pos x="0" y="0"/>
                  </a:cxn>
                  <a:cxn ang="0">
                    <a:pos x="1" y="1"/>
                  </a:cxn>
                  <a:cxn ang="0">
                    <a:pos x="2" y="2"/>
                  </a:cxn>
                  <a:cxn ang="0">
                    <a:pos x="2" y="3"/>
                  </a:cxn>
                  <a:cxn ang="0">
                    <a:pos x="3" y="3"/>
                  </a:cxn>
                  <a:cxn ang="0">
                    <a:pos x="3" y="1"/>
                  </a:cxn>
                  <a:cxn ang="0">
                    <a:pos x="2" y="0"/>
                  </a:cxn>
                  <a:cxn ang="0">
                    <a:pos x="2" y="0"/>
                  </a:cxn>
                </a:cxnLst>
                <a:rect l="0" t="0" r="r" b="b"/>
                <a:pathLst>
                  <a:path w="3" h="3">
                    <a:moveTo>
                      <a:pt x="2" y="0"/>
                    </a:moveTo>
                    <a:lnTo>
                      <a:pt x="0" y="0"/>
                    </a:lnTo>
                    <a:lnTo>
                      <a:pt x="0" y="0"/>
                    </a:lnTo>
                    <a:lnTo>
                      <a:pt x="1" y="1"/>
                    </a:lnTo>
                    <a:lnTo>
                      <a:pt x="2" y="2"/>
                    </a:lnTo>
                    <a:lnTo>
                      <a:pt x="2" y="3"/>
                    </a:lnTo>
                    <a:lnTo>
                      <a:pt x="3" y="3"/>
                    </a:lnTo>
                    <a:lnTo>
                      <a:pt x="3"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39" name="Rectangle 543"/>
              <p:cNvSpPr>
                <a:spLocks noChangeArrowheads="1"/>
              </p:cNvSpPr>
              <p:nvPr/>
            </p:nvSpPr>
            <p:spPr bwMode="auto">
              <a:xfrm>
                <a:off x="5016" y="3577"/>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0" name="Freeform 544"/>
              <p:cNvSpPr>
                <a:spLocks/>
              </p:cNvSpPr>
              <p:nvPr/>
            </p:nvSpPr>
            <p:spPr bwMode="auto">
              <a:xfrm>
                <a:off x="4971" y="3655"/>
                <a:ext cx="13" cy="16"/>
              </a:xfrm>
              <a:custGeom>
                <a:avLst/>
                <a:gdLst/>
                <a:ahLst/>
                <a:cxnLst>
                  <a:cxn ang="0">
                    <a:pos x="10" y="5"/>
                  </a:cxn>
                  <a:cxn ang="0">
                    <a:pos x="9" y="6"/>
                  </a:cxn>
                  <a:cxn ang="0">
                    <a:pos x="9" y="7"/>
                  </a:cxn>
                  <a:cxn ang="0">
                    <a:pos x="8" y="8"/>
                  </a:cxn>
                  <a:cxn ang="0">
                    <a:pos x="4" y="12"/>
                  </a:cxn>
                  <a:cxn ang="0">
                    <a:pos x="4" y="12"/>
                  </a:cxn>
                  <a:cxn ang="0">
                    <a:pos x="3" y="13"/>
                  </a:cxn>
                  <a:cxn ang="0">
                    <a:pos x="1" y="14"/>
                  </a:cxn>
                  <a:cxn ang="0">
                    <a:pos x="1" y="15"/>
                  </a:cxn>
                  <a:cxn ang="0">
                    <a:pos x="0" y="16"/>
                  </a:cxn>
                  <a:cxn ang="0">
                    <a:pos x="1" y="16"/>
                  </a:cxn>
                  <a:cxn ang="0">
                    <a:pos x="2" y="16"/>
                  </a:cxn>
                  <a:cxn ang="0">
                    <a:pos x="3" y="15"/>
                  </a:cxn>
                  <a:cxn ang="0">
                    <a:pos x="7" y="12"/>
                  </a:cxn>
                  <a:cxn ang="0">
                    <a:pos x="9" y="10"/>
                  </a:cxn>
                  <a:cxn ang="0">
                    <a:pos x="9" y="9"/>
                  </a:cxn>
                  <a:cxn ang="0">
                    <a:pos x="11" y="8"/>
                  </a:cxn>
                  <a:cxn ang="0">
                    <a:pos x="12" y="6"/>
                  </a:cxn>
                  <a:cxn ang="0">
                    <a:pos x="13" y="5"/>
                  </a:cxn>
                  <a:cxn ang="0">
                    <a:pos x="13" y="5"/>
                  </a:cxn>
                  <a:cxn ang="0">
                    <a:pos x="12" y="2"/>
                  </a:cxn>
                  <a:cxn ang="0">
                    <a:pos x="13" y="2"/>
                  </a:cxn>
                  <a:cxn ang="0">
                    <a:pos x="12" y="2"/>
                  </a:cxn>
                  <a:cxn ang="0">
                    <a:pos x="12" y="0"/>
                  </a:cxn>
                  <a:cxn ang="0">
                    <a:pos x="12" y="0"/>
                  </a:cxn>
                  <a:cxn ang="0">
                    <a:pos x="12" y="1"/>
                  </a:cxn>
                  <a:cxn ang="0">
                    <a:pos x="12" y="1"/>
                  </a:cxn>
                  <a:cxn ang="0">
                    <a:pos x="12" y="2"/>
                  </a:cxn>
                  <a:cxn ang="0">
                    <a:pos x="12" y="2"/>
                  </a:cxn>
                  <a:cxn ang="0">
                    <a:pos x="12" y="3"/>
                  </a:cxn>
                  <a:cxn ang="0">
                    <a:pos x="12" y="3"/>
                  </a:cxn>
                  <a:cxn ang="0">
                    <a:pos x="12" y="4"/>
                  </a:cxn>
                  <a:cxn ang="0">
                    <a:pos x="12" y="3"/>
                  </a:cxn>
                  <a:cxn ang="0">
                    <a:pos x="12" y="4"/>
                  </a:cxn>
                  <a:cxn ang="0">
                    <a:pos x="11" y="5"/>
                  </a:cxn>
                  <a:cxn ang="0">
                    <a:pos x="10" y="5"/>
                  </a:cxn>
                </a:cxnLst>
                <a:rect l="0" t="0" r="r" b="b"/>
                <a:pathLst>
                  <a:path w="13" h="16">
                    <a:moveTo>
                      <a:pt x="10" y="5"/>
                    </a:moveTo>
                    <a:lnTo>
                      <a:pt x="9" y="6"/>
                    </a:lnTo>
                    <a:lnTo>
                      <a:pt x="9" y="7"/>
                    </a:lnTo>
                    <a:lnTo>
                      <a:pt x="8" y="8"/>
                    </a:lnTo>
                    <a:lnTo>
                      <a:pt x="4" y="12"/>
                    </a:lnTo>
                    <a:lnTo>
                      <a:pt x="4" y="12"/>
                    </a:lnTo>
                    <a:lnTo>
                      <a:pt x="3" y="13"/>
                    </a:lnTo>
                    <a:lnTo>
                      <a:pt x="1" y="14"/>
                    </a:lnTo>
                    <a:lnTo>
                      <a:pt x="1" y="15"/>
                    </a:lnTo>
                    <a:lnTo>
                      <a:pt x="0" y="16"/>
                    </a:lnTo>
                    <a:lnTo>
                      <a:pt x="1" y="16"/>
                    </a:lnTo>
                    <a:lnTo>
                      <a:pt x="2" y="16"/>
                    </a:lnTo>
                    <a:lnTo>
                      <a:pt x="3" y="15"/>
                    </a:lnTo>
                    <a:lnTo>
                      <a:pt x="7" y="12"/>
                    </a:lnTo>
                    <a:lnTo>
                      <a:pt x="9" y="10"/>
                    </a:lnTo>
                    <a:lnTo>
                      <a:pt x="9" y="9"/>
                    </a:lnTo>
                    <a:lnTo>
                      <a:pt x="11" y="8"/>
                    </a:lnTo>
                    <a:lnTo>
                      <a:pt x="12" y="6"/>
                    </a:lnTo>
                    <a:lnTo>
                      <a:pt x="13" y="5"/>
                    </a:lnTo>
                    <a:lnTo>
                      <a:pt x="13" y="5"/>
                    </a:lnTo>
                    <a:lnTo>
                      <a:pt x="12" y="2"/>
                    </a:lnTo>
                    <a:lnTo>
                      <a:pt x="13" y="2"/>
                    </a:lnTo>
                    <a:lnTo>
                      <a:pt x="12" y="2"/>
                    </a:lnTo>
                    <a:lnTo>
                      <a:pt x="12" y="0"/>
                    </a:lnTo>
                    <a:lnTo>
                      <a:pt x="12" y="0"/>
                    </a:lnTo>
                    <a:lnTo>
                      <a:pt x="12" y="1"/>
                    </a:lnTo>
                    <a:lnTo>
                      <a:pt x="12" y="1"/>
                    </a:lnTo>
                    <a:lnTo>
                      <a:pt x="12" y="2"/>
                    </a:lnTo>
                    <a:lnTo>
                      <a:pt x="12" y="2"/>
                    </a:lnTo>
                    <a:lnTo>
                      <a:pt x="12" y="3"/>
                    </a:lnTo>
                    <a:lnTo>
                      <a:pt x="12" y="3"/>
                    </a:lnTo>
                    <a:lnTo>
                      <a:pt x="12" y="4"/>
                    </a:lnTo>
                    <a:lnTo>
                      <a:pt x="12" y="3"/>
                    </a:lnTo>
                    <a:lnTo>
                      <a:pt x="12" y="4"/>
                    </a:lnTo>
                    <a:lnTo>
                      <a:pt x="11" y="5"/>
                    </a:lnTo>
                    <a:lnTo>
                      <a:pt x="10"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1" name="Freeform 545"/>
              <p:cNvSpPr>
                <a:spLocks/>
              </p:cNvSpPr>
              <p:nvPr/>
            </p:nvSpPr>
            <p:spPr bwMode="auto">
              <a:xfrm>
                <a:off x="4987" y="3575"/>
                <a:ext cx="10" cy="20"/>
              </a:xfrm>
              <a:custGeom>
                <a:avLst/>
                <a:gdLst/>
                <a:ahLst/>
                <a:cxnLst>
                  <a:cxn ang="0">
                    <a:pos x="9" y="1"/>
                  </a:cxn>
                  <a:cxn ang="0">
                    <a:pos x="9" y="1"/>
                  </a:cxn>
                  <a:cxn ang="0">
                    <a:pos x="8" y="1"/>
                  </a:cxn>
                  <a:cxn ang="0">
                    <a:pos x="8" y="0"/>
                  </a:cxn>
                  <a:cxn ang="0">
                    <a:pos x="7" y="0"/>
                  </a:cxn>
                  <a:cxn ang="0">
                    <a:pos x="7" y="0"/>
                  </a:cxn>
                  <a:cxn ang="0">
                    <a:pos x="7" y="1"/>
                  </a:cxn>
                  <a:cxn ang="0">
                    <a:pos x="4" y="2"/>
                  </a:cxn>
                  <a:cxn ang="0">
                    <a:pos x="0" y="9"/>
                  </a:cxn>
                  <a:cxn ang="0">
                    <a:pos x="0" y="10"/>
                  </a:cxn>
                  <a:cxn ang="0">
                    <a:pos x="0" y="15"/>
                  </a:cxn>
                  <a:cxn ang="0">
                    <a:pos x="1" y="16"/>
                  </a:cxn>
                  <a:cxn ang="0">
                    <a:pos x="3" y="16"/>
                  </a:cxn>
                  <a:cxn ang="0">
                    <a:pos x="3" y="20"/>
                  </a:cxn>
                  <a:cxn ang="0">
                    <a:pos x="3" y="20"/>
                  </a:cxn>
                  <a:cxn ang="0">
                    <a:pos x="9" y="4"/>
                  </a:cxn>
                  <a:cxn ang="0">
                    <a:pos x="9" y="2"/>
                  </a:cxn>
                  <a:cxn ang="0">
                    <a:pos x="10" y="2"/>
                  </a:cxn>
                  <a:cxn ang="0">
                    <a:pos x="9" y="1"/>
                  </a:cxn>
                </a:cxnLst>
                <a:rect l="0" t="0" r="r" b="b"/>
                <a:pathLst>
                  <a:path w="10" h="20">
                    <a:moveTo>
                      <a:pt x="9" y="1"/>
                    </a:moveTo>
                    <a:lnTo>
                      <a:pt x="9" y="1"/>
                    </a:lnTo>
                    <a:lnTo>
                      <a:pt x="8" y="1"/>
                    </a:lnTo>
                    <a:lnTo>
                      <a:pt x="8" y="0"/>
                    </a:lnTo>
                    <a:lnTo>
                      <a:pt x="7" y="0"/>
                    </a:lnTo>
                    <a:lnTo>
                      <a:pt x="7" y="0"/>
                    </a:lnTo>
                    <a:lnTo>
                      <a:pt x="7" y="1"/>
                    </a:lnTo>
                    <a:lnTo>
                      <a:pt x="4" y="2"/>
                    </a:lnTo>
                    <a:lnTo>
                      <a:pt x="0" y="9"/>
                    </a:lnTo>
                    <a:lnTo>
                      <a:pt x="0" y="10"/>
                    </a:lnTo>
                    <a:lnTo>
                      <a:pt x="0" y="15"/>
                    </a:lnTo>
                    <a:lnTo>
                      <a:pt x="1" y="16"/>
                    </a:lnTo>
                    <a:lnTo>
                      <a:pt x="3" y="16"/>
                    </a:lnTo>
                    <a:lnTo>
                      <a:pt x="3" y="20"/>
                    </a:lnTo>
                    <a:lnTo>
                      <a:pt x="3" y="20"/>
                    </a:lnTo>
                    <a:lnTo>
                      <a:pt x="9" y="4"/>
                    </a:lnTo>
                    <a:lnTo>
                      <a:pt x="9" y="2"/>
                    </a:lnTo>
                    <a:lnTo>
                      <a:pt x="10" y="2"/>
                    </a:lnTo>
                    <a:lnTo>
                      <a:pt x="9"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2" name="Freeform 546"/>
              <p:cNvSpPr>
                <a:spLocks/>
              </p:cNvSpPr>
              <p:nvPr/>
            </p:nvSpPr>
            <p:spPr bwMode="auto">
              <a:xfrm>
                <a:off x="4954" y="359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3" name="Freeform 547"/>
              <p:cNvSpPr>
                <a:spLocks/>
              </p:cNvSpPr>
              <p:nvPr/>
            </p:nvSpPr>
            <p:spPr bwMode="auto">
              <a:xfrm>
                <a:off x="4985" y="3614"/>
                <a:ext cx="24" cy="35"/>
              </a:xfrm>
              <a:custGeom>
                <a:avLst/>
                <a:gdLst/>
                <a:ahLst/>
                <a:cxnLst>
                  <a:cxn ang="0">
                    <a:pos x="0" y="14"/>
                  </a:cxn>
                  <a:cxn ang="0">
                    <a:pos x="3" y="22"/>
                  </a:cxn>
                  <a:cxn ang="0">
                    <a:pos x="5" y="24"/>
                  </a:cxn>
                  <a:cxn ang="0">
                    <a:pos x="5" y="22"/>
                  </a:cxn>
                  <a:cxn ang="0">
                    <a:pos x="6" y="24"/>
                  </a:cxn>
                  <a:cxn ang="0">
                    <a:pos x="5" y="26"/>
                  </a:cxn>
                  <a:cxn ang="0">
                    <a:pos x="5" y="28"/>
                  </a:cxn>
                  <a:cxn ang="0">
                    <a:pos x="7" y="28"/>
                  </a:cxn>
                  <a:cxn ang="0">
                    <a:pos x="9" y="28"/>
                  </a:cxn>
                  <a:cxn ang="0">
                    <a:pos x="10" y="27"/>
                  </a:cxn>
                  <a:cxn ang="0">
                    <a:pos x="13" y="28"/>
                  </a:cxn>
                  <a:cxn ang="0">
                    <a:pos x="16" y="31"/>
                  </a:cxn>
                  <a:cxn ang="0">
                    <a:pos x="16" y="31"/>
                  </a:cxn>
                  <a:cxn ang="0">
                    <a:pos x="15" y="27"/>
                  </a:cxn>
                  <a:cxn ang="0">
                    <a:pos x="17" y="28"/>
                  </a:cxn>
                  <a:cxn ang="0">
                    <a:pos x="18" y="29"/>
                  </a:cxn>
                  <a:cxn ang="0">
                    <a:pos x="20" y="31"/>
                  </a:cxn>
                  <a:cxn ang="0">
                    <a:pos x="20" y="32"/>
                  </a:cxn>
                  <a:cxn ang="0">
                    <a:pos x="23" y="32"/>
                  </a:cxn>
                  <a:cxn ang="0">
                    <a:pos x="23" y="33"/>
                  </a:cxn>
                  <a:cxn ang="0">
                    <a:pos x="24" y="35"/>
                  </a:cxn>
                  <a:cxn ang="0">
                    <a:pos x="24" y="32"/>
                  </a:cxn>
                  <a:cxn ang="0">
                    <a:pos x="23" y="32"/>
                  </a:cxn>
                  <a:cxn ang="0">
                    <a:pos x="22" y="32"/>
                  </a:cxn>
                  <a:cxn ang="0">
                    <a:pos x="23" y="31"/>
                  </a:cxn>
                  <a:cxn ang="0">
                    <a:pos x="21" y="30"/>
                  </a:cxn>
                  <a:cxn ang="0">
                    <a:pos x="22" y="28"/>
                  </a:cxn>
                  <a:cxn ang="0">
                    <a:pos x="23" y="28"/>
                  </a:cxn>
                  <a:cxn ang="0">
                    <a:pos x="20" y="27"/>
                  </a:cxn>
                  <a:cxn ang="0">
                    <a:pos x="20" y="28"/>
                  </a:cxn>
                  <a:cxn ang="0">
                    <a:pos x="18" y="28"/>
                  </a:cxn>
                  <a:cxn ang="0">
                    <a:pos x="17" y="25"/>
                  </a:cxn>
                  <a:cxn ang="0">
                    <a:pos x="16" y="25"/>
                  </a:cxn>
                  <a:cxn ang="0">
                    <a:pos x="14" y="25"/>
                  </a:cxn>
                  <a:cxn ang="0">
                    <a:pos x="13" y="26"/>
                  </a:cxn>
                  <a:cxn ang="0">
                    <a:pos x="13" y="27"/>
                  </a:cxn>
                  <a:cxn ang="0">
                    <a:pos x="11" y="26"/>
                  </a:cxn>
                  <a:cxn ang="0">
                    <a:pos x="10" y="24"/>
                  </a:cxn>
                  <a:cxn ang="0">
                    <a:pos x="10" y="22"/>
                  </a:cxn>
                  <a:cxn ang="0">
                    <a:pos x="9" y="19"/>
                  </a:cxn>
                  <a:cxn ang="0">
                    <a:pos x="10" y="17"/>
                  </a:cxn>
                  <a:cxn ang="0">
                    <a:pos x="11" y="16"/>
                  </a:cxn>
                  <a:cxn ang="0">
                    <a:pos x="13" y="15"/>
                  </a:cxn>
                  <a:cxn ang="0">
                    <a:pos x="15" y="10"/>
                  </a:cxn>
                  <a:cxn ang="0">
                    <a:pos x="14" y="8"/>
                  </a:cxn>
                  <a:cxn ang="0">
                    <a:pos x="13" y="7"/>
                  </a:cxn>
                  <a:cxn ang="0">
                    <a:pos x="13" y="3"/>
                  </a:cxn>
                  <a:cxn ang="0">
                    <a:pos x="14" y="2"/>
                  </a:cxn>
                  <a:cxn ang="0">
                    <a:pos x="13" y="1"/>
                  </a:cxn>
                  <a:cxn ang="0">
                    <a:pos x="13" y="2"/>
                  </a:cxn>
                  <a:cxn ang="0">
                    <a:pos x="10" y="2"/>
                  </a:cxn>
                  <a:cxn ang="0">
                    <a:pos x="5" y="0"/>
                  </a:cxn>
                  <a:cxn ang="0">
                    <a:pos x="3" y="14"/>
                  </a:cxn>
                  <a:cxn ang="0">
                    <a:pos x="1" y="14"/>
                  </a:cxn>
                </a:cxnLst>
                <a:rect l="0" t="0" r="r" b="b"/>
                <a:pathLst>
                  <a:path w="24" h="35">
                    <a:moveTo>
                      <a:pt x="0" y="14"/>
                    </a:moveTo>
                    <a:lnTo>
                      <a:pt x="0" y="14"/>
                    </a:lnTo>
                    <a:lnTo>
                      <a:pt x="2" y="22"/>
                    </a:lnTo>
                    <a:lnTo>
                      <a:pt x="3" y="22"/>
                    </a:lnTo>
                    <a:lnTo>
                      <a:pt x="5" y="25"/>
                    </a:lnTo>
                    <a:lnTo>
                      <a:pt x="5" y="24"/>
                    </a:lnTo>
                    <a:lnTo>
                      <a:pt x="5" y="22"/>
                    </a:lnTo>
                    <a:lnTo>
                      <a:pt x="5" y="22"/>
                    </a:lnTo>
                    <a:lnTo>
                      <a:pt x="6" y="23"/>
                    </a:lnTo>
                    <a:lnTo>
                      <a:pt x="6" y="24"/>
                    </a:lnTo>
                    <a:lnTo>
                      <a:pt x="5" y="25"/>
                    </a:lnTo>
                    <a:lnTo>
                      <a:pt x="5" y="26"/>
                    </a:lnTo>
                    <a:lnTo>
                      <a:pt x="5" y="28"/>
                    </a:lnTo>
                    <a:lnTo>
                      <a:pt x="5" y="28"/>
                    </a:lnTo>
                    <a:lnTo>
                      <a:pt x="6" y="28"/>
                    </a:lnTo>
                    <a:lnTo>
                      <a:pt x="7" y="28"/>
                    </a:lnTo>
                    <a:lnTo>
                      <a:pt x="8" y="28"/>
                    </a:lnTo>
                    <a:lnTo>
                      <a:pt x="9" y="28"/>
                    </a:lnTo>
                    <a:lnTo>
                      <a:pt x="9" y="28"/>
                    </a:lnTo>
                    <a:lnTo>
                      <a:pt x="10" y="27"/>
                    </a:lnTo>
                    <a:lnTo>
                      <a:pt x="11" y="27"/>
                    </a:lnTo>
                    <a:lnTo>
                      <a:pt x="13" y="28"/>
                    </a:lnTo>
                    <a:lnTo>
                      <a:pt x="15" y="30"/>
                    </a:lnTo>
                    <a:lnTo>
                      <a:pt x="16" y="31"/>
                    </a:lnTo>
                    <a:lnTo>
                      <a:pt x="16" y="31"/>
                    </a:lnTo>
                    <a:lnTo>
                      <a:pt x="16" y="31"/>
                    </a:lnTo>
                    <a:lnTo>
                      <a:pt x="15" y="28"/>
                    </a:lnTo>
                    <a:lnTo>
                      <a:pt x="15" y="27"/>
                    </a:lnTo>
                    <a:lnTo>
                      <a:pt x="16" y="28"/>
                    </a:lnTo>
                    <a:lnTo>
                      <a:pt x="17" y="28"/>
                    </a:lnTo>
                    <a:lnTo>
                      <a:pt x="17" y="28"/>
                    </a:lnTo>
                    <a:lnTo>
                      <a:pt x="18" y="29"/>
                    </a:lnTo>
                    <a:lnTo>
                      <a:pt x="19" y="30"/>
                    </a:lnTo>
                    <a:lnTo>
                      <a:pt x="20" y="31"/>
                    </a:lnTo>
                    <a:lnTo>
                      <a:pt x="20" y="32"/>
                    </a:lnTo>
                    <a:lnTo>
                      <a:pt x="20" y="32"/>
                    </a:lnTo>
                    <a:lnTo>
                      <a:pt x="21" y="33"/>
                    </a:lnTo>
                    <a:lnTo>
                      <a:pt x="23" y="32"/>
                    </a:lnTo>
                    <a:lnTo>
                      <a:pt x="23" y="33"/>
                    </a:lnTo>
                    <a:lnTo>
                      <a:pt x="23" y="33"/>
                    </a:lnTo>
                    <a:lnTo>
                      <a:pt x="23" y="34"/>
                    </a:lnTo>
                    <a:lnTo>
                      <a:pt x="24" y="35"/>
                    </a:lnTo>
                    <a:lnTo>
                      <a:pt x="24" y="34"/>
                    </a:lnTo>
                    <a:lnTo>
                      <a:pt x="24" y="32"/>
                    </a:lnTo>
                    <a:lnTo>
                      <a:pt x="24" y="32"/>
                    </a:lnTo>
                    <a:lnTo>
                      <a:pt x="23" y="32"/>
                    </a:lnTo>
                    <a:lnTo>
                      <a:pt x="23" y="32"/>
                    </a:lnTo>
                    <a:lnTo>
                      <a:pt x="22" y="32"/>
                    </a:lnTo>
                    <a:lnTo>
                      <a:pt x="22" y="32"/>
                    </a:lnTo>
                    <a:lnTo>
                      <a:pt x="23" y="31"/>
                    </a:lnTo>
                    <a:lnTo>
                      <a:pt x="22" y="30"/>
                    </a:lnTo>
                    <a:lnTo>
                      <a:pt x="21" y="30"/>
                    </a:lnTo>
                    <a:lnTo>
                      <a:pt x="21" y="29"/>
                    </a:lnTo>
                    <a:lnTo>
                      <a:pt x="22" y="28"/>
                    </a:lnTo>
                    <a:lnTo>
                      <a:pt x="23" y="28"/>
                    </a:lnTo>
                    <a:lnTo>
                      <a:pt x="23" y="28"/>
                    </a:lnTo>
                    <a:lnTo>
                      <a:pt x="20" y="27"/>
                    </a:lnTo>
                    <a:lnTo>
                      <a:pt x="20" y="27"/>
                    </a:lnTo>
                    <a:lnTo>
                      <a:pt x="20" y="26"/>
                    </a:lnTo>
                    <a:lnTo>
                      <a:pt x="20" y="28"/>
                    </a:lnTo>
                    <a:lnTo>
                      <a:pt x="19" y="28"/>
                    </a:lnTo>
                    <a:lnTo>
                      <a:pt x="18" y="28"/>
                    </a:lnTo>
                    <a:lnTo>
                      <a:pt x="18" y="25"/>
                    </a:lnTo>
                    <a:lnTo>
                      <a:pt x="17" y="25"/>
                    </a:lnTo>
                    <a:lnTo>
                      <a:pt x="16" y="25"/>
                    </a:lnTo>
                    <a:lnTo>
                      <a:pt x="16" y="25"/>
                    </a:lnTo>
                    <a:lnTo>
                      <a:pt x="15" y="25"/>
                    </a:lnTo>
                    <a:lnTo>
                      <a:pt x="14" y="25"/>
                    </a:lnTo>
                    <a:lnTo>
                      <a:pt x="13" y="25"/>
                    </a:lnTo>
                    <a:lnTo>
                      <a:pt x="13" y="26"/>
                    </a:lnTo>
                    <a:lnTo>
                      <a:pt x="13" y="27"/>
                    </a:lnTo>
                    <a:lnTo>
                      <a:pt x="13" y="27"/>
                    </a:lnTo>
                    <a:lnTo>
                      <a:pt x="13" y="27"/>
                    </a:lnTo>
                    <a:lnTo>
                      <a:pt x="11" y="26"/>
                    </a:lnTo>
                    <a:lnTo>
                      <a:pt x="11" y="25"/>
                    </a:lnTo>
                    <a:lnTo>
                      <a:pt x="10" y="24"/>
                    </a:lnTo>
                    <a:lnTo>
                      <a:pt x="10" y="23"/>
                    </a:lnTo>
                    <a:lnTo>
                      <a:pt x="10" y="22"/>
                    </a:lnTo>
                    <a:lnTo>
                      <a:pt x="9" y="21"/>
                    </a:lnTo>
                    <a:lnTo>
                      <a:pt x="9" y="19"/>
                    </a:lnTo>
                    <a:lnTo>
                      <a:pt x="9" y="19"/>
                    </a:lnTo>
                    <a:lnTo>
                      <a:pt x="10" y="17"/>
                    </a:lnTo>
                    <a:lnTo>
                      <a:pt x="10" y="17"/>
                    </a:lnTo>
                    <a:lnTo>
                      <a:pt x="11" y="16"/>
                    </a:lnTo>
                    <a:lnTo>
                      <a:pt x="13" y="15"/>
                    </a:lnTo>
                    <a:lnTo>
                      <a:pt x="13" y="15"/>
                    </a:lnTo>
                    <a:lnTo>
                      <a:pt x="13" y="14"/>
                    </a:lnTo>
                    <a:lnTo>
                      <a:pt x="15" y="10"/>
                    </a:lnTo>
                    <a:lnTo>
                      <a:pt x="15" y="9"/>
                    </a:lnTo>
                    <a:lnTo>
                      <a:pt x="14" y="8"/>
                    </a:lnTo>
                    <a:lnTo>
                      <a:pt x="14" y="8"/>
                    </a:lnTo>
                    <a:lnTo>
                      <a:pt x="13" y="7"/>
                    </a:lnTo>
                    <a:lnTo>
                      <a:pt x="13" y="7"/>
                    </a:lnTo>
                    <a:lnTo>
                      <a:pt x="13" y="3"/>
                    </a:lnTo>
                    <a:lnTo>
                      <a:pt x="14" y="2"/>
                    </a:lnTo>
                    <a:lnTo>
                      <a:pt x="14" y="2"/>
                    </a:lnTo>
                    <a:lnTo>
                      <a:pt x="13" y="1"/>
                    </a:lnTo>
                    <a:lnTo>
                      <a:pt x="13" y="1"/>
                    </a:lnTo>
                    <a:lnTo>
                      <a:pt x="13" y="1"/>
                    </a:lnTo>
                    <a:lnTo>
                      <a:pt x="13" y="2"/>
                    </a:lnTo>
                    <a:lnTo>
                      <a:pt x="12" y="2"/>
                    </a:lnTo>
                    <a:lnTo>
                      <a:pt x="10" y="2"/>
                    </a:lnTo>
                    <a:lnTo>
                      <a:pt x="9" y="1"/>
                    </a:lnTo>
                    <a:lnTo>
                      <a:pt x="5" y="0"/>
                    </a:lnTo>
                    <a:lnTo>
                      <a:pt x="4" y="2"/>
                    </a:lnTo>
                    <a:lnTo>
                      <a:pt x="3" y="14"/>
                    </a:lnTo>
                    <a:lnTo>
                      <a:pt x="2" y="15"/>
                    </a:lnTo>
                    <a:lnTo>
                      <a:pt x="1" y="14"/>
                    </a:lnTo>
                    <a:lnTo>
                      <a:pt x="0" y="1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4" name="Freeform 548"/>
              <p:cNvSpPr>
                <a:spLocks/>
              </p:cNvSpPr>
              <p:nvPr/>
            </p:nvSpPr>
            <p:spPr bwMode="auto">
              <a:xfrm>
                <a:off x="4952" y="3592"/>
                <a:ext cx="2" cy="2"/>
              </a:xfrm>
              <a:custGeom>
                <a:avLst/>
                <a:gdLst/>
                <a:ahLst/>
                <a:cxnLst>
                  <a:cxn ang="0">
                    <a:pos x="2" y="0"/>
                  </a:cxn>
                  <a:cxn ang="0">
                    <a:pos x="2" y="0"/>
                  </a:cxn>
                  <a:cxn ang="0">
                    <a:pos x="2" y="0"/>
                  </a:cxn>
                  <a:cxn ang="0">
                    <a:pos x="1" y="1"/>
                  </a:cxn>
                  <a:cxn ang="0">
                    <a:pos x="1" y="1"/>
                  </a:cxn>
                  <a:cxn ang="0">
                    <a:pos x="0" y="1"/>
                  </a:cxn>
                  <a:cxn ang="0">
                    <a:pos x="0" y="1"/>
                  </a:cxn>
                  <a:cxn ang="0">
                    <a:pos x="1" y="1"/>
                  </a:cxn>
                  <a:cxn ang="0">
                    <a:pos x="1" y="1"/>
                  </a:cxn>
                  <a:cxn ang="0">
                    <a:pos x="1" y="1"/>
                  </a:cxn>
                  <a:cxn ang="0">
                    <a:pos x="1" y="1"/>
                  </a:cxn>
                  <a:cxn ang="0">
                    <a:pos x="1" y="2"/>
                  </a:cxn>
                  <a:cxn ang="0">
                    <a:pos x="2" y="1"/>
                  </a:cxn>
                  <a:cxn ang="0">
                    <a:pos x="2" y="1"/>
                  </a:cxn>
                  <a:cxn ang="0">
                    <a:pos x="2" y="1"/>
                  </a:cxn>
                  <a:cxn ang="0">
                    <a:pos x="2" y="0"/>
                  </a:cxn>
                </a:cxnLst>
                <a:rect l="0" t="0" r="r" b="b"/>
                <a:pathLst>
                  <a:path w="2" h="2">
                    <a:moveTo>
                      <a:pt x="2" y="0"/>
                    </a:moveTo>
                    <a:lnTo>
                      <a:pt x="2" y="0"/>
                    </a:lnTo>
                    <a:lnTo>
                      <a:pt x="2" y="0"/>
                    </a:lnTo>
                    <a:lnTo>
                      <a:pt x="1" y="1"/>
                    </a:lnTo>
                    <a:lnTo>
                      <a:pt x="1" y="1"/>
                    </a:lnTo>
                    <a:lnTo>
                      <a:pt x="0" y="1"/>
                    </a:lnTo>
                    <a:lnTo>
                      <a:pt x="0" y="1"/>
                    </a:lnTo>
                    <a:lnTo>
                      <a:pt x="1" y="1"/>
                    </a:lnTo>
                    <a:lnTo>
                      <a:pt x="1" y="1"/>
                    </a:lnTo>
                    <a:lnTo>
                      <a:pt x="1" y="1"/>
                    </a:lnTo>
                    <a:lnTo>
                      <a:pt x="1" y="1"/>
                    </a:lnTo>
                    <a:lnTo>
                      <a:pt x="1" y="2"/>
                    </a:lnTo>
                    <a:lnTo>
                      <a:pt x="2" y="1"/>
                    </a:lnTo>
                    <a:lnTo>
                      <a:pt x="2" y="1"/>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5" name="Freeform 549"/>
              <p:cNvSpPr>
                <a:spLocks/>
              </p:cNvSpPr>
              <p:nvPr/>
            </p:nvSpPr>
            <p:spPr bwMode="auto">
              <a:xfrm>
                <a:off x="4867" y="3653"/>
                <a:ext cx="1" cy="1"/>
              </a:xfrm>
              <a:custGeom>
                <a:avLst/>
                <a:gdLst/>
                <a:ahLst/>
                <a:cxnLst>
                  <a:cxn ang="0">
                    <a:pos x="0" y="0"/>
                  </a:cxn>
                  <a:cxn ang="0">
                    <a:pos x="0" y="1"/>
                  </a:cxn>
                  <a:cxn ang="0">
                    <a:pos x="0" y="1"/>
                  </a:cxn>
                  <a:cxn ang="0">
                    <a:pos x="0" y="0"/>
                  </a:cxn>
                  <a:cxn ang="0">
                    <a:pos x="0" y="0"/>
                  </a:cxn>
                  <a:cxn ang="0">
                    <a:pos x="0" y="0"/>
                  </a:cxn>
                </a:cxnLst>
                <a:rect l="0" t="0" r="r" b="b"/>
                <a:pathLst>
                  <a:path h="1">
                    <a:moveTo>
                      <a:pt x="0" y="0"/>
                    </a:moveTo>
                    <a:lnTo>
                      <a:pt x="0" y="1"/>
                    </a:lnTo>
                    <a:lnTo>
                      <a:pt x="0" y="1"/>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6" name="Freeform 550"/>
              <p:cNvSpPr>
                <a:spLocks/>
              </p:cNvSpPr>
              <p:nvPr/>
            </p:nvSpPr>
            <p:spPr bwMode="auto">
              <a:xfrm>
                <a:off x="3421" y="3354"/>
                <a:ext cx="10" cy="7"/>
              </a:xfrm>
              <a:custGeom>
                <a:avLst/>
                <a:gdLst/>
                <a:ahLst/>
                <a:cxnLst>
                  <a:cxn ang="0">
                    <a:pos x="9" y="3"/>
                  </a:cxn>
                  <a:cxn ang="0">
                    <a:pos x="9" y="3"/>
                  </a:cxn>
                  <a:cxn ang="0">
                    <a:pos x="9" y="2"/>
                  </a:cxn>
                  <a:cxn ang="0">
                    <a:pos x="8" y="0"/>
                  </a:cxn>
                  <a:cxn ang="0">
                    <a:pos x="7" y="0"/>
                  </a:cxn>
                  <a:cxn ang="0">
                    <a:pos x="5" y="1"/>
                  </a:cxn>
                  <a:cxn ang="0">
                    <a:pos x="4" y="1"/>
                  </a:cxn>
                  <a:cxn ang="0">
                    <a:pos x="3" y="1"/>
                  </a:cxn>
                  <a:cxn ang="0">
                    <a:pos x="2" y="3"/>
                  </a:cxn>
                  <a:cxn ang="0">
                    <a:pos x="0" y="4"/>
                  </a:cxn>
                  <a:cxn ang="0">
                    <a:pos x="1" y="6"/>
                  </a:cxn>
                  <a:cxn ang="0">
                    <a:pos x="2" y="7"/>
                  </a:cxn>
                  <a:cxn ang="0">
                    <a:pos x="5" y="4"/>
                  </a:cxn>
                  <a:cxn ang="0">
                    <a:pos x="7" y="4"/>
                  </a:cxn>
                  <a:cxn ang="0">
                    <a:pos x="9" y="4"/>
                  </a:cxn>
                  <a:cxn ang="0">
                    <a:pos x="9" y="4"/>
                  </a:cxn>
                  <a:cxn ang="0">
                    <a:pos x="10" y="4"/>
                  </a:cxn>
                  <a:cxn ang="0">
                    <a:pos x="10" y="4"/>
                  </a:cxn>
                  <a:cxn ang="0">
                    <a:pos x="10" y="4"/>
                  </a:cxn>
                  <a:cxn ang="0">
                    <a:pos x="9" y="3"/>
                  </a:cxn>
                </a:cxnLst>
                <a:rect l="0" t="0" r="r" b="b"/>
                <a:pathLst>
                  <a:path w="10" h="7">
                    <a:moveTo>
                      <a:pt x="9" y="3"/>
                    </a:moveTo>
                    <a:lnTo>
                      <a:pt x="9" y="3"/>
                    </a:lnTo>
                    <a:lnTo>
                      <a:pt x="9" y="2"/>
                    </a:lnTo>
                    <a:lnTo>
                      <a:pt x="8" y="0"/>
                    </a:lnTo>
                    <a:lnTo>
                      <a:pt x="7" y="0"/>
                    </a:lnTo>
                    <a:lnTo>
                      <a:pt x="5" y="1"/>
                    </a:lnTo>
                    <a:lnTo>
                      <a:pt x="4" y="1"/>
                    </a:lnTo>
                    <a:lnTo>
                      <a:pt x="3" y="1"/>
                    </a:lnTo>
                    <a:lnTo>
                      <a:pt x="2" y="3"/>
                    </a:lnTo>
                    <a:lnTo>
                      <a:pt x="0" y="4"/>
                    </a:lnTo>
                    <a:lnTo>
                      <a:pt x="1" y="6"/>
                    </a:lnTo>
                    <a:lnTo>
                      <a:pt x="2" y="7"/>
                    </a:lnTo>
                    <a:lnTo>
                      <a:pt x="5" y="4"/>
                    </a:lnTo>
                    <a:lnTo>
                      <a:pt x="7" y="4"/>
                    </a:lnTo>
                    <a:lnTo>
                      <a:pt x="9" y="4"/>
                    </a:lnTo>
                    <a:lnTo>
                      <a:pt x="9" y="4"/>
                    </a:lnTo>
                    <a:lnTo>
                      <a:pt x="10" y="4"/>
                    </a:lnTo>
                    <a:lnTo>
                      <a:pt x="10" y="4"/>
                    </a:lnTo>
                    <a:lnTo>
                      <a:pt x="10" y="4"/>
                    </a:lnTo>
                    <a:lnTo>
                      <a:pt x="9"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7" name="Freeform 551"/>
              <p:cNvSpPr>
                <a:spLocks/>
              </p:cNvSpPr>
              <p:nvPr/>
            </p:nvSpPr>
            <p:spPr bwMode="auto">
              <a:xfrm>
                <a:off x="4867" y="3648"/>
                <a:ext cx="1" cy="1"/>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8" name="Freeform 552"/>
              <p:cNvSpPr>
                <a:spLocks/>
              </p:cNvSpPr>
              <p:nvPr/>
            </p:nvSpPr>
            <p:spPr bwMode="auto">
              <a:xfrm>
                <a:off x="4867" y="3653"/>
                <a:ext cx="1" cy="1"/>
              </a:xfrm>
              <a:custGeom>
                <a:avLst/>
                <a:gdLst/>
                <a:ahLst/>
                <a:cxnLst>
                  <a:cxn ang="0">
                    <a:pos x="1" y="1"/>
                  </a:cxn>
                  <a:cxn ang="0">
                    <a:pos x="1" y="0"/>
                  </a:cxn>
                  <a:cxn ang="0">
                    <a:pos x="1" y="0"/>
                  </a:cxn>
                  <a:cxn ang="0">
                    <a:pos x="1" y="0"/>
                  </a:cxn>
                  <a:cxn ang="0">
                    <a:pos x="0" y="1"/>
                  </a:cxn>
                  <a:cxn ang="0">
                    <a:pos x="1" y="1"/>
                  </a:cxn>
                  <a:cxn ang="0">
                    <a:pos x="1" y="1"/>
                  </a:cxn>
                </a:cxnLst>
                <a:rect l="0" t="0" r="r" b="b"/>
                <a:pathLst>
                  <a:path w="1" h="1">
                    <a:moveTo>
                      <a:pt x="1" y="1"/>
                    </a:moveTo>
                    <a:lnTo>
                      <a:pt x="1" y="0"/>
                    </a:lnTo>
                    <a:lnTo>
                      <a:pt x="1" y="0"/>
                    </a:lnTo>
                    <a:lnTo>
                      <a:pt x="1" y="0"/>
                    </a:lnTo>
                    <a:lnTo>
                      <a:pt x="0"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49" name="Freeform 553"/>
              <p:cNvSpPr>
                <a:spLocks/>
              </p:cNvSpPr>
              <p:nvPr/>
            </p:nvSpPr>
            <p:spPr bwMode="auto">
              <a:xfrm>
                <a:off x="5007" y="3580"/>
                <a:ext cx="1" cy="1"/>
              </a:xfrm>
              <a:custGeom>
                <a:avLst/>
                <a:gdLst/>
                <a:ahLst/>
                <a:cxnLst>
                  <a:cxn ang="0">
                    <a:pos x="1" y="0"/>
                  </a:cxn>
                  <a:cxn ang="0">
                    <a:pos x="1" y="0"/>
                  </a:cxn>
                  <a:cxn ang="0">
                    <a:pos x="0" y="0"/>
                  </a:cxn>
                  <a:cxn ang="0">
                    <a:pos x="0" y="0"/>
                  </a:cxn>
                  <a:cxn ang="0">
                    <a:pos x="0" y="0"/>
                  </a:cxn>
                  <a:cxn ang="0">
                    <a:pos x="0" y="0"/>
                  </a:cxn>
                  <a:cxn ang="0">
                    <a:pos x="1" y="0"/>
                  </a:cxn>
                  <a:cxn ang="0">
                    <a:pos x="1" y="0"/>
                  </a:cxn>
                </a:cxnLst>
                <a:rect l="0" t="0" r="r" b="b"/>
                <a:pathLst>
                  <a:path w="1">
                    <a:moveTo>
                      <a:pt x="1" y="0"/>
                    </a:moveTo>
                    <a:lnTo>
                      <a:pt x="1" y="0"/>
                    </a:lnTo>
                    <a:lnTo>
                      <a:pt x="0" y="0"/>
                    </a:lnTo>
                    <a:lnTo>
                      <a:pt x="0" y="0"/>
                    </a:lnTo>
                    <a:lnTo>
                      <a:pt x="0" y="0"/>
                    </a:lnTo>
                    <a:lnTo>
                      <a:pt x="0"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0" name="Freeform 554"/>
              <p:cNvSpPr>
                <a:spLocks/>
              </p:cNvSpPr>
              <p:nvPr/>
            </p:nvSpPr>
            <p:spPr bwMode="auto">
              <a:xfrm>
                <a:off x="4570" y="3785"/>
                <a:ext cx="1" cy="1"/>
              </a:xfrm>
              <a:custGeom>
                <a:avLst/>
                <a:gdLst/>
                <a:ahLst/>
                <a:cxnLst>
                  <a:cxn ang="0">
                    <a:pos x="0" y="1"/>
                  </a:cxn>
                  <a:cxn ang="0">
                    <a:pos x="1" y="1"/>
                  </a:cxn>
                  <a:cxn ang="0">
                    <a:pos x="1" y="1"/>
                  </a:cxn>
                  <a:cxn ang="0">
                    <a:pos x="1" y="1"/>
                  </a:cxn>
                  <a:cxn ang="0">
                    <a:pos x="0" y="0"/>
                  </a:cxn>
                  <a:cxn ang="0">
                    <a:pos x="0" y="0"/>
                  </a:cxn>
                  <a:cxn ang="0">
                    <a:pos x="0" y="1"/>
                  </a:cxn>
                  <a:cxn ang="0">
                    <a:pos x="0" y="1"/>
                  </a:cxn>
                  <a:cxn ang="0">
                    <a:pos x="0" y="1"/>
                  </a:cxn>
                </a:cxnLst>
                <a:rect l="0" t="0" r="r" b="b"/>
                <a:pathLst>
                  <a:path w="1" h="1">
                    <a:moveTo>
                      <a:pt x="0" y="1"/>
                    </a:moveTo>
                    <a:lnTo>
                      <a:pt x="1" y="1"/>
                    </a:lnTo>
                    <a:lnTo>
                      <a:pt x="1" y="1"/>
                    </a:lnTo>
                    <a:lnTo>
                      <a:pt x="1" y="1"/>
                    </a:lnTo>
                    <a:lnTo>
                      <a:pt x="0" y="0"/>
                    </a:lnTo>
                    <a:lnTo>
                      <a:pt x="0"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1" name="Freeform 555"/>
              <p:cNvSpPr>
                <a:spLocks/>
              </p:cNvSpPr>
              <p:nvPr/>
            </p:nvSpPr>
            <p:spPr bwMode="auto">
              <a:xfrm>
                <a:off x="4056" y="3718"/>
                <a:ext cx="2" cy="1"/>
              </a:xfrm>
              <a:custGeom>
                <a:avLst/>
                <a:gdLst/>
                <a:ahLst/>
                <a:cxnLst>
                  <a:cxn ang="0">
                    <a:pos x="2" y="1"/>
                  </a:cxn>
                  <a:cxn ang="0">
                    <a:pos x="2" y="1"/>
                  </a:cxn>
                  <a:cxn ang="0">
                    <a:pos x="2" y="0"/>
                  </a:cxn>
                  <a:cxn ang="0">
                    <a:pos x="2" y="0"/>
                  </a:cxn>
                  <a:cxn ang="0">
                    <a:pos x="2" y="0"/>
                  </a:cxn>
                  <a:cxn ang="0">
                    <a:pos x="1" y="0"/>
                  </a:cxn>
                  <a:cxn ang="0">
                    <a:pos x="1" y="1"/>
                  </a:cxn>
                  <a:cxn ang="0">
                    <a:pos x="0" y="1"/>
                  </a:cxn>
                  <a:cxn ang="0">
                    <a:pos x="0" y="1"/>
                  </a:cxn>
                  <a:cxn ang="0">
                    <a:pos x="0" y="1"/>
                  </a:cxn>
                  <a:cxn ang="0">
                    <a:pos x="0" y="1"/>
                  </a:cxn>
                  <a:cxn ang="0">
                    <a:pos x="2" y="1"/>
                  </a:cxn>
                  <a:cxn ang="0">
                    <a:pos x="2" y="1"/>
                  </a:cxn>
                </a:cxnLst>
                <a:rect l="0" t="0" r="r" b="b"/>
                <a:pathLst>
                  <a:path w="2" h="1">
                    <a:moveTo>
                      <a:pt x="2" y="1"/>
                    </a:moveTo>
                    <a:lnTo>
                      <a:pt x="2" y="1"/>
                    </a:lnTo>
                    <a:lnTo>
                      <a:pt x="2" y="0"/>
                    </a:lnTo>
                    <a:lnTo>
                      <a:pt x="2" y="0"/>
                    </a:lnTo>
                    <a:lnTo>
                      <a:pt x="2" y="0"/>
                    </a:lnTo>
                    <a:lnTo>
                      <a:pt x="1" y="0"/>
                    </a:lnTo>
                    <a:lnTo>
                      <a:pt x="1" y="1"/>
                    </a:lnTo>
                    <a:lnTo>
                      <a:pt x="0" y="1"/>
                    </a:lnTo>
                    <a:lnTo>
                      <a:pt x="0" y="1"/>
                    </a:lnTo>
                    <a:lnTo>
                      <a:pt x="0" y="1"/>
                    </a:lnTo>
                    <a:lnTo>
                      <a:pt x="0" y="1"/>
                    </a:lnTo>
                    <a:lnTo>
                      <a:pt x="2"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2" name="Freeform 556"/>
              <p:cNvSpPr>
                <a:spLocks/>
              </p:cNvSpPr>
              <p:nvPr/>
            </p:nvSpPr>
            <p:spPr bwMode="auto">
              <a:xfrm>
                <a:off x="4051" y="3719"/>
                <a:ext cx="12" cy="9"/>
              </a:xfrm>
              <a:custGeom>
                <a:avLst/>
                <a:gdLst/>
                <a:ahLst/>
                <a:cxnLst>
                  <a:cxn ang="0">
                    <a:pos x="2" y="0"/>
                  </a:cxn>
                  <a:cxn ang="0">
                    <a:pos x="2" y="0"/>
                  </a:cxn>
                  <a:cxn ang="0">
                    <a:pos x="1" y="1"/>
                  </a:cxn>
                  <a:cxn ang="0">
                    <a:pos x="0" y="2"/>
                  </a:cxn>
                  <a:cxn ang="0">
                    <a:pos x="1" y="7"/>
                  </a:cxn>
                  <a:cxn ang="0">
                    <a:pos x="1" y="8"/>
                  </a:cxn>
                  <a:cxn ang="0">
                    <a:pos x="2" y="9"/>
                  </a:cxn>
                  <a:cxn ang="0">
                    <a:pos x="4" y="9"/>
                  </a:cxn>
                  <a:cxn ang="0">
                    <a:pos x="5" y="9"/>
                  </a:cxn>
                  <a:cxn ang="0">
                    <a:pos x="7" y="8"/>
                  </a:cxn>
                  <a:cxn ang="0">
                    <a:pos x="10" y="7"/>
                  </a:cxn>
                  <a:cxn ang="0">
                    <a:pos x="12" y="3"/>
                  </a:cxn>
                  <a:cxn ang="0">
                    <a:pos x="12" y="1"/>
                  </a:cxn>
                  <a:cxn ang="0">
                    <a:pos x="12" y="1"/>
                  </a:cxn>
                  <a:cxn ang="0">
                    <a:pos x="12" y="0"/>
                  </a:cxn>
                  <a:cxn ang="0">
                    <a:pos x="12" y="0"/>
                  </a:cxn>
                  <a:cxn ang="0">
                    <a:pos x="11" y="0"/>
                  </a:cxn>
                  <a:cxn ang="0">
                    <a:pos x="10" y="0"/>
                  </a:cxn>
                  <a:cxn ang="0">
                    <a:pos x="6" y="0"/>
                  </a:cxn>
                  <a:cxn ang="0">
                    <a:pos x="3" y="0"/>
                  </a:cxn>
                  <a:cxn ang="0">
                    <a:pos x="2" y="0"/>
                  </a:cxn>
                </a:cxnLst>
                <a:rect l="0" t="0" r="r" b="b"/>
                <a:pathLst>
                  <a:path w="12" h="9">
                    <a:moveTo>
                      <a:pt x="2" y="0"/>
                    </a:moveTo>
                    <a:lnTo>
                      <a:pt x="2" y="0"/>
                    </a:lnTo>
                    <a:lnTo>
                      <a:pt x="1" y="1"/>
                    </a:lnTo>
                    <a:lnTo>
                      <a:pt x="0" y="2"/>
                    </a:lnTo>
                    <a:lnTo>
                      <a:pt x="1" y="7"/>
                    </a:lnTo>
                    <a:lnTo>
                      <a:pt x="1" y="8"/>
                    </a:lnTo>
                    <a:lnTo>
                      <a:pt x="2" y="9"/>
                    </a:lnTo>
                    <a:lnTo>
                      <a:pt x="4" y="9"/>
                    </a:lnTo>
                    <a:lnTo>
                      <a:pt x="5" y="9"/>
                    </a:lnTo>
                    <a:lnTo>
                      <a:pt x="7" y="8"/>
                    </a:lnTo>
                    <a:lnTo>
                      <a:pt x="10" y="7"/>
                    </a:lnTo>
                    <a:lnTo>
                      <a:pt x="12" y="3"/>
                    </a:lnTo>
                    <a:lnTo>
                      <a:pt x="12" y="1"/>
                    </a:lnTo>
                    <a:lnTo>
                      <a:pt x="12" y="1"/>
                    </a:lnTo>
                    <a:lnTo>
                      <a:pt x="12" y="0"/>
                    </a:lnTo>
                    <a:lnTo>
                      <a:pt x="12" y="0"/>
                    </a:lnTo>
                    <a:lnTo>
                      <a:pt x="11" y="0"/>
                    </a:lnTo>
                    <a:lnTo>
                      <a:pt x="10" y="0"/>
                    </a:lnTo>
                    <a:lnTo>
                      <a:pt x="6" y="0"/>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3" name="Freeform 557"/>
              <p:cNvSpPr>
                <a:spLocks/>
              </p:cNvSpPr>
              <p:nvPr/>
            </p:nvSpPr>
            <p:spPr bwMode="auto">
              <a:xfrm>
                <a:off x="4048" y="3718"/>
                <a:ext cx="3" cy="4"/>
              </a:xfrm>
              <a:custGeom>
                <a:avLst/>
                <a:gdLst/>
                <a:ahLst/>
                <a:cxnLst>
                  <a:cxn ang="0">
                    <a:pos x="2" y="4"/>
                  </a:cxn>
                  <a:cxn ang="0">
                    <a:pos x="2" y="3"/>
                  </a:cxn>
                  <a:cxn ang="0">
                    <a:pos x="2" y="3"/>
                  </a:cxn>
                  <a:cxn ang="0">
                    <a:pos x="3" y="2"/>
                  </a:cxn>
                  <a:cxn ang="0">
                    <a:pos x="3" y="1"/>
                  </a:cxn>
                  <a:cxn ang="0">
                    <a:pos x="3" y="1"/>
                  </a:cxn>
                  <a:cxn ang="0">
                    <a:pos x="3" y="1"/>
                  </a:cxn>
                  <a:cxn ang="0">
                    <a:pos x="2" y="1"/>
                  </a:cxn>
                  <a:cxn ang="0">
                    <a:pos x="2" y="1"/>
                  </a:cxn>
                  <a:cxn ang="0">
                    <a:pos x="2" y="1"/>
                  </a:cxn>
                  <a:cxn ang="0">
                    <a:pos x="3" y="1"/>
                  </a:cxn>
                  <a:cxn ang="0">
                    <a:pos x="3" y="0"/>
                  </a:cxn>
                  <a:cxn ang="0">
                    <a:pos x="2" y="1"/>
                  </a:cxn>
                  <a:cxn ang="0">
                    <a:pos x="2" y="1"/>
                  </a:cxn>
                  <a:cxn ang="0">
                    <a:pos x="2" y="1"/>
                  </a:cxn>
                  <a:cxn ang="0">
                    <a:pos x="2" y="1"/>
                  </a:cxn>
                  <a:cxn ang="0">
                    <a:pos x="2" y="1"/>
                  </a:cxn>
                  <a:cxn ang="0">
                    <a:pos x="1" y="2"/>
                  </a:cxn>
                  <a:cxn ang="0">
                    <a:pos x="0" y="3"/>
                  </a:cxn>
                  <a:cxn ang="0">
                    <a:pos x="0" y="3"/>
                  </a:cxn>
                  <a:cxn ang="0">
                    <a:pos x="1" y="4"/>
                  </a:cxn>
                  <a:cxn ang="0">
                    <a:pos x="1" y="4"/>
                  </a:cxn>
                  <a:cxn ang="0">
                    <a:pos x="2" y="4"/>
                  </a:cxn>
                </a:cxnLst>
                <a:rect l="0" t="0" r="r" b="b"/>
                <a:pathLst>
                  <a:path w="3" h="4">
                    <a:moveTo>
                      <a:pt x="2" y="4"/>
                    </a:moveTo>
                    <a:lnTo>
                      <a:pt x="2" y="3"/>
                    </a:lnTo>
                    <a:lnTo>
                      <a:pt x="2" y="3"/>
                    </a:lnTo>
                    <a:lnTo>
                      <a:pt x="3" y="2"/>
                    </a:lnTo>
                    <a:lnTo>
                      <a:pt x="3" y="1"/>
                    </a:lnTo>
                    <a:lnTo>
                      <a:pt x="3" y="1"/>
                    </a:lnTo>
                    <a:lnTo>
                      <a:pt x="3" y="1"/>
                    </a:lnTo>
                    <a:lnTo>
                      <a:pt x="2" y="1"/>
                    </a:lnTo>
                    <a:lnTo>
                      <a:pt x="2" y="1"/>
                    </a:lnTo>
                    <a:lnTo>
                      <a:pt x="2" y="1"/>
                    </a:lnTo>
                    <a:lnTo>
                      <a:pt x="3" y="1"/>
                    </a:lnTo>
                    <a:lnTo>
                      <a:pt x="3" y="0"/>
                    </a:lnTo>
                    <a:lnTo>
                      <a:pt x="2" y="1"/>
                    </a:lnTo>
                    <a:lnTo>
                      <a:pt x="2" y="1"/>
                    </a:lnTo>
                    <a:lnTo>
                      <a:pt x="2" y="1"/>
                    </a:lnTo>
                    <a:lnTo>
                      <a:pt x="2" y="1"/>
                    </a:lnTo>
                    <a:lnTo>
                      <a:pt x="2" y="1"/>
                    </a:lnTo>
                    <a:lnTo>
                      <a:pt x="1" y="2"/>
                    </a:lnTo>
                    <a:lnTo>
                      <a:pt x="0" y="3"/>
                    </a:lnTo>
                    <a:lnTo>
                      <a:pt x="0" y="3"/>
                    </a:lnTo>
                    <a:lnTo>
                      <a:pt x="1" y="4"/>
                    </a:lnTo>
                    <a:lnTo>
                      <a:pt x="1" y="4"/>
                    </a:lnTo>
                    <a:lnTo>
                      <a:pt x="2"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4" name="Freeform 558"/>
              <p:cNvSpPr>
                <a:spLocks/>
              </p:cNvSpPr>
              <p:nvPr/>
            </p:nvSpPr>
            <p:spPr bwMode="auto">
              <a:xfrm>
                <a:off x="3851" y="3602"/>
                <a:ext cx="1" cy="2"/>
              </a:xfrm>
              <a:custGeom>
                <a:avLst/>
                <a:gdLst/>
                <a:ahLst/>
                <a:cxnLst>
                  <a:cxn ang="0">
                    <a:pos x="0" y="2"/>
                  </a:cxn>
                  <a:cxn ang="0">
                    <a:pos x="0" y="2"/>
                  </a:cxn>
                  <a:cxn ang="0">
                    <a:pos x="0" y="1"/>
                  </a:cxn>
                  <a:cxn ang="0">
                    <a:pos x="1" y="0"/>
                  </a:cxn>
                  <a:cxn ang="0">
                    <a:pos x="0" y="0"/>
                  </a:cxn>
                  <a:cxn ang="0">
                    <a:pos x="0" y="2"/>
                  </a:cxn>
                </a:cxnLst>
                <a:rect l="0" t="0" r="r" b="b"/>
                <a:pathLst>
                  <a:path w="1" h="2">
                    <a:moveTo>
                      <a:pt x="0" y="2"/>
                    </a:moveTo>
                    <a:lnTo>
                      <a:pt x="0" y="2"/>
                    </a:lnTo>
                    <a:lnTo>
                      <a:pt x="0" y="1"/>
                    </a:lnTo>
                    <a:lnTo>
                      <a:pt x="1" y="0"/>
                    </a:lnTo>
                    <a:lnTo>
                      <a:pt x="0"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5" name="Freeform 559"/>
              <p:cNvSpPr>
                <a:spLocks/>
              </p:cNvSpPr>
              <p:nvPr/>
            </p:nvSpPr>
            <p:spPr bwMode="auto">
              <a:xfrm>
                <a:off x="4052" y="3718"/>
                <a:ext cx="1" cy="1"/>
              </a:xfrm>
              <a:custGeom>
                <a:avLst/>
                <a:gdLst/>
                <a:ahLst/>
                <a:cxnLst>
                  <a:cxn ang="0">
                    <a:pos x="1" y="0"/>
                  </a:cxn>
                  <a:cxn ang="0">
                    <a:pos x="1" y="0"/>
                  </a:cxn>
                  <a:cxn ang="0">
                    <a:pos x="0" y="0"/>
                  </a:cxn>
                  <a:cxn ang="0">
                    <a:pos x="1" y="1"/>
                  </a:cxn>
                  <a:cxn ang="0">
                    <a:pos x="1" y="1"/>
                  </a:cxn>
                  <a:cxn ang="0">
                    <a:pos x="1" y="0"/>
                  </a:cxn>
                </a:cxnLst>
                <a:rect l="0" t="0" r="r" b="b"/>
                <a:pathLst>
                  <a:path w="1" h="1">
                    <a:moveTo>
                      <a:pt x="1" y="0"/>
                    </a:moveTo>
                    <a:lnTo>
                      <a:pt x="1" y="0"/>
                    </a:lnTo>
                    <a:lnTo>
                      <a:pt x="0" y="0"/>
                    </a:lnTo>
                    <a:lnTo>
                      <a:pt x="1" y="1"/>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6" name="Freeform 560"/>
              <p:cNvSpPr>
                <a:spLocks/>
              </p:cNvSpPr>
              <p:nvPr/>
            </p:nvSpPr>
            <p:spPr bwMode="auto">
              <a:xfrm>
                <a:off x="3951" y="3446"/>
                <a:ext cx="1" cy="2"/>
              </a:xfrm>
              <a:custGeom>
                <a:avLst/>
                <a:gdLst/>
                <a:ahLst/>
                <a:cxnLst>
                  <a:cxn ang="0">
                    <a:pos x="1" y="0"/>
                  </a:cxn>
                  <a:cxn ang="0">
                    <a:pos x="0" y="1"/>
                  </a:cxn>
                  <a:cxn ang="0">
                    <a:pos x="0" y="1"/>
                  </a:cxn>
                  <a:cxn ang="0">
                    <a:pos x="1" y="2"/>
                  </a:cxn>
                  <a:cxn ang="0">
                    <a:pos x="1" y="1"/>
                  </a:cxn>
                  <a:cxn ang="0">
                    <a:pos x="1" y="0"/>
                  </a:cxn>
                  <a:cxn ang="0">
                    <a:pos x="1" y="0"/>
                  </a:cxn>
                </a:cxnLst>
                <a:rect l="0" t="0" r="r" b="b"/>
                <a:pathLst>
                  <a:path w="1" h="2">
                    <a:moveTo>
                      <a:pt x="1" y="0"/>
                    </a:moveTo>
                    <a:lnTo>
                      <a:pt x="0" y="1"/>
                    </a:lnTo>
                    <a:lnTo>
                      <a:pt x="0" y="1"/>
                    </a:lnTo>
                    <a:lnTo>
                      <a:pt x="1" y="2"/>
                    </a:lnTo>
                    <a:lnTo>
                      <a:pt x="1"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7" name="Freeform 561"/>
              <p:cNvSpPr>
                <a:spLocks/>
              </p:cNvSpPr>
              <p:nvPr/>
            </p:nvSpPr>
            <p:spPr bwMode="auto">
              <a:xfrm>
                <a:off x="3952" y="3448"/>
                <a:ext cx="1" cy="1"/>
              </a:xfrm>
              <a:custGeom>
                <a:avLst/>
                <a:gdLst/>
                <a:ahLst/>
                <a:cxnLst>
                  <a:cxn ang="0">
                    <a:pos x="0" y="1"/>
                  </a:cxn>
                  <a:cxn ang="0">
                    <a:pos x="0" y="1"/>
                  </a:cxn>
                  <a:cxn ang="0">
                    <a:pos x="0" y="0"/>
                  </a:cxn>
                  <a:cxn ang="0">
                    <a:pos x="0" y="0"/>
                  </a:cxn>
                  <a:cxn ang="0">
                    <a:pos x="0" y="0"/>
                  </a:cxn>
                  <a:cxn ang="0">
                    <a:pos x="0" y="1"/>
                  </a:cxn>
                </a:cxnLst>
                <a:rect l="0" t="0" r="r" b="b"/>
                <a:pathLst>
                  <a:path h="1">
                    <a:moveTo>
                      <a:pt x="0" y="1"/>
                    </a:moveTo>
                    <a:lnTo>
                      <a:pt x="0" y="1"/>
                    </a:lnTo>
                    <a:lnTo>
                      <a:pt x="0" y="0"/>
                    </a:lnTo>
                    <a:lnTo>
                      <a:pt x="0"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8" name="Freeform 562"/>
              <p:cNvSpPr>
                <a:spLocks/>
              </p:cNvSpPr>
              <p:nvPr/>
            </p:nvSpPr>
            <p:spPr bwMode="auto">
              <a:xfrm>
                <a:off x="3953" y="3649"/>
                <a:ext cx="1" cy="2"/>
              </a:xfrm>
              <a:custGeom>
                <a:avLst/>
                <a:gdLst/>
                <a:ahLst/>
                <a:cxnLst>
                  <a:cxn ang="0">
                    <a:pos x="1" y="2"/>
                  </a:cxn>
                  <a:cxn ang="0">
                    <a:pos x="1" y="2"/>
                  </a:cxn>
                  <a:cxn ang="0">
                    <a:pos x="1" y="2"/>
                  </a:cxn>
                  <a:cxn ang="0">
                    <a:pos x="1" y="1"/>
                  </a:cxn>
                  <a:cxn ang="0">
                    <a:pos x="1" y="1"/>
                  </a:cxn>
                  <a:cxn ang="0">
                    <a:pos x="0" y="1"/>
                  </a:cxn>
                  <a:cxn ang="0">
                    <a:pos x="0" y="0"/>
                  </a:cxn>
                  <a:cxn ang="0">
                    <a:pos x="0" y="1"/>
                  </a:cxn>
                  <a:cxn ang="0">
                    <a:pos x="1" y="2"/>
                  </a:cxn>
                </a:cxnLst>
                <a:rect l="0" t="0" r="r" b="b"/>
                <a:pathLst>
                  <a:path w="1" h="2">
                    <a:moveTo>
                      <a:pt x="1" y="2"/>
                    </a:moveTo>
                    <a:lnTo>
                      <a:pt x="1" y="2"/>
                    </a:lnTo>
                    <a:lnTo>
                      <a:pt x="1" y="2"/>
                    </a:lnTo>
                    <a:lnTo>
                      <a:pt x="1" y="1"/>
                    </a:lnTo>
                    <a:lnTo>
                      <a:pt x="1" y="1"/>
                    </a:lnTo>
                    <a:lnTo>
                      <a:pt x="0" y="1"/>
                    </a:lnTo>
                    <a:lnTo>
                      <a:pt x="0" y="0"/>
                    </a:lnTo>
                    <a:lnTo>
                      <a:pt x="0" y="1"/>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59" name="Freeform 563"/>
              <p:cNvSpPr>
                <a:spLocks/>
              </p:cNvSpPr>
              <p:nvPr/>
            </p:nvSpPr>
            <p:spPr bwMode="auto">
              <a:xfrm>
                <a:off x="3793" y="3575"/>
                <a:ext cx="1" cy="2"/>
              </a:xfrm>
              <a:custGeom>
                <a:avLst/>
                <a:gdLst/>
                <a:ahLst/>
                <a:cxnLst>
                  <a:cxn ang="0">
                    <a:pos x="1" y="0"/>
                  </a:cxn>
                  <a:cxn ang="0">
                    <a:pos x="0" y="0"/>
                  </a:cxn>
                  <a:cxn ang="0">
                    <a:pos x="0" y="1"/>
                  </a:cxn>
                  <a:cxn ang="0">
                    <a:pos x="0" y="1"/>
                  </a:cxn>
                  <a:cxn ang="0">
                    <a:pos x="1" y="2"/>
                  </a:cxn>
                  <a:cxn ang="0">
                    <a:pos x="1" y="1"/>
                  </a:cxn>
                  <a:cxn ang="0">
                    <a:pos x="1" y="1"/>
                  </a:cxn>
                  <a:cxn ang="0">
                    <a:pos x="1" y="0"/>
                  </a:cxn>
                  <a:cxn ang="0">
                    <a:pos x="1" y="0"/>
                  </a:cxn>
                </a:cxnLst>
                <a:rect l="0" t="0" r="r" b="b"/>
                <a:pathLst>
                  <a:path w="1" h="2">
                    <a:moveTo>
                      <a:pt x="1" y="0"/>
                    </a:moveTo>
                    <a:lnTo>
                      <a:pt x="0" y="0"/>
                    </a:lnTo>
                    <a:lnTo>
                      <a:pt x="0" y="1"/>
                    </a:lnTo>
                    <a:lnTo>
                      <a:pt x="0" y="1"/>
                    </a:lnTo>
                    <a:lnTo>
                      <a:pt x="1" y="2"/>
                    </a:lnTo>
                    <a:lnTo>
                      <a:pt x="1" y="1"/>
                    </a:lnTo>
                    <a:lnTo>
                      <a:pt x="1"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0" name="Freeform 564"/>
              <p:cNvSpPr>
                <a:spLocks/>
              </p:cNvSpPr>
              <p:nvPr/>
            </p:nvSpPr>
            <p:spPr bwMode="auto">
              <a:xfrm>
                <a:off x="3796" y="3556"/>
                <a:ext cx="3" cy="4"/>
              </a:xfrm>
              <a:custGeom>
                <a:avLst/>
                <a:gdLst/>
                <a:ahLst/>
                <a:cxnLst>
                  <a:cxn ang="0">
                    <a:pos x="2" y="1"/>
                  </a:cxn>
                  <a:cxn ang="0">
                    <a:pos x="2" y="1"/>
                  </a:cxn>
                  <a:cxn ang="0">
                    <a:pos x="1" y="1"/>
                  </a:cxn>
                  <a:cxn ang="0">
                    <a:pos x="0" y="2"/>
                  </a:cxn>
                  <a:cxn ang="0">
                    <a:pos x="0" y="2"/>
                  </a:cxn>
                  <a:cxn ang="0">
                    <a:pos x="0" y="2"/>
                  </a:cxn>
                  <a:cxn ang="0">
                    <a:pos x="0" y="2"/>
                  </a:cxn>
                  <a:cxn ang="0">
                    <a:pos x="0" y="4"/>
                  </a:cxn>
                  <a:cxn ang="0">
                    <a:pos x="0" y="4"/>
                  </a:cxn>
                  <a:cxn ang="0">
                    <a:pos x="0" y="4"/>
                  </a:cxn>
                  <a:cxn ang="0">
                    <a:pos x="3" y="1"/>
                  </a:cxn>
                  <a:cxn ang="0">
                    <a:pos x="3" y="0"/>
                  </a:cxn>
                  <a:cxn ang="0">
                    <a:pos x="3" y="0"/>
                  </a:cxn>
                  <a:cxn ang="0">
                    <a:pos x="3" y="1"/>
                  </a:cxn>
                  <a:cxn ang="0">
                    <a:pos x="2" y="1"/>
                  </a:cxn>
                </a:cxnLst>
                <a:rect l="0" t="0" r="r" b="b"/>
                <a:pathLst>
                  <a:path w="3" h="4">
                    <a:moveTo>
                      <a:pt x="2" y="1"/>
                    </a:moveTo>
                    <a:lnTo>
                      <a:pt x="2" y="1"/>
                    </a:lnTo>
                    <a:lnTo>
                      <a:pt x="1" y="1"/>
                    </a:lnTo>
                    <a:lnTo>
                      <a:pt x="0" y="2"/>
                    </a:lnTo>
                    <a:lnTo>
                      <a:pt x="0" y="2"/>
                    </a:lnTo>
                    <a:lnTo>
                      <a:pt x="0" y="2"/>
                    </a:lnTo>
                    <a:lnTo>
                      <a:pt x="0" y="2"/>
                    </a:lnTo>
                    <a:lnTo>
                      <a:pt x="0" y="4"/>
                    </a:lnTo>
                    <a:lnTo>
                      <a:pt x="0" y="4"/>
                    </a:lnTo>
                    <a:lnTo>
                      <a:pt x="0" y="4"/>
                    </a:lnTo>
                    <a:lnTo>
                      <a:pt x="3" y="1"/>
                    </a:lnTo>
                    <a:lnTo>
                      <a:pt x="3" y="0"/>
                    </a:lnTo>
                    <a:lnTo>
                      <a:pt x="3" y="0"/>
                    </a:lnTo>
                    <a:lnTo>
                      <a:pt x="3"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1" name="Freeform 565"/>
              <p:cNvSpPr>
                <a:spLocks/>
              </p:cNvSpPr>
              <p:nvPr/>
            </p:nvSpPr>
            <p:spPr bwMode="auto">
              <a:xfrm>
                <a:off x="4053" y="3715"/>
                <a:ext cx="3" cy="3"/>
              </a:xfrm>
              <a:custGeom>
                <a:avLst/>
                <a:gdLst/>
                <a:ahLst/>
                <a:cxnLst>
                  <a:cxn ang="0">
                    <a:pos x="1" y="1"/>
                  </a:cxn>
                  <a:cxn ang="0">
                    <a:pos x="1" y="1"/>
                  </a:cxn>
                  <a:cxn ang="0">
                    <a:pos x="1" y="0"/>
                  </a:cxn>
                  <a:cxn ang="0">
                    <a:pos x="0" y="1"/>
                  </a:cxn>
                  <a:cxn ang="0">
                    <a:pos x="0" y="2"/>
                  </a:cxn>
                  <a:cxn ang="0">
                    <a:pos x="1" y="3"/>
                  </a:cxn>
                  <a:cxn ang="0">
                    <a:pos x="2" y="3"/>
                  </a:cxn>
                  <a:cxn ang="0">
                    <a:pos x="3" y="3"/>
                  </a:cxn>
                  <a:cxn ang="0">
                    <a:pos x="3" y="2"/>
                  </a:cxn>
                  <a:cxn ang="0">
                    <a:pos x="2" y="2"/>
                  </a:cxn>
                  <a:cxn ang="0">
                    <a:pos x="1" y="1"/>
                  </a:cxn>
                </a:cxnLst>
                <a:rect l="0" t="0" r="r" b="b"/>
                <a:pathLst>
                  <a:path w="3" h="3">
                    <a:moveTo>
                      <a:pt x="1" y="1"/>
                    </a:moveTo>
                    <a:lnTo>
                      <a:pt x="1" y="1"/>
                    </a:lnTo>
                    <a:lnTo>
                      <a:pt x="1" y="0"/>
                    </a:lnTo>
                    <a:lnTo>
                      <a:pt x="0" y="1"/>
                    </a:lnTo>
                    <a:lnTo>
                      <a:pt x="0" y="2"/>
                    </a:lnTo>
                    <a:lnTo>
                      <a:pt x="1" y="3"/>
                    </a:lnTo>
                    <a:lnTo>
                      <a:pt x="2" y="3"/>
                    </a:lnTo>
                    <a:lnTo>
                      <a:pt x="3" y="3"/>
                    </a:lnTo>
                    <a:lnTo>
                      <a:pt x="3" y="2"/>
                    </a:lnTo>
                    <a:lnTo>
                      <a:pt x="2"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2" name="Freeform 566"/>
              <p:cNvSpPr>
                <a:spLocks/>
              </p:cNvSpPr>
              <p:nvPr/>
            </p:nvSpPr>
            <p:spPr bwMode="auto">
              <a:xfrm>
                <a:off x="4537" y="4010"/>
                <a:ext cx="1" cy="1"/>
              </a:xfrm>
              <a:custGeom>
                <a:avLst/>
                <a:gdLst/>
                <a:ahLst/>
                <a:cxnLst>
                  <a:cxn ang="0">
                    <a:pos x="0" y="0"/>
                  </a:cxn>
                  <a:cxn ang="0">
                    <a:pos x="0" y="0"/>
                  </a:cxn>
                  <a:cxn ang="0">
                    <a:pos x="0" y="0"/>
                  </a:cxn>
                  <a:cxn ang="0">
                    <a:pos x="0" y="0"/>
                  </a:cxn>
                  <a:cxn ang="0">
                    <a:pos x="1" y="0"/>
                  </a:cxn>
                  <a:cxn ang="0">
                    <a:pos x="1" y="0"/>
                  </a:cxn>
                  <a:cxn ang="0">
                    <a:pos x="1" y="0"/>
                  </a:cxn>
                  <a:cxn ang="0">
                    <a:pos x="0" y="0"/>
                  </a:cxn>
                </a:cxnLst>
                <a:rect l="0" t="0" r="r" b="b"/>
                <a:pathLst>
                  <a:path w="1">
                    <a:moveTo>
                      <a:pt x="0" y="0"/>
                    </a:moveTo>
                    <a:lnTo>
                      <a:pt x="0" y="0"/>
                    </a:lnTo>
                    <a:lnTo>
                      <a:pt x="0" y="0"/>
                    </a:lnTo>
                    <a:lnTo>
                      <a:pt x="0" y="0"/>
                    </a:lnTo>
                    <a:lnTo>
                      <a:pt x="1" y="0"/>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3" name="Freeform 567"/>
              <p:cNvSpPr>
                <a:spLocks/>
              </p:cNvSpPr>
              <p:nvPr/>
            </p:nvSpPr>
            <p:spPr bwMode="auto">
              <a:xfrm>
                <a:off x="4376" y="3697"/>
                <a:ext cx="3" cy="3"/>
              </a:xfrm>
              <a:custGeom>
                <a:avLst/>
                <a:gdLst/>
                <a:ahLst/>
                <a:cxnLst>
                  <a:cxn ang="0">
                    <a:pos x="2" y="3"/>
                  </a:cxn>
                  <a:cxn ang="0">
                    <a:pos x="3" y="1"/>
                  </a:cxn>
                  <a:cxn ang="0">
                    <a:pos x="3" y="0"/>
                  </a:cxn>
                  <a:cxn ang="0">
                    <a:pos x="2" y="0"/>
                  </a:cxn>
                  <a:cxn ang="0">
                    <a:pos x="1" y="0"/>
                  </a:cxn>
                  <a:cxn ang="0">
                    <a:pos x="0" y="2"/>
                  </a:cxn>
                  <a:cxn ang="0">
                    <a:pos x="0" y="3"/>
                  </a:cxn>
                  <a:cxn ang="0">
                    <a:pos x="0" y="3"/>
                  </a:cxn>
                  <a:cxn ang="0">
                    <a:pos x="1" y="3"/>
                  </a:cxn>
                  <a:cxn ang="0">
                    <a:pos x="1" y="3"/>
                  </a:cxn>
                  <a:cxn ang="0">
                    <a:pos x="2" y="3"/>
                  </a:cxn>
                  <a:cxn ang="0">
                    <a:pos x="2" y="3"/>
                  </a:cxn>
                </a:cxnLst>
                <a:rect l="0" t="0" r="r" b="b"/>
                <a:pathLst>
                  <a:path w="3" h="3">
                    <a:moveTo>
                      <a:pt x="2" y="3"/>
                    </a:moveTo>
                    <a:lnTo>
                      <a:pt x="3" y="1"/>
                    </a:lnTo>
                    <a:lnTo>
                      <a:pt x="3" y="0"/>
                    </a:lnTo>
                    <a:lnTo>
                      <a:pt x="2" y="0"/>
                    </a:lnTo>
                    <a:lnTo>
                      <a:pt x="1" y="0"/>
                    </a:lnTo>
                    <a:lnTo>
                      <a:pt x="0" y="2"/>
                    </a:lnTo>
                    <a:lnTo>
                      <a:pt x="0" y="3"/>
                    </a:lnTo>
                    <a:lnTo>
                      <a:pt x="0" y="3"/>
                    </a:lnTo>
                    <a:lnTo>
                      <a:pt x="1" y="3"/>
                    </a:lnTo>
                    <a:lnTo>
                      <a:pt x="1" y="3"/>
                    </a:lnTo>
                    <a:lnTo>
                      <a:pt x="2" y="3"/>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4" name="Freeform 568"/>
              <p:cNvSpPr>
                <a:spLocks/>
              </p:cNvSpPr>
              <p:nvPr/>
            </p:nvSpPr>
            <p:spPr bwMode="auto">
              <a:xfrm>
                <a:off x="4567" y="3785"/>
                <a:ext cx="39" cy="78"/>
              </a:xfrm>
              <a:custGeom>
                <a:avLst/>
                <a:gdLst/>
                <a:ahLst/>
                <a:cxnLst>
                  <a:cxn ang="0">
                    <a:pos x="31" y="0"/>
                  </a:cxn>
                  <a:cxn ang="0">
                    <a:pos x="31" y="2"/>
                  </a:cxn>
                  <a:cxn ang="0">
                    <a:pos x="31" y="5"/>
                  </a:cxn>
                  <a:cxn ang="0">
                    <a:pos x="29" y="6"/>
                  </a:cxn>
                  <a:cxn ang="0">
                    <a:pos x="28" y="7"/>
                  </a:cxn>
                  <a:cxn ang="0">
                    <a:pos x="27" y="8"/>
                  </a:cxn>
                  <a:cxn ang="0">
                    <a:pos x="25" y="8"/>
                  </a:cxn>
                  <a:cxn ang="0">
                    <a:pos x="26" y="11"/>
                  </a:cxn>
                  <a:cxn ang="0">
                    <a:pos x="24" y="13"/>
                  </a:cxn>
                  <a:cxn ang="0">
                    <a:pos x="26" y="14"/>
                  </a:cxn>
                  <a:cxn ang="0">
                    <a:pos x="25" y="14"/>
                  </a:cxn>
                  <a:cxn ang="0">
                    <a:pos x="23" y="16"/>
                  </a:cxn>
                  <a:cxn ang="0">
                    <a:pos x="23" y="14"/>
                  </a:cxn>
                  <a:cxn ang="0">
                    <a:pos x="23" y="15"/>
                  </a:cxn>
                  <a:cxn ang="0">
                    <a:pos x="22" y="19"/>
                  </a:cxn>
                  <a:cxn ang="0">
                    <a:pos x="20" y="19"/>
                  </a:cxn>
                  <a:cxn ang="0">
                    <a:pos x="20" y="17"/>
                  </a:cxn>
                  <a:cxn ang="0">
                    <a:pos x="17" y="19"/>
                  </a:cxn>
                  <a:cxn ang="0">
                    <a:pos x="18" y="21"/>
                  </a:cxn>
                  <a:cxn ang="0">
                    <a:pos x="18" y="22"/>
                  </a:cxn>
                  <a:cxn ang="0">
                    <a:pos x="17" y="21"/>
                  </a:cxn>
                  <a:cxn ang="0">
                    <a:pos x="16" y="20"/>
                  </a:cxn>
                  <a:cxn ang="0">
                    <a:pos x="14" y="21"/>
                  </a:cxn>
                  <a:cxn ang="0">
                    <a:pos x="13" y="21"/>
                  </a:cxn>
                  <a:cxn ang="0">
                    <a:pos x="12" y="21"/>
                  </a:cxn>
                  <a:cxn ang="0">
                    <a:pos x="11" y="22"/>
                  </a:cxn>
                  <a:cxn ang="0">
                    <a:pos x="10" y="22"/>
                  </a:cxn>
                  <a:cxn ang="0">
                    <a:pos x="8" y="23"/>
                  </a:cxn>
                  <a:cxn ang="0">
                    <a:pos x="6" y="23"/>
                  </a:cxn>
                  <a:cxn ang="0">
                    <a:pos x="4" y="30"/>
                  </a:cxn>
                  <a:cxn ang="0">
                    <a:pos x="5" y="35"/>
                  </a:cxn>
                  <a:cxn ang="0">
                    <a:pos x="7" y="43"/>
                  </a:cxn>
                  <a:cxn ang="0">
                    <a:pos x="6" y="45"/>
                  </a:cxn>
                  <a:cxn ang="0">
                    <a:pos x="3" y="52"/>
                  </a:cxn>
                  <a:cxn ang="0">
                    <a:pos x="0" y="56"/>
                  </a:cxn>
                  <a:cxn ang="0">
                    <a:pos x="1" y="62"/>
                  </a:cxn>
                  <a:cxn ang="0">
                    <a:pos x="3" y="65"/>
                  </a:cxn>
                  <a:cxn ang="0">
                    <a:pos x="3" y="72"/>
                  </a:cxn>
                  <a:cxn ang="0">
                    <a:pos x="10" y="78"/>
                  </a:cxn>
                  <a:cxn ang="0">
                    <a:pos x="15" y="76"/>
                  </a:cxn>
                  <a:cxn ang="0">
                    <a:pos x="20" y="76"/>
                  </a:cxn>
                  <a:cxn ang="0">
                    <a:pos x="21" y="74"/>
                  </a:cxn>
                  <a:cxn ang="0">
                    <a:pos x="32" y="39"/>
                  </a:cxn>
                  <a:cxn ang="0">
                    <a:pos x="36" y="25"/>
                  </a:cxn>
                  <a:cxn ang="0">
                    <a:pos x="35" y="22"/>
                  </a:cxn>
                  <a:cxn ang="0">
                    <a:pos x="37" y="18"/>
                  </a:cxn>
                  <a:cxn ang="0">
                    <a:pos x="39" y="21"/>
                  </a:cxn>
                  <a:cxn ang="0">
                    <a:pos x="35" y="3"/>
                  </a:cxn>
                </a:cxnLst>
                <a:rect l="0" t="0" r="r" b="b"/>
                <a:pathLst>
                  <a:path w="39" h="78">
                    <a:moveTo>
                      <a:pt x="32" y="0"/>
                    </a:moveTo>
                    <a:lnTo>
                      <a:pt x="31" y="0"/>
                    </a:lnTo>
                    <a:lnTo>
                      <a:pt x="31" y="2"/>
                    </a:lnTo>
                    <a:lnTo>
                      <a:pt x="31" y="2"/>
                    </a:lnTo>
                    <a:lnTo>
                      <a:pt x="31" y="3"/>
                    </a:lnTo>
                    <a:lnTo>
                      <a:pt x="31" y="5"/>
                    </a:lnTo>
                    <a:lnTo>
                      <a:pt x="31" y="6"/>
                    </a:lnTo>
                    <a:lnTo>
                      <a:pt x="29" y="6"/>
                    </a:lnTo>
                    <a:lnTo>
                      <a:pt x="28" y="6"/>
                    </a:lnTo>
                    <a:lnTo>
                      <a:pt x="28" y="7"/>
                    </a:lnTo>
                    <a:lnTo>
                      <a:pt x="28" y="9"/>
                    </a:lnTo>
                    <a:lnTo>
                      <a:pt x="27" y="8"/>
                    </a:lnTo>
                    <a:lnTo>
                      <a:pt x="26" y="8"/>
                    </a:lnTo>
                    <a:lnTo>
                      <a:pt x="25" y="8"/>
                    </a:lnTo>
                    <a:lnTo>
                      <a:pt x="26" y="10"/>
                    </a:lnTo>
                    <a:lnTo>
                      <a:pt x="26" y="11"/>
                    </a:lnTo>
                    <a:lnTo>
                      <a:pt x="25" y="10"/>
                    </a:lnTo>
                    <a:lnTo>
                      <a:pt x="24" y="13"/>
                    </a:lnTo>
                    <a:lnTo>
                      <a:pt x="25" y="14"/>
                    </a:lnTo>
                    <a:lnTo>
                      <a:pt x="26" y="14"/>
                    </a:lnTo>
                    <a:lnTo>
                      <a:pt x="26" y="14"/>
                    </a:lnTo>
                    <a:lnTo>
                      <a:pt x="25" y="14"/>
                    </a:lnTo>
                    <a:lnTo>
                      <a:pt x="24" y="14"/>
                    </a:lnTo>
                    <a:lnTo>
                      <a:pt x="23" y="16"/>
                    </a:lnTo>
                    <a:lnTo>
                      <a:pt x="24" y="15"/>
                    </a:lnTo>
                    <a:lnTo>
                      <a:pt x="23" y="14"/>
                    </a:lnTo>
                    <a:lnTo>
                      <a:pt x="22" y="15"/>
                    </a:lnTo>
                    <a:lnTo>
                      <a:pt x="23" y="15"/>
                    </a:lnTo>
                    <a:lnTo>
                      <a:pt x="21" y="17"/>
                    </a:lnTo>
                    <a:lnTo>
                      <a:pt x="22" y="19"/>
                    </a:lnTo>
                    <a:lnTo>
                      <a:pt x="21" y="19"/>
                    </a:lnTo>
                    <a:lnTo>
                      <a:pt x="20" y="19"/>
                    </a:lnTo>
                    <a:lnTo>
                      <a:pt x="20" y="17"/>
                    </a:lnTo>
                    <a:lnTo>
                      <a:pt x="20" y="17"/>
                    </a:lnTo>
                    <a:lnTo>
                      <a:pt x="18" y="18"/>
                    </a:lnTo>
                    <a:lnTo>
                      <a:pt x="17" y="19"/>
                    </a:lnTo>
                    <a:lnTo>
                      <a:pt x="17" y="20"/>
                    </a:lnTo>
                    <a:lnTo>
                      <a:pt x="18" y="21"/>
                    </a:lnTo>
                    <a:lnTo>
                      <a:pt x="19" y="22"/>
                    </a:lnTo>
                    <a:lnTo>
                      <a:pt x="18" y="22"/>
                    </a:lnTo>
                    <a:lnTo>
                      <a:pt x="17" y="22"/>
                    </a:lnTo>
                    <a:lnTo>
                      <a:pt x="17" y="21"/>
                    </a:lnTo>
                    <a:lnTo>
                      <a:pt x="16" y="20"/>
                    </a:lnTo>
                    <a:lnTo>
                      <a:pt x="16" y="20"/>
                    </a:lnTo>
                    <a:lnTo>
                      <a:pt x="15" y="21"/>
                    </a:lnTo>
                    <a:lnTo>
                      <a:pt x="14" y="21"/>
                    </a:lnTo>
                    <a:lnTo>
                      <a:pt x="13" y="21"/>
                    </a:lnTo>
                    <a:lnTo>
                      <a:pt x="13" y="21"/>
                    </a:lnTo>
                    <a:lnTo>
                      <a:pt x="13" y="22"/>
                    </a:lnTo>
                    <a:lnTo>
                      <a:pt x="12" y="21"/>
                    </a:lnTo>
                    <a:lnTo>
                      <a:pt x="11" y="22"/>
                    </a:lnTo>
                    <a:lnTo>
                      <a:pt x="11" y="22"/>
                    </a:lnTo>
                    <a:lnTo>
                      <a:pt x="11" y="21"/>
                    </a:lnTo>
                    <a:lnTo>
                      <a:pt x="10" y="22"/>
                    </a:lnTo>
                    <a:lnTo>
                      <a:pt x="10" y="23"/>
                    </a:lnTo>
                    <a:lnTo>
                      <a:pt x="8" y="23"/>
                    </a:lnTo>
                    <a:lnTo>
                      <a:pt x="7" y="22"/>
                    </a:lnTo>
                    <a:lnTo>
                      <a:pt x="6" y="23"/>
                    </a:lnTo>
                    <a:lnTo>
                      <a:pt x="6" y="25"/>
                    </a:lnTo>
                    <a:lnTo>
                      <a:pt x="4" y="30"/>
                    </a:lnTo>
                    <a:lnTo>
                      <a:pt x="5" y="32"/>
                    </a:lnTo>
                    <a:lnTo>
                      <a:pt x="5" y="35"/>
                    </a:lnTo>
                    <a:lnTo>
                      <a:pt x="7" y="42"/>
                    </a:lnTo>
                    <a:lnTo>
                      <a:pt x="7" y="43"/>
                    </a:lnTo>
                    <a:lnTo>
                      <a:pt x="7" y="43"/>
                    </a:lnTo>
                    <a:lnTo>
                      <a:pt x="6" y="45"/>
                    </a:lnTo>
                    <a:lnTo>
                      <a:pt x="6" y="46"/>
                    </a:lnTo>
                    <a:lnTo>
                      <a:pt x="3" y="52"/>
                    </a:lnTo>
                    <a:lnTo>
                      <a:pt x="2" y="52"/>
                    </a:lnTo>
                    <a:lnTo>
                      <a:pt x="0" y="56"/>
                    </a:lnTo>
                    <a:lnTo>
                      <a:pt x="0" y="61"/>
                    </a:lnTo>
                    <a:lnTo>
                      <a:pt x="1" y="62"/>
                    </a:lnTo>
                    <a:lnTo>
                      <a:pt x="2" y="63"/>
                    </a:lnTo>
                    <a:lnTo>
                      <a:pt x="3" y="65"/>
                    </a:lnTo>
                    <a:lnTo>
                      <a:pt x="2" y="67"/>
                    </a:lnTo>
                    <a:lnTo>
                      <a:pt x="3" y="72"/>
                    </a:lnTo>
                    <a:lnTo>
                      <a:pt x="5" y="74"/>
                    </a:lnTo>
                    <a:lnTo>
                      <a:pt x="10" y="78"/>
                    </a:lnTo>
                    <a:lnTo>
                      <a:pt x="12" y="78"/>
                    </a:lnTo>
                    <a:lnTo>
                      <a:pt x="15" y="76"/>
                    </a:lnTo>
                    <a:lnTo>
                      <a:pt x="18" y="75"/>
                    </a:lnTo>
                    <a:lnTo>
                      <a:pt x="20" y="76"/>
                    </a:lnTo>
                    <a:lnTo>
                      <a:pt x="20" y="75"/>
                    </a:lnTo>
                    <a:lnTo>
                      <a:pt x="21" y="74"/>
                    </a:lnTo>
                    <a:lnTo>
                      <a:pt x="32" y="40"/>
                    </a:lnTo>
                    <a:lnTo>
                      <a:pt x="32" y="39"/>
                    </a:lnTo>
                    <a:lnTo>
                      <a:pt x="35" y="28"/>
                    </a:lnTo>
                    <a:lnTo>
                      <a:pt x="36" y="25"/>
                    </a:lnTo>
                    <a:lnTo>
                      <a:pt x="36" y="24"/>
                    </a:lnTo>
                    <a:lnTo>
                      <a:pt x="35" y="22"/>
                    </a:lnTo>
                    <a:lnTo>
                      <a:pt x="36" y="18"/>
                    </a:lnTo>
                    <a:lnTo>
                      <a:pt x="37" y="18"/>
                    </a:lnTo>
                    <a:lnTo>
                      <a:pt x="38" y="21"/>
                    </a:lnTo>
                    <a:lnTo>
                      <a:pt x="39" y="21"/>
                    </a:lnTo>
                    <a:lnTo>
                      <a:pt x="39" y="20"/>
                    </a:lnTo>
                    <a:lnTo>
                      <a:pt x="35" y="3"/>
                    </a:lnTo>
                    <a:lnTo>
                      <a:pt x="3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5" name="Freeform 569"/>
              <p:cNvSpPr>
                <a:spLocks/>
              </p:cNvSpPr>
              <p:nvPr/>
            </p:nvSpPr>
            <p:spPr bwMode="auto">
              <a:xfrm>
                <a:off x="4568" y="3781"/>
                <a:ext cx="1" cy="3"/>
              </a:xfrm>
              <a:custGeom>
                <a:avLst/>
                <a:gdLst/>
                <a:ahLst/>
                <a:cxnLst>
                  <a:cxn ang="0">
                    <a:pos x="0" y="2"/>
                  </a:cxn>
                  <a:cxn ang="0">
                    <a:pos x="0" y="2"/>
                  </a:cxn>
                  <a:cxn ang="0">
                    <a:pos x="1" y="3"/>
                  </a:cxn>
                  <a:cxn ang="0">
                    <a:pos x="1" y="3"/>
                  </a:cxn>
                  <a:cxn ang="0">
                    <a:pos x="1" y="3"/>
                  </a:cxn>
                  <a:cxn ang="0">
                    <a:pos x="1" y="2"/>
                  </a:cxn>
                  <a:cxn ang="0">
                    <a:pos x="1" y="1"/>
                  </a:cxn>
                  <a:cxn ang="0">
                    <a:pos x="1" y="0"/>
                  </a:cxn>
                  <a:cxn ang="0">
                    <a:pos x="1" y="0"/>
                  </a:cxn>
                  <a:cxn ang="0">
                    <a:pos x="1" y="0"/>
                  </a:cxn>
                  <a:cxn ang="0">
                    <a:pos x="0" y="0"/>
                  </a:cxn>
                  <a:cxn ang="0">
                    <a:pos x="0" y="0"/>
                  </a:cxn>
                  <a:cxn ang="0">
                    <a:pos x="0" y="1"/>
                  </a:cxn>
                  <a:cxn ang="0">
                    <a:pos x="0" y="1"/>
                  </a:cxn>
                  <a:cxn ang="0">
                    <a:pos x="0" y="2"/>
                  </a:cxn>
                </a:cxnLst>
                <a:rect l="0" t="0" r="r" b="b"/>
                <a:pathLst>
                  <a:path w="1" h="3">
                    <a:moveTo>
                      <a:pt x="0" y="2"/>
                    </a:moveTo>
                    <a:lnTo>
                      <a:pt x="0" y="2"/>
                    </a:lnTo>
                    <a:lnTo>
                      <a:pt x="1" y="3"/>
                    </a:lnTo>
                    <a:lnTo>
                      <a:pt x="1" y="3"/>
                    </a:lnTo>
                    <a:lnTo>
                      <a:pt x="1" y="3"/>
                    </a:lnTo>
                    <a:lnTo>
                      <a:pt x="1" y="2"/>
                    </a:lnTo>
                    <a:lnTo>
                      <a:pt x="1" y="1"/>
                    </a:lnTo>
                    <a:lnTo>
                      <a:pt x="1" y="0"/>
                    </a:lnTo>
                    <a:lnTo>
                      <a:pt x="1" y="0"/>
                    </a:lnTo>
                    <a:lnTo>
                      <a:pt x="1" y="0"/>
                    </a:lnTo>
                    <a:lnTo>
                      <a:pt x="0" y="0"/>
                    </a:lnTo>
                    <a:lnTo>
                      <a:pt x="0" y="0"/>
                    </a:lnTo>
                    <a:lnTo>
                      <a:pt x="0" y="1"/>
                    </a:lnTo>
                    <a:lnTo>
                      <a:pt x="0"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6" name="Freeform 570"/>
              <p:cNvSpPr>
                <a:spLocks/>
              </p:cNvSpPr>
              <p:nvPr/>
            </p:nvSpPr>
            <p:spPr bwMode="auto">
              <a:xfrm>
                <a:off x="4365" y="3715"/>
                <a:ext cx="1" cy="2"/>
              </a:xfrm>
              <a:custGeom>
                <a:avLst/>
                <a:gdLst/>
                <a:ahLst/>
                <a:cxnLst>
                  <a:cxn ang="0">
                    <a:pos x="1" y="0"/>
                  </a:cxn>
                  <a:cxn ang="0">
                    <a:pos x="1" y="0"/>
                  </a:cxn>
                  <a:cxn ang="0">
                    <a:pos x="1" y="0"/>
                  </a:cxn>
                  <a:cxn ang="0">
                    <a:pos x="0" y="0"/>
                  </a:cxn>
                  <a:cxn ang="0">
                    <a:pos x="0" y="1"/>
                  </a:cxn>
                  <a:cxn ang="0">
                    <a:pos x="0" y="2"/>
                  </a:cxn>
                  <a:cxn ang="0">
                    <a:pos x="1" y="2"/>
                  </a:cxn>
                  <a:cxn ang="0">
                    <a:pos x="1" y="2"/>
                  </a:cxn>
                  <a:cxn ang="0">
                    <a:pos x="1" y="1"/>
                  </a:cxn>
                  <a:cxn ang="0">
                    <a:pos x="1" y="0"/>
                  </a:cxn>
                  <a:cxn ang="0">
                    <a:pos x="1" y="0"/>
                  </a:cxn>
                </a:cxnLst>
                <a:rect l="0" t="0" r="r" b="b"/>
                <a:pathLst>
                  <a:path w="1" h="2">
                    <a:moveTo>
                      <a:pt x="1" y="0"/>
                    </a:moveTo>
                    <a:lnTo>
                      <a:pt x="1" y="0"/>
                    </a:lnTo>
                    <a:lnTo>
                      <a:pt x="1" y="0"/>
                    </a:lnTo>
                    <a:lnTo>
                      <a:pt x="0" y="0"/>
                    </a:lnTo>
                    <a:lnTo>
                      <a:pt x="0" y="1"/>
                    </a:lnTo>
                    <a:lnTo>
                      <a:pt x="0" y="2"/>
                    </a:lnTo>
                    <a:lnTo>
                      <a:pt x="1" y="2"/>
                    </a:lnTo>
                    <a:lnTo>
                      <a:pt x="1" y="2"/>
                    </a:lnTo>
                    <a:lnTo>
                      <a:pt x="1"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7" name="Freeform 571"/>
              <p:cNvSpPr>
                <a:spLocks/>
              </p:cNvSpPr>
              <p:nvPr/>
            </p:nvSpPr>
            <p:spPr bwMode="auto">
              <a:xfrm>
                <a:off x="4260" y="3676"/>
                <a:ext cx="1" cy="2"/>
              </a:xfrm>
              <a:custGeom>
                <a:avLst/>
                <a:gdLst/>
                <a:ahLst/>
                <a:cxnLst>
                  <a:cxn ang="0">
                    <a:pos x="1" y="0"/>
                  </a:cxn>
                  <a:cxn ang="0">
                    <a:pos x="0" y="1"/>
                  </a:cxn>
                  <a:cxn ang="0">
                    <a:pos x="0" y="1"/>
                  </a:cxn>
                  <a:cxn ang="0">
                    <a:pos x="0" y="1"/>
                  </a:cxn>
                  <a:cxn ang="0">
                    <a:pos x="1" y="2"/>
                  </a:cxn>
                  <a:cxn ang="0">
                    <a:pos x="1" y="2"/>
                  </a:cxn>
                  <a:cxn ang="0">
                    <a:pos x="1" y="1"/>
                  </a:cxn>
                  <a:cxn ang="0">
                    <a:pos x="1" y="1"/>
                  </a:cxn>
                  <a:cxn ang="0">
                    <a:pos x="1" y="0"/>
                  </a:cxn>
                </a:cxnLst>
                <a:rect l="0" t="0" r="r" b="b"/>
                <a:pathLst>
                  <a:path w="1" h="2">
                    <a:moveTo>
                      <a:pt x="1" y="0"/>
                    </a:moveTo>
                    <a:lnTo>
                      <a:pt x="0" y="1"/>
                    </a:lnTo>
                    <a:lnTo>
                      <a:pt x="0" y="1"/>
                    </a:lnTo>
                    <a:lnTo>
                      <a:pt x="0" y="1"/>
                    </a:lnTo>
                    <a:lnTo>
                      <a:pt x="1" y="2"/>
                    </a:lnTo>
                    <a:lnTo>
                      <a:pt x="1" y="2"/>
                    </a:lnTo>
                    <a:lnTo>
                      <a:pt x="1" y="1"/>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8" name="Freeform 572"/>
              <p:cNvSpPr>
                <a:spLocks/>
              </p:cNvSpPr>
              <p:nvPr/>
            </p:nvSpPr>
            <p:spPr bwMode="auto">
              <a:xfrm>
                <a:off x="4360" y="3726"/>
                <a:ext cx="1" cy="1"/>
              </a:xfrm>
              <a:custGeom>
                <a:avLst/>
                <a:gdLst/>
                <a:ahLst/>
                <a:cxnLst>
                  <a:cxn ang="0">
                    <a:pos x="1" y="0"/>
                  </a:cxn>
                  <a:cxn ang="0">
                    <a:pos x="0" y="0"/>
                  </a:cxn>
                  <a:cxn ang="0">
                    <a:pos x="1" y="0"/>
                  </a:cxn>
                  <a:cxn ang="0">
                    <a:pos x="1" y="0"/>
                  </a:cxn>
                  <a:cxn ang="0">
                    <a:pos x="1" y="0"/>
                  </a:cxn>
                  <a:cxn ang="0">
                    <a:pos x="1" y="0"/>
                  </a:cxn>
                </a:cxnLst>
                <a:rect l="0" t="0" r="r" b="b"/>
                <a:pathLst>
                  <a:path w="1">
                    <a:moveTo>
                      <a:pt x="1" y="0"/>
                    </a:moveTo>
                    <a:lnTo>
                      <a:pt x="0" y="0"/>
                    </a:lnTo>
                    <a:lnTo>
                      <a:pt x="1" y="0"/>
                    </a:lnTo>
                    <a:lnTo>
                      <a:pt x="1"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69" name="Freeform 573"/>
              <p:cNvSpPr>
                <a:spLocks/>
              </p:cNvSpPr>
              <p:nvPr/>
            </p:nvSpPr>
            <p:spPr bwMode="auto">
              <a:xfrm>
                <a:off x="4370" y="3708"/>
                <a:ext cx="1" cy="1"/>
              </a:xfrm>
              <a:custGeom>
                <a:avLst/>
                <a:gdLst/>
                <a:ahLst/>
                <a:cxnLst>
                  <a:cxn ang="0">
                    <a:pos x="0" y="0"/>
                  </a:cxn>
                  <a:cxn ang="0">
                    <a:pos x="0" y="0"/>
                  </a:cxn>
                  <a:cxn ang="0">
                    <a:pos x="0" y="0"/>
                  </a:cxn>
                  <a:cxn ang="0">
                    <a:pos x="0" y="1"/>
                  </a:cxn>
                  <a:cxn ang="0">
                    <a:pos x="0" y="1"/>
                  </a:cxn>
                  <a:cxn ang="0">
                    <a:pos x="0" y="0"/>
                  </a:cxn>
                  <a:cxn ang="0">
                    <a:pos x="0" y="0"/>
                  </a:cxn>
                  <a:cxn ang="0">
                    <a:pos x="0" y="0"/>
                  </a:cxn>
                </a:cxnLst>
                <a:rect l="0" t="0" r="r" b="b"/>
                <a:pathLst>
                  <a:path h="1">
                    <a:moveTo>
                      <a:pt x="0" y="0"/>
                    </a:moveTo>
                    <a:lnTo>
                      <a:pt x="0" y="0"/>
                    </a:lnTo>
                    <a:lnTo>
                      <a:pt x="0" y="0"/>
                    </a:lnTo>
                    <a:lnTo>
                      <a:pt x="0" y="1"/>
                    </a:lnTo>
                    <a:lnTo>
                      <a:pt x="0" y="1"/>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0" name="Freeform 574"/>
              <p:cNvSpPr>
                <a:spLocks/>
              </p:cNvSpPr>
              <p:nvPr/>
            </p:nvSpPr>
            <p:spPr bwMode="auto">
              <a:xfrm>
                <a:off x="4054" y="3715"/>
                <a:ext cx="1" cy="1"/>
              </a:xfrm>
              <a:custGeom>
                <a:avLst/>
                <a:gdLst/>
                <a:ahLst/>
                <a:cxnLst>
                  <a:cxn ang="0">
                    <a:pos x="0" y="1"/>
                  </a:cxn>
                  <a:cxn ang="0">
                    <a:pos x="1" y="1"/>
                  </a:cxn>
                  <a:cxn ang="0">
                    <a:pos x="0" y="0"/>
                  </a:cxn>
                  <a:cxn ang="0">
                    <a:pos x="0" y="0"/>
                  </a:cxn>
                  <a:cxn ang="0">
                    <a:pos x="0" y="0"/>
                  </a:cxn>
                  <a:cxn ang="0">
                    <a:pos x="0" y="1"/>
                  </a:cxn>
                  <a:cxn ang="0">
                    <a:pos x="0" y="1"/>
                  </a:cxn>
                  <a:cxn ang="0">
                    <a:pos x="0" y="1"/>
                  </a:cxn>
                </a:cxnLst>
                <a:rect l="0" t="0" r="r" b="b"/>
                <a:pathLst>
                  <a:path w="1" h="1">
                    <a:moveTo>
                      <a:pt x="0" y="1"/>
                    </a:moveTo>
                    <a:lnTo>
                      <a:pt x="1" y="1"/>
                    </a:lnTo>
                    <a:lnTo>
                      <a:pt x="0" y="0"/>
                    </a:lnTo>
                    <a:lnTo>
                      <a:pt x="0" y="0"/>
                    </a:lnTo>
                    <a:lnTo>
                      <a:pt x="0" y="0"/>
                    </a:lnTo>
                    <a:lnTo>
                      <a:pt x="0" y="1"/>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1" name="Freeform 575"/>
              <p:cNvSpPr>
                <a:spLocks/>
              </p:cNvSpPr>
              <p:nvPr/>
            </p:nvSpPr>
            <p:spPr bwMode="auto">
              <a:xfrm>
                <a:off x="4997" y="3635"/>
                <a:ext cx="1" cy="2"/>
              </a:xfrm>
              <a:custGeom>
                <a:avLst/>
                <a:gdLst/>
                <a:ahLst/>
                <a:cxnLst>
                  <a:cxn ang="0">
                    <a:pos x="0" y="0"/>
                  </a:cxn>
                  <a:cxn ang="0">
                    <a:pos x="0" y="0"/>
                  </a:cxn>
                  <a:cxn ang="0">
                    <a:pos x="0" y="2"/>
                  </a:cxn>
                  <a:cxn ang="0">
                    <a:pos x="1" y="2"/>
                  </a:cxn>
                  <a:cxn ang="0">
                    <a:pos x="1" y="0"/>
                  </a:cxn>
                  <a:cxn ang="0">
                    <a:pos x="0" y="0"/>
                  </a:cxn>
                </a:cxnLst>
                <a:rect l="0" t="0" r="r" b="b"/>
                <a:pathLst>
                  <a:path w="1" h="2">
                    <a:moveTo>
                      <a:pt x="0" y="0"/>
                    </a:moveTo>
                    <a:lnTo>
                      <a:pt x="0" y="0"/>
                    </a:lnTo>
                    <a:lnTo>
                      <a:pt x="0" y="2"/>
                    </a:lnTo>
                    <a:lnTo>
                      <a:pt x="1" y="2"/>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2" name="Freeform 576"/>
              <p:cNvSpPr>
                <a:spLocks/>
              </p:cNvSpPr>
              <p:nvPr/>
            </p:nvSpPr>
            <p:spPr bwMode="auto">
              <a:xfrm>
                <a:off x="3611" y="3364"/>
                <a:ext cx="1" cy="2"/>
              </a:xfrm>
              <a:custGeom>
                <a:avLst/>
                <a:gdLst/>
                <a:ahLst/>
                <a:cxnLst>
                  <a:cxn ang="0">
                    <a:pos x="1" y="1"/>
                  </a:cxn>
                  <a:cxn ang="0">
                    <a:pos x="1" y="1"/>
                  </a:cxn>
                  <a:cxn ang="0">
                    <a:pos x="0" y="0"/>
                  </a:cxn>
                  <a:cxn ang="0">
                    <a:pos x="0" y="0"/>
                  </a:cxn>
                  <a:cxn ang="0">
                    <a:pos x="0" y="1"/>
                  </a:cxn>
                  <a:cxn ang="0">
                    <a:pos x="0" y="1"/>
                  </a:cxn>
                  <a:cxn ang="0">
                    <a:pos x="1" y="2"/>
                  </a:cxn>
                  <a:cxn ang="0">
                    <a:pos x="1" y="1"/>
                  </a:cxn>
                </a:cxnLst>
                <a:rect l="0" t="0" r="r" b="b"/>
                <a:pathLst>
                  <a:path w="1" h="2">
                    <a:moveTo>
                      <a:pt x="1" y="1"/>
                    </a:moveTo>
                    <a:lnTo>
                      <a:pt x="1" y="1"/>
                    </a:lnTo>
                    <a:lnTo>
                      <a:pt x="0" y="0"/>
                    </a:lnTo>
                    <a:lnTo>
                      <a:pt x="0" y="0"/>
                    </a:lnTo>
                    <a:lnTo>
                      <a:pt x="0" y="1"/>
                    </a:lnTo>
                    <a:lnTo>
                      <a:pt x="0" y="1"/>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3" name="Freeform 577"/>
              <p:cNvSpPr>
                <a:spLocks/>
              </p:cNvSpPr>
              <p:nvPr/>
            </p:nvSpPr>
            <p:spPr bwMode="auto">
              <a:xfrm>
                <a:off x="3611" y="3368"/>
                <a:ext cx="4" cy="4"/>
              </a:xfrm>
              <a:custGeom>
                <a:avLst/>
                <a:gdLst/>
                <a:ahLst/>
                <a:cxnLst>
                  <a:cxn ang="0">
                    <a:pos x="4" y="1"/>
                  </a:cxn>
                  <a:cxn ang="0">
                    <a:pos x="3" y="1"/>
                  </a:cxn>
                  <a:cxn ang="0">
                    <a:pos x="0" y="0"/>
                  </a:cxn>
                  <a:cxn ang="0">
                    <a:pos x="0" y="1"/>
                  </a:cxn>
                  <a:cxn ang="0">
                    <a:pos x="1" y="1"/>
                  </a:cxn>
                  <a:cxn ang="0">
                    <a:pos x="2" y="2"/>
                  </a:cxn>
                  <a:cxn ang="0">
                    <a:pos x="3" y="3"/>
                  </a:cxn>
                  <a:cxn ang="0">
                    <a:pos x="4" y="4"/>
                  </a:cxn>
                  <a:cxn ang="0">
                    <a:pos x="4" y="4"/>
                  </a:cxn>
                  <a:cxn ang="0">
                    <a:pos x="4" y="4"/>
                  </a:cxn>
                  <a:cxn ang="0">
                    <a:pos x="4" y="1"/>
                  </a:cxn>
                </a:cxnLst>
                <a:rect l="0" t="0" r="r" b="b"/>
                <a:pathLst>
                  <a:path w="4" h="4">
                    <a:moveTo>
                      <a:pt x="4" y="1"/>
                    </a:moveTo>
                    <a:lnTo>
                      <a:pt x="3" y="1"/>
                    </a:lnTo>
                    <a:lnTo>
                      <a:pt x="0" y="0"/>
                    </a:lnTo>
                    <a:lnTo>
                      <a:pt x="0" y="1"/>
                    </a:lnTo>
                    <a:lnTo>
                      <a:pt x="1" y="1"/>
                    </a:lnTo>
                    <a:lnTo>
                      <a:pt x="2" y="2"/>
                    </a:lnTo>
                    <a:lnTo>
                      <a:pt x="3" y="3"/>
                    </a:lnTo>
                    <a:lnTo>
                      <a:pt x="4" y="4"/>
                    </a:lnTo>
                    <a:lnTo>
                      <a:pt x="4" y="4"/>
                    </a:lnTo>
                    <a:lnTo>
                      <a:pt x="4" y="4"/>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4" name="Freeform 578"/>
              <p:cNvSpPr>
                <a:spLocks/>
              </p:cNvSpPr>
              <p:nvPr/>
            </p:nvSpPr>
            <p:spPr bwMode="auto">
              <a:xfrm>
                <a:off x="3613" y="3365"/>
                <a:ext cx="4" cy="7"/>
              </a:xfrm>
              <a:custGeom>
                <a:avLst/>
                <a:gdLst/>
                <a:ahLst/>
                <a:cxnLst>
                  <a:cxn ang="0">
                    <a:pos x="2" y="3"/>
                  </a:cxn>
                  <a:cxn ang="0">
                    <a:pos x="2" y="3"/>
                  </a:cxn>
                  <a:cxn ang="0">
                    <a:pos x="2" y="1"/>
                  </a:cxn>
                  <a:cxn ang="0">
                    <a:pos x="0" y="0"/>
                  </a:cxn>
                  <a:cxn ang="0">
                    <a:pos x="0" y="0"/>
                  </a:cxn>
                  <a:cxn ang="0">
                    <a:pos x="0" y="1"/>
                  </a:cxn>
                  <a:cxn ang="0">
                    <a:pos x="0" y="2"/>
                  </a:cxn>
                  <a:cxn ang="0">
                    <a:pos x="1" y="2"/>
                  </a:cxn>
                  <a:cxn ang="0">
                    <a:pos x="1" y="3"/>
                  </a:cxn>
                  <a:cxn ang="0">
                    <a:pos x="3" y="7"/>
                  </a:cxn>
                  <a:cxn ang="0">
                    <a:pos x="4" y="6"/>
                  </a:cxn>
                  <a:cxn ang="0">
                    <a:pos x="4" y="4"/>
                  </a:cxn>
                  <a:cxn ang="0">
                    <a:pos x="2" y="4"/>
                  </a:cxn>
                  <a:cxn ang="0">
                    <a:pos x="2" y="3"/>
                  </a:cxn>
                </a:cxnLst>
                <a:rect l="0" t="0" r="r" b="b"/>
                <a:pathLst>
                  <a:path w="4" h="7">
                    <a:moveTo>
                      <a:pt x="2" y="3"/>
                    </a:moveTo>
                    <a:lnTo>
                      <a:pt x="2" y="3"/>
                    </a:lnTo>
                    <a:lnTo>
                      <a:pt x="2" y="1"/>
                    </a:lnTo>
                    <a:lnTo>
                      <a:pt x="0" y="0"/>
                    </a:lnTo>
                    <a:lnTo>
                      <a:pt x="0" y="0"/>
                    </a:lnTo>
                    <a:lnTo>
                      <a:pt x="0" y="1"/>
                    </a:lnTo>
                    <a:lnTo>
                      <a:pt x="0" y="2"/>
                    </a:lnTo>
                    <a:lnTo>
                      <a:pt x="1" y="2"/>
                    </a:lnTo>
                    <a:lnTo>
                      <a:pt x="1" y="3"/>
                    </a:lnTo>
                    <a:lnTo>
                      <a:pt x="3" y="7"/>
                    </a:lnTo>
                    <a:lnTo>
                      <a:pt x="4" y="6"/>
                    </a:lnTo>
                    <a:lnTo>
                      <a:pt x="4" y="4"/>
                    </a:lnTo>
                    <a:lnTo>
                      <a:pt x="2" y="4"/>
                    </a:lnTo>
                    <a:lnTo>
                      <a:pt x="2"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5" name="Freeform 579"/>
              <p:cNvSpPr>
                <a:spLocks/>
              </p:cNvSpPr>
              <p:nvPr/>
            </p:nvSpPr>
            <p:spPr bwMode="auto">
              <a:xfrm>
                <a:off x="3618" y="3375"/>
                <a:ext cx="1" cy="3"/>
              </a:xfrm>
              <a:custGeom>
                <a:avLst/>
                <a:gdLst/>
                <a:ahLst/>
                <a:cxnLst>
                  <a:cxn ang="0">
                    <a:pos x="0" y="0"/>
                  </a:cxn>
                  <a:cxn ang="0">
                    <a:pos x="0" y="0"/>
                  </a:cxn>
                  <a:cxn ang="0">
                    <a:pos x="0" y="1"/>
                  </a:cxn>
                  <a:cxn ang="0">
                    <a:pos x="1" y="3"/>
                  </a:cxn>
                  <a:cxn ang="0">
                    <a:pos x="1" y="3"/>
                  </a:cxn>
                  <a:cxn ang="0">
                    <a:pos x="1" y="2"/>
                  </a:cxn>
                  <a:cxn ang="0">
                    <a:pos x="0" y="0"/>
                  </a:cxn>
                </a:cxnLst>
                <a:rect l="0" t="0" r="r" b="b"/>
                <a:pathLst>
                  <a:path w="1" h="3">
                    <a:moveTo>
                      <a:pt x="0" y="0"/>
                    </a:moveTo>
                    <a:lnTo>
                      <a:pt x="0" y="0"/>
                    </a:lnTo>
                    <a:lnTo>
                      <a:pt x="0" y="1"/>
                    </a:lnTo>
                    <a:lnTo>
                      <a:pt x="1" y="3"/>
                    </a:lnTo>
                    <a:lnTo>
                      <a:pt x="1" y="3"/>
                    </a:lnTo>
                    <a:lnTo>
                      <a:pt x="1" y="2"/>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6" name="Freeform 580"/>
              <p:cNvSpPr>
                <a:spLocks/>
              </p:cNvSpPr>
              <p:nvPr/>
            </p:nvSpPr>
            <p:spPr bwMode="auto">
              <a:xfrm>
                <a:off x="3604" y="3346"/>
                <a:ext cx="5" cy="8"/>
              </a:xfrm>
              <a:custGeom>
                <a:avLst/>
                <a:gdLst/>
                <a:ahLst/>
                <a:cxnLst>
                  <a:cxn ang="0">
                    <a:pos x="5" y="7"/>
                  </a:cxn>
                  <a:cxn ang="0">
                    <a:pos x="4" y="6"/>
                  </a:cxn>
                  <a:cxn ang="0">
                    <a:pos x="4" y="3"/>
                  </a:cxn>
                  <a:cxn ang="0">
                    <a:pos x="4" y="1"/>
                  </a:cxn>
                  <a:cxn ang="0">
                    <a:pos x="3" y="0"/>
                  </a:cxn>
                  <a:cxn ang="0">
                    <a:pos x="3" y="0"/>
                  </a:cxn>
                  <a:cxn ang="0">
                    <a:pos x="2" y="1"/>
                  </a:cxn>
                  <a:cxn ang="0">
                    <a:pos x="2" y="1"/>
                  </a:cxn>
                  <a:cxn ang="0">
                    <a:pos x="1" y="1"/>
                  </a:cxn>
                  <a:cxn ang="0">
                    <a:pos x="1" y="1"/>
                  </a:cxn>
                  <a:cxn ang="0">
                    <a:pos x="1" y="2"/>
                  </a:cxn>
                  <a:cxn ang="0">
                    <a:pos x="1" y="2"/>
                  </a:cxn>
                  <a:cxn ang="0">
                    <a:pos x="1" y="2"/>
                  </a:cxn>
                  <a:cxn ang="0">
                    <a:pos x="0" y="4"/>
                  </a:cxn>
                  <a:cxn ang="0">
                    <a:pos x="1" y="4"/>
                  </a:cxn>
                  <a:cxn ang="0">
                    <a:pos x="0" y="4"/>
                  </a:cxn>
                  <a:cxn ang="0">
                    <a:pos x="0" y="5"/>
                  </a:cxn>
                  <a:cxn ang="0">
                    <a:pos x="0" y="5"/>
                  </a:cxn>
                  <a:cxn ang="0">
                    <a:pos x="1" y="6"/>
                  </a:cxn>
                  <a:cxn ang="0">
                    <a:pos x="2" y="5"/>
                  </a:cxn>
                  <a:cxn ang="0">
                    <a:pos x="2" y="5"/>
                  </a:cxn>
                  <a:cxn ang="0">
                    <a:pos x="2" y="5"/>
                  </a:cxn>
                  <a:cxn ang="0">
                    <a:pos x="3" y="5"/>
                  </a:cxn>
                  <a:cxn ang="0">
                    <a:pos x="3" y="3"/>
                  </a:cxn>
                  <a:cxn ang="0">
                    <a:pos x="3" y="5"/>
                  </a:cxn>
                  <a:cxn ang="0">
                    <a:pos x="3" y="5"/>
                  </a:cxn>
                  <a:cxn ang="0">
                    <a:pos x="2" y="6"/>
                  </a:cxn>
                  <a:cxn ang="0">
                    <a:pos x="3" y="6"/>
                  </a:cxn>
                  <a:cxn ang="0">
                    <a:pos x="3" y="6"/>
                  </a:cxn>
                  <a:cxn ang="0">
                    <a:pos x="3" y="5"/>
                  </a:cxn>
                  <a:cxn ang="0">
                    <a:pos x="3" y="6"/>
                  </a:cxn>
                  <a:cxn ang="0">
                    <a:pos x="3" y="7"/>
                  </a:cxn>
                  <a:cxn ang="0">
                    <a:pos x="3" y="7"/>
                  </a:cxn>
                  <a:cxn ang="0">
                    <a:pos x="4" y="8"/>
                  </a:cxn>
                  <a:cxn ang="0">
                    <a:pos x="5" y="8"/>
                  </a:cxn>
                  <a:cxn ang="0">
                    <a:pos x="5" y="8"/>
                  </a:cxn>
                  <a:cxn ang="0">
                    <a:pos x="5" y="7"/>
                  </a:cxn>
                </a:cxnLst>
                <a:rect l="0" t="0" r="r" b="b"/>
                <a:pathLst>
                  <a:path w="5" h="8">
                    <a:moveTo>
                      <a:pt x="5" y="7"/>
                    </a:moveTo>
                    <a:lnTo>
                      <a:pt x="4" y="6"/>
                    </a:lnTo>
                    <a:lnTo>
                      <a:pt x="4" y="3"/>
                    </a:lnTo>
                    <a:lnTo>
                      <a:pt x="4" y="1"/>
                    </a:lnTo>
                    <a:lnTo>
                      <a:pt x="3" y="0"/>
                    </a:lnTo>
                    <a:lnTo>
                      <a:pt x="3" y="0"/>
                    </a:lnTo>
                    <a:lnTo>
                      <a:pt x="2" y="1"/>
                    </a:lnTo>
                    <a:lnTo>
                      <a:pt x="2" y="1"/>
                    </a:lnTo>
                    <a:lnTo>
                      <a:pt x="1" y="1"/>
                    </a:lnTo>
                    <a:lnTo>
                      <a:pt x="1" y="1"/>
                    </a:lnTo>
                    <a:lnTo>
                      <a:pt x="1" y="2"/>
                    </a:lnTo>
                    <a:lnTo>
                      <a:pt x="1" y="2"/>
                    </a:lnTo>
                    <a:lnTo>
                      <a:pt x="1" y="2"/>
                    </a:lnTo>
                    <a:lnTo>
                      <a:pt x="0" y="4"/>
                    </a:lnTo>
                    <a:lnTo>
                      <a:pt x="1" y="4"/>
                    </a:lnTo>
                    <a:lnTo>
                      <a:pt x="0" y="4"/>
                    </a:lnTo>
                    <a:lnTo>
                      <a:pt x="0" y="5"/>
                    </a:lnTo>
                    <a:lnTo>
                      <a:pt x="0" y="5"/>
                    </a:lnTo>
                    <a:lnTo>
                      <a:pt x="1" y="6"/>
                    </a:lnTo>
                    <a:lnTo>
                      <a:pt x="2" y="5"/>
                    </a:lnTo>
                    <a:lnTo>
                      <a:pt x="2" y="5"/>
                    </a:lnTo>
                    <a:lnTo>
                      <a:pt x="2" y="5"/>
                    </a:lnTo>
                    <a:lnTo>
                      <a:pt x="3" y="5"/>
                    </a:lnTo>
                    <a:lnTo>
                      <a:pt x="3" y="3"/>
                    </a:lnTo>
                    <a:lnTo>
                      <a:pt x="3" y="5"/>
                    </a:lnTo>
                    <a:lnTo>
                      <a:pt x="3" y="5"/>
                    </a:lnTo>
                    <a:lnTo>
                      <a:pt x="2" y="6"/>
                    </a:lnTo>
                    <a:lnTo>
                      <a:pt x="3" y="6"/>
                    </a:lnTo>
                    <a:lnTo>
                      <a:pt x="3" y="6"/>
                    </a:lnTo>
                    <a:lnTo>
                      <a:pt x="3" y="5"/>
                    </a:lnTo>
                    <a:lnTo>
                      <a:pt x="3" y="6"/>
                    </a:lnTo>
                    <a:lnTo>
                      <a:pt x="3" y="7"/>
                    </a:lnTo>
                    <a:lnTo>
                      <a:pt x="3" y="7"/>
                    </a:lnTo>
                    <a:lnTo>
                      <a:pt x="4" y="8"/>
                    </a:lnTo>
                    <a:lnTo>
                      <a:pt x="5" y="8"/>
                    </a:lnTo>
                    <a:lnTo>
                      <a:pt x="5" y="8"/>
                    </a:lnTo>
                    <a:lnTo>
                      <a:pt x="5"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7" name="Freeform 581"/>
              <p:cNvSpPr>
                <a:spLocks/>
              </p:cNvSpPr>
              <p:nvPr/>
            </p:nvSpPr>
            <p:spPr bwMode="auto">
              <a:xfrm>
                <a:off x="3600" y="3371"/>
                <a:ext cx="7" cy="11"/>
              </a:xfrm>
              <a:custGeom>
                <a:avLst/>
                <a:gdLst/>
                <a:ahLst/>
                <a:cxnLst>
                  <a:cxn ang="0">
                    <a:pos x="5" y="8"/>
                  </a:cxn>
                  <a:cxn ang="0">
                    <a:pos x="5" y="7"/>
                  </a:cxn>
                  <a:cxn ang="0">
                    <a:pos x="4" y="6"/>
                  </a:cxn>
                  <a:cxn ang="0">
                    <a:pos x="4" y="5"/>
                  </a:cxn>
                  <a:cxn ang="0">
                    <a:pos x="4" y="5"/>
                  </a:cxn>
                  <a:cxn ang="0">
                    <a:pos x="4" y="4"/>
                  </a:cxn>
                  <a:cxn ang="0">
                    <a:pos x="4" y="4"/>
                  </a:cxn>
                  <a:cxn ang="0">
                    <a:pos x="4" y="4"/>
                  </a:cxn>
                  <a:cxn ang="0">
                    <a:pos x="5" y="3"/>
                  </a:cxn>
                  <a:cxn ang="0">
                    <a:pos x="4" y="2"/>
                  </a:cxn>
                  <a:cxn ang="0">
                    <a:pos x="4" y="2"/>
                  </a:cxn>
                  <a:cxn ang="0">
                    <a:pos x="4" y="2"/>
                  </a:cxn>
                  <a:cxn ang="0">
                    <a:pos x="4" y="2"/>
                  </a:cxn>
                  <a:cxn ang="0">
                    <a:pos x="4" y="1"/>
                  </a:cxn>
                  <a:cxn ang="0">
                    <a:pos x="4" y="0"/>
                  </a:cxn>
                  <a:cxn ang="0">
                    <a:pos x="0" y="2"/>
                  </a:cxn>
                  <a:cxn ang="0">
                    <a:pos x="2" y="2"/>
                  </a:cxn>
                  <a:cxn ang="0">
                    <a:pos x="1" y="3"/>
                  </a:cxn>
                  <a:cxn ang="0">
                    <a:pos x="1" y="4"/>
                  </a:cxn>
                  <a:cxn ang="0">
                    <a:pos x="2" y="4"/>
                  </a:cxn>
                  <a:cxn ang="0">
                    <a:pos x="2" y="3"/>
                  </a:cxn>
                  <a:cxn ang="0">
                    <a:pos x="2" y="5"/>
                  </a:cxn>
                  <a:cxn ang="0">
                    <a:pos x="2" y="5"/>
                  </a:cxn>
                  <a:cxn ang="0">
                    <a:pos x="3" y="5"/>
                  </a:cxn>
                  <a:cxn ang="0">
                    <a:pos x="4" y="7"/>
                  </a:cxn>
                  <a:cxn ang="0">
                    <a:pos x="4" y="8"/>
                  </a:cxn>
                  <a:cxn ang="0">
                    <a:pos x="4" y="8"/>
                  </a:cxn>
                  <a:cxn ang="0">
                    <a:pos x="4" y="8"/>
                  </a:cxn>
                  <a:cxn ang="0">
                    <a:pos x="4" y="9"/>
                  </a:cxn>
                  <a:cxn ang="0">
                    <a:pos x="7" y="11"/>
                  </a:cxn>
                  <a:cxn ang="0">
                    <a:pos x="7" y="10"/>
                  </a:cxn>
                  <a:cxn ang="0">
                    <a:pos x="7" y="10"/>
                  </a:cxn>
                  <a:cxn ang="0">
                    <a:pos x="6" y="8"/>
                  </a:cxn>
                  <a:cxn ang="0">
                    <a:pos x="5" y="8"/>
                  </a:cxn>
                </a:cxnLst>
                <a:rect l="0" t="0" r="r" b="b"/>
                <a:pathLst>
                  <a:path w="7" h="11">
                    <a:moveTo>
                      <a:pt x="5" y="8"/>
                    </a:moveTo>
                    <a:lnTo>
                      <a:pt x="5" y="7"/>
                    </a:lnTo>
                    <a:lnTo>
                      <a:pt x="4" y="6"/>
                    </a:lnTo>
                    <a:lnTo>
                      <a:pt x="4" y="5"/>
                    </a:lnTo>
                    <a:lnTo>
                      <a:pt x="4" y="5"/>
                    </a:lnTo>
                    <a:lnTo>
                      <a:pt x="4" y="4"/>
                    </a:lnTo>
                    <a:lnTo>
                      <a:pt x="4" y="4"/>
                    </a:lnTo>
                    <a:lnTo>
                      <a:pt x="4" y="4"/>
                    </a:lnTo>
                    <a:lnTo>
                      <a:pt x="5" y="3"/>
                    </a:lnTo>
                    <a:lnTo>
                      <a:pt x="4" y="2"/>
                    </a:lnTo>
                    <a:lnTo>
                      <a:pt x="4" y="2"/>
                    </a:lnTo>
                    <a:lnTo>
                      <a:pt x="4" y="2"/>
                    </a:lnTo>
                    <a:lnTo>
                      <a:pt x="4" y="2"/>
                    </a:lnTo>
                    <a:lnTo>
                      <a:pt x="4" y="1"/>
                    </a:lnTo>
                    <a:lnTo>
                      <a:pt x="4" y="0"/>
                    </a:lnTo>
                    <a:lnTo>
                      <a:pt x="0" y="2"/>
                    </a:lnTo>
                    <a:lnTo>
                      <a:pt x="2" y="2"/>
                    </a:lnTo>
                    <a:lnTo>
                      <a:pt x="1" y="3"/>
                    </a:lnTo>
                    <a:lnTo>
                      <a:pt x="1" y="4"/>
                    </a:lnTo>
                    <a:lnTo>
                      <a:pt x="2" y="4"/>
                    </a:lnTo>
                    <a:lnTo>
                      <a:pt x="2" y="3"/>
                    </a:lnTo>
                    <a:lnTo>
                      <a:pt x="2" y="5"/>
                    </a:lnTo>
                    <a:lnTo>
                      <a:pt x="2" y="5"/>
                    </a:lnTo>
                    <a:lnTo>
                      <a:pt x="3" y="5"/>
                    </a:lnTo>
                    <a:lnTo>
                      <a:pt x="4" y="7"/>
                    </a:lnTo>
                    <a:lnTo>
                      <a:pt x="4" y="8"/>
                    </a:lnTo>
                    <a:lnTo>
                      <a:pt x="4" y="8"/>
                    </a:lnTo>
                    <a:lnTo>
                      <a:pt x="4" y="8"/>
                    </a:lnTo>
                    <a:lnTo>
                      <a:pt x="4" y="9"/>
                    </a:lnTo>
                    <a:lnTo>
                      <a:pt x="7" y="11"/>
                    </a:lnTo>
                    <a:lnTo>
                      <a:pt x="7" y="10"/>
                    </a:lnTo>
                    <a:lnTo>
                      <a:pt x="7" y="10"/>
                    </a:lnTo>
                    <a:lnTo>
                      <a:pt x="6" y="8"/>
                    </a:lnTo>
                    <a:lnTo>
                      <a:pt x="5"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8" name="Freeform 582"/>
              <p:cNvSpPr>
                <a:spLocks/>
              </p:cNvSpPr>
              <p:nvPr/>
            </p:nvSpPr>
            <p:spPr bwMode="auto">
              <a:xfrm>
                <a:off x="3596" y="3353"/>
                <a:ext cx="3" cy="5"/>
              </a:xfrm>
              <a:custGeom>
                <a:avLst/>
                <a:gdLst/>
                <a:ahLst/>
                <a:cxnLst>
                  <a:cxn ang="0">
                    <a:pos x="2" y="5"/>
                  </a:cxn>
                  <a:cxn ang="0">
                    <a:pos x="3" y="5"/>
                  </a:cxn>
                  <a:cxn ang="0">
                    <a:pos x="1" y="2"/>
                  </a:cxn>
                  <a:cxn ang="0">
                    <a:pos x="1" y="1"/>
                  </a:cxn>
                  <a:cxn ang="0">
                    <a:pos x="1" y="1"/>
                  </a:cxn>
                  <a:cxn ang="0">
                    <a:pos x="1" y="1"/>
                  </a:cxn>
                  <a:cxn ang="0">
                    <a:pos x="1" y="0"/>
                  </a:cxn>
                  <a:cxn ang="0">
                    <a:pos x="0" y="0"/>
                  </a:cxn>
                  <a:cxn ang="0">
                    <a:pos x="1" y="1"/>
                  </a:cxn>
                  <a:cxn ang="0">
                    <a:pos x="1" y="4"/>
                  </a:cxn>
                  <a:cxn ang="0">
                    <a:pos x="2" y="5"/>
                  </a:cxn>
                </a:cxnLst>
                <a:rect l="0" t="0" r="r" b="b"/>
                <a:pathLst>
                  <a:path w="3" h="5">
                    <a:moveTo>
                      <a:pt x="2" y="5"/>
                    </a:moveTo>
                    <a:lnTo>
                      <a:pt x="3" y="5"/>
                    </a:lnTo>
                    <a:lnTo>
                      <a:pt x="1" y="2"/>
                    </a:lnTo>
                    <a:lnTo>
                      <a:pt x="1" y="1"/>
                    </a:lnTo>
                    <a:lnTo>
                      <a:pt x="1" y="1"/>
                    </a:lnTo>
                    <a:lnTo>
                      <a:pt x="1" y="1"/>
                    </a:lnTo>
                    <a:lnTo>
                      <a:pt x="1" y="0"/>
                    </a:lnTo>
                    <a:lnTo>
                      <a:pt x="0" y="0"/>
                    </a:lnTo>
                    <a:lnTo>
                      <a:pt x="1" y="1"/>
                    </a:lnTo>
                    <a:lnTo>
                      <a:pt x="1" y="4"/>
                    </a:lnTo>
                    <a:lnTo>
                      <a:pt x="2" y="5"/>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79" name="Freeform 583"/>
              <p:cNvSpPr>
                <a:spLocks/>
              </p:cNvSpPr>
              <p:nvPr/>
            </p:nvSpPr>
            <p:spPr bwMode="auto">
              <a:xfrm>
                <a:off x="3605" y="3352"/>
                <a:ext cx="2" cy="2"/>
              </a:xfrm>
              <a:custGeom>
                <a:avLst/>
                <a:gdLst/>
                <a:ahLst/>
                <a:cxnLst>
                  <a:cxn ang="0">
                    <a:pos x="1" y="2"/>
                  </a:cxn>
                  <a:cxn ang="0">
                    <a:pos x="2" y="2"/>
                  </a:cxn>
                  <a:cxn ang="0">
                    <a:pos x="1" y="1"/>
                  </a:cxn>
                  <a:cxn ang="0">
                    <a:pos x="0" y="0"/>
                  </a:cxn>
                  <a:cxn ang="0">
                    <a:pos x="0" y="2"/>
                  </a:cxn>
                  <a:cxn ang="0">
                    <a:pos x="0" y="2"/>
                  </a:cxn>
                  <a:cxn ang="0">
                    <a:pos x="1" y="2"/>
                  </a:cxn>
                </a:cxnLst>
                <a:rect l="0" t="0" r="r" b="b"/>
                <a:pathLst>
                  <a:path w="2" h="2">
                    <a:moveTo>
                      <a:pt x="1" y="2"/>
                    </a:moveTo>
                    <a:lnTo>
                      <a:pt x="2" y="2"/>
                    </a:lnTo>
                    <a:lnTo>
                      <a:pt x="1" y="1"/>
                    </a:lnTo>
                    <a:lnTo>
                      <a:pt x="0" y="0"/>
                    </a:lnTo>
                    <a:lnTo>
                      <a:pt x="0" y="2"/>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0" name="Freeform 584"/>
              <p:cNvSpPr>
                <a:spLocks/>
              </p:cNvSpPr>
              <p:nvPr/>
            </p:nvSpPr>
            <p:spPr bwMode="auto">
              <a:xfrm>
                <a:off x="3597" y="3363"/>
                <a:ext cx="7" cy="10"/>
              </a:xfrm>
              <a:custGeom>
                <a:avLst/>
                <a:gdLst/>
                <a:ahLst/>
                <a:cxnLst>
                  <a:cxn ang="0">
                    <a:pos x="4" y="8"/>
                  </a:cxn>
                  <a:cxn ang="0">
                    <a:pos x="4" y="8"/>
                  </a:cxn>
                  <a:cxn ang="0">
                    <a:pos x="5" y="8"/>
                  </a:cxn>
                  <a:cxn ang="0">
                    <a:pos x="6" y="9"/>
                  </a:cxn>
                  <a:cxn ang="0">
                    <a:pos x="7" y="7"/>
                  </a:cxn>
                  <a:cxn ang="0">
                    <a:pos x="7" y="2"/>
                  </a:cxn>
                  <a:cxn ang="0">
                    <a:pos x="7" y="0"/>
                  </a:cxn>
                  <a:cxn ang="0">
                    <a:pos x="7" y="0"/>
                  </a:cxn>
                  <a:cxn ang="0">
                    <a:pos x="7" y="1"/>
                  </a:cxn>
                  <a:cxn ang="0">
                    <a:pos x="6" y="1"/>
                  </a:cxn>
                  <a:cxn ang="0">
                    <a:pos x="6" y="1"/>
                  </a:cxn>
                  <a:cxn ang="0">
                    <a:pos x="6" y="2"/>
                  </a:cxn>
                  <a:cxn ang="0">
                    <a:pos x="4" y="5"/>
                  </a:cxn>
                  <a:cxn ang="0">
                    <a:pos x="3" y="5"/>
                  </a:cxn>
                  <a:cxn ang="0">
                    <a:pos x="3" y="5"/>
                  </a:cxn>
                  <a:cxn ang="0">
                    <a:pos x="3" y="5"/>
                  </a:cxn>
                  <a:cxn ang="0">
                    <a:pos x="4" y="3"/>
                  </a:cxn>
                  <a:cxn ang="0">
                    <a:pos x="5" y="3"/>
                  </a:cxn>
                  <a:cxn ang="0">
                    <a:pos x="4" y="2"/>
                  </a:cxn>
                  <a:cxn ang="0">
                    <a:pos x="4" y="0"/>
                  </a:cxn>
                  <a:cxn ang="0">
                    <a:pos x="3" y="1"/>
                  </a:cxn>
                  <a:cxn ang="0">
                    <a:pos x="3" y="1"/>
                  </a:cxn>
                  <a:cxn ang="0">
                    <a:pos x="3" y="2"/>
                  </a:cxn>
                  <a:cxn ang="0">
                    <a:pos x="3" y="0"/>
                  </a:cxn>
                  <a:cxn ang="0">
                    <a:pos x="3" y="0"/>
                  </a:cxn>
                  <a:cxn ang="0">
                    <a:pos x="0" y="0"/>
                  </a:cxn>
                  <a:cxn ang="0">
                    <a:pos x="0" y="2"/>
                  </a:cxn>
                  <a:cxn ang="0">
                    <a:pos x="0" y="2"/>
                  </a:cxn>
                  <a:cxn ang="0">
                    <a:pos x="1" y="5"/>
                  </a:cxn>
                  <a:cxn ang="0">
                    <a:pos x="3" y="6"/>
                  </a:cxn>
                  <a:cxn ang="0">
                    <a:pos x="3" y="6"/>
                  </a:cxn>
                  <a:cxn ang="0">
                    <a:pos x="3" y="7"/>
                  </a:cxn>
                  <a:cxn ang="0">
                    <a:pos x="3" y="8"/>
                  </a:cxn>
                  <a:cxn ang="0">
                    <a:pos x="3" y="7"/>
                  </a:cxn>
                  <a:cxn ang="0">
                    <a:pos x="3" y="9"/>
                  </a:cxn>
                  <a:cxn ang="0">
                    <a:pos x="3" y="9"/>
                  </a:cxn>
                  <a:cxn ang="0">
                    <a:pos x="4" y="10"/>
                  </a:cxn>
                  <a:cxn ang="0">
                    <a:pos x="4" y="8"/>
                  </a:cxn>
                </a:cxnLst>
                <a:rect l="0" t="0" r="r" b="b"/>
                <a:pathLst>
                  <a:path w="7" h="10">
                    <a:moveTo>
                      <a:pt x="4" y="8"/>
                    </a:moveTo>
                    <a:lnTo>
                      <a:pt x="4" y="8"/>
                    </a:lnTo>
                    <a:lnTo>
                      <a:pt x="5" y="8"/>
                    </a:lnTo>
                    <a:lnTo>
                      <a:pt x="6" y="9"/>
                    </a:lnTo>
                    <a:lnTo>
                      <a:pt x="7" y="7"/>
                    </a:lnTo>
                    <a:lnTo>
                      <a:pt x="7" y="2"/>
                    </a:lnTo>
                    <a:lnTo>
                      <a:pt x="7" y="0"/>
                    </a:lnTo>
                    <a:lnTo>
                      <a:pt x="7" y="0"/>
                    </a:lnTo>
                    <a:lnTo>
                      <a:pt x="7" y="1"/>
                    </a:lnTo>
                    <a:lnTo>
                      <a:pt x="6" y="1"/>
                    </a:lnTo>
                    <a:lnTo>
                      <a:pt x="6" y="1"/>
                    </a:lnTo>
                    <a:lnTo>
                      <a:pt x="6" y="2"/>
                    </a:lnTo>
                    <a:lnTo>
                      <a:pt x="4" y="5"/>
                    </a:lnTo>
                    <a:lnTo>
                      <a:pt x="3" y="5"/>
                    </a:lnTo>
                    <a:lnTo>
                      <a:pt x="3" y="5"/>
                    </a:lnTo>
                    <a:lnTo>
                      <a:pt x="3" y="5"/>
                    </a:lnTo>
                    <a:lnTo>
                      <a:pt x="4" y="3"/>
                    </a:lnTo>
                    <a:lnTo>
                      <a:pt x="5" y="3"/>
                    </a:lnTo>
                    <a:lnTo>
                      <a:pt x="4" y="2"/>
                    </a:lnTo>
                    <a:lnTo>
                      <a:pt x="4" y="0"/>
                    </a:lnTo>
                    <a:lnTo>
                      <a:pt x="3" y="1"/>
                    </a:lnTo>
                    <a:lnTo>
                      <a:pt x="3" y="1"/>
                    </a:lnTo>
                    <a:lnTo>
                      <a:pt x="3" y="2"/>
                    </a:lnTo>
                    <a:lnTo>
                      <a:pt x="3" y="0"/>
                    </a:lnTo>
                    <a:lnTo>
                      <a:pt x="3" y="0"/>
                    </a:lnTo>
                    <a:lnTo>
                      <a:pt x="0" y="0"/>
                    </a:lnTo>
                    <a:lnTo>
                      <a:pt x="0" y="2"/>
                    </a:lnTo>
                    <a:lnTo>
                      <a:pt x="0" y="2"/>
                    </a:lnTo>
                    <a:lnTo>
                      <a:pt x="1" y="5"/>
                    </a:lnTo>
                    <a:lnTo>
                      <a:pt x="3" y="6"/>
                    </a:lnTo>
                    <a:lnTo>
                      <a:pt x="3" y="6"/>
                    </a:lnTo>
                    <a:lnTo>
                      <a:pt x="3" y="7"/>
                    </a:lnTo>
                    <a:lnTo>
                      <a:pt x="3" y="8"/>
                    </a:lnTo>
                    <a:lnTo>
                      <a:pt x="3" y="7"/>
                    </a:lnTo>
                    <a:lnTo>
                      <a:pt x="3" y="9"/>
                    </a:lnTo>
                    <a:lnTo>
                      <a:pt x="3" y="9"/>
                    </a:lnTo>
                    <a:lnTo>
                      <a:pt x="4" y="10"/>
                    </a:lnTo>
                    <a:lnTo>
                      <a:pt x="4"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1" name="Freeform 585"/>
              <p:cNvSpPr>
                <a:spLocks/>
              </p:cNvSpPr>
              <p:nvPr/>
            </p:nvSpPr>
            <p:spPr bwMode="auto">
              <a:xfrm>
                <a:off x="3623" y="3393"/>
                <a:ext cx="28" cy="21"/>
              </a:xfrm>
              <a:custGeom>
                <a:avLst/>
                <a:gdLst/>
                <a:ahLst/>
                <a:cxnLst>
                  <a:cxn ang="0">
                    <a:pos x="20" y="19"/>
                  </a:cxn>
                  <a:cxn ang="0">
                    <a:pos x="22" y="19"/>
                  </a:cxn>
                  <a:cxn ang="0">
                    <a:pos x="23" y="20"/>
                  </a:cxn>
                  <a:cxn ang="0">
                    <a:pos x="28" y="20"/>
                  </a:cxn>
                  <a:cxn ang="0">
                    <a:pos x="28" y="20"/>
                  </a:cxn>
                  <a:cxn ang="0">
                    <a:pos x="27" y="19"/>
                  </a:cxn>
                  <a:cxn ang="0">
                    <a:pos x="24" y="13"/>
                  </a:cxn>
                  <a:cxn ang="0">
                    <a:pos x="23" y="12"/>
                  </a:cxn>
                  <a:cxn ang="0">
                    <a:pos x="21" y="12"/>
                  </a:cxn>
                  <a:cxn ang="0">
                    <a:pos x="19" y="10"/>
                  </a:cxn>
                  <a:cxn ang="0">
                    <a:pos x="19" y="9"/>
                  </a:cxn>
                  <a:cxn ang="0">
                    <a:pos x="16" y="5"/>
                  </a:cxn>
                  <a:cxn ang="0">
                    <a:pos x="15" y="5"/>
                  </a:cxn>
                  <a:cxn ang="0">
                    <a:pos x="5" y="1"/>
                  </a:cxn>
                  <a:cxn ang="0">
                    <a:pos x="1" y="0"/>
                  </a:cxn>
                  <a:cxn ang="0">
                    <a:pos x="0" y="1"/>
                  </a:cxn>
                  <a:cxn ang="0">
                    <a:pos x="1" y="2"/>
                  </a:cxn>
                  <a:cxn ang="0">
                    <a:pos x="3" y="2"/>
                  </a:cxn>
                  <a:cxn ang="0">
                    <a:pos x="5" y="2"/>
                  </a:cxn>
                  <a:cxn ang="0">
                    <a:pos x="5" y="4"/>
                  </a:cxn>
                  <a:cxn ang="0">
                    <a:pos x="5" y="4"/>
                  </a:cxn>
                  <a:cxn ang="0">
                    <a:pos x="3" y="3"/>
                  </a:cxn>
                  <a:cxn ang="0">
                    <a:pos x="3" y="4"/>
                  </a:cxn>
                  <a:cxn ang="0">
                    <a:pos x="3" y="5"/>
                  </a:cxn>
                  <a:cxn ang="0">
                    <a:pos x="3" y="6"/>
                  </a:cxn>
                  <a:cxn ang="0">
                    <a:pos x="4" y="5"/>
                  </a:cxn>
                  <a:cxn ang="0">
                    <a:pos x="5" y="5"/>
                  </a:cxn>
                  <a:cxn ang="0">
                    <a:pos x="6" y="5"/>
                  </a:cxn>
                  <a:cxn ang="0">
                    <a:pos x="7" y="6"/>
                  </a:cxn>
                  <a:cxn ang="0">
                    <a:pos x="6" y="8"/>
                  </a:cxn>
                  <a:cxn ang="0">
                    <a:pos x="8" y="8"/>
                  </a:cxn>
                  <a:cxn ang="0">
                    <a:pos x="9" y="8"/>
                  </a:cxn>
                  <a:cxn ang="0">
                    <a:pos x="10" y="9"/>
                  </a:cxn>
                  <a:cxn ang="0">
                    <a:pos x="11" y="9"/>
                  </a:cxn>
                  <a:cxn ang="0">
                    <a:pos x="12" y="9"/>
                  </a:cxn>
                  <a:cxn ang="0">
                    <a:pos x="12" y="11"/>
                  </a:cxn>
                  <a:cxn ang="0">
                    <a:pos x="10" y="11"/>
                  </a:cxn>
                  <a:cxn ang="0">
                    <a:pos x="11" y="12"/>
                  </a:cxn>
                  <a:cxn ang="0">
                    <a:pos x="13" y="12"/>
                  </a:cxn>
                  <a:cxn ang="0">
                    <a:pos x="14" y="13"/>
                  </a:cxn>
                  <a:cxn ang="0">
                    <a:pos x="16" y="15"/>
                  </a:cxn>
                  <a:cxn ang="0">
                    <a:pos x="14" y="15"/>
                  </a:cxn>
                  <a:cxn ang="0">
                    <a:pos x="17" y="16"/>
                  </a:cxn>
                  <a:cxn ang="0">
                    <a:pos x="18" y="16"/>
                  </a:cxn>
                  <a:cxn ang="0">
                    <a:pos x="19" y="16"/>
                  </a:cxn>
                  <a:cxn ang="0">
                    <a:pos x="18" y="16"/>
                  </a:cxn>
                  <a:cxn ang="0">
                    <a:pos x="18" y="17"/>
                  </a:cxn>
                  <a:cxn ang="0">
                    <a:pos x="20" y="18"/>
                  </a:cxn>
                  <a:cxn ang="0">
                    <a:pos x="21" y="17"/>
                  </a:cxn>
                  <a:cxn ang="0">
                    <a:pos x="20" y="18"/>
                  </a:cxn>
                </a:cxnLst>
                <a:rect l="0" t="0" r="r" b="b"/>
                <a:pathLst>
                  <a:path w="28" h="21">
                    <a:moveTo>
                      <a:pt x="20" y="18"/>
                    </a:moveTo>
                    <a:lnTo>
                      <a:pt x="20" y="19"/>
                    </a:lnTo>
                    <a:lnTo>
                      <a:pt x="21" y="20"/>
                    </a:lnTo>
                    <a:lnTo>
                      <a:pt x="22" y="19"/>
                    </a:lnTo>
                    <a:lnTo>
                      <a:pt x="23" y="20"/>
                    </a:lnTo>
                    <a:lnTo>
                      <a:pt x="23" y="20"/>
                    </a:lnTo>
                    <a:lnTo>
                      <a:pt x="27" y="21"/>
                    </a:lnTo>
                    <a:lnTo>
                      <a:pt x="28" y="20"/>
                    </a:lnTo>
                    <a:lnTo>
                      <a:pt x="28" y="20"/>
                    </a:lnTo>
                    <a:lnTo>
                      <a:pt x="28" y="20"/>
                    </a:lnTo>
                    <a:lnTo>
                      <a:pt x="28" y="19"/>
                    </a:lnTo>
                    <a:lnTo>
                      <a:pt x="27" y="19"/>
                    </a:lnTo>
                    <a:lnTo>
                      <a:pt x="25" y="15"/>
                    </a:lnTo>
                    <a:lnTo>
                      <a:pt x="24" y="13"/>
                    </a:lnTo>
                    <a:lnTo>
                      <a:pt x="23" y="13"/>
                    </a:lnTo>
                    <a:lnTo>
                      <a:pt x="23" y="12"/>
                    </a:lnTo>
                    <a:lnTo>
                      <a:pt x="22" y="12"/>
                    </a:lnTo>
                    <a:lnTo>
                      <a:pt x="21" y="12"/>
                    </a:lnTo>
                    <a:lnTo>
                      <a:pt x="19" y="11"/>
                    </a:lnTo>
                    <a:lnTo>
                      <a:pt x="19" y="10"/>
                    </a:lnTo>
                    <a:lnTo>
                      <a:pt x="19" y="10"/>
                    </a:lnTo>
                    <a:lnTo>
                      <a:pt x="19" y="9"/>
                    </a:lnTo>
                    <a:lnTo>
                      <a:pt x="16" y="6"/>
                    </a:lnTo>
                    <a:lnTo>
                      <a:pt x="16" y="5"/>
                    </a:lnTo>
                    <a:lnTo>
                      <a:pt x="16" y="5"/>
                    </a:lnTo>
                    <a:lnTo>
                      <a:pt x="15" y="5"/>
                    </a:lnTo>
                    <a:lnTo>
                      <a:pt x="6" y="2"/>
                    </a:lnTo>
                    <a:lnTo>
                      <a:pt x="5" y="1"/>
                    </a:lnTo>
                    <a:lnTo>
                      <a:pt x="2" y="0"/>
                    </a:lnTo>
                    <a:lnTo>
                      <a:pt x="1" y="0"/>
                    </a:lnTo>
                    <a:lnTo>
                      <a:pt x="0" y="1"/>
                    </a:lnTo>
                    <a:lnTo>
                      <a:pt x="0" y="1"/>
                    </a:lnTo>
                    <a:lnTo>
                      <a:pt x="0" y="2"/>
                    </a:lnTo>
                    <a:lnTo>
                      <a:pt x="1" y="2"/>
                    </a:lnTo>
                    <a:lnTo>
                      <a:pt x="2" y="2"/>
                    </a:lnTo>
                    <a:lnTo>
                      <a:pt x="3" y="2"/>
                    </a:lnTo>
                    <a:lnTo>
                      <a:pt x="3" y="2"/>
                    </a:lnTo>
                    <a:lnTo>
                      <a:pt x="5" y="2"/>
                    </a:lnTo>
                    <a:lnTo>
                      <a:pt x="5" y="4"/>
                    </a:lnTo>
                    <a:lnTo>
                      <a:pt x="5" y="4"/>
                    </a:lnTo>
                    <a:lnTo>
                      <a:pt x="5" y="4"/>
                    </a:lnTo>
                    <a:lnTo>
                      <a:pt x="5" y="4"/>
                    </a:lnTo>
                    <a:lnTo>
                      <a:pt x="4" y="3"/>
                    </a:lnTo>
                    <a:lnTo>
                      <a:pt x="3" y="3"/>
                    </a:lnTo>
                    <a:lnTo>
                      <a:pt x="3" y="3"/>
                    </a:lnTo>
                    <a:lnTo>
                      <a:pt x="3" y="4"/>
                    </a:lnTo>
                    <a:lnTo>
                      <a:pt x="3" y="5"/>
                    </a:lnTo>
                    <a:lnTo>
                      <a:pt x="3" y="5"/>
                    </a:lnTo>
                    <a:lnTo>
                      <a:pt x="3" y="6"/>
                    </a:lnTo>
                    <a:lnTo>
                      <a:pt x="3" y="6"/>
                    </a:lnTo>
                    <a:lnTo>
                      <a:pt x="4" y="6"/>
                    </a:lnTo>
                    <a:lnTo>
                      <a:pt x="4" y="5"/>
                    </a:lnTo>
                    <a:lnTo>
                      <a:pt x="5" y="6"/>
                    </a:lnTo>
                    <a:lnTo>
                      <a:pt x="5" y="5"/>
                    </a:lnTo>
                    <a:lnTo>
                      <a:pt x="6" y="7"/>
                    </a:lnTo>
                    <a:lnTo>
                      <a:pt x="6" y="5"/>
                    </a:lnTo>
                    <a:lnTo>
                      <a:pt x="7" y="6"/>
                    </a:lnTo>
                    <a:lnTo>
                      <a:pt x="7" y="6"/>
                    </a:lnTo>
                    <a:lnTo>
                      <a:pt x="7" y="7"/>
                    </a:lnTo>
                    <a:lnTo>
                      <a:pt x="6" y="8"/>
                    </a:lnTo>
                    <a:lnTo>
                      <a:pt x="7" y="9"/>
                    </a:lnTo>
                    <a:lnTo>
                      <a:pt x="8" y="8"/>
                    </a:lnTo>
                    <a:lnTo>
                      <a:pt x="9" y="8"/>
                    </a:lnTo>
                    <a:lnTo>
                      <a:pt x="9" y="8"/>
                    </a:lnTo>
                    <a:lnTo>
                      <a:pt x="10" y="9"/>
                    </a:lnTo>
                    <a:lnTo>
                      <a:pt x="10" y="9"/>
                    </a:lnTo>
                    <a:lnTo>
                      <a:pt x="11" y="9"/>
                    </a:lnTo>
                    <a:lnTo>
                      <a:pt x="11" y="9"/>
                    </a:lnTo>
                    <a:lnTo>
                      <a:pt x="11" y="10"/>
                    </a:lnTo>
                    <a:lnTo>
                      <a:pt x="12" y="9"/>
                    </a:lnTo>
                    <a:lnTo>
                      <a:pt x="13" y="10"/>
                    </a:lnTo>
                    <a:lnTo>
                      <a:pt x="12" y="11"/>
                    </a:lnTo>
                    <a:lnTo>
                      <a:pt x="11" y="11"/>
                    </a:lnTo>
                    <a:lnTo>
                      <a:pt x="10" y="11"/>
                    </a:lnTo>
                    <a:lnTo>
                      <a:pt x="10" y="12"/>
                    </a:lnTo>
                    <a:lnTo>
                      <a:pt x="11" y="12"/>
                    </a:lnTo>
                    <a:lnTo>
                      <a:pt x="12" y="12"/>
                    </a:lnTo>
                    <a:lnTo>
                      <a:pt x="13" y="12"/>
                    </a:lnTo>
                    <a:lnTo>
                      <a:pt x="13" y="13"/>
                    </a:lnTo>
                    <a:lnTo>
                      <a:pt x="14" y="13"/>
                    </a:lnTo>
                    <a:lnTo>
                      <a:pt x="16" y="14"/>
                    </a:lnTo>
                    <a:lnTo>
                      <a:pt x="16" y="15"/>
                    </a:lnTo>
                    <a:lnTo>
                      <a:pt x="15" y="15"/>
                    </a:lnTo>
                    <a:lnTo>
                      <a:pt x="14" y="15"/>
                    </a:lnTo>
                    <a:lnTo>
                      <a:pt x="16" y="16"/>
                    </a:lnTo>
                    <a:lnTo>
                      <a:pt x="17" y="16"/>
                    </a:lnTo>
                    <a:lnTo>
                      <a:pt x="17" y="16"/>
                    </a:lnTo>
                    <a:lnTo>
                      <a:pt x="18" y="16"/>
                    </a:lnTo>
                    <a:lnTo>
                      <a:pt x="19" y="16"/>
                    </a:lnTo>
                    <a:lnTo>
                      <a:pt x="19" y="16"/>
                    </a:lnTo>
                    <a:lnTo>
                      <a:pt x="19" y="16"/>
                    </a:lnTo>
                    <a:lnTo>
                      <a:pt x="18" y="16"/>
                    </a:lnTo>
                    <a:lnTo>
                      <a:pt x="18" y="17"/>
                    </a:lnTo>
                    <a:lnTo>
                      <a:pt x="18" y="17"/>
                    </a:lnTo>
                    <a:lnTo>
                      <a:pt x="20" y="18"/>
                    </a:lnTo>
                    <a:lnTo>
                      <a:pt x="20" y="18"/>
                    </a:lnTo>
                    <a:lnTo>
                      <a:pt x="21" y="17"/>
                    </a:lnTo>
                    <a:lnTo>
                      <a:pt x="21" y="17"/>
                    </a:lnTo>
                    <a:lnTo>
                      <a:pt x="21" y="18"/>
                    </a:lnTo>
                    <a:lnTo>
                      <a:pt x="20" y="1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2" name="Freeform 586"/>
              <p:cNvSpPr>
                <a:spLocks/>
              </p:cNvSpPr>
              <p:nvPr/>
            </p:nvSpPr>
            <p:spPr bwMode="auto">
              <a:xfrm>
                <a:off x="3679" y="3551"/>
                <a:ext cx="1" cy="2"/>
              </a:xfrm>
              <a:custGeom>
                <a:avLst/>
                <a:gdLst/>
                <a:ahLst/>
                <a:cxnLst>
                  <a:cxn ang="0">
                    <a:pos x="0" y="0"/>
                  </a:cxn>
                  <a:cxn ang="0">
                    <a:pos x="0" y="0"/>
                  </a:cxn>
                  <a:cxn ang="0">
                    <a:pos x="0" y="1"/>
                  </a:cxn>
                  <a:cxn ang="0">
                    <a:pos x="0" y="1"/>
                  </a:cxn>
                  <a:cxn ang="0">
                    <a:pos x="1" y="2"/>
                  </a:cxn>
                  <a:cxn ang="0">
                    <a:pos x="1" y="0"/>
                  </a:cxn>
                  <a:cxn ang="0">
                    <a:pos x="0" y="0"/>
                  </a:cxn>
                </a:cxnLst>
                <a:rect l="0" t="0" r="r" b="b"/>
                <a:pathLst>
                  <a:path w="1" h="2">
                    <a:moveTo>
                      <a:pt x="0" y="0"/>
                    </a:moveTo>
                    <a:lnTo>
                      <a:pt x="0" y="0"/>
                    </a:lnTo>
                    <a:lnTo>
                      <a:pt x="0" y="1"/>
                    </a:lnTo>
                    <a:lnTo>
                      <a:pt x="0" y="1"/>
                    </a:lnTo>
                    <a:lnTo>
                      <a:pt x="1" y="2"/>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3" name="Freeform 587"/>
              <p:cNvSpPr>
                <a:spLocks/>
              </p:cNvSpPr>
              <p:nvPr/>
            </p:nvSpPr>
            <p:spPr bwMode="auto">
              <a:xfrm>
                <a:off x="3601" y="3341"/>
                <a:ext cx="2" cy="3"/>
              </a:xfrm>
              <a:custGeom>
                <a:avLst/>
                <a:gdLst/>
                <a:ahLst/>
                <a:cxnLst>
                  <a:cxn ang="0">
                    <a:pos x="2" y="1"/>
                  </a:cxn>
                  <a:cxn ang="0">
                    <a:pos x="1" y="1"/>
                  </a:cxn>
                  <a:cxn ang="0">
                    <a:pos x="1" y="1"/>
                  </a:cxn>
                  <a:cxn ang="0">
                    <a:pos x="0" y="0"/>
                  </a:cxn>
                  <a:cxn ang="0">
                    <a:pos x="0" y="1"/>
                  </a:cxn>
                  <a:cxn ang="0">
                    <a:pos x="0" y="2"/>
                  </a:cxn>
                  <a:cxn ang="0">
                    <a:pos x="2" y="3"/>
                  </a:cxn>
                  <a:cxn ang="0">
                    <a:pos x="2" y="3"/>
                  </a:cxn>
                  <a:cxn ang="0">
                    <a:pos x="2" y="3"/>
                  </a:cxn>
                  <a:cxn ang="0">
                    <a:pos x="2" y="2"/>
                  </a:cxn>
                  <a:cxn ang="0">
                    <a:pos x="2" y="1"/>
                  </a:cxn>
                </a:cxnLst>
                <a:rect l="0" t="0" r="r" b="b"/>
                <a:pathLst>
                  <a:path w="2" h="3">
                    <a:moveTo>
                      <a:pt x="2" y="1"/>
                    </a:moveTo>
                    <a:lnTo>
                      <a:pt x="1" y="1"/>
                    </a:lnTo>
                    <a:lnTo>
                      <a:pt x="1" y="1"/>
                    </a:lnTo>
                    <a:lnTo>
                      <a:pt x="0" y="0"/>
                    </a:lnTo>
                    <a:lnTo>
                      <a:pt x="0" y="1"/>
                    </a:lnTo>
                    <a:lnTo>
                      <a:pt x="0" y="2"/>
                    </a:lnTo>
                    <a:lnTo>
                      <a:pt x="2" y="3"/>
                    </a:lnTo>
                    <a:lnTo>
                      <a:pt x="2" y="3"/>
                    </a:lnTo>
                    <a:lnTo>
                      <a:pt x="2" y="3"/>
                    </a:lnTo>
                    <a:lnTo>
                      <a:pt x="2" y="2"/>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4" name="Freeform 588"/>
              <p:cNvSpPr>
                <a:spLocks/>
              </p:cNvSpPr>
              <p:nvPr/>
            </p:nvSpPr>
            <p:spPr bwMode="auto">
              <a:xfrm>
                <a:off x="5150" y="3431"/>
                <a:ext cx="4" cy="6"/>
              </a:xfrm>
              <a:custGeom>
                <a:avLst/>
                <a:gdLst/>
                <a:ahLst/>
                <a:cxnLst>
                  <a:cxn ang="0">
                    <a:pos x="4" y="1"/>
                  </a:cxn>
                  <a:cxn ang="0">
                    <a:pos x="4" y="0"/>
                  </a:cxn>
                  <a:cxn ang="0">
                    <a:pos x="4" y="0"/>
                  </a:cxn>
                  <a:cxn ang="0">
                    <a:pos x="0" y="4"/>
                  </a:cxn>
                  <a:cxn ang="0">
                    <a:pos x="0" y="6"/>
                  </a:cxn>
                  <a:cxn ang="0">
                    <a:pos x="0" y="5"/>
                  </a:cxn>
                  <a:cxn ang="0">
                    <a:pos x="4" y="1"/>
                  </a:cxn>
                  <a:cxn ang="0">
                    <a:pos x="4" y="1"/>
                  </a:cxn>
                </a:cxnLst>
                <a:rect l="0" t="0" r="r" b="b"/>
                <a:pathLst>
                  <a:path w="4" h="6">
                    <a:moveTo>
                      <a:pt x="4" y="1"/>
                    </a:moveTo>
                    <a:lnTo>
                      <a:pt x="4" y="0"/>
                    </a:lnTo>
                    <a:lnTo>
                      <a:pt x="4" y="0"/>
                    </a:lnTo>
                    <a:lnTo>
                      <a:pt x="0" y="4"/>
                    </a:lnTo>
                    <a:lnTo>
                      <a:pt x="0" y="6"/>
                    </a:lnTo>
                    <a:lnTo>
                      <a:pt x="0" y="5"/>
                    </a:lnTo>
                    <a:lnTo>
                      <a:pt x="4" y="1"/>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5" name="Freeform 589"/>
              <p:cNvSpPr>
                <a:spLocks/>
              </p:cNvSpPr>
              <p:nvPr/>
            </p:nvSpPr>
            <p:spPr bwMode="auto">
              <a:xfrm>
                <a:off x="3695" y="3556"/>
                <a:ext cx="2" cy="2"/>
              </a:xfrm>
              <a:custGeom>
                <a:avLst/>
                <a:gdLst/>
                <a:ahLst/>
                <a:cxnLst>
                  <a:cxn ang="0">
                    <a:pos x="1" y="0"/>
                  </a:cxn>
                  <a:cxn ang="0">
                    <a:pos x="1" y="1"/>
                  </a:cxn>
                  <a:cxn ang="0">
                    <a:pos x="0" y="2"/>
                  </a:cxn>
                  <a:cxn ang="0">
                    <a:pos x="1" y="2"/>
                  </a:cxn>
                  <a:cxn ang="0">
                    <a:pos x="1" y="2"/>
                  </a:cxn>
                  <a:cxn ang="0">
                    <a:pos x="1" y="2"/>
                  </a:cxn>
                  <a:cxn ang="0">
                    <a:pos x="1" y="2"/>
                  </a:cxn>
                  <a:cxn ang="0">
                    <a:pos x="1" y="2"/>
                  </a:cxn>
                  <a:cxn ang="0">
                    <a:pos x="2" y="2"/>
                  </a:cxn>
                  <a:cxn ang="0">
                    <a:pos x="1" y="0"/>
                  </a:cxn>
                  <a:cxn ang="0">
                    <a:pos x="1" y="0"/>
                  </a:cxn>
                </a:cxnLst>
                <a:rect l="0" t="0" r="r" b="b"/>
                <a:pathLst>
                  <a:path w="2" h="2">
                    <a:moveTo>
                      <a:pt x="1" y="0"/>
                    </a:moveTo>
                    <a:lnTo>
                      <a:pt x="1" y="1"/>
                    </a:lnTo>
                    <a:lnTo>
                      <a:pt x="0" y="2"/>
                    </a:lnTo>
                    <a:lnTo>
                      <a:pt x="1" y="2"/>
                    </a:lnTo>
                    <a:lnTo>
                      <a:pt x="1" y="2"/>
                    </a:lnTo>
                    <a:lnTo>
                      <a:pt x="1" y="2"/>
                    </a:lnTo>
                    <a:lnTo>
                      <a:pt x="1" y="2"/>
                    </a:lnTo>
                    <a:lnTo>
                      <a:pt x="1" y="2"/>
                    </a:lnTo>
                    <a:lnTo>
                      <a:pt x="2" y="2"/>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6" name="Freeform 590"/>
              <p:cNvSpPr>
                <a:spLocks/>
              </p:cNvSpPr>
              <p:nvPr/>
            </p:nvSpPr>
            <p:spPr bwMode="auto">
              <a:xfrm>
                <a:off x="5103" y="3439"/>
                <a:ext cx="1" cy="2"/>
              </a:xfrm>
              <a:custGeom>
                <a:avLst/>
                <a:gdLst/>
                <a:ahLst/>
                <a:cxnLst>
                  <a:cxn ang="0">
                    <a:pos x="1" y="0"/>
                  </a:cxn>
                  <a:cxn ang="0">
                    <a:pos x="0" y="0"/>
                  </a:cxn>
                  <a:cxn ang="0">
                    <a:pos x="0" y="1"/>
                  </a:cxn>
                  <a:cxn ang="0">
                    <a:pos x="0" y="1"/>
                  </a:cxn>
                  <a:cxn ang="0">
                    <a:pos x="0" y="2"/>
                  </a:cxn>
                  <a:cxn ang="0">
                    <a:pos x="1" y="0"/>
                  </a:cxn>
                </a:cxnLst>
                <a:rect l="0" t="0" r="r" b="b"/>
                <a:pathLst>
                  <a:path w="1" h="2">
                    <a:moveTo>
                      <a:pt x="1" y="0"/>
                    </a:moveTo>
                    <a:lnTo>
                      <a:pt x="0" y="0"/>
                    </a:lnTo>
                    <a:lnTo>
                      <a:pt x="0" y="1"/>
                    </a:lnTo>
                    <a:lnTo>
                      <a:pt x="0" y="1"/>
                    </a:lnTo>
                    <a:lnTo>
                      <a:pt x="0" y="2"/>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7" name="Freeform 591"/>
              <p:cNvSpPr>
                <a:spLocks/>
              </p:cNvSpPr>
              <p:nvPr/>
            </p:nvSpPr>
            <p:spPr bwMode="auto">
              <a:xfrm>
                <a:off x="5106" y="3362"/>
                <a:ext cx="17" cy="72"/>
              </a:xfrm>
              <a:custGeom>
                <a:avLst/>
                <a:gdLst/>
                <a:ahLst/>
                <a:cxnLst>
                  <a:cxn ang="0">
                    <a:pos x="1" y="23"/>
                  </a:cxn>
                  <a:cxn ang="0">
                    <a:pos x="1" y="24"/>
                  </a:cxn>
                  <a:cxn ang="0">
                    <a:pos x="2" y="25"/>
                  </a:cxn>
                  <a:cxn ang="0">
                    <a:pos x="3" y="28"/>
                  </a:cxn>
                  <a:cxn ang="0">
                    <a:pos x="2" y="34"/>
                  </a:cxn>
                  <a:cxn ang="0">
                    <a:pos x="3" y="36"/>
                  </a:cxn>
                  <a:cxn ang="0">
                    <a:pos x="3" y="38"/>
                  </a:cxn>
                  <a:cxn ang="0">
                    <a:pos x="3" y="39"/>
                  </a:cxn>
                  <a:cxn ang="0">
                    <a:pos x="3" y="39"/>
                  </a:cxn>
                  <a:cxn ang="0">
                    <a:pos x="1" y="49"/>
                  </a:cxn>
                  <a:cxn ang="0">
                    <a:pos x="3" y="55"/>
                  </a:cxn>
                  <a:cxn ang="0">
                    <a:pos x="2" y="56"/>
                  </a:cxn>
                  <a:cxn ang="0">
                    <a:pos x="1" y="71"/>
                  </a:cxn>
                  <a:cxn ang="0">
                    <a:pos x="3" y="72"/>
                  </a:cxn>
                  <a:cxn ang="0">
                    <a:pos x="4" y="67"/>
                  </a:cxn>
                  <a:cxn ang="0">
                    <a:pos x="5" y="65"/>
                  </a:cxn>
                  <a:cxn ang="0">
                    <a:pos x="7" y="65"/>
                  </a:cxn>
                  <a:cxn ang="0">
                    <a:pos x="9" y="67"/>
                  </a:cxn>
                  <a:cxn ang="0">
                    <a:pos x="10" y="71"/>
                  </a:cxn>
                  <a:cxn ang="0">
                    <a:pos x="11" y="69"/>
                  </a:cxn>
                  <a:cxn ang="0">
                    <a:pos x="11" y="68"/>
                  </a:cxn>
                  <a:cxn ang="0">
                    <a:pos x="10" y="65"/>
                  </a:cxn>
                  <a:cxn ang="0">
                    <a:pos x="10" y="65"/>
                  </a:cxn>
                  <a:cxn ang="0">
                    <a:pos x="9" y="65"/>
                  </a:cxn>
                  <a:cxn ang="0">
                    <a:pos x="8" y="65"/>
                  </a:cxn>
                  <a:cxn ang="0">
                    <a:pos x="8" y="64"/>
                  </a:cxn>
                  <a:cxn ang="0">
                    <a:pos x="8" y="62"/>
                  </a:cxn>
                  <a:cxn ang="0">
                    <a:pos x="5" y="58"/>
                  </a:cxn>
                  <a:cxn ang="0">
                    <a:pos x="8" y="45"/>
                  </a:cxn>
                  <a:cxn ang="0">
                    <a:pos x="9" y="44"/>
                  </a:cxn>
                  <a:cxn ang="0">
                    <a:pos x="10" y="44"/>
                  </a:cxn>
                  <a:cxn ang="0">
                    <a:pos x="11" y="44"/>
                  </a:cxn>
                  <a:cxn ang="0">
                    <a:pos x="15" y="46"/>
                  </a:cxn>
                  <a:cxn ang="0">
                    <a:pos x="17" y="49"/>
                  </a:cxn>
                  <a:cxn ang="0">
                    <a:pos x="17" y="48"/>
                  </a:cxn>
                  <a:cxn ang="0">
                    <a:pos x="15" y="47"/>
                  </a:cxn>
                  <a:cxn ang="0">
                    <a:pos x="9" y="25"/>
                  </a:cxn>
                  <a:cxn ang="0">
                    <a:pos x="8" y="25"/>
                  </a:cxn>
                  <a:cxn ang="0">
                    <a:pos x="8" y="18"/>
                  </a:cxn>
                  <a:cxn ang="0">
                    <a:pos x="8" y="18"/>
                  </a:cxn>
                  <a:cxn ang="0">
                    <a:pos x="9" y="14"/>
                  </a:cxn>
                  <a:cxn ang="0">
                    <a:pos x="6" y="0"/>
                  </a:cxn>
                  <a:cxn ang="0">
                    <a:pos x="5" y="0"/>
                  </a:cxn>
                  <a:cxn ang="0">
                    <a:pos x="5" y="0"/>
                  </a:cxn>
                  <a:cxn ang="0">
                    <a:pos x="4" y="0"/>
                  </a:cxn>
                  <a:cxn ang="0">
                    <a:pos x="4" y="0"/>
                  </a:cxn>
                  <a:cxn ang="0">
                    <a:pos x="4" y="0"/>
                  </a:cxn>
                  <a:cxn ang="0">
                    <a:pos x="6" y="6"/>
                  </a:cxn>
                  <a:cxn ang="0">
                    <a:pos x="5" y="6"/>
                  </a:cxn>
                  <a:cxn ang="0">
                    <a:pos x="5" y="6"/>
                  </a:cxn>
                  <a:cxn ang="0">
                    <a:pos x="4" y="7"/>
                  </a:cxn>
                  <a:cxn ang="0">
                    <a:pos x="5" y="7"/>
                  </a:cxn>
                  <a:cxn ang="0">
                    <a:pos x="4" y="8"/>
                  </a:cxn>
                  <a:cxn ang="0">
                    <a:pos x="4" y="8"/>
                  </a:cxn>
                  <a:cxn ang="0">
                    <a:pos x="3" y="7"/>
                  </a:cxn>
                  <a:cxn ang="0">
                    <a:pos x="2" y="7"/>
                  </a:cxn>
                  <a:cxn ang="0">
                    <a:pos x="1" y="7"/>
                  </a:cxn>
                  <a:cxn ang="0">
                    <a:pos x="1" y="9"/>
                  </a:cxn>
                  <a:cxn ang="0">
                    <a:pos x="1" y="12"/>
                  </a:cxn>
                  <a:cxn ang="0">
                    <a:pos x="0" y="18"/>
                  </a:cxn>
                  <a:cxn ang="0">
                    <a:pos x="1" y="23"/>
                  </a:cxn>
                </a:cxnLst>
                <a:rect l="0" t="0" r="r" b="b"/>
                <a:pathLst>
                  <a:path w="17" h="72">
                    <a:moveTo>
                      <a:pt x="1" y="23"/>
                    </a:moveTo>
                    <a:lnTo>
                      <a:pt x="1" y="24"/>
                    </a:lnTo>
                    <a:lnTo>
                      <a:pt x="2" y="25"/>
                    </a:lnTo>
                    <a:lnTo>
                      <a:pt x="3" y="28"/>
                    </a:lnTo>
                    <a:lnTo>
                      <a:pt x="2" y="34"/>
                    </a:lnTo>
                    <a:lnTo>
                      <a:pt x="3" y="36"/>
                    </a:lnTo>
                    <a:lnTo>
                      <a:pt x="3" y="38"/>
                    </a:lnTo>
                    <a:lnTo>
                      <a:pt x="3" y="39"/>
                    </a:lnTo>
                    <a:lnTo>
                      <a:pt x="3" y="39"/>
                    </a:lnTo>
                    <a:lnTo>
                      <a:pt x="1" y="49"/>
                    </a:lnTo>
                    <a:lnTo>
                      <a:pt x="3" y="55"/>
                    </a:lnTo>
                    <a:lnTo>
                      <a:pt x="2" y="56"/>
                    </a:lnTo>
                    <a:lnTo>
                      <a:pt x="1" y="71"/>
                    </a:lnTo>
                    <a:lnTo>
                      <a:pt x="3" y="72"/>
                    </a:lnTo>
                    <a:lnTo>
                      <a:pt x="4" y="67"/>
                    </a:lnTo>
                    <a:lnTo>
                      <a:pt x="5" y="65"/>
                    </a:lnTo>
                    <a:lnTo>
                      <a:pt x="7" y="65"/>
                    </a:lnTo>
                    <a:lnTo>
                      <a:pt x="9" y="67"/>
                    </a:lnTo>
                    <a:lnTo>
                      <a:pt x="10" y="71"/>
                    </a:lnTo>
                    <a:lnTo>
                      <a:pt x="11" y="69"/>
                    </a:lnTo>
                    <a:lnTo>
                      <a:pt x="11" y="68"/>
                    </a:lnTo>
                    <a:lnTo>
                      <a:pt x="10" y="65"/>
                    </a:lnTo>
                    <a:lnTo>
                      <a:pt x="10" y="65"/>
                    </a:lnTo>
                    <a:lnTo>
                      <a:pt x="9" y="65"/>
                    </a:lnTo>
                    <a:lnTo>
                      <a:pt x="8" y="65"/>
                    </a:lnTo>
                    <a:lnTo>
                      <a:pt x="8" y="64"/>
                    </a:lnTo>
                    <a:lnTo>
                      <a:pt x="8" y="62"/>
                    </a:lnTo>
                    <a:lnTo>
                      <a:pt x="5" y="58"/>
                    </a:lnTo>
                    <a:lnTo>
                      <a:pt x="8" y="45"/>
                    </a:lnTo>
                    <a:lnTo>
                      <a:pt x="9" y="44"/>
                    </a:lnTo>
                    <a:lnTo>
                      <a:pt x="10" y="44"/>
                    </a:lnTo>
                    <a:lnTo>
                      <a:pt x="11" y="44"/>
                    </a:lnTo>
                    <a:lnTo>
                      <a:pt x="15" y="46"/>
                    </a:lnTo>
                    <a:lnTo>
                      <a:pt x="17" y="49"/>
                    </a:lnTo>
                    <a:lnTo>
                      <a:pt x="17" y="48"/>
                    </a:lnTo>
                    <a:lnTo>
                      <a:pt x="15" y="47"/>
                    </a:lnTo>
                    <a:lnTo>
                      <a:pt x="9" y="25"/>
                    </a:lnTo>
                    <a:lnTo>
                      <a:pt x="8" y="25"/>
                    </a:lnTo>
                    <a:lnTo>
                      <a:pt x="8" y="18"/>
                    </a:lnTo>
                    <a:lnTo>
                      <a:pt x="8" y="18"/>
                    </a:lnTo>
                    <a:lnTo>
                      <a:pt x="9" y="14"/>
                    </a:lnTo>
                    <a:lnTo>
                      <a:pt x="6" y="0"/>
                    </a:lnTo>
                    <a:lnTo>
                      <a:pt x="5" y="0"/>
                    </a:lnTo>
                    <a:lnTo>
                      <a:pt x="5" y="0"/>
                    </a:lnTo>
                    <a:lnTo>
                      <a:pt x="4" y="0"/>
                    </a:lnTo>
                    <a:lnTo>
                      <a:pt x="4" y="0"/>
                    </a:lnTo>
                    <a:lnTo>
                      <a:pt x="4" y="0"/>
                    </a:lnTo>
                    <a:lnTo>
                      <a:pt x="6" y="6"/>
                    </a:lnTo>
                    <a:lnTo>
                      <a:pt x="5" y="6"/>
                    </a:lnTo>
                    <a:lnTo>
                      <a:pt x="5" y="6"/>
                    </a:lnTo>
                    <a:lnTo>
                      <a:pt x="4" y="7"/>
                    </a:lnTo>
                    <a:lnTo>
                      <a:pt x="5" y="7"/>
                    </a:lnTo>
                    <a:lnTo>
                      <a:pt x="4" y="8"/>
                    </a:lnTo>
                    <a:lnTo>
                      <a:pt x="4" y="8"/>
                    </a:lnTo>
                    <a:lnTo>
                      <a:pt x="3" y="7"/>
                    </a:lnTo>
                    <a:lnTo>
                      <a:pt x="2" y="7"/>
                    </a:lnTo>
                    <a:lnTo>
                      <a:pt x="1" y="7"/>
                    </a:lnTo>
                    <a:lnTo>
                      <a:pt x="1" y="9"/>
                    </a:lnTo>
                    <a:lnTo>
                      <a:pt x="1" y="12"/>
                    </a:lnTo>
                    <a:lnTo>
                      <a:pt x="0" y="18"/>
                    </a:lnTo>
                    <a:lnTo>
                      <a:pt x="1" y="2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8" name="Rectangle 592"/>
              <p:cNvSpPr>
                <a:spLocks noChangeArrowheads="1"/>
              </p:cNvSpPr>
              <p:nvPr/>
            </p:nvSpPr>
            <p:spPr bwMode="auto">
              <a:xfrm>
                <a:off x="3678" y="3523"/>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89" name="Freeform 593"/>
              <p:cNvSpPr>
                <a:spLocks/>
              </p:cNvSpPr>
              <p:nvPr/>
            </p:nvSpPr>
            <p:spPr bwMode="auto">
              <a:xfrm>
                <a:off x="3670" y="3519"/>
                <a:ext cx="3" cy="1"/>
              </a:xfrm>
              <a:custGeom>
                <a:avLst/>
                <a:gdLst/>
                <a:ahLst/>
                <a:cxnLst>
                  <a:cxn ang="0">
                    <a:pos x="0" y="0"/>
                  </a:cxn>
                  <a:cxn ang="0">
                    <a:pos x="0" y="1"/>
                  </a:cxn>
                  <a:cxn ang="0">
                    <a:pos x="1" y="1"/>
                  </a:cxn>
                  <a:cxn ang="0">
                    <a:pos x="3" y="1"/>
                  </a:cxn>
                  <a:cxn ang="0">
                    <a:pos x="3" y="0"/>
                  </a:cxn>
                  <a:cxn ang="0">
                    <a:pos x="1" y="1"/>
                  </a:cxn>
                  <a:cxn ang="0">
                    <a:pos x="0" y="0"/>
                  </a:cxn>
                </a:cxnLst>
                <a:rect l="0" t="0" r="r" b="b"/>
                <a:pathLst>
                  <a:path w="3" h="1">
                    <a:moveTo>
                      <a:pt x="0" y="0"/>
                    </a:moveTo>
                    <a:lnTo>
                      <a:pt x="0" y="1"/>
                    </a:lnTo>
                    <a:lnTo>
                      <a:pt x="1" y="1"/>
                    </a:lnTo>
                    <a:lnTo>
                      <a:pt x="3" y="1"/>
                    </a:lnTo>
                    <a:lnTo>
                      <a:pt x="3" y="0"/>
                    </a:lnTo>
                    <a:lnTo>
                      <a:pt x="1"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0" name="Freeform 594"/>
              <p:cNvSpPr>
                <a:spLocks/>
              </p:cNvSpPr>
              <p:nvPr/>
            </p:nvSpPr>
            <p:spPr bwMode="auto">
              <a:xfrm>
                <a:off x="3678" y="3523"/>
                <a:ext cx="1" cy="2"/>
              </a:xfrm>
              <a:custGeom>
                <a:avLst/>
                <a:gdLst/>
                <a:ahLst/>
                <a:cxnLst>
                  <a:cxn ang="0">
                    <a:pos x="0" y="1"/>
                  </a:cxn>
                  <a:cxn ang="0">
                    <a:pos x="1" y="2"/>
                  </a:cxn>
                  <a:cxn ang="0">
                    <a:pos x="1" y="2"/>
                  </a:cxn>
                  <a:cxn ang="0">
                    <a:pos x="1" y="1"/>
                  </a:cxn>
                  <a:cxn ang="0">
                    <a:pos x="1" y="1"/>
                  </a:cxn>
                  <a:cxn ang="0">
                    <a:pos x="0" y="1"/>
                  </a:cxn>
                  <a:cxn ang="0">
                    <a:pos x="0" y="0"/>
                  </a:cxn>
                  <a:cxn ang="0">
                    <a:pos x="0" y="1"/>
                  </a:cxn>
                  <a:cxn ang="0">
                    <a:pos x="0" y="1"/>
                  </a:cxn>
                </a:cxnLst>
                <a:rect l="0" t="0" r="r" b="b"/>
                <a:pathLst>
                  <a:path w="1" h="2">
                    <a:moveTo>
                      <a:pt x="0" y="1"/>
                    </a:moveTo>
                    <a:lnTo>
                      <a:pt x="1" y="2"/>
                    </a:lnTo>
                    <a:lnTo>
                      <a:pt x="1" y="2"/>
                    </a:lnTo>
                    <a:lnTo>
                      <a:pt x="1" y="1"/>
                    </a:lnTo>
                    <a:lnTo>
                      <a:pt x="1" y="1"/>
                    </a:lnTo>
                    <a:lnTo>
                      <a:pt x="0" y="1"/>
                    </a:lnTo>
                    <a:lnTo>
                      <a:pt x="0" y="0"/>
                    </a:lnTo>
                    <a:lnTo>
                      <a:pt x="0" y="1"/>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1" name="Freeform 595"/>
              <p:cNvSpPr>
                <a:spLocks/>
              </p:cNvSpPr>
              <p:nvPr/>
            </p:nvSpPr>
            <p:spPr bwMode="auto">
              <a:xfrm>
                <a:off x="3677" y="3526"/>
                <a:ext cx="2" cy="2"/>
              </a:xfrm>
              <a:custGeom>
                <a:avLst/>
                <a:gdLst/>
                <a:ahLst/>
                <a:cxnLst>
                  <a:cxn ang="0">
                    <a:pos x="1" y="1"/>
                  </a:cxn>
                  <a:cxn ang="0">
                    <a:pos x="0" y="0"/>
                  </a:cxn>
                  <a:cxn ang="0">
                    <a:pos x="0" y="0"/>
                  </a:cxn>
                  <a:cxn ang="0">
                    <a:pos x="0" y="0"/>
                  </a:cxn>
                  <a:cxn ang="0">
                    <a:pos x="0" y="0"/>
                  </a:cxn>
                  <a:cxn ang="0">
                    <a:pos x="1" y="2"/>
                  </a:cxn>
                  <a:cxn ang="0">
                    <a:pos x="2" y="2"/>
                  </a:cxn>
                  <a:cxn ang="0">
                    <a:pos x="1" y="1"/>
                  </a:cxn>
                  <a:cxn ang="0">
                    <a:pos x="1" y="1"/>
                  </a:cxn>
                </a:cxnLst>
                <a:rect l="0" t="0" r="r" b="b"/>
                <a:pathLst>
                  <a:path w="2" h="2">
                    <a:moveTo>
                      <a:pt x="1" y="1"/>
                    </a:moveTo>
                    <a:lnTo>
                      <a:pt x="0" y="0"/>
                    </a:lnTo>
                    <a:lnTo>
                      <a:pt x="0" y="0"/>
                    </a:lnTo>
                    <a:lnTo>
                      <a:pt x="0" y="0"/>
                    </a:lnTo>
                    <a:lnTo>
                      <a:pt x="0" y="0"/>
                    </a:lnTo>
                    <a:lnTo>
                      <a:pt x="1" y="2"/>
                    </a:lnTo>
                    <a:lnTo>
                      <a:pt x="2" y="2"/>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2" name="Freeform 596"/>
              <p:cNvSpPr>
                <a:spLocks/>
              </p:cNvSpPr>
              <p:nvPr/>
            </p:nvSpPr>
            <p:spPr bwMode="auto">
              <a:xfrm>
                <a:off x="5096" y="3438"/>
                <a:ext cx="33" cy="30"/>
              </a:xfrm>
              <a:custGeom>
                <a:avLst/>
                <a:gdLst/>
                <a:ahLst/>
                <a:cxnLst>
                  <a:cxn ang="0">
                    <a:pos x="1" y="21"/>
                  </a:cxn>
                  <a:cxn ang="0">
                    <a:pos x="0" y="24"/>
                  </a:cxn>
                  <a:cxn ang="0">
                    <a:pos x="1" y="29"/>
                  </a:cxn>
                  <a:cxn ang="0">
                    <a:pos x="2" y="30"/>
                  </a:cxn>
                  <a:cxn ang="0">
                    <a:pos x="3" y="29"/>
                  </a:cxn>
                  <a:cxn ang="0">
                    <a:pos x="7" y="28"/>
                  </a:cxn>
                  <a:cxn ang="0">
                    <a:pos x="6" y="26"/>
                  </a:cxn>
                  <a:cxn ang="0">
                    <a:pos x="3" y="23"/>
                  </a:cxn>
                  <a:cxn ang="0">
                    <a:pos x="5" y="22"/>
                  </a:cxn>
                  <a:cxn ang="0">
                    <a:pos x="7" y="23"/>
                  </a:cxn>
                  <a:cxn ang="0">
                    <a:pos x="10" y="22"/>
                  </a:cxn>
                  <a:cxn ang="0">
                    <a:pos x="18" y="26"/>
                  </a:cxn>
                  <a:cxn ang="0">
                    <a:pos x="20" y="24"/>
                  </a:cxn>
                  <a:cxn ang="0">
                    <a:pos x="24" y="19"/>
                  </a:cxn>
                  <a:cxn ang="0">
                    <a:pos x="27" y="19"/>
                  </a:cxn>
                  <a:cxn ang="0">
                    <a:pos x="29" y="18"/>
                  </a:cxn>
                  <a:cxn ang="0">
                    <a:pos x="32" y="16"/>
                  </a:cxn>
                  <a:cxn ang="0">
                    <a:pos x="32" y="16"/>
                  </a:cxn>
                  <a:cxn ang="0">
                    <a:pos x="30" y="15"/>
                  </a:cxn>
                  <a:cxn ang="0">
                    <a:pos x="29" y="12"/>
                  </a:cxn>
                  <a:cxn ang="0">
                    <a:pos x="30" y="9"/>
                  </a:cxn>
                  <a:cxn ang="0">
                    <a:pos x="27" y="11"/>
                  </a:cxn>
                  <a:cxn ang="0">
                    <a:pos x="25" y="11"/>
                  </a:cxn>
                  <a:cxn ang="0">
                    <a:pos x="22" y="10"/>
                  </a:cxn>
                  <a:cxn ang="0">
                    <a:pos x="12" y="1"/>
                  </a:cxn>
                  <a:cxn ang="0">
                    <a:pos x="11" y="0"/>
                  </a:cxn>
                  <a:cxn ang="0">
                    <a:pos x="10" y="1"/>
                  </a:cxn>
                  <a:cxn ang="0">
                    <a:pos x="11" y="5"/>
                  </a:cxn>
                  <a:cxn ang="0">
                    <a:pos x="8" y="13"/>
                  </a:cxn>
                  <a:cxn ang="0">
                    <a:pos x="8" y="17"/>
                  </a:cxn>
                  <a:cxn ang="0">
                    <a:pos x="3" y="16"/>
                  </a:cxn>
                  <a:cxn ang="0">
                    <a:pos x="3" y="18"/>
                  </a:cxn>
                  <a:cxn ang="0">
                    <a:pos x="2" y="20"/>
                  </a:cxn>
                </a:cxnLst>
                <a:rect l="0" t="0" r="r" b="b"/>
                <a:pathLst>
                  <a:path w="33" h="30">
                    <a:moveTo>
                      <a:pt x="2" y="20"/>
                    </a:moveTo>
                    <a:lnTo>
                      <a:pt x="1" y="21"/>
                    </a:lnTo>
                    <a:lnTo>
                      <a:pt x="0" y="22"/>
                    </a:lnTo>
                    <a:lnTo>
                      <a:pt x="0" y="24"/>
                    </a:lnTo>
                    <a:lnTo>
                      <a:pt x="2" y="26"/>
                    </a:lnTo>
                    <a:lnTo>
                      <a:pt x="1" y="29"/>
                    </a:lnTo>
                    <a:lnTo>
                      <a:pt x="1" y="30"/>
                    </a:lnTo>
                    <a:lnTo>
                      <a:pt x="2" y="30"/>
                    </a:lnTo>
                    <a:lnTo>
                      <a:pt x="3" y="29"/>
                    </a:lnTo>
                    <a:lnTo>
                      <a:pt x="3" y="29"/>
                    </a:lnTo>
                    <a:lnTo>
                      <a:pt x="5" y="28"/>
                    </a:lnTo>
                    <a:lnTo>
                      <a:pt x="7" y="28"/>
                    </a:lnTo>
                    <a:lnTo>
                      <a:pt x="7" y="27"/>
                    </a:lnTo>
                    <a:lnTo>
                      <a:pt x="6" y="26"/>
                    </a:lnTo>
                    <a:lnTo>
                      <a:pt x="3" y="25"/>
                    </a:lnTo>
                    <a:lnTo>
                      <a:pt x="3" y="23"/>
                    </a:lnTo>
                    <a:lnTo>
                      <a:pt x="3" y="22"/>
                    </a:lnTo>
                    <a:lnTo>
                      <a:pt x="5" y="22"/>
                    </a:lnTo>
                    <a:lnTo>
                      <a:pt x="7" y="23"/>
                    </a:lnTo>
                    <a:lnTo>
                      <a:pt x="7" y="23"/>
                    </a:lnTo>
                    <a:lnTo>
                      <a:pt x="8" y="22"/>
                    </a:lnTo>
                    <a:lnTo>
                      <a:pt x="10" y="22"/>
                    </a:lnTo>
                    <a:lnTo>
                      <a:pt x="11" y="22"/>
                    </a:lnTo>
                    <a:lnTo>
                      <a:pt x="18" y="26"/>
                    </a:lnTo>
                    <a:lnTo>
                      <a:pt x="19" y="26"/>
                    </a:lnTo>
                    <a:lnTo>
                      <a:pt x="20" y="24"/>
                    </a:lnTo>
                    <a:lnTo>
                      <a:pt x="22" y="20"/>
                    </a:lnTo>
                    <a:lnTo>
                      <a:pt x="24" y="19"/>
                    </a:lnTo>
                    <a:lnTo>
                      <a:pt x="25" y="18"/>
                    </a:lnTo>
                    <a:lnTo>
                      <a:pt x="27" y="19"/>
                    </a:lnTo>
                    <a:lnTo>
                      <a:pt x="28" y="18"/>
                    </a:lnTo>
                    <a:lnTo>
                      <a:pt x="29" y="18"/>
                    </a:lnTo>
                    <a:lnTo>
                      <a:pt x="29" y="18"/>
                    </a:lnTo>
                    <a:lnTo>
                      <a:pt x="32" y="16"/>
                    </a:lnTo>
                    <a:lnTo>
                      <a:pt x="33" y="15"/>
                    </a:lnTo>
                    <a:lnTo>
                      <a:pt x="32" y="16"/>
                    </a:lnTo>
                    <a:lnTo>
                      <a:pt x="30" y="16"/>
                    </a:lnTo>
                    <a:lnTo>
                      <a:pt x="30" y="15"/>
                    </a:lnTo>
                    <a:lnTo>
                      <a:pt x="29" y="14"/>
                    </a:lnTo>
                    <a:lnTo>
                      <a:pt x="29" y="12"/>
                    </a:lnTo>
                    <a:lnTo>
                      <a:pt x="30" y="9"/>
                    </a:lnTo>
                    <a:lnTo>
                      <a:pt x="30" y="9"/>
                    </a:lnTo>
                    <a:lnTo>
                      <a:pt x="29" y="11"/>
                    </a:lnTo>
                    <a:lnTo>
                      <a:pt x="27" y="11"/>
                    </a:lnTo>
                    <a:lnTo>
                      <a:pt x="26" y="11"/>
                    </a:lnTo>
                    <a:lnTo>
                      <a:pt x="25" y="11"/>
                    </a:lnTo>
                    <a:lnTo>
                      <a:pt x="25" y="11"/>
                    </a:lnTo>
                    <a:lnTo>
                      <a:pt x="22" y="10"/>
                    </a:lnTo>
                    <a:lnTo>
                      <a:pt x="18" y="7"/>
                    </a:lnTo>
                    <a:lnTo>
                      <a:pt x="12" y="1"/>
                    </a:lnTo>
                    <a:lnTo>
                      <a:pt x="12" y="0"/>
                    </a:lnTo>
                    <a:lnTo>
                      <a:pt x="11" y="0"/>
                    </a:lnTo>
                    <a:lnTo>
                      <a:pt x="11" y="0"/>
                    </a:lnTo>
                    <a:lnTo>
                      <a:pt x="10" y="1"/>
                    </a:lnTo>
                    <a:lnTo>
                      <a:pt x="10" y="2"/>
                    </a:lnTo>
                    <a:lnTo>
                      <a:pt x="11" y="5"/>
                    </a:lnTo>
                    <a:lnTo>
                      <a:pt x="9" y="12"/>
                    </a:lnTo>
                    <a:lnTo>
                      <a:pt x="8" y="13"/>
                    </a:lnTo>
                    <a:lnTo>
                      <a:pt x="9" y="15"/>
                    </a:lnTo>
                    <a:lnTo>
                      <a:pt x="8" y="17"/>
                    </a:lnTo>
                    <a:lnTo>
                      <a:pt x="6" y="17"/>
                    </a:lnTo>
                    <a:lnTo>
                      <a:pt x="3" y="16"/>
                    </a:lnTo>
                    <a:lnTo>
                      <a:pt x="3" y="17"/>
                    </a:lnTo>
                    <a:lnTo>
                      <a:pt x="3" y="18"/>
                    </a:lnTo>
                    <a:lnTo>
                      <a:pt x="3" y="19"/>
                    </a:lnTo>
                    <a:lnTo>
                      <a:pt x="2" y="2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3" name="Freeform 597"/>
              <p:cNvSpPr>
                <a:spLocks/>
              </p:cNvSpPr>
              <p:nvPr/>
            </p:nvSpPr>
            <p:spPr bwMode="auto">
              <a:xfrm>
                <a:off x="3669" y="3519"/>
                <a:ext cx="1" cy="1"/>
              </a:xfrm>
              <a:custGeom>
                <a:avLst/>
                <a:gdLst/>
                <a:ahLst/>
                <a:cxnLst>
                  <a:cxn ang="0">
                    <a:pos x="0" y="0"/>
                  </a:cxn>
                  <a:cxn ang="0">
                    <a:pos x="0" y="1"/>
                  </a:cxn>
                  <a:cxn ang="0">
                    <a:pos x="0" y="1"/>
                  </a:cxn>
                  <a:cxn ang="0">
                    <a:pos x="0" y="1"/>
                  </a:cxn>
                  <a:cxn ang="0">
                    <a:pos x="0" y="1"/>
                  </a:cxn>
                  <a:cxn ang="0">
                    <a:pos x="0" y="1"/>
                  </a:cxn>
                  <a:cxn ang="0">
                    <a:pos x="0" y="1"/>
                  </a:cxn>
                  <a:cxn ang="0">
                    <a:pos x="0" y="0"/>
                  </a:cxn>
                </a:cxnLst>
                <a:rect l="0" t="0" r="r" b="b"/>
                <a:pathLst>
                  <a:path h="1">
                    <a:moveTo>
                      <a:pt x="0" y="0"/>
                    </a:moveTo>
                    <a:lnTo>
                      <a:pt x="0" y="1"/>
                    </a:lnTo>
                    <a:lnTo>
                      <a:pt x="0" y="1"/>
                    </a:lnTo>
                    <a:lnTo>
                      <a:pt x="0" y="1"/>
                    </a:lnTo>
                    <a:lnTo>
                      <a:pt x="0" y="1"/>
                    </a:lnTo>
                    <a:lnTo>
                      <a:pt x="0" y="1"/>
                    </a:lnTo>
                    <a:lnTo>
                      <a:pt x="0"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4" name="Freeform 598"/>
              <p:cNvSpPr>
                <a:spLocks/>
              </p:cNvSpPr>
              <p:nvPr/>
            </p:nvSpPr>
            <p:spPr bwMode="auto">
              <a:xfrm>
                <a:off x="3457" y="3342"/>
                <a:ext cx="1" cy="3"/>
              </a:xfrm>
              <a:custGeom>
                <a:avLst/>
                <a:gdLst/>
                <a:ahLst/>
                <a:cxnLst>
                  <a:cxn ang="0">
                    <a:pos x="1" y="0"/>
                  </a:cxn>
                  <a:cxn ang="0">
                    <a:pos x="0" y="0"/>
                  </a:cxn>
                  <a:cxn ang="0">
                    <a:pos x="0" y="1"/>
                  </a:cxn>
                  <a:cxn ang="0">
                    <a:pos x="0" y="1"/>
                  </a:cxn>
                  <a:cxn ang="0">
                    <a:pos x="0" y="3"/>
                  </a:cxn>
                  <a:cxn ang="0">
                    <a:pos x="0" y="3"/>
                  </a:cxn>
                  <a:cxn ang="0">
                    <a:pos x="1" y="2"/>
                  </a:cxn>
                  <a:cxn ang="0">
                    <a:pos x="1" y="1"/>
                  </a:cxn>
                  <a:cxn ang="0">
                    <a:pos x="1" y="1"/>
                  </a:cxn>
                  <a:cxn ang="0">
                    <a:pos x="1" y="0"/>
                  </a:cxn>
                </a:cxnLst>
                <a:rect l="0" t="0" r="r" b="b"/>
                <a:pathLst>
                  <a:path w="1" h="3">
                    <a:moveTo>
                      <a:pt x="1" y="0"/>
                    </a:moveTo>
                    <a:lnTo>
                      <a:pt x="0" y="0"/>
                    </a:lnTo>
                    <a:lnTo>
                      <a:pt x="0" y="1"/>
                    </a:lnTo>
                    <a:lnTo>
                      <a:pt x="0" y="1"/>
                    </a:lnTo>
                    <a:lnTo>
                      <a:pt x="0" y="3"/>
                    </a:lnTo>
                    <a:lnTo>
                      <a:pt x="0" y="3"/>
                    </a:lnTo>
                    <a:lnTo>
                      <a:pt x="1" y="2"/>
                    </a:lnTo>
                    <a:lnTo>
                      <a:pt x="1" y="1"/>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5" name="Freeform 599"/>
              <p:cNvSpPr>
                <a:spLocks/>
              </p:cNvSpPr>
              <p:nvPr/>
            </p:nvSpPr>
            <p:spPr bwMode="auto">
              <a:xfrm>
                <a:off x="3459" y="3598"/>
                <a:ext cx="3" cy="1"/>
              </a:xfrm>
              <a:custGeom>
                <a:avLst/>
                <a:gdLst/>
                <a:ahLst/>
                <a:cxnLst>
                  <a:cxn ang="0">
                    <a:pos x="0" y="0"/>
                  </a:cxn>
                  <a:cxn ang="0">
                    <a:pos x="0" y="0"/>
                  </a:cxn>
                  <a:cxn ang="0">
                    <a:pos x="0" y="0"/>
                  </a:cxn>
                  <a:cxn ang="0">
                    <a:pos x="0" y="0"/>
                  </a:cxn>
                  <a:cxn ang="0">
                    <a:pos x="0" y="0"/>
                  </a:cxn>
                  <a:cxn ang="0">
                    <a:pos x="1" y="1"/>
                  </a:cxn>
                  <a:cxn ang="0">
                    <a:pos x="3" y="1"/>
                  </a:cxn>
                  <a:cxn ang="0">
                    <a:pos x="3" y="1"/>
                  </a:cxn>
                  <a:cxn ang="0">
                    <a:pos x="1" y="0"/>
                  </a:cxn>
                  <a:cxn ang="0">
                    <a:pos x="0" y="0"/>
                  </a:cxn>
                </a:cxnLst>
                <a:rect l="0" t="0" r="r" b="b"/>
                <a:pathLst>
                  <a:path w="3" h="1">
                    <a:moveTo>
                      <a:pt x="0" y="0"/>
                    </a:moveTo>
                    <a:lnTo>
                      <a:pt x="0" y="0"/>
                    </a:lnTo>
                    <a:lnTo>
                      <a:pt x="0" y="0"/>
                    </a:lnTo>
                    <a:lnTo>
                      <a:pt x="0" y="0"/>
                    </a:lnTo>
                    <a:lnTo>
                      <a:pt x="0" y="0"/>
                    </a:lnTo>
                    <a:lnTo>
                      <a:pt x="1" y="1"/>
                    </a:lnTo>
                    <a:lnTo>
                      <a:pt x="3" y="1"/>
                    </a:lnTo>
                    <a:lnTo>
                      <a:pt x="3"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6" name="Freeform 600"/>
              <p:cNvSpPr>
                <a:spLocks/>
              </p:cNvSpPr>
              <p:nvPr/>
            </p:nvSpPr>
            <p:spPr bwMode="auto">
              <a:xfrm>
                <a:off x="3466" y="360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7" name="Freeform 601"/>
              <p:cNvSpPr>
                <a:spLocks/>
              </p:cNvSpPr>
              <p:nvPr/>
            </p:nvSpPr>
            <p:spPr bwMode="auto">
              <a:xfrm>
                <a:off x="3464" y="3600"/>
                <a:ext cx="3" cy="1"/>
              </a:xfrm>
              <a:custGeom>
                <a:avLst/>
                <a:gdLst/>
                <a:ahLst/>
                <a:cxnLst>
                  <a:cxn ang="0">
                    <a:pos x="0" y="0"/>
                  </a:cxn>
                  <a:cxn ang="0">
                    <a:pos x="0" y="0"/>
                  </a:cxn>
                  <a:cxn ang="0">
                    <a:pos x="0" y="0"/>
                  </a:cxn>
                  <a:cxn ang="0">
                    <a:pos x="0" y="0"/>
                  </a:cxn>
                  <a:cxn ang="0">
                    <a:pos x="0" y="0"/>
                  </a:cxn>
                  <a:cxn ang="0">
                    <a:pos x="0" y="1"/>
                  </a:cxn>
                  <a:cxn ang="0">
                    <a:pos x="1" y="0"/>
                  </a:cxn>
                  <a:cxn ang="0">
                    <a:pos x="2" y="1"/>
                  </a:cxn>
                  <a:cxn ang="0">
                    <a:pos x="3" y="1"/>
                  </a:cxn>
                  <a:cxn ang="0">
                    <a:pos x="3" y="0"/>
                  </a:cxn>
                  <a:cxn ang="0">
                    <a:pos x="3" y="0"/>
                  </a:cxn>
                  <a:cxn ang="0">
                    <a:pos x="0" y="0"/>
                  </a:cxn>
                </a:cxnLst>
                <a:rect l="0" t="0" r="r" b="b"/>
                <a:pathLst>
                  <a:path w="3" h="1">
                    <a:moveTo>
                      <a:pt x="0" y="0"/>
                    </a:moveTo>
                    <a:lnTo>
                      <a:pt x="0" y="0"/>
                    </a:lnTo>
                    <a:lnTo>
                      <a:pt x="0" y="0"/>
                    </a:lnTo>
                    <a:lnTo>
                      <a:pt x="0" y="0"/>
                    </a:lnTo>
                    <a:lnTo>
                      <a:pt x="0" y="0"/>
                    </a:lnTo>
                    <a:lnTo>
                      <a:pt x="0" y="1"/>
                    </a:lnTo>
                    <a:lnTo>
                      <a:pt x="1" y="0"/>
                    </a:lnTo>
                    <a:lnTo>
                      <a:pt x="2" y="1"/>
                    </a:lnTo>
                    <a:lnTo>
                      <a:pt x="3" y="1"/>
                    </a:lnTo>
                    <a:lnTo>
                      <a:pt x="3" y="0"/>
                    </a:lnTo>
                    <a:lnTo>
                      <a:pt x="3"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8" name="Freeform 602"/>
              <p:cNvSpPr>
                <a:spLocks/>
              </p:cNvSpPr>
              <p:nvPr/>
            </p:nvSpPr>
            <p:spPr bwMode="auto">
              <a:xfrm>
                <a:off x="3593" y="3342"/>
                <a:ext cx="10" cy="16"/>
              </a:xfrm>
              <a:custGeom>
                <a:avLst/>
                <a:gdLst/>
                <a:ahLst/>
                <a:cxnLst>
                  <a:cxn ang="0">
                    <a:pos x="4" y="7"/>
                  </a:cxn>
                  <a:cxn ang="0">
                    <a:pos x="4" y="8"/>
                  </a:cxn>
                  <a:cxn ang="0">
                    <a:pos x="4" y="9"/>
                  </a:cxn>
                  <a:cxn ang="0">
                    <a:pos x="5" y="11"/>
                  </a:cxn>
                  <a:cxn ang="0">
                    <a:pos x="7" y="11"/>
                  </a:cxn>
                  <a:cxn ang="0">
                    <a:pos x="7" y="13"/>
                  </a:cxn>
                  <a:cxn ang="0">
                    <a:pos x="8" y="13"/>
                  </a:cxn>
                  <a:cxn ang="0">
                    <a:pos x="10" y="16"/>
                  </a:cxn>
                  <a:cxn ang="0">
                    <a:pos x="10" y="14"/>
                  </a:cxn>
                  <a:cxn ang="0">
                    <a:pos x="10" y="13"/>
                  </a:cxn>
                  <a:cxn ang="0">
                    <a:pos x="9" y="13"/>
                  </a:cxn>
                  <a:cxn ang="0">
                    <a:pos x="10" y="12"/>
                  </a:cxn>
                  <a:cxn ang="0">
                    <a:pos x="10" y="11"/>
                  </a:cxn>
                  <a:cxn ang="0">
                    <a:pos x="9" y="10"/>
                  </a:cxn>
                  <a:cxn ang="0">
                    <a:pos x="9" y="10"/>
                  </a:cxn>
                  <a:cxn ang="0">
                    <a:pos x="8" y="9"/>
                  </a:cxn>
                  <a:cxn ang="0">
                    <a:pos x="7" y="9"/>
                  </a:cxn>
                  <a:cxn ang="0">
                    <a:pos x="7" y="7"/>
                  </a:cxn>
                  <a:cxn ang="0">
                    <a:pos x="7" y="6"/>
                  </a:cxn>
                  <a:cxn ang="0">
                    <a:pos x="7" y="6"/>
                  </a:cxn>
                  <a:cxn ang="0">
                    <a:pos x="7" y="6"/>
                  </a:cxn>
                  <a:cxn ang="0">
                    <a:pos x="7" y="5"/>
                  </a:cxn>
                  <a:cxn ang="0">
                    <a:pos x="6" y="3"/>
                  </a:cxn>
                  <a:cxn ang="0">
                    <a:pos x="4" y="3"/>
                  </a:cxn>
                  <a:cxn ang="0">
                    <a:pos x="4" y="2"/>
                  </a:cxn>
                  <a:cxn ang="0">
                    <a:pos x="4" y="0"/>
                  </a:cxn>
                  <a:cxn ang="0">
                    <a:pos x="2" y="1"/>
                  </a:cxn>
                  <a:cxn ang="0">
                    <a:pos x="1" y="0"/>
                  </a:cxn>
                  <a:cxn ang="0">
                    <a:pos x="1" y="1"/>
                  </a:cxn>
                  <a:cxn ang="0">
                    <a:pos x="0" y="3"/>
                  </a:cxn>
                  <a:cxn ang="0">
                    <a:pos x="1" y="4"/>
                  </a:cxn>
                  <a:cxn ang="0">
                    <a:pos x="3" y="3"/>
                  </a:cxn>
                  <a:cxn ang="0">
                    <a:pos x="3" y="2"/>
                  </a:cxn>
                  <a:cxn ang="0">
                    <a:pos x="3" y="6"/>
                  </a:cxn>
                  <a:cxn ang="0">
                    <a:pos x="3" y="7"/>
                  </a:cxn>
                  <a:cxn ang="0">
                    <a:pos x="4" y="7"/>
                  </a:cxn>
                </a:cxnLst>
                <a:rect l="0" t="0" r="r" b="b"/>
                <a:pathLst>
                  <a:path w="10" h="16">
                    <a:moveTo>
                      <a:pt x="4" y="7"/>
                    </a:moveTo>
                    <a:lnTo>
                      <a:pt x="4" y="7"/>
                    </a:lnTo>
                    <a:lnTo>
                      <a:pt x="5" y="8"/>
                    </a:lnTo>
                    <a:lnTo>
                      <a:pt x="4" y="8"/>
                    </a:lnTo>
                    <a:lnTo>
                      <a:pt x="4" y="9"/>
                    </a:lnTo>
                    <a:lnTo>
                      <a:pt x="4" y="9"/>
                    </a:lnTo>
                    <a:lnTo>
                      <a:pt x="4" y="10"/>
                    </a:lnTo>
                    <a:lnTo>
                      <a:pt x="5" y="11"/>
                    </a:lnTo>
                    <a:lnTo>
                      <a:pt x="5" y="10"/>
                    </a:lnTo>
                    <a:lnTo>
                      <a:pt x="7" y="11"/>
                    </a:lnTo>
                    <a:lnTo>
                      <a:pt x="7" y="12"/>
                    </a:lnTo>
                    <a:lnTo>
                      <a:pt x="7" y="13"/>
                    </a:lnTo>
                    <a:lnTo>
                      <a:pt x="7" y="13"/>
                    </a:lnTo>
                    <a:lnTo>
                      <a:pt x="8" y="13"/>
                    </a:lnTo>
                    <a:lnTo>
                      <a:pt x="8" y="16"/>
                    </a:lnTo>
                    <a:lnTo>
                      <a:pt x="10" y="16"/>
                    </a:lnTo>
                    <a:lnTo>
                      <a:pt x="10" y="16"/>
                    </a:lnTo>
                    <a:lnTo>
                      <a:pt x="10" y="14"/>
                    </a:lnTo>
                    <a:lnTo>
                      <a:pt x="10" y="14"/>
                    </a:lnTo>
                    <a:lnTo>
                      <a:pt x="10" y="13"/>
                    </a:lnTo>
                    <a:lnTo>
                      <a:pt x="10" y="13"/>
                    </a:lnTo>
                    <a:lnTo>
                      <a:pt x="9" y="13"/>
                    </a:lnTo>
                    <a:lnTo>
                      <a:pt x="10" y="12"/>
                    </a:lnTo>
                    <a:lnTo>
                      <a:pt x="10" y="12"/>
                    </a:lnTo>
                    <a:lnTo>
                      <a:pt x="10" y="11"/>
                    </a:lnTo>
                    <a:lnTo>
                      <a:pt x="10" y="11"/>
                    </a:lnTo>
                    <a:lnTo>
                      <a:pt x="9" y="11"/>
                    </a:lnTo>
                    <a:lnTo>
                      <a:pt x="9" y="10"/>
                    </a:lnTo>
                    <a:lnTo>
                      <a:pt x="9" y="10"/>
                    </a:lnTo>
                    <a:lnTo>
                      <a:pt x="9" y="10"/>
                    </a:lnTo>
                    <a:lnTo>
                      <a:pt x="8" y="9"/>
                    </a:lnTo>
                    <a:lnTo>
                      <a:pt x="8" y="9"/>
                    </a:lnTo>
                    <a:lnTo>
                      <a:pt x="7" y="9"/>
                    </a:lnTo>
                    <a:lnTo>
                      <a:pt x="7" y="9"/>
                    </a:lnTo>
                    <a:lnTo>
                      <a:pt x="7" y="8"/>
                    </a:lnTo>
                    <a:lnTo>
                      <a:pt x="7" y="7"/>
                    </a:lnTo>
                    <a:lnTo>
                      <a:pt x="9" y="9"/>
                    </a:lnTo>
                    <a:lnTo>
                      <a:pt x="7" y="6"/>
                    </a:lnTo>
                    <a:lnTo>
                      <a:pt x="7" y="7"/>
                    </a:lnTo>
                    <a:lnTo>
                      <a:pt x="7" y="6"/>
                    </a:lnTo>
                    <a:lnTo>
                      <a:pt x="7" y="6"/>
                    </a:lnTo>
                    <a:lnTo>
                      <a:pt x="7" y="6"/>
                    </a:lnTo>
                    <a:lnTo>
                      <a:pt x="7" y="5"/>
                    </a:lnTo>
                    <a:lnTo>
                      <a:pt x="7" y="5"/>
                    </a:lnTo>
                    <a:lnTo>
                      <a:pt x="6" y="4"/>
                    </a:lnTo>
                    <a:lnTo>
                      <a:pt x="6" y="3"/>
                    </a:lnTo>
                    <a:lnTo>
                      <a:pt x="5" y="3"/>
                    </a:lnTo>
                    <a:lnTo>
                      <a:pt x="4" y="3"/>
                    </a:lnTo>
                    <a:lnTo>
                      <a:pt x="4" y="2"/>
                    </a:lnTo>
                    <a:lnTo>
                      <a:pt x="4" y="2"/>
                    </a:lnTo>
                    <a:lnTo>
                      <a:pt x="4" y="1"/>
                    </a:lnTo>
                    <a:lnTo>
                      <a:pt x="4" y="0"/>
                    </a:lnTo>
                    <a:lnTo>
                      <a:pt x="3" y="0"/>
                    </a:lnTo>
                    <a:lnTo>
                      <a:pt x="2" y="1"/>
                    </a:lnTo>
                    <a:lnTo>
                      <a:pt x="2" y="0"/>
                    </a:lnTo>
                    <a:lnTo>
                      <a:pt x="1" y="0"/>
                    </a:lnTo>
                    <a:lnTo>
                      <a:pt x="1" y="0"/>
                    </a:lnTo>
                    <a:lnTo>
                      <a:pt x="1" y="1"/>
                    </a:lnTo>
                    <a:lnTo>
                      <a:pt x="2" y="2"/>
                    </a:lnTo>
                    <a:lnTo>
                      <a:pt x="0" y="3"/>
                    </a:lnTo>
                    <a:lnTo>
                      <a:pt x="0" y="4"/>
                    </a:lnTo>
                    <a:lnTo>
                      <a:pt x="1" y="4"/>
                    </a:lnTo>
                    <a:lnTo>
                      <a:pt x="2" y="3"/>
                    </a:lnTo>
                    <a:lnTo>
                      <a:pt x="3" y="3"/>
                    </a:lnTo>
                    <a:lnTo>
                      <a:pt x="3" y="2"/>
                    </a:lnTo>
                    <a:lnTo>
                      <a:pt x="3" y="2"/>
                    </a:lnTo>
                    <a:lnTo>
                      <a:pt x="4" y="5"/>
                    </a:lnTo>
                    <a:lnTo>
                      <a:pt x="3" y="6"/>
                    </a:lnTo>
                    <a:lnTo>
                      <a:pt x="2" y="7"/>
                    </a:lnTo>
                    <a:lnTo>
                      <a:pt x="3" y="7"/>
                    </a:lnTo>
                    <a:lnTo>
                      <a:pt x="4" y="7"/>
                    </a:lnTo>
                    <a:lnTo>
                      <a:pt x="4" y="7"/>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499" name="Rectangle 603"/>
              <p:cNvSpPr>
                <a:spLocks noChangeArrowheads="1"/>
              </p:cNvSpPr>
              <p:nvPr/>
            </p:nvSpPr>
            <p:spPr bwMode="auto">
              <a:xfrm>
                <a:off x="3444" y="3351"/>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0" name="Freeform 604"/>
              <p:cNvSpPr>
                <a:spLocks/>
              </p:cNvSpPr>
              <p:nvPr/>
            </p:nvSpPr>
            <p:spPr bwMode="auto">
              <a:xfrm>
                <a:off x="3467" y="3601"/>
                <a:ext cx="4" cy="3"/>
              </a:xfrm>
              <a:custGeom>
                <a:avLst/>
                <a:gdLst/>
                <a:ahLst/>
                <a:cxnLst>
                  <a:cxn ang="0">
                    <a:pos x="2" y="1"/>
                  </a:cxn>
                  <a:cxn ang="0">
                    <a:pos x="2" y="1"/>
                  </a:cxn>
                  <a:cxn ang="0">
                    <a:pos x="1" y="0"/>
                  </a:cxn>
                  <a:cxn ang="0">
                    <a:pos x="1" y="0"/>
                  </a:cxn>
                  <a:cxn ang="0">
                    <a:pos x="0" y="1"/>
                  </a:cxn>
                  <a:cxn ang="0">
                    <a:pos x="1" y="1"/>
                  </a:cxn>
                  <a:cxn ang="0">
                    <a:pos x="2" y="1"/>
                  </a:cxn>
                  <a:cxn ang="0">
                    <a:pos x="3" y="2"/>
                  </a:cxn>
                  <a:cxn ang="0">
                    <a:pos x="3" y="3"/>
                  </a:cxn>
                  <a:cxn ang="0">
                    <a:pos x="3" y="3"/>
                  </a:cxn>
                  <a:cxn ang="0">
                    <a:pos x="4" y="2"/>
                  </a:cxn>
                  <a:cxn ang="0">
                    <a:pos x="4" y="1"/>
                  </a:cxn>
                  <a:cxn ang="0">
                    <a:pos x="3" y="1"/>
                  </a:cxn>
                  <a:cxn ang="0">
                    <a:pos x="2" y="1"/>
                  </a:cxn>
                </a:cxnLst>
                <a:rect l="0" t="0" r="r" b="b"/>
                <a:pathLst>
                  <a:path w="4" h="3">
                    <a:moveTo>
                      <a:pt x="2" y="1"/>
                    </a:moveTo>
                    <a:lnTo>
                      <a:pt x="2" y="1"/>
                    </a:lnTo>
                    <a:lnTo>
                      <a:pt x="1" y="0"/>
                    </a:lnTo>
                    <a:lnTo>
                      <a:pt x="1" y="0"/>
                    </a:lnTo>
                    <a:lnTo>
                      <a:pt x="0" y="1"/>
                    </a:lnTo>
                    <a:lnTo>
                      <a:pt x="1" y="1"/>
                    </a:lnTo>
                    <a:lnTo>
                      <a:pt x="2" y="1"/>
                    </a:lnTo>
                    <a:lnTo>
                      <a:pt x="3" y="2"/>
                    </a:lnTo>
                    <a:lnTo>
                      <a:pt x="3" y="3"/>
                    </a:lnTo>
                    <a:lnTo>
                      <a:pt x="3" y="3"/>
                    </a:lnTo>
                    <a:lnTo>
                      <a:pt x="4" y="2"/>
                    </a:lnTo>
                    <a:lnTo>
                      <a:pt x="4" y="1"/>
                    </a:lnTo>
                    <a:lnTo>
                      <a:pt x="3" y="1"/>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1" name="Freeform 605"/>
              <p:cNvSpPr>
                <a:spLocks/>
              </p:cNvSpPr>
              <p:nvPr/>
            </p:nvSpPr>
            <p:spPr bwMode="auto">
              <a:xfrm>
                <a:off x="3433" y="3360"/>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2" name="Freeform 606"/>
              <p:cNvSpPr>
                <a:spLocks/>
              </p:cNvSpPr>
              <p:nvPr/>
            </p:nvSpPr>
            <p:spPr bwMode="auto">
              <a:xfrm>
                <a:off x="3444" y="3351"/>
                <a:ext cx="2" cy="2"/>
              </a:xfrm>
              <a:custGeom>
                <a:avLst/>
                <a:gdLst/>
                <a:ahLst/>
                <a:cxnLst>
                  <a:cxn ang="0">
                    <a:pos x="1" y="0"/>
                  </a:cxn>
                  <a:cxn ang="0">
                    <a:pos x="1" y="0"/>
                  </a:cxn>
                  <a:cxn ang="0">
                    <a:pos x="1" y="0"/>
                  </a:cxn>
                  <a:cxn ang="0">
                    <a:pos x="1" y="0"/>
                  </a:cxn>
                  <a:cxn ang="0">
                    <a:pos x="1" y="0"/>
                  </a:cxn>
                  <a:cxn ang="0">
                    <a:pos x="0" y="1"/>
                  </a:cxn>
                  <a:cxn ang="0">
                    <a:pos x="0" y="0"/>
                  </a:cxn>
                  <a:cxn ang="0">
                    <a:pos x="0" y="0"/>
                  </a:cxn>
                  <a:cxn ang="0">
                    <a:pos x="0" y="0"/>
                  </a:cxn>
                  <a:cxn ang="0">
                    <a:pos x="0" y="2"/>
                  </a:cxn>
                  <a:cxn ang="0">
                    <a:pos x="1" y="2"/>
                  </a:cxn>
                  <a:cxn ang="0">
                    <a:pos x="1" y="2"/>
                  </a:cxn>
                  <a:cxn ang="0">
                    <a:pos x="2" y="2"/>
                  </a:cxn>
                  <a:cxn ang="0">
                    <a:pos x="1" y="1"/>
                  </a:cxn>
                  <a:cxn ang="0">
                    <a:pos x="1" y="0"/>
                  </a:cxn>
                </a:cxnLst>
                <a:rect l="0" t="0" r="r" b="b"/>
                <a:pathLst>
                  <a:path w="2" h="2">
                    <a:moveTo>
                      <a:pt x="1" y="0"/>
                    </a:moveTo>
                    <a:lnTo>
                      <a:pt x="1" y="0"/>
                    </a:lnTo>
                    <a:lnTo>
                      <a:pt x="1" y="0"/>
                    </a:lnTo>
                    <a:lnTo>
                      <a:pt x="1" y="0"/>
                    </a:lnTo>
                    <a:lnTo>
                      <a:pt x="1" y="0"/>
                    </a:lnTo>
                    <a:lnTo>
                      <a:pt x="0" y="1"/>
                    </a:lnTo>
                    <a:lnTo>
                      <a:pt x="0" y="0"/>
                    </a:lnTo>
                    <a:lnTo>
                      <a:pt x="0" y="0"/>
                    </a:lnTo>
                    <a:lnTo>
                      <a:pt x="0" y="0"/>
                    </a:lnTo>
                    <a:lnTo>
                      <a:pt x="0" y="2"/>
                    </a:lnTo>
                    <a:lnTo>
                      <a:pt x="1" y="2"/>
                    </a:lnTo>
                    <a:lnTo>
                      <a:pt x="1" y="2"/>
                    </a:lnTo>
                    <a:lnTo>
                      <a:pt x="2" y="2"/>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3" name="Freeform 607"/>
              <p:cNvSpPr>
                <a:spLocks/>
              </p:cNvSpPr>
              <p:nvPr/>
            </p:nvSpPr>
            <p:spPr bwMode="auto">
              <a:xfrm>
                <a:off x="3451" y="3594"/>
                <a:ext cx="2" cy="2"/>
              </a:xfrm>
              <a:custGeom>
                <a:avLst/>
                <a:gdLst/>
                <a:ahLst/>
                <a:cxnLst>
                  <a:cxn ang="0">
                    <a:pos x="1" y="0"/>
                  </a:cxn>
                  <a:cxn ang="0">
                    <a:pos x="0" y="0"/>
                  </a:cxn>
                  <a:cxn ang="0">
                    <a:pos x="0" y="1"/>
                  </a:cxn>
                  <a:cxn ang="0">
                    <a:pos x="0" y="1"/>
                  </a:cxn>
                  <a:cxn ang="0">
                    <a:pos x="0" y="1"/>
                  </a:cxn>
                  <a:cxn ang="0">
                    <a:pos x="0" y="2"/>
                  </a:cxn>
                  <a:cxn ang="0">
                    <a:pos x="0" y="2"/>
                  </a:cxn>
                  <a:cxn ang="0">
                    <a:pos x="2" y="1"/>
                  </a:cxn>
                  <a:cxn ang="0">
                    <a:pos x="2" y="1"/>
                  </a:cxn>
                  <a:cxn ang="0">
                    <a:pos x="1" y="0"/>
                  </a:cxn>
                  <a:cxn ang="0">
                    <a:pos x="1" y="0"/>
                  </a:cxn>
                </a:cxnLst>
                <a:rect l="0" t="0" r="r" b="b"/>
                <a:pathLst>
                  <a:path w="2" h="2">
                    <a:moveTo>
                      <a:pt x="1" y="0"/>
                    </a:moveTo>
                    <a:lnTo>
                      <a:pt x="0" y="0"/>
                    </a:lnTo>
                    <a:lnTo>
                      <a:pt x="0" y="1"/>
                    </a:lnTo>
                    <a:lnTo>
                      <a:pt x="0" y="1"/>
                    </a:lnTo>
                    <a:lnTo>
                      <a:pt x="0" y="1"/>
                    </a:lnTo>
                    <a:lnTo>
                      <a:pt x="0" y="2"/>
                    </a:lnTo>
                    <a:lnTo>
                      <a:pt x="0" y="2"/>
                    </a:lnTo>
                    <a:lnTo>
                      <a:pt x="2" y="1"/>
                    </a:lnTo>
                    <a:lnTo>
                      <a:pt x="2"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4" name="Rectangle 608"/>
              <p:cNvSpPr>
                <a:spLocks noChangeArrowheads="1"/>
              </p:cNvSpPr>
              <p:nvPr/>
            </p:nvSpPr>
            <p:spPr bwMode="auto">
              <a:xfrm>
                <a:off x="3457" y="3342"/>
                <a:ext cx="1" cy="1"/>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505" name="Freeform 609"/>
              <p:cNvSpPr>
                <a:spLocks/>
              </p:cNvSpPr>
              <p:nvPr/>
            </p:nvSpPr>
            <p:spPr bwMode="auto">
              <a:xfrm>
                <a:off x="3592" y="3334"/>
                <a:ext cx="5" cy="7"/>
              </a:xfrm>
              <a:custGeom>
                <a:avLst/>
                <a:gdLst/>
                <a:ahLst/>
                <a:cxnLst>
                  <a:cxn ang="0">
                    <a:pos x="1" y="2"/>
                  </a:cxn>
                  <a:cxn ang="0">
                    <a:pos x="1" y="2"/>
                  </a:cxn>
                  <a:cxn ang="0">
                    <a:pos x="2" y="7"/>
                  </a:cxn>
                  <a:cxn ang="0">
                    <a:pos x="3" y="6"/>
                  </a:cxn>
                  <a:cxn ang="0">
                    <a:pos x="4" y="6"/>
                  </a:cxn>
                  <a:cxn ang="0">
                    <a:pos x="5" y="6"/>
                  </a:cxn>
                  <a:cxn ang="0">
                    <a:pos x="5" y="6"/>
                  </a:cxn>
                  <a:cxn ang="0">
                    <a:pos x="5" y="6"/>
                  </a:cxn>
                  <a:cxn ang="0">
                    <a:pos x="4" y="4"/>
                  </a:cxn>
                  <a:cxn ang="0">
                    <a:pos x="4" y="3"/>
                  </a:cxn>
                  <a:cxn ang="0">
                    <a:pos x="4" y="3"/>
                  </a:cxn>
                  <a:cxn ang="0">
                    <a:pos x="5" y="3"/>
                  </a:cxn>
                  <a:cxn ang="0">
                    <a:pos x="5" y="5"/>
                  </a:cxn>
                  <a:cxn ang="0">
                    <a:pos x="5" y="5"/>
                  </a:cxn>
                  <a:cxn ang="0">
                    <a:pos x="5" y="2"/>
                  </a:cxn>
                  <a:cxn ang="0">
                    <a:pos x="5" y="2"/>
                  </a:cxn>
                  <a:cxn ang="0">
                    <a:pos x="5" y="2"/>
                  </a:cxn>
                  <a:cxn ang="0">
                    <a:pos x="1" y="0"/>
                  </a:cxn>
                  <a:cxn ang="0">
                    <a:pos x="0" y="1"/>
                  </a:cxn>
                  <a:cxn ang="0">
                    <a:pos x="0" y="1"/>
                  </a:cxn>
                  <a:cxn ang="0">
                    <a:pos x="1" y="2"/>
                  </a:cxn>
                  <a:cxn ang="0">
                    <a:pos x="1" y="2"/>
                  </a:cxn>
                  <a:cxn ang="0">
                    <a:pos x="1" y="2"/>
                  </a:cxn>
                  <a:cxn ang="0">
                    <a:pos x="1" y="2"/>
                  </a:cxn>
                  <a:cxn ang="0">
                    <a:pos x="1" y="2"/>
                  </a:cxn>
                  <a:cxn ang="0">
                    <a:pos x="1" y="2"/>
                  </a:cxn>
                  <a:cxn ang="0">
                    <a:pos x="1" y="2"/>
                  </a:cxn>
                  <a:cxn ang="0">
                    <a:pos x="1" y="2"/>
                  </a:cxn>
                </a:cxnLst>
                <a:rect l="0" t="0" r="r" b="b"/>
                <a:pathLst>
                  <a:path w="5" h="7">
                    <a:moveTo>
                      <a:pt x="1" y="2"/>
                    </a:moveTo>
                    <a:lnTo>
                      <a:pt x="1" y="2"/>
                    </a:lnTo>
                    <a:lnTo>
                      <a:pt x="2" y="7"/>
                    </a:lnTo>
                    <a:lnTo>
                      <a:pt x="3" y="6"/>
                    </a:lnTo>
                    <a:lnTo>
                      <a:pt x="4" y="6"/>
                    </a:lnTo>
                    <a:lnTo>
                      <a:pt x="5" y="6"/>
                    </a:lnTo>
                    <a:lnTo>
                      <a:pt x="5" y="6"/>
                    </a:lnTo>
                    <a:lnTo>
                      <a:pt x="5" y="6"/>
                    </a:lnTo>
                    <a:lnTo>
                      <a:pt x="4" y="4"/>
                    </a:lnTo>
                    <a:lnTo>
                      <a:pt x="4" y="3"/>
                    </a:lnTo>
                    <a:lnTo>
                      <a:pt x="4" y="3"/>
                    </a:lnTo>
                    <a:lnTo>
                      <a:pt x="5" y="3"/>
                    </a:lnTo>
                    <a:lnTo>
                      <a:pt x="5" y="5"/>
                    </a:lnTo>
                    <a:lnTo>
                      <a:pt x="5" y="5"/>
                    </a:lnTo>
                    <a:lnTo>
                      <a:pt x="5" y="2"/>
                    </a:lnTo>
                    <a:lnTo>
                      <a:pt x="5" y="2"/>
                    </a:lnTo>
                    <a:lnTo>
                      <a:pt x="5" y="2"/>
                    </a:lnTo>
                    <a:lnTo>
                      <a:pt x="1" y="0"/>
                    </a:lnTo>
                    <a:lnTo>
                      <a:pt x="0" y="1"/>
                    </a:lnTo>
                    <a:lnTo>
                      <a:pt x="0" y="1"/>
                    </a:lnTo>
                    <a:lnTo>
                      <a:pt x="1" y="2"/>
                    </a:lnTo>
                    <a:lnTo>
                      <a:pt x="1" y="2"/>
                    </a:lnTo>
                    <a:lnTo>
                      <a:pt x="1" y="2"/>
                    </a:lnTo>
                    <a:lnTo>
                      <a:pt x="1" y="2"/>
                    </a:lnTo>
                    <a:lnTo>
                      <a:pt x="1" y="2"/>
                    </a:lnTo>
                    <a:lnTo>
                      <a:pt x="1" y="2"/>
                    </a:lnTo>
                    <a:lnTo>
                      <a:pt x="1"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grpSp>
        <p:sp>
          <p:nvSpPr>
            <p:cNvPr id="252" name="Freeform 611"/>
            <p:cNvSpPr>
              <a:spLocks/>
            </p:cNvSpPr>
            <p:nvPr/>
          </p:nvSpPr>
          <p:spPr bwMode="auto">
            <a:xfrm>
              <a:off x="5710238" y="5303838"/>
              <a:ext cx="3175" cy="3175"/>
            </a:xfrm>
            <a:custGeom>
              <a:avLst/>
              <a:gdLst/>
              <a:ahLst/>
              <a:cxnLst>
                <a:cxn ang="0">
                  <a:pos x="0" y="1"/>
                </a:cxn>
                <a:cxn ang="0">
                  <a:pos x="0" y="1"/>
                </a:cxn>
                <a:cxn ang="0">
                  <a:pos x="1" y="2"/>
                </a:cxn>
                <a:cxn ang="0">
                  <a:pos x="2" y="2"/>
                </a:cxn>
                <a:cxn ang="0">
                  <a:pos x="2" y="2"/>
                </a:cxn>
                <a:cxn ang="0">
                  <a:pos x="2" y="0"/>
                </a:cxn>
                <a:cxn ang="0">
                  <a:pos x="2" y="0"/>
                </a:cxn>
                <a:cxn ang="0">
                  <a:pos x="2" y="0"/>
                </a:cxn>
                <a:cxn ang="0">
                  <a:pos x="1" y="0"/>
                </a:cxn>
                <a:cxn ang="0">
                  <a:pos x="0" y="0"/>
                </a:cxn>
                <a:cxn ang="0">
                  <a:pos x="0" y="1"/>
                </a:cxn>
              </a:cxnLst>
              <a:rect l="0" t="0" r="r" b="b"/>
              <a:pathLst>
                <a:path w="2" h="2">
                  <a:moveTo>
                    <a:pt x="0" y="1"/>
                  </a:moveTo>
                  <a:lnTo>
                    <a:pt x="0" y="1"/>
                  </a:lnTo>
                  <a:lnTo>
                    <a:pt x="1" y="2"/>
                  </a:lnTo>
                  <a:lnTo>
                    <a:pt x="2" y="2"/>
                  </a:lnTo>
                  <a:lnTo>
                    <a:pt x="2" y="2"/>
                  </a:lnTo>
                  <a:lnTo>
                    <a:pt x="2" y="0"/>
                  </a:lnTo>
                  <a:lnTo>
                    <a:pt x="2" y="0"/>
                  </a:lnTo>
                  <a:lnTo>
                    <a:pt x="2" y="0"/>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3" name="Freeform 612"/>
            <p:cNvSpPr>
              <a:spLocks/>
            </p:cNvSpPr>
            <p:nvPr/>
          </p:nvSpPr>
          <p:spPr bwMode="auto">
            <a:xfrm>
              <a:off x="5711826" y="5297488"/>
              <a:ext cx="3175" cy="4763"/>
            </a:xfrm>
            <a:custGeom>
              <a:avLst/>
              <a:gdLst/>
              <a:ahLst/>
              <a:cxnLst>
                <a:cxn ang="0">
                  <a:pos x="1" y="3"/>
                </a:cxn>
                <a:cxn ang="0">
                  <a:pos x="1" y="3"/>
                </a:cxn>
                <a:cxn ang="0">
                  <a:pos x="1" y="3"/>
                </a:cxn>
                <a:cxn ang="0">
                  <a:pos x="2" y="3"/>
                </a:cxn>
                <a:cxn ang="0">
                  <a:pos x="2" y="3"/>
                </a:cxn>
                <a:cxn ang="0">
                  <a:pos x="0" y="0"/>
                </a:cxn>
                <a:cxn ang="0">
                  <a:pos x="0" y="0"/>
                </a:cxn>
                <a:cxn ang="0">
                  <a:pos x="0" y="0"/>
                </a:cxn>
                <a:cxn ang="0">
                  <a:pos x="0" y="3"/>
                </a:cxn>
                <a:cxn ang="0">
                  <a:pos x="0" y="3"/>
                </a:cxn>
                <a:cxn ang="0">
                  <a:pos x="1" y="3"/>
                </a:cxn>
              </a:cxnLst>
              <a:rect l="0" t="0" r="r" b="b"/>
              <a:pathLst>
                <a:path w="2" h="3">
                  <a:moveTo>
                    <a:pt x="1" y="3"/>
                  </a:moveTo>
                  <a:lnTo>
                    <a:pt x="1" y="3"/>
                  </a:lnTo>
                  <a:lnTo>
                    <a:pt x="1" y="3"/>
                  </a:lnTo>
                  <a:lnTo>
                    <a:pt x="2" y="3"/>
                  </a:lnTo>
                  <a:lnTo>
                    <a:pt x="2" y="3"/>
                  </a:lnTo>
                  <a:lnTo>
                    <a:pt x="0" y="0"/>
                  </a:lnTo>
                  <a:lnTo>
                    <a:pt x="0" y="0"/>
                  </a:lnTo>
                  <a:lnTo>
                    <a:pt x="0" y="0"/>
                  </a:lnTo>
                  <a:lnTo>
                    <a:pt x="0" y="3"/>
                  </a:lnTo>
                  <a:lnTo>
                    <a:pt x="0" y="3"/>
                  </a:lnTo>
                  <a:lnTo>
                    <a:pt x="1"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4" name="Freeform 613"/>
            <p:cNvSpPr>
              <a:spLocks/>
            </p:cNvSpPr>
            <p:nvPr/>
          </p:nvSpPr>
          <p:spPr bwMode="auto">
            <a:xfrm>
              <a:off x="5697538" y="5295900"/>
              <a:ext cx="6350" cy="12700"/>
            </a:xfrm>
            <a:custGeom>
              <a:avLst/>
              <a:gdLst/>
              <a:ahLst/>
              <a:cxnLst>
                <a:cxn ang="0">
                  <a:pos x="4" y="1"/>
                </a:cxn>
                <a:cxn ang="0">
                  <a:pos x="3" y="2"/>
                </a:cxn>
                <a:cxn ang="0">
                  <a:pos x="2" y="0"/>
                </a:cxn>
                <a:cxn ang="0">
                  <a:pos x="1" y="0"/>
                </a:cxn>
                <a:cxn ang="0">
                  <a:pos x="0" y="0"/>
                </a:cxn>
                <a:cxn ang="0">
                  <a:pos x="0" y="1"/>
                </a:cxn>
                <a:cxn ang="0">
                  <a:pos x="0" y="2"/>
                </a:cxn>
                <a:cxn ang="0">
                  <a:pos x="1" y="2"/>
                </a:cxn>
                <a:cxn ang="0">
                  <a:pos x="1" y="3"/>
                </a:cxn>
                <a:cxn ang="0">
                  <a:pos x="2" y="3"/>
                </a:cxn>
                <a:cxn ang="0">
                  <a:pos x="2" y="3"/>
                </a:cxn>
                <a:cxn ang="0">
                  <a:pos x="1" y="4"/>
                </a:cxn>
                <a:cxn ang="0">
                  <a:pos x="2" y="4"/>
                </a:cxn>
                <a:cxn ang="0">
                  <a:pos x="2" y="4"/>
                </a:cxn>
                <a:cxn ang="0">
                  <a:pos x="3" y="4"/>
                </a:cxn>
                <a:cxn ang="0">
                  <a:pos x="3" y="4"/>
                </a:cxn>
                <a:cxn ang="0">
                  <a:pos x="2" y="5"/>
                </a:cxn>
                <a:cxn ang="0">
                  <a:pos x="1" y="5"/>
                </a:cxn>
                <a:cxn ang="0">
                  <a:pos x="2" y="7"/>
                </a:cxn>
                <a:cxn ang="0">
                  <a:pos x="2" y="8"/>
                </a:cxn>
                <a:cxn ang="0">
                  <a:pos x="2" y="7"/>
                </a:cxn>
                <a:cxn ang="0">
                  <a:pos x="3" y="7"/>
                </a:cxn>
                <a:cxn ang="0">
                  <a:pos x="3" y="8"/>
                </a:cxn>
                <a:cxn ang="0">
                  <a:pos x="3" y="3"/>
                </a:cxn>
                <a:cxn ang="0">
                  <a:pos x="4" y="3"/>
                </a:cxn>
                <a:cxn ang="0">
                  <a:pos x="4" y="1"/>
                </a:cxn>
              </a:cxnLst>
              <a:rect l="0" t="0" r="r" b="b"/>
              <a:pathLst>
                <a:path w="4" h="8">
                  <a:moveTo>
                    <a:pt x="4" y="1"/>
                  </a:moveTo>
                  <a:lnTo>
                    <a:pt x="3" y="2"/>
                  </a:lnTo>
                  <a:lnTo>
                    <a:pt x="2" y="0"/>
                  </a:lnTo>
                  <a:lnTo>
                    <a:pt x="1" y="0"/>
                  </a:lnTo>
                  <a:lnTo>
                    <a:pt x="0" y="0"/>
                  </a:lnTo>
                  <a:lnTo>
                    <a:pt x="0" y="1"/>
                  </a:lnTo>
                  <a:lnTo>
                    <a:pt x="0" y="2"/>
                  </a:lnTo>
                  <a:lnTo>
                    <a:pt x="1" y="2"/>
                  </a:lnTo>
                  <a:lnTo>
                    <a:pt x="1" y="3"/>
                  </a:lnTo>
                  <a:lnTo>
                    <a:pt x="2" y="3"/>
                  </a:lnTo>
                  <a:lnTo>
                    <a:pt x="2" y="3"/>
                  </a:lnTo>
                  <a:lnTo>
                    <a:pt x="1" y="4"/>
                  </a:lnTo>
                  <a:lnTo>
                    <a:pt x="2" y="4"/>
                  </a:lnTo>
                  <a:lnTo>
                    <a:pt x="2" y="4"/>
                  </a:lnTo>
                  <a:lnTo>
                    <a:pt x="3" y="4"/>
                  </a:lnTo>
                  <a:lnTo>
                    <a:pt x="3" y="4"/>
                  </a:lnTo>
                  <a:lnTo>
                    <a:pt x="2" y="5"/>
                  </a:lnTo>
                  <a:lnTo>
                    <a:pt x="1" y="5"/>
                  </a:lnTo>
                  <a:lnTo>
                    <a:pt x="2" y="7"/>
                  </a:lnTo>
                  <a:lnTo>
                    <a:pt x="2" y="8"/>
                  </a:lnTo>
                  <a:lnTo>
                    <a:pt x="2" y="7"/>
                  </a:lnTo>
                  <a:lnTo>
                    <a:pt x="3" y="7"/>
                  </a:lnTo>
                  <a:lnTo>
                    <a:pt x="3" y="8"/>
                  </a:lnTo>
                  <a:lnTo>
                    <a:pt x="3" y="3"/>
                  </a:lnTo>
                  <a:lnTo>
                    <a:pt x="4" y="3"/>
                  </a:lnTo>
                  <a:lnTo>
                    <a:pt x="4"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5" name="Freeform 614"/>
            <p:cNvSpPr>
              <a:spLocks/>
            </p:cNvSpPr>
            <p:nvPr/>
          </p:nvSpPr>
          <p:spPr bwMode="auto">
            <a:xfrm>
              <a:off x="5519738" y="5302250"/>
              <a:ext cx="3175" cy="1588"/>
            </a:xfrm>
            <a:custGeom>
              <a:avLst/>
              <a:gdLst/>
              <a:ahLst/>
              <a:cxnLst>
                <a:cxn ang="0">
                  <a:pos x="1" y="0"/>
                </a:cxn>
                <a:cxn ang="0">
                  <a:pos x="0" y="1"/>
                </a:cxn>
                <a:cxn ang="0">
                  <a:pos x="1" y="1"/>
                </a:cxn>
                <a:cxn ang="0">
                  <a:pos x="2" y="0"/>
                </a:cxn>
                <a:cxn ang="0">
                  <a:pos x="2" y="0"/>
                </a:cxn>
                <a:cxn ang="0">
                  <a:pos x="2" y="0"/>
                </a:cxn>
                <a:cxn ang="0">
                  <a:pos x="1" y="0"/>
                </a:cxn>
              </a:cxnLst>
              <a:rect l="0" t="0" r="r" b="b"/>
              <a:pathLst>
                <a:path w="2" h="1">
                  <a:moveTo>
                    <a:pt x="1" y="0"/>
                  </a:moveTo>
                  <a:lnTo>
                    <a:pt x="0" y="1"/>
                  </a:lnTo>
                  <a:lnTo>
                    <a:pt x="1" y="1"/>
                  </a:lnTo>
                  <a:lnTo>
                    <a:pt x="2" y="0"/>
                  </a:lnTo>
                  <a:lnTo>
                    <a:pt x="2" y="0"/>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6" name="Freeform 615"/>
            <p:cNvSpPr>
              <a:spLocks/>
            </p:cNvSpPr>
            <p:nvPr/>
          </p:nvSpPr>
          <p:spPr bwMode="auto">
            <a:xfrm>
              <a:off x="5688013" y="5286375"/>
              <a:ext cx="7938" cy="22225"/>
            </a:xfrm>
            <a:custGeom>
              <a:avLst/>
              <a:gdLst/>
              <a:ahLst/>
              <a:cxnLst>
                <a:cxn ang="0">
                  <a:pos x="5" y="8"/>
                </a:cxn>
                <a:cxn ang="0">
                  <a:pos x="5" y="6"/>
                </a:cxn>
                <a:cxn ang="0">
                  <a:pos x="5" y="6"/>
                </a:cxn>
                <a:cxn ang="0">
                  <a:pos x="5" y="6"/>
                </a:cxn>
                <a:cxn ang="0">
                  <a:pos x="5" y="5"/>
                </a:cxn>
                <a:cxn ang="0">
                  <a:pos x="4" y="5"/>
                </a:cxn>
                <a:cxn ang="0">
                  <a:pos x="4" y="6"/>
                </a:cxn>
                <a:cxn ang="0">
                  <a:pos x="4" y="4"/>
                </a:cxn>
                <a:cxn ang="0">
                  <a:pos x="4" y="3"/>
                </a:cxn>
                <a:cxn ang="0">
                  <a:pos x="4" y="3"/>
                </a:cxn>
                <a:cxn ang="0">
                  <a:pos x="3" y="3"/>
                </a:cxn>
                <a:cxn ang="0">
                  <a:pos x="3" y="2"/>
                </a:cxn>
                <a:cxn ang="0">
                  <a:pos x="3" y="2"/>
                </a:cxn>
                <a:cxn ang="0">
                  <a:pos x="2" y="1"/>
                </a:cxn>
                <a:cxn ang="0">
                  <a:pos x="1" y="1"/>
                </a:cxn>
                <a:cxn ang="0">
                  <a:pos x="1" y="0"/>
                </a:cxn>
                <a:cxn ang="0">
                  <a:pos x="0" y="0"/>
                </a:cxn>
                <a:cxn ang="0">
                  <a:pos x="0" y="1"/>
                </a:cxn>
                <a:cxn ang="0">
                  <a:pos x="0" y="2"/>
                </a:cxn>
                <a:cxn ang="0">
                  <a:pos x="0" y="2"/>
                </a:cxn>
                <a:cxn ang="0">
                  <a:pos x="0" y="3"/>
                </a:cxn>
                <a:cxn ang="0">
                  <a:pos x="1" y="3"/>
                </a:cxn>
                <a:cxn ang="0">
                  <a:pos x="2" y="4"/>
                </a:cxn>
                <a:cxn ang="0">
                  <a:pos x="2" y="5"/>
                </a:cxn>
                <a:cxn ang="0">
                  <a:pos x="2" y="6"/>
                </a:cxn>
                <a:cxn ang="0">
                  <a:pos x="2" y="6"/>
                </a:cxn>
                <a:cxn ang="0">
                  <a:pos x="2" y="6"/>
                </a:cxn>
                <a:cxn ang="0">
                  <a:pos x="2" y="6"/>
                </a:cxn>
                <a:cxn ang="0">
                  <a:pos x="2" y="6"/>
                </a:cxn>
                <a:cxn ang="0">
                  <a:pos x="2" y="7"/>
                </a:cxn>
                <a:cxn ang="0">
                  <a:pos x="3" y="7"/>
                </a:cxn>
                <a:cxn ang="0">
                  <a:pos x="3" y="8"/>
                </a:cxn>
                <a:cxn ang="0">
                  <a:pos x="3" y="8"/>
                </a:cxn>
                <a:cxn ang="0">
                  <a:pos x="3" y="8"/>
                </a:cxn>
                <a:cxn ang="0">
                  <a:pos x="3" y="8"/>
                </a:cxn>
                <a:cxn ang="0">
                  <a:pos x="4" y="7"/>
                </a:cxn>
                <a:cxn ang="0">
                  <a:pos x="4" y="8"/>
                </a:cxn>
                <a:cxn ang="0">
                  <a:pos x="3" y="9"/>
                </a:cxn>
                <a:cxn ang="0">
                  <a:pos x="3" y="10"/>
                </a:cxn>
                <a:cxn ang="0">
                  <a:pos x="4" y="12"/>
                </a:cxn>
                <a:cxn ang="0">
                  <a:pos x="4" y="12"/>
                </a:cxn>
                <a:cxn ang="0">
                  <a:pos x="4" y="14"/>
                </a:cxn>
                <a:cxn ang="0">
                  <a:pos x="5" y="14"/>
                </a:cxn>
                <a:cxn ang="0">
                  <a:pos x="5" y="13"/>
                </a:cxn>
                <a:cxn ang="0">
                  <a:pos x="5" y="8"/>
                </a:cxn>
                <a:cxn ang="0">
                  <a:pos x="5" y="8"/>
                </a:cxn>
              </a:cxnLst>
              <a:rect l="0" t="0" r="r" b="b"/>
              <a:pathLst>
                <a:path w="5" h="14">
                  <a:moveTo>
                    <a:pt x="5" y="8"/>
                  </a:moveTo>
                  <a:lnTo>
                    <a:pt x="5" y="6"/>
                  </a:lnTo>
                  <a:lnTo>
                    <a:pt x="5" y="6"/>
                  </a:lnTo>
                  <a:lnTo>
                    <a:pt x="5" y="6"/>
                  </a:lnTo>
                  <a:lnTo>
                    <a:pt x="5" y="5"/>
                  </a:lnTo>
                  <a:lnTo>
                    <a:pt x="4" y="5"/>
                  </a:lnTo>
                  <a:lnTo>
                    <a:pt x="4" y="6"/>
                  </a:lnTo>
                  <a:lnTo>
                    <a:pt x="4" y="4"/>
                  </a:lnTo>
                  <a:lnTo>
                    <a:pt x="4" y="3"/>
                  </a:lnTo>
                  <a:lnTo>
                    <a:pt x="4" y="3"/>
                  </a:lnTo>
                  <a:lnTo>
                    <a:pt x="3" y="3"/>
                  </a:lnTo>
                  <a:lnTo>
                    <a:pt x="3" y="2"/>
                  </a:lnTo>
                  <a:lnTo>
                    <a:pt x="3" y="2"/>
                  </a:lnTo>
                  <a:lnTo>
                    <a:pt x="2" y="1"/>
                  </a:lnTo>
                  <a:lnTo>
                    <a:pt x="1" y="1"/>
                  </a:lnTo>
                  <a:lnTo>
                    <a:pt x="1" y="0"/>
                  </a:lnTo>
                  <a:lnTo>
                    <a:pt x="0" y="0"/>
                  </a:lnTo>
                  <a:lnTo>
                    <a:pt x="0" y="1"/>
                  </a:lnTo>
                  <a:lnTo>
                    <a:pt x="0" y="2"/>
                  </a:lnTo>
                  <a:lnTo>
                    <a:pt x="0" y="2"/>
                  </a:lnTo>
                  <a:lnTo>
                    <a:pt x="0" y="3"/>
                  </a:lnTo>
                  <a:lnTo>
                    <a:pt x="1" y="3"/>
                  </a:lnTo>
                  <a:lnTo>
                    <a:pt x="2" y="4"/>
                  </a:lnTo>
                  <a:lnTo>
                    <a:pt x="2" y="5"/>
                  </a:lnTo>
                  <a:lnTo>
                    <a:pt x="2" y="6"/>
                  </a:lnTo>
                  <a:lnTo>
                    <a:pt x="2" y="6"/>
                  </a:lnTo>
                  <a:lnTo>
                    <a:pt x="2" y="6"/>
                  </a:lnTo>
                  <a:lnTo>
                    <a:pt x="2" y="6"/>
                  </a:lnTo>
                  <a:lnTo>
                    <a:pt x="2" y="6"/>
                  </a:lnTo>
                  <a:lnTo>
                    <a:pt x="2" y="7"/>
                  </a:lnTo>
                  <a:lnTo>
                    <a:pt x="3" y="7"/>
                  </a:lnTo>
                  <a:lnTo>
                    <a:pt x="3" y="8"/>
                  </a:lnTo>
                  <a:lnTo>
                    <a:pt x="3" y="8"/>
                  </a:lnTo>
                  <a:lnTo>
                    <a:pt x="3" y="8"/>
                  </a:lnTo>
                  <a:lnTo>
                    <a:pt x="3" y="8"/>
                  </a:lnTo>
                  <a:lnTo>
                    <a:pt x="4" y="7"/>
                  </a:lnTo>
                  <a:lnTo>
                    <a:pt x="4" y="8"/>
                  </a:lnTo>
                  <a:lnTo>
                    <a:pt x="3" y="9"/>
                  </a:lnTo>
                  <a:lnTo>
                    <a:pt x="3" y="10"/>
                  </a:lnTo>
                  <a:lnTo>
                    <a:pt x="4" y="12"/>
                  </a:lnTo>
                  <a:lnTo>
                    <a:pt x="4" y="12"/>
                  </a:lnTo>
                  <a:lnTo>
                    <a:pt x="4" y="14"/>
                  </a:lnTo>
                  <a:lnTo>
                    <a:pt x="5" y="14"/>
                  </a:lnTo>
                  <a:lnTo>
                    <a:pt x="5" y="13"/>
                  </a:lnTo>
                  <a:lnTo>
                    <a:pt x="5" y="8"/>
                  </a:lnTo>
                  <a:lnTo>
                    <a:pt x="5" y="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7" name="Freeform 616"/>
            <p:cNvSpPr>
              <a:spLocks/>
            </p:cNvSpPr>
            <p:nvPr/>
          </p:nvSpPr>
          <p:spPr bwMode="auto">
            <a:xfrm>
              <a:off x="5524501" y="5302250"/>
              <a:ext cx="1588" cy="1588"/>
            </a:xfrm>
            <a:custGeom>
              <a:avLst/>
              <a:gdLst/>
              <a:ahLst/>
              <a:cxnLst>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8" name="Freeform 617"/>
            <p:cNvSpPr>
              <a:spLocks/>
            </p:cNvSpPr>
            <p:nvPr/>
          </p:nvSpPr>
          <p:spPr bwMode="auto">
            <a:xfrm>
              <a:off x="5510213" y="5724525"/>
              <a:ext cx="9525" cy="11113"/>
            </a:xfrm>
            <a:custGeom>
              <a:avLst/>
              <a:gdLst/>
              <a:ahLst/>
              <a:cxnLst>
                <a:cxn ang="0">
                  <a:pos x="6" y="3"/>
                </a:cxn>
                <a:cxn ang="0">
                  <a:pos x="6" y="3"/>
                </a:cxn>
                <a:cxn ang="0">
                  <a:pos x="5" y="2"/>
                </a:cxn>
                <a:cxn ang="0">
                  <a:pos x="5" y="1"/>
                </a:cxn>
                <a:cxn ang="0">
                  <a:pos x="2" y="0"/>
                </a:cxn>
                <a:cxn ang="0">
                  <a:pos x="2" y="0"/>
                </a:cxn>
                <a:cxn ang="0">
                  <a:pos x="2" y="0"/>
                </a:cxn>
                <a:cxn ang="0">
                  <a:pos x="1" y="0"/>
                </a:cxn>
                <a:cxn ang="0">
                  <a:pos x="1" y="0"/>
                </a:cxn>
                <a:cxn ang="0">
                  <a:pos x="1" y="0"/>
                </a:cxn>
                <a:cxn ang="0">
                  <a:pos x="1" y="0"/>
                </a:cxn>
                <a:cxn ang="0">
                  <a:pos x="1" y="1"/>
                </a:cxn>
                <a:cxn ang="0">
                  <a:pos x="0" y="3"/>
                </a:cxn>
                <a:cxn ang="0">
                  <a:pos x="1" y="6"/>
                </a:cxn>
                <a:cxn ang="0">
                  <a:pos x="2" y="7"/>
                </a:cxn>
                <a:cxn ang="0">
                  <a:pos x="2" y="7"/>
                </a:cxn>
                <a:cxn ang="0">
                  <a:pos x="2" y="7"/>
                </a:cxn>
                <a:cxn ang="0">
                  <a:pos x="3" y="7"/>
                </a:cxn>
                <a:cxn ang="0">
                  <a:pos x="4" y="5"/>
                </a:cxn>
                <a:cxn ang="0">
                  <a:pos x="5" y="5"/>
                </a:cxn>
                <a:cxn ang="0">
                  <a:pos x="6" y="5"/>
                </a:cxn>
                <a:cxn ang="0">
                  <a:pos x="6" y="4"/>
                </a:cxn>
                <a:cxn ang="0">
                  <a:pos x="6" y="3"/>
                </a:cxn>
                <a:cxn ang="0">
                  <a:pos x="6" y="3"/>
                </a:cxn>
              </a:cxnLst>
              <a:rect l="0" t="0" r="r" b="b"/>
              <a:pathLst>
                <a:path w="6" h="7">
                  <a:moveTo>
                    <a:pt x="6" y="3"/>
                  </a:moveTo>
                  <a:lnTo>
                    <a:pt x="6" y="3"/>
                  </a:lnTo>
                  <a:lnTo>
                    <a:pt x="5" y="2"/>
                  </a:lnTo>
                  <a:lnTo>
                    <a:pt x="5" y="1"/>
                  </a:lnTo>
                  <a:lnTo>
                    <a:pt x="2" y="0"/>
                  </a:lnTo>
                  <a:lnTo>
                    <a:pt x="2" y="0"/>
                  </a:lnTo>
                  <a:lnTo>
                    <a:pt x="2" y="0"/>
                  </a:lnTo>
                  <a:lnTo>
                    <a:pt x="1" y="0"/>
                  </a:lnTo>
                  <a:lnTo>
                    <a:pt x="1" y="0"/>
                  </a:lnTo>
                  <a:lnTo>
                    <a:pt x="1" y="0"/>
                  </a:lnTo>
                  <a:lnTo>
                    <a:pt x="1" y="0"/>
                  </a:lnTo>
                  <a:lnTo>
                    <a:pt x="1" y="1"/>
                  </a:lnTo>
                  <a:lnTo>
                    <a:pt x="0" y="3"/>
                  </a:lnTo>
                  <a:lnTo>
                    <a:pt x="1" y="6"/>
                  </a:lnTo>
                  <a:lnTo>
                    <a:pt x="2" y="7"/>
                  </a:lnTo>
                  <a:lnTo>
                    <a:pt x="2" y="7"/>
                  </a:lnTo>
                  <a:lnTo>
                    <a:pt x="2" y="7"/>
                  </a:lnTo>
                  <a:lnTo>
                    <a:pt x="3" y="7"/>
                  </a:lnTo>
                  <a:lnTo>
                    <a:pt x="4" y="5"/>
                  </a:lnTo>
                  <a:lnTo>
                    <a:pt x="5" y="5"/>
                  </a:lnTo>
                  <a:lnTo>
                    <a:pt x="6" y="5"/>
                  </a:lnTo>
                  <a:lnTo>
                    <a:pt x="6" y="4"/>
                  </a:lnTo>
                  <a:lnTo>
                    <a:pt x="6" y="3"/>
                  </a:lnTo>
                  <a:lnTo>
                    <a:pt x="6"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59" name="Freeform 618"/>
            <p:cNvSpPr>
              <a:spLocks/>
            </p:cNvSpPr>
            <p:nvPr/>
          </p:nvSpPr>
          <p:spPr bwMode="auto">
            <a:xfrm>
              <a:off x="5532438" y="5291138"/>
              <a:ext cx="4763" cy="3175"/>
            </a:xfrm>
            <a:custGeom>
              <a:avLst/>
              <a:gdLst/>
              <a:ahLst/>
              <a:cxnLst>
                <a:cxn ang="0">
                  <a:pos x="2" y="0"/>
                </a:cxn>
                <a:cxn ang="0">
                  <a:pos x="1" y="0"/>
                </a:cxn>
                <a:cxn ang="0">
                  <a:pos x="1" y="0"/>
                </a:cxn>
                <a:cxn ang="0">
                  <a:pos x="0" y="1"/>
                </a:cxn>
                <a:cxn ang="0">
                  <a:pos x="1" y="2"/>
                </a:cxn>
                <a:cxn ang="0">
                  <a:pos x="2" y="1"/>
                </a:cxn>
                <a:cxn ang="0">
                  <a:pos x="3" y="0"/>
                </a:cxn>
                <a:cxn ang="0">
                  <a:pos x="3" y="0"/>
                </a:cxn>
                <a:cxn ang="0">
                  <a:pos x="2" y="0"/>
                </a:cxn>
              </a:cxnLst>
              <a:rect l="0" t="0" r="r" b="b"/>
              <a:pathLst>
                <a:path w="3" h="2">
                  <a:moveTo>
                    <a:pt x="2" y="0"/>
                  </a:moveTo>
                  <a:lnTo>
                    <a:pt x="1" y="0"/>
                  </a:lnTo>
                  <a:lnTo>
                    <a:pt x="1" y="0"/>
                  </a:lnTo>
                  <a:lnTo>
                    <a:pt x="0" y="1"/>
                  </a:lnTo>
                  <a:lnTo>
                    <a:pt x="1" y="2"/>
                  </a:lnTo>
                  <a:lnTo>
                    <a:pt x="2" y="1"/>
                  </a:lnTo>
                  <a:lnTo>
                    <a:pt x="3" y="0"/>
                  </a:lnTo>
                  <a:lnTo>
                    <a:pt x="3"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0" name="Freeform 619"/>
            <p:cNvSpPr>
              <a:spLocks/>
            </p:cNvSpPr>
            <p:nvPr/>
          </p:nvSpPr>
          <p:spPr bwMode="auto">
            <a:xfrm>
              <a:off x="6332538" y="5807075"/>
              <a:ext cx="7938" cy="7938"/>
            </a:xfrm>
            <a:custGeom>
              <a:avLst/>
              <a:gdLst/>
              <a:ahLst/>
              <a:cxnLst>
                <a:cxn ang="0">
                  <a:pos x="5" y="1"/>
                </a:cxn>
                <a:cxn ang="0">
                  <a:pos x="5" y="0"/>
                </a:cxn>
                <a:cxn ang="0">
                  <a:pos x="2" y="1"/>
                </a:cxn>
                <a:cxn ang="0">
                  <a:pos x="2" y="1"/>
                </a:cxn>
                <a:cxn ang="0">
                  <a:pos x="1" y="1"/>
                </a:cxn>
                <a:cxn ang="0">
                  <a:pos x="1" y="2"/>
                </a:cxn>
                <a:cxn ang="0">
                  <a:pos x="2" y="2"/>
                </a:cxn>
                <a:cxn ang="0">
                  <a:pos x="2" y="2"/>
                </a:cxn>
                <a:cxn ang="0">
                  <a:pos x="3" y="2"/>
                </a:cxn>
                <a:cxn ang="0">
                  <a:pos x="2" y="3"/>
                </a:cxn>
                <a:cxn ang="0">
                  <a:pos x="2" y="4"/>
                </a:cxn>
                <a:cxn ang="0">
                  <a:pos x="0" y="4"/>
                </a:cxn>
                <a:cxn ang="0">
                  <a:pos x="0" y="5"/>
                </a:cxn>
                <a:cxn ang="0">
                  <a:pos x="4" y="4"/>
                </a:cxn>
                <a:cxn ang="0">
                  <a:pos x="5" y="4"/>
                </a:cxn>
                <a:cxn ang="0">
                  <a:pos x="5" y="3"/>
                </a:cxn>
                <a:cxn ang="0">
                  <a:pos x="5" y="2"/>
                </a:cxn>
                <a:cxn ang="0">
                  <a:pos x="5" y="2"/>
                </a:cxn>
                <a:cxn ang="0">
                  <a:pos x="5" y="1"/>
                </a:cxn>
                <a:cxn ang="0">
                  <a:pos x="5" y="1"/>
                </a:cxn>
              </a:cxnLst>
              <a:rect l="0" t="0" r="r" b="b"/>
              <a:pathLst>
                <a:path w="5" h="5">
                  <a:moveTo>
                    <a:pt x="5" y="1"/>
                  </a:moveTo>
                  <a:lnTo>
                    <a:pt x="5" y="0"/>
                  </a:lnTo>
                  <a:lnTo>
                    <a:pt x="2" y="1"/>
                  </a:lnTo>
                  <a:lnTo>
                    <a:pt x="2" y="1"/>
                  </a:lnTo>
                  <a:lnTo>
                    <a:pt x="1" y="1"/>
                  </a:lnTo>
                  <a:lnTo>
                    <a:pt x="1" y="2"/>
                  </a:lnTo>
                  <a:lnTo>
                    <a:pt x="2" y="2"/>
                  </a:lnTo>
                  <a:lnTo>
                    <a:pt x="2" y="2"/>
                  </a:lnTo>
                  <a:lnTo>
                    <a:pt x="3" y="2"/>
                  </a:lnTo>
                  <a:lnTo>
                    <a:pt x="2" y="3"/>
                  </a:lnTo>
                  <a:lnTo>
                    <a:pt x="2" y="4"/>
                  </a:lnTo>
                  <a:lnTo>
                    <a:pt x="0" y="4"/>
                  </a:lnTo>
                  <a:lnTo>
                    <a:pt x="0" y="5"/>
                  </a:lnTo>
                  <a:lnTo>
                    <a:pt x="4" y="4"/>
                  </a:lnTo>
                  <a:lnTo>
                    <a:pt x="5" y="4"/>
                  </a:lnTo>
                  <a:lnTo>
                    <a:pt x="5" y="3"/>
                  </a:lnTo>
                  <a:lnTo>
                    <a:pt x="5" y="2"/>
                  </a:lnTo>
                  <a:lnTo>
                    <a:pt x="5" y="2"/>
                  </a:lnTo>
                  <a:lnTo>
                    <a:pt x="5" y="1"/>
                  </a:lnTo>
                  <a:lnTo>
                    <a:pt x="5"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1" name="Freeform 620"/>
            <p:cNvSpPr>
              <a:spLocks/>
            </p:cNvSpPr>
            <p:nvPr/>
          </p:nvSpPr>
          <p:spPr bwMode="auto">
            <a:xfrm>
              <a:off x="5403851" y="4983163"/>
              <a:ext cx="1163638" cy="1477963"/>
            </a:xfrm>
            <a:custGeom>
              <a:avLst/>
              <a:gdLst/>
              <a:ahLst/>
              <a:cxnLst>
                <a:cxn ang="0">
                  <a:pos x="647" y="588"/>
                </a:cxn>
                <a:cxn ang="0">
                  <a:pos x="591" y="529"/>
                </a:cxn>
                <a:cxn ang="0">
                  <a:pos x="531" y="518"/>
                </a:cxn>
                <a:cxn ang="0">
                  <a:pos x="465" y="515"/>
                </a:cxn>
                <a:cxn ang="0">
                  <a:pos x="423" y="473"/>
                </a:cxn>
                <a:cxn ang="0">
                  <a:pos x="395" y="416"/>
                </a:cxn>
                <a:cxn ang="0">
                  <a:pos x="436" y="404"/>
                </a:cxn>
                <a:cxn ang="0">
                  <a:pos x="481" y="390"/>
                </a:cxn>
                <a:cxn ang="0">
                  <a:pos x="506" y="358"/>
                </a:cxn>
                <a:cxn ang="0">
                  <a:pos x="517" y="342"/>
                </a:cxn>
                <a:cxn ang="0">
                  <a:pos x="549" y="307"/>
                </a:cxn>
                <a:cxn ang="0">
                  <a:pos x="582" y="303"/>
                </a:cxn>
                <a:cxn ang="0">
                  <a:pos x="559" y="261"/>
                </a:cxn>
                <a:cxn ang="0">
                  <a:pos x="597" y="230"/>
                </a:cxn>
                <a:cxn ang="0">
                  <a:pos x="585" y="200"/>
                </a:cxn>
                <a:cxn ang="0">
                  <a:pos x="570" y="161"/>
                </a:cxn>
                <a:cxn ang="0">
                  <a:pos x="535" y="164"/>
                </a:cxn>
                <a:cxn ang="0">
                  <a:pos x="495" y="143"/>
                </a:cxn>
                <a:cxn ang="0">
                  <a:pos x="493" y="240"/>
                </a:cxn>
                <a:cxn ang="0">
                  <a:pos x="443" y="206"/>
                </a:cxn>
                <a:cxn ang="0">
                  <a:pos x="424" y="124"/>
                </a:cxn>
                <a:cxn ang="0">
                  <a:pos x="430" y="93"/>
                </a:cxn>
                <a:cxn ang="0">
                  <a:pos x="474" y="56"/>
                </a:cxn>
                <a:cxn ang="0">
                  <a:pos x="439" y="58"/>
                </a:cxn>
                <a:cxn ang="0">
                  <a:pos x="410" y="4"/>
                </a:cxn>
                <a:cxn ang="0">
                  <a:pos x="409" y="50"/>
                </a:cxn>
                <a:cxn ang="0">
                  <a:pos x="385" y="66"/>
                </a:cxn>
                <a:cxn ang="0">
                  <a:pos x="341" y="49"/>
                </a:cxn>
                <a:cxn ang="0">
                  <a:pos x="335" y="76"/>
                </a:cxn>
                <a:cxn ang="0">
                  <a:pos x="291" y="61"/>
                </a:cxn>
                <a:cxn ang="0">
                  <a:pos x="240" y="33"/>
                </a:cxn>
                <a:cxn ang="0">
                  <a:pos x="196" y="45"/>
                </a:cxn>
                <a:cxn ang="0">
                  <a:pos x="174" y="50"/>
                </a:cxn>
                <a:cxn ang="0">
                  <a:pos x="84" y="20"/>
                </a:cxn>
                <a:cxn ang="0">
                  <a:pos x="45" y="26"/>
                </a:cxn>
                <a:cxn ang="0">
                  <a:pos x="32" y="76"/>
                </a:cxn>
                <a:cxn ang="0">
                  <a:pos x="24" y="89"/>
                </a:cxn>
                <a:cxn ang="0">
                  <a:pos x="41" y="108"/>
                </a:cxn>
                <a:cxn ang="0">
                  <a:pos x="18" y="154"/>
                </a:cxn>
                <a:cxn ang="0">
                  <a:pos x="44" y="177"/>
                </a:cxn>
                <a:cxn ang="0">
                  <a:pos x="26" y="215"/>
                </a:cxn>
                <a:cxn ang="0">
                  <a:pos x="62" y="196"/>
                </a:cxn>
                <a:cxn ang="0">
                  <a:pos x="101" y="149"/>
                </a:cxn>
                <a:cxn ang="0">
                  <a:pos x="109" y="161"/>
                </a:cxn>
                <a:cxn ang="0">
                  <a:pos x="138" y="164"/>
                </a:cxn>
                <a:cxn ang="0">
                  <a:pos x="174" y="179"/>
                </a:cxn>
                <a:cxn ang="0">
                  <a:pos x="190" y="190"/>
                </a:cxn>
                <a:cxn ang="0">
                  <a:pos x="207" y="215"/>
                </a:cxn>
                <a:cxn ang="0">
                  <a:pos x="222" y="249"/>
                </a:cxn>
                <a:cxn ang="0">
                  <a:pos x="251" y="268"/>
                </a:cxn>
                <a:cxn ang="0">
                  <a:pos x="243" y="314"/>
                </a:cxn>
                <a:cxn ang="0">
                  <a:pos x="287" y="401"/>
                </a:cxn>
                <a:cxn ang="0">
                  <a:pos x="316" y="438"/>
                </a:cxn>
                <a:cxn ang="0">
                  <a:pos x="320" y="425"/>
                </a:cxn>
                <a:cxn ang="0">
                  <a:pos x="386" y="490"/>
                </a:cxn>
                <a:cxn ang="0">
                  <a:pos x="476" y="534"/>
                </a:cxn>
                <a:cxn ang="0">
                  <a:pos x="486" y="592"/>
                </a:cxn>
                <a:cxn ang="0">
                  <a:pos x="521" y="817"/>
                </a:cxn>
                <a:cxn ang="0">
                  <a:pos x="522" y="865"/>
                </a:cxn>
                <a:cxn ang="0">
                  <a:pos x="518" y="890"/>
                </a:cxn>
                <a:cxn ang="0">
                  <a:pos x="534" y="931"/>
                </a:cxn>
                <a:cxn ang="0">
                  <a:pos x="572" y="841"/>
                </a:cxn>
                <a:cxn ang="0">
                  <a:pos x="639" y="765"/>
                </a:cxn>
              </a:cxnLst>
              <a:rect l="0" t="0" r="r" b="b"/>
              <a:pathLst>
                <a:path w="733" h="931">
                  <a:moveTo>
                    <a:pt x="730" y="608"/>
                  </a:moveTo>
                  <a:lnTo>
                    <a:pt x="730" y="607"/>
                  </a:lnTo>
                  <a:lnTo>
                    <a:pt x="724" y="607"/>
                  </a:lnTo>
                  <a:lnTo>
                    <a:pt x="723" y="607"/>
                  </a:lnTo>
                  <a:lnTo>
                    <a:pt x="723" y="607"/>
                  </a:lnTo>
                  <a:lnTo>
                    <a:pt x="723" y="606"/>
                  </a:lnTo>
                  <a:lnTo>
                    <a:pt x="722" y="606"/>
                  </a:lnTo>
                  <a:lnTo>
                    <a:pt x="706" y="595"/>
                  </a:lnTo>
                  <a:lnTo>
                    <a:pt x="696" y="595"/>
                  </a:lnTo>
                  <a:lnTo>
                    <a:pt x="688" y="593"/>
                  </a:lnTo>
                  <a:lnTo>
                    <a:pt x="687" y="593"/>
                  </a:lnTo>
                  <a:lnTo>
                    <a:pt x="686" y="593"/>
                  </a:lnTo>
                  <a:lnTo>
                    <a:pt x="686" y="592"/>
                  </a:lnTo>
                  <a:lnTo>
                    <a:pt x="682" y="594"/>
                  </a:lnTo>
                  <a:lnTo>
                    <a:pt x="681" y="594"/>
                  </a:lnTo>
                  <a:lnTo>
                    <a:pt x="681" y="594"/>
                  </a:lnTo>
                  <a:lnTo>
                    <a:pt x="681" y="593"/>
                  </a:lnTo>
                  <a:lnTo>
                    <a:pt x="682" y="592"/>
                  </a:lnTo>
                  <a:lnTo>
                    <a:pt x="682" y="591"/>
                  </a:lnTo>
                  <a:lnTo>
                    <a:pt x="682" y="591"/>
                  </a:lnTo>
                  <a:lnTo>
                    <a:pt x="681" y="591"/>
                  </a:lnTo>
                  <a:lnTo>
                    <a:pt x="680" y="591"/>
                  </a:lnTo>
                  <a:lnTo>
                    <a:pt x="680" y="591"/>
                  </a:lnTo>
                  <a:lnTo>
                    <a:pt x="680" y="591"/>
                  </a:lnTo>
                  <a:lnTo>
                    <a:pt x="680" y="591"/>
                  </a:lnTo>
                  <a:lnTo>
                    <a:pt x="680" y="591"/>
                  </a:lnTo>
                  <a:lnTo>
                    <a:pt x="681" y="589"/>
                  </a:lnTo>
                  <a:lnTo>
                    <a:pt x="680" y="588"/>
                  </a:lnTo>
                  <a:lnTo>
                    <a:pt x="679" y="587"/>
                  </a:lnTo>
                  <a:lnTo>
                    <a:pt x="678" y="587"/>
                  </a:lnTo>
                  <a:lnTo>
                    <a:pt x="678" y="587"/>
                  </a:lnTo>
                  <a:lnTo>
                    <a:pt x="677" y="588"/>
                  </a:lnTo>
                  <a:lnTo>
                    <a:pt x="676" y="588"/>
                  </a:lnTo>
                  <a:lnTo>
                    <a:pt x="676" y="587"/>
                  </a:lnTo>
                  <a:lnTo>
                    <a:pt x="676" y="587"/>
                  </a:lnTo>
                  <a:lnTo>
                    <a:pt x="675" y="586"/>
                  </a:lnTo>
                  <a:lnTo>
                    <a:pt x="674" y="586"/>
                  </a:lnTo>
                  <a:lnTo>
                    <a:pt x="673" y="585"/>
                  </a:lnTo>
                  <a:lnTo>
                    <a:pt x="672" y="585"/>
                  </a:lnTo>
                  <a:lnTo>
                    <a:pt x="672" y="584"/>
                  </a:lnTo>
                  <a:lnTo>
                    <a:pt x="670" y="584"/>
                  </a:lnTo>
                  <a:lnTo>
                    <a:pt x="665" y="583"/>
                  </a:lnTo>
                  <a:lnTo>
                    <a:pt x="662" y="583"/>
                  </a:lnTo>
                  <a:lnTo>
                    <a:pt x="661" y="583"/>
                  </a:lnTo>
                  <a:lnTo>
                    <a:pt x="661" y="584"/>
                  </a:lnTo>
                  <a:lnTo>
                    <a:pt x="661" y="585"/>
                  </a:lnTo>
                  <a:lnTo>
                    <a:pt x="659" y="587"/>
                  </a:lnTo>
                  <a:lnTo>
                    <a:pt x="657" y="587"/>
                  </a:lnTo>
                  <a:lnTo>
                    <a:pt x="657" y="588"/>
                  </a:lnTo>
                  <a:lnTo>
                    <a:pt x="655" y="591"/>
                  </a:lnTo>
                  <a:lnTo>
                    <a:pt x="655" y="591"/>
                  </a:lnTo>
                  <a:lnTo>
                    <a:pt x="655" y="591"/>
                  </a:lnTo>
                  <a:lnTo>
                    <a:pt x="655" y="592"/>
                  </a:lnTo>
                  <a:lnTo>
                    <a:pt x="654" y="592"/>
                  </a:lnTo>
                  <a:lnTo>
                    <a:pt x="654" y="592"/>
                  </a:lnTo>
                  <a:lnTo>
                    <a:pt x="654" y="591"/>
                  </a:lnTo>
                  <a:lnTo>
                    <a:pt x="654" y="589"/>
                  </a:lnTo>
                  <a:lnTo>
                    <a:pt x="654" y="589"/>
                  </a:lnTo>
                  <a:lnTo>
                    <a:pt x="654" y="589"/>
                  </a:lnTo>
                  <a:lnTo>
                    <a:pt x="653" y="590"/>
                  </a:lnTo>
                  <a:lnTo>
                    <a:pt x="649" y="589"/>
                  </a:lnTo>
                  <a:lnTo>
                    <a:pt x="649" y="590"/>
                  </a:lnTo>
                  <a:lnTo>
                    <a:pt x="648" y="590"/>
                  </a:lnTo>
                  <a:lnTo>
                    <a:pt x="648" y="589"/>
                  </a:lnTo>
                  <a:lnTo>
                    <a:pt x="647" y="589"/>
                  </a:lnTo>
                  <a:lnTo>
                    <a:pt x="646" y="590"/>
                  </a:lnTo>
                  <a:lnTo>
                    <a:pt x="645" y="590"/>
                  </a:lnTo>
                  <a:lnTo>
                    <a:pt x="643" y="589"/>
                  </a:lnTo>
                  <a:lnTo>
                    <a:pt x="643" y="589"/>
                  </a:lnTo>
                  <a:lnTo>
                    <a:pt x="643" y="590"/>
                  </a:lnTo>
                  <a:lnTo>
                    <a:pt x="643" y="591"/>
                  </a:lnTo>
                  <a:lnTo>
                    <a:pt x="643" y="591"/>
                  </a:lnTo>
                  <a:lnTo>
                    <a:pt x="643" y="591"/>
                  </a:lnTo>
                  <a:lnTo>
                    <a:pt x="643" y="590"/>
                  </a:lnTo>
                  <a:lnTo>
                    <a:pt x="643" y="589"/>
                  </a:lnTo>
                  <a:lnTo>
                    <a:pt x="643" y="589"/>
                  </a:lnTo>
                  <a:lnTo>
                    <a:pt x="644" y="589"/>
                  </a:lnTo>
                  <a:lnTo>
                    <a:pt x="645" y="589"/>
                  </a:lnTo>
                  <a:lnTo>
                    <a:pt x="646" y="589"/>
                  </a:lnTo>
                  <a:lnTo>
                    <a:pt x="646" y="589"/>
                  </a:lnTo>
                  <a:lnTo>
                    <a:pt x="647" y="588"/>
                  </a:lnTo>
                  <a:lnTo>
                    <a:pt x="647" y="588"/>
                  </a:lnTo>
                  <a:lnTo>
                    <a:pt x="647" y="586"/>
                  </a:lnTo>
                  <a:lnTo>
                    <a:pt x="647" y="586"/>
                  </a:lnTo>
                  <a:lnTo>
                    <a:pt x="646" y="586"/>
                  </a:lnTo>
                  <a:lnTo>
                    <a:pt x="646" y="586"/>
                  </a:lnTo>
                  <a:lnTo>
                    <a:pt x="646" y="585"/>
                  </a:lnTo>
                  <a:lnTo>
                    <a:pt x="646" y="585"/>
                  </a:lnTo>
                  <a:lnTo>
                    <a:pt x="646" y="584"/>
                  </a:lnTo>
                  <a:lnTo>
                    <a:pt x="646" y="584"/>
                  </a:lnTo>
                  <a:lnTo>
                    <a:pt x="646" y="584"/>
                  </a:lnTo>
                  <a:lnTo>
                    <a:pt x="646" y="583"/>
                  </a:lnTo>
                  <a:lnTo>
                    <a:pt x="646" y="583"/>
                  </a:lnTo>
                  <a:lnTo>
                    <a:pt x="646" y="583"/>
                  </a:lnTo>
                  <a:lnTo>
                    <a:pt x="646" y="583"/>
                  </a:lnTo>
                  <a:lnTo>
                    <a:pt x="645" y="584"/>
                  </a:lnTo>
                  <a:lnTo>
                    <a:pt x="645" y="585"/>
                  </a:lnTo>
                  <a:lnTo>
                    <a:pt x="643" y="585"/>
                  </a:lnTo>
                  <a:lnTo>
                    <a:pt x="643" y="585"/>
                  </a:lnTo>
                  <a:lnTo>
                    <a:pt x="643" y="583"/>
                  </a:lnTo>
                  <a:lnTo>
                    <a:pt x="643" y="582"/>
                  </a:lnTo>
                  <a:lnTo>
                    <a:pt x="643" y="581"/>
                  </a:lnTo>
                  <a:lnTo>
                    <a:pt x="649" y="575"/>
                  </a:lnTo>
                  <a:lnTo>
                    <a:pt x="650" y="574"/>
                  </a:lnTo>
                  <a:lnTo>
                    <a:pt x="650" y="573"/>
                  </a:lnTo>
                  <a:lnTo>
                    <a:pt x="651" y="570"/>
                  </a:lnTo>
                  <a:lnTo>
                    <a:pt x="651" y="570"/>
                  </a:lnTo>
                  <a:lnTo>
                    <a:pt x="650" y="569"/>
                  </a:lnTo>
                  <a:lnTo>
                    <a:pt x="650" y="569"/>
                  </a:lnTo>
                  <a:lnTo>
                    <a:pt x="648" y="569"/>
                  </a:lnTo>
                  <a:lnTo>
                    <a:pt x="647" y="565"/>
                  </a:lnTo>
                  <a:lnTo>
                    <a:pt x="647" y="565"/>
                  </a:lnTo>
                  <a:lnTo>
                    <a:pt x="645" y="558"/>
                  </a:lnTo>
                  <a:lnTo>
                    <a:pt x="643" y="556"/>
                  </a:lnTo>
                  <a:lnTo>
                    <a:pt x="643" y="556"/>
                  </a:lnTo>
                  <a:lnTo>
                    <a:pt x="643" y="556"/>
                  </a:lnTo>
                  <a:lnTo>
                    <a:pt x="643" y="557"/>
                  </a:lnTo>
                  <a:lnTo>
                    <a:pt x="642" y="557"/>
                  </a:lnTo>
                  <a:lnTo>
                    <a:pt x="638" y="562"/>
                  </a:lnTo>
                  <a:lnTo>
                    <a:pt x="642" y="557"/>
                  </a:lnTo>
                  <a:lnTo>
                    <a:pt x="642" y="557"/>
                  </a:lnTo>
                  <a:lnTo>
                    <a:pt x="642" y="555"/>
                  </a:lnTo>
                  <a:lnTo>
                    <a:pt x="638" y="552"/>
                  </a:lnTo>
                  <a:lnTo>
                    <a:pt x="630" y="548"/>
                  </a:lnTo>
                  <a:lnTo>
                    <a:pt x="629" y="548"/>
                  </a:lnTo>
                  <a:lnTo>
                    <a:pt x="629" y="548"/>
                  </a:lnTo>
                  <a:lnTo>
                    <a:pt x="628" y="549"/>
                  </a:lnTo>
                  <a:lnTo>
                    <a:pt x="628" y="547"/>
                  </a:lnTo>
                  <a:lnTo>
                    <a:pt x="628" y="547"/>
                  </a:lnTo>
                  <a:lnTo>
                    <a:pt x="623" y="547"/>
                  </a:lnTo>
                  <a:lnTo>
                    <a:pt x="623" y="547"/>
                  </a:lnTo>
                  <a:lnTo>
                    <a:pt x="615" y="547"/>
                  </a:lnTo>
                  <a:lnTo>
                    <a:pt x="613" y="547"/>
                  </a:lnTo>
                  <a:lnTo>
                    <a:pt x="613" y="547"/>
                  </a:lnTo>
                  <a:lnTo>
                    <a:pt x="612" y="547"/>
                  </a:lnTo>
                  <a:lnTo>
                    <a:pt x="612" y="547"/>
                  </a:lnTo>
                  <a:lnTo>
                    <a:pt x="611" y="547"/>
                  </a:lnTo>
                  <a:lnTo>
                    <a:pt x="610" y="545"/>
                  </a:lnTo>
                  <a:lnTo>
                    <a:pt x="610" y="544"/>
                  </a:lnTo>
                  <a:lnTo>
                    <a:pt x="608" y="543"/>
                  </a:lnTo>
                  <a:lnTo>
                    <a:pt x="607" y="542"/>
                  </a:lnTo>
                  <a:lnTo>
                    <a:pt x="606" y="542"/>
                  </a:lnTo>
                  <a:lnTo>
                    <a:pt x="604" y="542"/>
                  </a:lnTo>
                  <a:lnTo>
                    <a:pt x="603" y="541"/>
                  </a:lnTo>
                  <a:lnTo>
                    <a:pt x="603" y="539"/>
                  </a:lnTo>
                  <a:lnTo>
                    <a:pt x="598" y="533"/>
                  </a:lnTo>
                  <a:lnTo>
                    <a:pt x="597" y="533"/>
                  </a:lnTo>
                  <a:lnTo>
                    <a:pt x="597" y="533"/>
                  </a:lnTo>
                  <a:lnTo>
                    <a:pt x="596" y="533"/>
                  </a:lnTo>
                  <a:lnTo>
                    <a:pt x="596" y="533"/>
                  </a:lnTo>
                  <a:lnTo>
                    <a:pt x="595" y="532"/>
                  </a:lnTo>
                  <a:lnTo>
                    <a:pt x="593" y="532"/>
                  </a:lnTo>
                  <a:lnTo>
                    <a:pt x="592" y="532"/>
                  </a:lnTo>
                  <a:lnTo>
                    <a:pt x="592" y="532"/>
                  </a:lnTo>
                  <a:lnTo>
                    <a:pt x="592" y="532"/>
                  </a:lnTo>
                  <a:lnTo>
                    <a:pt x="590" y="532"/>
                  </a:lnTo>
                  <a:lnTo>
                    <a:pt x="590" y="532"/>
                  </a:lnTo>
                  <a:lnTo>
                    <a:pt x="590" y="532"/>
                  </a:lnTo>
                  <a:lnTo>
                    <a:pt x="591" y="532"/>
                  </a:lnTo>
                  <a:lnTo>
                    <a:pt x="591" y="532"/>
                  </a:lnTo>
                  <a:lnTo>
                    <a:pt x="592" y="531"/>
                  </a:lnTo>
                  <a:lnTo>
                    <a:pt x="592" y="531"/>
                  </a:lnTo>
                  <a:lnTo>
                    <a:pt x="592" y="531"/>
                  </a:lnTo>
                  <a:lnTo>
                    <a:pt x="591" y="529"/>
                  </a:lnTo>
                  <a:lnTo>
                    <a:pt x="590" y="528"/>
                  </a:lnTo>
                  <a:lnTo>
                    <a:pt x="590" y="528"/>
                  </a:lnTo>
                  <a:lnTo>
                    <a:pt x="589" y="527"/>
                  </a:lnTo>
                  <a:lnTo>
                    <a:pt x="585" y="525"/>
                  </a:lnTo>
                  <a:lnTo>
                    <a:pt x="583" y="525"/>
                  </a:lnTo>
                  <a:lnTo>
                    <a:pt x="582" y="525"/>
                  </a:lnTo>
                  <a:lnTo>
                    <a:pt x="582" y="524"/>
                  </a:lnTo>
                  <a:lnTo>
                    <a:pt x="581" y="523"/>
                  </a:lnTo>
                  <a:lnTo>
                    <a:pt x="581" y="523"/>
                  </a:lnTo>
                  <a:lnTo>
                    <a:pt x="581" y="522"/>
                  </a:lnTo>
                  <a:lnTo>
                    <a:pt x="579" y="522"/>
                  </a:lnTo>
                  <a:lnTo>
                    <a:pt x="579" y="521"/>
                  </a:lnTo>
                  <a:lnTo>
                    <a:pt x="580" y="521"/>
                  </a:lnTo>
                  <a:lnTo>
                    <a:pt x="581" y="521"/>
                  </a:lnTo>
                  <a:lnTo>
                    <a:pt x="582" y="521"/>
                  </a:lnTo>
                  <a:lnTo>
                    <a:pt x="583" y="521"/>
                  </a:lnTo>
                  <a:lnTo>
                    <a:pt x="583" y="521"/>
                  </a:lnTo>
                  <a:lnTo>
                    <a:pt x="584" y="521"/>
                  </a:lnTo>
                  <a:lnTo>
                    <a:pt x="585" y="520"/>
                  </a:lnTo>
                  <a:lnTo>
                    <a:pt x="585" y="520"/>
                  </a:lnTo>
                  <a:lnTo>
                    <a:pt x="573" y="520"/>
                  </a:lnTo>
                  <a:lnTo>
                    <a:pt x="572" y="521"/>
                  </a:lnTo>
                  <a:lnTo>
                    <a:pt x="572" y="521"/>
                  </a:lnTo>
                  <a:lnTo>
                    <a:pt x="573" y="521"/>
                  </a:lnTo>
                  <a:lnTo>
                    <a:pt x="575" y="521"/>
                  </a:lnTo>
                  <a:lnTo>
                    <a:pt x="575" y="521"/>
                  </a:lnTo>
                  <a:lnTo>
                    <a:pt x="574" y="521"/>
                  </a:lnTo>
                  <a:lnTo>
                    <a:pt x="572" y="521"/>
                  </a:lnTo>
                  <a:lnTo>
                    <a:pt x="570" y="522"/>
                  </a:lnTo>
                  <a:lnTo>
                    <a:pt x="566" y="523"/>
                  </a:lnTo>
                  <a:lnTo>
                    <a:pt x="563" y="522"/>
                  </a:lnTo>
                  <a:lnTo>
                    <a:pt x="563" y="521"/>
                  </a:lnTo>
                  <a:lnTo>
                    <a:pt x="563" y="521"/>
                  </a:lnTo>
                  <a:lnTo>
                    <a:pt x="563" y="521"/>
                  </a:lnTo>
                  <a:lnTo>
                    <a:pt x="562" y="521"/>
                  </a:lnTo>
                  <a:lnTo>
                    <a:pt x="552" y="521"/>
                  </a:lnTo>
                  <a:lnTo>
                    <a:pt x="551" y="521"/>
                  </a:lnTo>
                  <a:lnTo>
                    <a:pt x="550" y="518"/>
                  </a:lnTo>
                  <a:lnTo>
                    <a:pt x="549" y="517"/>
                  </a:lnTo>
                  <a:lnTo>
                    <a:pt x="543" y="516"/>
                  </a:lnTo>
                  <a:lnTo>
                    <a:pt x="542" y="514"/>
                  </a:lnTo>
                  <a:lnTo>
                    <a:pt x="542" y="514"/>
                  </a:lnTo>
                  <a:lnTo>
                    <a:pt x="541" y="512"/>
                  </a:lnTo>
                  <a:lnTo>
                    <a:pt x="541" y="512"/>
                  </a:lnTo>
                  <a:lnTo>
                    <a:pt x="541" y="511"/>
                  </a:lnTo>
                  <a:lnTo>
                    <a:pt x="541" y="511"/>
                  </a:lnTo>
                  <a:lnTo>
                    <a:pt x="540" y="512"/>
                  </a:lnTo>
                  <a:lnTo>
                    <a:pt x="539" y="514"/>
                  </a:lnTo>
                  <a:lnTo>
                    <a:pt x="539" y="514"/>
                  </a:lnTo>
                  <a:lnTo>
                    <a:pt x="539" y="514"/>
                  </a:lnTo>
                  <a:lnTo>
                    <a:pt x="540" y="514"/>
                  </a:lnTo>
                  <a:lnTo>
                    <a:pt x="541" y="514"/>
                  </a:lnTo>
                  <a:lnTo>
                    <a:pt x="541" y="515"/>
                  </a:lnTo>
                  <a:lnTo>
                    <a:pt x="541" y="515"/>
                  </a:lnTo>
                  <a:lnTo>
                    <a:pt x="541" y="516"/>
                  </a:lnTo>
                  <a:lnTo>
                    <a:pt x="536" y="517"/>
                  </a:lnTo>
                  <a:lnTo>
                    <a:pt x="534" y="518"/>
                  </a:lnTo>
                  <a:lnTo>
                    <a:pt x="534" y="518"/>
                  </a:lnTo>
                  <a:lnTo>
                    <a:pt x="533" y="518"/>
                  </a:lnTo>
                  <a:lnTo>
                    <a:pt x="533" y="519"/>
                  </a:lnTo>
                  <a:lnTo>
                    <a:pt x="533" y="519"/>
                  </a:lnTo>
                  <a:lnTo>
                    <a:pt x="533" y="521"/>
                  </a:lnTo>
                  <a:lnTo>
                    <a:pt x="534" y="525"/>
                  </a:lnTo>
                  <a:lnTo>
                    <a:pt x="534" y="528"/>
                  </a:lnTo>
                  <a:lnTo>
                    <a:pt x="534" y="528"/>
                  </a:lnTo>
                  <a:lnTo>
                    <a:pt x="534" y="528"/>
                  </a:lnTo>
                  <a:lnTo>
                    <a:pt x="534" y="529"/>
                  </a:lnTo>
                  <a:lnTo>
                    <a:pt x="533" y="529"/>
                  </a:lnTo>
                  <a:lnTo>
                    <a:pt x="532" y="529"/>
                  </a:lnTo>
                  <a:lnTo>
                    <a:pt x="531" y="529"/>
                  </a:lnTo>
                  <a:lnTo>
                    <a:pt x="531" y="528"/>
                  </a:lnTo>
                  <a:lnTo>
                    <a:pt x="530" y="527"/>
                  </a:lnTo>
                  <a:lnTo>
                    <a:pt x="530" y="526"/>
                  </a:lnTo>
                  <a:lnTo>
                    <a:pt x="530" y="525"/>
                  </a:lnTo>
                  <a:lnTo>
                    <a:pt x="530" y="524"/>
                  </a:lnTo>
                  <a:lnTo>
                    <a:pt x="530" y="523"/>
                  </a:lnTo>
                  <a:lnTo>
                    <a:pt x="531" y="521"/>
                  </a:lnTo>
                  <a:lnTo>
                    <a:pt x="532" y="519"/>
                  </a:lnTo>
                  <a:lnTo>
                    <a:pt x="531" y="519"/>
                  </a:lnTo>
                  <a:lnTo>
                    <a:pt x="531" y="519"/>
                  </a:lnTo>
                  <a:lnTo>
                    <a:pt x="531" y="518"/>
                  </a:lnTo>
                  <a:lnTo>
                    <a:pt x="531" y="518"/>
                  </a:lnTo>
                  <a:lnTo>
                    <a:pt x="530" y="517"/>
                  </a:lnTo>
                  <a:lnTo>
                    <a:pt x="530" y="515"/>
                  </a:lnTo>
                  <a:lnTo>
                    <a:pt x="532" y="514"/>
                  </a:lnTo>
                  <a:lnTo>
                    <a:pt x="533" y="514"/>
                  </a:lnTo>
                  <a:lnTo>
                    <a:pt x="534" y="513"/>
                  </a:lnTo>
                  <a:lnTo>
                    <a:pt x="534" y="513"/>
                  </a:lnTo>
                  <a:lnTo>
                    <a:pt x="534" y="511"/>
                  </a:lnTo>
                  <a:lnTo>
                    <a:pt x="533" y="511"/>
                  </a:lnTo>
                  <a:lnTo>
                    <a:pt x="531" y="510"/>
                  </a:lnTo>
                  <a:lnTo>
                    <a:pt x="530" y="511"/>
                  </a:lnTo>
                  <a:lnTo>
                    <a:pt x="530" y="510"/>
                  </a:lnTo>
                  <a:lnTo>
                    <a:pt x="530" y="511"/>
                  </a:lnTo>
                  <a:lnTo>
                    <a:pt x="530" y="512"/>
                  </a:lnTo>
                  <a:lnTo>
                    <a:pt x="530" y="512"/>
                  </a:lnTo>
                  <a:lnTo>
                    <a:pt x="529" y="511"/>
                  </a:lnTo>
                  <a:lnTo>
                    <a:pt x="529" y="512"/>
                  </a:lnTo>
                  <a:lnTo>
                    <a:pt x="529" y="513"/>
                  </a:lnTo>
                  <a:lnTo>
                    <a:pt x="528" y="514"/>
                  </a:lnTo>
                  <a:lnTo>
                    <a:pt x="520" y="517"/>
                  </a:lnTo>
                  <a:lnTo>
                    <a:pt x="517" y="517"/>
                  </a:lnTo>
                  <a:lnTo>
                    <a:pt x="517" y="517"/>
                  </a:lnTo>
                  <a:lnTo>
                    <a:pt x="516" y="519"/>
                  </a:lnTo>
                  <a:lnTo>
                    <a:pt x="516" y="520"/>
                  </a:lnTo>
                  <a:lnTo>
                    <a:pt x="516" y="520"/>
                  </a:lnTo>
                  <a:lnTo>
                    <a:pt x="516" y="518"/>
                  </a:lnTo>
                  <a:lnTo>
                    <a:pt x="516" y="518"/>
                  </a:lnTo>
                  <a:lnTo>
                    <a:pt x="513" y="518"/>
                  </a:lnTo>
                  <a:lnTo>
                    <a:pt x="512" y="518"/>
                  </a:lnTo>
                  <a:lnTo>
                    <a:pt x="510" y="521"/>
                  </a:lnTo>
                  <a:lnTo>
                    <a:pt x="509" y="521"/>
                  </a:lnTo>
                  <a:lnTo>
                    <a:pt x="509" y="526"/>
                  </a:lnTo>
                  <a:lnTo>
                    <a:pt x="508" y="527"/>
                  </a:lnTo>
                  <a:lnTo>
                    <a:pt x="507" y="527"/>
                  </a:lnTo>
                  <a:lnTo>
                    <a:pt x="506" y="528"/>
                  </a:lnTo>
                  <a:lnTo>
                    <a:pt x="505" y="530"/>
                  </a:lnTo>
                  <a:lnTo>
                    <a:pt x="503" y="532"/>
                  </a:lnTo>
                  <a:lnTo>
                    <a:pt x="502" y="532"/>
                  </a:lnTo>
                  <a:lnTo>
                    <a:pt x="502" y="532"/>
                  </a:lnTo>
                  <a:lnTo>
                    <a:pt x="503" y="532"/>
                  </a:lnTo>
                  <a:lnTo>
                    <a:pt x="503" y="534"/>
                  </a:lnTo>
                  <a:lnTo>
                    <a:pt x="503" y="535"/>
                  </a:lnTo>
                  <a:lnTo>
                    <a:pt x="503" y="535"/>
                  </a:lnTo>
                  <a:lnTo>
                    <a:pt x="502" y="535"/>
                  </a:lnTo>
                  <a:lnTo>
                    <a:pt x="500" y="532"/>
                  </a:lnTo>
                  <a:lnTo>
                    <a:pt x="495" y="528"/>
                  </a:lnTo>
                  <a:lnTo>
                    <a:pt x="495" y="528"/>
                  </a:lnTo>
                  <a:lnTo>
                    <a:pt x="488" y="526"/>
                  </a:lnTo>
                  <a:lnTo>
                    <a:pt x="487" y="526"/>
                  </a:lnTo>
                  <a:lnTo>
                    <a:pt x="487" y="526"/>
                  </a:lnTo>
                  <a:lnTo>
                    <a:pt x="487" y="527"/>
                  </a:lnTo>
                  <a:lnTo>
                    <a:pt x="487" y="528"/>
                  </a:lnTo>
                  <a:lnTo>
                    <a:pt x="487" y="529"/>
                  </a:lnTo>
                  <a:lnTo>
                    <a:pt x="486" y="529"/>
                  </a:lnTo>
                  <a:lnTo>
                    <a:pt x="485" y="529"/>
                  </a:lnTo>
                  <a:lnTo>
                    <a:pt x="485" y="528"/>
                  </a:lnTo>
                  <a:lnTo>
                    <a:pt x="485" y="528"/>
                  </a:lnTo>
                  <a:lnTo>
                    <a:pt x="484" y="528"/>
                  </a:lnTo>
                  <a:lnTo>
                    <a:pt x="483" y="529"/>
                  </a:lnTo>
                  <a:lnTo>
                    <a:pt x="481" y="529"/>
                  </a:lnTo>
                  <a:lnTo>
                    <a:pt x="480" y="529"/>
                  </a:lnTo>
                  <a:lnTo>
                    <a:pt x="479" y="530"/>
                  </a:lnTo>
                  <a:lnTo>
                    <a:pt x="479" y="530"/>
                  </a:lnTo>
                  <a:lnTo>
                    <a:pt x="478" y="530"/>
                  </a:lnTo>
                  <a:lnTo>
                    <a:pt x="476" y="529"/>
                  </a:lnTo>
                  <a:lnTo>
                    <a:pt x="473" y="529"/>
                  </a:lnTo>
                  <a:lnTo>
                    <a:pt x="473" y="529"/>
                  </a:lnTo>
                  <a:lnTo>
                    <a:pt x="473" y="529"/>
                  </a:lnTo>
                  <a:lnTo>
                    <a:pt x="472" y="528"/>
                  </a:lnTo>
                  <a:lnTo>
                    <a:pt x="472" y="527"/>
                  </a:lnTo>
                  <a:lnTo>
                    <a:pt x="472" y="527"/>
                  </a:lnTo>
                  <a:lnTo>
                    <a:pt x="472" y="526"/>
                  </a:lnTo>
                  <a:lnTo>
                    <a:pt x="471" y="526"/>
                  </a:lnTo>
                  <a:lnTo>
                    <a:pt x="471" y="526"/>
                  </a:lnTo>
                  <a:lnTo>
                    <a:pt x="466" y="521"/>
                  </a:lnTo>
                  <a:lnTo>
                    <a:pt x="465" y="519"/>
                  </a:lnTo>
                  <a:lnTo>
                    <a:pt x="465" y="519"/>
                  </a:lnTo>
                  <a:lnTo>
                    <a:pt x="462" y="519"/>
                  </a:lnTo>
                  <a:lnTo>
                    <a:pt x="465" y="519"/>
                  </a:lnTo>
                  <a:lnTo>
                    <a:pt x="465" y="518"/>
                  </a:lnTo>
                  <a:lnTo>
                    <a:pt x="465" y="517"/>
                  </a:lnTo>
                  <a:lnTo>
                    <a:pt x="464" y="516"/>
                  </a:lnTo>
                  <a:lnTo>
                    <a:pt x="465" y="515"/>
                  </a:lnTo>
                  <a:lnTo>
                    <a:pt x="467" y="496"/>
                  </a:lnTo>
                  <a:lnTo>
                    <a:pt x="466" y="496"/>
                  </a:lnTo>
                  <a:lnTo>
                    <a:pt x="467" y="496"/>
                  </a:lnTo>
                  <a:lnTo>
                    <a:pt x="467" y="496"/>
                  </a:lnTo>
                  <a:lnTo>
                    <a:pt x="467" y="495"/>
                  </a:lnTo>
                  <a:lnTo>
                    <a:pt x="466" y="494"/>
                  </a:lnTo>
                  <a:lnTo>
                    <a:pt x="464" y="493"/>
                  </a:lnTo>
                  <a:lnTo>
                    <a:pt x="463" y="492"/>
                  </a:lnTo>
                  <a:lnTo>
                    <a:pt x="461" y="492"/>
                  </a:lnTo>
                  <a:lnTo>
                    <a:pt x="459" y="491"/>
                  </a:lnTo>
                  <a:lnTo>
                    <a:pt x="458" y="491"/>
                  </a:lnTo>
                  <a:lnTo>
                    <a:pt x="457" y="490"/>
                  </a:lnTo>
                  <a:lnTo>
                    <a:pt x="456" y="491"/>
                  </a:lnTo>
                  <a:lnTo>
                    <a:pt x="454" y="491"/>
                  </a:lnTo>
                  <a:lnTo>
                    <a:pt x="454" y="491"/>
                  </a:lnTo>
                  <a:lnTo>
                    <a:pt x="454" y="490"/>
                  </a:lnTo>
                  <a:lnTo>
                    <a:pt x="452" y="490"/>
                  </a:lnTo>
                  <a:lnTo>
                    <a:pt x="452" y="491"/>
                  </a:lnTo>
                  <a:lnTo>
                    <a:pt x="439" y="492"/>
                  </a:lnTo>
                  <a:lnTo>
                    <a:pt x="439" y="492"/>
                  </a:lnTo>
                  <a:lnTo>
                    <a:pt x="436" y="495"/>
                  </a:lnTo>
                  <a:lnTo>
                    <a:pt x="439" y="492"/>
                  </a:lnTo>
                  <a:lnTo>
                    <a:pt x="439" y="492"/>
                  </a:lnTo>
                  <a:lnTo>
                    <a:pt x="439" y="492"/>
                  </a:lnTo>
                  <a:lnTo>
                    <a:pt x="439" y="492"/>
                  </a:lnTo>
                  <a:lnTo>
                    <a:pt x="439" y="492"/>
                  </a:lnTo>
                  <a:lnTo>
                    <a:pt x="439" y="491"/>
                  </a:lnTo>
                  <a:lnTo>
                    <a:pt x="439" y="491"/>
                  </a:lnTo>
                  <a:lnTo>
                    <a:pt x="438" y="492"/>
                  </a:lnTo>
                  <a:lnTo>
                    <a:pt x="437" y="492"/>
                  </a:lnTo>
                  <a:lnTo>
                    <a:pt x="436" y="491"/>
                  </a:lnTo>
                  <a:lnTo>
                    <a:pt x="436" y="491"/>
                  </a:lnTo>
                  <a:lnTo>
                    <a:pt x="436" y="491"/>
                  </a:lnTo>
                  <a:lnTo>
                    <a:pt x="436" y="491"/>
                  </a:lnTo>
                  <a:lnTo>
                    <a:pt x="436" y="491"/>
                  </a:lnTo>
                  <a:lnTo>
                    <a:pt x="436" y="490"/>
                  </a:lnTo>
                  <a:lnTo>
                    <a:pt x="436" y="489"/>
                  </a:lnTo>
                  <a:lnTo>
                    <a:pt x="436" y="489"/>
                  </a:lnTo>
                  <a:lnTo>
                    <a:pt x="439" y="487"/>
                  </a:lnTo>
                  <a:lnTo>
                    <a:pt x="439" y="486"/>
                  </a:lnTo>
                  <a:lnTo>
                    <a:pt x="439" y="486"/>
                  </a:lnTo>
                  <a:lnTo>
                    <a:pt x="439" y="480"/>
                  </a:lnTo>
                  <a:lnTo>
                    <a:pt x="440" y="478"/>
                  </a:lnTo>
                  <a:lnTo>
                    <a:pt x="440" y="478"/>
                  </a:lnTo>
                  <a:lnTo>
                    <a:pt x="440" y="477"/>
                  </a:lnTo>
                  <a:lnTo>
                    <a:pt x="439" y="476"/>
                  </a:lnTo>
                  <a:lnTo>
                    <a:pt x="439" y="476"/>
                  </a:lnTo>
                  <a:lnTo>
                    <a:pt x="439" y="475"/>
                  </a:lnTo>
                  <a:lnTo>
                    <a:pt x="440" y="474"/>
                  </a:lnTo>
                  <a:lnTo>
                    <a:pt x="441" y="474"/>
                  </a:lnTo>
                  <a:lnTo>
                    <a:pt x="440" y="475"/>
                  </a:lnTo>
                  <a:lnTo>
                    <a:pt x="441" y="476"/>
                  </a:lnTo>
                  <a:lnTo>
                    <a:pt x="442" y="476"/>
                  </a:lnTo>
                  <a:lnTo>
                    <a:pt x="441" y="478"/>
                  </a:lnTo>
                  <a:lnTo>
                    <a:pt x="442" y="478"/>
                  </a:lnTo>
                  <a:lnTo>
                    <a:pt x="442" y="478"/>
                  </a:lnTo>
                  <a:lnTo>
                    <a:pt x="443" y="471"/>
                  </a:lnTo>
                  <a:lnTo>
                    <a:pt x="443" y="470"/>
                  </a:lnTo>
                  <a:lnTo>
                    <a:pt x="443" y="470"/>
                  </a:lnTo>
                  <a:lnTo>
                    <a:pt x="444" y="470"/>
                  </a:lnTo>
                  <a:lnTo>
                    <a:pt x="444" y="469"/>
                  </a:lnTo>
                  <a:lnTo>
                    <a:pt x="443" y="469"/>
                  </a:lnTo>
                  <a:lnTo>
                    <a:pt x="444" y="467"/>
                  </a:lnTo>
                  <a:lnTo>
                    <a:pt x="444" y="466"/>
                  </a:lnTo>
                  <a:lnTo>
                    <a:pt x="445" y="464"/>
                  </a:lnTo>
                  <a:lnTo>
                    <a:pt x="447" y="462"/>
                  </a:lnTo>
                  <a:lnTo>
                    <a:pt x="447" y="460"/>
                  </a:lnTo>
                  <a:lnTo>
                    <a:pt x="447" y="459"/>
                  </a:lnTo>
                  <a:lnTo>
                    <a:pt x="447" y="458"/>
                  </a:lnTo>
                  <a:lnTo>
                    <a:pt x="443" y="458"/>
                  </a:lnTo>
                  <a:lnTo>
                    <a:pt x="443" y="459"/>
                  </a:lnTo>
                  <a:lnTo>
                    <a:pt x="443" y="458"/>
                  </a:lnTo>
                  <a:lnTo>
                    <a:pt x="440" y="457"/>
                  </a:lnTo>
                  <a:lnTo>
                    <a:pt x="437" y="458"/>
                  </a:lnTo>
                  <a:lnTo>
                    <a:pt x="436" y="459"/>
                  </a:lnTo>
                  <a:lnTo>
                    <a:pt x="429" y="459"/>
                  </a:lnTo>
                  <a:lnTo>
                    <a:pt x="429" y="460"/>
                  </a:lnTo>
                  <a:lnTo>
                    <a:pt x="427" y="467"/>
                  </a:lnTo>
                  <a:lnTo>
                    <a:pt x="426" y="469"/>
                  </a:lnTo>
                  <a:lnTo>
                    <a:pt x="425" y="471"/>
                  </a:lnTo>
                  <a:lnTo>
                    <a:pt x="425" y="472"/>
                  </a:lnTo>
                  <a:lnTo>
                    <a:pt x="423" y="473"/>
                  </a:lnTo>
                  <a:lnTo>
                    <a:pt x="423" y="474"/>
                  </a:lnTo>
                  <a:lnTo>
                    <a:pt x="421" y="476"/>
                  </a:lnTo>
                  <a:lnTo>
                    <a:pt x="421" y="476"/>
                  </a:lnTo>
                  <a:lnTo>
                    <a:pt x="420" y="476"/>
                  </a:lnTo>
                  <a:lnTo>
                    <a:pt x="420" y="475"/>
                  </a:lnTo>
                  <a:lnTo>
                    <a:pt x="419" y="474"/>
                  </a:lnTo>
                  <a:lnTo>
                    <a:pt x="418" y="474"/>
                  </a:lnTo>
                  <a:lnTo>
                    <a:pt x="417" y="474"/>
                  </a:lnTo>
                  <a:lnTo>
                    <a:pt x="413" y="476"/>
                  </a:lnTo>
                  <a:lnTo>
                    <a:pt x="412" y="476"/>
                  </a:lnTo>
                  <a:lnTo>
                    <a:pt x="409" y="476"/>
                  </a:lnTo>
                  <a:lnTo>
                    <a:pt x="407" y="478"/>
                  </a:lnTo>
                  <a:lnTo>
                    <a:pt x="406" y="478"/>
                  </a:lnTo>
                  <a:lnTo>
                    <a:pt x="404" y="477"/>
                  </a:lnTo>
                  <a:lnTo>
                    <a:pt x="403" y="475"/>
                  </a:lnTo>
                  <a:lnTo>
                    <a:pt x="403" y="474"/>
                  </a:lnTo>
                  <a:lnTo>
                    <a:pt x="403" y="475"/>
                  </a:lnTo>
                  <a:lnTo>
                    <a:pt x="401" y="475"/>
                  </a:lnTo>
                  <a:lnTo>
                    <a:pt x="399" y="474"/>
                  </a:lnTo>
                  <a:lnTo>
                    <a:pt x="397" y="472"/>
                  </a:lnTo>
                  <a:lnTo>
                    <a:pt x="396" y="472"/>
                  </a:lnTo>
                  <a:lnTo>
                    <a:pt x="396" y="471"/>
                  </a:lnTo>
                  <a:lnTo>
                    <a:pt x="394" y="467"/>
                  </a:lnTo>
                  <a:lnTo>
                    <a:pt x="392" y="464"/>
                  </a:lnTo>
                  <a:lnTo>
                    <a:pt x="390" y="460"/>
                  </a:lnTo>
                  <a:lnTo>
                    <a:pt x="391" y="459"/>
                  </a:lnTo>
                  <a:lnTo>
                    <a:pt x="391" y="459"/>
                  </a:lnTo>
                  <a:lnTo>
                    <a:pt x="391" y="458"/>
                  </a:lnTo>
                  <a:lnTo>
                    <a:pt x="389" y="456"/>
                  </a:lnTo>
                  <a:lnTo>
                    <a:pt x="388" y="454"/>
                  </a:lnTo>
                  <a:lnTo>
                    <a:pt x="389" y="446"/>
                  </a:lnTo>
                  <a:lnTo>
                    <a:pt x="389" y="445"/>
                  </a:lnTo>
                  <a:lnTo>
                    <a:pt x="388" y="445"/>
                  </a:lnTo>
                  <a:lnTo>
                    <a:pt x="388" y="440"/>
                  </a:lnTo>
                  <a:lnTo>
                    <a:pt x="388" y="440"/>
                  </a:lnTo>
                  <a:lnTo>
                    <a:pt x="388" y="439"/>
                  </a:lnTo>
                  <a:lnTo>
                    <a:pt x="388" y="438"/>
                  </a:lnTo>
                  <a:lnTo>
                    <a:pt x="389" y="438"/>
                  </a:lnTo>
                  <a:lnTo>
                    <a:pt x="389" y="435"/>
                  </a:lnTo>
                  <a:lnTo>
                    <a:pt x="389" y="435"/>
                  </a:lnTo>
                  <a:lnTo>
                    <a:pt x="390" y="435"/>
                  </a:lnTo>
                  <a:lnTo>
                    <a:pt x="391" y="435"/>
                  </a:lnTo>
                  <a:lnTo>
                    <a:pt x="392" y="434"/>
                  </a:lnTo>
                  <a:lnTo>
                    <a:pt x="392" y="433"/>
                  </a:lnTo>
                  <a:lnTo>
                    <a:pt x="392" y="433"/>
                  </a:lnTo>
                  <a:lnTo>
                    <a:pt x="392" y="434"/>
                  </a:lnTo>
                  <a:lnTo>
                    <a:pt x="391" y="434"/>
                  </a:lnTo>
                  <a:lnTo>
                    <a:pt x="391" y="434"/>
                  </a:lnTo>
                  <a:lnTo>
                    <a:pt x="391" y="434"/>
                  </a:lnTo>
                  <a:lnTo>
                    <a:pt x="391" y="434"/>
                  </a:lnTo>
                  <a:lnTo>
                    <a:pt x="392" y="432"/>
                  </a:lnTo>
                  <a:lnTo>
                    <a:pt x="392" y="432"/>
                  </a:lnTo>
                  <a:lnTo>
                    <a:pt x="391" y="431"/>
                  </a:lnTo>
                  <a:lnTo>
                    <a:pt x="390" y="430"/>
                  </a:lnTo>
                  <a:lnTo>
                    <a:pt x="390" y="430"/>
                  </a:lnTo>
                  <a:lnTo>
                    <a:pt x="389" y="426"/>
                  </a:lnTo>
                  <a:lnTo>
                    <a:pt x="390" y="426"/>
                  </a:lnTo>
                  <a:lnTo>
                    <a:pt x="390" y="424"/>
                  </a:lnTo>
                  <a:lnTo>
                    <a:pt x="390" y="424"/>
                  </a:lnTo>
                  <a:lnTo>
                    <a:pt x="389" y="424"/>
                  </a:lnTo>
                  <a:lnTo>
                    <a:pt x="389" y="424"/>
                  </a:lnTo>
                  <a:lnTo>
                    <a:pt x="389" y="423"/>
                  </a:lnTo>
                  <a:lnTo>
                    <a:pt x="390" y="423"/>
                  </a:lnTo>
                  <a:lnTo>
                    <a:pt x="390" y="424"/>
                  </a:lnTo>
                  <a:lnTo>
                    <a:pt x="391" y="423"/>
                  </a:lnTo>
                  <a:lnTo>
                    <a:pt x="391" y="422"/>
                  </a:lnTo>
                  <a:lnTo>
                    <a:pt x="390" y="420"/>
                  </a:lnTo>
                  <a:lnTo>
                    <a:pt x="392" y="420"/>
                  </a:lnTo>
                  <a:lnTo>
                    <a:pt x="392" y="419"/>
                  </a:lnTo>
                  <a:lnTo>
                    <a:pt x="392" y="419"/>
                  </a:lnTo>
                  <a:lnTo>
                    <a:pt x="392" y="419"/>
                  </a:lnTo>
                  <a:lnTo>
                    <a:pt x="392" y="419"/>
                  </a:lnTo>
                  <a:lnTo>
                    <a:pt x="392" y="418"/>
                  </a:lnTo>
                  <a:lnTo>
                    <a:pt x="392" y="418"/>
                  </a:lnTo>
                  <a:lnTo>
                    <a:pt x="393" y="417"/>
                  </a:lnTo>
                  <a:lnTo>
                    <a:pt x="393" y="417"/>
                  </a:lnTo>
                  <a:lnTo>
                    <a:pt x="394" y="417"/>
                  </a:lnTo>
                  <a:lnTo>
                    <a:pt x="395" y="417"/>
                  </a:lnTo>
                  <a:lnTo>
                    <a:pt x="395" y="416"/>
                  </a:lnTo>
                  <a:lnTo>
                    <a:pt x="395" y="416"/>
                  </a:lnTo>
                  <a:lnTo>
                    <a:pt x="395" y="416"/>
                  </a:lnTo>
                  <a:lnTo>
                    <a:pt x="395" y="416"/>
                  </a:lnTo>
                  <a:lnTo>
                    <a:pt x="395" y="415"/>
                  </a:lnTo>
                  <a:lnTo>
                    <a:pt x="396" y="415"/>
                  </a:lnTo>
                  <a:lnTo>
                    <a:pt x="396" y="416"/>
                  </a:lnTo>
                  <a:lnTo>
                    <a:pt x="396" y="416"/>
                  </a:lnTo>
                  <a:lnTo>
                    <a:pt x="396" y="415"/>
                  </a:lnTo>
                  <a:lnTo>
                    <a:pt x="396" y="415"/>
                  </a:lnTo>
                  <a:lnTo>
                    <a:pt x="396" y="415"/>
                  </a:lnTo>
                  <a:lnTo>
                    <a:pt x="396" y="416"/>
                  </a:lnTo>
                  <a:lnTo>
                    <a:pt x="396" y="416"/>
                  </a:lnTo>
                  <a:lnTo>
                    <a:pt x="396" y="415"/>
                  </a:lnTo>
                  <a:lnTo>
                    <a:pt x="397" y="415"/>
                  </a:lnTo>
                  <a:lnTo>
                    <a:pt x="397" y="415"/>
                  </a:lnTo>
                  <a:lnTo>
                    <a:pt x="397" y="416"/>
                  </a:lnTo>
                  <a:lnTo>
                    <a:pt x="399" y="415"/>
                  </a:lnTo>
                  <a:lnTo>
                    <a:pt x="399" y="415"/>
                  </a:lnTo>
                  <a:lnTo>
                    <a:pt x="399" y="415"/>
                  </a:lnTo>
                  <a:lnTo>
                    <a:pt x="396" y="416"/>
                  </a:lnTo>
                  <a:lnTo>
                    <a:pt x="396" y="416"/>
                  </a:lnTo>
                  <a:lnTo>
                    <a:pt x="397" y="416"/>
                  </a:lnTo>
                  <a:lnTo>
                    <a:pt x="402" y="413"/>
                  </a:lnTo>
                  <a:lnTo>
                    <a:pt x="403" y="412"/>
                  </a:lnTo>
                  <a:lnTo>
                    <a:pt x="403" y="408"/>
                  </a:lnTo>
                  <a:lnTo>
                    <a:pt x="403" y="408"/>
                  </a:lnTo>
                  <a:lnTo>
                    <a:pt x="403" y="408"/>
                  </a:lnTo>
                  <a:lnTo>
                    <a:pt x="403" y="408"/>
                  </a:lnTo>
                  <a:lnTo>
                    <a:pt x="404" y="409"/>
                  </a:lnTo>
                  <a:lnTo>
                    <a:pt x="404" y="409"/>
                  </a:lnTo>
                  <a:lnTo>
                    <a:pt x="404" y="409"/>
                  </a:lnTo>
                  <a:lnTo>
                    <a:pt x="403" y="410"/>
                  </a:lnTo>
                  <a:lnTo>
                    <a:pt x="404" y="410"/>
                  </a:lnTo>
                  <a:lnTo>
                    <a:pt x="407" y="408"/>
                  </a:lnTo>
                  <a:lnTo>
                    <a:pt x="412" y="408"/>
                  </a:lnTo>
                  <a:lnTo>
                    <a:pt x="418" y="409"/>
                  </a:lnTo>
                  <a:lnTo>
                    <a:pt x="418" y="408"/>
                  </a:lnTo>
                  <a:lnTo>
                    <a:pt x="418" y="408"/>
                  </a:lnTo>
                  <a:lnTo>
                    <a:pt x="418" y="408"/>
                  </a:lnTo>
                  <a:lnTo>
                    <a:pt x="419" y="408"/>
                  </a:lnTo>
                  <a:lnTo>
                    <a:pt x="421" y="408"/>
                  </a:lnTo>
                  <a:lnTo>
                    <a:pt x="421" y="409"/>
                  </a:lnTo>
                  <a:lnTo>
                    <a:pt x="422" y="409"/>
                  </a:lnTo>
                  <a:lnTo>
                    <a:pt x="424" y="411"/>
                  </a:lnTo>
                  <a:lnTo>
                    <a:pt x="425" y="411"/>
                  </a:lnTo>
                  <a:lnTo>
                    <a:pt x="425" y="412"/>
                  </a:lnTo>
                  <a:lnTo>
                    <a:pt x="425" y="412"/>
                  </a:lnTo>
                  <a:lnTo>
                    <a:pt x="427" y="412"/>
                  </a:lnTo>
                  <a:lnTo>
                    <a:pt x="427" y="412"/>
                  </a:lnTo>
                  <a:lnTo>
                    <a:pt x="428" y="412"/>
                  </a:lnTo>
                  <a:lnTo>
                    <a:pt x="429" y="412"/>
                  </a:lnTo>
                  <a:lnTo>
                    <a:pt x="430" y="411"/>
                  </a:lnTo>
                  <a:lnTo>
                    <a:pt x="430" y="411"/>
                  </a:lnTo>
                  <a:lnTo>
                    <a:pt x="430" y="410"/>
                  </a:lnTo>
                  <a:lnTo>
                    <a:pt x="430" y="410"/>
                  </a:lnTo>
                  <a:lnTo>
                    <a:pt x="431" y="410"/>
                  </a:lnTo>
                  <a:lnTo>
                    <a:pt x="432" y="411"/>
                  </a:lnTo>
                  <a:lnTo>
                    <a:pt x="432" y="411"/>
                  </a:lnTo>
                  <a:lnTo>
                    <a:pt x="433" y="412"/>
                  </a:lnTo>
                  <a:lnTo>
                    <a:pt x="435" y="412"/>
                  </a:lnTo>
                  <a:lnTo>
                    <a:pt x="435" y="412"/>
                  </a:lnTo>
                  <a:lnTo>
                    <a:pt x="434" y="411"/>
                  </a:lnTo>
                  <a:lnTo>
                    <a:pt x="432" y="410"/>
                  </a:lnTo>
                  <a:lnTo>
                    <a:pt x="432" y="409"/>
                  </a:lnTo>
                  <a:lnTo>
                    <a:pt x="432" y="409"/>
                  </a:lnTo>
                  <a:lnTo>
                    <a:pt x="432" y="408"/>
                  </a:lnTo>
                  <a:lnTo>
                    <a:pt x="433" y="408"/>
                  </a:lnTo>
                  <a:lnTo>
                    <a:pt x="434" y="406"/>
                  </a:lnTo>
                  <a:lnTo>
                    <a:pt x="433" y="405"/>
                  </a:lnTo>
                  <a:lnTo>
                    <a:pt x="433" y="405"/>
                  </a:lnTo>
                  <a:lnTo>
                    <a:pt x="432" y="406"/>
                  </a:lnTo>
                  <a:lnTo>
                    <a:pt x="432" y="407"/>
                  </a:lnTo>
                  <a:lnTo>
                    <a:pt x="431" y="407"/>
                  </a:lnTo>
                  <a:lnTo>
                    <a:pt x="431" y="405"/>
                  </a:lnTo>
                  <a:lnTo>
                    <a:pt x="431" y="405"/>
                  </a:lnTo>
                  <a:lnTo>
                    <a:pt x="430" y="405"/>
                  </a:lnTo>
                  <a:lnTo>
                    <a:pt x="429" y="406"/>
                  </a:lnTo>
                  <a:lnTo>
                    <a:pt x="429" y="406"/>
                  </a:lnTo>
                  <a:lnTo>
                    <a:pt x="428" y="405"/>
                  </a:lnTo>
                  <a:lnTo>
                    <a:pt x="428" y="405"/>
                  </a:lnTo>
                  <a:lnTo>
                    <a:pt x="429" y="404"/>
                  </a:lnTo>
                  <a:lnTo>
                    <a:pt x="432" y="405"/>
                  </a:lnTo>
                  <a:lnTo>
                    <a:pt x="433" y="405"/>
                  </a:lnTo>
                  <a:lnTo>
                    <a:pt x="435" y="405"/>
                  </a:lnTo>
                  <a:lnTo>
                    <a:pt x="436" y="404"/>
                  </a:lnTo>
                  <a:lnTo>
                    <a:pt x="439" y="404"/>
                  </a:lnTo>
                  <a:lnTo>
                    <a:pt x="440" y="404"/>
                  </a:lnTo>
                  <a:lnTo>
                    <a:pt x="441" y="401"/>
                  </a:lnTo>
                  <a:lnTo>
                    <a:pt x="441" y="404"/>
                  </a:lnTo>
                  <a:lnTo>
                    <a:pt x="441" y="405"/>
                  </a:lnTo>
                  <a:lnTo>
                    <a:pt x="441" y="405"/>
                  </a:lnTo>
                  <a:lnTo>
                    <a:pt x="444" y="404"/>
                  </a:lnTo>
                  <a:lnTo>
                    <a:pt x="445" y="403"/>
                  </a:lnTo>
                  <a:lnTo>
                    <a:pt x="446" y="403"/>
                  </a:lnTo>
                  <a:lnTo>
                    <a:pt x="447" y="403"/>
                  </a:lnTo>
                  <a:lnTo>
                    <a:pt x="447" y="403"/>
                  </a:lnTo>
                  <a:lnTo>
                    <a:pt x="447" y="403"/>
                  </a:lnTo>
                  <a:lnTo>
                    <a:pt x="446" y="404"/>
                  </a:lnTo>
                  <a:lnTo>
                    <a:pt x="450" y="403"/>
                  </a:lnTo>
                  <a:lnTo>
                    <a:pt x="450" y="404"/>
                  </a:lnTo>
                  <a:lnTo>
                    <a:pt x="450" y="404"/>
                  </a:lnTo>
                  <a:lnTo>
                    <a:pt x="450" y="404"/>
                  </a:lnTo>
                  <a:lnTo>
                    <a:pt x="450" y="404"/>
                  </a:lnTo>
                  <a:lnTo>
                    <a:pt x="454" y="406"/>
                  </a:lnTo>
                  <a:lnTo>
                    <a:pt x="456" y="408"/>
                  </a:lnTo>
                  <a:lnTo>
                    <a:pt x="456" y="408"/>
                  </a:lnTo>
                  <a:lnTo>
                    <a:pt x="459" y="408"/>
                  </a:lnTo>
                  <a:lnTo>
                    <a:pt x="460" y="407"/>
                  </a:lnTo>
                  <a:lnTo>
                    <a:pt x="461" y="407"/>
                  </a:lnTo>
                  <a:lnTo>
                    <a:pt x="461" y="407"/>
                  </a:lnTo>
                  <a:lnTo>
                    <a:pt x="461" y="406"/>
                  </a:lnTo>
                  <a:lnTo>
                    <a:pt x="461" y="406"/>
                  </a:lnTo>
                  <a:lnTo>
                    <a:pt x="463" y="406"/>
                  </a:lnTo>
                  <a:lnTo>
                    <a:pt x="464" y="406"/>
                  </a:lnTo>
                  <a:lnTo>
                    <a:pt x="465" y="408"/>
                  </a:lnTo>
                  <a:lnTo>
                    <a:pt x="466" y="408"/>
                  </a:lnTo>
                  <a:lnTo>
                    <a:pt x="466" y="409"/>
                  </a:lnTo>
                  <a:lnTo>
                    <a:pt x="467" y="409"/>
                  </a:lnTo>
                  <a:lnTo>
                    <a:pt x="468" y="411"/>
                  </a:lnTo>
                  <a:lnTo>
                    <a:pt x="469" y="412"/>
                  </a:lnTo>
                  <a:lnTo>
                    <a:pt x="470" y="412"/>
                  </a:lnTo>
                  <a:lnTo>
                    <a:pt x="470" y="420"/>
                  </a:lnTo>
                  <a:lnTo>
                    <a:pt x="470" y="420"/>
                  </a:lnTo>
                  <a:lnTo>
                    <a:pt x="470" y="420"/>
                  </a:lnTo>
                  <a:lnTo>
                    <a:pt x="470" y="419"/>
                  </a:lnTo>
                  <a:lnTo>
                    <a:pt x="471" y="419"/>
                  </a:lnTo>
                  <a:lnTo>
                    <a:pt x="471" y="419"/>
                  </a:lnTo>
                  <a:lnTo>
                    <a:pt x="471" y="422"/>
                  </a:lnTo>
                  <a:lnTo>
                    <a:pt x="471" y="423"/>
                  </a:lnTo>
                  <a:lnTo>
                    <a:pt x="472" y="426"/>
                  </a:lnTo>
                  <a:lnTo>
                    <a:pt x="473" y="426"/>
                  </a:lnTo>
                  <a:lnTo>
                    <a:pt x="474" y="426"/>
                  </a:lnTo>
                  <a:lnTo>
                    <a:pt x="474" y="427"/>
                  </a:lnTo>
                  <a:lnTo>
                    <a:pt x="474" y="427"/>
                  </a:lnTo>
                  <a:lnTo>
                    <a:pt x="475" y="427"/>
                  </a:lnTo>
                  <a:lnTo>
                    <a:pt x="474" y="428"/>
                  </a:lnTo>
                  <a:lnTo>
                    <a:pt x="474" y="428"/>
                  </a:lnTo>
                  <a:lnTo>
                    <a:pt x="476" y="431"/>
                  </a:lnTo>
                  <a:lnTo>
                    <a:pt x="476" y="432"/>
                  </a:lnTo>
                  <a:lnTo>
                    <a:pt x="477" y="432"/>
                  </a:lnTo>
                  <a:lnTo>
                    <a:pt x="477" y="433"/>
                  </a:lnTo>
                  <a:lnTo>
                    <a:pt x="479" y="435"/>
                  </a:lnTo>
                  <a:lnTo>
                    <a:pt x="479" y="436"/>
                  </a:lnTo>
                  <a:lnTo>
                    <a:pt x="479" y="436"/>
                  </a:lnTo>
                  <a:lnTo>
                    <a:pt x="479" y="437"/>
                  </a:lnTo>
                  <a:lnTo>
                    <a:pt x="481" y="437"/>
                  </a:lnTo>
                  <a:lnTo>
                    <a:pt x="483" y="436"/>
                  </a:lnTo>
                  <a:lnTo>
                    <a:pt x="483" y="436"/>
                  </a:lnTo>
                  <a:lnTo>
                    <a:pt x="483" y="435"/>
                  </a:lnTo>
                  <a:lnTo>
                    <a:pt x="483" y="435"/>
                  </a:lnTo>
                  <a:lnTo>
                    <a:pt x="484" y="431"/>
                  </a:lnTo>
                  <a:lnTo>
                    <a:pt x="484" y="426"/>
                  </a:lnTo>
                  <a:lnTo>
                    <a:pt x="482" y="418"/>
                  </a:lnTo>
                  <a:lnTo>
                    <a:pt x="482" y="416"/>
                  </a:lnTo>
                  <a:lnTo>
                    <a:pt x="476" y="402"/>
                  </a:lnTo>
                  <a:lnTo>
                    <a:pt x="477" y="402"/>
                  </a:lnTo>
                  <a:lnTo>
                    <a:pt x="477" y="401"/>
                  </a:lnTo>
                  <a:lnTo>
                    <a:pt x="480" y="394"/>
                  </a:lnTo>
                  <a:lnTo>
                    <a:pt x="480" y="394"/>
                  </a:lnTo>
                  <a:lnTo>
                    <a:pt x="480" y="393"/>
                  </a:lnTo>
                  <a:lnTo>
                    <a:pt x="480" y="393"/>
                  </a:lnTo>
                  <a:lnTo>
                    <a:pt x="481" y="392"/>
                  </a:lnTo>
                  <a:lnTo>
                    <a:pt x="482" y="392"/>
                  </a:lnTo>
                  <a:lnTo>
                    <a:pt x="482" y="392"/>
                  </a:lnTo>
                  <a:lnTo>
                    <a:pt x="481" y="390"/>
                  </a:lnTo>
                  <a:lnTo>
                    <a:pt x="481" y="390"/>
                  </a:lnTo>
                  <a:lnTo>
                    <a:pt x="481" y="390"/>
                  </a:lnTo>
                  <a:lnTo>
                    <a:pt x="484" y="390"/>
                  </a:lnTo>
                  <a:lnTo>
                    <a:pt x="485" y="390"/>
                  </a:lnTo>
                  <a:lnTo>
                    <a:pt x="487" y="388"/>
                  </a:lnTo>
                  <a:lnTo>
                    <a:pt x="487" y="388"/>
                  </a:lnTo>
                  <a:lnTo>
                    <a:pt x="488" y="388"/>
                  </a:lnTo>
                  <a:lnTo>
                    <a:pt x="488" y="387"/>
                  </a:lnTo>
                  <a:lnTo>
                    <a:pt x="489" y="387"/>
                  </a:lnTo>
                  <a:lnTo>
                    <a:pt x="490" y="387"/>
                  </a:lnTo>
                  <a:lnTo>
                    <a:pt x="490" y="386"/>
                  </a:lnTo>
                  <a:lnTo>
                    <a:pt x="490" y="385"/>
                  </a:lnTo>
                  <a:lnTo>
                    <a:pt x="490" y="384"/>
                  </a:lnTo>
                  <a:lnTo>
                    <a:pt x="492" y="383"/>
                  </a:lnTo>
                  <a:lnTo>
                    <a:pt x="493" y="382"/>
                  </a:lnTo>
                  <a:lnTo>
                    <a:pt x="493" y="382"/>
                  </a:lnTo>
                  <a:lnTo>
                    <a:pt x="495" y="381"/>
                  </a:lnTo>
                  <a:lnTo>
                    <a:pt x="497" y="380"/>
                  </a:lnTo>
                  <a:lnTo>
                    <a:pt x="497" y="379"/>
                  </a:lnTo>
                  <a:lnTo>
                    <a:pt x="499" y="378"/>
                  </a:lnTo>
                  <a:lnTo>
                    <a:pt x="501" y="376"/>
                  </a:lnTo>
                  <a:lnTo>
                    <a:pt x="504" y="376"/>
                  </a:lnTo>
                  <a:lnTo>
                    <a:pt x="505" y="376"/>
                  </a:lnTo>
                  <a:lnTo>
                    <a:pt x="505" y="375"/>
                  </a:lnTo>
                  <a:lnTo>
                    <a:pt x="505" y="374"/>
                  </a:lnTo>
                  <a:lnTo>
                    <a:pt x="505" y="374"/>
                  </a:lnTo>
                  <a:lnTo>
                    <a:pt x="504" y="374"/>
                  </a:lnTo>
                  <a:lnTo>
                    <a:pt x="504" y="375"/>
                  </a:lnTo>
                  <a:lnTo>
                    <a:pt x="504" y="374"/>
                  </a:lnTo>
                  <a:lnTo>
                    <a:pt x="504" y="374"/>
                  </a:lnTo>
                  <a:lnTo>
                    <a:pt x="505" y="373"/>
                  </a:lnTo>
                  <a:lnTo>
                    <a:pt x="505" y="372"/>
                  </a:lnTo>
                  <a:lnTo>
                    <a:pt x="505" y="372"/>
                  </a:lnTo>
                  <a:lnTo>
                    <a:pt x="505" y="372"/>
                  </a:lnTo>
                  <a:lnTo>
                    <a:pt x="503" y="371"/>
                  </a:lnTo>
                  <a:lnTo>
                    <a:pt x="505" y="371"/>
                  </a:lnTo>
                  <a:lnTo>
                    <a:pt x="505" y="371"/>
                  </a:lnTo>
                  <a:lnTo>
                    <a:pt x="505" y="372"/>
                  </a:lnTo>
                  <a:lnTo>
                    <a:pt x="505" y="372"/>
                  </a:lnTo>
                  <a:lnTo>
                    <a:pt x="506" y="372"/>
                  </a:lnTo>
                  <a:lnTo>
                    <a:pt x="507" y="372"/>
                  </a:lnTo>
                  <a:lnTo>
                    <a:pt x="508" y="372"/>
                  </a:lnTo>
                  <a:lnTo>
                    <a:pt x="508" y="370"/>
                  </a:lnTo>
                  <a:lnTo>
                    <a:pt x="509" y="370"/>
                  </a:lnTo>
                  <a:lnTo>
                    <a:pt x="509" y="368"/>
                  </a:lnTo>
                  <a:lnTo>
                    <a:pt x="508" y="368"/>
                  </a:lnTo>
                  <a:lnTo>
                    <a:pt x="508" y="368"/>
                  </a:lnTo>
                  <a:lnTo>
                    <a:pt x="508" y="369"/>
                  </a:lnTo>
                  <a:lnTo>
                    <a:pt x="508" y="369"/>
                  </a:lnTo>
                  <a:lnTo>
                    <a:pt x="507" y="368"/>
                  </a:lnTo>
                  <a:lnTo>
                    <a:pt x="507" y="368"/>
                  </a:lnTo>
                  <a:lnTo>
                    <a:pt x="505" y="368"/>
                  </a:lnTo>
                  <a:lnTo>
                    <a:pt x="504" y="368"/>
                  </a:lnTo>
                  <a:lnTo>
                    <a:pt x="504" y="365"/>
                  </a:lnTo>
                  <a:lnTo>
                    <a:pt x="504" y="365"/>
                  </a:lnTo>
                  <a:lnTo>
                    <a:pt x="505" y="367"/>
                  </a:lnTo>
                  <a:lnTo>
                    <a:pt x="505" y="367"/>
                  </a:lnTo>
                  <a:lnTo>
                    <a:pt x="505" y="367"/>
                  </a:lnTo>
                  <a:lnTo>
                    <a:pt x="507" y="366"/>
                  </a:lnTo>
                  <a:lnTo>
                    <a:pt x="507" y="366"/>
                  </a:lnTo>
                  <a:lnTo>
                    <a:pt x="507" y="366"/>
                  </a:lnTo>
                  <a:lnTo>
                    <a:pt x="508" y="366"/>
                  </a:lnTo>
                  <a:lnTo>
                    <a:pt x="508" y="366"/>
                  </a:lnTo>
                  <a:lnTo>
                    <a:pt x="508" y="367"/>
                  </a:lnTo>
                  <a:lnTo>
                    <a:pt x="508" y="367"/>
                  </a:lnTo>
                  <a:lnTo>
                    <a:pt x="508" y="366"/>
                  </a:lnTo>
                  <a:lnTo>
                    <a:pt x="508" y="365"/>
                  </a:lnTo>
                  <a:lnTo>
                    <a:pt x="508" y="365"/>
                  </a:lnTo>
                  <a:lnTo>
                    <a:pt x="508" y="365"/>
                  </a:lnTo>
                  <a:lnTo>
                    <a:pt x="508" y="363"/>
                  </a:lnTo>
                  <a:lnTo>
                    <a:pt x="508" y="361"/>
                  </a:lnTo>
                  <a:lnTo>
                    <a:pt x="506" y="361"/>
                  </a:lnTo>
                  <a:lnTo>
                    <a:pt x="506" y="361"/>
                  </a:lnTo>
                  <a:lnTo>
                    <a:pt x="506" y="361"/>
                  </a:lnTo>
                  <a:lnTo>
                    <a:pt x="505" y="361"/>
                  </a:lnTo>
                  <a:lnTo>
                    <a:pt x="505" y="360"/>
                  </a:lnTo>
                  <a:lnTo>
                    <a:pt x="506" y="360"/>
                  </a:lnTo>
                  <a:lnTo>
                    <a:pt x="506" y="360"/>
                  </a:lnTo>
                  <a:lnTo>
                    <a:pt x="506" y="359"/>
                  </a:lnTo>
                  <a:lnTo>
                    <a:pt x="505" y="359"/>
                  </a:lnTo>
                  <a:lnTo>
                    <a:pt x="505" y="358"/>
                  </a:lnTo>
                  <a:lnTo>
                    <a:pt x="505" y="358"/>
                  </a:lnTo>
                  <a:lnTo>
                    <a:pt x="506" y="358"/>
                  </a:lnTo>
                  <a:lnTo>
                    <a:pt x="506" y="358"/>
                  </a:lnTo>
                  <a:lnTo>
                    <a:pt x="506" y="357"/>
                  </a:lnTo>
                  <a:lnTo>
                    <a:pt x="505" y="357"/>
                  </a:lnTo>
                  <a:lnTo>
                    <a:pt x="505" y="356"/>
                  </a:lnTo>
                  <a:lnTo>
                    <a:pt x="505" y="356"/>
                  </a:lnTo>
                  <a:lnTo>
                    <a:pt x="506" y="354"/>
                  </a:lnTo>
                  <a:lnTo>
                    <a:pt x="506" y="354"/>
                  </a:lnTo>
                  <a:lnTo>
                    <a:pt x="505" y="354"/>
                  </a:lnTo>
                  <a:lnTo>
                    <a:pt x="503" y="352"/>
                  </a:lnTo>
                  <a:lnTo>
                    <a:pt x="502" y="351"/>
                  </a:lnTo>
                  <a:lnTo>
                    <a:pt x="501" y="350"/>
                  </a:lnTo>
                  <a:lnTo>
                    <a:pt x="500" y="350"/>
                  </a:lnTo>
                  <a:lnTo>
                    <a:pt x="500" y="350"/>
                  </a:lnTo>
                  <a:lnTo>
                    <a:pt x="501" y="350"/>
                  </a:lnTo>
                  <a:lnTo>
                    <a:pt x="501" y="350"/>
                  </a:lnTo>
                  <a:lnTo>
                    <a:pt x="501" y="350"/>
                  </a:lnTo>
                  <a:lnTo>
                    <a:pt x="501" y="350"/>
                  </a:lnTo>
                  <a:lnTo>
                    <a:pt x="501" y="350"/>
                  </a:lnTo>
                  <a:lnTo>
                    <a:pt x="503" y="351"/>
                  </a:lnTo>
                  <a:lnTo>
                    <a:pt x="503" y="351"/>
                  </a:lnTo>
                  <a:lnTo>
                    <a:pt x="504" y="351"/>
                  </a:lnTo>
                  <a:lnTo>
                    <a:pt x="505" y="352"/>
                  </a:lnTo>
                  <a:lnTo>
                    <a:pt x="505" y="352"/>
                  </a:lnTo>
                  <a:lnTo>
                    <a:pt x="505" y="353"/>
                  </a:lnTo>
                  <a:lnTo>
                    <a:pt x="505" y="351"/>
                  </a:lnTo>
                  <a:lnTo>
                    <a:pt x="505" y="350"/>
                  </a:lnTo>
                  <a:lnTo>
                    <a:pt x="505" y="350"/>
                  </a:lnTo>
                  <a:lnTo>
                    <a:pt x="505" y="350"/>
                  </a:lnTo>
                  <a:lnTo>
                    <a:pt x="505" y="349"/>
                  </a:lnTo>
                  <a:lnTo>
                    <a:pt x="505" y="346"/>
                  </a:lnTo>
                  <a:lnTo>
                    <a:pt x="505" y="345"/>
                  </a:lnTo>
                  <a:lnTo>
                    <a:pt x="507" y="343"/>
                  </a:lnTo>
                  <a:lnTo>
                    <a:pt x="508" y="343"/>
                  </a:lnTo>
                  <a:lnTo>
                    <a:pt x="508" y="343"/>
                  </a:lnTo>
                  <a:lnTo>
                    <a:pt x="508" y="343"/>
                  </a:lnTo>
                  <a:lnTo>
                    <a:pt x="508" y="343"/>
                  </a:lnTo>
                  <a:lnTo>
                    <a:pt x="508" y="343"/>
                  </a:lnTo>
                  <a:lnTo>
                    <a:pt x="508" y="344"/>
                  </a:lnTo>
                  <a:lnTo>
                    <a:pt x="507" y="344"/>
                  </a:lnTo>
                  <a:lnTo>
                    <a:pt x="507" y="345"/>
                  </a:lnTo>
                  <a:lnTo>
                    <a:pt x="507" y="345"/>
                  </a:lnTo>
                  <a:lnTo>
                    <a:pt x="507" y="346"/>
                  </a:lnTo>
                  <a:lnTo>
                    <a:pt x="507" y="347"/>
                  </a:lnTo>
                  <a:lnTo>
                    <a:pt x="506" y="347"/>
                  </a:lnTo>
                  <a:lnTo>
                    <a:pt x="506" y="347"/>
                  </a:lnTo>
                  <a:lnTo>
                    <a:pt x="507" y="347"/>
                  </a:lnTo>
                  <a:lnTo>
                    <a:pt x="507" y="347"/>
                  </a:lnTo>
                  <a:lnTo>
                    <a:pt x="507" y="349"/>
                  </a:lnTo>
                  <a:lnTo>
                    <a:pt x="506" y="350"/>
                  </a:lnTo>
                  <a:lnTo>
                    <a:pt x="506" y="350"/>
                  </a:lnTo>
                  <a:lnTo>
                    <a:pt x="506" y="350"/>
                  </a:lnTo>
                  <a:lnTo>
                    <a:pt x="506" y="350"/>
                  </a:lnTo>
                  <a:lnTo>
                    <a:pt x="507" y="351"/>
                  </a:lnTo>
                  <a:lnTo>
                    <a:pt x="508" y="351"/>
                  </a:lnTo>
                  <a:lnTo>
                    <a:pt x="508" y="352"/>
                  </a:lnTo>
                  <a:lnTo>
                    <a:pt x="508" y="353"/>
                  </a:lnTo>
                  <a:lnTo>
                    <a:pt x="508" y="354"/>
                  </a:lnTo>
                  <a:lnTo>
                    <a:pt x="508" y="354"/>
                  </a:lnTo>
                  <a:lnTo>
                    <a:pt x="509" y="354"/>
                  </a:lnTo>
                  <a:lnTo>
                    <a:pt x="509" y="354"/>
                  </a:lnTo>
                  <a:lnTo>
                    <a:pt x="508" y="354"/>
                  </a:lnTo>
                  <a:lnTo>
                    <a:pt x="508" y="357"/>
                  </a:lnTo>
                  <a:lnTo>
                    <a:pt x="508" y="359"/>
                  </a:lnTo>
                  <a:lnTo>
                    <a:pt x="508" y="359"/>
                  </a:lnTo>
                  <a:lnTo>
                    <a:pt x="508" y="359"/>
                  </a:lnTo>
                  <a:lnTo>
                    <a:pt x="508" y="359"/>
                  </a:lnTo>
                  <a:lnTo>
                    <a:pt x="512" y="354"/>
                  </a:lnTo>
                  <a:lnTo>
                    <a:pt x="512" y="352"/>
                  </a:lnTo>
                  <a:lnTo>
                    <a:pt x="512" y="351"/>
                  </a:lnTo>
                  <a:lnTo>
                    <a:pt x="512" y="350"/>
                  </a:lnTo>
                  <a:lnTo>
                    <a:pt x="513" y="350"/>
                  </a:lnTo>
                  <a:lnTo>
                    <a:pt x="510" y="343"/>
                  </a:lnTo>
                  <a:lnTo>
                    <a:pt x="510" y="343"/>
                  </a:lnTo>
                  <a:lnTo>
                    <a:pt x="511" y="344"/>
                  </a:lnTo>
                  <a:lnTo>
                    <a:pt x="512" y="344"/>
                  </a:lnTo>
                  <a:lnTo>
                    <a:pt x="512" y="345"/>
                  </a:lnTo>
                  <a:lnTo>
                    <a:pt x="514" y="345"/>
                  </a:lnTo>
                  <a:lnTo>
                    <a:pt x="514" y="347"/>
                  </a:lnTo>
                  <a:lnTo>
                    <a:pt x="514" y="347"/>
                  </a:lnTo>
                  <a:lnTo>
                    <a:pt x="516" y="343"/>
                  </a:lnTo>
                  <a:lnTo>
                    <a:pt x="516" y="343"/>
                  </a:lnTo>
                  <a:lnTo>
                    <a:pt x="517" y="342"/>
                  </a:lnTo>
                  <a:lnTo>
                    <a:pt x="517" y="342"/>
                  </a:lnTo>
                  <a:lnTo>
                    <a:pt x="518" y="340"/>
                  </a:lnTo>
                  <a:lnTo>
                    <a:pt x="518" y="339"/>
                  </a:lnTo>
                  <a:lnTo>
                    <a:pt x="518" y="339"/>
                  </a:lnTo>
                  <a:lnTo>
                    <a:pt x="519" y="339"/>
                  </a:lnTo>
                  <a:lnTo>
                    <a:pt x="519" y="338"/>
                  </a:lnTo>
                  <a:lnTo>
                    <a:pt x="519" y="337"/>
                  </a:lnTo>
                  <a:lnTo>
                    <a:pt x="518" y="336"/>
                  </a:lnTo>
                  <a:lnTo>
                    <a:pt x="517" y="336"/>
                  </a:lnTo>
                  <a:lnTo>
                    <a:pt x="517" y="336"/>
                  </a:lnTo>
                  <a:lnTo>
                    <a:pt x="517" y="336"/>
                  </a:lnTo>
                  <a:lnTo>
                    <a:pt x="519" y="333"/>
                  </a:lnTo>
                  <a:lnTo>
                    <a:pt x="519" y="333"/>
                  </a:lnTo>
                  <a:lnTo>
                    <a:pt x="520" y="332"/>
                  </a:lnTo>
                  <a:lnTo>
                    <a:pt x="523" y="331"/>
                  </a:lnTo>
                  <a:lnTo>
                    <a:pt x="524" y="330"/>
                  </a:lnTo>
                  <a:lnTo>
                    <a:pt x="525" y="330"/>
                  </a:lnTo>
                  <a:lnTo>
                    <a:pt x="527" y="330"/>
                  </a:lnTo>
                  <a:lnTo>
                    <a:pt x="532" y="329"/>
                  </a:lnTo>
                  <a:lnTo>
                    <a:pt x="533" y="328"/>
                  </a:lnTo>
                  <a:lnTo>
                    <a:pt x="534" y="327"/>
                  </a:lnTo>
                  <a:lnTo>
                    <a:pt x="534" y="327"/>
                  </a:lnTo>
                  <a:lnTo>
                    <a:pt x="534" y="327"/>
                  </a:lnTo>
                  <a:lnTo>
                    <a:pt x="534" y="328"/>
                  </a:lnTo>
                  <a:lnTo>
                    <a:pt x="534" y="328"/>
                  </a:lnTo>
                  <a:lnTo>
                    <a:pt x="535" y="328"/>
                  </a:lnTo>
                  <a:lnTo>
                    <a:pt x="537" y="327"/>
                  </a:lnTo>
                  <a:lnTo>
                    <a:pt x="537" y="328"/>
                  </a:lnTo>
                  <a:lnTo>
                    <a:pt x="537" y="328"/>
                  </a:lnTo>
                  <a:lnTo>
                    <a:pt x="538" y="328"/>
                  </a:lnTo>
                  <a:lnTo>
                    <a:pt x="539" y="328"/>
                  </a:lnTo>
                  <a:lnTo>
                    <a:pt x="540" y="328"/>
                  </a:lnTo>
                  <a:lnTo>
                    <a:pt x="541" y="327"/>
                  </a:lnTo>
                  <a:lnTo>
                    <a:pt x="541" y="327"/>
                  </a:lnTo>
                  <a:lnTo>
                    <a:pt x="541" y="325"/>
                  </a:lnTo>
                  <a:lnTo>
                    <a:pt x="541" y="325"/>
                  </a:lnTo>
                  <a:lnTo>
                    <a:pt x="541" y="325"/>
                  </a:lnTo>
                  <a:lnTo>
                    <a:pt x="541" y="326"/>
                  </a:lnTo>
                  <a:lnTo>
                    <a:pt x="541" y="327"/>
                  </a:lnTo>
                  <a:lnTo>
                    <a:pt x="540" y="327"/>
                  </a:lnTo>
                  <a:lnTo>
                    <a:pt x="537" y="326"/>
                  </a:lnTo>
                  <a:lnTo>
                    <a:pt x="537" y="325"/>
                  </a:lnTo>
                  <a:lnTo>
                    <a:pt x="537" y="325"/>
                  </a:lnTo>
                  <a:lnTo>
                    <a:pt x="537" y="324"/>
                  </a:lnTo>
                  <a:lnTo>
                    <a:pt x="537" y="323"/>
                  </a:lnTo>
                  <a:lnTo>
                    <a:pt x="535" y="323"/>
                  </a:lnTo>
                  <a:lnTo>
                    <a:pt x="535" y="322"/>
                  </a:lnTo>
                  <a:lnTo>
                    <a:pt x="535" y="322"/>
                  </a:lnTo>
                  <a:lnTo>
                    <a:pt x="536" y="321"/>
                  </a:lnTo>
                  <a:lnTo>
                    <a:pt x="536" y="321"/>
                  </a:lnTo>
                  <a:lnTo>
                    <a:pt x="536" y="321"/>
                  </a:lnTo>
                  <a:lnTo>
                    <a:pt x="537" y="321"/>
                  </a:lnTo>
                  <a:lnTo>
                    <a:pt x="536" y="318"/>
                  </a:lnTo>
                  <a:lnTo>
                    <a:pt x="536" y="317"/>
                  </a:lnTo>
                  <a:lnTo>
                    <a:pt x="537" y="315"/>
                  </a:lnTo>
                  <a:lnTo>
                    <a:pt x="539" y="314"/>
                  </a:lnTo>
                  <a:lnTo>
                    <a:pt x="540" y="312"/>
                  </a:lnTo>
                  <a:lnTo>
                    <a:pt x="541" y="311"/>
                  </a:lnTo>
                  <a:lnTo>
                    <a:pt x="541" y="311"/>
                  </a:lnTo>
                  <a:lnTo>
                    <a:pt x="541" y="311"/>
                  </a:lnTo>
                  <a:lnTo>
                    <a:pt x="541" y="312"/>
                  </a:lnTo>
                  <a:lnTo>
                    <a:pt x="542" y="312"/>
                  </a:lnTo>
                  <a:lnTo>
                    <a:pt x="542" y="311"/>
                  </a:lnTo>
                  <a:lnTo>
                    <a:pt x="542" y="310"/>
                  </a:lnTo>
                  <a:lnTo>
                    <a:pt x="543" y="310"/>
                  </a:lnTo>
                  <a:lnTo>
                    <a:pt x="543" y="311"/>
                  </a:lnTo>
                  <a:lnTo>
                    <a:pt x="543" y="311"/>
                  </a:lnTo>
                  <a:lnTo>
                    <a:pt x="544" y="310"/>
                  </a:lnTo>
                  <a:lnTo>
                    <a:pt x="545" y="310"/>
                  </a:lnTo>
                  <a:lnTo>
                    <a:pt x="545" y="310"/>
                  </a:lnTo>
                  <a:lnTo>
                    <a:pt x="545" y="310"/>
                  </a:lnTo>
                  <a:lnTo>
                    <a:pt x="545" y="310"/>
                  </a:lnTo>
                  <a:lnTo>
                    <a:pt x="546" y="309"/>
                  </a:lnTo>
                  <a:lnTo>
                    <a:pt x="546" y="308"/>
                  </a:lnTo>
                  <a:lnTo>
                    <a:pt x="546" y="307"/>
                  </a:lnTo>
                  <a:lnTo>
                    <a:pt x="547" y="307"/>
                  </a:lnTo>
                  <a:lnTo>
                    <a:pt x="547" y="306"/>
                  </a:lnTo>
                  <a:lnTo>
                    <a:pt x="548" y="306"/>
                  </a:lnTo>
                  <a:lnTo>
                    <a:pt x="548" y="306"/>
                  </a:lnTo>
                  <a:lnTo>
                    <a:pt x="548" y="307"/>
                  </a:lnTo>
                  <a:lnTo>
                    <a:pt x="548" y="307"/>
                  </a:lnTo>
                  <a:lnTo>
                    <a:pt x="548" y="307"/>
                  </a:lnTo>
                  <a:lnTo>
                    <a:pt x="549" y="307"/>
                  </a:lnTo>
                  <a:lnTo>
                    <a:pt x="550" y="308"/>
                  </a:lnTo>
                  <a:lnTo>
                    <a:pt x="550" y="308"/>
                  </a:lnTo>
                  <a:lnTo>
                    <a:pt x="551" y="307"/>
                  </a:lnTo>
                  <a:lnTo>
                    <a:pt x="552" y="307"/>
                  </a:lnTo>
                  <a:lnTo>
                    <a:pt x="552" y="307"/>
                  </a:lnTo>
                  <a:lnTo>
                    <a:pt x="552" y="307"/>
                  </a:lnTo>
                  <a:lnTo>
                    <a:pt x="552" y="306"/>
                  </a:lnTo>
                  <a:lnTo>
                    <a:pt x="555" y="306"/>
                  </a:lnTo>
                  <a:lnTo>
                    <a:pt x="555" y="305"/>
                  </a:lnTo>
                  <a:lnTo>
                    <a:pt x="556" y="305"/>
                  </a:lnTo>
                  <a:lnTo>
                    <a:pt x="556" y="305"/>
                  </a:lnTo>
                  <a:lnTo>
                    <a:pt x="556" y="305"/>
                  </a:lnTo>
                  <a:lnTo>
                    <a:pt x="557" y="304"/>
                  </a:lnTo>
                  <a:lnTo>
                    <a:pt x="557" y="303"/>
                  </a:lnTo>
                  <a:lnTo>
                    <a:pt x="557" y="303"/>
                  </a:lnTo>
                  <a:lnTo>
                    <a:pt x="556" y="303"/>
                  </a:lnTo>
                  <a:lnTo>
                    <a:pt x="556" y="303"/>
                  </a:lnTo>
                  <a:lnTo>
                    <a:pt x="557" y="303"/>
                  </a:lnTo>
                  <a:lnTo>
                    <a:pt x="557" y="301"/>
                  </a:lnTo>
                  <a:lnTo>
                    <a:pt x="558" y="301"/>
                  </a:lnTo>
                  <a:lnTo>
                    <a:pt x="559" y="301"/>
                  </a:lnTo>
                  <a:lnTo>
                    <a:pt x="561" y="301"/>
                  </a:lnTo>
                  <a:lnTo>
                    <a:pt x="563" y="299"/>
                  </a:lnTo>
                  <a:lnTo>
                    <a:pt x="563" y="300"/>
                  </a:lnTo>
                  <a:lnTo>
                    <a:pt x="564" y="300"/>
                  </a:lnTo>
                  <a:lnTo>
                    <a:pt x="569" y="297"/>
                  </a:lnTo>
                  <a:lnTo>
                    <a:pt x="570" y="296"/>
                  </a:lnTo>
                  <a:lnTo>
                    <a:pt x="570" y="295"/>
                  </a:lnTo>
                  <a:lnTo>
                    <a:pt x="571" y="296"/>
                  </a:lnTo>
                  <a:lnTo>
                    <a:pt x="572" y="296"/>
                  </a:lnTo>
                  <a:lnTo>
                    <a:pt x="569" y="298"/>
                  </a:lnTo>
                  <a:lnTo>
                    <a:pt x="570" y="299"/>
                  </a:lnTo>
                  <a:lnTo>
                    <a:pt x="570" y="299"/>
                  </a:lnTo>
                  <a:lnTo>
                    <a:pt x="572" y="299"/>
                  </a:lnTo>
                  <a:lnTo>
                    <a:pt x="574" y="299"/>
                  </a:lnTo>
                  <a:lnTo>
                    <a:pt x="577" y="299"/>
                  </a:lnTo>
                  <a:lnTo>
                    <a:pt x="577" y="299"/>
                  </a:lnTo>
                  <a:lnTo>
                    <a:pt x="575" y="299"/>
                  </a:lnTo>
                  <a:lnTo>
                    <a:pt x="574" y="300"/>
                  </a:lnTo>
                  <a:lnTo>
                    <a:pt x="573" y="301"/>
                  </a:lnTo>
                  <a:lnTo>
                    <a:pt x="572" y="301"/>
                  </a:lnTo>
                  <a:lnTo>
                    <a:pt x="572" y="300"/>
                  </a:lnTo>
                  <a:lnTo>
                    <a:pt x="571" y="299"/>
                  </a:lnTo>
                  <a:lnTo>
                    <a:pt x="565" y="303"/>
                  </a:lnTo>
                  <a:lnTo>
                    <a:pt x="565" y="304"/>
                  </a:lnTo>
                  <a:lnTo>
                    <a:pt x="564" y="305"/>
                  </a:lnTo>
                  <a:lnTo>
                    <a:pt x="563" y="304"/>
                  </a:lnTo>
                  <a:lnTo>
                    <a:pt x="562" y="306"/>
                  </a:lnTo>
                  <a:lnTo>
                    <a:pt x="562" y="307"/>
                  </a:lnTo>
                  <a:lnTo>
                    <a:pt x="563" y="306"/>
                  </a:lnTo>
                  <a:lnTo>
                    <a:pt x="563" y="305"/>
                  </a:lnTo>
                  <a:lnTo>
                    <a:pt x="563" y="307"/>
                  </a:lnTo>
                  <a:lnTo>
                    <a:pt x="562" y="308"/>
                  </a:lnTo>
                  <a:lnTo>
                    <a:pt x="563" y="311"/>
                  </a:lnTo>
                  <a:lnTo>
                    <a:pt x="563" y="311"/>
                  </a:lnTo>
                  <a:lnTo>
                    <a:pt x="564" y="312"/>
                  </a:lnTo>
                  <a:lnTo>
                    <a:pt x="564" y="314"/>
                  </a:lnTo>
                  <a:lnTo>
                    <a:pt x="566" y="314"/>
                  </a:lnTo>
                  <a:lnTo>
                    <a:pt x="566" y="314"/>
                  </a:lnTo>
                  <a:lnTo>
                    <a:pt x="566" y="313"/>
                  </a:lnTo>
                  <a:lnTo>
                    <a:pt x="566" y="312"/>
                  </a:lnTo>
                  <a:lnTo>
                    <a:pt x="567" y="312"/>
                  </a:lnTo>
                  <a:lnTo>
                    <a:pt x="568" y="312"/>
                  </a:lnTo>
                  <a:lnTo>
                    <a:pt x="569" y="311"/>
                  </a:lnTo>
                  <a:lnTo>
                    <a:pt x="570" y="310"/>
                  </a:lnTo>
                  <a:lnTo>
                    <a:pt x="571" y="308"/>
                  </a:lnTo>
                  <a:lnTo>
                    <a:pt x="572" y="307"/>
                  </a:lnTo>
                  <a:lnTo>
                    <a:pt x="573" y="306"/>
                  </a:lnTo>
                  <a:lnTo>
                    <a:pt x="573" y="305"/>
                  </a:lnTo>
                  <a:lnTo>
                    <a:pt x="574" y="306"/>
                  </a:lnTo>
                  <a:lnTo>
                    <a:pt x="574" y="305"/>
                  </a:lnTo>
                  <a:lnTo>
                    <a:pt x="574" y="305"/>
                  </a:lnTo>
                  <a:lnTo>
                    <a:pt x="575" y="306"/>
                  </a:lnTo>
                  <a:lnTo>
                    <a:pt x="576" y="306"/>
                  </a:lnTo>
                  <a:lnTo>
                    <a:pt x="576" y="306"/>
                  </a:lnTo>
                  <a:lnTo>
                    <a:pt x="576" y="304"/>
                  </a:lnTo>
                  <a:lnTo>
                    <a:pt x="577" y="305"/>
                  </a:lnTo>
                  <a:lnTo>
                    <a:pt x="579" y="304"/>
                  </a:lnTo>
                  <a:lnTo>
                    <a:pt x="579" y="304"/>
                  </a:lnTo>
                  <a:lnTo>
                    <a:pt x="580" y="304"/>
                  </a:lnTo>
                  <a:lnTo>
                    <a:pt x="581" y="303"/>
                  </a:lnTo>
                  <a:lnTo>
                    <a:pt x="582" y="303"/>
                  </a:lnTo>
                  <a:lnTo>
                    <a:pt x="582" y="303"/>
                  </a:lnTo>
                  <a:lnTo>
                    <a:pt x="583" y="303"/>
                  </a:lnTo>
                  <a:lnTo>
                    <a:pt x="587" y="300"/>
                  </a:lnTo>
                  <a:lnTo>
                    <a:pt x="588" y="300"/>
                  </a:lnTo>
                  <a:lnTo>
                    <a:pt x="588" y="300"/>
                  </a:lnTo>
                  <a:lnTo>
                    <a:pt x="589" y="300"/>
                  </a:lnTo>
                  <a:lnTo>
                    <a:pt x="590" y="299"/>
                  </a:lnTo>
                  <a:lnTo>
                    <a:pt x="590" y="299"/>
                  </a:lnTo>
                  <a:lnTo>
                    <a:pt x="588" y="299"/>
                  </a:lnTo>
                  <a:lnTo>
                    <a:pt x="588" y="299"/>
                  </a:lnTo>
                  <a:lnTo>
                    <a:pt x="589" y="298"/>
                  </a:lnTo>
                  <a:lnTo>
                    <a:pt x="588" y="297"/>
                  </a:lnTo>
                  <a:lnTo>
                    <a:pt x="587" y="297"/>
                  </a:lnTo>
                  <a:lnTo>
                    <a:pt x="586" y="297"/>
                  </a:lnTo>
                  <a:lnTo>
                    <a:pt x="585" y="297"/>
                  </a:lnTo>
                  <a:lnTo>
                    <a:pt x="585" y="296"/>
                  </a:lnTo>
                  <a:lnTo>
                    <a:pt x="585" y="295"/>
                  </a:lnTo>
                  <a:lnTo>
                    <a:pt x="583" y="296"/>
                  </a:lnTo>
                  <a:lnTo>
                    <a:pt x="581" y="297"/>
                  </a:lnTo>
                  <a:lnTo>
                    <a:pt x="581" y="296"/>
                  </a:lnTo>
                  <a:lnTo>
                    <a:pt x="574" y="295"/>
                  </a:lnTo>
                  <a:lnTo>
                    <a:pt x="574" y="294"/>
                  </a:lnTo>
                  <a:lnTo>
                    <a:pt x="575" y="293"/>
                  </a:lnTo>
                  <a:lnTo>
                    <a:pt x="574" y="293"/>
                  </a:lnTo>
                  <a:lnTo>
                    <a:pt x="573" y="292"/>
                  </a:lnTo>
                  <a:lnTo>
                    <a:pt x="571" y="292"/>
                  </a:lnTo>
                  <a:lnTo>
                    <a:pt x="571" y="292"/>
                  </a:lnTo>
                  <a:lnTo>
                    <a:pt x="570" y="291"/>
                  </a:lnTo>
                  <a:lnTo>
                    <a:pt x="569" y="288"/>
                  </a:lnTo>
                  <a:lnTo>
                    <a:pt x="569" y="285"/>
                  </a:lnTo>
                  <a:lnTo>
                    <a:pt x="567" y="285"/>
                  </a:lnTo>
                  <a:lnTo>
                    <a:pt x="566" y="285"/>
                  </a:lnTo>
                  <a:lnTo>
                    <a:pt x="566" y="285"/>
                  </a:lnTo>
                  <a:lnTo>
                    <a:pt x="568" y="284"/>
                  </a:lnTo>
                  <a:lnTo>
                    <a:pt x="570" y="281"/>
                  </a:lnTo>
                  <a:lnTo>
                    <a:pt x="570" y="280"/>
                  </a:lnTo>
                  <a:lnTo>
                    <a:pt x="569" y="280"/>
                  </a:lnTo>
                  <a:lnTo>
                    <a:pt x="568" y="280"/>
                  </a:lnTo>
                  <a:lnTo>
                    <a:pt x="568" y="279"/>
                  </a:lnTo>
                  <a:lnTo>
                    <a:pt x="567" y="279"/>
                  </a:lnTo>
                  <a:lnTo>
                    <a:pt x="565" y="281"/>
                  </a:lnTo>
                  <a:lnTo>
                    <a:pt x="564" y="280"/>
                  </a:lnTo>
                  <a:lnTo>
                    <a:pt x="563" y="279"/>
                  </a:lnTo>
                  <a:lnTo>
                    <a:pt x="561" y="277"/>
                  </a:lnTo>
                  <a:lnTo>
                    <a:pt x="559" y="277"/>
                  </a:lnTo>
                  <a:lnTo>
                    <a:pt x="560" y="277"/>
                  </a:lnTo>
                  <a:lnTo>
                    <a:pt x="563" y="277"/>
                  </a:lnTo>
                  <a:lnTo>
                    <a:pt x="565" y="277"/>
                  </a:lnTo>
                  <a:lnTo>
                    <a:pt x="567" y="277"/>
                  </a:lnTo>
                  <a:lnTo>
                    <a:pt x="572" y="274"/>
                  </a:lnTo>
                  <a:lnTo>
                    <a:pt x="572" y="272"/>
                  </a:lnTo>
                  <a:lnTo>
                    <a:pt x="571" y="271"/>
                  </a:lnTo>
                  <a:lnTo>
                    <a:pt x="572" y="271"/>
                  </a:lnTo>
                  <a:lnTo>
                    <a:pt x="573" y="271"/>
                  </a:lnTo>
                  <a:lnTo>
                    <a:pt x="572" y="270"/>
                  </a:lnTo>
                  <a:lnTo>
                    <a:pt x="568" y="268"/>
                  </a:lnTo>
                  <a:lnTo>
                    <a:pt x="563" y="267"/>
                  </a:lnTo>
                  <a:lnTo>
                    <a:pt x="549" y="273"/>
                  </a:lnTo>
                  <a:lnTo>
                    <a:pt x="548" y="274"/>
                  </a:lnTo>
                  <a:lnTo>
                    <a:pt x="547" y="275"/>
                  </a:lnTo>
                  <a:lnTo>
                    <a:pt x="537" y="286"/>
                  </a:lnTo>
                  <a:lnTo>
                    <a:pt x="537" y="286"/>
                  </a:lnTo>
                  <a:lnTo>
                    <a:pt x="537" y="286"/>
                  </a:lnTo>
                  <a:lnTo>
                    <a:pt x="536" y="287"/>
                  </a:lnTo>
                  <a:lnTo>
                    <a:pt x="534" y="288"/>
                  </a:lnTo>
                  <a:lnTo>
                    <a:pt x="534" y="287"/>
                  </a:lnTo>
                  <a:lnTo>
                    <a:pt x="539" y="282"/>
                  </a:lnTo>
                  <a:lnTo>
                    <a:pt x="540" y="282"/>
                  </a:lnTo>
                  <a:lnTo>
                    <a:pt x="542" y="278"/>
                  </a:lnTo>
                  <a:lnTo>
                    <a:pt x="541" y="277"/>
                  </a:lnTo>
                  <a:lnTo>
                    <a:pt x="543" y="277"/>
                  </a:lnTo>
                  <a:lnTo>
                    <a:pt x="544" y="275"/>
                  </a:lnTo>
                  <a:lnTo>
                    <a:pt x="547" y="271"/>
                  </a:lnTo>
                  <a:lnTo>
                    <a:pt x="548" y="270"/>
                  </a:lnTo>
                  <a:lnTo>
                    <a:pt x="549" y="269"/>
                  </a:lnTo>
                  <a:lnTo>
                    <a:pt x="549" y="268"/>
                  </a:lnTo>
                  <a:lnTo>
                    <a:pt x="550" y="268"/>
                  </a:lnTo>
                  <a:lnTo>
                    <a:pt x="552" y="267"/>
                  </a:lnTo>
                  <a:lnTo>
                    <a:pt x="556" y="267"/>
                  </a:lnTo>
                  <a:lnTo>
                    <a:pt x="556" y="266"/>
                  </a:lnTo>
                  <a:lnTo>
                    <a:pt x="557" y="263"/>
                  </a:lnTo>
                  <a:lnTo>
                    <a:pt x="559" y="261"/>
                  </a:lnTo>
                  <a:lnTo>
                    <a:pt x="559" y="260"/>
                  </a:lnTo>
                  <a:lnTo>
                    <a:pt x="560" y="260"/>
                  </a:lnTo>
                  <a:lnTo>
                    <a:pt x="560" y="259"/>
                  </a:lnTo>
                  <a:lnTo>
                    <a:pt x="561" y="259"/>
                  </a:lnTo>
                  <a:lnTo>
                    <a:pt x="563" y="259"/>
                  </a:lnTo>
                  <a:lnTo>
                    <a:pt x="563" y="259"/>
                  </a:lnTo>
                  <a:lnTo>
                    <a:pt x="568" y="259"/>
                  </a:lnTo>
                  <a:lnTo>
                    <a:pt x="571" y="259"/>
                  </a:lnTo>
                  <a:lnTo>
                    <a:pt x="577" y="259"/>
                  </a:lnTo>
                  <a:lnTo>
                    <a:pt x="579" y="259"/>
                  </a:lnTo>
                  <a:lnTo>
                    <a:pt x="585" y="259"/>
                  </a:lnTo>
                  <a:lnTo>
                    <a:pt x="586" y="259"/>
                  </a:lnTo>
                  <a:lnTo>
                    <a:pt x="586" y="260"/>
                  </a:lnTo>
                  <a:lnTo>
                    <a:pt x="587" y="260"/>
                  </a:lnTo>
                  <a:lnTo>
                    <a:pt x="592" y="259"/>
                  </a:lnTo>
                  <a:lnTo>
                    <a:pt x="594" y="259"/>
                  </a:lnTo>
                  <a:lnTo>
                    <a:pt x="594" y="258"/>
                  </a:lnTo>
                  <a:lnTo>
                    <a:pt x="595" y="258"/>
                  </a:lnTo>
                  <a:lnTo>
                    <a:pt x="595" y="259"/>
                  </a:lnTo>
                  <a:lnTo>
                    <a:pt x="595" y="259"/>
                  </a:lnTo>
                  <a:lnTo>
                    <a:pt x="595" y="259"/>
                  </a:lnTo>
                  <a:lnTo>
                    <a:pt x="596" y="259"/>
                  </a:lnTo>
                  <a:lnTo>
                    <a:pt x="598" y="257"/>
                  </a:lnTo>
                  <a:lnTo>
                    <a:pt x="599" y="256"/>
                  </a:lnTo>
                  <a:lnTo>
                    <a:pt x="602" y="252"/>
                  </a:lnTo>
                  <a:lnTo>
                    <a:pt x="603" y="252"/>
                  </a:lnTo>
                  <a:lnTo>
                    <a:pt x="603" y="251"/>
                  </a:lnTo>
                  <a:lnTo>
                    <a:pt x="604" y="250"/>
                  </a:lnTo>
                  <a:lnTo>
                    <a:pt x="607" y="249"/>
                  </a:lnTo>
                  <a:lnTo>
                    <a:pt x="609" y="248"/>
                  </a:lnTo>
                  <a:lnTo>
                    <a:pt x="613" y="248"/>
                  </a:lnTo>
                  <a:lnTo>
                    <a:pt x="613" y="248"/>
                  </a:lnTo>
                  <a:lnTo>
                    <a:pt x="614" y="248"/>
                  </a:lnTo>
                  <a:lnTo>
                    <a:pt x="616" y="246"/>
                  </a:lnTo>
                  <a:lnTo>
                    <a:pt x="617" y="245"/>
                  </a:lnTo>
                  <a:lnTo>
                    <a:pt x="620" y="242"/>
                  </a:lnTo>
                  <a:lnTo>
                    <a:pt x="617" y="240"/>
                  </a:lnTo>
                  <a:lnTo>
                    <a:pt x="620" y="241"/>
                  </a:lnTo>
                  <a:lnTo>
                    <a:pt x="619" y="239"/>
                  </a:lnTo>
                  <a:lnTo>
                    <a:pt x="617" y="239"/>
                  </a:lnTo>
                  <a:lnTo>
                    <a:pt x="618" y="238"/>
                  </a:lnTo>
                  <a:lnTo>
                    <a:pt x="619" y="238"/>
                  </a:lnTo>
                  <a:lnTo>
                    <a:pt x="618" y="237"/>
                  </a:lnTo>
                  <a:lnTo>
                    <a:pt x="618" y="237"/>
                  </a:lnTo>
                  <a:lnTo>
                    <a:pt x="618" y="236"/>
                  </a:lnTo>
                  <a:lnTo>
                    <a:pt x="618" y="234"/>
                  </a:lnTo>
                  <a:lnTo>
                    <a:pt x="617" y="234"/>
                  </a:lnTo>
                  <a:lnTo>
                    <a:pt x="617" y="234"/>
                  </a:lnTo>
                  <a:lnTo>
                    <a:pt x="616" y="234"/>
                  </a:lnTo>
                  <a:lnTo>
                    <a:pt x="618" y="234"/>
                  </a:lnTo>
                  <a:lnTo>
                    <a:pt x="619" y="234"/>
                  </a:lnTo>
                  <a:lnTo>
                    <a:pt x="619" y="234"/>
                  </a:lnTo>
                  <a:lnTo>
                    <a:pt x="619" y="233"/>
                  </a:lnTo>
                  <a:lnTo>
                    <a:pt x="619" y="233"/>
                  </a:lnTo>
                  <a:lnTo>
                    <a:pt x="619" y="232"/>
                  </a:lnTo>
                  <a:lnTo>
                    <a:pt x="618" y="231"/>
                  </a:lnTo>
                  <a:lnTo>
                    <a:pt x="617" y="230"/>
                  </a:lnTo>
                  <a:lnTo>
                    <a:pt x="618" y="230"/>
                  </a:lnTo>
                  <a:lnTo>
                    <a:pt x="618" y="230"/>
                  </a:lnTo>
                  <a:lnTo>
                    <a:pt x="614" y="228"/>
                  </a:lnTo>
                  <a:lnTo>
                    <a:pt x="615" y="228"/>
                  </a:lnTo>
                  <a:lnTo>
                    <a:pt x="614" y="227"/>
                  </a:lnTo>
                  <a:lnTo>
                    <a:pt x="613" y="228"/>
                  </a:lnTo>
                  <a:lnTo>
                    <a:pt x="612" y="228"/>
                  </a:lnTo>
                  <a:lnTo>
                    <a:pt x="610" y="231"/>
                  </a:lnTo>
                  <a:lnTo>
                    <a:pt x="610" y="231"/>
                  </a:lnTo>
                  <a:lnTo>
                    <a:pt x="610" y="229"/>
                  </a:lnTo>
                  <a:lnTo>
                    <a:pt x="611" y="227"/>
                  </a:lnTo>
                  <a:lnTo>
                    <a:pt x="610" y="226"/>
                  </a:lnTo>
                  <a:lnTo>
                    <a:pt x="611" y="224"/>
                  </a:lnTo>
                  <a:lnTo>
                    <a:pt x="610" y="224"/>
                  </a:lnTo>
                  <a:lnTo>
                    <a:pt x="606" y="223"/>
                  </a:lnTo>
                  <a:lnTo>
                    <a:pt x="604" y="224"/>
                  </a:lnTo>
                  <a:lnTo>
                    <a:pt x="606" y="224"/>
                  </a:lnTo>
                  <a:lnTo>
                    <a:pt x="608" y="225"/>
                  </a:lnTo>
                  <a:lnTo>
                    <a:pt x="607" y="225"/>
                  </a:lnTo>
                  <a:lnTo>
                    <a:pt x="606" y="225"/>
                  </a:lnTo>
                  <a:lnTo>
                    <a:pt x="603" y="226"/>
                  </a:lnTo>
                  <a:lnTo>
                    <a:pt x="602" y="226"/>
                  </a:lnTo>
                  <a:lnTo>
                    <a:pt x="601" y="227"/>
                  </a:lnTo>
                  <a:lnTo>
                    <a:pt x="599" y="228"/>
                  </a:lnTo>
                  <a:lnTo>
                    <a:pt x="597" y="230"/>
                  </a:lnTo>
                  <a:lnTo>
                    <a:pt x="596" y="231"/>
                  </a:lnTo>
                  <a:lnTo>
                    <a:pt x="594" y="233"/>
                  </a:lnTo>
                  <a:lnTo>
                    <a:pt x="594" y="230"/>
                  </a:lnTo>
                  <a:lnTo>
                    <a:pt x="592" y="229"/>
                  </a:lnTo>
                  <a:lnTo>
                    <a:pt x="592" y="229"/>
                  </a:lnTo>
                  <a:lnTo>
                    <a:pt x="590" y="228"/>
                  </a:lnTo>
                  <a:lnTo>
                    <a:pt x="590" y="227"/>
                  </a:lnTo>
                  <a:lnTo>
                    <a:pt x="591" y="227"/>
                  </a:lnTo>
                  <a:lnTo>
                    <a:pt x="592" y="227"/>
                  </a:lnTo>
                  <a:lnTo>
                    <a:pt x="592" y="228"/>
                  </a:lnTo>
                  <a:lnTo>
                    <a:pt x="593" y="229"/>
                  </a:lnTo>
                  <a:lnTo>
                    <a:pt x="595" y="229"/>
                  </a:lnTo>
                  <a:lnTo>
                    <a:pt x="596" y="226"/>
                  </a:lnTo>
                  <a:lnTo>
                    <a:pt x="598" y="226"/>
                  </a:lnTo>
                  <a:lnTo>
                    <a:pt x="603" y="225"/>
                  </a:lnTo>
                  <a:lnTo>
                    <a:pt x="602" y="224"/>
                  </a:lnTo>
                  <a:lnTo>
                    <a:pt x="599" y="226"/>
                  </a:lnTo>
                  <a:lnTo>
                    <a:pt x="598" y="226"/>
                  </a:lnTo>
                  <a:lnTo>
                    <a:pt x="599" y="225"/>
                  </a:lnTo>
                  <a:lnTo>
                    <a:pt x="603" y="224"/>
                  </a:lnTo>
                  <a:lnTo>
                    <a:pt x="605" y="223"/>
                  </a:lnTo>
                  <a:lnTo>
                    <a:pt x="605" y="223"/>
                  </a:lnTo>
                  <a:lnTo>
                    <a:pt x="607" y="222"/>
                  </a:lnTo>
                  <a:lnTo>
                    <a:pt x="607" y="222"/>
                  </a:lnTo>
                  <a:lnTo>
                    <a:pt x="608" y="222"/>
                  </a:lnTo>
                  <a:lnTo>
                    <a:pt x="609" y="222"/>
                  </a:lnTo>
                  <a:lnTo>
                    <a:pt x="610" y="222"/>
                  </a:lnTo>
                  <a:lnTo>
                    <a:pt x="610" y="221"/>
                  </a:lnTo>
                  <a:lnTo>
                    <a:pt x="610" y="220"/>
                  </a:lnTo>
                  <a:lnTo>
                    <a:pt x="610" y="219"/>
                  </a:lnTo>
                  <a:lnTo>
                    <a:pt x="609" y="219"/>
                  </a:lnTo>
                  <a:lnTo>
                    <a:pt x="608" y="219"/>
                  </a:lnTo>
                  <a:lnTo>
                    <a:pt x="607" y="219"/>
                  </a:lnTo>
                  <a:lnTo>
                    <a:pt x="607" y="218"/>
                  </a:lnTo>
                  <a:lnTo>
                    <a:pt x="606" y="216"/>
                  </a:lnTo>
                  <a:lnTo>
                    <a:pt x="606" y="217"/>
                  </a:lnTo>
                  <a:lnTo>
                    <a:pt x="606" y="218"/>
                  </a:lnTo>
                  <a:lnTo>
                    <a:pt x="605" y="219"/>
                  </a:lnTo>
                  <a:lnTo>
                    <a:pt x="603" y="217"/>
                  </a:lnTo>
                  <a:lnTo>
                    <a:pt x="602" y="217"/>
                  </a:lnTo>
                  <a:lnTo>
                    <a:pt x="601" y="215"/>
                  </a:lnTo>
                  <a:lnTo>
                    <a:pt x="600" y="215"/>
                  </a:lnTo>
                  <a:lnTo>
                    <a:pt x="600" y="215"/>
                  </a:lnTo>
                  <a:lnTo>
                    <a:pt x="600" y="214"/>
                  </a:lnTo>
                  <a:lnTo>
                    <a:pt x="597" y="217"/>
                  </a:lnTo>
                  <a:lnTo>
                    <a:pt x="599" y="214"/>
                  </a:lnTo>
                  <a:lnTo>
                    <a:pt x="597" y="214"/>
                  </a:lnTo>
                  <a:lnTo>
                    <a:pt x="597" y="213"/>
                  </a:lnTo>
                  <a:lnTo>
                    <a:pt x="596" y="213"/>
                  </a:lnTo>
                  <a:lnTo>
                    <a:pt x="595" y="214"/>
                  </a:lnTo>
                  <a:lnTo>
                    <a:pt x="595" y="213"/>
                  </a:lnTo>
                  <a:lnTo>
                    <a:pt x="593" y="214"/>
                  </a:lnTo>
                  <a:lnTo>
                    <a:pt x="593" y="213"/>
                  </a:lnTo>
                  <a:lnTo>
                    <a:pt x="594" y="212"/>
                  </a:lnTo>
                  <a:lnTo>
                    <a:pt x="594" y="211"/>
                  </a:lnTo>
                  <a:lnTo>
                    <a:pt x="593" y="211"/>
                  </a:lnTo>
                  <a:lnTo>
                    <a:pt x="594" y="210"/>
                  </a:lnTo>
                  <a:lnTo>
                    <a:pt x="594" y="209"/>
                  </a:lnTo>
                  <a:lnTo>
                    <a:pt x="593" y="209"/>
                  </a:lnTo>
                  <a:lnTo>
                    <a:pt x="592" y="209"/>
                  </a:lnTo>
                  <a:lnTo>
                    <a:pt x="592" y="208"/>
                  </a:lnTo>
                  <a:lnTo>
                    <a:pt x="592" y="208"/>
                  </a:lnTo>
                  <a:lnTo>
                    <a:pt x="592" y="208"/>
                  </a:lnTo>
                  <a:lnTo>
                    <a:pt x="588" y="208"/>
                  </a:lnTo>
                  <a:lnTo>
                    <a:pt x="589" y="207"/>
                  </a:lnTo>
                  <a:lnTo>
                    <a:pt x="588" y="206"/>
                  </a:lnTo>
                  <a:lnTo>
                    <a:pt x="588" y="205"/>
                  </a:lnTo>
                  <a:lnTo>
                    <a:pt x="585" y="205"/>
                  </a:lnTo>
                  <a:lnTo>
                    <a:pt x="585" y="204"/>
                  </a:lnTo>
                  <a:lnTo>
                    <a:pt x="586" y="204"/>
                  </a:lnTo>
                  <a:lnTo>
                    <a:pt x="586" y="203"/>
                  </a:lnTo>
                  <a:lnTo>
                    <a:pt x="585" y="202"/>
                  </a:lnTo>
                  <a:lnTo>
                    <a:pt x="585" y="202"/>
                  </a:lnTo>
                  <a:lnTo>
                    <a:pt x="585" y="201"/>
                  </a:lnTo>
                  <a:lnTo>
                    <a:pt x="586" y="201"/>
                  </a:lnTo>
                  <a:lnTo>
                    <a:pt x="586" y="201"/>
                  </a:lnTo>
                  <a:lnTo>
                    <a:pt x="580" y="200"/>
                  </a:lnTo>
                  <a:lnTo>
                    <a:pt x="584" y="200"/>
                  </a:lnTo>
                  <a:lnTo>
                    <a:pt x="584" y="199"/>
                  </a:lnTo>
                  <a:lnTo>
                    <a:pt x="582" y="199"/>
                  </a:lnTo>
                  <a:lnTo>
                    <a:pt x="582" y="198"/>
                  </a:lnTo>
                  <a:lnTo>
                    <a:pt x="585" y="200"/>
                  </a:lnTo>
                  <a:lnTo>
                    <a:pt x="586" y="200"/>
                  </a:lnTo>
                  <a:lnTo>
                    <a:pt x="586" y="198"/>
                  </a:lnTo>
                  <a:lnTo>
                    <a:pt x="588" y="196"/>
                  </a:lnTo>
                  <a:lnTo>
                    <a:pt x="588" y="195"/>
                  </a:lnTo>
                  <a:lnTo>
                    <a:pt x="585" y="194"/>
                  </a:lnTo>
                  <a:lnTo>
                    <a:pt x="586" y="194"/>
                  </a:lnTo>
                  <a:lnTo>
                    <a:pt x="585" y="192"/>
                  </a:lnTo>
                  <a:lnTo>
                    <a:pt x="582" y="192"/>
                  </a:lnTo>
                  <a:lnTo>
                    <a:pt x="582" y="192"/>
                  </a:lnTo>
                  <a:lnTo>
                    <a:pt x="584" y="192"/>
                  </a:lnTo>
                  <a:lnTo>
                    <a:pt x="585" y="190"/>
                  </a:lnTo>
                  <a:lnTo>
                    <a:pt x="585" y="190"/>
                  </a:lnTo>
                  <a:lnTo>
                    <a:pt x="585" y="189"/>
                  </a:lnTo>
                  <a:lnTo>
                    <a:pt x="583" y="187"/>
                  </a:lnTo>
                  <a:lnTo>
                    <a:pt x="583" y="187"/>
                  </a:lnTo>
                  <a:lnTo>
                    <a:pt x="582" y="187"/>
                  </a:lnTo>
                  <a:lnTo>
                    <a:pt x="581" y="187"/>
                  </a:lnTo>
                  <a:lnTo>
                    <a:pt x="581" y="186"/>
                  </a:lnTo>
                  <a:lnTo>
                    <a:pt x="582" y="186"/>
                  </a:lnTo>
                  <a:lnTo>
                    <a:pt x="582" y="186"/>
                  </a:lnTo>
                  <a:lnTo>
                    <a:pt x="581" y="185"/>
                  </a:lnTo>
                  <a:lnTo>
                    <a:pt x="581" y="185"/>
                  </a:lnTo>
                  <a:lnTo>
                    <a:pt x="580" y="185"/>
                  </a:lnTo>
                  <a:lnTo>
                    <a:pt x="579" y="186"/>
                  </a:lnTo>
                  <a:lnTo>
                    <a:pt x="578" y="186"/>
                  </a:lnTo>
                  <a:lnTo>
                    <a:pt x="579" y="184"/>
                  </a:lnTo>
                  <a:lnTo>
                    <a:pt x="581" y="184"/>
                  </a:lnTo>
                  <a:lnTo>
                    <a:pt x="581" y="183"/>
                  </a:lnTo>
                  <a:lnTo>
                    <a:pt x="581" y="183"/>
                  </a:lnTo>
                  <a:lnTo>
                    <a:pt x="581" y="183"/>
                  </a:lnTo>
                  <a:lnTo>
                    <a:pt x="581" y="183"/>
                  </a:lnTo>
                  <a:lnTo>
                    <a:pt x="581" y="181"/>
                  </a:lnTo>
                  <a:lnTo>
                    <a:pt x="577" y="181"/>
                  </a:lnTo>
                  <a:lnTo>
                    <a:pt x="576" y="181"/>
                  </a:lnTo>
                  <a:lnTo>
                    <a:pt x="576" y="180"/>
                  </a:lnTo>
                  <a:lnTo>
                    <a:pt x="577" y="180"/>
                  </a:lnTo>
                  <a:lnTo>
                    <a:pt x="577" y="181"/>
                  </a:lnTo>
                  <a:lnTo>
                    <a:pt x="580" y="180"/>
                  </a:lnTo>
                  <a:lnTo>
                    <a:pt x="580" y="179"/>
                  </a:lnTo>
                  <a:lnTo>
                    <a:pt x="579" y="179"/>
                  </a:lnTo>
                  <a:lnTo>
                    <a:pt x="579" y="179"/>
                  </a:lnTo>
                  <a:lnTo>
                    <a:pt x="579" y="178"/>
                  </a:lnTo>
                  <a:lnTo>
                    <a:pt x="578" y="178"/>
                  </a:lnTo>
                  <a:lnTo>
                    <a:pt x="577" y="178"/>
                  </a:lnTo>
                  <a:lnTo>
                    <a:pt x="577" y="177"/>
                  </a:lnTo>
                  <a:lnTo>
                    <a:pt x="577" y="176"/>
                  </a:lnTo>
                  <a:lnTo>
                    <a:pt x="577" y="176"/>
                  </a:lnTo>
                  <a:lnTo>
                    <a:pt x="578" y="175"/>
                  </a:lnTo>
                  <a:lnTo>
                    <a:pt x="577" y="175"/>
                  </a:lnTo>
                  <a:lnTo>
                    <a:pt x="576" y="175"/>
                  </a:lnTo>
                  <a:lnTo>
                    <a:pt x="574" y="175"/>
                  </a:lnTo>
                  <a:lnTo>
                    <a:pt x="574" y="175"/>
                  </a:lnTo>
                  <a:lnTo>
                    <a:pt x="573" y="175"/>
                  </a:lnTo>
                  <a:lnTo>
                    <a:pt x="572" y="176"/>
                  </a:lnTo>
                  <a:lnTo>
                    <a:pt x="573" y="175"/>
                  </a:lnTo>
                  <a:lnTo>
                    <a:pt x="574" y="175"/>
                  </a:lnTo>
                  <a:lnTo>
                    <a:pt x="576" y="175"/>
                  </a:lnTo>
                  <a:lnTo>
                    <a:pt x="577" y="174"/>
                  </a:lnTo>
                  <a:lnTo>
                    <a:pt x="577" y="173"/>
                  </a:lnTo>
                  <a:lnTo>
                    <a:pt x="577" y="173"/>
                  </a:lnTo>
                  <a:lnTo>
                    <a:pt x="576" y="173"/>
                  </a:lnTo>
                  <a:lnTo>
                    <a:pt x="576" y="172"/>
                  </a:lnTo>
                  <a:lnTo>
                    <a:pt x="575" y="172"/>
                  </a:lnTo>
                  <a:lnTo>
                    <a:pt x="575" y="172"/>
                  </a:lnTo>
                  <a:lnTo>
                    <a:pt x="574" y="172"/>
                  </a:lnTo>
                  <a:lnTo>
                    <a:pt x="574" y="172"/>
                  </a:lnTo>
                  <a:lnTo>
                    <a:pt x="575" y="170"/>
                  </a:lnTo>
                  <a:lnTo>
                    <a:pt x="574" y="169"/>
                  </a:lnTo>
                  <a:lnTo>
                    <a:pt x="573" y="170"/>
                  </a:lnTo>
                  <a:lnTo>
                    <a:pt x="573" y="169"/>
                  </a:lnTo>
                  <a:lnTo>
                    <a:pt x="574" y="168"/>
                  </a:lnTo>
                  <a:lnTo>
                    <a:pt x="572" y="168"/>
                  </a:lnTo>
                  <a:lnTo>
                    <a:pt x="572" y="166"/>
                  </a:lnTo>
                  <a:lnTo>
                    <a:pt x="572" y="166"/>
                  </a:lnTo>
                  <a:lnTo>
                    <a:pt x="571" y="166"/>
                  </a:lnTo>
                  <a:lnTo>
                    <a:pt x="571" y="166"/>
                  </a:lnTo>
                  <a:lnTo>
                    <a:pt x="571" y="164"/>
                  </a:lnTo>
                  <a:lnTo>
                    <a:pt x="571" y="164"/>
                  </a:lnTo>
                  <a:lnTo>
                    <a:pt x="571" y="163"/>
                  </a:lnTo>
                  <a:lnTo>
                    <a:pt x="570" y="163"/>
                  </a:lnTo>
                  <a:lnTo>
                    <a:pt x="571" y="162"/>
                  </a:lnTo>
                  <a:lnTo>
                    <a:pt x="570" y="161"/>
                  </a:lnTo>
                  <a:lnTo>
                    <a:pt x="570" y="161"/>
                  </a:lnTo>
                  <a:lnTo>
                    <a:pt x="569" y="161"/>
                  </a:lnTo>
                  <a:lnTo>
                    <a:pt x="568" y="163"/>
                  </a:lnTo>
                  <a:lnTo>
                    <a:pt x="568" y="163"/>
                  </a:lnTo>
                  <a:lnTo>
                    <a:pt x="567" y="164"/>
                  </a:lnTo>
                  <a:lnTo>
                    <a:pt x="566" y="164"/>
                  </a:lnTo>
                  <a:lnTo>
                    <a:pt x="565" y="168"/>
                  </a:lnTo>
                  <a:lnTo>
                    <a:pt x="566" y="171"/>
                  </a:lnTo>
                  <a:lnTo>
                    <a:pt x="566" y="171"/>
                  </a:lnTo>
                  <a:lnTo>
                    <a:pt x="566" y="172"/>
                  </a:lnTo>
                  <a:lnTo>
                    <a:pt x="565" y="172"/>
                  </a:lnTo>
                  <a:lnTo>
                    <a:pt x="565" y="173"/>
                  </a:lnTo>
                  <a:lnTo>
                    <a:pt x="564" y="172"/>
                  </a:lnTo>
                  <a:lnTo>
                    <a:pt x="565" y="174"/>
                  </a:lnTo>
                  <a:lnTo>
                    <a:pt x="564" y="175"/>
                  </a:lnTo>
                  <a:lnTo>
                    <a:pt x="563" y="175"/>
                  </a:lnTo>
                  <a:lnTo>
                    <a:pt x="563" y="176"/>
                  </a:lnTo>
                  <a:lnTo>
                    <a:pt x="563" y="176"/>
                  </a:lnTo>
                  <a:lnTo>
                    <a:pt x="563" y="177"/>
                  </a:lnTo>
                  <a:lnTo>
                    <a:pt x="563" y="177"/>
                  </a:lnTo>
                  <a:lnTo>
                    <a:pt x="562" y="176"/>
                  </a:lnTo>
                  <a:lnTo>
                    <a:pt x="563" y="179"/>
                  </a:lnTo>
                  <a:lnTo>
                    <a:pt x="562" y="182"/>
                  </a:lnTo>
                  <a:lnTo>
                    <a:pt x="563" y="180"/>
                  </a:lnTo>
                  <a:lnTo>
                    <a:pt x="562" y="179"/>
                  </a:lnTo>
                  <a:lnTo>
                    <a:pt x="561" y="179"/>
                  </a:lnTo>
                  <a:lnTo>
                    <a:pt x="560" y="177"/>
                  </a:lnTo>
                  <a:lnTo>
                    <a:pt x="559" y="179"/>
                  </a:lnTo>
                  <a:lnTo>
                    <a:pt x="559" y="181"/>
                  </a:lnTo>
                  <a:lnTo>
                    <a:pt x="556" y="182"/>
                  </a:lnTo>
                  <a:lnTo>
                    <a:pt x="553" y="183"/>
                  </a:lnTo>
                  <a:lnTo>
                    <a:pt x="553" y="185"/>
                  </a:lnTo>
                  <a:lnTo>
                    <a:pt x="552" y="185"/>
                  </a:lnTo>
                  <a:lnTo>
                    <a:pt x="552" y="183"/>
                  </a:lnTo>
                  <a:lnTo>
                    <a:pt x="552" y="183"/>
                  </a:lnTo>
                  <a:lnTo>
                    <a:pt x="552" y="182"/>
                  </a:lnTo>
                  <a:lnTo>
                    <a:pt x="552" y="183"/>
                  </a:lnTo>
                  <a:lnTo>
                    <a:pt x="552" y="180"/>
                  </a:lnTo>
                  <a:lnTo>
                    <a:pt x="551" y="181"/>
                  </a:lnTo>
                  <a:lnTo>
                    <a:pt x="549" y="185"/>
                  </a:lnTo>
                  <a:lnTo>
                    <a:pt x="545" y="188"/>
                  </a:lnTo>
                  <a:lnTo>
                    <a:pt x="549" y="185"/>
                  </a:lnTo>
                  <a:lnTo>
                    <a:pt x="550" y="182"/>
                  </a:lnTo>
                  <a:lnTo>
                    <a:pt x="550" y="180"/>
                  </a:lnTo>
                  <a:lnTo>
                    <a:pt x="549" y="179"/>
                  </a:lnTo>
                  <a:lnTo>
                    <a:pt x="548" y="177"/>
                  </a:lnTo>
                  <a:lnTo>
                    <a:pt x="548" y="177"/>
                  </a:lnTo>
                  <a:lnTo>
                    <a:pt x="544" y="177"/>
                  </a:lnTo>
                  <a:lnTo>
                    <a:pt x="541" y="179"/>
                  </a:lnTo>
                  <a:lnTo>
                    <a:pt x="541" y="179"/>
                  </a:lnTo>
                  <a:lnTo>
                    <a:pt x="539" y="179"/>
                  </a:lnTo>
                  <a:lnTo>
                    <a:pt x="539" y="178"/>
                  </a:lnTo>
                  <a:lnTo>
                    <a:pt x="541" y="178"/>
                  </a:lnTo>
                  <a:lnTo>
                    <a:pt x="541" y="177"/>
                  </a:lnTo>
                  <a:lnTo>
                    <a:pt x="541" y="175"/>
                  </a:lnTo>
                  <a:lnTo>
                    <a:pt x="541" y="175"/>
                  </a:lnTo>
                  <a:lnTo>
                    <a:pt x="542" y="176"/>
                  </a:lnTo>
                  <a:lnTo>
                    <a:pt x="542" y="177"/>
                  </a:lnTo>
                  <a:lnTo>
                    <a:pt x="544" y="175"/>
                  </a:lnTo>
                  <a:lnTo>
                    <a:pt x="544" y="175"/>
                  </a:lnTo>
                  <a:lnTo>
                    <a:pt x="545" y="176"/>
                  </a:lnTo>
                  <a:lnTo>
                    <a:pt x="545" y="175"/>
                  </a:lnTo>
                  <a:lnTo>
                    <a:pt x="545" y="175"/>
                  </a:lnTo>
                  <a:lnTo>
                    <a:pt x="545" y="175"/>
                  </a:lnTo>
                  <a:lnTo>
                    <a:pt x="543" y="175"/>
                  </a:lnTo>
                  <a:lnTo>
                    <a:pt x="543" y="174"/>
                  </a:lnTo>
                  <a:lnTo>
                    <a:pt x="545" y="173"/>
                  </a:lnTo>
                  <a:lnTo>
                    <a:pt x="545" y="172"/>
                  </a:lnTo>
                  <a:lnTo>
                    <a:pt x="544" y="172"/>
                  </a:lnTo>
                  <a:lnTo>
                    <a:pt x="542" y="172"/>
                  </a:lnTo>
                  <a:lnTo>
                    <a:pt x="542" y="172"/>
                  </a:lnTo>
                  <a:lnTo>
                    <a:pt x="544" y="169"/>
                  </a:lnTo>
                  <a:lnTo>
                    <a:pt x="543" y="168"/>
                  </a:lnTo>
                  <a:lnTo>
                    <a:pt x="544" y="168"/>
                  </a:lnTo>
                  <a:lnTo>
                    <a:pt x="543" y="167"/>
                  </a:lnTo>
                  <a:lnTo>
                    <a:pt x="542" y="166"/>
                  </a:lnTo>
                  <a:lnTo>
                    <a:pt x="541" y="165"/>
                  </a:lnTo>
                  <a:lnTo>
                    <a:pt x="537" y="166"/>
                  </a:lnTo>
                  <a:lnTo>
                    <a:pt x="535" y="164"/>
                  </a:lnTo>
                  <a:lnTo>
                    <a:pt x="534" y="164"/>
                  </a:lnTo>
                  <a:lnTo>
                    <a:pt x="534" y="164"/>
                  </a:lnTo>
                  <a:lnTo>
                    <a:pt x="535" y="164"/>
                  </a:lnTo>
                  <a:lnTo>
                    <a:pt x="536" y="164"/>
                  </a:lnTo>
                  <a:lnTo>
                    <a:pt x="541" y="165"/>
                  </a:lnTo>
                  <a:lnTo>
                    <a:pt x="542" y="164"/>
                  </a:lnTo>
                  <a:lnTo>
                    <a:pt x="542" y="164"/>
                  </a:lnTo>
                  <a:lnTo>
                    <a:pt x="544" y="164"/>
                  </a:lnTo>
                  <a:lnTo>
                    <a:pt x="543" y="162"/>
                  </a:lnTo>
                  <a:lnTo>
                    <a:pt x="542" y="161"/>
                  </a:lnTo>
                  <a:lnTo>
                    <a:pt x="542" y="161"/>
                  </a:lnTo>
                  <a:lnTo>
                    <a:pt x="542" y="160"/>
                  </a:lnTo>
                  <a:lnTo>
                    <a:pt x="542" y="159"/>
                  </a:lnTo>
                  <a:lnTo>
                    <a:pt x="542" y="157"/>
                  </a:lnTo>
                  <a:lnTo>
                    <a:pt x="543" y="157"/>
                  </a:lnTo>
                  <a:lnTo>
                    <a:pt x="544" y="156"/>
                  </a:lnTo>
                  <a:lnTo>
                    <a:pt x="544" y="156"/>
                  </a:lnTo>
                  <a:lnTo>
                    <a:pt x="544" y="155"/>
                  </a:lnTo>
                  <a:lnTo>
                    <a:pt x="542" y="153"/>
                  </a:lnTo>
                  <a:lnTo>
                    <a:pt x="541" y="154"/>
                  </a:lnTo>
                  <a:lnTo>
                    <a:pt x="541" y="154"/>
                  </a:lnTo>
                  <a:lnTo>
                    <a:pt x="540" y="155"/>
                  </a:lnTo>
                  <a:lnTo>
                    <a:pt x="539" y="155"/>
                  </a:lnTo>
                  <a:lnTo>
                    <a:pt x="539" y="154"/>
                  </a:lnTo>
                  <a:lnTo>
                    <a:pt x="539" y="154"/>
                  </a:lnTo>
                  <a:lnTo>
                    <a:pt x="538" y="153"/>
                  </a:lnTo>
                  <a:lnTo>
                    <a:pt x="537" y="154"/>
                  </a:lnTo>
                  <a:lnTo>
                    <a:pt x="536" y="153"/>
                  </a:lnTo>
                  <a:lnTo>
                    <a:pt x="535" y="154"/>
                  </a:lnTo>
                  <a:lnTo>
                    <a:pt x="534" y="153"/>
                  </a:lnTo>
                  <a:lnTo>
                    <a:pt x="534" y="152"/>
                  </a:lnTo>
                  <a:lnTo>
                    <a:pt x="534" y="152"/>
                  </a:lnTo>
                  <a:lnTo>
                    <a:pt x="531" y="152"/>
                  </a:lnTo>
                  <a:lnTo>
                    <a:pt x="531" y="152"/>
                  </a:lnTo>
                  <a:lnTo>
                    <a:pt x="532" y="151"/>
                  </a:lnTo>
                  <a:lnTo>
                    <a:pt x="530" y="151"/>
                  </a:lnTo>
                  <a:lnTo>
                    <a:pt x="530" y="150"/>
                  </a:lnTo>
                  <a:lnTo>
                    <a:pt x="530" y="149"/>
                  </a:lnTo>
                  <a:lnTo>
                    <a:pt x="530" y="148"/>
                  </a:lnTo>
                  <a:lnTo>
                    <a:pt x="531" y="148"/>
                  </a:lnTo>
                  <a:lnTo>
                    <a:pt x="531" y="147"/>
                  </a:lnTo>
                  <a:lnTo>
                    <a:pt x="531" y="146"/>
                  </a:lnTo>
                  <a:lnTo>
                    <a:pt x="530" y="146"/>
                  </a:lnTo>
                  <a:lnTo>
                    <a:pt x="530" y="146"/>
                  </a:lnTo>
                  <a:lnTo>
                    <a:pt x="529" y="147"/>
                  </a:lnTo>
                  <a:lnTo>
                    <a:pt x="528" y="147"/>
                  </a:lnTo>
                  <a:lnTo>
                    <a:pt x="528" y="146"/>
                  </a:lnTo>
                  <a:lnTo>
                    <a:pt x="529" y="146"/>
                  </a:lnTo>
                  <a:lnTo>
                    <a:pt x="528" y="146"/>
                  </a:lnTo>
                  <a:lnTo>
                    <a:pt x="528" y="145"/>
                  </a:lnTo>
                  <a:lnTo>
                    <a:pt x="528" y="143"/>
                  </a:lnTo>
                  <a:lnTo>
                    <a:pt x="527" y="143"/>
                  </a:lnTo>
                  <a:lnTo>
                    <a:pt x="527" y="143"/>
                  </a:lnTo>
                  <a:lnTo>
                    <a:pt x="527" y="144"/>
                  </a:lnTo>
                  <a:lnTo>
                    <a:pt x="526" y="144"/>
                  </a:lnTo>
                  <a:lnTo>
                    <a:pt x="525" y="144"/>
                  </a:lnTo>
                  <a:lnTo>
                    <a:pt x="525" y="144"/>
                  </a:lnTo>
                  <a:lnTo>
                    <a:pt x="526" y="142"/>
                  </a:lnTo>
                  <a:lnTo>
                    <a:pt x="526" y="141"/>
                  </a:lnTo>
                  <a:lnTo>
                    <a:pt x="526" y="140"/>
                  </a:lnTo>
                  <a:lnTo>
                    <a:pt x="525" y="140"/>
                  </a:lnTo>
                  <a:lnTo>
                    <a:pt x="523" y="139"/>
                  </a:lnTo>
                  <a:lnTo>
                    <a:pt x="523" y="139"/>
                  </a:lnTo>
                  <a:lnTo>
                    <a:pt x="519" y="137"/>
                  </a:lnTo>
                  <a:lnTo>
                    <a:pt x="518" y="138"/>
                  </a:lnTo>
                  <a:lnTo>
                    <a:pt x="515" y="139"/>
                  </a:lnTo>
                  <a:lnTo>
                    <a:pt x="514" y="139"/>
                  </a:lnTo>
                  <a:lnTo>
                    <a:pt x="514" y="140"/>
                  </a:lnTo>
                  <a:lnTo>
                    <a:pt x="512" y="140"/>
                  </a:lnTo>
                  <a:lnTo>
                    <a:pt x="512" y="139"/>
                  </a:lnTo>
                  <a:lnTo>
                    <a:pt x="512" y="139"/>
                  </a:lnTo>
                  <a:lnTo>
                    <a:pt x="510" y="139"/>
                  </a:lnTo>
                  <a:lnTo>
                    <a:pt x="509" y="139"/>
                  </a:lnTo>
                  <a:lnTo>
                    <a:pt x="509" y="139"/>
                  </a:lnTo>
                  <a:lnTo>
                    <a:pt x="509" y="139"/>
                  </a:lnTo>
                  <a:lnTo>
                    <a:pt x="506" y="138"/>
                  </a:lnTo>
                  <a:lnTo>
                    <a:pt x="506" y="137"/>
                  </a:lnTo>
                  <a:lnTo>
                    <a:pt x="505" y="137"/>
                  </a:lnTo>
                  <a:lnTo>
                    <a:pt x="500" y="136"/>
                  </a:lnTo>
                  <a:lnTo>
                    <a:pt x="499" y="136"/>
                  </a:lnTo>
                  <a:lnTo>
                    <a:pt x="499" y="135"/>
                  </a:lnTo>
                  <a:lnTo>
                    <a:pt x="498" y="135"/>
                  </a:lnTo>
                  <a:lnTo>
                    <a:pt x="496" y="139"/>
                  </a:lnTo>
                  <a:lnTo>
                    <a:pt x="495" y="139"/>
                  </a:lnTo>
                  <a:lnTo>
                    <a:pt x="495" y="143"/>
                  </a:lnTo>
                  <a:lnTo>
                    <a:pt x="495" y="143"/>
                  </a:lnTo>
                  <a:lnTo>
                    <a:pt x="496" y="145"/>
                  </a:lnTo>
                  <a:lnTo>
                    <a:pt x="497" y="146"/>
                  </a:lnTo>
                  <a:lnTo>
                    <a:pt x="497" y="146"/>
                  </a:lnTo>
                  <a:lnTo>
                    <a:pt x="498" y="146"/>
                  </a:lnTo>
                  <a:lnTo>
                    <a:pt x="499" y="146"/>
                  </a:lnTo>
                  <a:lnTo>
                    <a:pt x="499" y="146"/>
                  </a:lnTo>
                  <a:lnTo>
                    <a:pt x="499" y="147"/>
                  </a:lnTo>
                  <a:lnTo>
                    <a:pt x="498" y="147"/>
                  </a:lnTo>
                  <a:lnTo>
                    <a:pt x="498" y="148"/>
                  </a:lnTo>
                  <a:lnTo>
                    <a:pt x="497" y="149"/>
                  </a:lnTo>
                  <a:lnTo>
                    <a:pt x="497" y="150"/>
                  </a:lnTo>
                  <a:lnTo>
                    <a:pt x="497" y="150"/>
                  </a:lnTo>
                  <a:lnTo>
                    <a:pt x="497" y="151"/>
                  </a:lnTo>
                  <a:lnTo>
                    <a:pt x="496" y="153"/>
                  </a:lnTo>
                  <a:lnTo>
                    <a:pt x="495" y="154"/>
                  </a:lnTo>
                  <a:lnTo>
                    <a:pt x="495" y="156"/>
                  </a:lnTo>
                  <a:lnTo>
                    <a:pt x="496" y="157"/>
                  </a:lnTo>
                  <a:lnTo>
                    <a:pt x="497" y="157"/>
                  </a:lnTo>
                  <a:lnTo>
                    <a:pt x="497" y="157"/>
                  </a:lnTo>
                  <a:lnTo>
                    <a:pt x="498" y="157"/>
                  </a:lnTo>
                  <a:lnTo>
                    <a:pt x="499" y="157"/>
                  </a:lnTo>
                  <a:lnTo>
                    <a:pt x="499" y="157"/>
                  </a:lnTo>
                  <a:lnTo>
                    <a:pt x="497" y="157"/>
                  </a:lnTo>
                  <a:lnTo>
                    <a:pt x="497" y="158"/>
                  </a:lnTo>
                  <a:lnTo>
                    <a:pt x="497" y="158"/>
                  </a:lnTo>
                  <a:lnTo>
                    <a:pt x="497" y="161"/>
                  </a:lnTo>
                  <a:lnTo>
                    <a:pt x="498" y="162"/>
                  </a:lnTo>
                  <a:lnTo>
                    <a:pt x="498" y="162"/>
                  </a:lnTo>
                  <a:lnTo>
                    <a:pt x="499" y="163"/>
                  </a:lnTo>
                  <a:lnTo>
                    <a:pt x="499" y="164"/>
                  </a:lnTo>
                  <a:lnTo>
                    <a:pt x="498" y="164"/>
                  </a:lnTo>
                  <a:lnTo>
                    <a:pt x="497" y="164"/>
                  </a:lnTo>
                  <a:lnTo>
                    <a:pt x="497" y="165"/>
                  </a:lnTo>
                  <a:lnTo>
                    <a:pt x="500" y="165"/>
                  </a:lnTo>
                  <a:lnTo>
                    <a:pt x="501" y="165"/>
                  </a:lnTo>
                  <a:lnTo>
                    <a:pt x="500" y="167"/>
                  </a:lnTo>
                  <a:lnTo>
                    <a:pt x="500" y="167"/>
                  </a:lnTo>
                  <a:lnTo>
                    <a:pt x="499" y="168"/>
                  </a:lnTo>
                  <a:lnTo>
                    <a:pt x="500" y="169"/>
                  </a:lnTo>
                  <a:lnTo>
                    <a:pt x="501" y="169"/>
                  </a:lnTo>
                  <a:lnTo>
                    <a:pt x="499" y="170"/>
                  </a:lnTo>
                  <a:lnTo>
                    <a:pt x="499" y="169"/>
                  </a:lnTo>
                  <a:lnTo>
                    <a:pt x="497" y="169"/>
                  </a:lnTo>
                  <a:lnTo>
                    <a:pt x="497" y="170"/>
                  </a:lnTo>
                  <a:lnTo>
                    <a:pt x="497" y="172"/>
                  </a:lnTo>
                  <a:lnTo>
                    <a:pt x="497" y="172"/>
                  </a:lnTo>
                  <a:lnTo>
                    <a:pt x="497" y="173"/>
                  </a:lnTo>
                  <a:lnTo>
                    <a:pt x="496" y="173"/>
                  </a:lnTo>
                  <a:lnTo>
                    <a:pt x="496" y="174"/>
                  </a:lnTo>
                  <a:lnTo>
                    <a:pt x="494" y="174"/>
                  </a:lnTo>
                  <a:lnTo>
                    <a:pt x="493" y="175"/>
                  </a:lnTo>
                  <a:lnTo>
                    <a:pt x="492" y="175"/>
                  </a:lnTo>
                  <a:lnTo>
                    <a:pt x="492" y="175"/>
                  </a:lnTo>
                  <a:lnTo>
                    <a:pt x="492" y="178"/>
                  </a:lnTo>
                  <a:lnTo>
                    <a:pt x="492" y="178"/>
                  </a:lnTo>
                  <a:lnTo>
                    <a:pt x="492" y="179"/>
                  </a:lnTo>
                  <a:lnTo>
                    <a:pt x="498" y="183"/>
                  </a:lnTo>
                  <a:lnTo>
                    <a:pt x="499" y="183"/>
                  </a:lnTo>
                  <a:lnTo>
                    <a:pt x="502" y="196"/>
                  </a:lnTo>
                  <a:lnTo>
                    <a:pt x="502" y="197"/>
                  </a:lnTo>
                  <a:lnTo>
                    <a:pt x="503" y="204"/>
                  </a:lnTo>
                  <a:lnTo>
                    <a:pt x="504" y="204"/>
                  </a:lnTo>
                  <a:lnTo>
                    <a:pt x="505" y="201"/>
                  </a:lnTo>
                  <a:lnTo>
                    <a:pt x="505" y="201"/>
                  </a:lnTo>
                  <a:lnTo>
                    <a:pt x="505" y="204"/>
                  </a:lnTo>
                  <a:lnTo>
                    <a:pt x="506" y="204"/>
                  </a:lnTo>
                  <a:lnTo>
                    <a:pt x="506" y="205"/>
                  </a:lnTo>
                  <a:lnTo>
                    <a:pt x="505" y="205"/>
                  </a:lnTo>
                  <a:lnTo>
                    <a:pt x="504" y="205"/>
                  </a:lnTo>
                  <a:lnTo>
                    <a:pt x="503" y="205"/>
                  </a:lnTo>
                  <a:lnTo>
                    <a:pt x="503" y="205"/>
                  </a:lnTo>
                  <a:lnTo>
                    <a:pt x="498" y="212"/>
                  </a:lnTo>
                  <a:lnTo>
                    <a:pt x="487" y="220"/>
                  </a:lnTo>
                  <a:lnTo>
                    <a:pt x="488" y="221"/>
                  </a:lnTo>
                  <a:lnTo>
                    <a:pt x="491" y="227"/>
                  </a:lnTo>
                  <a:lnTo>
                    <a:pt x="492" y="237"/>
                  </a:lnTo>
                  <a:lnTo>
                    <a:pt x="492" y="237"/>
                  </a:lnTo>
                  <a:lnTo>
                    <a:pt x="492" y="237"/>
                  </a:lnTo>
                  <a:lnTo>
                    <a:pt x="492" y="237"/>
                  </a:lnTo>
                  <a:lnTo>
                    <a:pt x="493" y="239"/>
                  </a:lnTo>
                  <a:lnTo>
                    <a:pt x="493" y="240"/>
                  </a:lnTo>
                  <a:lnTo>
                    <a:pt x="494" y="241"/>
                  </a:lnTo>
                  <a:lnTo>
                    <a:pt x="494" y="241"/>
                  </a:lnTo>
                  <a:lnTo>
                    <a:pt x="495" y="242"/>
                  </a:lnTo>
                  <a:lnTo>
                    <a:pt x="497" y="241"/>
                  </a:lnTo>
                  <a:lnTo>
                    <a:pt x="497" y="242"/>
                  </a:lnTo>
                  <a:lnTo>
                    <a:pt x="496" y="242"/>
                  </a:lnTo>
                  <a:lnTo>
                    <a:pt x="494" y="242"/>
                  </a:lnTo>
                  <a:lnTo>
                    <a:pt x="494" y="243"/>
                  </a:lnTo>
                  <a:lnTo>
                    <a:pt x="493" y="245"/>
                  </a:lnTo>
                  <a:lnTo>
                    <a:pt x="492" y="245"/>
                  </a:lnTo>
                  <a:lnTo>
                    <a:pt x="492" y="245"/>
                  </a:lnTo>
                  <a:lnTo>
                    <a:pt x="490" y="245"/>
                  </a:lnTo>
                  <a:lnTo>
                    <a:pt x="490" y="246"/>
                  </a:lnTo>
                  <a:lnTo>
                    <a:pt x="492" y="248"/>
                  </a:lnTo>
                  <a:lnTo>
                    <a:pt x="493" y="248"/>
                  </a:lnTo>
                  <a:lnTo>
                    <a:pt x="493" y="249"/>
                  </a:lnTo>
                  <a:lnTo>
                    <a:pt x="492" y="249"/>
                  </a:lnTo>
                  <a:lnTo>
                    <a:pt x="492" y="250"/>
                  </a:lnTo>
                  <a:lnTo>
                    <a:pt x="491" y="251"/>
                  </a:lnTo>
                  <a:lnTo>
                    <a:pt x="491" y="251"/>
                  </a:lnTo>
                  <a:lnTo>
                    <a:pt x="490" y="248"/>
                  </a:lnTo>
                  <a:lnTo>
                    <a:pt x="490" y="248"/>
                  </a:lnTo>
                  <a:lnTo>
                    <a:pt x="490" y="248"/>
                  </a:lnTo>
                  <a:lnTo>
                    <a:pt x="489" y="247"/>
                  </a:lnTo>
                  <a:lnTo>
                    <a:pt x="488" y="248"/>
                  </a:lnTo>
                  <a:lnTo>
                    <a:pt x="488" y="248"/>
                  </a:lnTo>
                  <a:lnTo>
                    <a:pt x="487" y="248"/>
                  </a:lnTo>
                  <a:lnTo>
                    <a:pt x="487" y="249"/>
                  </a:lnTo>
                  <a:lnTo>
                    <a:pt x="487" y="252"/>
                  </a:lnTo>
                  <a:lnTo>
                    <a:pt x="487" y="252"/>
                  </a:lnTo>
                  <a:lnTo>
                    <a:pt x="485" y="251"/>
                  </a:lnTo>
                  <a:lnTo>
                    <a:pt x="484" y="251"/>
                  </a:lnTo>
                  <a:lnTo>
                    <a:pt x="483" y="250"/>
                  </a:lnTo>
                  <a:lnTo>
                    <a:pt x="483" y="250"/>
                  </a:lnTo>
                  <a:lnTo>
                    <a:pt x="479" y="252"/>
                  </a:lnTo>
                  <a:lnTo>
                    <a:pt x="482" y="250"/>
                  </a:lnTo>
                  <a:lnTo>
                    <a:pt x="483" y="249"/>
                  </a:lnTo>
                  <a:lnTo>
                    <a:pt x="482" y="246"/>
                  </a:lnTo>
                  <a:lnTo>
                    <a:pt x="478" y="243"/>
                  </a:lnTo>
                  <a:lnTo>
                    <a:pt x="477" y="243"/>
                  </a:lnTo>
                  <a:lnTo>
                    <a:pt x="473" y="244"/>
                  </a:lnTo>
                  <a:lnTo>
                    <a:pt x="473" y="244"/>
                  </a:lnTo>
                  <a:lnTo>
                    <a:pt x="476" y="241"/>
                  </a:lnTo>
                  <a:lnTo>
                    <a:pt x="477" y="241"/>
                  </a:lnTo>
                  <a:lnTo>
                    <a:pt x="477" y="241"/>
                  </a:lnTo>
                  <a:lnTo>
                    <a:pt x="476" y="239"/>
                  </a:lnTo>
                  <a:lnTo>
                    <a:pt x="476" y="238"/>
                  </a:lnTo>
                  <a:lnTo>
                    <a:pt x="475" y="238"/>
                  </a:lnTo>
                  <a:lnTo>
                    <a:pt x="474" y="237"/>
                  </a:lnTo>
                  <a:lnTo>
                    <a:pt x="473" y="236"/>
                  </a:lnTo>
                  <a:lnTo>
                    <a:pt x="473" y="236"/>
                  </a:lnTo>
                  <a:lnTo>
                    <a:pt x="472" y="235"/>
                  </a:lnTo>
                  <a:lnTo>
                    <a:pt x="472" y="234"/>
                  </a:lnTo>
                  <a:lnTo>
                    <a:pt x="473" y="233"/>
                  </a:lnTo>
                  <a:lnTo>
                    <a:pt x="473" y="226"/>
                  </a:lnTo>
                  <a:lnTo>
                    <a:pt x="472" y="225"/>
                  </a:lnTo>
                  <a:lnTo>
                    <a:pt x="472" y="218"/>
                  </a:lnTo>
                  <a:lnTo>
                    <a:pt x="472" y="215"/>
                  </a:lnTo>
                  <a:lnTo>
                    <a:pt x="472" y="215"/>
                  </a:lnTo>
                  <a:lnTo>
                    <a:pt x="471" y="215"/>
                  </a:lnTo>
                  <a:lnTo>
                    <a:pt x="470" y="215"/>
                  </a:lnTo>
                  <a:lnTo>
                    <a:pt x="469" y="215"/>
                  </a:lnTo>
                  <a:lnTo>
                    <a:pt x="468" y="214"/>
                  </a:lnTo>
                  <a:lnTo>
                    <a:pt x="468" y="214"/>
                  </a:lnTo>
                  <a:lnTo>
                    <a:pt x="467" y="214"/>
                  </a:lnTo>
                  <a:lnTo>
                    <a:pt x="456" y="214"/>
                  </a:lnTo>
                  <a:lnTo>
                    <a:pt x="454" y="218"/>
                  </a:lnTo>
                  <a:lnTo>
                    <a:pt x="456" y="213"/>
                  </a:lnTo>
                  <a:lnTo>
                    <a:pt x="456" y="212"/>
                  </a:lnTo>
                  <a:lnTo>
                    <a:pt x="454" y="212"/>
                  </a:lnTo>
                  <a:lnTo>
                    <a:pt x="454" y="211"/>
                  </a:lnTo>
                  <a:lnTo>
                    <a:pt x="453" y="210"/>
                  </a:lnTo>
                  <a:lnTo>
                    <a:pt x="448" y="208"/>
                  </a:lnTo>
                  <a:lnTo>
                    <a:pt x="447" y="208"/>
                  </a:lnTo>
                  <a:lnTo>
                    <a:pt x="447" y="208"/>
                  </a:lnTo>
                  <a:lnTo>
                    <a:pt x="446" y="208"/>
                  </a:lnTo>
                  <a:lnTo>
                    <a:pt x="445" y="208"/>
                  </a:lnTo>
                  <a:lnTo>
                    <a:pt x="444" y="207"/>
                  </a:lnTo>
                  <a:lnTo>
                    <a:pt x="444" y="207"/>
                  </a:lnTo>
                  <a:lnTo>
                    <a:pt x="443" y="207"/>
                  </a:lnTo>
                  <a:lnTo>
                    <a:pt x="443" y="207"/>
                  </a:lnTo>
                  <a:lnTo>
                    <a:pt x="443" y="206"/>
                  </a:lnTo>
                  <a:lnTo>
                    <a:pt x="440" y="202"/>
                  </a:lnTo>
                  <a:lnTo>
                    <a:pt x="435" y="198"/>
                  </a:lnTo>
                  <a:lnTo>
                    <a:pt x="432" y="198"/>
                  </a:lnTo>
                  <a:lnTo>
                    <a:pt x="429" y="197"/>
                  </a:lnTo>
                  <a:lnTo>
                    <a:pt x="428" y="196"/>
                  </a:lnTo>
                  <a:lnTo>
                    <a:pt x="426" y="194"/>
                  </a:lnTo>
                  <a:lnTo>
                    <a:pt x="424" y="194"/>
                  </a:lnTo>
                  <a:lnTo>
                    <a:pt x="418" y="197"/>
                  </a:lnTo>
                  <a:lnTo>
                    <a:pt x="417" y="197"/>
                  </a:lnTo>
                  <a:lnTo>
                    <a:pt x="417" y="197"/>
                  </a:lnTo>
                  <a:lnTo>
                    <a:pt x="415" y="197"/>
                  </a:lnTo>
                  <a:lnTo>
                    <a:pt x="415" y="197"/>
                  </a:lnTo>
                  <a:lnTo>
                    <a:pt x="416" y="196"/>
                  </a:lnTo>
                  <a:lnTo>
                    <a:pt x="417" y="195"/>
                  </a:lnTo>
                  <a:lnTo>
                    <a:pt x="417" y="192"/>
                  </a:lnTo>
                  <a:lnTo>
                    <a:pt x="415" y="190"/>
                  </a:lnTo>
                  <a:lnTo>
                    <a:pt x="415" y="186"/>
                  </a:lnTo>
                  <a:lnTo>
                    <a:pt x="414" y="182"/>
                  </a:lnTo>
                  <a:lnTo>
                    <a:pt x="413" y="179"/>
                  </a:lnTo>
                  <a:lnTo>
                    <a:pt x="413" y="179"/>
                  </a:lnTo>
                  <a:lnTo>
                    <a:pt x="412" y="178"/>
                  </a:lnTo>
                  <a:lnTo>
                    <a:pt x="411" y="179"/>
                  </a:lnTo>
                  <a:lnTo>
                    <a:pt x="410" y="179"/>
                  </a:lnTo>
                  <a:lnTo>
                    <a:pt x="410" y="178"/>
                  </a:lnTo>
                  <a:lnTo>
                    <a:pt x="407" y="178"/>
                  </a:lnTo>
                  <a:lnTo>
                    <a:pt x="407" y="179"/>
                  </a:lnTo>
                  <a:lnTo>
                    <a:pt x="407" y="180"/>
                  </a:lnTo>
                  <a:lnTo>
                    <a:pt x="407" y="181"/>
                  </a:lnTo>
                  <a:lnTo>
                    <a:pt x="407" y="178"/>
                  </a:lnTo>
                  <a:lnTo>
                    <a:pt x="406" y="179"/>
                  </a:lnTo>
                  <a:lnTo>
                    <a:pt x="406" y="179"/>
                  </a:lnTo>
                  <a:lnTo>
                    <a:pt x="405" y="178"/>
                  </a:lnTo>
                  <a:lnTo>
                    <a:pt x="403" y="175"/>
                  </a:lnTo>
                  <a:lnTo>
                    <a:pt x="403" y="175"/>
                  </a:lnTo>
                  <a:lnTo>
                    <a:pt x="403" y="174"/>
                  </a:lnTo>
                  <a:lnTo>
                    <a:pt x="404" y="160"/>
                  </a:lnTo>
                  <a:lnTo>
                    <a:pt x="404" y="159"/>
                  </a:lnTo>
                  <a:lnTo>
                    <a:pt x="405" y="159"/>
                  </a:lnTo>
                  <a:lnTo>
                    <a:pt x="406" y="158"/>
                  </a:lnTo>
                  <a:lnTo>
                    <a:pt x="405" y="156"/>
                  </a:lnTo>
                  <a:lnTo>
                    <a:pt x="407" y="155"/>
                  </a:lnTo>
                  <a:lnTo>
                    <a:pt x="407" y="152"/>
                  </a:lnTo>
                  <a:lnTo>
                    <a:pt x="407" y="151"/>
                  </a:lnTo>
                  <a:lnTo>
                    <a:pt x="405" y="150"/>
                  </a:lnTo>
                  <a:lnTo>
                    <a:pt x="406" y="149"/>
                  </a:lnTo>
                  <a:lnTo>
                    <a:pt x="408" y="149"/>
                  </a:lnTo>
                  <a:lnTo>
                    <a:pt x="410" y="146"/>
                  </a:lnTo>
                  <a:lnTo>
                    <a:pt x="412" y="145"/>
                  </a:lnTo>
                  <a:lnTo>
                    <a:pt x="411" y="144"/>
                  </a:lnTo>
                  <a:lnTo>
                    <a:pt x="411" y="143"/>
                  </a:lnTo>
                  <a:lnTo>
                    <a:pt x="413" y="143"/>
                  </a:lnTo>
                  <a:lnTo>
                    <a:pt x="413" y="143"/>
                  </a:lnTo>
                  <a:lnTo>
                    <a:pt x="413" y="142"/>
                  </a:lnTo>
                  <a:lnTo>
                    <a:pt x="413" y="141"/>
                  </a:lnTo>
                  <a:lnTo>
                    <a:pt x="414" y="141"/>
                  </a:lnTo>
                  <a:lnTo>
                    <a:pt x="414" y="140"/>
                  </a:lnTo>
                  <a:lnTo>
                    <a:pt x="414" y="139"/>
                  </a:lnTo>
                  <a:lnTo>
                    <a:pt x="416" y="142"/>
                  </a:lnTo>
                  <a:lnTo>
                    <a:pt x="415" y="138"/>
                  </a:lnTo>
                  <a:lnTo>
                    <a:pt x="416" y="135"/>
                  </a:lnTo>
                  <a:lnTo>
                    <a:pt x="417" y="135"/>
                  </a:lnTo>
                  <a:lnTo>
                    <a:pt x="418" y="135"/>
                  </a:lnTo>
                  <a:lnTo>
                    <a:pt x="419" y="135"/>
                  </a:lnTo>
                  <a:lnTo>
                    <a:pt x="419" y="135"/>
                  </a:lnTo>
                  <a:lnTo>
                    <a:pt x="418" y="135"/>
                  </a:lnTo>
                  <a:lnTo>
                    <a:pt x="417" y="133"/>
                  </a:lnTo>
                  <a:lnTo>
                    <a:pt x="417" y="132"/>
                  </a:lnTo>
                  <a:lnTo>
                    <a:pt x="418" y="133"/>
                  </a:lnTo>
                  <a:lnTo>
                    <a:pt x="419" y="132"/>
                  </a:lnTo>
                  <a:lnTo>
                    <a:pt x="422" y="133"/>
                  </a:lnTo>
                  <a:lnTo>
                    <a:pt x="423" y="132"/>
                  </a:lnTo>
                  <a:lnTo>
                    <a:pt x="424" y="132"/>
                  </a:lnTo>
                  <a:lnTo>
                    <a:pt x="426" y="132"/>
                  </a:lnTo>
                  <a:lnTo>
                    <a:pt x="427" y="131"/>
                  </a:lnTo>
                  <a:lnTo>
                    <a:pt x="427" y="130"/>
                  </a:lnTo>
                  <a:lnTo>
                    <a:pt x="427" y="129"/>
                  </a:lnTo>
                  <a:lnTo>
                    <a:pt x="426" y="126"/>
                  </a:lnTo>
                  <a:lnTo>
                    <a:pt x="425" y="125"/>
                  </a:lnTo>
                  <a:lnTo>
                    <a:pt x="425" y="124"/>
                  </a:lnTo>
                  <a:lnTo>
                    <a:pt x="425" y="124"/>
                  </a:lnTo>
                  <a:lnTo>
                    <a:pt x="425" y="124"/>
                  </a:lnTo>
                  <a:lnTo>
                    <a:pt x="424" y="124"/>
                  </a:lnTo>
                  <a:lnTo>
                    <a:pt x="423" y="124"/>
                  </a:lnTo>
                  <a:lnTo>
                    <a:pt x="421" y="123"/>
                  </a:lnTo>
                  <a:lnTo>
                    <a:pt x="421" y="122"/>
                  </a:lnTo>
                  <a:lnTo>
                    <a:pt x="421" y="121"/>
                  </a:lnTo>
                  <a:lnTo>
                    <a:pt x="419" y="122"/>
                  </a:lnTo>
                  <a:lnTo>
                    <a:pt x="418" y="122"/>
                  </a:lnTo>
                  <a:lnTo>
                    <a:pt x="418" y="124"/>
                  </a:lnTo>
                  <a:lnTo>
                    <a:pt x="418" y="123"/>
                  </a:lnTo>
                  <a:lnTo>
                    <a:pt x="418" y="122"/>
                  </a:lnTo>
                  <a:lnTo>
                    <a:pt x="419" y="122"/>
                  </a:lnTo>
                  <a:lnTo>
                    <a:pt x="418" y="121"/>
                  </a:lnTo>
                  <a:lnTo>
                    <a:pt x="417" y="121"/>
                  </a:lnTo>
                  <a:lnTo>
                    <a:pt x="416" y="121"/>
                  </a:lnTo>
                  <a:lnTo>
                    <a:pt x="416" y="121"/>
                  </a:lnTo>
                  <a:lnTo>
                    <a:pt x="416" y="121"/>
                  </a:lnTo>
                  <a:lnTo>
                    <a:pt x="413" y="120"/>
                  </a:lnTo>
                  <a:lnTo>
                    <a:pt x="412" y="119"/>
                  </a:lnTo>
                  <a:lnTo>
                    <a:pt x="412" y="119"/>
                  </a:lnTo>
                  <a:lnTo>
                    <a:pt x="412" y="120"/>
                  </a:lnTo>
                  <a:lnTo>
                    <a:pt x="411" y="120"/>
                  </a:lnTo>
                  <a:lnTo>
                    <a:pt x="410" y="120"/>
                  </a:lnTo>
                  <a:lnTo>
                    <a:pt x="410" y="119"/>
                  </a:lnTo>
                  <a:lnTo>
                    <a:pt x="411" y="117"/>
                  </a:lnTo>
                  <a:lnTo>
                    <a:pt x="416" y="120"/>
                  </a:lnTo>
                  <a:lnTo>
                    <a:pt x="416" y="120"/>
                  </a:lnTo>
                  <a:lnTo>
                    <a:pt x="418" y="121"/>
                  </a:lnTo>
                  <a:lnTo>
                    <a:pt x="419" y="121"/>
                  </a:lnTo>
                  <a:lnTo>
                    <a:pt x="420" y="121"/>
                  </a:lnTo>
                  <a:lnTo>
                    <a:pt x="420" y="121"/>
                  </a:lnTo>
                  <a:lnTo>
                    <a:pt x="421" y="121"/>
                  </a:lnTo>
                  <a:lnTo>
                    <a:pt x="421" y="120"/>
                  </a:lnTo>
                  <a:lnTo>
                    <a:pt x="422" y="121"/>
                  </a:lnTo>
                  <a:lnTo>
                    <a:pt x="422" y="121"/>
                  </a:lnTo>
                  <a:lnTo>
                    <a:pt x="424" y="122"/>
                  </a:lnTo>
                  <a:lnTo>
                    <a:pt x="425" y="123"/>
                  </a:lnTo>
                  <a:lnTo>
                    <a:pt x="425" y="123"/>
                  </a:lnTo>
                  <a:lnTo>
                    <a:pt x="426" y="124"/>
                  </a:lnTo>
                  <a:lnTo>
                    <a:pt x="427" y="124"/>
                  </a:lnTo>
                  <a:lnTo>
                    <a:pt x="427" y="124"/>
                  </a:lnTo>
                  <a:lnTo>
                    <a:pt x="428" y="124"/>
                  </a:lnTo>
                  <a:lnTo>
                    <a:pt x="429" y="124"/>
                  </a:lnTo>
                  <a:lnTo>
                    <a:pt x="429" y="123"/>
                  </a:lnTo>
                  <a:lnTo>
                    <a:pt x="429" y="123"/>
                  </a:lnTo>
                  <a:lnTo>
                    <a:pt x="431" y="120"/>
                  </a:lnTo>
                  <a:lnTo>
                    <a:pt x="430" y="120"/>
                  </a:lnTo>
                  <a:lnTo>
                    <a:pt x="430" y="118"/>
                  </a:lnTo>
                  <a:lnTo>
                    <a:pt x="431" y="119"/>
                  </a:lnTo>
                  <a:lnTo>
                    <a:pt x="432" y="119"/>
                  </a:lnTo>
                  <a:lnTo>
                    <a:pt x="432" y="118"/>
                  </a:lnTo>
                  <a:lnTo>
                    <a:pt x="431" y="117"/>
                  </a:lnTo>
                  <a:lnTo>
                    <a:pt x="431" y="117"/>
                  </a:lnTo>
                  <a:lnTo>
                    <a:pt x="431" y="116"/>
                  </a:lnTo>
                  <a:lnTo>
                    <a:pt x="432" y="116"/>
                  </a:lnTo>
                  <a:lnTo>
                    <a:pt x="432" y="117"/>
                  </a:lnTo>
                  <a:lnTo>
                    <a:pt x="432" y="117"/>
                  </a:lnTo>
                  <a:lnTo>
                    <a:pt x="433" y="117"/>
                  </a:lnTo>
                  <a:lnTo>
                    <a:pt x="433" y="117"/>
                  </a:lnTo>
                  <a:lnTo>
                    <a:pt x="433" y="117"/>
                  </a:lnTo>
                  <a:lnTo>
                    <a:pt x="436" y="118"/>
                  </a:lnTo>
                  <a:lnTo>
                    <a:pt x="436" y="117"/>
                  </a:lnTo>
                  <a:lnTo>
                    <a:pt x="438" y="118"/>
                  </a:lnTo>
                  <a:lnTo>
                    <a:pt x="439" y="117"/>
                  </a:lnTo>
                  <a:lnTo>
                    <a:pt x="440" y="116"/>
                  </a:lnTo>
                  <a:lnTo>
                    <a:pt x="441" y="116"/>
                  </a:lnTo>
                  <a:lnTo>
                    <a:pt x="443" y="113"/>
                  </a:lnTo>
                  <a:lnTo>
                    <a:pt x="443" y="111"/>
                  </a:lnTo>
                  <a:lnTo>
                    <a:pt x="443" y="111"/>
                  </a:lnTo>
                  <a:lnTo>
                    <a:pt x="444" y="109"/>
                  </a:lnTo>
                  <a:lnTo>
                    <a:pt x="445" y="109"/>
                  </a:lnTo>
                  <a:lnTo>
                    <a:pt x="446" y="106"/>
                  </a:lnTo>
                  <a:lnTo>
                    <a:pt x="447" y="106"/>
                  </a:lnTo>
                  <a:lnTo>
                    <a:pt x="447" y="106"/>
                  </a:lnTo>
                  <a:lnTo>
                    <a:pt x="447" y="105"/>
                  </a:lnTo>
                  <a:lnTo>
                    <a:pt x="447" y="103"/>
                  </a:lnTo>
                  <a:lnTo>
                    <a:pt x="447" y="103"/>
                  </a:lnTo>
                  <a:lnTo>
                    <a:pt x="447" y="102"/>
                  </a:lnTo>
                  <a:lnTo>
                    <a:pt x="442" y="102"/>
                  </a:lnTo>
                  <a:lnTo>
                    <a:pt x="441" y="102"/>
                  </a:lnTo>
                  <a:lnTo>
                    <a:pt x="436" y="101"/>
                  </a:lnTo>
                  <a:lnTo>
                    <a:pt x="432" y="95"/>
                  </a:lnTo>
                  <a:lnTo>
                    <a:pt x="429" y="95"/>
                  </a:lnTo>
                  <a:lnTo>
                    <a:pt x="430" y="93"/>
                  </a:lnTo>
                  <a:lnTo>
                    <a:pt x="432" y="94"/>
                  </a:lnTo>
                  <a:lnTo>
                    <a:pt x="432" y="93"/>
                  </a:lnTo>
                  <a:lnTo>
                    <a:pt x="433" y="93"/>
                  </a:lnTo>
                  <a:lnTo>
                    <a:pt x="436" y="95"/>
                  </a:lnTo>
                  <a:lnTo>
                    <a:pt x="437" y="96"/>
                  </a:lnTo>
                  <a:lnTo>
                    <a:pt x="437" y="96"/>
                  </a:lnTo>
                  <a:lnTo>
                    <a:pt x="440" y="99"/>
                  </a:lnTo>
                  <a:lnTo>
                    <a:pt x="441" y="101"/>
                  </a:lnTo>
                  <a:lnTo>
                    <a:pt x="446" y="100"/>
                  </a:lnTo>
                  <a:lnTo>
                    <a:pt x="447" y="99"/>
                  </a:lnTo>
                  <a:lnTo>
                    <a:pt x="447" y="98"/>
                  </a:lnTo>
                  <a:lnTo>
                    <a:pt x="448" y="97"/>
                  </a:lnTo>
                  <a:lnTo>
                    <a:pt x="449" y="96"/>
                  </a:lnTo>
                  <a:lnTo>
                    <a:pt x="450" y="95"/>
                  </a:lnTo>
                  <a:lnTo>
                    <a:pt x="450" y="93"/>
                  </a:lnTo>
                  <a:lnTo>
                    <a:pt x="451" y="92"/>
                  </a:lnTo>
                  <a:lnTo>
                    <a:pt x="452" y="92"/>
                  </a:lnTo>
                  <a:lnTo>
                    <a:pt x="452" y="92"/>
                  </a:lnTo>
                  <a:lnTo>
                    <a:pt x="452" y="91"/>
                  </a:lnTo>
                  <a:lnTo>
                    <a:pt x="452" y="89"/>
                  </a:lnTo>
                  <a:lnTo>
                    <a:pt x="452" y="88"/>
                  </a:lnTo>
                  <a:lnTo>
                    <a:pt x="450" y="88"/>
                  </a:lnTo>
                  <a:lnTo>
                    <a:pt x="449" y="87"/>
                  </a:lnTo>
                  <a:lnTo>
                    <a:pt x="448" y="86"/>
                  </a:lnTo>
                  <a:lnTo>
                    <a:pt x="449" y="86"/>
                  </a:lnTo>
                  <a:lnTo>
                    <a:pt x="449" y="85"/>
                  </a:lnTo>
                  <a:lnTo>
                    <a:pt x="450" y="84"/>
                  </a:lnTo>
                  <a:lnTo>
                    <a:pt x="452" y="85"/>
                  </a:lnTo>
                  <a:lnTo>
                    <a:pt x="453" y="85"/>
                  </a:lnTo>
                  <a:lnTo>
                    <a:pt x="453" y="85"/>
                  </a:lnTo>
                  <a:lnTo>
                    <a:pt x="455" y="84"/>
                  </a:lnTo>
                  <a:lnTo>
                    <a:pt x="456" y="84"/>
                  </a:lnTo>
                  <a:lnTo>
                    <a:pt x="457" y="88"/>
                  </a:lnTo>
                  <a:lnTo>
                    <a:pt x="458" y="88"/>
                  </a:lnTo>
                  <a:lnTo>
                    <a:pt x="458" y="88"/>
                  </a:lnTo>
                  <a:lnTo>
                    <a:pt x="459" y="88"/>
                  </a:lnTo>
                  <a:lnTo>
                    <a:pt x="461" y="89"/>
                  </a:lnTo>
                  <a:lnTo>
                    <a:pt x="461" y="87"/>
                  </a:lnTo>
                  <a:lnTo>
                    <a:pt x="461" y="87"/>
                  </a:lnTo>
                  <a:lnTo>
                    <a:pt x="461" y="87"/>
                  </a:lnTo>
                  <a:lnTo>
                    <a:pt x="462" y="88"/>
                  </a:lnTo>
                  <a:lnTo>
                    <a:pt x="463" y="89"/>
                  </a:lnTo>
                  <a:lnTo>
                    <a:pt x="465" y="89"/>
                  </a:lnTo>
                  <a:lnTo>
                    <a:pt x="465" y="89"/>
                  </a:lnTo>
                  <a:lnTo>
                    <a:pt x="465" y="89"/>
                  </a:lnTo>
                  <a:lnTo>
                    <a:pt x="464" y="87"/>
                  </a:lnTo>
                  <a:lnTo>
                    <a:pt x="464" y="86"/>
                  </a:lnTo>
                  <a:lnTo>
                    <a:pt x="463" y="84"/>
                  </a:lnTo>
                  <a:lnTo>
                    <a:pt x="462" y="83"/>
                  </a:lnTo>
                  <a:lnTo>
                    <a:pt x="463" y="82"/>
                  </a:lnTo>
                  <a:lnTo>
                    <a:pt x="464" y="84"/>
                  </a:lnTo>
                  <a:lnTo>
                    <a:pt x="466" y="85"/>
                  </a:lnTo>
                  <a:lnTo>
                    <a:pt x="466" y="86"/>
                  </a:lnTo>
                  <a:lnTo>
                    <a:pt x="467" y="87"/>
                  </a:lnTo>
                  <a:lnTo>
                    <a:pt x="468" y="87"/>
                  </a:lnTo>
                  <a:lnTo>
                    <a:pt x="468" y="85"/>
                  </a:lnTo>
                  <a:lnTo>
                    <a:pt x="469" y="84"/>
                  </a:lnTo>
                  <a:lnTo>
                    <a:pt x="471" y="84"/>
                  </a:lnTo>
                  <a:lnTo>
                    <a:pt x="474" y="81"/>
                  </a:lnTo>
                  <a:lnTo>
                    <a:pt x="474" y="80"/>
                  </a:lnTo>
                  <a:lnTo>
                    <a:pt x="474" y="79"/>
                  </a:lnTo>
                  <a:lnTo>
                    <a:pt x="476" y="77"/>
                  </a:lnTo>
                  <a:lnTo>
                    <a:pt x="478" y="77"/>
                  </a:lnTo>
                  <a:lnTo>
                    <a:pt x="478" y="76"/>
                  </a:lnTo>
                  <a:lnTo>
                    <a:pt x="478" y="75"/>
                  </a:lnTo>
                  <a:lnTo>
                    <a:pt x="478" y="74"/>
                  </a:lnTo>
                  <a:lnTo>
                    <a:pt x="478" y="73"/>
                  </a:lnTo>
                  <a:lnTo>
                    <a:pt x="478" y="72"/>
                  </a:lnTo>
                  <a:lnTo>
                    <a:pt x="478" y="71"/>
                  </a:lnTo>
                  <a:lnTo>
                    <a:pt x="474" y="66"/>
                  </a:lnTo>
                  <a:lnTo>
                    <a:pt x="474" y="62"/>
                  </a:lnTo>
                  <a:lnTo>
                    <a:pt x="475" y="61"/>
                  </a:lnTo>
                  <a:lnTo>
                    <a:pt x="472" y="62"/>
                  </a:lnTo>
                  <a:lnTo>
                    <a:pt x="472" y="60"/>
                  </a:lnTo>
                  <a:lnTo>
                    <a:pt x="472" y="60"/>
                  </a:lnTo>
                  <a:lnTo>
                    <a:pt x="472" y="59"/>
                  </a:lnTo>
                  <a:lnTo>
                    <a:pt x="472" y="59"/>
                  </a:lnTo>
                  <a:lnTo>
                    <a:pt x="471" y="57"/>
                  </a:lnTo>
                  <a:lnTo>
                    <a:pt x="472" y="56"/>
                  </a:lnTo>
                  <a:lnTo>
                    <a:pt x="473" y="57"/>
                  </a:lnTo>
                  <a:lnTo>
                    <a:pt x="473" y="56"/>
                  </a:lnTo>
                  <a:lnTo>
                    <a:pt x="474" y="56"/>
                  </a:lnTo>
                  <a:lnTo>
                    <a:pt x="474" y="57"/>
                  </a:lnTo>
                  <a:lnTo>
                    <a:pt x="475" y="58"/>
                  </a:lnTo>
                  <a:lnTo>
                    <a:pt x="476" y="56"/>
                  </a:lnTo>
                  <a:lnTo>
                    <a:pt x="476" y="56"/>
                  </a:lnTo>
                  <a:lnTo>
                    <a:pt x="478" y="55"/>
                  </a:lnTo>
                  <a:lnTo>
                    <a:pt x="478" y="55"/>
                  </a:lnTo>
                  <a:lnTo>
                    <a:pt x="479" y="53"/>
                  </a:lnTo>
                  <a:lnTo>
                    <a:pt x="478" y="52"/>
                  </a:lnTo>
                  <a:lnTo>
                    <a:pt x="475" y="51"/>
                  </a:lnTo>
                  <a:lnTo>
                    <a:pt x="476" y="50"/>
                  </a:lnTo>
                  <a:lnTo>
                    <a:pt x="477" y="48"/>
                  </a:lnTo>
                  <a:lnTo>
                    <a:pt x="478" y="48"/>
                  </a:lnTo>
                  <a:lnTo>
                    <a:pt x="478" y="46"/>
                  </a:lnTo>
                  <a:lnTo>
                    <a:pt x="476" y="46"/>
                  </a:lnTo>
                  <a:lnTo>
                    <a:pt x="476" y="45"/>
                  </a:lnTo>
                  <a:lnTo>
                    <a:pt x="473" y="45"/>
                  </a:lnTo>
                  <a:lnTo>
                    <a:pt x="472" y="45"/>
                  </a:lnTo>
                  <a:lnTo>
                    <a:pt x="473" y="44"/>
                  </a:lnTo>
                  <a:lnTo>
                    <a:pt x="471" y="42"/>
                  </a:lnTo>
                  <a:lnTo>
                    <a:pt x="470" y="41"/>
                  </a:lnTo>
                  <a:lnTo>
                    <a:pt x="472" y="41"/>
                  </a:lnTo>
                  <a:lnTo>
                    <a:pt x="471" y="39"/>
                  </a:lnTo>
                  <a:lnTo>
                    <a:pt x="471" y="38"/>
                  </a:lnTo>
                  <a:lnTo>
                    <a:pt x="470" y="38"/>
                  </a:lnTo>
                  <a:lnTo>
                    <a:pt x="468" y="39"/>
                  </a:lnTo>
                  <a:lnTo>
                    <a:pt x="468" y="38"/>
                  </a:lnTo>
                  <a:lnTo>
                    <a:pt x="465" y="38"/>
                  </a:lnTo>
                  <a:lnTo>
                    <a:pt x="463" y="37"/>
                  </a:lnTo>
                  <a:lnTo>
                    <a:pt x="462" y="36"/>
                  </a:lnTo>
                  <a:lnTo>
                    <a:pt x="461" y="36"/>
                  </a:lnTo>
                  <a:lnTo>
                    <a:pt x="458" y="36"/>
                  </a:lnTo>
                  <a:lnTo>
                    <a:pt x="458" y="37"/>
                  </a:lnTo>
                  <a:lnTo>
                    <a:pt x="455" y="36"/>
                  </a:lnTo>
                  <a:lnTo>
                    <a:pt x="455" y="38"/>
                  </a:lnTo>
                  <a:lnTo>
                    <a:pt x="455" y="39"/>
                  </a:lnTo>
                  <a:lnTo>
                    <a:pt x="455" y="41"/>
                  </a:lnTo>
                  <a:lnTo>
                    <a:pt x="455" y="41"/>
                  </a:lnTo>
                  <a:lnTo>
                    <a:pt x="455" y="43"/>
                  </a:lnTo>
                  <a:lnTo>
                    <a:pt x="455" y="44"/>
                  </a:lnTo>
                  <a:lnTo>
                    <a:pt x="455" y="44"/>
                  </a:lnTo>
                  <a:lnTo>
                    <a:pt x="456" y="46"/>
                  </a:lnTo>
                  <a:lnTo>
                    <a:pt x="457" y="47"/>
                  </a:lnTo>
                  <a:lnTo>
                    <a:pt x="458" y="47"/>
                  </a:lnTo>
                  <a:lnTo>
                    <a:pt x="458" y="48"/>
                  </a:lnTo>
                  <a:lnTo>
                    <a:pt x="459" y="48"/>
                  </a:lnTo>
                  <a:lnTo>
                    <a:pt x="460" y="49"/>
                  </a:lnTo>
                  <a:lnTo>
                    <a:pt x="458" y="49"/>
                  </a:lnTo>
                  <a:lnTo>
                    <a:pt x="458" y="49"/>
                  </a:lnTo>
                  <a:lnTo>
                    <a:pt x="458" y="50"/>
                  </a:lnTo>
                  <a:lnTo>
                    <a:pt x="458" y="50"/>
                  </a:lnTo>
                  <a:lnTo>
                    <a:pt x="458" y="50"/>
                  </a:lnTo>
                  <a:lnTo>
                    <a:pt x="457" y="51"/>
                  </a:lnTo>
                  <a:lnTo>
                    <a:pt x="458" y="52"/>
                  </a:lnTo>
                  <a:lnTo>
                    <a:pt x="459" y="52"/>
                  </a:lnTo>
                  <a:lnTo>
                    <a:pt x="459" y="52"/>
                  </a:lnTo>
                  <a:lnTo>
                    <a:pt x="458" y="52"/>
                  </a:lnTo>
                  <a:lnTo>
                    <a:pt x="457" y="52"/>
                  </a:lnTo>
                  <a:lnTo>
                    <a:pt x="456" y="53"/>
                  </a:lnTo>
                  <a:lnTo>
                    <a:pt x="455" y="52"/>
                  </a:lnTo>
                  <a:lnTo>
                    <a:pt x="455" y="53"/>
                  </a:lnTo>
                  <a:lnTo>
                    <a:pt x="454" y="53"/>
                  </a:lnTo>
                  <a:lnTo>
                    <a:pt x="454" y="54"/>
                  </a:lnTo>
                  <a:lnTo>
                    <a:pt x="454" y="59"/>
                  </a:lnTo>
                  <a:lnTo>
                    <a:pt x="453" y="59"/>
                  </a:lnTo>
                  <a:lnTo>
                    <a:pt x="453" y="61"/>
                  </a:lnTo>
                  <a:lnTo>
                    <a:pt x="451" y="64"/>
                  </a:lnTo>
                  <a:lnTo>
                    <a:pt x="450" y="66"/>
                  </a:lnTo>
                  <a:lnTo>
                    <a:pt x="449" y="68"/>
                  </a:lnTo>
                  <a:lnTo>
                    <a:pt x="449" y="73"/>
                  </a:lnTo>
                  <a:lnTo>
                    <a:pt x="448" y="72"/>
                  </a:lnTo>
                  <a:lnTo>
                    <a:pt x="448" y="72"/>
                  </a:lnTo>
                  <a:lnTo>
                    <a:pt x="447" y="73"/>
                  </a:lnTo>
                  <a:lnTo>
                    <a:pt x="447" y="72"/>
                  </a:lnTo>
                  <a:lnTo>
                    <a:pt x="447" y="73"/>
                  </a:lnTo>
                  <a:lnTo>
                    <a:pt x="446" y="74"/>
                  </a:lnTo>
                  <a:lnTo>
                    <a:pt x="445" y="75"/>
                  </a:lnTo>
                  <a:lnTo>
                    <a:pt x="444" y="74"/>
                  </a:lnTo>
                  <a:lnTo>
                    <a:pt x="443" y="73"/>
                  </a:lnTo>
                  <a:lnTo>
                    <a:pt x="439" y="64"/>
                  </a:lnTo>
                  <a:lnTo>
                    <a:pt x="439" y="62"/>
                  </a:lnTo>
                  <a:lnTo>
                    <a:pt x="439" y="60"/>
                  </a:lnTo>
                  <a:lnTo>
                    <a:pt x="439" y="58"/>
                  </a:lnTo>
                  <a:lnTo>
                    <a:pt x="439" y="59"/>
                  </a:lnTo>
                  <a:lnTo>
                    <a:pt x="440" y="60"/>
                  </a:lnTo>
                  <a:lnTo>
                    <a:pt x="441" y="60"/>
                  </a:lnTo>
                  <a:lnTo>
                    <a:pt x="442" y="59"/>
                  </a:lnTo>
                  <a:lnTo>
                    <a:pt x="440" y="51"/>
                  </a:lnTo>
                  <a:lnTo>
                    <a:pt x="437" y="48"/>
                  </a:lnTo>
                  <a:lnTo>
                    <a:pt x="436" y="47"/>
                  </a:lnTo>
                  <a:lnTo>
                    <a:pt x="436" y="44"/>
                  </a:lnTo>
                  <a:lnTo>
                    <a:pt x="434" y="44"/>
                  </a:lnTo>
                  <a:lnTo>
                    <a:pt x="433" y="45"/>
                  </a:lnTo>
                  <a:lnTo>
                    <a:pt x="432" y="47"/>
                  </a:lnTo>
                  <a:lnTo>
                    <a:pt x="431" y="48"/>
                  </a:lnTo>
                  <a:lnTo>
                    <a:pt x="431" y="53"/>
                  </a:lnTo>
                  <a:lnTo>
                    <a:pt x="431" y="53"/>
                  </a:lnTo>
                  <a:lnTo>
                    <a:pt x="430" y="55"/>
                  </a:lnTo>
                  <a:lnTo>
                    <a:pt x="430" y="56"/>
                  </a:lnTo>
                  <a:lnTo>
                    <a:pt x="429" y="59"/>
                  </a:lnTo>
                  <a:lnTo>
                    <a:pt x="427" y="56"/>
                  </a:lnTo>
                  <a:lnTo>
                    <a:pt x="428" y="52"/>
                  </a:lnTo>
                  <a:lnTo>
                    <a:pt x="427" y="50"/>
                  </a:lnTo>
                  <a:lnTo>
                    <a:pt x="427" y="50"/>
                  </a:lnTo>
                  <a:lnTo>
                    <a:pt x="426" y="48"/>
                  </a:lnTo>
                  <a:lnTo>
                    <a:pt x="426" y="47"/>
                  </a:lnTo>
                  <a:lnTo>
                    <a:pt x="425" y="47"/>
                  </a:lnTo>
                  <a:lnTo>
                    <a:pt x="422" y="44"/>
                  </a:lnTo>
                  <a:lnTo>
                    <a:pt x="423" y="44"/>
                  </a:lnTo>
                  <a:lnTo>
                    <a:pt x="424" y="43"/>
                  </a:lnTo>
                  <a:lnTo>
                    <a:pt x="425" y="44"/>
                  </a:lnTo>
                  <a:lnTo>
                    <a:pt x="425" y="44"/>
                  </a:lnTo>
                  <a:lnTo>
                    <a:pt x="425" y="42"/>
                  </a:lnTo>
                  <a:lnTo>
                    <a:pt x="425" y="41"/>
                  </a:lnTo>
                  <a:lnTo>
                    <a:pt x="425" y="41"/>
                  </a:lnTo>
                  <a:lnTo>
                    <a:pt x="424" y="41"/>
                  </a:lnTo>
                  <a:lnTo>
                    <a:pt x="424" y="41"/>
                  </a:lnTo>
                  <a:lnTo>
                    <a:pt x="423" y="41"/>
                  </a:lnTo>
                  <a:lnTo>
                    <a:pt x="422" y="41"/>
                  </a:lnTo>
                  <a:lnTo>
                    <a:pt x="423" y="40"/>
                  </a:lnTo>
                  <a:lnTo>
                    <a:pt x="423" y="39"/>
                  </a:lnTo>
                  <a:lnTo>
                    <a:pt x="422" y="39"/>
                  </a:lnTo>
                  <a:lnTo>
                    <a:pt x="421" y="41"/>
                  </a:lnTo>
                  <a:lnTo>
                    <a:pt x="420" y="41"/>
                  </a:lnTo>
                  <a:lnTo>
                    <a:pt x="418" y="41"/>
                  </a:lnTo>
                  <a:lnTo>
                    <a:pt x="418" y="38"/>
                  </a:lnTo>
                  <a:lnTo>
                    <a:pt x="415" y="38"/>
                  </a:lnTo>
                  <a:lnTo>
                    <a:pt x="415" y="38"/>
                  </a:lnTo>
                  <a:lnTo>
                    <a:pt x="415" y="37"/>
                  </a:lnTo>
                  <a:lnTo>
                    <a:pt x="416" y="37"/>
                  </a:lnTo>
                  <a:lnTo>
                    <a:pt x="416" y="36"/>
                  </a:lnTo>
                  <a:lnTo>
                    <a:pt x="417" y="36"/>
                  </a:lnTo>
                  <a:lnTo>
                    <a:pt x="418" y="35"/>
                  </a:lnTo>
                  <a:lnTo>
                    <a:pt x="418" y="35"/>
                  </a:lnTo>
                  <a:lnTo>
                    <a:pt x="419" y="33"/>
                  </a:lnTo>
                  <a:lnTo>
                    <a:pt x="418" y="32"/>
                  </a:lnTo>
                  <a:lnTo>
                    <a:pt x="417" y="32"/>
                  </a:lnTo>
                  <a:lnTo>
                    <a:pt x="417" y="32"/>
                  </a:lnTo>
                  <a:lnTo>
                    <a:pt x="417" y="31"/>
                  </a:lnTo>
                  <a:lnTo>
                    <a:pt x="417" y="30"/>
                  </a:lnTo>
                  <a:lnTo>
                    <a:pt x="417" y="30"/>
                  </a:lnTo>
                  <a:lnTo>
                    <a:pt x="418" y="30"/>
                  </a:lnTo>
                  <a:lnTo>
                    <a:pt x="420" y="31"/>
                  </a:lnTo>
                  <a:lnTo>
                    <a:pt x="421" y="31"/>
                  </a:lnTo>
                  <a:lnTo>
                    <a:pt x="421" y="30"/>
                  </a:lnTo>
                  <a:lnTo>
                    <a:pt x="421" y="30"/>
                  </a:lnTo>
                  <a:lnTo>
                    <a:pt x="421" y="28"/>
                  </a:lnTo>
                  <a:lnTo>
                    <a:pt x="420" y="27"/>
                  </a:lnTo>
                  <a:lnTo>
                    <a:pt x="420" y="28"/>
                  </a:lnTo>
                  <a:lnTo>
                    <a:pt x="419" y="29"/>
                  </a:lnTo>
                  <a:lnTo>
                    <a:pt x="419" y="29"/>
                  </a:lnTo>
                  <a:lnTo>
                    <a:pt x="418" y="26"/>
                  </a:lnTo>
                  <a:lnTo>
                    <a:pt x="418" y="25"/>
                  </a:lnTo>
                  <a:lnTo>
                    <a:pt x="418" y="23"/>
                  </a:lnTo>
                  <a:lnTo>
                    <a:pt x="417" y="22"/>
                  </a:lnTo>
                  <a:lnTo>
                    <a:pt x="415" y="22"/>
                  </a:lnTo>
                  <a:lnTo>
                    <a:pt x="415" y="20"/>
                  </a:lnTo>
                  <a:lnTo>
                    <a:pt x="414" y="20"/>
                  </a:lnTo>
                  <a:lnTo>
                    <a:pt x="414" y="19"/>
                  </a:lnTo>
                  <a:lnTo>
                    <a:pt x="414" y="19"/>
                  </a:lnTo>
                  <a:lnTo>
                    <a:pt x="414" y="12"/>
                  </a:lnTo>
                  <a:lnTo>
                    <a:pt x="411" y="8"/>
                  </a:lnTo>
                  <a:lnTo>
                    <a:pt x="410" y="8"/>
                  </a:lnTo>
                  <a:lnTo>
                    <a:pt x="410" y="6"/>
                  </a:lnTo>
                  <a:lnTo>
                    <a:pt x="410" y="4"/>
                  </a:lnTo>
                  <a:lnTo>
                    <a:pt x="408" y="4"/>
                  </a:lnTo>
                  <a:lnTo>
                    <a:pt x="407" y="3"/>
                  </a:lnTo>
                  <a:lnTo>
                    <a:pt x="407" y="4"/>
                  </a:lnTo>
                  <a:lnTo>
                    <a:pt x="406" y="5"/>
                  </a:lnTo>
                  <a:lnTo>
                    <a:pt x="406" y="3"/>
                  </a:lnTo>
                  <a:lnTo>
                    <a:pt x="405" y="4"/>
                  </a:lnTo>
                  <a:lnTo>
                    <a:pt x="405" y="3"/>
                  </a:lnTo>
                  <a:lnTo>
                    <a:pt x="405" y="2"/>
                  </a:lnTo>
                  <a:lnTo>
                    <a:pt x="405" y="2"/>
                  </a:lnTo>
                  <a:lnTo>
                    <a:pt x="406" y="1"/>
                  </a:lnTo>
                  <a:lnTo>
                    <a:pt x="404" y="0"/>
                  </a:lnTo>
                  <a:lnTo>
                    <a:pt x="403" y="1"/>
                  </a:lnTo>
                  <a:lnTo>
                    <a:pt x="403" y="0"/>
                  </a:lnTo>
                  <a:lnTo>
                    <a:pt x="402" y="1"/>
                  </a:lnTo>
                  <a:lnTo>
                    <a:pt x="400" y="4"/>
                  </a:lnTo>
                  <a:lnTo>
                    <a:pt x="398" y="7"/>
                  </a:lnTo>
                  <a:lnTo>
                    <a:pt x="399" y="8"/>
                  </a:lnTo>
                  <a:lnTo>
                    <a:pt x="399" y="8"/>
                  </a:lnTo>
                  <a:lnTo>
                    <a:pt x="399" y="8"/>
                  </a:lnTo>
                  <a:lnTo>
                    <a:pt x="400" y="11"/>
                  </a:lnTo>
                  <a:lnTo>
                    <a:pt x="399" y="12"/>
                  </a:lnTo>
                  <a:lnTo>
                    <a:pt x="399" y="12"/>
                  </a:lnTo>
                  <a:lnTo>
                    <a:pt x="397" y="10"/>
                  </a:lnTo>
                  <a:lnTo>
                    <a:pt x="396" y="11"/>
                  </a:lnTo>
                  <a:lnTo>
                    <a:pt x="396" y="12"/>
                  </a:lnTo>
                  <a:lnTo>
                    <a:pt x="396" y="12"/>
                  </a:lnTo>
                  <a:lnTo>
                    <a:pt x="396" y="12"/>
                  </a:lnTo>
                  <a:lnTo>
                    <a:pt x="396" y="12"/>
                  </a:lnTo>
                  <a:lnTo>
                    <a:pt x="396" y="15"/>
                  </a:lnTo>
                  <a:lnTo>
                    <a:pt x="396" y="15"/>
                  </a:lnTo>
                  <a:lnTo>
                    <a:pt x="395" y="17"/>
                  </a:lnTo>
                  <a:lnTo>
                    <a:pt x="395" y="19"/>
                  </a:lnTo>
                  <a:lnTo>
                    <a:pt x="396" y="20"/>
                  </a:lnTo>
                  <a:lnTo>
                    <a:pt x="396" y="22"/>
                  </a:lnTo>
                  <a:lnTo>
                    <a:pt x="397" y="22"/>
                  </a:lnTo>
                  <a:lnTo>
                    <a:pt x="397" y="24"/>
                  </a:lnTo>
                  <a:lnTo>
                    <a:pt x="396" y="24"/>
                  </a:lnTo>
                  <a:lnTo>
                    <a:pt x="396" y="24"/>
                  </a:lnTo>
                  <a:lnTo>
                    <a:pt x="396" y="24"/>
                  </a:lnTo>
                  <a:lnTo>
                    <a:pt x="395" y="26"/>
                  </a:lnTo>
                  <a:lnTo>
                    <a:pt x="395" y="26"/>
                  </a:lnTo>
                  <a:lnTo>
                    <a:pt x="394" y="26"/>
                  </a:lnTo>
                  <a:lnTo>
                    <a:pt x="394" y="32"/>
                  </a:lnTo>
                  <a:lnTo>
                    <a:pt x="395" y="33"/>
                  </a:lnTo>
                  <a:lnTo>
                    <a:pt x="395" y="33"/>
                  </a:lnTo>
                  <a:lnTo>
                    <a:pt x="397" y="35"/>
                  </a:lnTo>
                  <a:lnTo>
                    <a:pt x="396" y="35"/>
                  </a:lnTo>
                  <a:lnTo>
                    <a:pt x="397" y="36"/>
                  </a:lnTo>
                  <a:lnTo>
                    <a:pt x="398" y="37"/>
                  </a:lnTo>
                  <a:lnTo>
                    <a:pt x="401" y="37"/>
                  </a:lnTo>
                  <a:lnTo>
                    <a:pt x="401" y="37"/>
                  </a:lnTo>
                  <a:lnTo>
                    <a:pt x="401" y="38"/>
                  </a:lnTo>
                  <a:lnTo>
                    <a:pt x="403" y="39"/>
                  </a:lnTo>
                  <a:lnTo>
                    <a:pt x="403" y="40"/>
                  </a:lnTo>
                  <a:lnTo>
                    <a:pt x="403" y="40"/>
                  </a:lnTo>
                  <a:lnTo>
                    <a:pt x="404" y="40"/>
                  </a:lnTo>
                  <a:lnTo>
                    <a:pt x="404" y="39"/>
                  </a:lnTo>
                  <a:lnTo>
                    <a:pt x="404" y="39"/>
                  </a:lnTo>
                  <a:lnTo>
                    <a:pt x="406" y="42"/>
                  </a:lnTo>
                  <a:lnTo>
                    <a:pt x="407" y="42"/>
                  </a:lnTo>
                  <a:lnTo>
                    <a:pt x="409" y="41"/>
                  </a:lnTo>
                  <a:lnTo>
                    <a:pt x="410" y="41"/>
                  </a:lnTo>
                  <a:lnTo>
                    <a:pt x="410" y="43"/>
                  </a:lnTo>
                  <a:lnTo>
                    <a:pt x="410" y="44"/>
                  </a:lnTo>
                  <a:lnTo>
                    <a:pt x="409" y="46"/>
                  </a:lnTo>
                  <a:lnTo>
                    <a:pt x="409" y="45"/>
                  </a:lnTo>
                  <a:lnTo>
                    <a:pt x="409" y="44"/>
                  </a:lnTo>
                  <a:lnTo>
                    <a:pt x="409" y="42"/>
                  </a:lnTo>
                  <a:lnTo>
                    <a:pt x="409" y="43"/>
                  </a:lnTo>
                  <a:lnTo>
                    <a:pt x="407" y="44"/>
                  </a:lnTo>
                  <a:lnTo>
                    <a:pt x="407" y="45"/>
                  </a:lnTo>
                  <a:lnTo>
                    <a:pt x="406" y="47"/>
                  </a:lnTo>
                  <a:lnTo>
                    <a:pt x="407" y="46"/>
                  </a:lnTo>
                  <a:lnTo>
                    <a:pt x="407" y="48"/>
                  </a:lnTo>
                  <a:lnTo>
                    <a:pt x="406" y="49"/>
                  </a:lnTo>
                  <a:lnTo>
                    <a:pt x="405" y="49"/>
                  </a:lnTo>
                  <a:lnTo>
                    <a:pt x="405" y="50"/>
                  </a:lnTo>
                  <a:lnTo>
                    <a:pt x="404" y="52"/>
                  </a:lnTo>
                  <a:lnTo>
                    <a:pt x="404" y="53"/>
                  </a:lnTo>
                  <a:lnTo>
                    <a:pt x="406" y="53"/>
                  </a:lnTo>
                  <a:lnTo>
                    <a:pt x="407" y="52"/>
                  </a:lnTo>
                  <a:lnTo>
                    <a:pt x="409" y="50"/>
                  </a:lnTo>
                  <a:lnTo>
                    <a:pt x="408" y="51"/>
                  </a:lnTo>
                  <a:lnTo>
                    <a:pt x="407" y="51"/>
                  </a:lnTo>
                  <a:lnTo>
                    <a:pt x="407" y="50"/>
                  </a:lnTo>
                  <a:lnTo>
                    <a:pt x="408" y="49"/>
                  </a:lnTo>
                  <a:lnTo>
                    <a:pt x="408" y="48"/>
                  </a:lnTo>
                  <a:lnTo>
                    <a:pt x="409" y="49"/>
                  </a:lnTo>
                  <a:lnTo>
                    <a:pt x="410" y="55"/>
                  </a:lnTo>
                  <a:lnTo>
                    <a:pt x="410" y="55"/>
                  </a:lnTo>
                  <a:lnTo>
                    <a:pt x="410" y="55"/>
                  </a:lnTo>
                  <a:lnTo>
                    <a:pt x="407" y="58"/>
                  </a:lnTo>
                  <a:lnTo>
                    <a:pt x="407" y="59"/>
                  </a:lnTo>
                  <a:lnTo>
                    <a:pt x="407" y="60"/>
                  </a:lnTo>
                  <a:lnTo>
                    <a:pt x="405" y="61"/>
                  </a:lnTo>
                  <a:lnTo>
                    <a:pt x="404" y="62"/>
                  </a:lnTo>
                  <a:lnTo>
                    <a:pt x="403" y="63"/>
                  </a:lnTo>
                  <a:lnTo>
                    <a:pt x="403" y="62"/>
                  </a:lnTo>
                  <a:lnTo>
                    <a:pt x="401" y="62"/>
                  </a:lnTo>
                  <a:lnTo>
                    <a:pt x="401" y="62"/>
                  </a:lnTo>
                  <a:lnTo>
                    <a:pt x="401" y="62"/>
                  </a:lnTo>
                  <a:lnTo>
                    <a:pt x="400" y="62"/>
                  </a:lnTo>
                  <a:lnTo>
                    <a:pt x="399" y="62"/>
                  </a:lnTo>
                  <a:lnTo>
                    <a:pt x="399" y="62"/>
                  </a:lnTo>
                  <a:lnTo>
                    <a:pt x="399" y="63"/>
                  </a:lnTo>
                  <a:lnTo>
                    <a:pt x="399" y="64"/>
                  </a:lnTo>
                  <a:lnTo>
                    <a:pt x="399" y="67"/>
                  </a:lnTo>
                  <a:lnTo>
                    <a:pt x="400" y="69"/>
                  </a:lnTo>
                  <a:lnTo>
                    <a:pt x="401" y="70"/>
                  </a:lnTo>
                  <a:lnTo>
                    <a:pt x="401" y="71"/>
                  </a:lnTo>
                  <a:lnTo>
                    <a:pt x="401" y="73"/>
                  </a:lnTo>
                  <a:lnTo>
                    <a:pt x="401" y="75"/>
                  </a:lnTo>
                  <a:lnTo>
                    <a:pt x="399" y="74"/>
                  </a:lnTo>
                  <a:lnTo>
                    <a:pt x="399" y="73"/>
                  </a:lnTo>
                  <a:lnTo>
                    <a:pt x="399" y="73"/>
                  </a:lnTo>
                  <a:lnTo>
                    <a:pt x="399" y="72"/>
                  </a:lnTo>
                  <a:lnTo>
                    <a:pt x="399" y="73"/>
                  </a:lnTo>
                  <a:lnTo>
                    <a:pt x="399" y="72"/>
                  </a:lnTo>
                  <a:lnTo>
                    <a:pt x="397" y="73"/>
                  </a:lnTo>
                  <a:lnTo>
                    <a:pt x="397" y="71"/>
                  </a:lnTo>
                  <a:lnTo>
                    <a:pt x="396" y="71"/>
                  </a:lnTo>
                  <a:lnTo>
                    <a:pt x="395" y="70"/>
                  </a:lnTo>
                  <a:lnTo>
                    <a:pt x="397" y="69"/>
                  </a:lnTo>
                  <a:lnTo>
                    <a:pt x="396" y="67"/>
                  </a:lnTo>
                  <a:lnTo>
                    <a:pt x="396" y="65"/>
                  </a:lnTo>
                  <a:lnTo>
                    <a:pt x="397" y="64"/>
                  </a:lnTo>
                  <a:lnTo>
                    <a:pt x="397" y="60"/>
                  </a:lnTo>
                  <a:lnTo>
                    <a:pt x="397" y="60"/>
                  </a:lnTo>
                  <a:lnTo>
                    <a:pt x="395" y="62"/>
                  </a:lnTo>
                  <a:lnTo>
                    <a:pt x="395" y="63"/>
                  </a:lnTo>
                  <a:lnTo>
                    <a:pt x="394" y="62"/>
                  </a:lnTo>
                  <a:lnTo>
                    <a:pt x="393" y="63"/>
                  </a:lnTo>
                  <a:lnTo>
                    <a:pt x="393" y="62"/>
                  </a:lnTo>
                  <a:lnTo>
                    <a:pt x="393" y="62"/>
                  </a:lnTo>
                  <a:lnTo>
                    <a:pt x="394" y="61"/>
                  </a:lnTo>
                  <a:lnTo>
                    <a:pt x="394" y="59"/>
                  </a:lnTo>
                  <a:lnTo>
                    <a:pt x="394" y="59"/>
                  </a:lnTo>
                  <a:lnTo>
                    <a:pt x="392" y="59"/>
                  </a:lnTo>
                  <a:lnTo>
                    <a:pt x="392" y="59"/>
                  </a:lnTo>
                  <a:lnTo>
                    <a:pt x="392" y="59"/>
                  </a:lnTo>
                  <a:lnTo>
                    <a:pt x="391" y="58"/>
                  </a:lnTo>
                  <a:lnTo>
                    <a:pt x="390" y="56"/>
                  </a:lnTo>
                  <a:lnTo>
                    <a:pt x="389" y="56"/>
                  </a:lnTo>
                  <a:lnTo>
                    <a:pt x="389" y="58"/>
                  </a:lnTo>
                  <a:lnTo>
                    <a:pt x="389" y="56"/>
                  </a:lnTo>
                  <a:lnTo>
                    <a:pt x="388" y="55"/>
                  </a:lnTo>
                  <a:lnTo>
                    <a:pt x="387" y="55"/>
                  </a:lnTo>
                  <a:lnTo>
                    <a:pt x="386" y="55"/>
                  </a:lnTo>
                  <a:lnTo>
                    <a:pt x="388" y="58"/>
                  </a:lnTo>
                  <a:lnTo>
                    <a:pt x="388" y="58"/>
                  </a:lnTo>
                  <a:lnTo>
                    <a:pt x="385" y="59"/>
                  </a:lnTo>
                  <a:lnTo>
                    <a:pt x="385" y="58"/>
                  </a:lnTo>
                  <a:lnTo>
                    <a:pt x="384" y="58"/>
                  </a:lnTo>
                  <a:lnTo>
                    <a:pt x="384" y="58"/>
                  </a:lnTo>
                  <a:lnTo>
                    <a:pt x="384" y="59"/>
                  </a:lnTo>
                  <a:lnTo>
                    <a:pt x="383" y="58"/>
                  </a:lnTo>
                  <a:lnTo>
                    <a:pt x="382" y="58"/>
                  </a:lnTo>
                  <a:lnTo>
                    <a:pt x="383" y="59"/>
                  </a:lnTo>
                  <a:lnTo>
                    <a:pt x="383" y="60"/>
                  </a:lnTo>
                  <a:lnTo>
                    <a:pt x="385" y="61"/>
                  </a:lnTo>
                  <a:lnTo>
                    <a:pt x="385" y="62"/>
                  </a:lnTo>
                  <a:lnTo>
                    <a:pt x="384" y="62"/>
                  </a:lnTo>
                  <a:lnTo>
                    <a:pt x="385" y="64"/>
                  </a:lnTo>
                  <a:lnTo>
                    <a:pt x="385" y="66"/>
                  </a:lnTo>
                  <a:lnTo>
                    <a:pt x="386" y="66"/>
                  </a:lnTo>
                  <a:lnTo>
                    <a:pt x="386" y="65"/>
                  </a:lnTo>
                  <a:lnTo>
                    <a:pt x="387" y="64"/>
                  </a:lnTo>
                  <a:lnTo>
                    <a:pt x="389" y="64"/>
                  </a:lnTo>
                  <a:lnTo>
                    <a:pt x="389" y="64"/>
                  </a:lnTo>
                  <a:lnTo>
                    <a:pt x="389" y="65"/>
                  </a:lnTo>
                  <a:lnTo>
                    <a:pt x="390" y="65"/>
                  </a:lnTo>
                  <a:lnTo>
                    <a:pt x="390" y="64"/>
                  </a:lnTo>
                  <a:lnTo>
                    <a:pt x="391" y="64"/>
                  </a:lnTo>
                  <a:lnTo>
                    <a:pt x="391" y="68"/>
                  </a:lnTo>
                  <a:lnTo>
                    <a:pt x="390" y="69"/>
                  </a:lnTo>
                  <a:lnTo>
                    <a:pt x="389" y="70"/>
                  </a:lnTo>
                  <a:lnTo>
                    <a:pt x="388" y="69"/>
                  </a:lnTo>
                  <a:lnTo>
                    <a:pt x="387" y="68"/>
                  </a:lnTo>
                  <a:lnTo>
                    <a:pt x="386" y="67"/>
                  </a:lnTo>
                  <a:lnTo>
                    <a:pt x="385" y="67"/>
                  </a:lnTo>
                  <a:lnTo>
                    <a:pt x="385" y="66"/>
                  </a:lnTo>
                  <a:lnTo>
                    <a:pt x="385" y="64"/>
                  </a:lnTo>
                  <a:lnTo>
                    <a:pt x="384" y="64"/>
                  </a:lnTo>
                  <a:lnTo>
                    <a:pt x="383" y="62"/>
                  </a:lnTo>
                  <a:lnTo>
                    <a:pt x="383" y="62"/>
                  </a:lnTo>
                  <a:lnTo>
                    <a:pt x="382" y="62"/>
                  </a:lnTo>
                  <a:lnTo>
                    <a:pt x="382" y="63"/>
                  </a:lnTo>
                  <a:lnTo>
                    <a:pt x="382" y="64"/>
                  </a:lnTo>
                  <a:lnTo>
                    <a:pt x="383" y="65"/>
                  </a:lnTo>
                  <a:lnTo>
                    <a:pt x="383" y="66"/>
                  </a:lnTo>
                  <a:lnTo>
                    <a:pt x="384" y="67"/>
                  </a:lnTo>
                  <a:lnTo>
                    <a:pt x="382" y="67"/>
                  </a:lnTo>
                  <a:lnTo>
                    <a:pt x="381" y="67"/>
                  </a:lnTo>
                  <a:lnTo>
                    <a:pt x="381" y="67"/>
                  </a:lnTo>
                  <a:lnTo>
                    <a:pt x="380" y="67"/>
                  </a:lnTo>
                  <a:lnTo>
                    <a:pt x="379" y="67"/>
                  </a:lnTo>
                  <a:lnTo>
                    <a:pt x="378" y="66"/>
                  </a:lnTo>
                  <a:lnTo>
                    <a:pt x="377" y="66"/>
                  </a:lnTo>
                  <a:lnTo>
                    <a:pt x="374" y="66"/>
                  </a:lnTo>
                  <a:lnTo>
                    <a:pt x="372" y="67"/>
                  </a:lnTo>
                  <a:lnTo>
                    <a:pt x="370" y="67"/>
                  </a:lnTo>
                  <a:lnTo>
                    <a:pt x="368" y="67"/>
                  </a:lnTo>
                  <a:lnTo>
                    <a:pt x="367" y="68"/>
                  </a:lnTo>
                  <a:lnTo>
                    <a:pt x="365" y="67"/>
                  </a:lnTo>
                  <a:lnTo>
                    <a:pt x="365" y="67"/>
                  </a:lnTo>
                  <a:lnTo>
                    <a:pt x="364" y="67"/>
                  </a:lnTo>
                  <a:lnTo>
                    <a:pt x="364" y="67"/>
                  </a:lnTo>
                  <a:lnTo>
                    <a:pt x="363" y="67"/>
                  </a:lnTo>
                  <a:lnTo>
                    <a:pt x="363" y="68"/>
                  </a:lnTo>
                  <a:lnTo>
                    <a:pt x="363" y="68"/>
                  </a:lnTo>
                  <a:lnTo>
                    <a:pt x="361" y="67"/>
                  </a:lnTo>
                  <a:lnTo>
                    <a:pt x="360" y="67"/>
                  </a:lnTo>
                  <a:lnTo>
                    <a:pt x="360" y="65"/>
                  </a:lnTo>
                  <a:lnTo>
                    <a:pt x="357" y="63"/>
                  </a:lnTo>
                  <a:lnTo>
                    <a:pt x="357" y="62"/>
                  </a:lnTo>
                  <a:lnTo>
                    <a:pt x="356" y="61"/>
                  </a:lnTo>
                  <a:lnTo>
                    <a:pt x="356" y="62"/>
                  </a:lnTo>
                  <a:lnTo>
                    <a:pt x="355" y="62"/>
                  </a:lnTo>
                  <a:lnTo>
                    <a:pt x="354" y="62"/>
                  </a:lnTo>
                  <a:lnTo>
                    <a:pt x="354" y="63"/>
                  </a:lnTo>
                  <a:lnTo>
                    <a:pt x="353" y="62"/>
                  </a:lnTo>
                  <a:lnTo>
                    <a:pt x="352" y="63"/>
                  </a:lnTo>
                  <a:lnTo>
                    <a:pt x="351" y="62"/>
                  </a:lnTo>
                  <a:lnTo>
                    <a:pt x="350" y="62"/>
                  </a:lnTo>
                  <a:lnTo>
                    <a:pt x="349" y="62"/>
                  </a:lnTo>
                  <a:lnTo>
                    <a:pt x="349" y="60"/>
                  </a:lnTo>
                  <a:lnTo>
                    <a:pt x="349" y="60"/>
                  </a:lnTo>
                  <a:lnTo>
                    <a:pt x="347" y="59"/>
                  </a:lnTo>
                  <a:lnTo>
                    <a:pt x="346" y="59"/>
                  </a:lnTo>
                  <a:lnTo>
                    <a:pt x="346" y="58"/>
                  </a:lnTo>
                  <a:lnTo>
                    <a:pt x="345" y="58"/>
                  </a:lnTo>
                  <a:lnTo>
                    <a:pt x="345" y="57"/>
                  </a:lnTo>
                  <a:lnTo>
                    <a:pt x="344" y="57"/>
                  </a:lnTo>
                  <a:lnTo>
                    <a:pt x="344" y="56"/>
                  </a:lnTo>
                  <a:lnTo>
                    <a:pt x="345" y="56"/>
                  </a:lnTo>
                  <a:lnTo>
                    <a:pt x="345" y="56"/>
                  </a:lnTo>
                  <a:lnTo>
                    <a:pt x="345" y="55"/>
                  </a:lnTo>
                  <a:lnTo>
                    <a:pt x="345" y="55"/>
                  </a:lnTo>
                  <a:lnTo>
                    <a:pt x="345" y="54"/>
                  </a:lnTo>
                  <a:lnTo>
                    <a:pt x="344" y="53"/>
                  </a:lnTo>
                  <a:lnTo>
                    <a:pt x="345" y="52"/>
                  </a:lnTo>
                  <a:lnTo>
                    <a:pt x="343" y="52"/>
                  </a:lnTo>
                  <a:lnTo>
                    <a:pt x="343" y="50"/>
                  </a:lnTo>
                  <a:lnTo>
                    <a:pt x="342" y="50"/>
                  </a:lnTo>
                  <a:lnTo>
                    <a:pt x="341" y="49"/>
                  </a:lnTo>
                  <a:lnTo>
                    <a:pt x="341" y="49"/>
                  </a:lnTo>
                  <a:lnTo>
                    <a:pt x="340" y="50"/>
                  </a:lnTo>
                  <a:lnTo>
                    <a:pt x="338" y="49"/>
                  </a:lnTo>
                  <a:lnTo>
                    <a:pt x="338" y="51"/>
                  </a:lnTo>
                  <a:lnTo>
                    <a:pt x="337" y="51"/>
                  </a:lnTo>
                  <a:lnTo>
                    <a:pt x="336" y="52"/>
                  </a:lnTo>
                  <a:lnTo>
                    <a:pt x="332" y="53"/>
                  </a:lnTo>
                  <a:lnTo>
                    <a:pt x="329" y="54"/>
                  </a:lnTo>
                  <a:lnTo>
                    <a:pt x="328" y="55"/>
                  </a:lnTo>
                  <a:lnTo>
                    <a:pt x="327" y="56"/>
                  </a:lnTo>
                  <a:lnTo>
                    <a:pt x="327" y="57"/>
                  </a:lnTo>
                  <a:lnTo>
                    <a:pt x="327" y="58"/>
                  </a:lnTo>
                  <a:lnTo>
                    <a:pt x="327" y="59"/>
                  </a:lnTo>
                  <a:lnTo>
                    <a:pt x="327" y="59"/>
                  </a:lnTo>
                  <a:lnTo>
                    <a:pt x="328" y="59"/>
                  </a:lnTo>
                  <a:lnTo>
                    <a:pt x="327" y="60"/>
                  </a:lnTo>
                  <a:lnTo>
                    <a:pt x="329" y="60"/>
                  </a:lnTo>
                  <a:lnTo>
                    <a:pt x="328" y="61"/>
                  </a:lnTo>
                  <a:lnTo>
                    <a:pt x="329" y="60"/>
                  </a:lnTo>
                  <a:lnTo>
                    <a:pt x="329" y="61"/>
                  </a:lnTo>
                  <a:lnTo>
                    <a:pt x="331" y="61"/>
                  </a:lnTo>
                  <a:lnTo>
                    <a:pt x="331" y="61"/>
                  </a:lnTo>
                  <a:lnTo>
                    <a:pt x="331" y="62"/>
                  </a:lnTo>
                  <a:lnTo>
                    <a:pt x="332" y="61"/>
                  </a:lnTo>
                  <a:lnTo>
                    <a:pt x="333" y="61"/>
                  </a:lnTo>
                  <a:lnTo>
                    <a:pt x="332" y="60"/>
                  </a:lnTo>
                  <a:lnTo>
                    <a:pt x="332" y="60"/>
                  </a:lnTo>
                  <a:lnTo>
                    <a:pt x="331" y="59"/>
                  </a:lnTo>
                  <a:lnTo>
                    <a:pt x="331" y="59"/>
                  </a:lnTo>
                  <a:lnTo>
                    <a:pt x="332" y="59"/>
                  </a:lnTo>
                  <a:lnTo>
                    <a:pt x="334" y="58"/>
                  </a:lnTo>
                  <a:lnTo>
                    <a:pt x="334" y="59"/>
                  </a:lnTo>
                  <a:lnTo>
                    <a:pt x="335" y="59"/>
                  </a:lnTo>
                  <a:lnTo>
                    <a:pt x="335" y="59"/>
                  </a:lnTo>
                  <a:lnTo>
                    <a:pt x="336" y="58"/>
                  </a:lnTo>
                  <a:lnTo>
                    <a:pt x="336" y="58"/>
                  </a:lnTo>
                  <a:lnTo>
                    <a:pt x="338" y="58"/>
                  </a:lnTo>
                  <a:lnTo>
                    <a:pt x="338" y="59"/>
                  </a:lnTo>
                  <a:lnTo>
                    <a:pt x="338" y="58"/>
                  </a:lnTo>
                  <a:lnTo>
                    <a:pt x="338" y="59"/>
                  </a:lnTo>
                  <a:lnTo>
                    <a:pt x="338" y="59"/>
                  </a:lnTo>
                  <a:lnTo>
                    <a:pt x="338" y="59"/>
                  </a:lnTo>
                  <a:lnTo>
                    <a:pt x="338" y="57"/>
                  </a:lnTo>
                  <a:lnTo>
                    <a:pt x="338" y="58"/>
                  </a:lnTo>
                  <a:lnTo>
                    <a:pt x="338" y="56"/>
                  </a:lnTo>
                  <a:lnTo>
                    <a:pt x="339" y="55"/>
                  </a:lnTo>
                  <a:lnTo>
                    <a:pt x="338" y="55"/>
                  </a:lnTo>
                  <a:lnTo>
                    <a:pt x="341" y="53"/>
                  </a:lnTo>
                  <a:lnTo>
                    <a:pt x="341" y="54"/>
                  </a:lnTo>
                  <a:lnTo>
                    <a:pt x="342" y="53"/>
                  </a:lnTo>
                  <a:lnTo>
                    <a:pt x="342" y="55"/>
                  </a:lnTo>
                  <a:lnTo>
                    <a:pt x="341" y="55"/>
                  </a:lnTo>
                  <a:lnTo>
                    <a:pt x="342" y="55"/>
                  </a:lnTo>
                  <a:lnTo>
                    <a:pt x="341" y="56"/>
                  </a:lnTo>
                  <a:lnTo>
                    <a:pt x="341" y="57"/>
                  </a:lnTo>
                  <a:lnTo>
                    <a:pt x="341" y="58"/>
                  </a:lnTo>
                  <a:lnTo>
                    <a:pt x="340" y="59"/>
                  </a:lnTo>
                  <a:lnTo>
                    <a:pt x="340" y="58"/>
                  </a:lnTo>
                  <a:lnTo>
                    <a:pt x="339" y="59"/>
                  </a:lnTo>
                  <a:lnTo>
                    <a:pt x="340" y="60"/>
                  </a:lnTo>
                  <a:lnTo>
                    <a:pt x="338" y="60"/>
                  </a:lnTo>
                  <a:lnTo>
                    <a:pt x="338" y="60"/>
                  </a:lnTo>
                  <a:lnTo>
                    <a:pt x="338" y="62"/>
                  </a:lnTo>
                  <a:lnTo>
                    <a:pt x="335" y="62"/>
                  </a:lnTo>
                  <a:lnTo>
                    <a:pt x="335" y="61"/>
                  </a:lnTo>
                  <a:lnTo>
                    <a:pt x="335" y="62"/>
                  </a:lnTo>
                  <a:lnTo>
                    <a:pt x="334" y="62"/>
                  </a:lnTo>
                  <a:lnTo>
                    <a:pt x="333" y="62"/>
                  </a:lnTo>
                  <a:lnTo>
                    <a:pt x="332" y="64"/>
                  </a:lnTo>
                  <a:lnTo>
                    <a:pt x="333" y="64"/>
                  </a:lnTo>
                  <a:lnTo>
                    <a:pt x="332" y="65"/>
                  </a:lnTo>
                  <a:lnTo>
                    <a:pt x="332" y="66"/>
                  </a:lnTo>
                  <a:lnTo>
                    <a:pt x="331" y="65"/>
                  </a:lnTo>
                  <a:lnTo>
                    <a:pt x="331" y="67"/>
                  </a:lnTo>
                  <a:lnTo>
                    <a:pt x="331" y="68"/>
                  </a:lnTo>
                  <a:lnTo>
                    <a:pt x="332" y="69"/>
                  </a:lnTo>
                  <a:lnTo>
                    <a:pt x="332" y="70"/>
                  </a:lnTo>
                  <a:lnTo>
                    <a:pt x="333" y="70"/>
                  </a:lnTo>
                  <a:lnTo>
                    <a:pt x="333" y="71"/>
                  </a:lnTo>
                  <a:lnTo>
                    <a:pt x="332" y="72"/>
                  </a:lnTo>
                  <a:lnTo>
                    <a:pt x="334" y="76"/>
                  </a:lnTo>
                  <a:lnTo>
                    <a:pt x="335" y="76"/>
                  </a:lnTo>
                  <a:lnTo>
                    <a:pt x="335" y="76"/>
                  </a:lnTo>
                  <a:lnTo>
                    <a:pt x="334" y="77"/>
                  </a:lnTo>
                  <a:lnTo>
                    <a:pt x="335" y="79"/>
                  </a:lnTo>
                  <a:lnTo>
                    <a:pt x="334" y="79"/>
                  </a:lnTo>
                  <a:lnTo>
                    <a:pt x="334" y="80"/>
                  </a:lnTo>
                  <a:lnTo>
                    <a:pt x="333" y="79"/>
                  </a:lnTo>
                  <a:lnTo>
                    <a:pt x="332" y="79"/>
                  </a:lnTo>
                  <a:lnTo>
                    <a:pt x="332" y="81"/>
                  </a:lnTo>
                  <a:lnTo>
                    <a:pt x="331" y="81"/>
                  </a:lnTo>
                  <a:lnTo>
                    <a:pt x="329" y="77"/>
                  </a:lnTo>
                  <a:lnTo>
                    <a:pt x="329" y="77"/>
                  </a:lnTo>
                  <a:lnTo>
                    <a:pt x="329" y="77"/>
                  </a:lnTo>
                  <a:lnTo>
                    <a:pt x="331" y="77"/>
                  </a:lnTo>
                  <a:lnTo>
                    <a:pt x="331" y="77"/>
                  </a:lnTo>
                  <a:lnTo>
                    <a:pt x="332" y="76"/>
                  </a:lnTo>
                  <a:lnTo>
                    <a:pt x="331" y="73"/>
                  </a:lnTo>
                  <a:lnTo>
                    <a:pt x="330" y="73"/>
                  </a:lnTo>
                  <a:lnTo>
                    <a:pt x="329" y="71"/>
                  </a:lnTo>
                  <a:lnTo>
                    <a:pt x="328" y="72"/>
                  </a:lnTo>
                  <a:lnTo>
                    <a:pt x="327" y="72"/>
                  </a:lnTo>
                  <a:lnTo>
                    <a:pt x="327" y="71"/>
                  </a:lnTo>
                  <a:lnTo>
                    <a:pt x="328" y="70"/>
                  </a:lnTo>
                  <a:lnTo>
                    <a:pt x="327" y="70"/>
                  </a:lnTo>
                  <a:lnTo>
                    <a:pt x="327" y="69"/>
                  </a:lnTo>
                  <a:lnTo>
                    <a:pt x="327" y="69"/>
                  </a:lnTo>
                  <a:lnTo>
                    <a:pt x="327" y="70"/>
                  </a:lnTo>
                  <a:lnTo>
                    <a:pt x="327" y="72"/>
                  </a:lnTo>
                  <a:lnTo>
                    <a:pt x="327" y="71"/>
                  </a:lnTo>
                  <a:lnTo>
                    <a:pt x="327" y="72"/>
                  </a:lnTo>
                  <a:lnTo>
                    <a:pt x="326" y="71"/>
                  </a:lnTo>
                  <a:lnTo>
                    <a:pt x="326" y="70"/>
                  </a:lnTo>
                  <a:lnTo>
                    <a:pt x="326" y="69"/>
                  </a:lnTo>
                  <a:lnTo>
                    <a:pt x="326" y="69"/>
                  </a:lnTo>
                  <a:lnTo>
                    <a:pt x="326" y="68"/>
                  </a:lnTo>
                  <a:lnTo>
                    <a:pt x="326" y="67"/>
                  </a:lnTo>
                  <a:lnTo>
                    <a:pt x="323" y="67"/>
                  </a:lnTo>
                  <a:lnTo>
                    <a:pt x="323" y="67"/>
                  </a:lnTo>
                  <a:lnTo>
                    <a:pt x="321" y="67"/>
                  </a:lnTo>
                  <a:lnTo>
                    <a:pt x="322" y="67"/>
                  </a:lnTo>
                  <a:lnTo>
                    <a:pt x="322" y="66"/>
                  </a:lnTo>
                  <a:lnTo>
                    <a:pt x="321" y="65"/>
                  </a:lnTo>
                  <a:lnTo>
                    <a:pt x="320" y="65"/>
                  </a:lnTo>
                  <a:lnTo>
                    <a:pt x="320" y="65"/>
                  </a:lnTo>
                  <a:lnTo>
                    <a:pt x="320" y="64"/>
                  </a:lnTo>
                  <a:lnTo>
                    <a:pt x="320" y="63"/>
                  </a:lnTo>
                  <a:lnTo>
                    <a:pt x="319" y="64"/>
                  </a:lnTo>
                  <a:lnTo>
                    <a:pt x="318" y="64"/>
                  </a:lnTo>
                  <a:lnTo>
                    <a:pt x="317" y="65"/>
                  </a:lnTo>
                  <a:lnTo>
                    <a:pt x="316" y="66"/>
                  </a:lnTo>
                  <a:lnTo>
                    <a:pt x="315" y="67"/>
                  </a:lnTo>
                  <a:lnTo>
                    <a:pt x="314" y="67"/>
                  </a:lnTo>
                  <a:lnTo>
                    <a:pt x="314" y="65"/>
                  </a:lnTo>
                  <a:lnTo>
                    <a:pt x="312" y="66"/>
                  </a:lnTo>
                  <a:lnTo>
                    <a:pt x="312" y="67"/>
                  </a:lnTo>
                  <a:lnTo>
                    <a:pt x="312" y="67"/>
                  </a:lnTo>
                  <a:lnTo>
                    <a:pt x="312" y="67"/>
                  </a:lnTo>
                  <a:lnTo>
                    <a:pt x="310" y="67"/>
                  </a:lnTo>
                  <a:lnTo>
                    <a:pt x="310" y="66"/>
                  </a:lnTo>
                  <a:lnTo>
                    <a:pt x="309" y="67"/>
                  </a:lnTo>
                  <a:lnTo>
                    <a:pt x="310" y="68"/>
                  </a:lnTo>
                  <a:lnTo>
                    <a:pt x="309" y="68"/>
                  </a:lnTo>
                  <a:lnTo>
                    <a:pt x="309" y="67"/>
                  </a:lnTo>
                  <a:lnTo>
                    <a:pt x="307" y="67"/>
                  </a:lnTo>
                  <a:lnTo>
                    <a:pt x="307" y="68"/>
                  </a:lnTo>
                  <a:lnTo>
                    <a:pt x="305" y="68"/>
                  </a:lnTo>
                  <a:lnTo>
                    <a:pt x="303" y="67"/>
                  </a:lnTo>
                  <a:lnTo>
                    <a:pt x="304" y="67"/>
                  </a:lnTo>
                  <a:lnTo>
                    <a:pt x="301" y="68"/>
                  </a:lnTo>
                  <a:lnTo>
                    <a:pt x="300" y="67"/>
                  </a:lnTo>
                  <a:lnTo>
                    <a:pt x="298" y="67"/>
                  </a:lnTo>
                  <a:lnTo>
                    <a:pt x="297" y="67"/>
                  </a:lnTo>
                  <a:lnTo>
                    <a:pt x="296" y="67"/>
                  </a:lnTo>
                  <a:lnTo>
                    <a:pt x="295" y="66"/>
                  </a:lnTo>
                  <a:lnTo>
                    <a:pt x="294" y="66"/>
                  </a:lnTo>
                  <a:lnTo>
                    <a:pt x="294" y="67"/>
                  </a:lnTo>
                  <a:lnTo>
                    <a:pt x="291" y="65"/>
                  </a:lnTo>
                  <a:lnTo>
                    <a:pt x="291" y="65"/>
                  </a:lnTo>
                  <a:lnTo>
                    <a:pt x="291" y="65"/>
                  </a:lnTo>
                  <a:lnTo>
                    <a:pt x="290" y="65"/>
                  </a:lnTo>
                  <a:lnTo>
                    <a:pt x="289" y="64"/>
                  </a:lnTo>
                  <a:lnTo>
                    <a:pt x="291" y="63"/>
                  </a:lnTo>
                  <a:lnTo>
                    <a:pt x="291" y="62"/>
                  </a:lnTo>
                  <a:lnTo>
                    <a:pt x="291" y="61"/>
                  </a:lnTo>
                  <a:lnTo>
                    <a:pt x="291" y="61"/>
                  </a:lnTo>
                  <a:lnTo>
                    <a:pt x="293" y="61"/>
                  </a:lnTo>
                  <a:lnTo>
                    <a:pt x="294" y="60"/>
                  </a:lnTo>
                  <a:lnTo>
                    <a:pt x="292" y="59"/>
                  </a:lnTo>
                  <a:lnTo>
                    <a:pt x="294" y="59"/>
                  </a:lnTo>
                  <a:lnTo>
                    <a:pt x="295" y="59"/>
                  </a:lnTo>
                  <a:lnTo>
                    <a:pt x="296" y="60"/>
                  </a:lnTo>
                  <a:lnTo>
                    <a:pt x="297" y="60"/>
                  </a:lnTo>
                  <a:lnTo>
                    <a:pt x="297" y="59"/>
                  </a:lnTo>
                  <a:lnTo>
                    <a:pt x="298" y="59"/>
                  </a:lnTo>
                  <a:lnTo>
                    <a:pt x="298" y="59"/>
                  </a:lnTo>
                  <a:lnTo>
                    <a:pt x="298" y="58"/>
                  </a:lnTo>
                  <a:lnTo>
                    <a:pt x="298" y="57"/>
                  </a:lnTo>
                  <a:lnTo>
                    <a:pt x="297" y="58"/>
                  </a:lnTo>
                  <a:lnTo>
                    <a:pt x="297" y="55"/>
                  </a:lnTo>
                  <a:lnTo>
                    <a:pt x="295" y="53"/>
                  </a:lnTo>
                  <a:lnTo>
                    <a:pt x="294" y="52"/>
                  </a:lnTo>
                  <a:lnTo>
                    <a:pt x="294" y="51"/>
                  </a:lnTo>
                  <a:lnTo>
                    <a:pt x="292" y="52"/>
                  </a:lnTo>
                  <a:lnTo>
                    <a:pt x="292" y="51"/>
                  </a:lnTo>
                  <a:lnTo>
                    <a:pt x="291" y="50"/>
                  </a:lnTo>
                  <a:lnTo>
                    <a:pt x="291" y="49"/>
                  </a:lnTo>
                  <a:lnTo>
                    <a:pt x="288" y="48"/>
                  </a:lnTo>
                  <a:lnTo>
                    <a:pt x="288" y="49"/>
                  </a:lnTo>
                  <a:lnTo>
                    <a:pt x="287" y="49"/>
                  </a:lnTo>
                  <a:lnTo>
                    <a:pt x="287" y="48"/>
                  </a:lnTo>
                  <a:lnTo>
                    <a:pt x="286" y="49"/>
                  </a:lnTo>
                  <a:lnTo>
                    <a:pt x="287" y="51"/>
                  </a:lnTo>
                  <a:lnTo>
                    <a:pt x="287" y="52"/>
                  </a:lnTo>
                  <a:lnTo>
                    <a:pt x="286" y="50"/>
                  </a:lnTo>
                  <a:lnTo>
                    <a:pt x="285" y="51"/>
                  </a:lnTo>
                  <a:lnTo>
                    <a:pt x="282" y="50"/>
                  </a:lnTo>
                  <a:lnTo>
                    <a:pt x="282" y="50"/>
                  </a:lnTo>
                  <a:lnTo>
                    <a:pt x="280" y="50"/>
                  </a:lnTo>
                  <a:lnTo>
                    <a:pt x="280" y="49"/>
                  </a:lnTo>
                  <a:lnTo>
                    <a:pt x="278" y="49"/>
                  </a:lnTo>
                  <a:lnTo>
                    <a:pt x="276" y="48"/>
                  </a:lnTo>
                  <a:lnTo>
                    <a:pt x="274" y="48"/>
                  </a:lnTo>
                  <a:lnTo>
                    <a:pt x="272" y="46"/>
                  </a:lnTo>
                  <a:lnTo>
                    <a:pt x="272" y="45"/>
                  </a:lnTo>
                  <a:lnTo>
                    <a:pt x="271" y="44"/>
                  </a:lnTo>
                  <a:lnTo>
                    <a:pt x="270" y="45"/>
                  </a:lnTo>
                  <a:lnTo>
                    <a:pt x="269" y="44"/>
                  </a:lnTo>
                  <a:lnTo>
                    <a:pt x="267" y="44"/>
                  </a:lnTo>
                  <a:lnTo>
                    <a:pt x="266" y="44"/>
                  </a:lnTo>
                  <a:lnTo>
                    <a:pt x="265" y="43"/>
                  </a:lnTo>
                  <a:lnTo>
                    <a:pt x="262" y="42"/>
                  </a:lnTo>
                  <a:lnTo>
                    <a:pt x="261" y="39"/>
                  </a:lnTo>
                  <a:lnTo>
                    <a:pt x="258" y="37"/>
                  </a:lnTo>
                  <a:lnTo>
                    <a:pt x="255" y="36"/>
                  </a:lnTo>
                  <a:lnTo>
                    <a:pt x="253" y="37"/>
                  </a:lnTo>
                  <a:lnTo>
                    <a:pt x="253" y="36"/>
                  </a:lnTo>
                  <a:lnTo>
                    <a:pt x="252" y="36"/>
                  </a:lnTo>
                  <a:lnTo>
                    <a:pt x="251" y="36"/>
                  </a:lnTo>
                  <a:lnTo>
                    <a:pt x="251" y="36"/>
                  </a:lnTo>
                  <a:lnTo>
                    <a:pt x="249" y="36"/>
                  </a:lnTo>
                  <a:lnTo>
                    <a:pt x="248" y="36"/>
                  </a:lnTo>
                  <a:lnTo>
                    <a:pt x="247" y="41"/>
                  </a:lnTo>
                  <a:lnTo>
                    <a:pt x="247" y="41"/>
                  </a:lnTo>
                  <a:lnTo>
                    <a:pt x="246" y="43"/>
                  </a:lnTo>
                  <a:lnTo>
                    <a:pt x="245" y="43"/>
                  </a:lnTo>
                  <a:lnTo>
                    <a:pt x="243" y="43"/>
                  </a:lnTo>
                  <a:lnTo>
                    <a:pt x="243" y="43"/>
                  </a:lnTo>
                  <a:lnTo>
                    <a:pt x="242" y="44"/>
                  </a:lnTo>
                  <a:lnTo>
                    <a:pt x="240" y="43"/>
                  </a:lnTo>
                  <a:lnTo>
                    <a:pt x="240" y="43"/>
                  </a:lnTo>
                  <a:lnTo>
                    <a:pt x="240" y="41"/>
                  </a:lnTo>
                  <a:lnTo>
                    <a:pt x="240" y="43"/>
                  </a:lnTo>
                  <a:lnTo>
                    <a:pt x="243" y="37"/>
                  </a:lnTo>
                  <a:lnTo>
                    <a:pt x="242" y="37"/>
                  </a:lnTo>
                  <a:lnTo>
                    <a:pt x="241" y="38"/>
                  </a:lnTo>
                  <a:lnTo>
                    <a:pt x="240" y="37"/>
                  </a:lnTo>
                  <a:lnTo>
                    <a:pt x="240" y="37"/>
                  </a:lnTo>
                  <a:lnTo>
                    <a:pt x="241" y="32"/>
                  </a:lnTo>
                  <a:lnTo>
                    <a:pt x="240" y="31"/>
                  </a:lnTo>
                  <a:lnTo>
                    <a:pt x="240" y="31"/>
                  </a:lnTo>
                  <a:lnTo>
                    <a:pt x="239" y="31"/>
                  </a:lnTo>
                  <a:lnTo>
                    <a:pt x="240" y="32"/>
                  </a:lnTo>
                  <a:lnTo>
                    <a:pt x="240" y="32"/>
                  </a:lnTo>
                  <a:lnTo>
                    <a:pt x="240" y="33"/>
                  </a:lnTo>
                  <a:lnTo>
                    <a:pt x="240" y="33"/>
                  </a:lnTo>
                  <a:lnTo>
                    <a:pt x="240" y="33"/>
                  </a:lnTo>
                  <a:lnTo>
                    <a:pt x="239" y="33"/>
                  </a:lnTo>
                  <a:lnTo>
                    <a:pt x="239" y="32"/>
                  </a:lnTo>
                  <a:lnTo>
                    <a:pt x="237" y="33"/>
                  </a:lnTo>
                  <a:lnTo>
                    <a:pt x="237" y="32"/>
                  </a:lnTo>
                  <a:lnTo>
                    <a:pt x="236" y="33"/>
                  </a:lnTo>
                  <a:lnTo>
                    <a:pt x="236" y="34"/>
                  </a:lnTo>
                  <a:lnTo>
                    <a:pt x="237" y="34"/>
                  </a:lnTo>
                  <a:lnTo>
                    <a:pt x="237" y="33"/>
                  </a:lnTo>
                  <a:lnTo>
                    <a:pt x="238" y="33"/>
                  </a:lnTo>
                  <a:lnTo>
                    <a:pt x="239" y="33"/>
                  </a:lnTo>
                  <a:lnTo>
                    <a:pt x="238" y="34"/>
                  </a:lnTo>
                  <a:lnTo>
                    <a:pt x="236" y="37"/>
                  </a:lnTo>
                  <a:lnTo>
                    <a:pt x="236" y="36"/>
                  </a:lnTo>
                  <a:lnTo>
                    <a:pt x="236" y="37"/>
                  </a:lnTo>
                  <a:lnTo>
                    <a:pt x="237" y="37"/>
                  </a:lnTo>
                  <a:lnTo>
                    <a:pt x="237" y="37"/>
                  </a:lnTo>
                  <a:lnTo>
                    <a:pt x="236" y="38"/>
                  </a:lnTo>
                  <a:lnTo>
                    <a:pt x="235" y="39"/>
                  </a:lnTo>
                  <a:lnTo>
                    <a:pt x="236" y="41"/>
                  </a:lnTo>
                  <a:lnTo>
                    <a:pt x="236" y="41"/>
                  </a:lnTo>
                  <a:lnTo>
                    <a:pt x="236" y="41"/>
                  </a:lnTo>
                  <a:lnTo>
                    <a:pt x="234" y="41"/>
                  </a:lnTo>
                  <a:lnTo>
                    <a:pt x="234" y="42"/>
                  </a:lnTo>
                  <a:lnTo>
                    <a:pt x="236" y="41"/>
                  </a:lnTo>
                  <a:lnTo>
                    <a:pt x="236" y="42"/>
                  </a:lnTo>
                  <a:lnTo>
                    <a:pt x="236" y="43"/>
                  </a:lnTo>
                  <a:lnTo>
                    <a:pt x="236" y="43"/>
                  </a:lnTo>
                  <a:lnTo>
                    <a:pt x="235" y="43"/>
                  </a:lnTo>
                  <a:lnTo>
                    <a:pt x="235" y="43"/>
                  </a:lnTo>
                  <a:lnTo>
                    <a:pt x="232" y="43"/>
                  </a:lnTo>
                  <a:lnTo>
                    <a:pt x="232" y="43"/>
                  </a:lnTo>
                  <a:lnTo>
                    <a:pt x="230" y="41"/>
                  </a:lnTo>
                  <a:lnTo>
                    <a:pt x="230" y="41"/>
                  </a:lnTo>
                  <a:lnTo>
                    <a:pt x="229" y="40"/>
                  </a:lnTo>
                  <a:lnTo>
                    <a:pt x="229" y="39"/>
                  </a:lnTo>
                  <a:lnTo>
                    <a:pt x="225" y="33"/>
                  </a:lnTo>
                  <a:lnTo>
                    <a:pt x="225" y="30"/>
                  </a:lnTo>
                  <a:lnTo>
                    <a:pt x="225" y="28"/>
                  </a:lnTo>
                  <a:lnTo>
                    <a:pt x="222" y="25"/>
                  </a:lnTo>
                  <a:lnTo>
                    <a:pt x="221" y="24"/>
                  </a:lnTo>
                  <a:lnTo>
                    <a:pt x="220" y="26"/>
                  </a:lnTo>
                  <a:lnTo>
                    <a:pt x="220" y="26"/>
                  </a:lnTo>
                  <a:lnTo>
                    <a:pt x="221" y="26"/>
                  </a:lnTo>
                  <a:lnTo>
                    <a:pt x="221" y="26"/>
                  </a:lnTo>
                  <a:lnTo>
                    <a:pt x="221" y="28"/>
                  </a:lnTo>
                  <a:lnTo>
                    <a:pt x="221" y="28"/>
                  </a:lnTo>
                  <a:lnTo>
                    <a:pt x="222" y="29"/>
                  </a:lnTo>
                  <a:lnTo>
                    <a:pt x="223" y="30"/>
                  </a:lnTo>
                  <a:lnTo>
                    <a:pt x="222" y="30"/>
                  </a:lnTo>
                  <a:lnTo>
                    <a:pt x="219" y="31"/>
                  </a:lnTo>
                  <a:lnTo>
                    <a:pt x="219" y="32"/>
                  </a:lnTo>
                  <a:lnTo>
                    <a:pt x="219" y="33"/>
                  </a:lnTo>
                  <a:lnTo>
                    <a:pt x="219" y="33"/>
                  </a:lnTo>
                  <a:lnTo>
                    <a:pt x="217" y="37"/>
                  </a:lnTo>
                  <a:lnTo>
                    <a:pt x="214" y="37"/>
                  </a:lnTo>
                  <a:lnTo>
                    <a:pt x="215" y="35"/>
                  </a:lnTo>
                  <a:lnTo>
                    <a:pt x="216" y="36"/>
                  </a:lnTo>
                  <a:lnTo>
                    <a:pt x="216" y="33"/>
                  </a:lnTo>
                  <a:lnTo>
                    <a:pt x="214" y="35"/>
                  </a:lnTo>
                  <a:lnTo>
                    <a:pt x="211" y="36"/>
                  </a:lnTo>
                  <a:lnTo>
                    <a:pt x="211" y="37"/>
                  </a:lnTo>
                  <a:lnTo>
                    <a:pt x="208" y="38"/>
                  </a:lnTo>
                  <a:lnTo>
                    <a:pt x="207" y="39"/>
                  </a:lnTo>
                  <a:lnTo>
                    <a:pt x="204" y="46"/>
                  </a:lnTo>
                  <a:lnTo>
                    <a:pt x="204" y="42"/>
                  </a:lnTo>
                  <a:lnTo>
                    <a:pt x="204" y="41"/>
                  </a:lnTo>
                  <a:lnTo>
                    <a:pt x="203" y="41"/>
                  </a:lnTo>
                  <a:lnTo>
                    <a:pt x="202" y="44"/>
                  </a:lnTo>
                  <a:lnTo>
                    <a:pt x="202" y="42"/>
                  </a:lnTo>
                  <a:lnTo>
                    <a:pt x="201" y="44"/>
                  </a:lnTo>
                  <a:lnTo>
                    <a:pt x="201" y="42"/>
                  </a:lnTo>
                  <a:lnTo>
                    <a:pt x="201" y="42"/>
                  </a:lnTo>
                  <a:lnTo>
                    <a:pt x="200" y="43"/>
                  </a:lnTo>
                  <a:lnTo>
                    <a:pt x="200" y="43"/>
                  </a:lnTo>
                  <a:lnTo>
                    <a:pt x="200" y="44"/>
                  </a:lnTo>
                  <a:lnTo>
                    <a:pt x="198" y="46"/>
                  </a:lnTo>
                  <a:lnTo>
                    <a:pt x="196" y="47"/>
                  </a:lnTo>
                  <a:lnTo>
                    <a:pt x="194" y="48"/>
                  </a:lnTo>
                  <a:lnTo>
                    <a:pt x="193" y="48"/>
                  </a:lnTo>
                  <a:lnTo>
                    <a:pt x="194" y="47"/>
                  </a:lnTo>
                  <a:lnTo>
                    <a:pt x="195" y="45"/>
                  </a:lnTo>
                  <a:lnTo>
                    <a:pt x="196" y="45"/>
                  </a:lnTo>
                  <a:lnTo>
                    <a:pt x="196" y="46"/>
                  </a:lnTo>
                  <a:lnTo>
                    <a:pt x="196" y="44"/>
                  </a:lnTo>
                  <a:lnTo>
                    <a:pt x="197" y="44"/>
                  </a:lnTo>
                  <a:lnTo>
                    <a:pt x="197" y="44"/>
                  </a:lnTo>
                  <a:lnTo>
                    <a:pt x="199" y="42"/>
                  </a:lnTo>
                  <a:lnTo>
                    <a:pt x="198" y="43"/>
                  </a:lnTo>
                  <a:lnTo>
                    <a:pt x="199" y="41"/>
                  </a:lnTo>
                  <a:lnTo>
                    <a:pt x="200" y="41"/>
                  </a:lnTo>
                  <a:lnTo>
                    <a:pt x="203" y="40"/>
                  </a:lnTo>
                  <a:lnTo>
                    <a:pt x="204" y="40"/>
                  </a:lnTo>
                  <a:lnTo>
                    <a:pt x="206" y="38"/>
                  </a:lnTo>
                  <a:lnTo>
                    <a:pt x="207" y="37"/>
                  </a:lnTo>
                  <a:lnTo>
                    <a:pt x="208" y="36"/>
                  </a:lnTo>
                  <a:lnTo>
                    <a:pt x="212" y="33"/>
                  </a:lnTo>
                  <a:lnTo>
                    <a:pt x="213" y="32"/>
                  </a:lnTo>
                  <a:lnTo>
                    <a:pt x="213" y="32"/>
                  </a:lnTo>
                  <a:lnTo>
                    <a:pt x="213" y="30"/>
                  </a:lnTo>
                  <a:lnTo>
                    <a:pt x="212" y="30"/>
                  </a:lnTo>
                  <a:lnTo>
                    <a:pt x="211" y="29"/>
                  </a:lnTo>
                  <a:lnTo>
                    <a:pt x="211" y="30"/>
                  </a:lnTo>
                  <a:lnTo>
                    <a:pt x="211" y="30"/>
                  </a:lnTo>
                  <a:lnTo>
                    <a:pt x="211" y="31"/>
                  </a:lnTo>
                  <a:lnTo>
                    <a:pt x="209" y="32"/>
                  </a:lnTo>
                  <a:lnTo>
                    <a:pt x="209" y="31"/>
                  </a:lnTo>
                  <a:lnTo>
                    <a:pt x="208" y="31"/>
                  </a:lnTo>
                  <a:lnTo>
                    <a:pt x="207" y="30"/>
                  </a:lnTo>
                  <a:lnTo>
                    <a:pt x="207" y="31"/>
                  </a:lnTo>
                  <a:lnTo>
                    <a:pt x="205" y="32"/>
                  </a:lnTo>
                  <a:lnTo>
                    <a:pt x="205" y="33"/>
                  </a:lnTo>
                  <a:lnTo>
                    <a:pt x="204" y="33"/>
                  </a:lnTo>
                  <a:lnTo>
                    <a:pt x="203" y="34"/>
                  </a:lnTo>
                  <a:lnTo>
                    <a:pt x="202" y="33"/>
                  </a:lnTo>
                  <a:lnTo>
                    <a:pt x="202" y="35"/>
                  </a:lnTo>
                  <a:lnTo>
                    <a:pt x="200" y="37"/>
                  </a:lnTo>
                  <a:lnTo>
                    <a:pt x="199" y="37"/>
                  </a:lnTo>
                  <a:lnTo>
                    <a:pt x="199" y="37"/>
                  </a:lnTo>
                  <a:lnTo>
                    <a:pt x="198" y="37"/>
                  </a:lnTo>
                  <a:lnTo>
                    <a:pt x="196" y="37"/>
                  </a:lnTo>
                  <a:lnTo>
                    <a:pt x="196" y="37"/>
                  </a:lnTo>
                  <a:lnTo>
                    <a:pt x="196" y="37"/>
                  </a:lnTo>
                  <a:lnTo>
                    <a:pt x="195" y="38"/>
                  </a:lnTo>
                  <a:lnTo>
                    <a:pt x="195" y="39"/>
                  </a:lnTo>
                  <a:lnTo>
                    <a:pt x="195" y="39"/>
                  </a:lnTo>
                  <a:lnTo>
                    <a:pt x="194" y="38"/>
                  </a:lnTo>
                  <a:lnTo>
                    <a:pt x="193" y="39"/>
                  </a:lnTo>
                  <a:lnTo>
                    <a:pt x="193" y="41"/>
                  </a:lnTo>
                  <a:lnTo>
                    <a:pt x="193" y="42"/>
                  </a:lnTo>
                  <a:lnTo>
                    <a:pt x="192" y="43"/>
                  </a:lnTo>
                  <a:lnTo>
                    <a:pt x="189" y="43"/>
                  </a:lnTo>
                  <a:lnTo>
                    <a:pt x="189" y="44"/>
                  </a:lnTo>
                  <a:lnTo>
                    <a:pt x="189" y="44"/>
                  </a:lnTo>
                  <a:lnTo>
                    <a:pt x="188" y="44"/>
                  </a:lnTo>
                  <a:lnTo>
                    <a:pt x="186" y="46"/>
                  </a:lnTo>
                  <a:lnTo>
                    <a:pt x="185" y="47"/>
                  </a:lnTo>
                  <a:lnTo>
                    <a:pt x="185" y="48"/>
                  </a:lnTo>
                  <a:lnTo>
                    <a:pt x="185" y="48"/>
                  </a:lnTo>
                  <a:lnTo>
                    <a:pt x="186" y="52"/>
                  </a:lnTo>
                  <a:lnTo>
                    <a:pt x="187" y="53"/>
                  </a:lnTo>
                  <a:lnTo>
                    <a:pt x="187" y="55"/>
                  </a:lnTo>
                  <a:lnTo>
                    <a:pt x="187" y="55"/>
                  </a:lnTo>
                  <a:lnTo>
                    <a:pt x="186" y="55"/>
                  </a:lnTo>
                  <a:lnTo>
                    <a:pt x="185" y="53"/>
                  </a:lnTo>
                  <a:lnTo>
                    <a:pt x="185" y="52"/>
                  </a:lnTo>
                  <a:lnTo>
                    <a:pt x="184" y="52"/>
                  </a:lnTo>
                  <a:lnTo>
                    <a:pt x="184" y="51"/>
                  </a:lnTo>
                  <a:lnTo>
                    <a:pt x="182" y="51"/>
                  </a:lnTo>
                  <a:lnTo>
                    <a:pt x="182" y="51"/>
                  </a:lnTo>
                  <a:lnTo>
                    <a:pt x="180" y="50"/>
                  </a:lnTo>
                  <a:lnTo>
                    <a:pt x="179" y="50"/>
                  </a:lnTo>
                  <a:lnTo>
                    <a:pt x="180" y="51"/>
                  </a:lnTo>
                  <a:lnTo>
                    <a:pt x="180" y="52"/>
                  </a:lnTo>
                  <a:lnTo>
                    <a:pt x="182" y="53"/>
                  </a:lnTo>
                  <a:lnTo>
                    <a:pt x="182" y="54"/>
                  </a:lnTo>
                  <a:lnTo>
                    <a:pt x="181" y="54"/>
                  </a:lnTo>
                  <a:lnTo>
                    <a:pt x="181" y="54"/>
                  </a:lnTo>
                  <a:lnTo>
                    <a:pt x="177" y="51"/>
                  </a:lnTo>
                  <a:lnTo>
                    <a:pt x="177" y="51"/>
                  </a:lnTo>
                  <a:lnTo>
                    <a:pt x="176" y="50"/>
                  </a:lnTo>
                  <a:lnTo>
                    <a:pt x="174" y="49"/>
                  </a:lnTo>
                  <a:lnTo>
                    <a:pt x="174" y="50"/>
                  </a:lnTo>
                  <a:lnTo>
                    <a:pt x="174" y="51"/>
                  </a:lnTo>
                  <a:lnTo>
                    <a:pt x="174" y="50"/>
                  </a:lnTo>
                  <a:lnTo>
                    <a:pt x="173" y="51"/>
                  </a:lnTo>
                  <a:lnTo>
                    <a:pt x="172" y="51"/>
                  </a:lnTo>
                  <a:lnTo>
                    <a:pt x="169" y="49"/>
                  </a:lnTo>
                  <a:lnTo>
                    <a:pt x="168" y="49"/>
                  </a:lnTo>
                  <a:lnTo>
                    <a:pt x="167" y="48"/>
                  </a:lnTo>
                  <a:lnTo>
                    <a:pt x="167" y="48"/>
                  </a:lnTo>
                  <a:lnTo>
                    <a:pt x="164" y="46"/>
                  </a:lnTo>
                  <a:lnTo>
                    <a:pt x="164" y="44"/>
                  </a:lnTo>
                  <a:lnTo>
                    <a:pt x="164" y="45"/>
                  </a:lnTo>
                  <a:lnTo>
                    <a:pt x="164" y="45"/>
                  </a:lnTo>
                  <a:lnTo>
                    <a:pt x="163" y="45"/>
                  </a:lnTo>
                  <a:lnTo>
                    <a:pt x="159" y="40"/>
                  </a:lnTo>
                  <a:lnTo>
                    <a:pt x="156" y="40"/>
                  </a:lnTo>
                  <a:lnTo>
                    <a:pt x="156" y="39"/>
                  </a:lnTo>
                  <a:lnTo>
                    <a:pt x="152" y="38"/>
                  </a:lnTo>
                  <a:lnTo>
                    <a:pt x="149" y="37"/>
                  </a:lnTo>
                  <a:lnTo>
                    <a:pt x="149" y="37"/>
                  </a:lnTo>
                  <a:lnTo>
                    <a:pt x="149" y="37"/>
                  </a:lnTo>
                  <a:lnTo>
                    <a:pt x="149" y="37"/>
                  </a:lnTo>
                  <a:lnTo>
                    <a:pt x="149" y="38"/>
                  </a:lnTo>
                  <a:lnTo>
                    <a:pt x="148" y="39"/>
                  </a:lnTo>
                  <a:lnTo>
                    <a:pt x="147" y="38"/>
                  </a:lnTo>
                  <a:lnTo>
                    <a:pt x="146" y="37"/>
                  </a:lnTo>
                  <a:lnTo>
                    <a:pt x="144" y="36"/>
                  </a:lnTo>
                  <a:lnTo>
                    <a:pt x="143" y="35"/>
                  </a:lnTo>
                  <a:lnTo>
                    <a:pt x="142" y="34"/>
                  </a:lnTo>
                  <a:lnTo>
                    <a:pt x="142" y="33"/>
                  </a:lnTo>
                  <a:lnTo>
                    <a:pt x="141" y="33"/>
                  </a:lnTo>
                  <a:lnTo>
                    <a:pt x="138" y="31"/>
                  </a:lnTo>
                  <a:lnTo>
                    <a:pt x="137" y="31"/>
                  </a:lnTo>
                  <a:lnTo>
                    <a:pt x="136" y="31"/>
                  </a:lnTo>
                  <a:lnTo>
                    <a:pt x="136" y="31"/>
                  </a:lnTo>
                  <a:lnTo>
                    <a:pt x="136" y="32"/>
                  </a:lnTo>
                  <a:lnTo>
                    <a:pt x="135" y="33"/>
                  </a:lnTo>
                  <a:lnTo>
                    <a:pt x="134" y="32"/>
                  </a:lnTo>
                  <a:lnTo>
                    <a:pt x="134" y="31"/>
                  </a:lnTo>
                  <a:lnTo>
                    <a:pt x="134" y="32"/>
                  </a:lnTo>
                  <a:lnTo>
                    <a:pt x="131" y="32"/>
                  </a:lnTo>
                  <a:lnTo>
                    <a:pt x="131" y="33"/>
                  </a:lnTo>
                  <a:lnTo>
                    <a:pt x="130" y="33"/>
                  </a:lnTo>
                  <a:lnTo>
                    <a:pt x="129" y="33"/>
                  </a:lnTo>
                  <a:lnTo>
                    <a:pt x="128" y="33"/>
                  </a:lnTo>
                  <a:lnTo>
                    <a:pt x="127" y="33"/>
                  </a:lnTo>
                  <a:lnTo>
                    <a:pt x="126" y="33"/>
                  </a:lnTo>
                  <a:lnTo>
                    <a:pt x="126" y="33"/>
                  </a:lnTo>
                  <a:lnTo>
                    <a:pt x="126" y="32"/>
                  </a:lnTo>
                  <a:lnTo>
                    <a:pt x="124" y="32"/>
                  </a:lnTo>
                  <a:lnTo>
                    <a:pt x="123" y="31"/>
                  </a:lnTo>
                  <a:lnTo>
                    <a:pt x="122" y="30"/>
                  </a:lnTo>
                  <a:lnTo>
                    <a:pt x="116" y="30"/>
                  </a:lnTo>
                  <a:lnTo>
                    <a:pt x="113" y="29"/>
                  </a:lnTo>
                  <a:lnTo>
                    <a:pt x="112" y="29"/>
                  </a:lnTo>
                  <a:lnTo>
                    <a:pt x="111" y="28"/>
                  </a:lnTo>
                  <a:lnTo>
                    <a:pt x="109" y="27"/>
                  </a:lnTo>
                  <a:lnTo>
                    <a:pt x="108" y="27"/>
                  </a:lnTo>
                  <a:lnTo>
                    <a:pt x="108" y="26"/>
                  </a:lnTo>
                  <a:lnTo>
                    <a:pt x="104" y="25"/>
                  </a:lnTo>
                  <a:lnTo>
                    <a:pt x="102" y="25"/>
                  </a:lnTo>
                  <a:lnTo>
                    <a:pt x="101" y="26"/>
                  </a:lnTo>
                  <a:lnTo>
                    <a:pt x="98" y="26"/>
                  </a:lnTo>
                  <a:lnTo>
                    <a:pt x="98" y="26"/>
                  </a:lnTo>
                  <a:lnTo>
                    <a:pt x="99" y="26"/>
                  </a:lnTo>
                  <a:lnTo>
                    <a:pt x="98" y="25"/>
                  </a:lnTo>
                  <a:lnTo>
                    <a:pt x="98" y="25"/>
                  </a:lnTo>
                  <a:lnTo>
                    <a:pt x="97" y="25"/>
                  </a:lnTo>
                  <a:lnTo>
                    <a:pt x="94" y="26"/>
                  </a:lnTo>
                  <a:lnTo>
                    <a:pt x="91" y="26"/>
                  </a:lnTo>
                  <a:lnTo>
                    <a:pt x="91" y="25"/>
                  </a:lnTo>
                  <a:lnTo>
                    <a:pt x="91" y="24"/>
                  </a:lnTo>
                  <a:lnTo>
                    <a:pt x="87" y="24"/>
                  </a:lnTo>
                  <a:lnTo>
                    <a:pt x="87" y="24"/>
                  </a:lnTo>
                  <a:lnTo>
                    <a:pt x="89" y="23"/>
                  </a:lnTo>
                  <a:lnTo>
                    <a:pt x="89" y="22"/>
                  </a:lnTo>
                  <a:lnTo>
                    <a:pt x="87" y="22"/>
                  </a:lnTo>
                  <a:lnTo>
                    <a:pt x="87" y="22"/>
                  </a:lnTo>
                  <a:lnTo>
                    <a:pt x="88" y="21"/>
                  </a:lnTo>
                  <a:lnTo>
                    <a:pt x="88" y="19"/>
                  </a:lnTo>
                  <a:lnTo>
                    <a:pt x="87" y="19"/>
                  </a:lnTo>
                  <a:lnTo>
                    <a:pt x="85" y="19"/>
                  </a:lnTo>
                  <a:lnTo>
                    <a:pt x="85" y="20"/>
                  </a:lnTo>
                  <a:lnTo>
                    <a:pt x="85" y="20"/>
                  </a:lnTo>
                  <a:lnTo>
                    <a:pt x="84" y="20"/>
                  </a:lnTo>
                  <a:lnTo>
                    <a:pt x="84" y="19"/>
                  </a:lnTo>
                  <a:lnTo>
                    <a:pt x="83" y="18"/>
                  </a:lnTo>
                  <a:lnTo>
                    <a:pt x="82" y="18"/>
                  </a:lnTo>
                  <a:lnTo>
                    <a:pt x="81" y="18"/>
                  </a:lnTo>
                  <a:lnTo>
                    <a:pt x="80" y="19"/>
                  </a:lnTo>
                  <a:lnTo>
                    <a:pt x="79" y="19"/>
                  </a:lnTo>
                  <a:lnTo>
                    <a:pt x="78" y="19"/>
                  </a:lnTo>
                  <a:lnTo>
                    <a:pt x="77" y="20"/>
                  </a:lnTo>
                  <a:lnTo>
                    <a:pt x="76" y="20"/>
                  </a:lnTo>
                  <a:lnTo>
                    <a:pt x="76" y="19"/>
                  </a:lnTo>
                  <a:lnTo>
                    <a:pt x="75" y="19"/>
                  </a:lnTo>
                  <a:lnTo>
                    <a:pt x="74" y="19"/>
                  </a:lnTo>
                  <a:lnTo>
                    <a:pt x="75" y="18"/>
                  </a:lnTo>
                  <a:lnTo>
                    <a:pt x="74" y="15"/>
                  </a:lnTo>
                  <a:lnTo>
                    <a:pt x="72" y="15"/>
                  </a:lnTo>
                  <a:lnTo>
                    <a:pt x="72" y="15"/>
                  </a:lnTo>
                  <a:lnTo>
                    <a:pt x="72" y="15"/>
                  </a:lnTo>
                  <a:lnTo>
                    <a:pt x="72" y="16"/>
                  </a:lnTo>
                  <a:lnTo>
                    <a:pt x="71" y="16"/>
                  </a:lnTo>
                  <a:lnTo>
                    <a:pt x="70" y="16"/>
                  </a:lnTo>
                  <a:lnTo>
                    <a:pt x="70" y="18"/>
                  </a:lnTo>
                  <a:lnTo>
                    <a:pt x="71" y="19"/>
                  </a:lnTo>
                  <a:lnTo>
                    <a:pt x="71" y="21"/>
                  </a:lnTo>
                  <a:lnTo>
                    <a:pt x="70" y="21"/>
                  </a:lnTo>
                  <a:lnTo>
                    <a:pt x="70" y="20"/>
                  </a:lnTo>
                  <a:lnTo>
                    <a:pt x="69" y="19"/>
                  </a:lnTo>
                  <a:lnTo>
                    <a:pt x="69" y="20"/>
                  </a:lnTo>
                  <a:lnTo>
                    <a:pt x="69" y="19"/>
                  </a:lnTo>
                  <a:lnTo>
                    <a:pt x="68" y="20"/>
                  </a:lnTo>
                  <a:lnTo>
                    <a:pt x="66" y="19"/>
                  </a:lnTo>
                  <a:lnTo>
                    <a:pt x="66" y="19"/>
                  </a:lnTo>
                  <a:lnTo>
                    <a:pt x="65" y="19"/>
                  </a:lnTo>
                  <a:lnTo>
                    <a:pt x="66" y="17"/>
                  </a:lnTo>
                  <a:lnTo>
                    <a:pt x="66" y="18"/>
                  </a:lnTo>
                  <a:lnTo>
                    <a:pt x="68" y="17"/>
                  </a:lnTo>
                  <a:lnTo>
                    <a:pt x="69" y="15"/>
                  </a:lnTo>
                  <a:lnTo>
                    <a:pt x="69" y="15"/>
                  </a:lnTo>
                  <a:lnTo>
                    <a:pt x="69" y="14"/>
                  </a:lnTo>
                  <a:lnTo>
                    <a:pt x="69" y="13"/>
                  </a:lnTo>
                  <a:lnTo>
                    <a:pt x="66" y="14"/>
                  </a:lnTo>
                  <a:lnTo>
                    <a:pt x="66" y="14"/>
                  </a:lnTo>
                  <a:lnTo>
                    <a:pt x="66" y="12"/>
                  </a:lnTo>
                  <a:lnTo>
                    <a:pt x="66" y="12"/>
                  </a:lnTo>
                  <a:lnTo>
                    <a:pt x="65" y="12"/>
                  </a:lnTo>
                  <a:lnTo>
                    <a:pt x="64" y="12"/>
                  </a:lnTo>
                  <a:lnTo>
                    <a:pt x="63" y="11"/>
                  </a:lnTo>
                  <a:lnTo>
                    <a:pt x="62" y="12"/>
                  </a:lnTo>
                  <a:lnTo>
                    <a:pt x="62" y="12"/>
                  </a:lnTo>
                  <a:lnTo>
                    <a:pt x="62" y="12"/>
                  </a:lnTo>
                  <a:lnTo>
                    <a:pt x="62" y="13"/>
                  </a:lnTo>
                  <a:lnTo>
                    <a:pt x="62" y="13"/>
                  </a:lnTo>
                  <a:lnTo>
                    <a:pt x="62" y="14"/>
                  </a:lnTo>
                  <a:lnTo>
                    <a:pt x="62" y="15"/>
                  </a:lnTo>
                  <a:lnTo>
                    <a:pt x="61" y="14"/>
                  </a:lnTo>
                  <a:lnTo>
                    <a:pt x="60" y="15"/>
                  </a:lnTo>
                  <a:lnTo>
                    <a:pt x="58" y="17"/>
                  </a:lnTo>
                  <a:lnTo>
                    <a:pt x="56" y="19"/>
                  </a:lnTo>
                  <a:lnTo>
                    <a:pt x="54" y="19"/>
                  </a:lnTo>
                  <a:lnTo>
                    <a:pt x="54" y="20"/>
                  </a:lnTo>
                  <a:lnTo>
                    <a:pt x="51" y="20"/>
                  </a:lnTo>
                  <a:lnTo>
                    <a:pt x="50" y="20"/>
                  </a:lnTo>
                  <a:lnTo>
                    <a:pt x="50" y="20"/>
                  </a:lnTo>
                  <a:lnTo>
                    <a:pt x="49" y="21"/>
                  </a:lnTo>
                  <a:lnTo>
                    <a:pt x="49" y="22"/>
                  </a:lnTo>
                  <a:lnTo>
                    <a:pt x="47" y="21"/>
                  </a:lnTo>
                  <a:lnTo>
                    <a:pt x="48" y="20"/>
                  </a:lnTo>
                  <a:lnTo>
                    <a:pt x="48" y="19"/>
                  </a:lnTo>
                  <a:lnTo>
                    <a:pt x="50" y="19"/>
                  </a:lnTo>
                  <a:lnTo>
                    <a:pt x="51" y="18"/>
                  </a:lnTo>
                  <a:lnTo>
                    <a:pt x="47" y="19"/>
                  </a:lnTo>
                  <a:lnTo>
                    <a:pt x="46" y="21"/>
                  </a:lnTo>
                  <a:lnTo>
                    <a:pt x="45" y="22"/>
                  </a:lnTo>
                  <a:lnTo>
                    <a:pt x="45" y="22"/>
                  </a:lnTo>
                  <a:lnTo>
                    <a:pt x="44" y="22"/>
                  </a:lnTo>
                  <a:lnTo>
                    <a:pt x="45" y="23"/>
                  </a:lnTo>
                  <a:lnTo>
                    <a:pt x="46" y="23"/>
                  </a:lnTo>
                  <a:lnTo>
                    <a:pt x="46" y="25"/>
                  </a:lnTo>
                  <a:lnTo>
                    <a:pt x="47" y="25"/>
                  </a:lnTo>
                  <a:lnTo>
                    <a:pt x="47" y="25"/>
                  </a:lnTo>
                  <a:lnTo>
                    <a:pt x="47" y="26"/>
                  </a:lnTo>
                  <a:lnTo>
                    <a:pt x="46" y="25"/>
                  </a:lnTo>
                  <a:lnTo>
                    <a:pt x="45" y="26"/>
                  </a:lnTo>
                  <a:lnTo>
                    <a:pt x="46" y="27"/>
                  </a:lnTo>
                  <a:lnTo>
                    <a:pt x="46" y="28"/>
                  </a:lnTo>
                  <a:lnTo>
                    <a:pt x="45" y="29"/>
                  </a:lnTo>
                  <a:lnTo>
                    <a:pt x="44" y="28"/>
                  </a:lnTo>
                  <a:lnTo>
                    <a:pt x="44" y="27"/>
                  </a:lnTo>
                  <a:lnTo>
                    <a:pt x="44" y="28"/>
                  </a:lnTo>
                  <a:lnTo>
                    <a:pt x="44" y="26"/>
                  </a:lnTo>
                  <a:lnTo>
                    <a:pt x="44" y="26"/>
                  </a:lnTo>
                  <a:lnTo>
                    <a:pt x="45" y="25"/>
                  </a:lnTo>
                  <a:lnTo>
                    <a:pt x="44" y="24"/>
                  </a:lnTo>
                  <a:lnTo>
                    <a:pt x="44" y="23"/>
                  </a:lnTo>
                  <a:lnTo>
                    <a:pt x="41" y="26"/>
                  </a:lnTo>
                  <a:lnTo>
                    <a:pt x="41" y="26"/>
                  </a:lnTo>
                  <a:lnTo>
                    <a:pt x="42" y="26"/>
                  </a:lnTo>
                  <a:lnTo>
                    <a:pt x="41" y="26"/>
                  </a:lnTo>
                  <a:lnTo>
                    <a:pt x="37" y="30"/>
                  </a:lnTo>
                  <a:lnTo>
                    <a:pt x="35" y="30"/>
                  </a:lnTo>
                  <a:lnTo>
                    <a:pt x="34" y="31"/>
                  </a:lnTo>
                  <a:lnTo>
                    <a:pt x="34" y="30"/>
                  </a:lnTo>
                  <a:lnTo>
                    <a:pt x="34" y="29"/>
                  </a:lnTo>
                  <a:lnTo>
                    <a:pt x="35" y="29"/>
                  </a:lnTo>
                  <a:lnTo>
                    <a:pt x="34" y="28"/>
                  </a:lnTo>
                  <a:lnTo>
                    <a:pt x="33" y="31"/>
                  </a:lnTo>
                  <a:lnTo>
                    <a:pt x="33" y="32"/>
                  </a:lnTo>
                  <a:lnTo>
                    <a:pt x="34" y="33"/>
                  </a:lnTo>
                  <a:lnTo>
                    <a:pt x="36" y="34"/>
                  </a:lnTo>
                  <a:lnTo>
                    <a:pt x="36" y="35"/>
                  </a:lnTo>
                  <a:lnTo>
                    <a:pt x="33" y="33"/>
                  </a:lnTo>
                  <a:lnTo>
                    <a:pt x="33" y="33"/>
                  </a:lnTo>
                  <a:lnTo>
                    <a:pt x="32" y="33"/>
                  </a:lnTo>
                  <a:lnTo>
                    <a:pt x="29" y="36"/>
                  </a:lnTo>
                  <a:lnTo>
                    <a:pt x="29" y="37"/>
                  </a:lnTo>
                  <a:lnTo>
                    <a:pt x="32" y="37"/>
                  </a:lnTo>
                  <a:lnTo>
                    <a:pt x="32" y="37"/>
                  </a:lnTo>
                  <a:lnTo>
                    <a:pt x="29" y="37"/>
                  </a:lnTo>
                  <a:lnTo>
                    <a:pt x="29" y="37"/>
                  </a:lnTo>
                  <a:lnTo>
                    <a:pt x="28" y="37"/>
                  </a:lnTo>
                  <a:lnTo>
                    <a:pt x="29" y="39"/>
                  </a:lnTo>
                  <a:lnTo>
                    <a:pt x="30" y="40"/>
                  </a:lnTo>
                  <a:lnTo>
                    <a:pt x="30" y="41"/>
                  </a:lnTo>
                  <a:lnTo>
                    <a:pt x="28" y="39"/>
                  </a:lnTo>
                  <a:lnTo>
                    <a:pt x="29" y="40"/>
                  </a:lnTo>
                  <a:lnTo>
                    <a:pt x="28" y="43"/>
                  </a:lnTo>
                  <a:lnTo>
                    <a:pt x="27" y="43"/>
                  </a:lnTo>
                  <a:lnTo>
                    <a:pt x="27" y="41"/>
                  </a:lnTo>
                  <a:lnTo>
                    <a:pt x="26" y="47"/>
                  </a:lnTo>
                  <a:lnTo>
                    <a:pt x="23" y="49"/>
                  </a:lnTo>
                  <a:lnTo>
                    <a:pt x="13" y="51"/>
                  </a:lnTo>
                  <a:lnTo>
                    <a:pt x="12" y="51"/>
                  </a:lnTo>
                  <a:lnTo>
                    <a:pt x="13" y="51"/>
                  </a:lnTo>
                  <a:lnTo>
                    <a:pt x="13" y="50"/>
                  </a:lnTo>
                  <a:lnTo>
                    <a:pt x="11" y="51"/>
                  </a:lnTo>
                  <a:lnTo>
                    <a:pt x="10" y="56"/>
                  </a:lnTo>
                  <a:lnTo>
                    <a:pt x="11" y="56"/>
                  </a:lnTo>
                  <a:lnTo>
                    <a:pt x="11" y="56"/>
                  </a:lnTo>
                  <a:lnTo>
                    <a:pt x="11" y="57"/>
                  </a:lnTo>
                  <a:lnTo>
                    <a:pt x="9" y="58"/>
                  </a:lnTo>
                  <a:lnTo>
                    <a:pt x="9" y="58"/>
                  </a:lnTo>
                  <a:lnTo>
                    <a:pt x="8" y="58"/>
                  </a:lnTo>
                  <a:lnTo>
                    <a:pt x="9" y="58"/>
                  </a:lnTo>
                  <a:lnTo>
                    <a:pt x="9" y="56"/>
                  </a:lnTo>
                  <a:lnTo>
                    <a:pt x="7" y="58"/>
                  </a:lnTo>
                  <a:lnTo>
                    <a:pt x="7" y="59"/>
                  </a:lnTo>
                  <a:lnTo>
                    <a:pt x="11" y="60"/>
                  </a:lnTo>
                  <a:lnTo>
                    <a:pt x="12" y="62"/>
                  </a:lnTo>
                  <a:lnTo>
                    <a:pt x="15" y="63"/>
                  </a:lnTo>
                  <a:lnTo>
                    <a:pt x="15" y="64"/>
                  </a:lnTo>
                  <a:lnTo>
                    <a:pt x="22" y="70"/>
                  </a:lnTo>
                  <a:lnTo>
                    <a:pt x="22" y="70"/>
                  </a:lnTo>
                  <a:lnTo>
                    <a:pt x="23" y="71"/>
                  </a:lnTo>
                  <a:lnTo>
                    <a:pt x="24" y="73"/>
                  </a:lnTo>
                  <a:lnTo>
                    <a:pt x="25" y="73"/>
                  </a:lnTo>
                  <a:lnTo>
                    <a:pt x="24" y="74"/>
                  </a:lnTo>
                  <a:lnTo>
                    <a:pt x="25" y="77"/>
                  </a:lnTo>
                  <a:lnTo>
                    <a:pt x="29" y="79"/>
                  </a:lnTo>
                  <a:lnTo>
                    <a:pt x="29" y="78"/>
                  </a:lnTo>
                  <a:lnTo>
                    <a:pt x="29" y="77"/>
                  </a:lnTo>
                  <a:lnTo>
                    <a:pt x="29" y="77"/>
                  </a:lnTo>
                  <a:lnTo>
                    <a:pt x="31" y="77"/>
                  </a:lnTo>
                  <a:lnTo>
                    <a:pt x="31" y="77"/>
                  </a:lnTo>
                  <a:lnTo>
                    <a:pt x="31" y="76"/>
                  </a:lnTo>
                  <a:lnTo>
                    <a:pt x="32" y="76"/>
                  </a:lnTo>
                  <a:lnTo>
                    <a:pt x="32" y="76"/>
                  </a:lnTo>
                  <a:lnTo>
                    <a:pt x="31" y="78"/>
                  </a:lnTo>
                  <a:lnTo>
                    <a:pt x="31" y="79"/>
                  </a:lnTo>
                  <a:lnTo>
                    <a:pt x="33" y="78"/>
                  </a:lnTo>
                  <a:lnTo>
                    <a:pt x="34" y="77"/>
                  </a:lnTo>
                  <a:lnTo>
                    <a:pt x="35" y="77"/>
                  </a:lnTo>
                  <a:lnTo>
                    <a:pt x="36" y="78"/>
                  </a:lnTo>
                  <a:lnTo>
                    <a:pt x="36" y="79"/>
                  </a:lnTo>
                  <a:lnTo>
                    <a:pt x="36" y="79"/>
                  </a:lnTo>
                  <a:lnTo>
                    <a:pt x="35" y="80"/>
                  </a:lnTo>
                  <a:lnTo>
                    <a:pt x="35" y="81"/>
                  </a:lnTo>
                  <a:lnTo>
                    <a:pt x="36" y="84"/>
                  </a:lnTo>
                  <a:lnTo>
                    <a:pt x="37" y="84"/>
                  </a:lnTo>
                  <a:lnTo>
                    <a:pt x="38" y="84"/>
                  </a:lnTo>
                  <a:lnTo>
                    <a:pt x="38" y="83"/>
                  </a:lnTo>
                  <a:lnTo>
                    <a:pt x="38" y="82"/>
                  </a:lnTo>
                  <a:lnTo>
                    <a:pt x="38" y="84"/>
                  </a:lnTo>
                  <a:lnTo>
                    <a:pt x="38" y="84"/>
                  </a:lnTo>
                  <a:lnTo>
                    <a:pt x="39" y="83"/>
                  </a:lnTo>
                  <a:lnTo>
                    <a:pt x="40" y="83"/>
                  </a:lnTo>
                  <a:lnTo>
                    <a:pt x="42" y="84"/>
                  </a:lnTo>
                  <a:lnTo>
                    <a:pt x="43" y="84"/>
                  </a:lnTo>
                  <a:lnTo>
                    <a:pt x="44" y="83"/>
                  </a:lnTo>
                  <a:lnTo>
                    <a:pt x="45" y="83"/>
                  </a:lnTo>
                  <a:lnTo>
                    <a:pt x="46" y="82"/>
                  </a:lnTo>
                  <a:lnTo>
                    <a:pt x="47" y="83"/>
                  </a:lnTo>
                  <a:lnTo>
                    <a:pt x="47" y="83"/>
                  </a:lnTo>
                  <a:lnTo>
                    <a:pt x="44" y="84"/>
                  </a:lnTo>
                  <a:lnTo>
                    <a:pt x="44" y="85"/>
                  </a:lnTo>
                  <a:lnTo>
                    <a:pt x="44" y="85"/>
                  </a:lnTo>
                  <a:lnTo>
                    <a:pt x="44" y="84"/>
                  </a:lnTo>
                  <a:lnTo>
                    <a:pt x="47" y="84"/>
                  </a:lnTo>
                  <a:lnTo>
                    <a:pt x="47" y="84"/>
                  </a:lnTo>
                  <a:lnTo>
                    <a:pt x="47" y="85"/>
                  </a:lnTo>
                  <a:lnTo>
                    <a:pt x="47" y="85"/>
                  </a:lnTo>
                  <a:lnTo>
                    <a:pt x="44" y="86"/>
                  </a:lnTo>
                  <a:lnTo>
                    <a:pt x="44" y="86"/>
                  </a:lnTo>
                  <a:lnTo>
                    <a:pt x="44" y="87"/>
                  </a:lnTo>
                  <a:lnTo>
                    <a:pt x="41" y="87"/>
                  </a:lnTo>
                  <a:lnTo>
                    <a:pt x="40" y="87"/>
                  </a:lnTo>
                  <a:lnTo>
                    <a:pt x="40" y="86"/>
                  </a:lnTo>
                  <a:lnTo>
                    <a:pt x="40" y="86"/>
                  </a:lnTo>
                  <a:lnTo>
                    <a:pt x="40" y="85"/>
                  </a:lnTo>
                  <a:lnTo>
                    <a:pt x="39" y="85"/>
                  </a:lnTo>
                  <a:lnTo>
                    <a:pt x="38" y="84"/>
                  </a:lnTo>
                  <a:lnTo>
                    <a:pt x="38" y="84"/>
                  </a:lnTo>
                  <a:lnTo>
                    <a:pt x="37" y="85"/>
                  </a:lnTo>
                  <a:lnTo>
                    <a:pt x="36" y="85"/>
                  </a:lnTo>
                  <a:lnTo>
                    <a:pt x="34" y="84"/>
                  </a:lnTo>
                  <a:lnTo>
                    <a:pt x="33" y="83"/>
                  </a:lnTo>
                  <a:lnTo>
                    <a:pt x="35" y="85"/>
                  </a:lnTo>
                  <a:lnTo>
                    <a:pt x="34" y="87"/>
                  </a:lnTo>
                  <a:lnTo>
                    <a:pt x="34" y="88"/>
                  </a:lnTo>
                  <a:lnTo>
                    <a:pt x="35" y="88"/>
                  </a:lnTo>
                  <a:lnTo>
                    <a:pt x="35" y="88"/>
                  </a:lnTo>
                  <a:lnTo>
                    <a:pt x="35" y="86"/>
                  </a:lnTo>
                  <a:lnTo>
                    <a:pt x="39" y="88"/>
                  </a:lnTo>
                  <a:lnTo>
                    <a:pt x="40" y="88"/>
                  </a:lnTo>
                  <a:lnTo>
                    <a:pt x="40" y="89"/>
                  </a:lnTo>
                  <a:lnTo>
                    <a:pt x="39" y="90"/>
                  </a:lnTo>
                  <a:lnTo>
                    <a:pt x="39" y="90"/>
                  </a:lnTo>
                  <a:lnTo>
                    <a:pt x="39" y="89"/>
                  </a:lnTo>
                  <a:lnTo>
                    <a:pt x="36" y="88"/>
                  </a:lnTo>
                  <a:lnTo>
                    <a:pt x="36" y="92"/>
                  </a:lnTo>
                  <a:lnTo>
                    <a:pt x="36" y="92"/>
                  </a:lnTo>
                  <a:lnTo>
                    <a:pt x="35" y="92"/>
                  </a:lnTo>
                  <a:lnTo>
                    <a:pt x="34" y="92"/>
                  </a:lnTo>
                  <a:lnTo>
                    <a:pt x="34" y="92"/>
                  </a:lnTo>
                  <a:lnTo>
                    <a:pt x="33" y="91"/>
                  </a:lnTo>
                  <a:lnTo>
                    <a:pt x="33" y="92"/>
                  </a:lnTo>
                  <a:lnTo>
                    <a:pt x="33" y="92"/>
                  </a:lnTo>
                  <a:lnTo>
                    <a:pt x="32" y="91"/>
                  </a:lnTo>
                  <a:lnTo>
                    <a:pt x="30" y="92"/>
                  </a:lnTo>
                  <a:lnTo>
                    <a:pt x="30" y="91"/>
                  </a:lnTo>
                  <a:lnTo>
                    <a:pt x="30" y="92"/>
                  </a:lnTo>
                  <a:lnTo>
                    <a:pt x="30" y="91"/>
                  </a:lnTo>
                  <a:lnTo>
                    <a:pt x="29" y="91"/>
                  </a:lnTo>
                  <a:lnTo>
                    <a:pt x="29" y="92"/>
                  </a:lnTo>
                  <a:lnTo>
                    <a:pt x="29" y="91"/>
                  </a:lnTo>
                  <a:lnTo>
                    <a:pt x="25" y="91"/>
                  </a:lnTo>
                  <a:lnTo>
                    <a:pt x="24" y="90"/>
                  </a:lnTo>
                  <a:lnTo>
                    <a:pt x="24" y="89"/>
                  </a:lnTo>
                  <a:lnTo>
                    <a:pt x="22" y="89"/>
                  </a:lnTo>
                  <a:lnTo>
                    <a:pt x="24" y="88"/>
                  </a:lnTo>
                  <a:lnTo>
                    <a:pt x="24" y="87"/>
                  </a:lnTo>
                  <a:lnTo>
                    <a:pt x="24" y="85"/>
                  </a:lnTo>
                  <a:lnTo>
                    <a:pt x="24" y="84"/>
                  </a:lnTo>
                  <a:lnTo>
                    <a:pt x="23" y="84"/>
                  </a:lnTo>
                  <a:lnTo>
                    <a:pt x="23" y="84"/>
                  </a:lnTo>
                  <a:lnTo>
                    <a:pt x="25" y="84"/>
                  </a:lnTo>
                  <a:lnTo>
                    <a:pt x="19" y="84"/>
                  </a:lnTo>
                  <a:lnTo>
                    <a:pt x="18" y="86"/>
                  </a:lnTo>
                  <a:lnTo>
                    <a:pt x="16" y="86"/>
                  </a:lnTo>
                  <a:lnTo>
                    <a:pt x="15" y="86"/>
                  </a:lnTo>
                  <a:lnTo>
                    <a:pt x="15" y="86"/>
                  </a:lnTo>
                  <a:lnTo>
                    <a:pt x="13" y="88"/>
                  </a:lnTo>
                  <a:lnTo>
                    <a:pt x="14" y="89"/>
                  </a:lnTo>
                  <a:lnTo>
                    <a:pt x="15" y="90"/>
                  </a:lnTo>
                  <a:lnTo>
                    <a:pt x="14" y="90"/>
                  </a:lnTo>
                  <a:lnTo>
                    <a:pt x="11" y="91"/>
                  </a:lnTo>
                  <a:lnTo>
                    <a:pt x="11" y="90"/>
                  </a:lnTo>
                  <a:lnTo>
                    <a:pt x="11" y="89"/>
                  </a:lnTo>
                  <a:lnTo>
                    <a:pt x="8" y="92"/>
                  </a:lnTo>
                  <a:lnTo>
                    <a:pt x="7" y="92"/>
                  </a:lnTo>
                  <a:lnTo>
                    <a:pt x="7" y="92"/>
                  </a:lnTo>
                  <a:lnTo>
                    <a:pt x="7" y="92"/>
                  </a:lnTo>
                  <a:lnTo>
                    <a:pt x="7" y="93"/>
                  </a:lnTo>
                  <a:lnTo>
                    <a:pt x="5" y="94"/>
                  </a:lnTo>
                  <a:lnTo>
                    <a:pt x="5" y="93"/>
                  </a:lnTo>
                  <a:lnTo>
                    <a:pt x="4" y="94"/>
                  </a:lnTo>
                  <a:lnTo>
                    <a:pt x="4" y="95"/>
                  </a:lnTo>
                  <a:lnTo>
                    <a:pt x="4" y="95"/>
                  </a:lnTo>
                  <a:lnTo>
                    <a:pt x="4" y="95"/>
                  </a:lnTo>
                  <a:lnTo>
                    <a:pt x="1" y="97"/>
                  </a:lnTo>
                  <a:lnTo>
                    <a:pt x="0" y="97"/>
                  </a:lnTo>
                  <a:lnTo>
                    <a:pt x="1" y="95"/>
                  </a:lnTo>
                  <a:lnTo>
                    <a:pt x="0" y="96"/>
                  </a:lnTo>
                  <a:lnTo>
                    <a:pt x="0" y="97"/>
                  </a:lnTo>
                  <a:lnTo>
                    <a:pt x="4" y="100"/>
                  </a:lnTo>
                  <a:lnTo>
                    <a:pt x="7" y="101"/>
                  </a:lnTo>
                  <a:lnTo>
                    <a:pt x="7" y="101"/>
                  </a:lnTo>
                  <a:lnTo>
                    <a:pt x="7" y="100"/>
                  </a:lnTo>
                  <a:lnTo>
                    <a:pt x="11" y="102"/>
                  </a:lnTo>
                  <a:lnTo>
                    <a:pt x="9" y="102"/>
                  </a:lnTo>
                  <a:lnTo>
                    <a:pt x="8" y="103"/>
                  </a:lnTo>
                  <a:lnTo>
                    <a:pt x="7" y="103"/>
                  </a:lnTo>
                  <a:lnTo>
                    <a:pt x="7" y="103"/>
                  </a:lnTo>
                  <a:lnTo>
                    <a:pt x="7" y="102"/>
                  </a:lnTo>
                  <a:lnTo>
                    <a:pt x="7" y="103"/>
                  </a:lnTo>
                  <a:lnTo>
                    <a:pt x="8" y="105"/>
                  </a:lnTo>
                  <a:lnTo>
                    <a:pt x="9" y="106"/>
                  </a:lnTo>
                  <a:lnTo>
                    <a:pt x="9" y="106"/>
                  </a:lnTo>
                  <a:lnTo>
                    <a:pt x="9" y="109"/>
                  </a:lnTo>
                  <a:lnTo>
                    <a:pt x="10" y="110"/>
                  </a:lnTo>
                  <a:lnTo>
                    <a:pt x="11" y="110"/>
                  </a:lnTo>
                  <a:lnTo>
                    <a:pt x="11" y="111"/>
                  </a:lnTo>
                  <a:lnTo>
                    <a:pt x="15" y="112"/>
                  </a:lnTo>
                  <a:lnTo>
                    <a:pt x="16" y="112"/>
                  </a:lnTo>
                  <a:lnTo>
                    <a:pt x="18" y="113"/>
                  </a:lnTo>
                  <a:lnTo>
                    <a:pt x="22" y="111"/>
                  </a:lnTo>
                  <a:lnTo>
                    <a:pt x="23" y="111"/>
                  </a:lnTo>
                  <a:lnTo>
                    <a:pt x="25" y="110"/>
                  </a:lnTo>
                  <a:lnTo>
                    <a:pt x="26" y="112"/>
                  </a:lnTo>
                  <a:lnTo>
                    <a:pt x="28" y="113"/>
                  </a:lnTo>
                  <a:lnTo>
                    <a:pt x="28" y="113"/>
                  </a:lnTo>
                  <a:lnTo>
                    <a:pt x="28" y="112"/>
                  </a:lnTo>
                  <a:lnTo>
                    <a:pt x="27" y="111"/>
                  </a:lnTo>
                  <a:lnTo>
                    <a:pt x="26" y="110"/>
                  </a:lnTo>
                  <a:lnTo>
                    <a:pt x="26" y="110"/>
                  </a:lnTo>
                  <a:lnTo>
                    <a:pt x="28" y="110"/>
                  </a:lnTo>
                  <a:lnTo>
                    <a:pt x="29" y="111"/>
                  </a:lnTo>
                  <a:lnTo>
                    <a:pt x="29" y="112"/>
                  </a:lnTo>
                  <a:lnTo>
                    <a:pt x="29" y="114"/>
                  </a:lnTo>
                  <a:lnTo>
                    <a:pt x="30" y="114"/>
                  </a:lnTo>
                  <a:lnTo>
                    <a:pt x="32" y="111"/>
                  </a:lnTo>
                  <a:lnTo>
                    <a:pt x="33" y="110"/>
                  </a:lnTo>
                  <a:lnTo>
                    <a:pt x="36" y="108"/>
                  </a:lnTo>
                  <a:lnTo>
                    <a:pt x="36" y="108"/>
                  </a:lnTo>
                  <a:lnTo>
                    <a:pt x="36" y="108"/>
                  </a:lnTo>
                  <a:lnTo>
                    <a:pt x="37" y="108"/>
                  </a:lnTo>
                  <a:lnTo>
                    <a:pt x="38" y="107"/>
                  </a:lnTo>
                  <a:lnTo>
                    <a:pt x="40" y="106"/>
                  </a:lnTo>
                  <a:lnTo>
                    <a:pt x="40" y="108"/>
                  </a:lnTo>
                  <a:lnTo>
                    <a:pt x="41" y="108"/>
                  </a:lnTo>
                  <a:lnTo>
                    <a:pt x="41" y="110"/>
                  </a:lnTo>
                  <a:lnTo>
                    <a:pt x="40" y="112"/>
                  </a:lnTo>
                  <a:lnTo>
                    <a:pt x="39" y="112"/>
                  </a:lnTo>
                  <a:lnTo>
                    <a:pt x="38" y="111"/>
                  </a:lnTo>
                  <a:lnTo>
                    <a:pt x="36" y="111"/>
                  </a:lnTo>
                  <a:lnTo>
                    <a:pt x="36" y="113"/>
                  </a:lnTo>
                  <a:lnTo>
                    <a:pt x="37" y="113"/>
                  </a:lnTo>
                  <a:lnTo>
                    <a:pt x="37" y="113"/>
                  </a:lnTo>
                  <a:lnTo>
                    <a:pt x="39" y="113"/>
                  </a:lnTo>
                  <a:lnTo>
                    <a:pt x="40" y="117"/>
                  </a:lnTo>
                  <a:lnTo>
                    <a:pt x="40" y="117"/>
                  </a:lnTo>
                  <a:lnTo>
                    <a:pt x="40" y="117"/>
                  </a:lnTo>
                  <a:lnTo>
                    <a:pt x="40" y="118"/>
                  </a:lnTo>
                  <a:lnTo>
                    <a:pt x="40" y="120"/>
                  </a:lnTo>
                  <a:lnTo>
                    <a:pt x="40" y="121"/>
                  </a:lnTo>
                  <a:lnTo>
                    <a:pt x="39" y="124"/>
                  </a:lnTo>
                  <a:lnTo>
                    <a:pt x="38" y="124"/>
                  </a:lnTo>
                  <a:lnTo>
                    <a:pt x="37" y="124"/>
                  </a:lnTo>
                  <a:lnTo>
                    <a:pt x="36" y="124"/>
                  </a:lnTo>
                  <a:lnTo>
                    <a:pt x="36" y="125"/>
                  </a:lnTo>
                  <a:lnTo>
                    <a:pt x="35" y="125"/>
                  </a:lnTo>
                  <a:lnTo>
                    <a:pt x="33" y="126"/>
                  </a:lnTo>
                  <a:lnTo>
                    <a:pt x="33" y="126"/>
                  </a:lnTo>
                  <a:lnTo>
                    <a:pt x="33" y="124"/>
                  </a:lnTo>
                  <a:lnTo>
                    <a:pt x="33" y="124"/>
                  </a:lnTo>
                  <a:lnTo>
                    <a:pt x="33" y="124"/>
                  </a:lnTo>
                  <a:lnTo>
                    <a:pt x="29" y="130"/>
                  </a:lnTo>
                  <a:lnTo>
                    <a:pt x="27" y="130"/>
                  </a:lnTo>
                  <a:lnTo>
                    <a:pt x="26" y="130"/>
                  </a:lnTo>
                  <a:lnTo>
                    <a:pt x="26" y="129"/>
                  </a:lnTo>
                  <a:lnTo>
                    <a:pt x="24" y="130"/>
                  </a:lnTo>
                  <a:lnTo>
                    <a:pt x="22" y="131"/>
                  </a:lnTo>
                  <a:lnTo>
                    <a:pt x="22" y="132"/>
                  </a:lnTo>
                  <a:lnTo>
                    <a:pt x="22" y="132"/>
                  </a:lnTo>
                  <a:lnTo>
                    <a:pt x="22" y="132"/>
                  </a:lnTo>
                  <a:lnTo>
                    <a:pt x="22" y="133"/>
                  </a:lnTo>
                  <a:lnTo>
                    <a:pt x="22" y="134"/>
                  </a:lnTo>
                  <a:lnTo>
                    <a:pt x="20" y="133"/>
                  </a:lnTo>
                  <a:lnTo>
                    <a:pt x="19" y="134"/>
                  </a:lnTo>
                  <a:lnTo>
                    <a:pt x="18" y="135"/>
                  </a:lnTo>
                  <a:lnTo>
                    <a:pt x="18" y="136"/>
                  </a:lnTo>
                  <a:lnTo>
                    <a:pt x="17" y="135"/>
                  </a:lnTo>
                  <a:lnTo>
                    <a:pt x="17" y="135"/>
                  </a:lnTo>
                  <a:lnTo>
                    <a:pt x="15" y="138"/>
                  </a:lnTo>
                  <a:lnTo>
                    <a:pt x="15" y="138"/>
                  </a:lnTo>
                  <a:lnTo>
                    <a:pt x="14" y="139"/>
                  </a:lnTo>
                  <a:lnTo>
                    <a:pt x="13" y="142"/>
                  </a:lnTo>
                  <a:lnTo>
                    <a:pt x="13" y="143"/>
                  </a:lnTo>
                  <a:lnTo>
                    <a:pt x="13" y="144"/>
                  </a:lnTo>
                  <a:lnTo>
                    <a:pt x="12" y="144"/>
                  </a:lnTo>
                  <a:lnTo>
                    <a:pt x="11" y="144"/>
                  </a:lnTo>
                  <a:lnTo>
                    <a:pt x="11" y="144"/>
                  </a:lnTo>
                  <a:lnTo>
                    <a:pt x="11" y="145"/>
                  </a:lnTo>
                  <a:lnTo>
                    <a:pt x="12" y="146"/>
                  </a:lnTo>
                  <a:lnTo>
                    <a:pt x="11" y="146"/>
                  </a:lnTo>
                  <a:lnTo>
                    <a:pt x="11" y="146"/>
                  </a:lnTo>
                  <a:lnTo>
                    <a:pt x="11" y="148"/>
                  </a:lnTo>
                  <a:lnTo>
                    <a:pt x="11" y="148"/>
                  </a:lnTo>
                  <a:lnTo>
                    <a:pt x="13" y="147"/>
                  </a:lnTo>
                  <a:lnTo>
                    <a:pt x="14" y="147"/>
                  </a:lnTo>
                  <a:lnTo>
                    <a:pt x="14" y="146"/>
                  </a:lnTo>
                  <a:lnTo>
                    <a:pt x="16" y="146"/>
                  </a:lnTo>
                  <a:lnTo>
                    <a:pt x="16" y="146"/>
                  </a:lnTo>
                  <a:lnTo>
                    <a:pt x="15" y="147"/>
                  </a:lnTo>
                  <a:lnTo>
                    <a:pt x="16" y="147"/>
                  </a:lnTo>
                  <a:lnTo>
                    <a:pt x="14" y="147"/>
                  </a:lnTo>
                  <a:lnTo>
                    <a:pt x="13" y="148"/>
                  </a:lnTo>
                  <a:lnTo>
                    <a:pt x="12" y="149"/>
                  </a:lnTo>
                  <a:lnTo>
                    <a:pt x="12" y="150"/>
                  </a:lnTo>
                  <a:lnTo>
                    <a:pt x="14" y="150"/>
                  </a:lnTo>
                  <a:lnTo>
                    <a:pt x="15" y="149"/>
                  </a:lnTo>
                  <a:lnTo>
                    <a:pt x="15" y="150"/>
                  </a:lnTo>
                  <a:lnTo>
                    <a:pt x="15" y="150"/>
                  </a:lnTo>
                  <a:lnTo>
                    <a:pt x="15" y="150"/>
                  </a:lnTo>
                  <a:lnTo>
                    <a:pt x="15" y="152"/>
                  </a:lnTo>
                  <a:lnTo>
                    <a:pt x="15" y="153"/>
                  </a:lnTo>
                  <a:lnTo>
                    <a:pt x="15" y="154"/>
                  </a:lnTo>
                  <a:lnTo>
                    <a:pt x="16" y="154"/>
                  </a:lnTo>
                  <a:lnTo>
                    <a:pt x="16" y="154"/>
                  </a:lnTo>
                  <a:lnTo>
                    <a:pt x="17" y="154"/>
                  </a:lnTo>
                  <a:lnTo>
                    <a:pt x="18" y="153"/>
                  </a:lnTo>
                  <a:lnTo>
                    <a:pt x="18" y="154"/>
                  </a:lnTo>
                  <a:lnTo>
                    <a:pt x="18" y="154"/>
                  </a:lnTo>
                  <a:lnTo>
                    <a:pt x="19" y="154"/>
                  </a:lnTo>
                  <a:lnTo>
                    <a:pt x="18" y="155"/>
                  </a:lnTo>
                  <a:lnTo>
                    <a:pt x="22" y="156"/>
                  </a:lnTo>
                  <a:lnTo>
                    <a:pt x="23" y="155"/>
                  </a:lnTo>
                  <a:lnTo>
                    <a:pt x="24" y="155"/>
                  </a:lnTo>
                  <a:lnTo>
                    <a:pt x="25" y="157"/>
                  </a:lnTo>
                  <a:lnTo>
                    <a:pt x="24" y="157"/>
                  </a:lnTo>
                  <a:lnTo>
                    <a:pt x="22" y="157"/>
                  </a:lnTo>
                  <a:lnTo>
                    <a:pt x="20" y="161"/>
                  </a:lnTo>
                  <a:lnTo>
                    <a:pt x="20" y="162"/>
                  </a:lnTo>
                  <a:lnTo>
                    <a:pt x="20" y="163"/>
                  </a:lnTo>
                  <a:lnTo>
                    <a:pt x="21" y="164"/>
                  </a:lnTo>
                  <a:lnTo>
                    <a:pt x="21" y="164"/>
                  </a:lnTo>
                  <a:lnTo>
                    <a:pt x="22" y="164"/>
                  </a:lnTo>
                  <a:lnTo>
                    <a:pt x="22" y="164"/>
                  </a:lnTo>
                  <a:lnTo>
                    <a:pt x="23" y="164"/>
                  </a:lnTo>
                  <a:lnTo>
                    <a:pt x="22" y="165"/>
                  </a:lnTo>
                  <a:lnTo>
                    <a:pt x="22" y="165"/>
                  </a:lnTo>
                  <a:lnTo>
                    <a:pt x="24" y="165"/>
                  </a:lnTo>
                  <a:lnTo>
                    <a:pt x="24" y="165"/>
                  </a:lnTo>
                  <a:lnTo>
                    <a:pt x="22" y="165"/>
                  </a:lnTo>
                  <a:lnTo>
                    <a:pt x="22" y="166"/>
                  </a:lnTo>
                  <a:lnTo>
                    <a:pt x="22" y="167"/>
                  </a:lnTo>
                  <a:lnTo>
                    <a:pt x="23" y="168"/>
                  </a:lnTo>
                  <a:lnTo>
                    <a:pt x="24" y="168"/>
                  </a:lnTo>
                  <a:lnTo>
                    <a:pt x="25" y="168"/>
                  </a:lnTo>
                  <a:lnTo>
                    <a:pt x="25" y="168"/>
                  </a:lnTo>
                  <a:lnTo>
                    <a:pt x="26" y="168"/>
                  </a:lnTo>
                  <a:lnTo>
                    <a:pt x="26" y="168"/>
                  </a:lnTo>
                  <a:lnTo>
                    <a:pt x="27" y="168"/>
                  </a:lnTo>
                  <a:lnTo>
                    <a:pt x="28" y="168"/>
                  </a:lnTo>
                  <a:lnTo>
                    <a:pt x="28" y="168"/>
                  </a:lnTo>
                  <a:lnTo>
                    <a:pt x="30" y="165"/>
                  </a:lnTo>
                  <a:lnTo>
                    <a:pt x="31" y="164"/>
                  </a:lnTo>
                  <a:lnTo>
                    <a:pt x="32" y="163"/>
                  </a:lnTo>
                  <a:lnTo>
                    <a:pt x="32" y="163"/>
                  </a:lnTo>
                  <a:lnTo>
                    <a:pt x="31" y="162"/>
                  </a:lnTo>
                  <a:lnTo>
                    <a:pt x="30" y="161"/>
                  </a:lnTo>
                  <a:lnTo>
                    <a:pt x="32" y="158"/>
                  </a:lnTo>
                  <a:lnTo>
                    <a:pt x="33" y="157"/>
                  </a:lnTo>
                  <a:lnTo>
                    <a:pt x="34" y="156"/>
                  </a:lnTo>
                  <a:lnTo>
                    <a:pt x="35" y="156"/>
                  </a:lnTo>
                  <a:lnTo>
                    <a:pt x="36" y="156"/>
                  </a:lnTo>
                  <a:lnTo>
                    <a:pt x="32" y="161"/>
                  </a:lnTo>
                  <a:lnTo>
                    <a:pt x="31" y="161"/>
                  </a:lnTo>
                  <a:lnTo>
                    <a:pt x="32" y="162"/>
                  </a:lnTo>
                  <a:lnTo>
                    <a:pt x="32" y="162"/>
                  </a:lnTo>
                  <a:lnTo>
                    <a:pt x="33" y="164"/>
                  </a:lnTo>
                  <a:lnTo>
                    <a:pt x="35" y="170"/>
                  </a:lnTo>
                  <a:lnTo>
                    <a:pt x="35" y="171"/>
                  </a:lnTo>
                  <a:lnTo>
                    <a:pt x="34" y="172"/>
                  </a:lnTo>
                  <a:lnTo>
                    <a:pt x="34" y="172"/>
                  </a:lnTo>
                  <a:lnTo>
                    <a:pt x="33" y="172"/>
                  </a:lnTo>
                  <a:lnTo>
                    <a:pt x="33" y="173"/>
                  </a:lnTo>
                  <a:lnTo>
                    <a:pt x="34" y="175"/>
                  </a:lnTo>
                  <a:lnTo>
                    <a:pt x="35" y="174"/>
                  </a:lnTo>
                  <a:lnTo>
                    <a:pt x="36" y="174"/>
                  </a:lnTo>
                  <a:lnTo>
                    <a:pt x="36" y="175"/>
                  </a:lnTo>
                  <a:lnTo>
                    <a:pt x="36" y="175"/>
                  </a:lnTo>
                  <a:lnTo>
                    <a:pt x="35" y="175"/>
                  </a:lnTo>
                  <a:lnTo>
                    <a:pt x="35" y="177"/>
                  </a:lnTo>
                  <a:lnTo>
                    <a:pt x="36" y="177"/>
                  </a:lnTo>
                  <a:lnTo>
                    <a:pt x="36" y="178"/>
                  </a:lnTo>
                  <a:lnTo>
                    <a:pt x="36" y="178"/>
                  </a:lnTo>
                  <a:lnTo>
                    <a:pt x="34" y="179"/>
                  </a:lnTo>
                  <a:lnTo>
                    <a:pt x="33" y="179"/>
                  </a:lnTo>
                  <a:lnTo>
                    <a:pt x="33" y="179"/>
                  </a:lnTo>
                  <a:lnTo>
                    <a:pt x="35" y="179"/>
                  </a:lnTo>
                  <a:lnTo>
                    <a:pt x="36" y="179"/>
                  </a:lnTo>
                  <a:lnTo>
                    <a:pt x="37" y="178"/>
                  </a:lnTo>
                  <a:lnTo>
                    <a:pt x="38" y="178"/>
                  </a:lnTo>
                  <a:lnTo>
                    <a:pt x="39" y="176"/>
                  </a:lnTo>
                  <a:lnTo>
                    <a:pt x="40" y="176"/>
                  </a:lnTo>
                  <a:lnTo>
                    <a:pt x="42" y="175"/>
                  </a:lnTo>
                  <a:lnTo>
                    <a:pt x="43" y="172"/>
                  </a:lnTo>
                  <a:lnTo>
                    <a:pt x="44" y="175"/>
                  </a:lnTo>
                  <a:lnTo>
                    <a:pt x="43" y="175"/>
                  </a:lnTo>
                  <a:lnTo>
                    <a:pt x="43" y="175"/>
                  </a:lnTo>
                  <a:lnTo>
                    <a:pt x="43" y="176"/>
                  </a:lnTo>
                  <a:lnTo>
                    <a:pt x="44" y="177"/>
                  </a:lnTo>
                  <a:lnTo>
                    <a:pt x="44" y="177"/>
                  </a:lnTo>
                  <a:lnTo>
                    <a:pt x="44" y="177"/>
                  </a:lnTo>
                  <a:lnTo>
                    <a:pt x="45" y="178"/>
                  </a:lnTo>
                  <a:lnTo>
                    <a:pt x="46" y="177"/>
                  </a:lnTo>
                  <a:lnTo>
                    <a:pt x="46" y="176"/>
                  </a:lnTo>
                  <a:lnTo>
                    <a:pt x="47" y="176"/>
                  </a:lnTo>
                  <a:lnTo>
                    <a:pt x="47" y="177"/>
                  </a:lnTo>
                  <a:lnTo>
                    <a:pt x="47" y="177"/>
                  </a:lnTo>
                  <a:lnTo>
                    <a:pt x="47" y="178"/>
                  </a:lnTo>
                  <a:lnTo>
                    <a:pt x="50" y="182"/>
                  </a:lnTo>
                  <a:lnTo>
                    <a:pt x="50" y="182"/>
                  </a:lnTo>
                  <a:lnTo>
                    <a:pt x="51" y="182"/>
                  </a:lnTo>
                  <a:lnTo>
                    <a:pt x="51" y="181"/>
                  </a:lnTo>
                  <a:lnTo>
                    <a:pt x="51" y="179"/>
                  </a:lnTo>
                  <a:lnTo>
                    <a:pt x="51" y="179"/>
                  </a:lnTo>
                  <a:lnTo>
                    <a:pt x="51" y="177"/>
                  </a:lnTo>
                  <a:lnTo>
                    <a:pt x="52" y="176"/>
                  </a:lnTo>
                  <a:lnTo>
                    <a:pt x="53" y="175"/>
                  </a:lnTo>
                  <a:lnTo>
                    <a:pt x="53" y="175"/>
                  </a:lnTo>
                  <a:lnTo>
                    <a:pt x="53" y="176"/>
                  </a:lnTo>
                  <a:lnTo>
                    <a:pt x="53" y="178"/>
                  </a:lnTo>
                  <a:lnTo>
                    <a:pt x="55" y="179"/>
                  </a:lnTo>
                  <a:lnTo>
                    <a:pt x="55" y="179"/>
                  </a:lnTo>
                  <a:lnTo>
                    <a:pt x="59" y="177"/>
                  </a:lnTo>
                  <a:lnTo>
                    <a:pt x="61" y="175"/>
                  </a:lnTo>
                  <a:lnTo>
                    <a:pt x="62" y="175"/>
                  </a:lnTo>
                  <a:lnTo>
                    <a:pt x="62" y="175"/>
                  </a:lnTo>
                  <a:lnTo>
                    <a:pt x="61" y="177"/>
                  </a:lnTo>
                  <a:lnTo>
                    <a:pt x="60" y="178"/>
                  </a:lnTo>
                  <a:lnTo>
                    <a:pt x="61" y="178"/>
                  </a:lnTo>
                  <a:lnTo>
                    <a:pt x="61" y="178"/>
                  </a:lnTo>
                  <a:lnTo>
                    <a:pt x="60" y="179"/>
                  </a:lnTo>
                  <a:lnTo>
                    <a:pt x="58" y="180"/>
                  </a:lnTo>
                  <a:lnTo>
                    <a:pt x="58" y="183"/>
                  </a:lnTo>
                  <a:lnTo>
                    <a:pt x="59" y="183"/>
                  </a:lnTo>
                  <a:lnTo>
                    <a:pt x="58" y="185"/>
                  </a:lnTo>
                  <a:lnTo>
                    <a:pt x="57" y="190"/>
                  </a:lnTo>
                  <a:lnTo>
                    <a:pt x="55" y="193"/>
                  </a:lnTo>
                  <a:lnTo>
                    <a:pt x="55" y="193"/>
                  </a:lnTo>
                  <a:lnTo>
                    <a:pt x="55" y="193"/>
                  </a:lnTo>
                  <a:lnTo>
                    <a:pt x="55" y="194"/>
                  </a:lnTo>
                  <a:lnTo>
                    <a:pt x="53" y="195"/>
                  </a:lnTo>
                  <a:lnTo>
                    <a:pt x="53" y="195"/>
                  </a:lnTo>
                  <a:lnTo>
                    <a:pt x="51" y="198"/>
                  </a:lnTo>
                  <a:lnTo>
                    <a:pt x="51" y="198"/>
                  </a:lnTo>
                  <a:lnTo>
                    <a:pt x="51" y="198"/>
                  </a:lnTo>
                  <a:lnTo>
                    <a:pt x="50" y="198"/>
                  </a:lnTo>
                  <a:lnTo>
                    <a:pt x="49" y="199"/>
                  </a:lnTo>
                  <a:lnTo>
                    <a:pt x="47" y="200"/>
                  </a:lnTo>
                  <a:lnTo>
                    <a:pt x="46" y="201"/>
                  </a:lnTo>
                  <a:lnTo>
                    <a:pt x="45" y="201"/>
                  </a:lnTo>
                  <a:lnTo>
                    <a:pt x="42" y="205"/>
                  </a:lnTo>
                  <a:lnTo>
                    <a:pt x="41" y="207"/>
                  </a:lnTo>
                  <a:lnTo>
                    <a:pt x="41" y="207"/>
                  </a:lnTo>
                  <a:lnTo>
                    <a:pt x="43" y="208"/>
                  </a:lnTo>
                  <a:lnTo>
                    <a:pt x="43" y="208"/>
                  </a:lnTo>
                  <a:lnTo>
                    <a:pt x="42" y="208"/>
                  </a:lnTo>
                  <a:lnTo>
                    <a:pt x="41" y="208"/>
                  </a:lnTo>
                  <a:lnTo>
                    <a:pt x="40" y="207"/>
                  </a:lnTo>
                  <a:lnTo>
                    <a:pt x="40" y="208"/>
                  </a:lnTo>
                  <a:lnTo>
                    <a:pt x="40" y="208"/>
                  </a:lnTo>
                  <a:lnTo>
                    <a:pt x="40" y="208"/>
                  </a:lnTo>
                  <a:lnTo>
                    <a:pt x="40" y="207"/>
                  </a:lnTo>
                  <a:lnTo>
                    <a:pt x="40" y="206"/>
                  </a:lnTo>
                  <a:lnTo>
                    <a:pt x="40" y="206"/>
                  </a:lnTo>
                  <a:lnTo>
                    <a:pt x="39" y="206"/>
                  </a:lnTo>
                  <a:lnTo>
                    <a:pt x="38" y="206"/>
                  </a:lnTo>
                  <a:lnTo>
                    <a:pt x="37" y="206"/>
                  </a:lnTo>
                  <a:lnTo>
                    <a:pt x="31" y="210"/>
                  </a:lnTo>
                  <a:lnTo>
                    <a:pt x="31" y="211"/>
                  </a:lnTo>
                  <a:lnTo>
                    <a:pt x="30" y="211"/>
                  </a:lnTo>
                  <a:lnTo>
                    <a:pt x="30" y="212"/>
                  </a:lnTo>
                  <a:lnTo>
                    <a:pt x="30" y="212"/>
                  </a:lnTo>
                  <a:lnTo>
                    <a:pt x="29" y="213"/>
                  </a:lnTo>
                  <a:lnTo>
                    <a:pt x="29" y="213"/>
                  </a:lnTo>
                  <a:lnTo>
                    <a:pt x="29" y="214"/>
                  </a:lnTo>
                  <a:lnTo>
                    <a:pt x="28" y="213"/>
                  </a:lnTo>
                  <a:lnTo>
                    <a:pt x="28" y="213"/>
                  </a:lnTo>
                  <a:lnTo>
                    <a:pt x="27" y="214"/>
                  </a:lnTo>
                  <a:lnTo>
                    <a:pt x="26" y="215"/>
                  </a:lnTo>
                  <a:lnTo>
                    <a:pt x="26" y="215"/>
                  </a:lnTo>
                  <a:lnTo>
                    <a:pt x="26" y="215"/>
                  </a:lnTo>
                  <a:lnTo>
                    <a:pt x="26" y="215"/>
                  </a:lnTo>
                  <a:lnTo>
                    <a:pt x="26" y="215"/>
                  </a:lnTo>
                  <a:lnTo>
                    <a:pt x="26" y="216"/>
                  </a:lnTo>
                  <a:lnTo>
                    <a:pt x="26" y="217"/>
                  </a:lnTo>
                  <a:lnTo>
                    <a:pt x="26" y="217"/>
                  </a:lnTo>
                  <a:lnTo>
                    <a:pt x="27" y="217"/>
                  </a:lnTo>
                  <a:lnTo>
                    <a:pt x="27" y="216"/>
                  </a:lnTo>
                  <a:lnTo>
                    <a:pt x="27" y="215"/>
                  </a:lnTo>
                  <a:lnTo>
                    <a:pt x="28" y="215"/>
                  </a:lnTo>
                  <a:lnTo>
                    <a:pt x="28" y="215"/>
                  </a:lnTo>
                  <a:lnTo>
                    <a:pt x="29" y="216"/>
                  </a:lnTo>
                  <a:lnTo>
                    <a:pt x="30" y="215"/>
                  </a:lnTo>
                  <a:lnTo>
                    <a:pt x="30" y="214"/>
                  </a:lnTo>
                  <a:lnTo>
                    <a:pt x="30" y="213"/>
                  </a:lnTo>
                  <a:lnTo>
                    <a:pt x="31" y="214"/>
                  </a:lnTo>
                  <a:lnTo>
                    <a:pt x="31" y="215"/>
                  </a:lnTo>
                  <a:lnTo>
                    <a:pt x="31" y="215"/>
                  </a:lnTo>
                  <a:lnTo>
                    <a:pt x="32" y="215"/>
                  </a:lnTo>
                  <a:lnTo>
                    <a:pt x="32" y="215"/>
                  </a:lnTo>
                  <a:lnTo>
                    <a:pt x="33" y="215"/>
                  </a:lnTo>
                  <a:lnTo>
                    <a:pt x="33" y="215"/>
                  </a:lnTo>
                  <a:lnTo>
                    <a:pt x="33" y="215"/>
                  </a:lnTo>
                  <a:lnTo>
                    <a:pt x="33" y="215"/>
                  </a:lnTo>
                  <a:lnTo>
                    <a:pt x="34" y="214"/>
                  </a:lnTo>
                  <a:lnTo>
                    <a:pt x="34" y="213"/>
                  </a:lnTo>
                  <a:lnTo>
                    <a:pt x="35" y="210"/>
                  </a:lnTo>
                  <a:lnTo>
                    <a:pt x="36" y="210"/>
                  </a:lnTo>
                  <a:lnTo>
                    <a:pt x="36" y="210"/>
                  </a:lnTo>
                  <a:lnTo>
                    <a:pt x="36" y="211"/>
                  </a:lnTo>
                  <a:lnTo>
                    <a:pt x="36" y="212"/>
                  </a:lnTo>
                  <a:lnTo>
                    <a:pt x="36" y="212"/>
                  </a:lnTo>
                  <a:lnTo>
                    <a:pt x="38" y="212"/>
                  </a:lnTo>
                  <a:lnTo>
                    <a:pt x="39" y="211"/>
                  </a:lnTo>
                  <a:lnTo>
                    <a:pt x="40" y="212"/>
                  </a:lnTo>
                  <a:lnTo>
                    <a:pt x="40" y="211"/>
                  </a:lnTo>
                  <a:lnTo>
                    <a:pt x="40" y="211"/>
                  </a:lnTo>
                  <a:lnTo>
                    <a:pt x="41" y="210"/>
                  </a:lnTo>
                  <a:lnTo>
                    <a:pt x="42" y="211"/>
                  </a:lnTo>
                  <a:lnTo>
                    <a:pt x="42" y="210"/>
                  </a:lnTo>
                  <a:lnTo>
                    <a:pt x="42" y="209"/>
                  </a:lnTo>
                  <a:lnTo>
                    <a:pt x="43" y="209"/>
                  </a:lnTo>
                  <a:lnTo>
                    <a:pt x="44" y="209"/>
                  </a:lnTo>
                  <a:lnTo>
                    <a:pt x="44" y="208"/>
                  </a:lnTo>
                  <a:lnTo>
                    <a:pt x="44" y="208"/>
                  </a:lnTo>
                  <a:lnTo>
                    <a:pt x="45" y="208"/>
                  </a:lnTo>
                  <a:lnTo>
                    <a:pt x="45" y="208"/>
                  </a:lnTo>
                  <a:lnTo>
                    <a:pt x="46" y="208"/>
                  </a:lnTo>
                  <a:lnTo>
                    <a:pt x="47" y="208"/>
                  </a:lnTo>
                  <a:lnTo>
                    <a:pt x="46" y="210"/>
                  </a:lnTo>
                  <a:lnTo>
                    <a:pt x="47" y="211"/>
                  </a:lnTo>
                  <a:lnTo>
                    <a:pt x="47" y="207"/>
                  </a:lnTo>
                  <a:lnTo>
                    <a:pt x="47" y="208"/>
                  </a:lnTo>
                  <a:lnTo>
                    <a:pt x="50" y="207"/>
                  </a:lnTo>
                  <a:lnTo>
                    <a:pt x="51" y="206"/>
                  </a:lnTo>
                  <a:lnTo>
                    <a:pt x="51" y="206"/>
                  </a:lnTo>
                  <a:lnTo>
                    <a:pt x="52" y="206"/>
                  </a:lnTo>
                  <a:lnTo>
                    <a:pt x="52" y="204"/>
                  </a:lnTo>
                  <a:lnTo>
                    <a:pt x="51" y="204"/>
                  </a:lnTo>
                  <a:lnTo>
                    <a:pt x="50" y="203"/>
                  </a:lnTo>
                  <a:lnTo>
                    <a:pt x="50" y="202"/>
                  </a:lnTo>
                  <a:lnTo>
                    <a:pt x="49" y="201"/>
                  </a:lnTo>
                  <a:lnTo>
                    <a:pt x="50" y="201"/>
                  </a:lnTo>
                  <a:lnTo>
                    <a:pt x="51" y="203"/>
                  </a:lnTo>
                  <a:lnTo>
                    <a:pt x="51" y="203"/>
                  </a:lnTo>
                  <a:lnTo>
                    <a:pt x="53" y="202"/>
                  </a:lnTo>
                  <a:lnTo>
                    <a:pt x="55" y="201"/>
                  </a:lnTo>
                  <a:lnTo>
                    <a:pt x="56" y="201"/>
                  </a:lnTo>
                  <a:lnTo>
                    <a:pt x="56" y="201"/>
                  </a:lnTo>
                  <a:lnTo>
                    <a:pt x="56" y="201"/>
                  </a:lnTo>
                  <a:lnTo>
                    <a:pt x="55" y="201"/>
                  </a:lnTo>
                  <a:lnTo>
                    <a:pt x="55" y="201"/>
                  </a:lnTo>
                  <a:lnTo>
                    <a:pt x="57" y="200"/>
                  </a:lnTo>
                  <a:lnTo>
                    <a:pt x="58" y="200"/>
                  </a:lnTo>
                  <a:lnTo>
                    <a:pt x="58" y="200"/>
                  </a:lnTo>
                  <a:lnTo>
                    <a:pt x="58" y="199"/>
                  </a:lnTo>
                  <a:lnTo>
                    <a:pt x="58" y="198"/>
                  </a:lnTo>
                  <a:lnTo>
                    <a:pt x="58" y="197"/>
                  </a:lnTo>
                  <a:lnTo>
                    <a:pt x="60" y="198"/>
                  </a:lnTo>
                  <a:lnTo>
                    <a:pt x="62" y="197"/>
                  </a:lnTo>
                  <a:lnTo>
                    <a:pt x="62" y="197"/>
                  </a:lnTo>
                  <a:lnTo>
                    <a:pt x="62" y="197"/>
                  </a:lnTo>
                  <a:lnTo>
                    <a:pt x="62" y="197"/>
                  </a:lnTo>
                  <a:lnTo>
                    <a:pt x="62" y="196"/>
                  </a:lnTo>
                  <a:lnTo>
                    <a:pt x="63" y="197"/>
                  </a:lnTo>
                  <a:lnTo>
                    <a:pt x="63" y="196"/>
                  </a:lnTo>
                  <a:lnTo>
                    <a:pt x="64" y="196"/>
                  </a:lnTo>
                  <a:lnTo>
                    <a:pt x="64" y="194"/>
                  </a:lnTo>
                  <a:lnTo>
                    <a:pt x="65" y="194"/>
                  </a:lnTo>
                  <a:lnTo>
                    <a:pt x="64" y="194"/>
                  </a:lnTo>
                  <a:lnTo>
                    <a:pt x="63" y="193"/>
                  </a:lnTo>
                  <a:lnTo>
                    <a:pt x="64" y="193"/>
                  </a:lnTo>
                  <a:lnTo>
                    <a:pt x="66" y="191"/>
                  </a:lnTo>
                  <a:lnTo>
                    <a:pt x="66" y="192"/>
                  </a:lnTo>
                  <a:lnTo>
                    <a:pt x="66" y="190"/>
                  </a:lnTo>
                  <a:lnTo>
                    <a:pt x="68" y="190"/>
                  </a:lnTo>
                  <a:lnTo>
                    <a:pt x="68" y="190"/>
                  </a:lnTo>
                  <a:lnTo>
                    <a:pt x="68" y="190"/>
                  </a:lnTo>
                  <a:lnTo>
                    <a:pt x="68" y="189"/>
                  </a:lnTo>
                  <a:lnTo>
                    <a:pt x="69" y="189"/>
                  </a:lnTo>
                  <a:lnTo>
                    <a:pt x="69" y="189"/>
                  </a:lnTo>
                  <a:lnTo>
                    <a:pt x="70" y="188"/>
                  </a:lnTo>
                  <a:lnTo>
                    <a:pt x="71" y="188"/>
                  </a:lnTo>
                  <a:lnTo>
                    <a:pt x="72" y="186"/>
                  </a:lnTo>
                  <a:lnTo>
                    <a:pt x="72" y="186"/>
                  </a:lnTo>
                  <a:lnTo>
                    <a:pt x="74" y="186"/>
                  </a:lnTo>
                  <a:lnTo>
                    <a:pt x="75" y="185"/>
                  </a:lnTo>
                  <a:lnTo>
                    <a:pt x="76" y="185"/>
                  </a:lnTo>
                  <a:lnTo>
                    <a:pt x="76" y="184"/>
                  </a:lnTo>
                  <a:lnTo>
                    <a:pt x="76" y="183"/>
                  </a:lnTo>
                  <a:lnTo>
                    <a:pt x="76" y="183"/>
                  </a:lnTo>
                  <a:lnTo>
                    <a:pt x="77" y="183"/>
                  </a:lnTo>
                  <a:lnTo>
                    <a:pt x="77" y="182"/>
                  </a:lnTo>
                  <a:lnTo>
                    <a:pt x="77" y="181"/>
                  </a:lnTo>
                  <a:lnTo>
                    <a:pt x="77" y="181"/>
                  </a:lnTo>
                  <a:lnTo>
                    <a:pt x="78" y="181"/>
                  </a:lnTo>
                  <a:lnTo>
                    <a:pt x="78" y="179"/>
                  </a:lnTo>
                  <a:lnTo>
                    <a:pt x="80" y="179"/>
                  </a:lnTo>
                  <a:lnTo>
                    <a:pt x="81" y="179"/>
                  </a:lnTo>
                  <a:lnTo>
                    <a:pt x="81" y="177"/>
                  </a:lnTo>
                  <a:lnTo>
                    <a:pt x="80" y="176"/>
                  </a:lnTo>
                  <a:lnTo>
                    <a:pt x="79" y="175"/>
                  </a:lnTo>
                  <a:lnTo>
                    <a:pt x="79" y="175"/>
                  </a:lnTo>
                  <a:lnTo>
                    <a:pt x="78" y="175"/>
                  </a:lnTo>
                  <a:lnTo>
                    <a:pt x="76" y="175"/>
                  </a:lnTo>
                  <a:lnTo>
                    <a:pt x="76" y="175"/>
                  </a:lnTo>
                  <a:lnTo>
                    <a:pt x="77" y="172"/>
                  </a:lnTo>
                  <a:lnTo>
                    <a:pt x="78" y="172"/>
                  </a:lnTo>
                  <a:lnTo>
                    <a:pt x="79" y="171"/>
                  </a:lnTo>
                  <a:lnTo>
                    <a:pt x="79" y="170"/>
                  </a:lnTo>
                  <a:lnTo>
                    <a:pt x="80" y="170"/>
                  </a:lnTo>
                  <a:lnTo>
                    <a:pt x="80" y="169"/>
                  </a:lnTo>
                  <a:lnTo>
                    <a:pt x="80" y="168"/>
                  </a:lnTo>
                  <a:lnTo>
                    <a:pt x="80" y="168"/>
                  </a:lnTo>
                  <a:lnTo>
                    <a:pt x="80" y="168"/>
                  </a:lnTo>
                  <a:lnTo>
                    <a:pt x="81" y="168"/>
                  </a:lnTo>
                  <a:lnTo>
                    <a:pt x="81" y="168"/>
                  </a:lnTo>
                  <a:lnTo>
                    <a:pt x="82" y="168"/>
                  </a:lnTo>
                  <a:lnTo>
                    <a:pt x="83" y="168"/>
                  </a:lnTo>
                  <a:lnTo>
                    <a:pt x="83" y="167"/>
                  </a:lnTo>
                  <a:lnTo>
                    <a:pt x="82" y="166"/>
                  </a:lnTo>
                  <a:lnTo>
                    <a:pt x="83" y="166"/>
                  </a:lnTo>
                  <a:lnTo>
                    <a:pt x="84" y="166"/>
                  </a:lnTo>
                  <a:lnTo>
                    <a:pt x="85" y="164"/>
                  </a:lnTo>
                  <a:lnTo>
                    <a:pt x="85" y="164"/>
                  </a:lnTo>
                  <a:lnTo>
                    <a:pt x="84" y="164"/>
                  </a:lnTo>
                  <a:lnTo>
                    <a:pt x="83" y="161"/>
                  </a:lnTo>
                  <a:lnTo>
                    <a:pt x="84" y="161"/>
                  </a:lnTo>
                  <a:lnTo>
                    <a:pt x="84" y="162"/>
                  </a:lnTo>
                  <a:lnTo>
                    <a:pt x="85" y="162"/>
                  </a:lnTo>
                  <a:lnTo>
                    <a:pt x="87" y="161"/>
                  </a:lnTo>
                  <a:lnTo>
                    <a:pt x="87" y="158"/>
                  </a:lnTo>
                  <a:lnTo>
                    <a:pt x="90" y="156"/>
                  </a:lnTo>
                  <a:lnTo>
                    <a:pt x="90" y="154"/>
                  </a:lnTo>
                  <a:lnTo>
                    <a:pt x="93" y="153"/>
                  </a:lnTo>
                  <a:lnTo>
                    <a:pt x="95" y="150"/>
                  </a:lnTo>
                  <a:lnTo>
                    <a:pt x="95" y="150"/>
                  </a:lnTo>
                  <a:lnTo>
                    <a:pt x="95" y="149"/>
                  </a:lnTo>
                  <a:lnTo>
                    <a:pt x="98" y="139"/>
                  </a:lnTo>
                  <a:lnTo>
                    <a:pt x="98" y="139"/>
                  </a:lnTo>
                  <a:lnTo>
                    <a:pt x="98" y="144"/>
                  </a:lnTo>
                  <a:lnTo>
                    <a:pt x="97" y="148"/>
                  </a:lnTo>
                  <a:lnTo>
                    <a:pt x="96" y="150"/>
                  </a:lnTo>
                  <a:lnTo>
                    <a:pt x="97" y="151"/>
                  </a:lnTo>
                  <a:lnTo>
                    <a:pt x="99" y="151"/>
                  </a:lnTo>
                  <a:lnTo>
                    <a:pt x="101" y="149"/>
                  </a:lnTo>
                  <a:lnTo>
                    <a:pt x="102" y="148"/>
                  </a:lnTo>
                  <a:lnTo>
                    <a:pt x="103" y="148"/>
                  </a:lnTo>
                  <a:lnTo>
                    <a:pt x="102" y="149"/>
                  </a:lnTo>
                  <a:lnTo>
                    <a:pt x="102" y="149"/>
                  </a:lnTo>
                  <a:lnTo>
                    <a:pt x="101" y="150"/>
                  </a:lnTo>
                  <a:lnTo>
                    <a:pt x="100" y="151"/>
                  </a:lnTo>
                  <a:lnTo>
                    <a:pt x="99" y="151"/>
                  </a:lnTo>
                  <a:lnTo>
                    <a:pt x="99" y="153"/>
                  </a:lnTo>
                  <a:lnTo>
                    <a:pt x="100" y="154"/>
                  </a:lnTo>
                  <a:lnTo>
                    <a:pt x="105" y="155"/>
                  </a:lnTo>
                  <a:lnTo>
                    <a:pt x="101" y="154"/>
                  </a:lnTo>
                  <a:lnTo>
                    <a:pt x="99" y="155"/>
                  </a:lnTo>
                  <a:lnTo>
                    <a:pt x="98" y="155"/>
                  </a:lnTo>
                  <a:lnTo>
                    <a:pt x="98" y="154"/>
                  </a:lnTo>
                  <a:lnTo>
                    <a:pt x="97" y="154"/>
                  </a:lnTo>
                  <a:lnTo>
                    <a:pt x="92" y="157"/>
                  </a:lnTo>
                  <a:lnTo>
                    <a:pt x="92" y="157"/>
                  </a:lnTo>
                  <a:lnTo>
                    <a:pt x="92" y="160"/>
                  </a:lnTo>
                  <a:lnTo>
                    <a:pt x="92" y="162"/>
                  </a:lnTo>
                  <a:lnTo>
                    <a:pt x="91" y="163"/>
                  </a:lnTo>
                  <a:lnTo>
                    <a:pt x="91" y="164"/>
                  </a:lnTo>
                  <a:lnTo>
                    <a:pt x="91" y="164"/>
                  </a:lnTo>
                  <a:lnTo>
                    <a:pt x="90" y="165"/>
                  </a:lnTo>
                  <a:lnTo>
                    <a:pt x="90" y="167"/>
                  </a:lnTo>
                  <a:lnTo>
                    <a:pt x="89" y="168"/>
                  </a:lnTo>
                  <a:lnTo>
                    <a:pt x="90" y="168"/>
                  </a:lnTo>
                  <a:lnTo>
                    <a:pt x="91" y="169"/>
                  </a:lnTo>
                  <a:lnTo>
                    <a:pt x="94" y="167"/>
                  </a:lnTo>
                  <a:lnTo>
                    <a:pt x="95" y="168"/>
                  </a:lnTo>
                  <a:lnTo>
                    <a:pt x="93" y="169"/>
                  </a:lnTo>
                  <a:lnTo>
                    <a:pt x="92" y="170"/>
                  </a:lnTo>
                  <a:lnTo>
                    <a:pt x="92" y="170"/>
                  </a:lnTo>
                  <a:lnTo>
                    <a:pt x="92" y="171"/>
                  </a:lnTo>
                  <a:lnTo>
                    <a:pt x="92" y="171"/>
                  </a:lnTo>
                  <a:lnTo>
                    <a:pt x="91" y="171"/>
                  </a:lnTo>
                  <a:lnTo>
                    <a:pt x="91" y="171"/>
                  </a:lnTo>
                  <a:lnTo>
                    <a:pt x="91" y="171"/>
                  </a:lnTo>
                  <a:lnTo>
                    <a:pt x="91" y="172"/>
                  </a:lnTo>
                  <a:lnTo>
                    <a:pt x="90" y="171"/>
                  </a:lnTo>
                  <a:lnTo>
                    <a:pt x="89" y="172"/>
                  </a:lnTo>
                  <a:lnTo>
                    <a:pt x="90" y="172"/>
                  </a:lnTo>
                  <a:lnTo>
                    <a:pt x="89" y="172"/>
                  </a:lnTo>
                  <a:lnTo>
                    <a:pt x="89" y="173"/>
                  </a:lnTo>
                  <a:lnTo>
                    <a:pt x="90" y="173"/>
                  </a:lnTo>
                  <a:lnTo>
                    <a:pt x="90" y="174"/>
                  </a:lnTo>
                  <a:lnTo>
                    <a:pt x="91" y="173"/>
                  </a:lnTo>
                  <a:lnTo>
                    <a:pt x="93" y="173"/>
                  </a:lnTo>
                  <a:lnTo>
                    <a:pt x="93" y="172"/>
                  </a:lnTo>
                  <a:lnTo>
                    <a:pt x="93" y="172"/>
                  </a:lnTo>
                  <a:lnTo>
                    <a:pt x="94" y="172"/>
                  </a:lnTo>
                  <a:lnTo>
                    <a:pt x="95" y="173"/>
                  </a:lnTo>
                  <a:lnTo>
                    <a:pt x="96" y="170"/>
                  </a:lnTo>
                  <a:lnTo>
                    <a:pt x="97" y="170"/>
                  </a:lnTo>
                  <a:lnTo>
                    <a:pt x="98" y="169"/>
                  </a:lnTo>
                  <a:lnTo>
                    <a:pt x="98" y="172"/>
                  </a:lnTo>
                  <a:lnTo>
                    <a:pt x="98" y="170"/>
                  </a:lnTo>
                  <a:lnTo>
                    <a:pt x="98" y="168"/>
                  </a:lnTo>
                  <a:lnTo>
                    <a:pt x="100" y="168"/>
                  </a:lnTo>
                  <a:lnTo>
                    <a:pt x="101" y="168"/>
                  </a:lnTo>
                  <a:lnTo>
                    <a:pt x="101" y="168"/>
                  </a:lnTo>
                  <a:lnTo>
                    <a:pt x="101" y="166"/>
                  </a:lnTo>
                  <a:lnTo>
                    <a:pt x="101" y="166"/>
                  </a:lnTo>
                  <a:lnTo>
                    <a:pt x="101" y="165"/>
                  </a:lnTo>
                  <a:lnTo>
                    <a:pt x="102" y="168"/>
                  </a:lnTo>
                  <a:lnTo>
                    <a:pt x="102" y="165"/>
                  </a:lnTo>
                  <a:lnTo>
                    <a:pt x="102" y="164"/>
                  </a:lnTo>
                  <a:lnTo>
                    <a:pt x="102" y="164"/>
                  </a:lnTo>
                  <a:lnTo>
                    <a:pt x="103" y="165"/>
                  </a:lnTo>
                  <a:lnTo>
                    <a:pt x="103" y="164"/>
                  </a:lnTo>
                  <a:lnTo>
                    <a:pt x="104" y="164"/>
                  </a:lnTo>
                  <a:lnTo>
                    <a:pt x="105" y="165"/>
                  </a:lnTo>
                  <a:lnTo>
                    <a:pt x="106" y="165"/>
                  </a:lnTo>
                  <a:lnTo>
                    <a:pt x="107" y="164"/>
                  </a:lnTo>
                  <a:lnTo>
                    <a:pt x="108" y="164"/>
                  </a:lnTo>
                  <a:lnTo>
                    <a:pt x="108" y="163"/>
                  </a:lnTo>
                  <a:lnTo>
                    <a:pt x="109" y="164"/>
                  </a:lnTo>
                  <a:lnTo>
                    <a:pt x="109" y="163"/>
                  </a:lnTo>
                  <a:lnTo>
                    <a:pt x="109" y="162"/>
                  </a:lnTo>
                  <a:lnTo>
                    <a:pt x="109" y="162"/>
                  </a:lnTo>
                  <a:lnTo>
                    <a:pt x="109" y="162"/>
                  </a:lnTo>
                  <a:lnTo>
                    <a:pt x="108" y="162"/>
                  </a:lnTo>
                  <a:lnTo>
                    <a:pt x="109" y="161"/>
                  </a:lnTo>
                  <a:lnTo>
                    <a:pt x="109" y="160"/>
                  </a:lnTo>
                  <a:lnTo>
                    <a:pt x="110" y="160"/>
                  </a:lnTo>
                  <a:lnTo>
                    <a:pt x="110" y="159"/>
                  </a:lnTo>
                  <a:lnTo>
                    <a:pt x="109" y="158"/>
                  </a:lnTo>
                  <a:lnTo>
                    <a:pt x="109" y="159"/>
                  </a:lnTo>
                  <a:lnTo>
                    <a:pt x="108" y="159"/>
                  </a:lnTo>
                  <a:lnTo>
                    <a:pt x="107" y="160"/>
                  </a:lnTo>
                  <a:lnTo>
                    <a:pt x="107" y="159"/>
                  </a:lnTo>
                  <a:lnTo>
                    <a:pt x="108" y="158"/>
                  </a:lnTo>
                  <a:lnTo>
                    <a:pt x="109" y="157"/>
                  </a:lnTo>
                  <a:lnTo>
                    <a:pt x="109" y="157"/>
                  </a:lnTo>
                  <a:lnTo>
                    <a:pt x="108" y="157"/>
                  </a:lnTo>
                  <a:lnTo>
                    <a:pt x="108" y="157"/>
                  </a:lnTo>
                  <a:lnTo>
                    <a:pt x="107" y="157"/>
                  </a:lnTo>
                  <a:lnTo>
                    <a:pt x="107" y="156"/>
                  </a:lnTo>
                  <a:lnTo>
                    <a:pt x="107" y="156"/>
                  </a:lnTo>
                  <a:lnTo>
                    <a:pt x="107" y="155"/>
                  </a:lnTo>
                  <a:lnTo>
                    <a:pt x="109" y="155"/>
                  </a:lnTo>
                  <a:lnTo>
                    <a:pt x="109" y="154"/>
                  </a:lnTo>
                  <a:lnTo>
                    <a:pt x="108" y="154"/>
                  </a:lnTo>
                  <a:lnTo>
                    <a:pt x="109" y="153"/>
                  </a:lnTo>
                  <a:lnTo>
                    <a:pt x="109" y="152"/>
                  </a:lnTo>
                  <a:lnTo>
                    <a:pt x="109" y="153"/>
                  </a:lnTo>
                  <a:lnTo>
                    <a:pt x="110" y="153"/>
                  </a:lnTo>
                  <a:lnTo>
                    <a:pt x="110" y="152"/>
                  </a:lnTo>
                  <a:lnTo>
                    <a:pt x="112" y="150"/>
                  </a:lnTo>
                  <a:lnTo>
                    <a:pt x="112" y="152"/>
                  </a:lnTo>
                  <a:lnTo>
                    <a:pt x="110" y="154"/>
                  </a:lnTo>
                  <a:lnTo>
                    <a:pt x="111" y="155"/>
                  </a:lnTo>
                  <a:lnTo>
                    <a:pt x="112" y="155"/>
                  </a:lnTo>
                  <a:lnTo>
                    <a:pt x="112" y="154"/>
                  </a:lnTo>
                  <a:lnTo>
                    <a:pt x="113" y="152"/>
                  </a:lnTo>
                  <a:lnTo>
                    <a:pt x="113" y="154"/>
                  </a:lnTo>
                  <a:lnTo>
                    <a:pt x="113" y="154"/>
                  </a:lnTo>
                  <a:lnTo>
                    <a:pt x="115" y="154"/>
                  </a:lnTo>
                  <a:lnTo>
                    <a:pt x="116" y="154"/>
                  </a:lnTo>
                  <a:lnTo>
                    <a:pt x="116" y="154"/>
                  </a:lnTo>
                  <a:lnTo>
                    <a:pt x="117" y="153"/>
                  </a:lnTo>
                  <a:lnTo>
                    <a:pt x="119" y="152"/>
                  </a:lnTo>
                  <a:lnTo>
                    <a:pt x="120" y="152"/>
                  </a:lnTo>
                  <a:lnTo>
                    <a:pt x="120" y="153"/>
                  </a:lnTo>
                  <a:lnTo>
                    <a:pt x="118" y="153"/>
                  </a:lnTo>
                  <a:lnTo>
                    <a:pt x="118" y="155"/>
                  </a:lnTo>
                  <a:lnTo>
                    <a:pt x="118" y="156"/>
                  </a:lnTo>
                  <a:lnTo>
                    <a:pt x="120" y="155"/>
                  </a:lnTo>
                  <a:lnTo>
                    <a:pt x="120" y="156"/>
                  </a:lnTo>
                  <a:lnTo>
                    <a:pt x="117" y="157"/>
                  </a:lnTo>
                  <a:lnTo>
                    <a:pt x="119" y="157"/>
                  </a:lnTo>
                  <a:lnTo>
                    <a:pt x="120" y="156"/>
                  </a:lnTo>
                  <a:lnTo>
                    <a:pt x="121" y="156"/>
                  </a:lnTo>
                  <a:lnTo>
                    <a:pt x="120" y="157"/>
                  </a:lnTo>
                  <a:lnTo>
                    <a:pt x="121" y="157"/>
                  </a:lnTo>
                  <a:lnTo>
                    <a:pt x="122" y="157"/>
                  </a:lnTo>
                  <a:lnTo>
                    <a:pt x="123" y="157"/>
                  </a:lnTo>
                  <a:lnTo>
                    <a:pt x="123" y="157"/>
                  </a:lnTo>
                  <a:lnTo>
                    <a:pt x="122" y="159"/>
                  </a:lnTo>
                  <a:lnTo>
                    <a:pt x="123" y="159"/>
                  </a:lnTo>
                  <a:lnTo>
                    <a:pt x="124" y="161"/>
                  </a:lnTo>
                  <a:lnTo>
                    <a:pt x="125" y="161"/>
                  </a:lnTo>
                  <a:lnTo>
                    <a:pt x="126" y="161"/>
                  </a:lnTo>
                  <a:lnTo>
                    <a:pt x="126" y="161"/>
                  </a:lnTo>
                  <a:lnTo>
                    <a:pt x="126" y="161"/>
                  </a:lnTo>
                  <a:lnTo>
                    <a:pt x="126" y="160"/>
                  </a:lnTo>
                  <a:lnTo>
                    <a:pt x="127" y="160"/>
                  </a:lnTo>
                  <a:lnTo>
                    <a:pt x="127" y="160"/>
                  </a:lnTo>
                  <a:lnTo>
                    <a:pt x="127" y="160"/>
                  </a:lnTo>
                  <a:lnTo>
                    <a:pt x="127" y="161"/>
                  </a:lnTo>
                  <a:lnTo>
                    <a:pt x="127" y="161"/>
                  </a:lnTo>
                  <a:lnTo>
                    <a:pt x="129" y="162"/>
                  </a:lnTo>
                  <a:lnTo>
                    <a:pt x="129" y="163"/>
                  </a:lnTo>
                  <a:lnTo>
                    <a:pt x="130" y="163"/>
                  </a:lnTo>
                  <a:lnTo>
                    <a:pt x="130" y="162"/>
                  </a:lnTo>
                  <a:lnTo>
                    <a:pt x="131" y="163"/>
                  </a:lnTo>
                  <a:lnTo>
                    <a:pt x="131" y="163"/>
                  </a:lnTo>
                  <a:lnTo>
                    <a:pt x="131" y="163"/>
                  </a:lnTo>
                  <a:lnTo>
                    <a:pt x="132" y="164"/>
                  </a:lnTo>
                  <a:lnTo>
                    <a:pt x="132" y="164"/>
                  </a:lnTo>
                  <a:lnTo>
                    <a:pt x="132" y="164"/>
                  </a:lnTo>
                  <a:lnTo>
                    <a:pt x="133" y="165"/>
                  </a:lnTo>
                  <a:lnTo>
                    <a:pt x="134" y="164"/>
                  </a:lnTo>
                  <a:lnTo>
                    <a:pt x="138" y="164"/>
                  </a:lnTo>
                  <a:lnTo>
                    <a:pt x="138" y="164"/>
                  </a:lnTo>
                  <a:lnTo>
                    <a:pt x="139" y="164"/>
                  </a:lnTo>
                  <a:lnTo>
                    <a:pt x="139" y="164"/>
                  </a:lnTo>
                  <a:lnTo>
                    <a:pt x="141" y="164"/>
                  </a:lnTo>
                  <a:lnTo>
                    <a:pt x="142" y="164"/>
                  </a:lnTo>
                  <a:lnTo>
                    <a:pt x="145" y="165"/>
                  </a:lnTo>
                  <a:lnTo>
                    <a:pt x="147" y="164"/>
                  </a:lnTo>
                  <a:lnTo>
                    <a:pt x="147" y="165"/>
                  </a:lnTo>
                  <a:lnTo>
                    <a:pt x="147" y="165"/>
                  </a:lnTo>
                  <a:lnTo>
                    <a:pt x="147" y="165"/>
                  </a:lnTo>
                  <a:lnTo>
                    <a:pt x="146" y="166"/>
                  </a:lnTo>
                  <a:lnTo>
                    <a:pt x="149" y="167"/>
                  </a:lnTo>
                  <a:lnTo>
                    <a:pt x="153" y="168"/>
                  </a:lnTo>
                  <a:lnTo>
                    <a:pt x="155" y="167"/>
                  </a:lnTo>
                  <a:lnTo>
                    <a:pt x="156" y="165"/>
                  </a:lnTo>
                  <a:lnTo>
                    <a:pt x="156" y="164"/>
                  </a:lnTo>
                  <a:lnTo>
                    <a:pt x="157" y="164"/>
                  </a:lnTo>
                  <a:lnTo>
                    <a:pt x="159" y="166"/>
                  </a:lnTo>
                  <a:lnTo>
                    <a:pt x="160" y="166"/>
                  </a:lnTo>
                  <a:lnTo>
                    <a:pt x="160" y="167"/>
                  </a:lnTo>
                  <a:lnTo>
                    <a:pt x="159" y="167"/>
                  </a:lnTo>
                  <a:lnTo>
                    <a:pt x="159" y="169"/>
                  </a:lnTo>
                  <a:lnTo>
                    <a:pt x="159" y="170"/>
                  </a:lnTo>
                  <a:lnTo>
                    <a:pt x="158" y="169"/>
                  </a:lnTo>
                  <a:lnTo>
                    <a:pt x="158" y="167"/>
                  </a:lnTo>
                  <a:lnTo>
                    <a:pt x="158" y="167"/>
                  </a:lnTo>
                  <a:lnTo>
                    <a:pt x="158" y="166"/>
                  </a:lnTo>
                  <a:lnTo>
                    <a:pt x="158" y="165"/>
                  </a:lnTo>
                  <a:lnTo>
                    <a:pt x="157" y="165"/>
                  </a:lnTo>
                  <a:lnTo>
                    <a:pt x="157" y="165"/>
                  </a:lnTo>
                  <a:lnTo>
                    <a:pt x="157" y="166"/>
                  </a:lnTo>
                  <a:lnTo>
                    <a:pt x="157" y="168"/>
                  </a:lnTo>
                  <a:lnTo>
                    <a:pt x="157" y="168"/>
                  </a:lnTo>
                  <a:lnTo>
                    <a:pt x="157" y="168"/>
                  </a:lnTo>
                  <a:lnTo>
                    <a:pt x="156" y="169"/>
                  </a:lnTo>
                  <a:lnTo>
                    <a:pt x="156" y="169"/>
                  </a:lnTo>
                  <a:lnTo>
                    <a:pt x="156" y="170"/>
                  </a:lnTo>
                  <a:lnTo>
                    <a:pt x="156" y="171"/>
                  </a:lnTo>
                  <a:lnTo>
                    <a:pt x="157" y="171"/>
                  </a:lnTo>
                  <a:lnTo>
                    <a:pt x="157" y="172"/>
                  </a:lnTo>
                  <a:lnTo>
                    <a:pt x="158" y="172"/>
                  </a:lnTo>
                  <a:lnTo>
                    <a:pt x="159" y="172"/>
                  </a:lnTo>
                  <a:lnTo>
                    <a:pt x="159" y="172"/>
                  </a:lnTo>
                  <a:lnTo>
                    <a:pt x="159" y="172"/>
                  </a:lnTo>
                  <a:lnTo>
                    <a:pt x="160" y="173"/>
                  </a:lnTo>
                  <a:lnTo>
                    <a:pt x="162" y="174"/>
                  </a:lnTo>
                  <a:lnTo>
                    <a:pt x="162" y="174"/>
                  </a:lnTo>
                  <a:lnTo>
                    <a:pt x="163" y="173"/>
                  </a:lnTo>
                  <a:lnTo>
                    <a:pt x="164" y="174"/>
                  </a:lnTo>
                  <a:lnTo>
                    <a:pt x="164" y="173"/>
                  </a:lnTo>
                  <a:lnTo>
                    <a:pt x="164" y="172"/>
                  </a:lnTo>
                  <a:lnTo>
                    <a:pt x="164" y="172"/>
                  </a:lnTo>
                  <a:lnTo>
                    <a:pt x="164" y="172"/>
                  </a:lnTo>
                  <a:lnTo>
                    <a:pt x="164" y="172"/>
                  </a:lnTo>
                  <a:lnTo>
                    <a:pt x="164" y="171"/>
                  </a:lnTo>
                  <a:lnTo>
                    <a:pt x="165" y="170"/>
                  </a:lnTo>
                  <a:lnTo>
                    <a:pt x="166" y="171"/>
                  </a:lnTo>
                  <a:lnTo>
                    <a:pt x="167" y="170"/>
                  </a:lnTo>
                  <a:lnTo>
                    <a:pt x="165" y="169"/>
                  </a:lnTo>
                  <a:lnTo>
                    <a:pt x="167" y="170"/>
                  </a:lnTo>
                  <a:lnTo>
                    <a:pt x="167" y="170"/>
                  </a:lnTo>
                  <a:lnTo>
                    <a:pt x="165" y="172"/>
                  </a:lnTo>
                  <a:lnTo>
                    <a:pt x="165" y="172"/>
                  </a:lnTo>
                  <a:lnTo>
                    <a:pt x="164" y="175"/>
                  </a:lnTo>
                  <a:lnTo>
                    <a:pt x="164" y="175"/>
                  </a:lnTo>
                  <a:lnTo>
                    <a:pt x="167" y="179"/>
                  </a:lnTo>
                  <a:lnTo>
                    <a:pt x="167" y="179"/>
                  </a:lnTo>
                  <a:lnTo>
                    <a:pt x="168" y="179"/>
                  </a:lnTo>
                  <a:lnTo>
                    <a:pt x="167" y="180"/>
                  </a:lnTo>
                  <a:lnTo>
                    <a:pt x="169" y="181"/>
                  </a:lnTo>
                  <a:lnTo>
                    <a:pt x="170" y="182"/>
                  </a:lnTo>
                  <a:lnTo>
                    <a:pt x="171" y="182"/>
                  </a:lnTo>
                  <a:lnTo>
                    <a:pt x="173" y="183"/>
                  </a:lnTo>
                  <a:lnTo>
                    <a:pt x="174" y="183"/>
                  </a:lnTo>
                  <a:lnTo>
                    <a:pt x="174" y="183"/>
                  </a:lnTo>
                  <a:lnTo>
                    <a:pt x="174" y="183"/>
                  </a:lnTo>
                  <a:lnTo>
                    <a:pt x="175" y="183"/>
                  </a:lnTo>
                  <a:lnTo>
                    <a:pt x="176" y="183"/>
                  </a:lnTo>
                  <a:lnTo>
                    <a:pt x="176" y="181"/>
                  </a:lnTo>
                  <a:lnTo>
                    <a:pt x="175" y="179"/>
                  </a:lnTo>
                  <a:lnTo>
                    <a:pt x="174" y="179"/>
                  </a:lnTo>
                  <a:lnTo>
                    <a:pt x="174" y="179"/>
                  </a:lnTo>
                  <a:lnTo>
                    <a:pt x="174" y="179"/>
                  </a:lnTo>
                  <a:lnTo>
                    <a:pt x="174" y="179"/>
                  </a:lnTo>
                  <a:lnTo>
                    <a:pt x="173" y="178"/>
                  </a:lnTo>
                  <a:lnTo>
                    <a:pt x="173" y="178"/>
                  </a:lnTo>
                  <a:lnTo>
                    <a:pt x="173" y="178"/>
                  </a:lnTo>
                  <a:lnTo>
                    <a:pt x="172" y="177"/>
                  </a:lnTo>
                  <a:lnTo>
                    <a:pt x="171" y="177"/>
                  </a:lnTo>
                  <a:lnTo>
                    <a:pt x="171" y="176"/>
                  </a:lnTo>
                  <a:lnTo>
                    <a:pt x="171" y="176"/>
                  </a:lnTo>
                  <a:lnTo>
                    <a:pt x="172" y="176"/>
                  </a:lnTo>
                  <a:lnTo>
                    <a:pt x="171" y="175"/>
                  </a:lnTo>
                  <a:lnTo>
                    <a:pt x="173" y="176"/>
                  </a:lnTo>
                  <a:lnTo>
                    <a:pt x="173" y="176"/>
                  </a:lnTo>
                  <a:lnTo>
                    <a:pt x="173" y="175"/>
                  </a:lnTo>
                  <a:lnTo>
                    <a:pt x="174" y="176"/>
                  </a:lnTo>
                  <a:lnTo>
                    <a:pt x="174" y="177"/>
                  </a:lnTo>
                  <a:lnTo>
                    <a:pt x="175" y="178"/>
                  </a:lnTo>
                  <a:lnTo>
                    <a:pt x="175" y="178"/>
                  </a:lnTo>
                  <a:lnTo>
                    <a:pt x="176" y="176"/>
                  </a:lnTo>
                  <a:lnTo>
                    <a:pt x="176" y="176"/>
                  </a:lnTo>
                  <a:lnTo>
                    <a:pt x="177" y="177"/>
                  </a:lnTo>
                  <a:lnTo>
                    <a:pt x="176" y="177"/>
                  </a:lnTo>
                  <a:lnTo>
                    <a:pt x="177" y="179"/>
                  </a:lnTo>
                  <a:lnTo>
                    <a:pt x="177" y="179"/>
                  </a:lnTo>
                  <a:lnTo>
                    <a:pt x="178" y="180"/>
                  </a:lnTo>
                  <a:lnTo>
                    <a:pt x="178" y="180"/>
                  </a:lnTo>
                  <a:lnTo>
                    <a:pt x="178" y="182"/>
                  </a:lnTo>
                  <a:lnTo>
                    <a:pt x="179" y="182"/>
                  </a:lnTo>
                  <a:lnTo>
                    <a:pt x="179" y="181"/>
                  </a:lnTo>
                  <a:lnTo>
                    <a:pt x="180" y="182"/>
                  </a:lnTo>
                  <a:lnTo>
                    <a:pt x="180" y="184"/>
                  </a:lnTo>
                  <a:lnTo>
                    <a:pt x="181" y="184"/>
                  </a:lnTo>
                  <a:lnTo>
                    <a:pt x="182" y="183"/>
                  </a:lnTo>
                  <a:lnTo>
                    <a:pt x="180" y="176"/>
                  </a:lnTo>
                  <a:lnTo>
                    <a:pt x="180" y="175"/>
                  </a:lnTo>
                  <a:lnTo>
                    <a:pt x="179" y="174"/>
                  </a:lnTo>
                  <a:lnTo>
                    <a:pt x="180" y="174"/>
                  </a:lnTo>
                  <a:lnTo>
                    <a:pt x="180" y="174"/>
                  </a:lnTo>
                  <a:lnTo>
                    <a:pt x="179" y="172"/>
                  </a:lnTo>
                  <a:lnTo>
                    <a:pt x="180" y="172"/>
                  </a:lnTo>
                  <a:lnTo>
                    <a:pt x="182" y="178"/>
                  </a:lnTo>
                  <a:lnTo>
                    <a:pt x="182" y="178"/>
                  </a:lnTo>
                  <a:lnTo>
                    <a:pt x="182" y="179"/>
                  </a:lnTo>
                  <a:lnTo>
                    <a:pt x="182" y="179"/>
                  </a:lnTo>
                  <a:lnTo>
                    <a:pt x="183" y="182"/>
                  </a:lnTo>
                  <a:lnTo>
                    <a:pt x="185" y="183"/>
                  </a:lnTo>
                  <a:lnTo>
                    <a:pt x="186" y="184"/>
                  </a:lnTo>
                  <a:lnTo>
                    <a:pt x="187" y="183"/>
                  </a:lnTo>
                  <a:lnTo>
                    <a:pt x="187" y="183"/>
                  </a:lnTo>
                  <a:lnTo>
                    <a:pt x="187" y="184"/>
                  </a:lnTo>
                  <a:lnTo>
                    <a:pt x="187" y="185"/>
                  </a:lnTo>
                  <a:lnTo>
                    <a:pt x="188" y="186"/>
                  </a:lnTo>
                  <a:lnTo>
                    <a:pt x="189" y="186"/>
                  </a:lnTo>
                  <a:lnTo>
                    <a:pt x="189" y="186"/>
                  </a:lnTo>
                  <a:lnTo>
                    <a:pt x="189" y="185"/>
                  </a:lnTo>
                  <a:lnTo>
                    <a:pt x="189" y="184"/>
                  </a:lnTo>
                  <a:lnTo>
                    <a:pt x="190" y="184"/>
                  </a:lnTo>
                  <a:lnTo>
                    <a:pt x="189" y="186"/>
                  </a:lnTo>
                  <a:lnTo>
                    <a:pt x="189" y="186"/>
                  </a:lnTo>
                  <a:lnTo>
                    <a:pt x="190" y="185"/>
                  </a:lnTo>
                  <a:lnTo>
                    <a:pt x="191" y="186"/>
                  </a:lnTo>
                  <a:lnTo>
                    <a:pt x="189" y="186"/>
                  </a:lnTo>
                  <a:lnTo>
                    <a:pt x="189" y="186"/>
                  </a:lnTo>
                  <a:lnTo>
                    <a:pt x="189" y="187"/>
                  </a:lnTo>
                  <a:lnTo>
                    <a:pt x="189" y="188"/>
                  </a:lnTo>
                  <a:lnTo>
                    <a:pt x="190" y="188"/>
                  </a:lnTo>
                  <a:lnTo>
                    <a:pt x="190" y="187"/>
                  </a:lnTo>
                  <a:lnTo>
                    <a:pt x="192" y="187"/>
                  </a:lnTo>
                  <a:lnTo>
                    <a:pt x="193" y="187"/>
                  </a:lnTo>
                  <a:lnTo>
                    <a:pt x="192" y="187"/>
                  </a:lnTo>
                  <a:lnTo>
                    <a:pt x="191" y="187"/>
                  </a:lnTo>
                  <a:lnTo>
                    <a:pt x="190" y="188"/>
                  </a:lnTo>
                  <a:lnTo>
                    <a:pt x="191" y="188"/>
                  </a:lnTo>
                  <a:lnTo>
                    <a:pt x="192" y="190"/>
                  </a:lnTo>
                  <a:lnTo>
                    <a:pt x="192" y="190"/>
                  </a:lnTo>
                  <a:lnTo>
                    <a:pt x="192" y="190"/>
                  </a:lnTo>
                  <a:lnTo>
                    <a:pt x="193" y="190"/>
                  </a:lnTo>
                  <a:lnTo>
                    <a:pt x="193" y="190"/>
                  </a:lnTo>
                  <a:lnTo>
                    <a:pt x="193" y="191"/>
                  </a:lnTo>
                  <a:lnTo>
                    <a:pt x="193" y="191"/>
                  </a:lnTo>
                  <a:lnTo>
                    <a:pt x="193" y="191"/>
                  </a:lnTo>
                  <a:lnTo>
                    <a:pt x="193" y="190"/>
                  </a:lnTo>
                  <a:lnTo>
                    <a:pt x="190" y="190"/>
                  </a:lnTo>
                  <a:lnTo>
                    <a:pt x="190" y="190"/>
                  </a:lnTo>
                  <a:lnTo>
                    <a:pt x="190" y="190"/>
                  </a:lnTo>
                  <a:lnTo>
                    <a:pt x="191" y="190"/>
                  </a:lnTo>
                  <a:lnTo>
                    <a:pt x="191" y="190"/>
                  </a:lnTo>
                  <a:lnTo>
                    <a:pt x="191" y="191"/>
                  </a:lnTo>
                  <a:lnTo>
                    <a:pt x="191" y="192"/>
                  </a:lnTo>
                  <a:lnTo>
                    <a:pt x="191" y="192"/>
                  </a:lnTo>
                  <a:lnTo>
                    <a:pt x="191" y="192"/>
                  </a:lnTo>
                  <a:lnTo>
                    <a:pt x="191" y="193"/>
                  </a:lnTo>
                  <a:lnTo>
                    <a:pt x="191" y="193"/>
                  </a:lnTo>
                  <a:lnTo>
                    <a:pt x="192" y="193"/>
                  </a:lnTo>
                  <a:lnTo>
                    <a:pt x="193" y="193"/>
                  </a:lnTo>
                  <a:lnTo>
                    <a:pt x="193" y="194"/>
                  </a:lnTo>
                  <a:lnTo>
                    <a:pt x="191" y="194"/>
                  </a:lnTo>
                  <a:lnTo>
                    <a:pt x="191" y="194"/>
                  </a:lnTo>
                  <a:lnTo>
                    <a:pt x="191" y="194"/>
                  </a:lnTo>
                  <a:lnTo>
                    <a:pt x="192" y="195"/>
                  </a:lnTo>
                  <a:lnTo>
                    <a:pt x="192" y="195"/>
                  </a:lnTo>
                  <a:lnTo>
                    <a:pt x="192" y="195"/>
                  </a:lnTo>
                  <a:lnTo>
                    <a:pt x="193" y="195"/>
                  </a:lnTo>
                  <a:lnTo>
                    <a:pt x="193" y="195"/>
                  </a:lnTo>
                  <a:lnTo>
                    <a:pt x="193" y="195"/>
                  </a:lnTo>
                  <a:lnTo>
                    <a:pt x="193" y="196"/>
                  </a:lnTo>
                  <a:lnTo>
                    <a:pt x="193" y="196"/>
                  </a:lnTo>
                  <a:lnTo>
                    <a:pt x="194" y="195"/>
                  </a:lnTo>
                  <a:lnTo>
                    <a:pt x="194" y="195"/>
                  </a:lnTo>
                  <a:lnTo>
                    <a:pt x="194" y="196"/>
                  </a:lnTo>
                  <a:lnTo>
                    <a:pt x="195" y="197"/>
                  </a:lnTo>
                  <a:lnTo>
                    <a:pt x="193" y="196"/>
                  </a:lnTo>
                  <a:lnTo>
                    <a:pt x="193" y="197"/>
                  </a:lnTo>
                  <a:lnTo>
                    <a:pt x="195" y="198"/>
                  </a:lnTo>
                  <a:lnTo>
                    <a:pt x="196" y="198"/>
                  </a:lnTo>
                  <a:lnTo>
                    <a:pt x="196" y="198"/>
                  </a:lnTo>
                  <a:lnTo>
                    <a:pt x="196" y="199"/>
                  </a:lnTo>
                  <a:lnTo>
                    <a:pt x="196" y="199"/>
                  </a:lnTo>
                  <a:lnTo>
                    <a:pt x="197" y="200"/>
                  </a:lnTo>
                  <a:lnTo>
                    <a:pt x="197" y="201"/>
                  </a:lnTo>
                  <a:lnTo>
                    <a:pt x="198" y="202"/>
                  </a:lnTo>
                  <a:lnTo>
                    <a:pt x="199" y="203"/>
                  </a:lnTo>
                  <a:lnTo>
                    <a:pt x="200" y="204"/>
                  </a:lnTo>
                  <a:lnTo>
                    <a:pt x="201" y="205"/>
                  </a:lnTo>
                  <a:lnTo>
                    <a:pt x="201" y="205"/>
                  </a:lnTo>
                  <a:lnTo>
                    <a:pt x="200" y="205"/>
                  </a:lnTo>
                  <a:lnTo>
                    <a:pt x="199" y="205"/>
                  </a:lnTo>
                  <a:lnTo>
                    <a:pt x="199" y="206"/>
                  </a:lnTo>
                  <a:lnTo>
                    <a:pt x="199" y="208"/>
                  </a:lnTo>
                  <a:lnTo>
                    <a:pt x="198" y="208"/>
                  </a:lnTo>
                  <a:lnTo>
                    <a:pt x="198" y="208"/>
                  </a:lnTo>
                  <a:lnTo>
                    <a:pt x="197" y="209"/>
                  </a:lnTo>
                  <a:lnTo>
                    <a:pt x="198" y="210"/>
                  </a:lnTo>
                  <a:lnTo>
                    <a:pt x="199" y="211"/>
                  </a:lnTo>
                  <a:lnTo>
                    <a:pt x="199" y="211"/>
                  </a:lnTo>
                  <a:lnTo>
                    <a:pt x="199" y="210"/>
                  </a:lnTo>
                  <a:lnTo>
                    <a:pt x="200" y="210"/>
                  </a:lnTo>
                  <a:lnTo>
                    <a:pt x="200" y="209"/>
                  </a:lnTo>
                  <a:lnTo>
                    <a:pt x="200" y="209"/>
                  </a:lnTo>
                  <a:lnTo>
                    <a:pt x="200" y="208"/>
                  </a:lnTo>
                  <a:lnTo>
                    <a:pt x="200" y="208"/>
                  </a:lnTo>
                  <a:lnTo>
                    <a:pt x="200" y="208"/>
                  </a:lnTo>
                  <a:lnTo>
                    <a:pt x="200" y="207"/>
                  </a:lnTo>
                  <a:lnTo>
                    <a:pt x="201" y="207"/>
                  </a:lnTo>
                  <a:lnTo>
                    <a:pt x="202" y="207"/>
                  </a:lnTo>
                  <a:lnTo>
                    <a:pt x="202" y="207"/>
                  </a:lnTo>
                  <a:lnTo>
                    <a:pt x="203" y="206"/>
                  </a:lnTo>
                  <a:lnTo>
                    <a:pt x="203" y="205"/>
                  </a:lnTo>
                  <a:lnTo>
                    <a:pt x="203" y="205"/>
                  </a:lnTo>
                  <a:lnTo>
                    <a:pt x="204" y="206"/>
                  </a:lnTo>
                  <a:lnTo>
                    <a:pt x="203" y="206"/>
                  </a:lnTo>
                  <a:lnTo>
                    <a:pt x="203" y="207"/>
                  </a:lnTo>
                  <a:lnTo>
                    <a:pt x="203" y="207"/>
                  </a:lnTo>
                  <a:lnTo>
                    <a:pt x="204" y="208"/>
                  </a:lnTo>
                  <a:lnTo>
                    <a:pt x="205" y="209"/>
                  </a:lnTo>
                  <a:lnTo>
                    <a:pt x="205" y="210"/>
                  </a:lnTo>
                  <a:lnTo>
                    <a:pt x="205" y="211"/>
                  </a:lnTo>
                  <a:lnTo>
                    <a:pt x="205" y="213"/>
                  </a:lnTo>
                  <a:lnTo>
                    <a:pt x="206" y="213"/>
                  </a:lnTo>
                  <a:lnTo>
                    <a:pt x="206" y="213"/>
                  </a:lnTo>
                  <a:lnTo>
                    <a:pt x="206" y="213"/>
                  </a:lnTo>
                  <a:lnTo>
                    <a:pt x="207" y="213"/>
                  </a:lnTo>
                  <a:lnTo>
                    <a:pt x="207" y="215"/>
                  </a:lnTo>
                  <a:lnTo>
                    <a:pt x="207" y="215"/>
                  </a:lnTo>
                  <a:lnTo>
                    <a:pt x="207" y="215"/>
                  </a:lnTo>
                  <a:lnTo>
                    <a:pt x="206" y="215"/>
                  </a:lnTo>
                  <a:lnTo>
                    <a:pt x="206" y="215"/>
                  </a:lnTo>
                  <a:lnTo>
                    <a:pt x="205" y="215"/>
                  </a:lnTo>
                  <a:lnTo>
                    <a:pt x="205" y="215"/>
                  </a:lnTo>
                  <a:lnTo>
                    <a:pt x="205" y="218"/>
                  </a:lnTo>
                  <a:lnTo>
                    <a:pt x="205" y="219"/>
                  </a:lnTo>
                  <a:lnTo>
                    <a:pt x="206" y="217"/>
                  </a:lnTo>
                  <a:lnTo>
                    <a:pt x="206" y="218"/>
                  </a:lnTo>
                  <a:lnTo>
                    <a:pt x="207" y="218"/>
                  </a:lnTo>
                  <a:lnTo>
                    <a:pt x="207" y="218"/>
                  </a:lnTo>
                  <a:lnTo>
                    <a:pt x="207" y="217"/>
                  </a:lnTo>
                  <a:lnTo>
                    <a:pt x="209" y="215"/>
                  </a:lnTo>
                  <a:lnTo>
                    <a:pt x="210" y="215"/>
                  </a:lnTo>
                  <a:lnTo>
                    <a:pt x="210" y="215"/>
                  </a:lnTo>
                  <a:lnTo>
                    <a:pt x="210" y="216"/>
                  </a:lnTo>
                  <a:lnTo>
                    <a:pt x="210" y="217"/>
                  </a:lnTo>
                  <a:lnTo>
                    <a:pt x="210" y="217"/>
                  </a:lnTo>
                  <a:lnTo>
                    <a:pt x="209" y="218"/>
                  </a:lnTo>
                  <a:lnTo>
                    <a:pt x="209" y="219"/>
                  </a:lnTo>
                  <a:lnTo>
                    <a:pt x="210" y="219"/>
                  </a:lnTo>
                  <a:lnTo>
                    <a:pt x="210" y="219"/>
                  </a:lnTo>
                  <a:lnTo>
                    <a:pt x="209" y="219"/>
                  </a:lnTo>
                  <a:lnTo>
                    <a:pt x="208" y="219"/>
                  </a:lnTo>
                  <a:lnTo>
                    <a:pt x="208" y="220"/>
                  </a:lnTo>
                  <a:lnTo>
                    <a:pt x="207" y="220"/>
                  </a:lnTo>
                  <a:lnTo>
                    <a:pt x="207" y="222"/>
                  </a:lnTo>
                  <a:lnTo>
                    <a:pt x="208" y="222"/>
                  </a:lnTo>
                  <a:lnTo>
                    <a:pt x="209" y="223"/>
                  </a:lnTo>
                  <a:lnTo>
                    <a:pt x="209" y="223"/>
                  </a:lnTo>
                  <a:lnTo>
                    <a:pt x="211" y="223"/>
                  </a:lnTo>
                  <a:lnTo>
                    <a:pt x="211" y="224"/>
                  </a:lnTo>
                  <a:lnTo>
                    <a:pt x="210" y="224"/>
                  </a:lnTo>
                  <a:lnTo>
                    <a:pt x="210" y="225"/>
                  </a:lnTo>
                  <a:lnTo>
                    <a:pt x="210" y="226"/>
                  </a:lnTo>
                  <a:lnTo>
                    <a:pt x="210" y="226"/>
                  </a:lnTo>
                  <a:lnTo>
                    <a:pt x="211" y="228"/>
                  </a:lnTo>
                  <a:lnTo>
                    <a:pt x="212" y="229"/>
                  </a:lnTo>
                  <a:lnTo>
                    <a:pt x="214" y="230"/>
                  </a:lnTo>
                  <a:lnTo>
                    <a:pt x="214" y="230"/>
                  </a:lnTo>
                  <a:lnTo>
                    <a:pt x="214" y="231"/>
                  </a:lnTo>
                  <a:lnTo>
                    <a:pt x="214" y="231"/>
                  </a:lnTo>
                  <a:lnTo>
                    <a:pt x="214" y="230"/>
                  </a:lnTo>
                  <a:lnTo>
                    <a:pt x="215" y="230"/>
                  </a:lnTo>
                  <a:lnTo>
                    <a:pt x="215" y="230"/>
                  </a:lnTo>
                  <a:lnTo>
                    <a:pt x="215" y="231"/>
                  </a:lnTo>
                  <a:lnTo>
                    <a:pt x="215" y="234"/>
                  </a:lnTo>
                  <a:lnTo>
                    <a:pt x="214" y="235"/>
                  </a:lnTo>
                  <a:lnTo>
                    <a:pt x="215" y="236"/>
                  </a:lnTo>
                  <a:lnTo>
                    <a:pt x="215" y="236"/>
                  </a:lnTo>
                  <a:lnTo>
                    <a:pt x="216" y="237"/>
                  </a:lnTo>
                  <a:lnTo>
                    <a:pt x="217" y="237"/>
                  </a:lnTo>
                  <a:lnTo>
                    <a:pt x="217" y="239"/>
                  </a:lnTo>
                  <a:lnTo>
                    <a:pt x="217" y="239"/>
                  </a:lnTo>
                  <a:lnTo>
                    <a:pt x="218" y="239"/>
                  </a:lnTo>
                  <a:lnTo>
                    <a:pt x="219" y="239"/>
                  </a:lnTo>
                  <a:lnTo>
                    <a:pt x="220" y="239"/>
                  </a:lnTo>
                  <a:lnTo>
                    <a:pt x="220" y="240"/>
                  </a:lnTo>
                  <a:lnTo>
                    <a:pt x="220" y="240"/>
                  </a:lnTo>
                  <a:lnTo>
                    <a:pt x="220" y="240"/>
                  </a:lnTo>
                  <a:lnTo>
                    <a:pt x="219" y="241"/>
                  </a:lnTo>
                  <a:lnTo>
                    <a:pt x="221" y="241"/>
                  </a:lnTo>
                  <a:lnTo>
                    <a:pt x="222" y="240"/>
                  </a:lnTo>
                  <a:lnTo>
                    <a:pt x="222" y="241"/>
                  </a:lnTo>
                  <a:lnTo>
                    <a:pt x="222" y="241"/>
                  </a:lnTo>
                  <a:lnTo>
                    <a:pt x="222" y="241"/>
                  </a:lnTo>
                  <a:lnTo>
                    <a:pt x="222" y="242"/>
                  </a:lnTo>
                  <a:lnTo>
                    <a:pt x="222" y="244"/>
                  </a:lnTo>
                  <a:lnTo>
                    <a:pt x="222" y="244"/>
                  </a:lnTo>
                  <a:lnTo>
                    <a:pt x="222" y="244"/>
                  </a:lnTo>
                  <a:lnTo>
                    <a:pt x="222" y="247"/>
                  </a:lnTo>
                  <a:lnTo>
                    <a:pt x="222" y="247"/>
                  </a:lnTo>
                  <a:lnTo>
                    <a:pt x="222" y="248"/>
                  </a:lnTo>
                  <a:lnTo>
                    <a:pt x="223" y="247"/>
                  </a:lnTo>
                  <a:lnTo>
                    <a:pt x="224" y="246"/>
                  </a:lnTo>
                  <a:lnTo>
                    <a:pt x="225" y="247"/>
                  </a:lnTo>
                  <a:lnTo>
                    <a:pt x="224" y="248"/>
                  </a:lnTo>
                  <a:lnTo>
                    <a:pt x="224" y="248"/>
                  </a:lnTo>
                  <a:lnTo>
                    <a:pt x="225" y="248"/>
                  </a:lnTo>
                  <a:lnTo>
                    <a:pt x="225" y="248"/>
                  </a:lnTo>
                  <a:lnTo>
                    <a:pt x="224" y="248"/>
                  </a:lnTo>
                  <a:lnTo>
                    <a:pt x="223" y="249"/>
                  </a:lnTo>
                  <a:lnTo>
                    <a:pt x="222" y="249"/>
                  </a:lnTo>
                  <a:lnTo>
                    <a:pt x="224" y="249"/>
                  </a:lnTo>
                  <a:lnTo>
                    <a:pt x="224" y="249"/>
                  </a:lnTo>
                  <a:lnTo>
                    <a:pt x="225" y="250"/>
                  </a:lnTo>
                  <a:lnTo>
                    <a:pt x="224" y="250"/>
                  </a:lnTo>
                  <a:lnTo>
                    <a:pt x="223" y="250"/>
                  </a:lnTo>
                  <a:lnTo>
                    <a:pt x="222" y="251"/>
                  </a:lnTo>
                  <a:lnTo>
                    <a:pt x="222" y="251"/>
                  </a:lnTo>
                  <a:lnTo>
                    <a:pt x="223" y="252"/>
                  </a:lnTo>
                  <a:lnTo>
                    <a:pt x="224" y="252"/>
                  </a:lnTo>
                  <a:lnTo>
                    <a:pt x="226" y="254"/>
                  </a:lnTo>
                  <a:lnTo>
                    <a:pt x="226" y="254"/>
                  </a:lnTo>
                  <a:lnTo>
                    <a:pt x="226" y="253"/>
                  </a:lnTo>
                  <a:lnTo>
                    <a:pt x="226" y="253"/>
                  </a:lnTo>
                  <a:lnTo>
                    <a:pt x="228" y="253"/>
                  </a:lnTo>
                  <a:lnTo>
                    <a:pt x="229" y="253"/>
                  </a:lnTo>
                  <a:lnTo>
                    <a:pt x="229" y="252"/>
                  </a:lnTo>
                  <a:lnTo>
                    <a:pt x="231" y="253"/>
                  </a:lnTo>
                  <a:lnTo>
                    <a:pt x="231" y="253"/>
                  </a:lnTo>
                  <a:lnTo>
                    <a:pt x="231" y="254"/>
                  </a:lnTo>
                  <a:lnTo>
                    <a:pt x="230" y="254"/>
                  </a:lnTo>
                  <a:lnTo>
                    <a:pt x="230" y="254"/>
                  </a:lnTo>
                  <a:lnTo>
                    <a:pt x="231" y="254"/>
                  </a:lnTo>
                  <a:lnTo>
                    <a:pt x="232" y="255"/>
                  </a:lnTo>
                  <a:lnTo>
                    <a:pt x="231" y="256"/>
                  </a:lnTo>
                  <a:lnTo>
                    <a:pt x="232" y="256"/>
                  </a:lnTo>
                  <a:lnTo>
                    <a:pt x="232" y="256"/>
                  </a:lnTo>
                  <a:lnTo>
                    <a:pt x="229" y="256"/>
                  </a:lnTo>
                  <a:lnTo>
                    <a:pt x="230" y="257"/>
                  </a:lnTo>
                  <a:lnTo>
                    <a:pt x="233" y="257"/>
                  </a:lnTo>
                  <a:lnTo>
                    <a:pt x="233" y="257"/>
                  </a:lnTo>
                  <a:lnTo>
                    <a:pt x="234" y="257"/>
                  </a:lnTo>
                  <a:lnTo>
                    <a:pt x="234" y="256"/>
                  </a:lnTo>
                  <a:lnTo>
                    <a:pt x="235" y="257"/>
                  </a:lnTo>
                  <a:lnTo>
                    <a:pt x="235" y="257"/>
                  </a:lnTo>
                  <a:lnTo>
                    <a:pt x="236" y="257"/>
                  </a:lnTo>
                  <a:lnTo>
                    <a:pt x="237" y="256"/>
                  </a:lnTo>
                  <a:lnTo>
                    <a:pt x="237" y="256"/>
                  </a:lnTo>
                  <a:lnTo>
                    <a:pt x="238" y="258"/>
                  </a:lnTo>
                  <a:lnTo>
                    <a:pt x="238" y="258"/>
                  </a:lnTo>
                  <a:lnTo>
                    <a:pt x="239" y="258"/>
                  </a:lnTo>
                  <a:lnTo>
                    <a:pt x="240" y="258"/>
                  </a:lnTo>
                  <a:lnTo>
                    <a:pt x="240" y="258"/>
                  </a:lnTo>
                  <a:lnTo>
                    <a:pt x="240" y="259"/>
                  </a:lnTo>
                  <a:lnTo>
                    <a:pt x="240" y="259"/>
                  </a:lnTo>
                  <a:lnTo>
                    <a:pt x="240" y="259"/>
                  </a:lnTo>
                  <a:lnTo>
                    <a:pt x="240" y="260"/>
                  </a:lnTo>
                  <a:lnTo>
                    <a:pt x="239" y="261"/>
                  </a:lnTo>
                  <a:lnTo>
                    <a:pt x="239" y="261"/>
                  </a:lnTo>
                  <a:lnTo>
                    <a:pt x="241" y="263"/>
                  </a:lnTo>
                  <a:lnTo>
                    <a:pt x="242" y="263"/>
                  </a:lnTo>
                  <a:lnTo>
                    <a:pt x="243" y="263"/>
                  </a:lnTo>
                  <a:lnTo>
                    <a:pt x="243" y="262"/>
                  </a:lnTo>
                  <a:lnTo>
                    <a:pt x="243" y="263"/>
                  </a:lnTo>
                  <a:lnTo>
                    <a:pt x="243" y="262"/>
                  </a:lnTo>
                  <a:lnTo>
                    <a:pt x="243" y="261"/>
                  </a:lnTo>
                  <a:lnTo>
                    <a:pt x="243" y="261"/>
                  </a:lnTo>
                  <a:lnTo>
                    <a:pt x="243" y="262"/>
                  </a:lnTo>
                  <a:lnTo>
                    <a:pt x="244" y="263"/>
                  </a:lnTo>
                  <a:lnTo>
                    <a:pt x="244" y="263"/>
                  </a:lnTo>
                  <a:lnTo>
                    <a:pt x="244" y="263"/>
                  </a:lnTo>
                  <a:lnTo>
                    <a:pt x="244" y="263"/>
                  </a:lnTo>
                  <a:lnTo>
                    <a:pt x="244" y="264"/>
                  </a:lnTo>
                  <a:lnTo>
                    <a:pt x="245" y="264"/>
                  </a:lnTo>
                  <a:lnTo>
                    <a:pt x="245" y="265"/>
                  </a:lnTo>
                  <a:lnTo>
                    <a:pt x="245" y="265"/>
                  </a:lnTo>
                  <a:lnTo>
                    <a:pt x="245" y="266"/>
                  </a:lnTo>
                  <a:lnTo>
                    <a:pt x="246" y="266"/>
                  </a:lnTo>
                  <a:lnTo>
                    <a:pt x="247" y="265"/>
                  </a:lnTo>
                  <a:lnTo>
                    <a:pt x="247" y="264"/>
                  </a:lnTo>
                  <a:lnTo>
                    <a:pt x="247" y="263"/>
                  </a:lnTo>
                  <a:lnTo>
                    <a:pt x="248" y="264"/>
                  </a:lnTo>
                  <a:lnTo>
                    <a:pt x="247" y="266"/>
                  </a:lnTo>
                  <a:lnTo>
                    <a:pt x="247" y="266"/>
                  </a:lnTo>
                  <a:lnTo>
                    <a:pt x="247" y="266"/>
                  </a:lnTo>
                  <a:lnTo>
                    <a:pt x="247" y="267"/>
                  </a:lnTo>
                  <a:lnTo>
                    <a:pt x="247" y="267"/>
                  </a:lnTo>
                  <a:lnTo>
                    <a:pt x="248" y="267"/>
                  </a:lnTo>
                  <a:lnTo>
                    <a:pt x="249" y="268"/>
                  </a:lnTo>
                  <a:lnTo>
                    <a:pt x="251" y="267"/>
                  </a:lnTo>
                  <a:lnTo>
                    <a:pt x="251" y="267"/>
                  </a:lnTo>
                  <a:lnTo>
                    <a:pt x="251" y="268"/>
                  </a:lnTo>
                  <a:lnTo>
                    <a:pt x="251" y="268"/>
                  </a:lnTo>
                  <a:lnTo>
                    <a:pt x="251" y="268"/>
                  </a:lnTo>
                  <a:lnTo>
                    <a:pt x="250" y="268"/>
                  </a:lnTo>
                  <a:lnTo>
                    <a:pt x="249" y="269"/>
                  </a:lnTo>
                  <a:lnTo>
                    <a:pt x="248" y="269"/>
                  </a:lnTo>
                  <a:lnTo>
                    <a:pt x="249" y="270"/>
                  </a:lnTo>
                  <a:lnTo>
                    <a:pt x="249" y="269"/>
                  </a:lnTo>
                  <a:lnTo>
                    <a:pt x="250" y="270"/>
                  </a:lnTo>
                  <a:lnTo>
                    <a:pt x="250" y="270"/>
                  </a:lnTo>
                  <a:lnTo>
                    <a:pt x="251" y="271"/>
                  </a:lnTo>
                  <a:lnTo>
                    <a:pt x="251" y="271"/>
                  </a:lnTo>
                  <a:lnTo>
                    <a:pt x="251" y="271"/>
                  </a:lnTo>
                  <a:lnTo>
                    <a:pt x="252" y="272"/>
                  </a:lnTo>
                  <a:lnTo>
                    <a:pt x="253" y="272"/>
                  </a:lnTo>
                  <a:lnTo>
                    <a:pt x="253" y="273"/>
                  </a:lnTo>
                  <a:lnTo>
                    <a:pt x="252" y="272"/>
                  </a:lnTo>
                  <a:lnTo>
                    <a:pt x="252" y="272"/>
                  </a:lnTo>
                  <a:lnTo>
                    <a:pt x="252" y="274"/>
                  </a:lnTo>
                  <a:lnTo>
                    <a:pt x="251" y="274"/>
                  </a:lnTo>
                  <a:lnTo>
                    <a:pt x="251" y="274"/>
                  </a:lnTo>
                  <a:lnTo>
                    <a:pt x="251" y="274"/>
                  </a:lnTo>
                  <a:lnTo>
                    <a:pt x="252" y="275"/>
                  </a:lnTo>
                  <a:lnTo>
                    <a:pt x="253" y="277"/>
                  </a:lnTo>
                  <a:lnTo>
                    <a:pt x="253" y="280"/>
                  </a:lnTo>
                  <a:lnTo>
                    <a:pt x="252" y="280"/>
                  </a:lnTo>
                  <a:lnTo>
                    <a:pt x="252" y="279"/>
                  </a:lnTo>
                  <a:lnTo>
                    <a:pt x="252" y="279"/>
                  </a:lnTo>
                  <a:lnTo>
                    <a:pt x="251" y="279"/>
                  </a:lnTo>
                  <a:lnTo>
                    <a:pt x="251" y="281"/>
                  </a:lnTo>
                  <a:lnTo>
                    <a:pt x="250" y="281"/>
                  </a:lnTo>
                  <a:lnTo>
                    <a:pt x="249" y="282"/>
                  </a:lnTo>
                  <a:lnTo>
                    <a:pt x="250" y="282"/>
                  </a:lnTo>
                  <a:lnTo>
                    <a:pt x="250" y="283"/>
                  </a:lnTo>
                  <a:lnTo>
                    <a:pt x="249" y="283"/>
                  </a:lnTo>
                  <a:lnTo>
                    <a:pt x="249" y="281"/>
                  </a:lnTo>
                  <a:lnTo>
                    <a:pt x="250" y="279"/>
                  </a:lnTo>
                  <a:lnTo>
                    <a:pt x="251" y="279"/>
                  </a:lnTo>
                  <a:lnTo>
                    <a:pt x="251" y="279"/>
                  </a:lnTo>
                  <a:lnTo>
                    <a:pt x="251" y="277"/>
                  </a:lnTo>
                  <a:lnTo>
                    <a:pt x="251" y="277"/>
                  </a:lnTo>
                  <a:lnTo>
                    <a:pt x="249" y="277"/>
                  </a:lnTo>
                  <a:lnTo>
                    <a:pt x="248" y="277"/>
                  </a:lnTo>
                  <a:lnTo>
                    <a:pt x="244" y="277"/>
                  </a:lnTo>
                  <a:lnTo>
                    <a:pt x="240" y="274"/>
                  </a:lnTo>
                  <a:lnTo>
                    <a:pt x="240" y="275"/>
                  </a:lnTo>
                  <a:lnTo>
                    <a:pt x="240" y="276"/>
                  </a:lnTo>
                  <a:lnTo>
                    <a:pt x="240" y="277"/>
                  </a:lnTo>
                  <a:lnTo>
                    <a:pt x="240" y="279"/>
                  </a:lnTo>
                  <a:lnTo>
                    <a:pt x="241" y="280"/>
                  </a:lnTo>
                  <a:lnTo>
                    <a:pt x="243" y="286"/>
                  </a:lnTo>
                  <a:lnTo>
                    <a:pt x="243" y="286"/>
                  </a:lnTo>
                  <a:lnTo>
                    <a:pt x="243" y="285"/>
                  </a:lnTo>
                  <a:lnTo>
                    <a:pt x="243" y="286"/>
                  </a:lnTo>
                  <a:lnTo>
                    <a:pt x="243" y="287"/>
                  </a:lnTo>
                  <a:lnTo>
                    <a:pt x="243" y="287"/>
                  </a:lnTo>
                  <a:lnTo>
                    <a:pt x="243" y="288"/>
                  </a:lnTo>
                  <a:lnTo>
                    <a:pt x="243" y="288"/>
                  </a:lnTo>
                  <a:lnTo>
                    <a:pt x="243" y="288"/>
                  </a:lnTo>
                  <a:lnTo>
                    <a:pt x="244" y="288"/>
                  </a:lnTo>
                  <a:lnTo>
                    <a:pt x="244" y="288"/>
                  </a:lnTo>
                  <a:lnTo>
                    <a:pt x="244" y="290"/>
                  </a:lnTo>
                  <a:lnTo>
                    <a:pt x="244" y="291"/>
                  </a:lnTo>
                  <a:lnTo>
                    <a:pt x="243" y="291"/>
                  </a:lnTo>
                  <a:lnTo>
                    <a:pt x="243" y="289"/>
                  </a:lnTo>
                  <a:lnTo>
                    <a:pt x="243" y="289"/>
                  </a:lnTo>
                  <a:lnTo>
                    <a:pt x="243" y="291"/>
                  </a:lnTo>
                  <a:lnTo>
                    <a:pt x="243" y="292"/>
                  </a:lnTo>
                  <a:lnTo>
                    <a:pt x="244" y="292"/>
                  </a:lnTo>
                  <a:lnTo>
                    <a:pt x="247" y="292"/>
                  </a:lnTo>
                  <a:lnTo>
                    <a:pt x="247" y="292"/>
                  </a:lnTo>
                  <a:lnTo>
                    <a:pt x="247" y="293"/>
                  </a:lnTo>
                  <a:lnTo>
                    <a:pt x="247" y="292"/>
                  </a:lnTo>
                  <a:lnTo>
                    <a:pt x="244" y="293"/>
                  </a:lnTo>
                  <a:lnTo>
                    <a:pt x="244" y="293"/>
                  </a:lnTo>
                  <a:lnTo>
                    <a:pt x="243" y="296"/>
                  </a:lnTo>
                  <a:lnTo>
                    <a:pt x="244" y="296"/>
                  </a:lnTo>
                  <a:lnTo>
                    <a:pt x="244" y="297"/>
                  </a:lnTo>
                  <a:lnTo>
                    <a:pt x="244" y="298"/>
                  </a:lnTo>
                  <a:lnTo>
                    <a:pt x="243" y="299"/>
                  </a:lnTo>
                  <a:lnTo>
                    <a:pt x="243" y="314"/>
                  </a:lnTo>
                  <a:lnTo>
                    <a:pt x="243" y="314"/>
                  </a:lnTo>
                  <a:lnTo>
                    <a:pt x="243" y="314"/>
                  </a:lnTo>
                  <a:lnTo>
                    <a:pt x="243" y="314"/>
                  </a:lnTo>
                  <a:lnTo>
                    <a:pt x="242" y="314"/>
                  </a:lnTo>
                  <a:lnTo>
                    <a:pt x="241" y="316"/>
                  </a:lnTo>
                  <a:lnTo>
                    <a:pt x="241" y="318"/>
                  </a:lnTo>
                  <a:lnTo>
                    <a:pt x="243" y="329"/>
                  </a:lnTo>
                  <a:lnTo>
                    <a:pt x="243" y="333"/>
                  </a:lnTo>
                  <a:lnTo>
                    <a:pt x="242" y="336"/>
                  </a:lnTo>
                  <a:lnTo>
                    <a:pt x="242" y="337"/>
                  </a:lnTo>
                  <a:lnTo>
                    <a:pt x="243" y="338"/>
                  </a:lnTo>
                  <a:lnTo>
                    <a:pt x="245" y="342"/>
                  </a:lnTo>
                  <a:lnTo>
                    <a:pt x="245" y="342"/>
                  </a:lnTo>
                  <a:lnTo>
                    <a:pt x="245" y="343"/>
                  </a:lnTo>
                  <a:lnTo>
                    <a:pt x="246" y="347"/>
                  </a:lnTo>
                  <a:lnTo>
                    <a:pt x="249" y="351"/>
                  </a:lnTo>
                  <a:lnTo>
                    <a:pt x="249" y="352"/>
                  </a:lnTo>
                  <a:lnTo>
                    <a:pt x="249" y="353"/>
                  </a:lnTo>
                  <a:lnTo>
                    <a:pt x="250" y="353"/>
                  </a:lnTo>
                  <a:lnTo>
                    <a:pt x="251" y="354"/>
                  </a:lnTo>
                  <a:lnTo>
                    <a:pt x="251" y="354"/>
                  </a:lnTo>
                  <a:lnTo>
                    <a:pt x="251" y="354"/>
                  </a:lnTo>
                  <a:lnTo>
                    <a:pt x="251" y="354"/>
                  </a:lnTo>
                  <a:lnTo>
                    <a:pt x="252" y="354"/>
                  </a:lnTo>
                  <a:lnTo>
                    <a:pt x="252" y="354"/>
                  </a:lnTo>
                  <a:lnTo>
                    <a:pt x="252" y="352"/>
                  </a:lnTo>
                  <a:lnTo>
                    <a:pt x="253" y="352"/>
                  </a:lnTo>
                  <a:lnTo>
                    <a:pt x="254" y="353"/>
                  </a:lnTo>
                  <a:lnTo>
                    <a:pt x="254" y="354"/>
                  </a:lnTo>
                  <a:lnTo>
                    <a:pt x="253" y="354"/>
                  </a:lnTo>
                  <a:lnTo>
                    <a:pt x="253" y="354"/>
                  </a:lnTo>
                  <a:lnTo>
                    <a:pt x="253" y="354"/>
                  </a:lnTo>
                  <a:lnTo>
                    <a:pt x="254" y="357"/>
                  </a:lnTo>
                  <a:lnTo>
                    <a:pt x="254" y="357"/>
                  </a:lnTo>
                  <a:lnTo>
                    <a:pt x="253" y="356"/>
                  </a:lnTo>
                  <a:lnTo>
                    <a:pt x="252" y="355"/>
                  </a:lnTo>
                  <a:lnTo>
                    <a:pt x="252" y="355"/>
                  </a:lnTo>
                  <a:lnTo>
                    <a:pt x="252" y="356"/>
                  </a:lnTo>
                  <a:lnTo>
                    <a:pt x="253" y="359"/>
                  </a:lnTo>
                  <a:lnTo>
                    <a:pt x="254" y="361"/>
                  </a:lnTo>
                  <a:lnTo>
                    <a:pt x="255" y="361"/>
                  </a:lnTo>
                  <a:lnTo>
                    <a:pt x="255" y="361"/>
                  </a:lnTo>
                  <a:lnTo>
                    <a:pt x="255" y="363"/>
                  </a:lnTo>
                  <a:lnTo>
                    <a:pt x="255" y="363"/>
                  </a:lnTo>
                  <a:lnTo>
                    <a:pt x="255" y="365"/>
                  </a:lnTo>
                  <a:lnTo>
                    <a:pt x="260" y="371"/>
                  </a:lnTo>
                  <a:lnTo>
                    <a:pt x="261" y="371"/>
                  </a:lnTo>
                  <a:lnTo>
                    <a:pt x="261" y="372"/>
                  </a:lnTo>
                  <a:lnTo>
                    <a:pt x="262" y="372"/>
                  </a:lnTo>
                  <a:lnTo>
                    <a:pt x="262" y="373"/>
                  </a:lnTo>
                  <a:lnTo>
                    <a:pt x="262" y="374"/>
                  </a:lnTo>
                  <a:lnTo>
                    <a:pt x="262" y="374"/>
                  </a:lnTo>
                  <a:lnTo>
                    <a:pt x="262" y="376"/>
                  </a:lnTo>
                  <a:lnTo>
                    <a:pt x="262" y="377"/>
                  </a:lnTo>
                  <a:lnTo>
                    <a:pt x="265" y="378"/>
                  </a:lnTo>
                  <a:lnTo>
                    <a:pt x="266" y="378"/>
                  </a:lnTo>
                  <a:lnTo>
                    <a:pt x="267" y="378"/>
                  </a:lnTo>
                  <a:lnTo>
                    <a:pt x="268" y="378"/>
                  </a:lnTo>
                  <a:lnTo>
                    <a:pt x="269" y="379"/>
                  </a:lnTo>
                  <a:lnTo>
                    <a:pt x="270" y="379"/>
                  </a:lnTo>
                  <a:lnTo>
                    <a:pt x="272" y="380"/>
                  </a:lnTo>
                  <a:lnTo>
                    <a:pt x="272" y="381"/>
                  </a:lnTo>
                  <a:lnTo>
                    <a:pt x="272" y="380"/>
                  </a:lnTo>
                  <a:lnTo>
                    <a:pt x="273" y="380"/>
                  </a:lnTo>
                  <a:lnTo>
                    <a:pt x="274" y="381"/>
                  </a:lnTo>
                  <a:lnTo>
                    <a:pt x="275" y="382"/>
                  </a:lnTo>
                  <a:lnTo>
                    <a:pt x="275" y="383"/>
                  </a:lnTo>
                  <a:lnTo>
                    <a:pt x="276" y="383"/>
                  </a:lnTo>
                  <a:lnTo>
                    <a:pt x="280" y="387"/>
                  </a:lnTo>
                  <a:lnTo>
                    <a:pt x="281" y="387"/>
                  </a:lnTo>
                  <a:lnTo>
                    <a:pt x="281" y="390"/>
                  </a:lnTo>
                  <a:lnTo>
                    <a:pt x="282" y="391"/>
                  </a:lnTo>
                  <a:lnTo>
                    <a:pt x="282" y="392"/>
                  </a:lnTo>
                  <a:lnTo>
                    <a:pt x="283" y="393"/>
                  </a:lnTo>
                  <a:lnTo>
                    <a:pt x="283" y="394"/>
                  </a:lnTo>
                  <a:lnTo>
                    <a:pt x="283" y="394"/>
                  </a:lnTo>
                  <a:lnTo>
                    <a:pt x="283" y="394"/>
                  </a:lnTo>
                  <a:lnTo>
                    <a:pt x="284" y="394"/>
                  </a:lnTo>
                  <a:lnTo>
                    <a:pt x="284" y="395"/>
                  </a:lnTo>
                  <a:lnTo>
                    <a:pt x="284" y="397"/>
                  </a:lnTo>
                  <a:lnTo>
                    <a:pt x="287" y="400"/>
                  </a:lnTo>
                  <a:lnTo>
                    <a:pt x="287" y="401"/>
                  </a:lnTo>
                  <a:lnTo>
                    <a:pt x="287" y="401"/>
                  </a:lnTo>
                  <a:lnTo>
                    <a:pt x="287" y="401"/>
                  </a:lnTo>
                  <a:lnTo>
                    <a:pt x="287" y="401"/>
                  </a:lnTo>
                  <a:lnTo>
                    <a:pt x="287" y="403"/>
                  </a:lnTo>
                  <a:lnTo>
                    <a:pt x="287" y="404"/>
                  </a:lnTo>
                  <a:lnTo>
                    <a:pt x="288" y="405"/>
                  </a:lnTo>
                  <a:lnTo>
                    <a:pt x="288" y="404"/>
                  </a:lnTo>
                  <a:lnTo>
                    <a:pt x="288" y="404"/>
                  </a:lnTo>
                  <a:lnTo>
                    <a:pt x="290" y="408"/>
                  </a:lnTo>
                  <a:lnTo>
                    <a:pt x="290" y="408"/>
                  </a:lnTo>
                  <a:lnTo>
                    <a:pt x="291" y="408"/>
                  </a:lnTo>
                  <a:lnTo>
                    <a:pt x="291" y="409"/>
                  </a:lnTo>
                  <a:lnTo>
                    <a:pt x="292" y="409"/>
                  </a:lnTo>
                  <a:lnTo>
                    <a:pt x="293" y="410"/>
                  </a:lnTo>
                  <a:lnTo>
                    <a:pt x="294" y="410"/>
                  </a:lnTo>
                  <a:lnTo>
                    <a:pt x="294" y="412"/>
                  </a:lnTo>
                  <a:lnTo>
                    <a:pt x="295" y="412"/>
                  </a:lnTo>
                  <a:lnTo>
                    <a:pt x="296" y="414"/>
                  </a:lnTo>
                  <a:lnTo>
                    <a:pt x="296" y="414"/>
                  </a:lnTo>
                  <a:lnTo>
                    <a:pt x="298" y="416"/>
                  </a:lnTo>
                  <a:lnTo>
                    <a:pt x="298" y="418"/>
                  </a:lnTo>
                  <a:lnTo>
                    <a:pt x="298" y="418"/>
                  </a:lnTo>
                  <a:lnTo>
                    <a:pt x="298" y="419"/>
                  </a:lnTo>
                  <a:lnTo>
                    <a:pt x="298" y="419"/>
                  </a:lnTo>
                  <a:lnTo>
                    <a:pt x="298" y="419"/>
                  </a:lnTo>
                  <a:lnTo>
                    <a:pt x="298" y="419"/>
                  </a:lnTo>
                  <a:lnTo>
                    <a:pt x="298" y="420"/>
                  </a:lnTo>
                  <a:lnTo>
                    <a:pt x="298" y="420"/>
                  </a:lnTo>
                  <a:lnTo>
                    <a:pt x="298" y="420"/>
                  </a:lnTo>
                  <a:lnTo>
                    <a:pt x="298" y="420"/>
                  </a:lnTo>
                  <a:lnTo>
                    <a:pt x="295" y="421"/>
                  </a:lnTo>
                  <a:lnTo>
                    <a:pt x="294" y="420"/>
                  </a:lnTo>
                  <a:lnTo>
                    <a:pt x="294" y="421"/>
                  </a:lnTo>
                  <a:lnTo>
                    <a:pt x="294" y="421"/>
                  </a:lnTo>
                  <a:lnTo>
                    <a:pt x="294" y="421"/>
                  </a:lnTo>
                  <a:lnTo>
                    <a:pt x="295" y="422"/>
                  </a:lnTo>
                  <a:lnTo>
                    <a:pt x="296" y="423"/>
                  </a:lnTo>
                  <a:lnTo>
                    <a:pt x="296" y="423"/>
                  </a:lnTo>
                  <a:lnTo>
                    <a:pt x="297" y="424"/>
                  </a:lnTo>
                  <a:lnTo>
                    <a:pt x="297" y="424"/>
                  </a:lnTo>
                  <a:lnTo>
                    <a:pt x="298" y="424"/>
                  </a:lnTo>
                  <a:lnTo>
                    <a:pt x="298" y="425"/>
                  </a:lnTo>
                  <a:lnTo>
                    <a:pt x="298" y="425"/>
                  </a:lnTo>
                  <a:lnTo>
                    <a:pt x="300" y="426"/>
                  </a:lnTo>
                  <a:lnTo>
                    <a:pt x="301" y="427"/>
                  </a:lnTo>
                  <a:lnTo>
                    <a:pt x="301" y="427"/>
                  </a:lnTo>
                  <a:lnTo>
                    <a:pt x="302" y="427"/>
                  </a:lnTo>
                  <a:lnTo>
                    <a:pt x="304" y="426"/>
                  </a:lnTo>
                  <a:lnTo>
                    <a:pt x="304" y="427"/>
                  </a:lnTo>
                  <a:lnTo>
                    <a:pt x="304" y="427"/>
                  </a:lnTo>
                  <a:lnTo>
                    <a:pt x="305" y="429"/>
                  </a:lnTo>
                  <a:lnTo>
                    <a:pt x="307" y="430"/>
                  </a:lnTo>
                  <a:lnTo>
                    <a:pt x="308" y="430"/>
                  </a:lnTo>
                  <a:lnTo>
                    <a:pt x="309" y="433"/>
                  </a:lnTo>
                  <a:lnTo>
                    <a:pt x="309" y="436"/>
                  </a:lnTo>
                  <a:lnTo>
                    <a:pt x="309" y="438"/>
                  </a:lnTo>
                  <a:lnTo>
                    <a:pt x="309" y="439"/>
                  </a:lnTo>
                  <a:lnTo>
                    <a:pt x="309" y="439"/>
                  </a:lnTo>
                  <a:lnTo>
                    <a:pt x="309" y="438"/>
                  </a:lnTo>
                  <a:lnTo>
                    <a:pt x="309" y="439"/>
                  </a:lnTo>
                  <a:lnTo>
                    <a:pt x="310" y="439"/>
                  </a:lnTo>
                  <a:lnTo>
                    <a:pt x="311" y="439"/>
                  </a:lnTo>
                  <a:lnTo>
                    <a:pt x="311" y="440"/>
                  </a:lnTo>
                  <a:lnTo>
                    <a:pt x="311" y="441"/>
                  </a:lnTo>
                  <a:lnTo>
                    <a:pt x="312" y="441"/>
                  </a:lnTo>
                  <a:lnTo>
                    <a:pt x="312" y="441"/>
                  </a:lnTo>
                  <a:lnTo>
                    <a:pt x="317" y="445"/>
                  </a:lnTo>
                  <a:lnTo>
                    <a:pt x="318" y="446"/>
                  </a:lnTo>
                  <a:lnTo>
                    <a:pt x="320" y="447"/>
                  </a:lnTo>
                  <a:lnTo>
                    <a:pt x="320" y="449"/>
                  </a:lnTo>
                  <a:lnTo>
                    <a:pt x="321" y="450"/>
                  </a:lnTo>
                  <a:lnTo>
                    <a:pt x="321" y="450"/>
                  </a:lnTo>
                  <a:lnTo>
                    <a:pt x="322" y="450"/>
                  </a:lnTo>
                  <a:lnTo>
                    <a:pt x="323" y="449"/>
                  </a:lnTo>
                  <a:lnTo>
                    <a:pt x="323" y="448"/>
                  </a:lnTo>
                  <a:lnTo>
                    <a:pt x="323" y="447"/>
                  </a:lnTo>
                  <a:lnTo>
                    <a:pt x="323" y="447"/>
                  </a:lnTo>
                  <a:lnTo>
                    <a:pt x="322" y="445"/>
                  </a:lnTo>
                  <a:lnTo>
                    <a:pt x="322" y="444"/>
                  </a:lnTo>
                  <a:lnTo>
                    <a:pt x="320" y="442"/>
                  </a:lnTo>
                  <a:lnTo>
                    <a:pt x="319" y="443"/>
                  </a:lnTo>
                  <a:lnTo>
                    <a:pt x="318" y="442"/>
                  </a:lnTo>
                  <a:lnTo>
                    <a:pt x="317" y="441"/>
                  </a:lnTo>
                  <a:lnTo>
                    <a:pt x="316" y="441"/>
                  </a:lnTo>
                  <a:lnTo>
                    <a:pt x="316" y="438"/>
                  </a:lnTo>
                  <a:lnTo>
                    <a:pt x="316" y="437"/>
                  </a:lnTo>
                  <a:lnTo>
                    <a:pt x="316" y="437"/>
                  </a:lnTo>
                  <a:lnTo>
                    <a:pt x="316" y="434"/>
                  </a:lnTo>
                  <a:lnTo>
                    <a:pt x="315" y="434"/>
                  </a:lnTo>
                  <a:lnTo>
                    <a:pt x="314" y="433"/>
                  </a:lnTo>
                  <a:lnTo>
                    <a:pt x="313" y="430"/>
                  </a:lnTo>
                  <a:lnTo>
                    <a:pt x="313" y="430"/>
                  </a:lnTo>
                  <a:lnTo>
                    <a:pt x="312" y="427"/>
                  </a:lnTo>
                  <a:lnTo>
                    <a:pt x="312" y="427"/>
                  </a:lnTo>
                  <a:lnTo>
                    <a:pt x="311" y="427"/>
                  </a:lnTo>
                  <a:lnTo>
                    <a:pt x="311" y="428"/>
                  </a:lnTo>
                  <a:lnTo>
                    <a:pt x="312" y="428"/>
                  </a:lnTo>
                  <a:lnTo>
                    <a:pt x="311" y="428"/>
                  </a:lnTo>
                  <a:lnTo>
                    <a:pt x="311" y="427"/>
                  </a:lnTo>
                  <a:lnTo>
                    <a:pt x="311" y="427"/>
                  </a:lnTo>
                  <a:lnTo>
                    <a:pt x="310" y="426"/>
                  </a:lnTo>
                  <a:lnTo>
                    <a:pt x="310" y="425"/>
                  </a:lnTo>
                  <a:lnTo>
                    <a:pt x="309" y="425"/>
                  </a:lnTo>
                  <a:lnTo>
                    <a:pt x="309" y="424"/>
                  </a:lnTo>
                  <a:lnTo>
                    <a:pt x="309" y="423"/>
                  </a:lnTo>
                  <a:lnTo>
                    <a:pt x="308" y="423"/>
                  </a:lnTo>
                  <a:lnTo>
                    <a:pt x="306" y="420"/>
                  </a:lnTo>
                  <a:lnTo>
                    <a:pt x="305" y="417"/>
                  </a:lnTo>
                  <a:lnTo>
                    <a:pt x="305" y="417"/>
                  </a:lnTo>
                  <a:lnTo>
                    <a:pt x="305" y="416"/>
                  </a:lnTo>
                  <a:lnTo>
                    <a:pt x="305" y="416"/>
                  </a:lnTo>
                  <a:lnTo>
                    <a:pt x="305" y="416"/>
                  </a:lnTo>
                  <a:lnTo>
                    <a:pt x="304" y="416"/>
                  </a:lnTo>
                  <a:lnTo>
                    <a:pt x="303" y="414"/>
                  </a:lnTo>
                  <a:lnTo>
                    <a:pt x="303" y="414"/>
                  </a:lnTo>
                  <a:lnTo>
                    <a:pt x="303" y="414"/>
                  </a:lnTo>
                  <a:lnTo>
                    <a:pt x="302" y="414"/>
                  </a:lnTo>
                  <a:lnTo>
                    <a:pt x="301" y="414"/>
                  </a:lnTo>
                  <a:lnTo>
                    <a:pt x="301" y="412"/>
                  </a:lnTo>
                  <a:lnTo>
                    <a:pt x="301" y="412"/>
                  </a:lnTo>
                  <a:lnTo>
                    <a:pt x="298" y="409"/>
                  </a:lnTo>
                  <a:lnTo>
                    <a:pt x="298" y="408"/>
                  </a:lnTo>
                  <a:lnTo>
                    <a:pt x="298" y="408"/>
                  </a:lnTo>
                  <a:lnTo>
                    <a:pt x="297" y="408"/>
                  </a:lnTo>
                  <a:lnTo>
                    <a:pt x="296" y="406"/>
                  </a:lnTo>
                  <a:lnTo>
                    <a:pt x="295" y="401"/>
                  </a:lnTo>
                  <a:lnTo>
                    <a:pt x="294" y="400"/>
                  </a:lnTo>
                  <a:lnTo>
                    <a:pt x="294" y="397"/>
                  </a:lnTo>
                  <a:lnTo>
                    <a:pt x="294" y="396"/>
                  </a:lnTo>
                  <a:lnTo>
                    <a:pt x="294" y="395"/>
                  </a:lnTo>
                  <a:lnTo>
                    <a:pt x="295" y="395"/>
                  </a:lnTo>
                  <a:lnTo>
                    <a:pt x="296" y="396"/>
                  </a:lnTo>
                  <a:lnTo>
                    <a:pt x="297" y="396"/>
                  </a:lnTo>
                  <a:lnTo>
                    <a:pt x="297" y="397"/>
                  </a:lnTo>
                  <a:lnTo>
                    <a:pt x="298" y="398"/>
                  </a:lnTo>
                  <a:lnTo>
                    <a:pt x="300" y="397"/>
                  </a:lnTo>
                  <a:lnTo>
                    <a:pt x="301" y="398"/>
                  </a:lnTo>
                  <a:lnTo>
                    <a:pt x="301" y="398"/>
                  </a:lnTo>
                  <a:lnTo>
                    <a:pt x="303" y="399"/>
                  </a:lnTo>
                  <a:lnTo>
                    <a:pt x="303" y="399"/>
                  </a:lnTo>
                  <a:lnTo>
                    <a:pt x="304" y="400"/>
                  </a:lnTo>
                  <a:lnTo>
                    <a:pt x="304" y="402"/>
                  </a:lnTo>
                  <a:lnTo>
                    <a:pt x="305" y="404"/>
                  </a:lnTo>
                  <a:lnTo>
                    <a:pt x="305" y="405"/>
                  </a:lnTo>
                  <a:lnTo>
                    <a:pt x="305" y="405"/>
                  </a:lnTo>
                  <a:lnTo>
                    <a:pt x="305" y="407"/>
                  </a:lnTo>
                  <a:lnTo>
                    <a:pt x="306" y="408"/>
                  </a:lnTo>
                  <a:lnTo>
                    <a:pt x="306" y="408"/>
                  </a:lnTo>
                  <a:lnTo>
                    <a:pt x="307" y="408"/>
                  </a:lnTo>
                  <a:lnTo>
                    <a:pt x="307" y="410"/>
                  </a:lnTo>
                  <a:lnTo>
                    <a:pt x="308" y="411"/>
                  </a:lnTo>
                  <a:lnTo>
                    <a:pt x="309" y="412"/>
                  </a:lnTo>
                  <a:lnTo>
                    <a:pt x="309" y="413"/>
                  </a:lnTo>
                  <a:lnTo>
                    <a:pt x="310" y="414"/>
                  </a:lnTo>
                  <a:lnTo>
                    <a:pt x="310" y="416"/>
                  </a:lnTo>
                  <a:lnTo>
                    <a:pt x="312" y="416"/>
                  </a:lnTo>
                  <a:lnTo>
                    <a:pt x="312" y="417"/>
                  </a:lnTo>
                  <a:lnTo>
                    <a:pt x="314" y="419"/>
                  </a:lnTo>
                  <a:lnTo>
                    <a:pt x="315" y="419"/>
                  </a:lnTo>
                  <a:lnTo>
                    <a:pt x="317" y="420"/>
                  </a:lnTo>
                  <a:lnTo>
                    <a:pt x="317" y="420"/>
                  </a:lnTo>
                  <a:lnTo>
                    <a:pt x="317" y="422"/>
                  </a:lnTo>
                  <a:lnTo>
                    <a:pt x="317" y="422"/>
                  </a:lnTo>
                  <a:lnTo>
                    <a:pt x="317" y="423"/>
                  </a:lnTo>
                  <a:lnTo>
                    <a:pt x="317" y="423"/>
                  </a:lnTo>
                  <a:lnTo>
                    <a:pt x="319" y="424"/>
                  </a:lnTo>
                  <a:lnTo>
                    <a:pt x="320" y="425"/>
                  </a:lnTo>
                  <a:lnTo>
                    <a:pt x="322" y="427"/>
                  </a:lnTo>
                  <a:lnTo>
                    <a:pt x="322" y="427"/>
                  </a:lnTo>
                  <a:lnTo>
                    <a:pt x="322" y="427"/>
                  </a:lnTo>
                  <a:lnTo>
                    <a:pt x="323" y="427"/>
                  </a:lnTo>
                  <a:lnTo>
                    <a:pt x="324" y="428"/>
                  </a:lnTo>
                  <a:lnTo>
                    <a:pt x="325" y="429"/>
                  </a:lnTo>
                  <a:lnTo>
                    <a:pt x="325" y="430"/>
                  </a:lnTo>
                  <a:lnTo>
                    <a:pt x="325" y="430"/>
                  </a:lnTo>
                  <a:lnTo>
                    <a:pt x="325" y="430"/>
                  </a:lnTo>
                  <a:lnTo>
                    <a:pt x="324" y="431"/>
                  </a:lnTo>
                  <a:lnTo>
                    <a:pt x="324" y="433"/>
                  </a:lnTo>
                  <a:lnTo>
                    <a:pt x="324" y="434"/>
                  </a:lnTo>
                  <a:lnTo>
                    <a:pt x="325" y="434"/>
                  </a:lnTo>
                  <a:lnTo>
                    <a:pt x="326" y="434"/>
                  </a:lnTo>
                  <a:lnTo>
                    <a:pt x="327" y="434"/>
                  </a:lnTo>
                  <a:lnTo>
                    <a:pt x="327" y="434"/>
                  </a:lnTo>
                  <a:lnTo>
                    <a:pt x="327" y="435"/>
                  </a:lnTo>
                  <a:lnTo>
                    <a:pt x="327" y="435"/>
                  </a:lnTo>
                  <a:lnTo>
                    <a:pt x="329" y="437"/>
                  </a:lnTo>
                  <a:lnTo>
                    <a:pt x="330" y="437"/>
                  </a:lnTo>
                  <a:lnTo>
                    <a:pt x="331" y="436"/>
                  </a:lnTo>
                  <a:lnTo>
                    <a:pt x="332" y="438"/>
                  </a:lnTo>
                  <a:lnTo>
                    <a:pt x="332" y="440"/>
                  </a:lnTo>
                  <a:lnTo>
                    <a:pt x="332" y="441"/>
                  </a:lnTo>
                  <a:lnTo>
                    <a:pt x="338" y="445"/>
                  </a:lnTo>
                  <a:lnTo>
                    <a:pt x="338" y="445"/>
                  </a:lnTo>
                  <a:lnTo>
                    <a:pt x="338" y="446"/>
                  </a:lnTo>
                  <a:lnTo>
                    <a:pt x="338" y="446"/>
                  </a:lnTo>
                  <a:lnTo>
                    <a:pt x="339" y="446"/>
                  </a:lnTo>
                  <a:lnTo>
                    <a:pt x="340" y="449"/>
                  </a:lnTo>
                  <a:lnTo>
                    <a:pt x="345" y="452"/>
                  </a:lnTo>
                  <a:lnTo>
                    <a:pt x="345" y="453"/>
                  </a:lnTo>
                  <a:lnTo>
                    <a:pt x="345" y="453"/>
                  </a:lnTo>
                  <a:lnTo>
                    <a:pt x="345" y="454"/>
                  </a:lnTo>
                  <a:lnTo>
                    <a:pt x="345" y="456"/>
                  </a:lnTo>
                  <a:lnTo>
                    <a:pt x="346" y="457"/>
                  </a:lnTo>
                  <a:lnTo>
                    <a:pt x="346" y="458"/>
                  </a:lnTo>
                  <a:lnTo>
                    <a:pt x="347" y="459"/>
                  </a:lnTo>
                  <a:lnTo>
                    <a:pt x="347" y="460"/>
                  </a:lnTo>
                  <a:lnTo>
                    <a:pt x="347" y="461"/>
                  </a:lnTo>
                  <a:lnTo>
                    <a:pt x="347" y="461"/>
                  </a:lnTo>
                  <a:lnTo>
                    <a:pt x="346" y="463"/>
                  </a:lnTo>
                  <a:lnTo>
                    <a:pt x="346" y="463"/>
                  </a:lnTo>
                  <a:lnTo>
                    <a:pt x="346" y="463"/>
                  </a:lnTo>
                  <a:lnTo>
                    <a:pt x="347" y="463"/>
                  </a:lnTo>
                  <a:lnTo>
                    <a:pt x="347" y="464"/>
                  </a:lnTo>
                  <a:lnTo>
                    <a:pt x="345" y="465"/>
                  </a:lnTo>
                  <a:lnTo>
                    <a:pt x="345" y="465"/>
                  </a:lnTo>
                  <a:lnTo>
                    <a:pt x="345" y="466"/>
                  </a:lnTo>
                  <a:lnTo>
                    <a:pt x="346" y="469"/>
                  </a:lnTo>
                  <a:lnTo>
                    <a:pt x="350" y="472"/>
                  </a:lnTo>
                  <a:lnTo>
                    <a:pt x="352" y="473"/>
                  </a:lnTo>
                  <a:lnTo>
                    <a:pt x="352" y="473"/>
                  </a:lnTo>
                  <a:lnTo>
                    <a:pt x="354" y="474"/>
                  </a:lnTo>
                  <a:lnTo>
                    <a:pt x="355" y="474"/>
                  </a:lnTo>
                  <a:lnTo>
                    <a:pt x="356" y="475"/>
                  </a:lnTo>
                  <a:lnTo>
                    <a:pt x="356" y="475"/>
                  </a:lnTo>
                  <a:lnTo>
                    <a:pt x="356" y="476"/>
                  </a:lnTo>
                  <a:lnTo>
                    <a:pt x="356" y="476"/>
                  </a:lnTo>
                  <a:lnTo>
                    <a:pt x="356" y="476"/>
                  </a:lnTo>
                  <a:lnTo>
                    <a:pt x="356" y="476"/>
                  </a:lnTo>
                  <a:lnTo>
                    <a:pt x="356" y="477"/>
                  </a:lnTo>
                  <a:lnTo>
                    <a:pt x="357" y="477"/>
                  </a:lnTo>
                  <a:lnTo>
                    <a:pt x="359" y="478"/>
                  </a:lnTo>
                  <a:lnTo>
                    <a:pt x="359" y="478"/>
                  </a:lnTo>
                  <a:lnTo>
                    <a:pt x="360" y="478"/>
                  </a:lnTo>
                  <a:lnTo>
                    <a:pt x="360" y="478"/>
                  </a:lnTo>
                  <a:lnTo>
                    <a:pt x="364" y="479"/>
                  </a:lnTo>
                  <a:lnTo>
                    <a:pt x="365" y="479"/>
                  </a:lnTo>
                  <a:lnTo>
                    <a:pt x="367" y="480"/>
                  </a:lnTo>
                  <a:lnTo>
                    <a:pt x="367" y="481"/>
                  </a:lnTo>
                  <a:lnTo>
                    <a:pt x="367" y="481"/>
                  </a:lnTo>
                  <a:lnTo>
                    <a:pt x="367" y="481"/>
                  </a:lnTo>
                  <a:lnTo>
                    <a:pt x="368" y="481"/>
                  </a:lnTo>
                  <a:lnTo>
                    <a:pt x="370" y="482"/>
                  </a:lnTo>
                  <a:lnTo>
                    <a:pt x="370" y="483"/>
                  </a:lnTo>
                  <a:lnTo>
                    <a:pt x="370" y="484"/>
                  </a:lnTo>
                  <a:lnTo>
                    <a:pt x="371" y="483"/>
                  </a:lnTo>
                  <a:lnTo>
                    <a:pt x="381" y="487"/>
                  </a:lnTo>
                  <a:lnTo>
                    <a:pt x="382" y="487"/>
                  </a:lnTo>
                  <a:lnTo>
                    <a:pt x="386" y="489"/>
                  </a:lnTo>
                  <a:lnTo>
                    <a:pt x="386" y="490"/>
                  </a:lnTo>
                  <a:lnTo>
                    <a:pt x="387" y="490"/>
                  </a:lnTo>
                  <a:lnTo>
                    <a:pt x="388" y="490"/>
                  </a:lnTo>
                  <a:lnTo>
                    <a:pt x="394" y="492"/>
                  </a:lnTo>
                  <a:lnTo>
                    <a:pt x="394" y="492"/>
                  </a:lnTo>
                  <a:lnTo>
                    <a:pt x="395" y="492"/>
                  </a:lnTo>
                  <a:lnTo>
                    <a:pt x="397" y="492"/>
                  </a:lnTo>
                  <a:lnTo>
                    <a:pt x="397" y="492"/>
                  </a:lnTo>
                  <a:lnTo>
                    <a:pt x="398" y="492"/>
                  </a:lnTo>
                  <a:lnTo>
                    <a:pt x="400" y="491"/>
                  </a:lnTo>
                  <a:lnTo>
                    <a:pt x="402" y="489"/>
                  </a:lnTo>
                  <a:lnTo>
                    <a:pt x="403" y="489"/>
                  </a:lnTo>
                  <a:lnTo>
                    <a:pt x="405" y="489"/>
                  </a:lnTo>
                  <a:lnTo>
                    <a:pt x="410" y="492"/>
                  </a:lnTo>
                  <a:lnTo>
                    <a:pt x="418" y="498"/>
                  </a:lnTo>
                  <a:lnTo>
                    <a:pt x="418" y="499"/>
                  </a:lnTo>
                  <a:lnTo>
                    <a:pt x="419" y="499"/>
                  </a:lnTo>
                  <a:lnTo>
                    <a:pt x="419" y="499"/>
                  </a:lnTo>
                  <a:lnTo>
                    <a:pt x="420" y="500"/>
                  </a:lnTo>
                  <a:lnTo>
                    <a:pt x="420" y="500"/>
                  </a:lnTo>
                  <a:lnTo>
                    <a:pt x="423" y="502"/>
                  </a:lnTo>
                  <a:lnTo>
                    <a:pt x="429" y="503"/>
                  </a:lnTo>
                  <a:lnTo>
                    <a:pt x="430" y="503"/>
                  </a:lnTo>
                  <a:lnTo>
                    <a:pt x="438" y="506"/>
                  </a:lnTo>
                  <a:lnTo>
                    <a:pt x="440" y="506"/>
                  </a:lnTo>
                  <a:lnTo>
                    <a:pt x="442" y="505"/>
                  </a:lnTo>
                  <a:lnTo>
                    <a:pt x="443" y="505"/>
                  </a:lnTo>
                  <a:lnTo>
                    <a:pt x="443" y="505"/>
                  </a:lnTo>
                  <a:lnTo>
                    <a:pt x="444" y="505"/>
                  </a:lnTo>
                  <a:lnTo>
                    <a:pt x="444" y="506"/>
                  </a:lnTo>
                  <a:lnTo>
                    <a:pt x="444" y="506"/>
                  </a:lnTo>
                  <a:lnTo>
                    <a:pt x="445" y="507"/>
                  </a:lnTo>
                  <a:lnTo>
                    <a:pt x="445" y="507"/>
                  </a:lnTo>
                  <a:lnTo>
                    <a:pt x="443" y="507"/>
                  </a:lnTo>
                  <a:lnTo>
                    <a:pt x="443" y="507"/>
                  </a:lnTo>
                  <a:lnTo>
                    <a:pt x="443" y="508"/>
                  </a:lnTo>
                  <a:lnTo>
                    <a:pt x="453" y="517"/>
                  </a:lnTo>
                  <a:lnTo>
                    <a:pt x="454" y="518"/>
                  </a:lnTo>
                  <a:lnTo>
                    <a:pt x="454" y="518"/>
                  </a:lnTo>
                  <a:lnTo>
                    <a:pt x="454" y="518"/>
                  </a:lnTo>
                  <a:lnTo>
                    <a:pt x="454" y="518"/>
                  </a:lnTo>
                  <a:lnTo>
                    <a:pt x="454" y="518"/>
                  </a:lnTo>
                  <a:lnTo>
                    <a:pt x="454" y="518"/>
                  </a:lnTo>
                  <a:lnTo>
                    <a:pt x="453" y="518"/>
                  </a:lnTo>
                  <a:lnTo>
                    <a:pt x="453" y="519"/>
                  </a:lnTo>
                  <a:lnTo>
                    <a:pt x="454" y="519"/>
                  </a:lnTo>
                  <a:lnTo>
                    <a:pt x="454" y="521"/>
                  </a:lnTo>
                  <a:lnTo>
                    <a:pt x="453" y="521"/>
                  </a:lnTo>
                  <a:lnTo>
                    <a:pt x="453" y="521"/>
                  </a:lnTo>
                  <a:lnTo>
                    <a:pt x="454" y="523"/>
                  </a:lnTo>
                  <a:lnTo>
                    <a:pt x="454" y="525"/>
                  </a:lnTo>
                  <a:lnTo>
                    <a:pt x="455" y="525"/>
                  </a:lnTo>
                  <a:lnTo>
                    <a:pt x="458" y="526"/>
                  </a:lnTo>
                  <a:lnTo>
                    <a:pt x="458" y="526"/>
                  </a:lnTo>
                  <a:lnTo>
                    <a:pt x="458" y="525"/>
                  </a:lnTo>
                  <a:lnTo>
                    <a:pt x="458" y="525"/>
                  </a:lnTo>
                  <a:lnTo>
                    <a:pt x="457" y="524"/>
                  </a:lnTo>
                  <a:lnTo>
                    <a:pt x="457" y="524"/>
                  </a:lnTo>
                  <a:lnTo>
                    <a:pt x="458" y="523"/>
                  </a:lnTo>
                  <a:lnTo>
                    <a:pt x="458" y="523"/>
                  </a:lnTo>
                  <a:lnTo>
                    <a:pt x="459" y="524"/>
                  </a:lnTo>
                  <a:lnTo>
                    <a:pt x="460" y="525"/>
                  </a:lnTo>
                  <a:lnTo>
                    <a:pt x="461" y="526"/>
                  </a:lnTo>
                  <a:lnTo>
                    <a:pt x="461" y="526"/>
                  </a:lnTo>
                  <a:lnTo>
                    <a:pt x="463" y="528"/>
                  </a:lnTo>
                  <a:lnTo>
                    <a:pt x="465" y="529"/>
                  </a:lnTo>
                  <a:lnTo>
                    <a:pt x="465" y="532"/>
                  </a:lnTo>
                  <a:lnTo>
                    <a:pt x="465" y="532"/>
                  </a:lnTo>
                  <a:lnTo>
                    <a:pt x="466" y="532"/>
                  </a:lnTo>
                  <a:lnTo>
                    <a:pt x="467" y="532"/>
                  </a:lnTo>
                  <a:lnTo>
                    <a:pt x="467" y="532"/>
                  </a:lnTo>
                  <a:lnTo>
                    <a:pt x="467" y="531"/>
                  </a:lnTo>
                  <a:lnTo>
                    <a:pt x="467" y="531"/>
                  </a:lnTo>
                  <a:lnTo>
                    <a:pt x="468" y="531"/>
                  </a:lnTo>
                  <a:lnTo>
                    <a:pt x="468" y="532"/>
                  </a:lnTo>
                  <a:lnTo>
                    <a:pt x="468" y="533"/>
                  </a:lnTo>
                  <a:lnTo>
                    <a:pt x="468" y="533"/>
                  </a:lnTo>
                  <a:lnTo>
                    <a:pt x="468" y="533"/>
                  </a:lnTo>
                  <a:lnTo>
                    <a:pt x="469" y="534"/>
                  </a:lnTo>
                  <a:lnTo>
                    <a:pt x="469" y="534"/>
                  </a:lnTo>
                  <a:lnTo>
                    <a:pt x="470" y="533"/>
                  </a:lnTo>
                  <a:lnTo>
                    <a:pt x="470" y="533"/>
                  </a:lnTo>
                  <a:lnTo>
                    <a:pt x="476" y="534"/>
                  </a:lnTo>
                  <a:lnTo>
                    <a:pt x="476" y="534"/>
                  </a:lnTo>
                  <a:lnTo>
                    <a:pt x="478" y="537"/>
                  </a:lnTo>
                  <a:lnTo>
                    <a:pt x="479" y="537"/>
                  </a:lnTo>
                  <a:lnTo>
                    <a:pt x="479" y="536"/>
                  </a:lnTo>
                  <a:lnTo>
                    <a:pt x="479" y="536"/>
                  </a:lnTo>
                  <a:lnTo>
                    <a:pt x="480" y="540"/>
                  </a:lnTo>
                  <a:lnTo>
                    <a:pt x="480" y="540"/>
                  </a:lnTo>
                  <a:lnTo>
                    <a:pt x="483" y="540"/>
                  </a:lnTo>
                  <a:lnTo>
                    <a:pt x="485" y="538"/>
                  </a:lnTo>
                  <a:lnTo>
                    <a:pt x="484" y="537"/>
                  </a:lnTo>
                  <a:lnTo>
                    <a:pt x="483" y="536"/>
                  </a:lnTo>
                  <a:lnTo>
                    <a:pt x="483" y="535"/>
                  </a:lnTo>
                  <a:lnTo>
                    <a:pt x="483" y="535"/>
                  </a:lnTo>
                  <a:lnTo>
                    <a:pt x="483" y="534"/>
                  </a:lnTo>
                  <a:lnTo>
                    <a:pt x="484" y="533"/>
                  </a:lnTo>
                  <a:lnTo>
                    <a:pt x="485" y="533"/>
                  </a:lnTo>
                  <a:lnTo>
                    <a:pt x="486" y="532"/>
                  </a:lnTo>
                  <a:lnTo>
                    <a:pt x="488" y="530"/>
                  </a:lnTo>
                  <a:lnTo>
                    <a:pt x="489" y="529"/>
                  </a:lnTo>
                  <a:lnTo>
                    <a:pt x="490" y="529"/>
                  </a:lnTo>
                  <a:lnTo>
                    <a:pt x="493" y="532"/>
                  </a:lnTo>
                  <a:lnTo>
                    <a:pt x="494" y="532"/>
                  </a:lnTo>
                  <a:lnTo>
                    <a:pt x="495" y="532"/>
                  </a:lnTo>
                  <a:lnTo>
                    <a:pt x="495" y="532"/>
                  </a:lnTo>
                  <a:lnTo>
                    <a:pt x="496" y="532"/>
                  </a:lnTo>
                  <a:lnTo>
                    <a:pt x="496" y="533"/>
                  </a:lnTo>
                  <a:lnTo>
                    <a:pt x="496" y="533"/>
                  </a:lnTo>
                  <a:lnTo>
                    <a:pt x="494" y="534"/>
                  </a:lnTo>
                  <a:lnTo>
                    <a:pt x="494" y="536"/>
                  </a:lnTo>
                  <a:lnTo>
                    <a:pt x="494" y="536"/>
                  </a:lnTo>
                  <a:lnTo>
                    <a:pt x="496" y="538"/>
                  </a:lnTo>
                  <a:lnTo>
                    <a:pt x="497" y="539"/>
                  </a:lnTo>
                  <a:lnTo>
                    <a:pt x="498" y="542"/>
                  </a:lnTo>
                  <a:lnTo>
                    <a:pt x="499" y="543"/>
                  </a:lnTo>
                  <a:lnTo>
                    <a:pt x="500" y="543"/>
                  </a:lnTo>
                  <a:lnTo>
                    <a:pt x="500" y="547"/>
                  </a:lnTo>
                  <a:lnTo>
                    <a:pt x="499" y="548"/>
                  </a:lnTo>
                  <a:lnTo>
                    <a:pt x="499" y="549"/>
                  </a:lnTo>
                  <a:lnTo>
                    <a:pt x="500" y="554"/>
                  </a:lnTo>
                  <a:lnTo>
                    <a:pt x="499" y="557"/>
                  </a:lnTo>
                  <a:lnTo>
                    <a:pt x="499" y="558"/>
                  </a:lnTo>
                  <a:lnTo>
                    <a:pt x="500" y="558"/>
                  </a:lnTo>
                  <a:lnTo>
                    <a:pt x="501" y="558"/>
                  </a:lnTo>
                  <a:lnTo>
                    <a:pt x="502" y="558"/>
                  </a:lnTo>
                  <a:lnTo>
                    <a:pt x="502" y="558"/>
                  </a:lnTo>
                  <a:lnTo>
                    <a:pt x="502" y="558"/>
                  </a:lnTo>
                  <a:lnTo>
                    <a:pt x="499" y="561"/>
                  </a:lnTo>
                  <a:lnTo>
                    <a:pt x="498" y="564"/>
                  </a:lnTo>
                  <a:lnTo>
                    <a:pt x="497" y="564"/>
                  </a:lnTo>
                  <a:lnTo>
                    <a:pt x="497" y="565"/>
                  </a:lnTo>
                  <a:lnTo>
                    <a:pt x="495" y="565"/>
                  </a:lnTo>
                  <a:lnTo>
                    <a:pt x="494" y="565"/>
                  </a:lnTo>
                  <a:lnTo>
                    <a:pt x="493" y="568"/>
                  </a:lnTo>
                  <a:lnTo>
                    <a:pt x="493" y="569"/>
                  </a:lnTo>
                  <a:lnTo>
                    <a:pt x="493" y="569"/>
                  </a:lnTo>
                  <a:lnTo>
                    <a:pt x="492" y="569"/>
                  </a:lnTo>
                  <a:lnTo>
                    <a:pt x="491" y="569"/>
                  </a:lnTo>
                  <a:lnTo>
                    <a:pt x="491" y="570"/>
                  </a:lnTo>
                  <a:lnTo>
                    <a:pt x="491" y="571"/>
                  </a:lnTo>
                  <a:lnTo>
                    <a:pt x="491" y="572"/>
                  </a:lnTo>
                  <a:lnTo>
                    <a:pt x="491" y="572"/>
                  </a:lnTo>
                  <a:lnTo>
                    <a:pt x="491" y="572"/>
                  </a:lnTo>
                  <a:lnTo>
                    <a:pt x="491" y="572"/>
                  </a:lnTo>
                  <a:lnTo>
                    <a:pt x="490" y="572"/>
                  </a:lnTo>
                  <a:lnTo>
                    <a:pt x="489" y="573"/>
                  </a:lnTo>
                  <a:lnTo>
                    <a:pt x="488" y="574"/>
                  </a:lnTo>
                  <a:lnTo>
                    <a:pt x="487" y="575"/>
                  </a:lnTo>
                  <a:lnTo>
                    <a:pt x="485" y="575"/>
                  </a:lnTo>
                  <a:lnTo>
                    <a:pt x="485" y="575"/>
                  </a:lnTo>
                  <a:lnTo>
                    <a:pt x="485" y="578"/>
                  </a:lnTo>
                  <a:lnTo>
                    <a:pt x="483" y="580"/>
                  </a:lnTo>
                  <a:lnTo>
                    <a:pt x="483" y="583"/>
                  </a:lnTo>
                  <a:lnTo>
                    <a:pt x="483" y="583"/>
                  </a:lnTo>
                  <a:lnTo>
                    <a:pt x="481" y="584"/>
                  </a:lnTo>
                  <a:lnTo>
                    <a:pt x="481" y="585"/>
                  </a:lnTo>
                  <a:lnTo>
                    <a:pt x="481" y="591"/>
                  </a:lnTo>
                  <a:lnTo>
                    <a:pt x="482" y="592"/>
                  </a:lnTo>
                  <a:lnTo>
                    <a:pt x="483" y="593"/>
                  </a:lnTo>
                  <a:lnTo>
                    <a:pt x="483" y="594"/>
                  </a:lnTo>
                  <a:lnTo>
                    <a:pt x="483" y="594"/>
                  </a:lnTo>
                  <a:lnTo>
                    <a:pt x="486" y="591"/>
                  </a:lnTo>
                  <a:lnTo>
                    <a:pt x="486" y="592"/>
                  </a:lnTo>
                  <a:lnTo>
                    <a:pt x="487" y="593"/>
                  </a:lnTo>
                  <a:lnTo>
                    <a:pt x="487" y="593"/>
                  </a:lnTo>
                  <a:lnTo>
                    <a:pt x="486" y="596"/>
                  </a:lnTo>
                  <a:lnTo>
                    <a:pt x="485" y="597"/>
                  </a:lnTo>
                  <a:lnTo>
                    <a:pt x="483" y="598"/>
                  </a:lnTo>
                  <a:lnTo>
                    <a:pt x="479" y="602"/>
                  </a:lnTo>
                  <a:lnTo>
                    <a:pt x="478" y="604"/>
                  </a:lnTo>
                  <a:lnTo>
                    <a:pt x="479" y="605"/>
                  </a:lnTo>
                  <a:lnTo>
                    <a:pt x="479" y="606"/>
                  </a:lnTo>
                  <a:lnTo>
                    <a:pt x="479" y="608"/>
                  </a:lnTo>
                  <a:lnTo>
                    <a:pt x="480" y="609"/>
                  </a:lnTo>
                  <a:lnTo>
                    <a:pt x="480" y="609"/>
                  </a:lnTo>
                  <a:lnTo>
                    <a:pt x="480" y="610"/>
                  </a:lnTo>
                  <a:lnTo>
                    <a:pt x="479" y="611"/>
                  </a:lnTo>
                  <a:lnTo>
                    <a:pt x="479" y="612"/>
                  </a:lnTo>
                  <a:lnTo>
                    <a:pt x="486" y="616"/>
                  </a:lnTo>
                  <a:lnTo>
                    <a:pt x="487" y="617"/>
                  </a:lnTo>
                  <a:lnTo>
                    <a:pt x="487" y="617"/>
                  </a:lnTo>
                  <a:lnTo>
                    <a:pt x="487" y="618"/>
                  </a:lnTo>
                  <a:lnTo>
                    <a:pt x="488" y="622"/>
                  </a:lnTo>
                  <a:lnTo>
                    <a:pt x="491" y="625"/>
                  </a:lnTo>
                  <a:lnTo>
                    <a:pt x="498" y="642"/>
                  </a:lnTo>
                  <a:lnTo>
                    <a:pt x="499" y="643"/>
                  </a:lnTo>
                  <a:lnTo>
                    <a:pt x="505" y="652"/>
                  </a:lnTo>
                  <a:lnTo>
                    <a:pt x="506" y="655"/>
                  </a:lnTo>
                  <a:lnTo>
                    <a:pt x="505" y="656"/>
                  </a:lnTo>
                  <a:lnTo>
                    <a:pt x="505" y="656"/>
                  </a:lnTo>
                  <a:lnTo>
                    <a:pt x="505" y="657"/>
                  </a:lnTo>
                  <a:lnTo>
                    <a:pt x="512" y="664"/>
                  </a:lnTo>
                  <a:lnTo>
                    <a:pt x="527" y="672"/>
                  </a:lnTo>
                  <a:lnTo>
                    <a:pt x="527" y="672"/>
                  </a:lnTo>
                  <a:lnTo>
                    <a:pt x="527" y="672"/>
                  </a:lnTo>
                  <a:lnTo>
                    <a:pt x="537" y="680"/>
                  </a:lnTo>
                  <a:lnTo>
                    <a:pt x="537" y="680"/>
                  </a:lnTo>
                  <a:lnTo>
                    <a:pt x="537" y="680"/>
                  </a:lnTo>
                  <a:lnTo>
                    <a:pt x="540" y="699"/>
                  </a:lnTo>
                  <a:lnTo>
                    <a:pt x="538" y="707"/>
                  </a:lnTo>
                  <a:lnTo>
                    <a:pt x="538" y="708"/>
                  </a:lnTo>
                  <a:lnTo>
                    <a:pt x="537" y="708"/>
                  </a:lnTo>
                  <a:lnTo>
                    <a:pt x="537" y="709"/>
                  </a:lnTo>
                  <a:lnTo>
                    <a:pt x="537" y="711"/>
                  </a:lnTo>
                  <a:lnTo>
                    <a:pt x="537" y="711"/>
                  </a:lnTo>
                  <a:lnTo>
                    <a:pt x="537" y="711"/>
                  </a:lnTo>
                  <a:lnTo>
                    <a:pt x="537" y="723"/>
                  </a:lnTo>
                  <a:lnTo>
                    <a:pt x="537" y="723"/>
                  </a:lnTo>
                  <a:lnTo>
                    <a:pt x="536" y="725"/>
                  </a:lnTo>
                  <a:lnTo>
                    <a:pt x="537" y="728"/>
                  </a:lnTo>
                  <a:lnTo>
                    <a:pt x="536" y="733"/>
                  </a:lnTo>
                  <a:lnTo>
                    <a:pt x="535" y="734"/>
                  </a:lnTo>
                  <a:lnTo>
                    <a:pt x="535" y="736"/>
                  </a:lnTo>
                  <a:lnTo>
                    <a:pt x="534" y="737"/>
                  </a:lnTo>
                  <a:lnTo>
                    <a:pt x="533" y="743"/>
                  </a:lnTo>
                  <a:lnTo>
                    <a:pt x="531" y="745"/>
                  </a:lnTo>
                  <a:lnTo>
                    <a:pt x="531" y="746"/>
                  </a:lnTo>
                  <a:lnTo>
                    <a:pt x="533" y="751"/>
                  </a:lnTo>
                  <a:lnTo>
                    <a:pt x="532" y="752"/>
                  </a:lnTo>
                  <a:lnTo>
                    <a:pt x="531" y="753"/>
                  </a:lnTo>
                  <a:lnTo>
                    <a:pt x="532" y="769"/>
                  </a:lnTo>
                  <a:lnTo>
                    <a:pt x="531" y="772"/>
                  </a:lnTo>
                  <a:lnTo>
                    <a:pt x="531" y="776"/>
                  </a:lnTo>
                  <a:lnTo>
                    <a:pt x="530" y="776"/>
                  </a:lnTo>
                  <a:lnTo>
                    <a:pt x="530" y="780"/>
                  </a:lnTo>
                  <a:lnTo>
                    <a:pt x="530" y="780"/>
                  </a:lnTo>
                  <a:lnTo>
                    <a:pt x="530" y="780"/>
                  </a:lnTo>
                  <a:lnTo>
                    <a:pt x="524" y="795"/>
                  </a:lnTo>
                  <a:lnTo>
                    <a:pt x="523" y="795"/>
                  </a:lnTo>
                  <a:lnTo>
                    <a:pt x="523" y="795"/>
                  </a:lnTo>
                  <a:lnTo>
                    <a:pt x="523" y="795"/>
                  </a:lnTo>
                  <a:lnTo>
                    <a:pt x="523" y="798"/>
                  </a:lnTo>
                  <a:lnTo>
                    <a:pt x="522" y="799"/>
                  </a:lnTo>
                  <a:lnTo>
                    <a:pt x="521" y="798"/>
                  </a:lnTo>
                  <a:lnTo>
                    <a:pt x="520" y="799"/>
                  </a:lnTo>
                  <a:lnTo>
                    <a:pt x="520" y="803"/>
                  </a:lnTo>
                  <a:lnTo>
                    <a:pt x="521" y="805"/>
                  </a:lnTo>
                  <a:lnTo>
                    <a:pt x="521" y="808"/>
                  </a:lnTo>
                  <a:lnTo>
                    <a:pt x="521" y="808"/>
                  </a:lnTo>
                  <a:lnTo>
                    <a:pt x="520" y="809"/>
                  </a:lnTo>
                  <a:lnTo>
                    <a:pt x="521" y="810"/>
                  </a:lnTo>
                  <a:lnTo>
                    <a:pt x="522" y="815"/>
                  </a:lnTo>
                  <a:lnTo>
                    <a:pt x="522" y="816"/>
                  </a:lnTo>
                  <a:lnTo>
                    <a:pt x="521" y="816"/>
                  </a:lnTo>
                  <a:lnTo>
                    <a:pt x="521" y="817"/>
                  </a:lnTo>
                  <a:lnTo>
                    <a:pt x="520" y="818"/>
                  </a:lnTo>
                  <a:lnTo>
                    <a:pt x="519" y="829"/>
                  </a:lnTo>
                  <a:lnTo>
                    <a:pt x="519" y="830"/>
                  </a:lnTo>
                  <a:lnTo>
                    <a:pt x="520" y="830"/>
                  </a:lnTo>
                  <a:lnTo>
                    <a:pt x="520" y="831"/>
                  </a:lnTo>
                  <a:lnTo>
                    <a:pt x="520" y="831"/>
                  </a:lnTo>
                  <a:lnTo>
                    <a:pt x="522" y="831"/>
                  </a:lnTo>
                  <a:lnTo>
                    <a:pt x="523" y="831"/>
                  </a:lnTo>
                  <a:lnTo>
                    <a:pt x="523" y="831"/>
                  </a:lnTo>
                  <a:lnTo>
                    <a:pt x="523" y="830"/>
                  </a:lnTo>
                  <a:lnTo>
                    <a:pt x="524" y="830"/>
                  </a:lnTo>
                  <a:lnTo>
                    <a:pt x="525" y="830"/>
                  </a:lnTo>
                  <a:lnTo>
                    <a:pt x="526" y="831"/>
                  </a:lnTo>
                  <a:lnTo>
                    <a:pt x="527" y="831"/>
                  </a:lnTo>
                  <a:lnTo>
                    <a:pt x="527" y="831"/>
                  </a:lnTo>
                  <a:lnTo>
                    <a:pt x="527" y="831"/>
                  </a:lnTo>
                  <a:lnTo>
                    <a:pt x="527" y="831"/>
                  </a:lnTo>
                  <a:lnTo>
                    <a:pt x="527" y="831"/>
                  </a:lnTo>
                  <a:lnTo>
                    <a:pt x="527" y="831"/>
                  </a:lnTo>
                  <a:lnTo>
                    <a:pt x="526" y="832"/>
                  </a:lnTo>
                  <a:lnTo>
                    <a:pt x="525" y="833"/>
                  </a:lnTo>
                  <a:lnTo>
                    <a:pt x="526" y="833"/>
                  </a:lnTo>
                  <a:lnTo>
                    <a:pt x="527" y="833"/>
                  </a:lnTo>
                  <a:lnTo>
                    <a:pt x="527" y="837"/>
                  </a:lnTo>
                  <a:lnTo>
                    <a:pt x="527" y="835"/>
                  </a:lnTo>
                  <a:lnTo>
                    <a:pt x="526" y="835"/>
                  </a:lnTo>
                  <a:lnTo>
                    <a:pt x="526" y="836"/>
                  </a:lnTo>
                  <a:lnTo>
                    <a:pt x="526" y="837"/>
                  </a:lnTo>
                  <a:lnTo>
                    <a:pt x="527" y="838"/>
                  </a:lnTo>
                  <a:lnTo>
                    <a:pt x="526" y="838"/>
                  </a:lnTo>
                  <a:lnTo>
                    <a:pt x="525" y="838"/>
                  </a:lnTo>
                  <a:lnTo>
                    <a:pt x="525" y="841"/>
                  </a:lnTo>
                  <a:lnTo>
                    <a:pt x="525" y="842"/>
                  </a:lnTo>
                  <a:lnTo>
                    <a:pt x="524" y="843"/>
                  </a:lnTo>
                  <a:lnTo>
                    <a:pt x="524" y="843"/>
                  </a:lnTo>
                  <a:lnTo>
                    <a:pt x="524" y="844"/>
                  </a:lnTo>
                  <a:lnTo>
                    <a:pt x="524" y="845"/>
                  </a:lnTo>
                  <a:lnTo>
                    <a:pt x="524" y="845"/>
                  </a:lnTo>
                  <a:lnTo>
                    <a:pt x="524" y="846"/>
                  </a:lnTo>
                  <a:lnTo>
                    <a:pt x="524" y="846"/>
                  </a:lnTo>
                  <a:lnTo>
                    <a:pt x="524" y="847"/>
                  </a:lnTo>
                  <a:lnTo>
                    <a:pt x="523" y="849"/>
                  </a:lnTo>
                  <a:lnTo>
                    <a:pt x="523" y="849"/>
                  </a:lnTo>
                  <a:lnTo>
                    <a:pt x="523" y="849"/>
                  </a:lnTo>
                  <a:lnTo>
                    <a:pt x="523" y="849"/>
                  </a:lnTo>
                  <a:lnTo>
                    <a:pt x="523" y="849"/>
                  </a:lnTo>
                  <a:lnTo>
                    <a:pt x="523" y="850"/>
                  </a:lnTo>
                  <a:lnTo>
                    <a:pt x="523" y="850"/>
                  </a:lnTo>
                  <a:lnTo>
                    <a:pt x="525" y="851"/>
                  </a:lnTo>
                  <a:lnTo>
                    <a:pt x="525" y="852"/>
                  </a:lnTo>
                  <a:lnTo>
                    <a:pt x="526" y="852"/>
                  </a:lnTo>
                  <a:lnTo>
                    <a:pt x="526" y="854"/>
                  </a:lnTo>
                  <a:lnTo>
                    <a:pt x="526" y="855"/>
                  </a:lnTo>
                  <a:lnTo>
                    <a:pt x="524" y="856"/>
                  </a:lnTo>
                  <a:lnTo>
                    <a:pt x="523" y="856"/>
                  </a:lnTo>
                  <a:lnTo>
                    <a:pt x="523" y="856"/>
                  </a:lnTo>
                  <a:lnTo>
                    <a:pt x="522" y="856"/>
                  </a:lnTo>
                  <a:lnTo>
                    <a:pt x="522" y="858"/>
                  </a:lnTo>
                  <a:lnTo>
                    <a:pt x="523" y="858"/>
                  </a:lnTo>
                  <a:lnTo>
                    <a:pt x="524" y="859"/>
                  </a:lnTo>
                  <a:lnTo>
                    <a:pt x="525" y="859"/>
                  </a:lnTo>
                  <a:lnTo>
                    <a:pt x="525" y="860"/>
                  </a:lnTo>
                  <a:lnTo>
                    <a:pt x="524" y="860"/>
                  </a:lnTo>
                  <a:lnTo>
                    <a:pt x="523" y="859"/>
                  </a:lnTo>
                  <a:lnTo>
                    <a:pt x="522" y="859"/>
                  </a:lnTo>
                  <a:lnTo>
                    <a:pt x="521" y="860"/>
                  </a:lnTo>
                  <a:lnTo>
                    <a:pt x="521" y="860"/>
                  </a:lnTo>
                  <a:lnTo>
                    <a:pt x="523" y="860"/>
                  </a:lnTo>
                  <a:lnTo>
                    <a:pt x="523" y="860"/>
                  </a:lnTo>
                  <a:lnTo>
                    <a:pt x="523" y="860"/>
                  </a:lnTo>
                  <a:lnTo>
                    <a:pt x="523" y="860"/>
                  </a:lnTo>
                  <a:lnTo>
                    <a:pt x="522" y="861"/>
                  </a:lnTo>
                  <a:lnTo>
                    <a:pt x="522" y="862"/>
                  </a:lnTo>
                  <a:lnTo>
                    <a:pt x="523" y="862"/>
                  </a:lnTo>
                  <a:lnTo>
                    <a:pt x="521" y="862"/>
                  </a:lnTo>
                  <a:lnTo>
                    <a:pt x="521" y="862"/>
                  </a:lnTo>
                  <a:lnTo>
                    <a:pt x="521" y="863"/>
                  </a:lnTo>
                  <a:lnTo>
                    <a:pt x="520" y="865"/>
                  </a:lnTo>
                  <a:lnTo>
                    <a:pt x="522" y="863"/>
                  </a:lnTo>
                  <a:lnTo>
                    <a:pt x="523" y="863"/>
                  </a:lnTo>
                  <a:lnTo>
                    <a:pt x="523" y="864"/>
                  </a:lnTo>
                  <a:lnTo>
                    <a:pt x="522" y="865"/>
                  </a:lnTo>
                  <a:lnTo>
                    <a:pt x="522" y="866"/>
                  </a:lnTo>
                  <a:lnTo>
                    <a:pt x="521" y="866"/>
                  </a:lnTo>
                  <a:lnTo>
                    <a:pt x="520" y="867"/>
                  </a:lnTo>
                  <a:lnTo>
                    <a:pt x="519" y="867"/>
                  </a:lnTo>
                  <a:lnTo>
                    <a:pt x="519" y="868"/>
                  </a:lnTo>
                  <a:lnTo>
                    <a:pt x="519" y="866"/>
                  </a:lnTo>
                  <a:lnTo>
                    <a:pt x="519" y="866"/>
                  </a:lnTo>
                  <a:lnTo>
                    <a:pt x="519" y="867"/>
                  </a:lnTo>
                  <a:lnTo>
                    <a:pt x="518" y="867"/>
                  </a:lnTo>
                  <a:lnTo>
                    <a:pt x="517" y="866"/>
                  </a:lnTo>
                  <a:lnTo>
                    <a:pt x="518" y="865"/>
                  </a:lnTo>
                  <a:lnTo>
                    <a:pt x="518" y="864"/>
                  </a:lnTo>
                  <a:lnTo>
                    <a:pt x="518" y="864"/>
                  </a:lnTo>
                  <a:lnTo>
                    <a:pt x="517" y="864"/>
                  </a:lnTo>
                  <a:lnTo>
                    <a:pt x="518" y="864"/>
                  </a:lnTo>
                  <a:lnTo>
                    <a:pt x="516" y="863"/>
                  </a:lnTo>
                  <a:lnTo>
                    <a:pt x="516" y="863"/>
                  </a:lnTo>
                  <a:lnTo>
                    <a:pt x="516" y="863"/>
                  </a:lnTo>
                  <a:lnTo>
                    <a:pt x="515" y="863"/>
                  </a:lnTo>
                  <a:lnTo>
                    <a:pt x="512" y="863"/>
                  </a:lnTo>
                  <a:lnTo>
                    <a:pt x="512" y="864"/>
                  </a:lnTo>
                  <a:lnTo>
                    <a:pt x="513" y="864"/>
                  </a:lnTo>
                  <a:lnTo>
                    <a:pt x="513" y="864"/>
                  </a:lnTo>
                  <a:lnTo>
                    <a:pt x="514" y="864"/>
                  </a:lnTo>
                  <a:lnTo>
                    <a:pt x="514" y="864"/>
                  </a:lnTo>
                  <a:lnTo>
                    <a:pt x="514" y="865"/>
                  </a:lnTo>
                  <a:lnTo>
                    <a:pt x="513" y="866"/>
                  </a:lnTo>
                  <a:lnTo>
                    <a:pt x="512" y="866"/>
                  </a:lnTo>
                  <a:lnTo>
                    <a:pt x="512" y="867"/>
                  </a:lnTo>
                  <a:lnTo>
                    <a:pt x="510" y="868"/>
                  </a:lnTo>
                  <a:lnTo>
                    <a:pt x="510" y="870"/>
                  </a:lnTo>
                  <a:lnTo>
                    <a:pt x="510" y="871"/>
                  </a:lnTo>
                  <a:lnTo>
                    <a:pt x="511" y="871"/>
                  </a:lnTo>
                  <a:lnTo>
                    <a:pt x="511" y="871"/>
                  </a:lnTo>
                  <a:lnTo>
                    <a:pt x="511" y="870"/>
                  </a:lnTo>
                  <a:lnTo>
                    <a:pt x="511" y="869"/>
                  </a:lnTo>
                  <a:lnTo>
                    <a:pt x="512" y="868"/>
                  </a:lnTo>
                  <a:lnTo>
                    <a:pt x="513" y="870"/>
                  </a:lnTo>
                  <a:lnTo>
                    <a:pt x="515" y="870"/>
                  </a:lnTo>
                  <a:lnTo>
                    <a:pt x="516" y="870"/>
                  </a:lnTo>
                  <a:lnTo>
                    <a:pt x="516" y="869"/>
                  </a:lnTo>
                  <a:lnTo>
                    <a:pt x="516" y="869"/>
                  </a:lnTo>
                  <a:lnTo>
                    <a:pt x="518" y="871"/>
                  </a:lnTo>
                  <a:lnTo>
                    <a:pt x="518" y="871"/>
                  </a:lnTo>
                  <a:lnTo>
                    <a:pt x="519" y="871"/>
                  </a:lnTo>
                  <a:lnTo>
                    <a:pt x="518" y="872"/>
                  </a:lnTo>
                  <a:lnTo>
                    <a:pt x="518" y="873"/>
                  </a:lnTo>
                  <a:lnTo>
                    <a:pt x="516" y="874"/>
                  </a:lnTo>
                  <a:lnTo>
                    <a:pt x="516" y="875"/>
                  </a:lnTo>
                  <a:lnTo>
                    <a:pt x="516" y="875"/>
                  </a:lnTo>
                  <a:lnTo>
                    <a:pt x="518" y="876"/>
                  </a:lnTo>
                  <a:lnTo>
                    <a:pt x="518" y="877"/>
                  </a:lnTo>
                  <a:lnTo>
                    <a:pt x="517" y="878"/>
                  </a:lnTo>
                  <a:lnTo>
                    <a:pt x="518" y="878"/>
                  </a:lnTo>
                  <a:lnTo>
                    <a:pt x="519" y="878"/>
                  </a:lnTo>
                  <a:lnTo>
                    <a:pt x="519" y="877"/>
                  </a:lnTo>
                  <a:lnTo>
                    <a:pt x="521" y="881"/>
                  </a:lnTo>
                  <a:lnTo>
                    <a:pt x="522" y="882"/>
                  </a:lnTo>
                  <a:lnTo>
                    <a:pt x="521" y="882"/>
                  </a:lnTo>
                  <a:lnTo>
                    <a:pt x="519" y="880"/>
                  </a:lnTo>
                  <a:lnTo>
                    <a:pt x="518" y="880"/>
                  </a:lnTo>
                  <a:lnTo>
                    <a:pt x="517" y="880"/>
                  </a:lnTo>
                  <a:lnTo>
                    <a:pt x="517" y="882"/>
                  </a:lnTo>
                  <a:lnTo>
                    <a:pt x="516" y="879"/>
                  </a:lnTo>
                  <a:lnTo>
                    <a:pt x="516" y="879"/>
                  </a:lnTo>
                  <a:lnTo>
                    <a:pt x="516" y="882"/>
                  </a:lnTo>
                  <a:lnTo>
                    <a:pt x="516" y="882"/>
                  </a:lnTo>
                  <a:lnTo>
                    <a:pt x="516" y="883"/>
                  </a:lnTo>
                  <a:lnTo>
                    <a:pt x="516" y="884"/>
                  </a:lnTo>
                  <a:lnTo>
                    <a:pt x="519" y="883"/>
                  </a:lnTo>
                  <a:lnTo>
                    <a:pt x="519" y="882"/>
                  </a:lnTo>
                  <a:lnTo>
                    <a:pt x="519" y="885"/>
                  </a:lnTo>
                  <a:lnTo>
                    <a:pt x="519" y="884"/>
                  </a:lnTo>
                  <a:lnTo>
                    <a:pt x="517" y="884"/>
                  </a:lnTo>
                  <a:lnTo>
                    <a:pt x="517" y="885"/>
                  </a:lnTo>
                  <a:lnTo>
                    <a:pt x="518" y="886"/>
                  </a:lnTo>
                  <a:lnTo>
                    <a:pt x="517" y="886"/>
                  </a:lnTo>
                  <a:lnTo>
                    <a:pt x="517" y="886"/>
                  </a:lnTo>
                  <a:lnTo>
                    <a:pt x="517" y="892"/>
                  </a:lnTo>
                  <a:lnTo>
                    <a:pt x="518" y="892"/>
                  </a:lnTo>
                  <a:lnTo>
                    <a:pt x="518" y="891"/>
                  </a:lnTo>
                  <a:lnTo>
                    <a:pt x="518" y="890"/>
                  </a:lnTo>
                  <a:lnTo>
                    <a:pt x="519" y="889"/>
                  </a:lnTo>
                  <a:lnTo>
                    <a:pt x="519" y="889"/>
                  </a:lnTo>
                  <a:lnTo>
                    <a:pt x="519" y="892"/>
                  </a:lnTo>
                  <a:lnTo>
                    <a:pt x="519" y="893"/>
                  </a:lnTo>
                  <a:lnTo>
                    <a:pt x="519" y="893"/>
                  </a:lnTo>
                  <a:lnTo>
                    <a:pt x="519" y="893"/>
                  </a:lnTo>
                  <a:lnTo>
                    <a:pt x="519" y="893"/>
                  </a:lnTo>
                  <a:lnTo>
                    <a:pt x="519" y="893"/>
                  </a:lnTo>
                  <a:lnTo>
                    <a:pt x="517" y="894"/>
                  </a:lnTo>
                  <a:lnTo>
                    <a:pt x="517" y="894"/>
                  </a:lnTo>
                  <a:lnTo>
                    <a:pt x="517" y="895"/>
                  </a:lnTo>
                  <a:lnTo>
                    <a:pt x="516" y="896"/>
                  </a:lnTo>
                  <a:lnTo>
                    <a:pt x="516" y="898"/>
                  </a:lnTo>
                  <a:lnTo>
                    <a:pt x="516" y="900"/>
                  </a:lnTo>
                  <a:lnTo>
                    <a:pt x="517" y="900"/>
                  </a:lnTo>
                  <a:lnTo>
                    <a:pt x="519" y="900"/>
                  </a:lnTo>
                  <a:lnTo>
                    <a:pt x="519" y="901"/>
                  </a:lnTo>
                  <a:lnTo>
                    <a:pt x="519" y="901"/>
                  </a:lnTo>
                  <a:lnTo>
                    <a:pt x="518" y="901"/>
                  </a:lnTo>
                  <a:lnTo>
                    <a:pt x="518" y="901"/>
                  </a:lnTo>
                  <a:lnTo>
                    <a:pt x="518" y="903"/>
                  </a:lnTo>
                  <a:lnTo>
                    <a:pt x="519" y="903"/>
                  </a:lnTo>
                  <a:lnTo>
                    <a:pt x="519" y="903"/>
                  </a:lnTo>
                  <a:lnTo>
                    <a:pt x="519" y="903"/>
                  </a:lnTo>
                  <a:lnTo>
                    <a:pt x="520" y="903"/>
                  </a:lnTo>
                  <a:lnTo>
                    <a:pt x="520" y="904"/>
                  </a:lnTo>
                  <a:lnTo>
                    <a:pt x="519" y="904"/>
                  </a:lnTo>
                  <a:lnTo>
                    <a:pt x="518" y="904"/>
                  </a:lnTo>
                  <a:lnTo>
                    <a:pt x="518" y="905"/>
                  </a:lnTo>
                  <a:lnTo>
                    <a:pt x="518" y="906"/>
                  </a:lnTo>
                  <a:lnTo>
                    <a:pt x="520" y="909"/>
                  </a:lnTo>
                  <a:lnTo>
                    <a:pt x="521" y="911"/>
                  </a:lnTo>
                  <a:lnTo>
                    <a:pt x="521" y="913"/>
                  </a:lnTo>
                  <a:lnTo>
                    <a:pt x="521" y="915"/>
                  </a:lnTo>
                  <a:lnTo>
                    <a:pt x="522" y="915"/>
                  </a:lnTo>
                  <a:lnTo>
                    <a:pt x="523" y="915"/>
                  </a:lnTo>
                  <a:lnTo>
                    <a:pt x="523" y="912"/>
                  </a:lnTo>
                  <a:lnTo>
                    <a:pt x="523" y="914"/>
                  </a:lnTo>
                  <a:lnTo>
                    <a:pt x="523" y="914"/>
                  </a:lnTo>
                  <a:lnTo>
                    <a:pt x="524" y="913"/>
                  </a:lnTo>
                  <a:lnTo>
                    <a:pt x="523" y="911"/>
                  </a:lnTo>
                  <a:lnTo>
                    <a:pt x="523" y="911"/>
                  </a:lnTo>
                  <a:lnTo>
                    <a:pt x="524" y="912"/>
                  </a:lnTo>
                  <a:lnTo>
                    <a:pt x="525" y="912"/>
                  </a:lnTo>
                  <a:lnTo>
                    <a:pt x="526" y="912"/>
                  </a:lnTo>
                  <a:lnTo>
                    <a:pt x="526" y="911"/>
                  </a:lnTo>
                  <a:lnTo>
                    <a:pt x="523" y="909"/>
                  </a:lnTo>
                  <a:lnTo>
                    <a:pt x="523" y="909"/>
                  </a:lnTo>
                  <a:lnTo>
                    <a:pt x="524" y="910"/>
                  </a:lnTo>
                  <a:lnTo>
                    <a:pt x="527" y="912"/>
                  </a:lnTo>
                  <a:lnTo>
                    <a:pt x="527" y="914"/>
                  </a:lnTo>
                  <a:lnTo>
                    <a:pt x="526" y="914"/>
                  </a:lnTo>
                  <a:lnTo>
                    <a:pt x="527" y="915"/>
                  </a:lnTo>
                  <a:lnTo>
                    <a:pt x="527" y="916"/>
                  </a:lnTo>
                  <a:lnTo>
                    <a:pt x="527" y="918"/>
                  </a:lnTo>
                  <a:lnTo>
                    <a:pt x="526" y="918"/>
                  </a:lnTo>
                  <a:lnTo>
                    <a:pt x="525" y="918"/>
                  </a:lnTo>
                  <a:lnTo>
                    <a:pt x="525" y="919"/>
                  </a:lnTo>
                  <a:lnTo>
                    <a:pt x="527" y="918"/>
                  </a:lnTo>
                  <a:lnTo>
                    <a:pt x="527" y="919"/>
                  </a:lnTo>
                  <a:lnTo>
                    <a:pt x="527" y="920"/>
                  </a:lnTo>
                  <a:lnTo>
                    <a:pt x="527" y="919"/>
                  </a:lnTo>
                  <a:lnTo>
                    <a:pt x="529" y="918"/>
                  </a:lnTo>
                  <a:lnTo>
                    <a:pt x="532" y="919"/>
                  </a:lnTo>
                  <a:lnTo>
                    <a:pt x="534" y="921"/>
                  </a:lnTo>
                  <a:lnTo>
                    <a:pt x="534" y="922"/>
                  </a:lnTo>
                  <a:lnTo>
                    <a:pt x="534" y="924"/>
                  </a:lnTo>
                  <a:lnTo>
                    <a:pt x="532" y="925"/>
                  </a:lnTo>
                  <a:lnTo>
                    <a:pt x="530" y="926"/>
                  </a:lnTo>
                  <a:lnTo>
                    <a:pt x="530" y="926"/>
                  </a:lnTo>
                  <a:lnTo>
                    <a:pt x="530" y="926"/>
                  </a:lnTo>
                  <a:lnTo>
                    <a:pt x="529" y="927"/>
                  </a:lnTo>
                  <a:lnTo>
                    <a:pt x="529" y="926"/>
                  </a:lnTo>
                  <a:lnTo>
                    <a:pt x="529" y="926"/>
                  </a:lnTo>
                  <a:lnTo>
                    <a:pt x="528" y="926"/>
                  </a:lnTo>
                  <a:lnTo>
                    <a:pt x="528" y="927"/>
                  </a:lnTo>
                  <a:lnTo>
                    <a:pt x="528" y="928"/>
                  </a:lnTo>
                  <a:lnTo>
                    <a:pt x="530" y="929"/>
                  </a:lnTo>
                  <a:lnTo>
                    <a:pt x="531" y="930"/>
                  </a:lnTo>
                  <a:lnTo>
                    <a:pt x="532" y="930"/>
                  </a:lnTo>
                  <a:lnTo>
                    <a:pt x="534" y="931"/>
                  </a:lnTo>
                  <a:lnTo>
                    <a:pt x="534" y="931"/>
                  </a:lnTo>
                  <a:lnTo>
                    <a:pt x="534" y="930"/>
                  </a:lnTo>
                  <a:lnTo>
                    <a:pt x="535" y="929"/>
                  </a:lnTo>
                  <a:lnTo>
                    <a:pt x="536" y="921"/>
                  </a:lnTo>
                  <a:lnTo>
                    <a:pt x="537" y="920"/>
                  </a:lnTo>
                  <a:lnTo>
                    <a:pt x="538" y="920"/>
                  </a:lnTo>
                  <a:lnTo>
                    <a:pt x="539" y="920"/>
                  </a:lnTo>
                  <a:lnTo>
                    <a:pt x="541" y="918"/>
                  </a:lnTo>
                  <a:lnTo>
                    <a:pt x="542" y="918"/>
                  </a:lnTo>
                  <a:lnTo>
                    <a:pt x="543" y="918"/>
                  </a:lnTo>
                  <a:lnTo>
                    <a:pt x="543" y="917"/>
                  </a:lnTo>
                  <a:lnTo>
                    <a:pt x="545" y="916"/>
                  </a:lnTo>
                  <a:lnTo>
                    <a:pt x="545" y="916"/>
                  </a:lnTo>
                  <a:lnTo>
                    <a:pt x="547" y="917"/>
                  </a:lnTo>
                  <a:lnTo>
                    <a:pt x="549" y="917"/>
                  </a:lnTo>
                  <a:lnTo>
                    <a:pt x="549" y="917"/>
                  </a:lnTo>
                  <a:lnTo>
                    <a:pt x="549" y="917"/>
                  </a:lnTo>
                  <a:lnTo>
                    <a:pt x="548" y="917"/>
                  </a:lnTo>
                  <a:lnTo>
                    <a:pt x="548" y="916"/>
                  </a:lnTo>
                  <a:lnTo>
                    <a:pt x="541" y="915"/>
                  </a:lnTo>
                  <a:lnTo>
                    <a:pt x="536" y="915"/>
                  </a:lnTo>
                  <a:lnTo>
                    <a:pt x="541" y="915"/>
                  </a:lnTo>
                  <a:lnTo>
                    <a:pt x="548" y="916"/>
                  </a:lnTo>
                  <a:lnTo>
                    <a:pt x="548" y="917"/>
                  </a:lnTo>
                  <a:lnTo>
                    <a:pt x="549" y="917"/>
                  </a:lnTo>
                  <a:lnTo>
                    <a:pt x="549" y="917"/>
                  </a:lnTo>
                  <a:lnTo>
                    <a:pt x="546" y="911"/>
                  </a:lnTo>
                  <a:lnTo>
                    <a:pt x="545" y="911"/>
                  </a:lnTo>
                  <a:lnTo>
                    <a:pt x="545" y="911"/>
                  </a:lnTo>
                  <a:lnTo>
                    <a:pt x="544" y="911"/>
                  </a:lnTo>
                  <a:lnTo>
                    <a:pt x="545" y="910"/>
                  </a:lnTo>
                  <a:lnTo>
                    <a:pt x="545" y="910"/>
                  </a:lnTo>
                  <a:lnTo>
                    <a:pt x="546" y="910"/>
                  </a:lnTo>
                  <a:lnTo>
                    <a:pt x="545" y="905"/>
                  </a:lnTo>
                  <a:lnTo>
                    <a:pt x="545" y="906"/>
                  </a:lnTo>
                  <a:lnTo>
                    <a:pt x="544" y="906"/>
                  </a:lnTo>
                  <a:lnTo>
                    <a:pt x="545" y="904"/>
                  </a:lnTo>
                  <a:lnTo>
                    <a:pt x="545" y="900"/>
                  </a:lnTo>
                  <a:lnTo>
                    <a:pt x="549" y="898"/>
                  </a:lnTo>
                  <a:lnTo>
                    <a:pt x="549" y="897"/>
                  </a:lnTo>
                  <a:lnTo>
                    <a:pt x="548" y="897"/>
                  </a:lnTo>
                  <a:lnTo>
                    <a:pt x="548" y="896"/>
                  </a:lnTo>
                  <a:lnTo>
                    <a:pt x="548" y="894"/>
                  </a:lnTo>
                  <a:lnTo>
                    <a:pt x="548" y="896"/>
                  </a:lnTo>
                  <a:lnTo>
                    <a:pt x="549" y="897"/>
                  </a:lnTo>
                  <a:lnTo>
                    <a:pt x="551" y="897"/>
                  </a:lnTo>
                  <a:lnTo>
                    <a:pt x="552" y="897"/>
                  </a:lnTo>
                  <a:lnTo>
                    <a:pt x="552" y="896"/>
                  </a:lnTo>
                  <a:lnTo>
                    <a:pt x="554" y="891"/>
                  </a:lnTo>
                  <a:lnTo>
                    <a:pt x="552" y="891"/>
                  </a:lnTo>
                  <a:lnTo>
                    <a:pt x="554" y="888"/>
                  </a:lnTo>
                  <a:lnTo>
                    <a:pt x="562" y="881"/>
                  </a:lnTo>
                  <a:lnTo>
                    <a:pt x="563" y="881"/>
                  </a:lnTo>
                  <a:lnTo>
                    <a:pt x="563" y="880"/>
                  </a:lnTo>
                  <a:lnTo>
                    <a:pt x="563" y="879"/>
                  </a:lnTo>
                  <a:lnTo>
                    <a:pt x="563" y="878"/>
                  </a:lnTo>
                  <a:lnTo>
                    <a:pt x="563" y="877"/>
                  </a:lnTo>
                  <a:lnTo>
                    <a:pt x="564" y="876"/>
                  </a:lnTo>
                  <a:lnTo>
                    <a:pt x="564" y="873"/>
                  </a:lnTo>
                  <a:lnTo>
                    <a:pt x="563" y="872"/>
                  </a:lnTo>
                  <a:lnTo>
                    <a:pt x="561" y="873"/>
                  </a:lnTo>
                  <a:lnTo>
                    <a:pt x="559" y="871"/>
                  </a:lnTo>
                  <a:lnTo>
                    <a:pt x="556" y="868"/>
                  </a:lnTo>
                  <a:lnTo>
                    <a:pt x="554" y="865"/>
                  </a:lnTo>
                  <a:lnTo>
                    <a:pt x="554" y="864"/>
                  </a:lnTo>
                  <a:lnTo>
                    <a:pt x="558" y="858"/>
                  </a:lnTo>
                  <a:lnTo>
                    <a:pt x="559" y="857"/>
                  </a:lnTo>
                  <a:lnTo>
                    <a:pt x="559" y="857"/>
                  </a:lnTo>
                  <a:lnTo>
                    <a:pt x="560" y="856"/>
                  </a:lnTo>
                  <a:lnTo>
                    <a:pt x="562" y="856"/>
                  </a:lnTo>
                  <a:lnTo>
                    <a:pt x="565" y="856"/>
                  </a:lnTo>
                  <a:lnTo>
                    <a:pt x="565" y="856"/>
                  </a:lnTo>
                  <a:lnTo>
                    <a:pt x="564" y="854"/>
                  </a:lnTo>
                  <a:lnTo>
                    <a:pt x="565" y="853"/>
                  </a:lnTo>
                  <a:lnTo>
                    <a:pt x="566" y="853"/>
                  </a:lnTo>
                  <a:lnTo>
                    <a:pt x="566" y="852"/>
                  </a:lnTo>
                  <a:lnTo>
                    <a:pt x="566" y="851"/>
                  </a:lnTo>
                  <a:lnTo>
                    <a:pt x="567" y="848"/>
                  </a:lnTo>
                  <a:lnTo>
                    <a:pt x="566" y="846"/>
                  </a:lnTo>
                  <a:lnTo>
                    <a:pt x="566" y="845"/>
                  </a:lnTo>
                  <a:lnTo>
                    <a:pt x="568" y="842"/>
                  </a:lnTo>
                  <a:lnTo>
                    <a:pt x="572" y="841"/>
                  </a:lnTo>
                  <a:lnTo>
                    <a:pt x="572" y="841"/>
                  </a:lnTo>
                  <a:lnTo>
                    <a:pt x="568" y="839"/>
                  </a:lnTo>
                  <a:lnTo>
                    <a:pt x="568" y="838"/>
                  </a:lnTo>
                  <a:lnTo>
                    <a:pt x="568" y="838"/>
                  </a:lnTo>
                  <a:lnTo>
                    <a:pt x="569" y="838"/>
                  </a:lnTo>
                  <a:lnTo>
                    <a:pt x="570" y="837"/>
                  </a:lnTo>
                  <a:lnTo>
                    <a:pt x="570" y="837"/>
                  </a:lnTo>
                  <a:lnTo>
                    <a:pt x="571" y="837"/>
                  </a:lnTo>
                  <a:lnTo>
                    <a:pt x="572" y="838"/>
                  </a:lnTo>
                  <a:lnTo>
                    <a:pt x="572" y="839"/>
                  </a:lnTo>
                  <a:lnTo>
                    <a:pt x="573" y="839"/>
                  </a:lnTo>
                  <a:lnTo>
                    <a:pt x="574" y="839"/>
                  </a:lnTo>
                  <a:lnTo>
                    <a:pt x="575" y="839"/>
                  </a:lnTo>
                  <a:lnTo>
                    <a:pt x="576" y="838"/>
                  </a:lnTo>
                  <a:lnTo>
                    <a:pt x="576" y="838"/>
                  </a:lnTo>
                  <a:lnTo>
                    <a:pt x="575" y="835"/>
                  </a:lnTo>
                  <a:lnTo>
                    <a:pt x="574" y="834"/>
                  </a:lnTo>
                  <a:lnTo>
                    <a:pt x="574" y="835"/>
                  </a:lnTo>
                  <a:lnTo>
                    <a:pt x="572" y="835"/>
                  </a:lnTo>
                  <a:lnTo>
                    <a:pt x="573" y="835"/>
                  </a:lnTo>
                  <a:lnTo>
                    <a:pt x="573" y="836"/>
                  </a:lnTo>
                  <a:lnTo>
                    <a:pt x="570" y="836"/>
                  </a:lnTo>
                  <a:lnTo>
                    <a:pt x="570" y="836"/>
                  </a:lnTo>
                  <a:lnTo>
                    <a:pt x="570" y="835"/>
                  </a:lnTo>
                  <a:lnTo>
                    <a:pt x="569" y="835"/>
                  </a:lnTo>
                  <a:lnTo>
                    <a:pt x="568" y="834"/>
                  </a:lnTo>
                  <a:lnTo>
                    <a:pt x="567" y="829"/>
                  </a:lnTo>
                  <a:lnTo>
                    <a:pt x="567" y="827"/>
                  </a:lnTo>
                  <a:lnTo>
                    <a:pt x="567" y="824"/>
                  </a:lnTo>
                  <a:lnTo>
                    <a:pt x="568" y="824"/>
                  </a:lnTo>
                  <a:lnTo>
                    <a:pt x="569" y="824"/>
                  </a:lnTo>
                  <a:lnTo>
                    <a:pt x="574" y="827"/>
                  </a:lnTo>
                  <a:lnTo>
                    <a:pt x="578" y="827"/>
                  </a:lnTo>
                  <a:lnTo>
                    <a:pt x="580" y="826"/>
                  </a:lnTo>
                  <a:lnTo>
                    <a:pt x="581" y="825"/>
                  </a:lnTo>
                  <a:lnTo>
                    <a:pt x="582" y="824"/>
                  </a:lnTo>
                  <a:lnTo>
                    <a:pt x="583" y="823"/>
                  </a:lnTo>
                  <a:lnTo>
                    <a:pt x="582" y="820"/>
                  </a:lnTo>
                  <a:lnTo>
                    <a:pt x="583" y="817"/>
                  </a:lnTo>
                  <a:lnTo>
                    <a:pt x="583" y="817"/>
                  </a:lnTo>
                  <a:lnTo>
                    <a:pt x="584" y="817"/>
                  </a:lnTo>
                  <a:lnTo>
                    <a:pt x="584" y="815"/>
                  </a:lnTo>
                  <a:lnTo>
                    <a:pt x="584" y="814"/>
                  </a:lnTo>
                  <a:lnTo>
                    <a:pt x="583" y="813"/>
                  </a:lnTo>
                  <a:lnTo>
                    <a:pt x="582" y="810"/>
                  </a:lnTo>
                  <a:lnTo>
                    <a:pt x="583" y="809"/>
                  </a:lnTo>
                  <a:lnTo>
                    <a:pt x="584" y="811"/>
                  </a:lnTo>
                  <a:lnTo>
                    <a:pt x="590" y="811"/>
                  </a:lnTo>
                  <a:lnTo>
                    <a:pt x="592" y="811"/>
                  </a:lnTo>
                  <a:lnTo>
                    <a:pt x="607" y="806"/>
                  </a:lnTo>
                  <a:lnTo>
                    <a:pt x="609" y="805"/>
                  </a:lnTo>
                  <a:lnTo>
                    <a:pt x="609" y="803"/>
                  </a:lnTo>
                  <a:lnTo>
                    <a:pt x="614" y="797"/>
                  </a:lnTo>
                  <a:lnTo>
                    <a:pt x="614" y="793"/>
                  </a:lnTo>
                  <a:lnTo>
                    <a:pt x="613" y="793"/>
                  </a:lnTo>
                  <a:lnTo>
                    <a:pt x="611" y="792"/>
                  </a:lnTo>
                  <a:lnTo>
                    <a:pt x="610" y="791"/>
                  </a:lnTo>
                  <a:lnTo>
                    <a:pt x="610" y="790"/>
                  </a:lnTo>
                  <a:lnTo>
                    <a:pt x="610" y="787"/>
                  </a:lnTo>
                  <a:lnTo>
                    <a:pt x="610" y="786"/>
                  </a:lnTo>
                  <a:lnTo>
                    <a:pt x="604" y="781"/>
                  </a:lnTo>
                  <a:lnTo>
                    <a:pt x="603" y="779"/>
                  </a:lnTo>
                  <a:lnTo>
                    <a:pt x="603" y="779"/>
                  </a:lnTo>
                  <a:lnTo>
                    <a:pt x="604" y="777"/>
                  </a:lnTo>
                  <a:lnTo>
                    <a:pt x="605" y="777"/>
                  </a:lnTo>
                  <a:lnTo>
                    <a:pt x="606" y="779"/>
                  </a:lnTo>
                  <a:lnTo>
                    <a:pt x="606" y="780"/>
                  </a:lnTo>
                  <a:lnTo>
                    <a:pt x="610" y="780"/>
                  </a:lnTo>
                  <a:lnTo>
                    <a:pt x="616" y="783"/>
                  </a:lnTo>
                  <a:lnTo>
                    <a:pt x="620" y="783"/>
                  </a:lnTo>
                  <a:lnTo>
                    <a:pt x="624" y="784"/>
                  </a:lnTo>
                  <a:lnTo>
                    <a:pt x="626" y="782"/>
                  </a:lnTo>
                  <a:lnTo>
                    <a:pt x="629" y="780"/>
                  </a:lnTo>
                  <a:lnTo>
                    <a:pt x="629" y="779"/>
                  </a:lnTo>
                  <a:lnTo>
                    <a:pt x="631" y="777"/>
                  </a:lnTo>
                  <a:lnTo>
                    <a:pt x="631" y="776"/>
                  </a:lnTo>
                  <a:lnTo>
                    <a:pt x="632" y="776"/>
                  </a:lnTo>
                  <a:lnTo>
                    <a:pt x="632" y="775"/>
                  </a:lnTo>
                  <a:lnTo>
                    <a:pt x="632" y="775"/>
                  </a:lnTo>
                  <a:lnTo>
                    <a:pt x="634" y="773"/>
                  </a:lnTo>
                  <a:lnTo>
                    <a:pt x="636" y="769"/>
                  </a:lnTo>
                  <a:lnTo>
                    <a:pt x="637" y="767"/>
                  </a:lnTo>
                  <a:lnTo>
                    <a:pt x="639" y="765"/>
                  </a:lnTo>
                  <a:lnTo>
                    <a:pt x="644" y="762"/>
                  </a:lnTo>
                  <a:lnTo>
                    <a:pt x="654" y="744"/>
                  </a:lnTo>
                  <a:lnTo>
                    <a:pt x="657" y="743"/>
                  </a:lnTo>
                  <a:lnTo>
                    <a:pt x="657" y="741"/>
                  </a:lnTo>
                  <a:lnTo>
                    <a:pt x="657" y="740"/>
                  </a:lnTo>
                  <a:lnTo>
                    <a:pt x="658" y="735"/>
                  </a:lnTo>
                  <a:lnTo>
                    <a:pt x="658" y="734"/>
                  </a:lnTo>
                  <a:lnTo>
                    <a:pt x="659" y="734"/>
                  </a:lnTo>
                  <a:lnTo>
                    <a:pt x="659" y="734"/>
                  </a:lnTo>
                  <a:lnTo>
                    <a:pt x="659" y="733"/>
                  </a:lnTo>
                  <a:lnTo>
                    <a:pt x="658" y="733"/>
                  </a:lnTo>
                  <a:lnTo>
                    <a:pt x="658" y="731"/>
                  </a:lnTo>
                  <a:lnTo>
                    <a:pt x="657" y="730"/>
                  </a:lnTo>
                  <a:lnTo>
                    <a:pt x="657" y="729"/>
                  </a:lnTo>
                  <a:lnTo>
                    <a:pt x="657" y="728"/>
                  </a:lnTo>
                  <a:lnTo>
                    <a:pt x="657" y="727"/>
                  </a:lnTo>
                  <a:lnTo>
                    <a:pt x="657" y="727"/>
                  </a:lnTo>
                  <a:lnTo>
                    <a:pt x="658" y="725"/>
                  </a:lnTo>
                  <a:lnTo>
                    <a:pt x="663" y="719"/>
                  </a:lnTo>
                  <a:lnTo>
                    <a:pt x="663" y="719"/>
                  </a:lnTo>
                  <a:lnTo>
                    <a:pt x="670" y="714"/>
                  </a:lnTo>
                  <a:lnTo>
                    <a:pt x="671" y="714"/>
                  </a:lnTo>
                  <a:lnTo>
                    <a:pt x="672" y="714"/>
                  </a:lnTo>
                  <a:lnTo>
                    <a:pt x="672" y="713"/>
                  </a:lnTo>
                  <a:lnTo>
                    <a:pt x="675" y="712"/>
                  </a:lnTo>
                  <a:lnTo>
                    <a:pt x="676" y="711"/>
                  </a:lnTo>
                  <a:lnTo>
                    <a:pt x="676" y="711"/>
                  </a:lnTo>
                  <a:lnTo>
                    <a:pt x="677" y="711"/>
                  </a:lnTo>
                  <a:lnTo>
                    <a:pt x="679" y="710"/>
                  </a:lnTo>
                  <a:lnTo>
                    <a:pt x="680" y="710"/>
                  </a:lnTo>
                  <a:lnTo>
                    <a:pt x="680" y="710"/>
                  </a:lnTo>
                  <a:lnTo>
                    <a:pt x="680" y="709"/>
                  </a:lnTo>
                  <a:lnTo>
                    <a:pt x="679" y="709"/>
                  </a:lnTo>
                  <a:lnTo>
                    <a:pt x="679" y="709"/>
                  </a:lnTo>
                  <a:lnTo>
                    <a:pt x="680" y="708"/>
                  </a:lnTo>
                  <a:lnTo>
                    <a:pt x="681" y="708"/>
                  </a:lnTo>
                  <a:lnTo>
                    <a:pt x="681" y="708"/>
                  </a:lnTo>
                  <a:lnTo>
                    <a:pt x="681" y="708"/>
                  </a:lnTo>
                  <a:lnTo>
                    <a:pt x="682" y="708"/>
                  </a:lnTo>
                  <a:lnTo>
                    <a:pt x="684" y="707"/>
                  </a:lnTo>
                  <a:lnTo>
                    <a:pt x="684" y="707"/>
                  </a:lnTo>
                  <a:lnTo>
                    <a:pt x="685" y="708"/>
                  </a:lnTo>
                  <a:lnTo>
                    <a:pt x="686" y="708"/>
                  </a:lnTo>
                  <a:lnTo>
                    <a:pt x="687" y="707"/>
                  </a:lnTo>
                  <a:lnTo>
                    <a:pt x="688" y="707"/>
                  </a:lnTo>
                  <a:lnTo>
                    <a:pt x="689" y="707"/>
                  </a:lnTo>
                  <a:lnTo>
                    <a:pt x="693" y="707"/>
                  </a:lnTo>
                  <a:lnTo>
                    <a:pt x="694" y="705"/>
                  </a:lnTo>
                  <a:lnTo>
                    <a:pt x="699" y="702"/>
                  </a:lnTo>
                  <a:lnTo>
                    <a:pt x="700" y="698"/>
                  </a:lnTo>
                  <a:lnTo>
                    <a:pt x="707" y="688"/>
                  </a:lnTo>
                  <a:lnTo>
                    <a:pt x="708" y="680"/>
                  </a:lnTo>
                  <a:lnTo>
                    <a:pt x="709" y="678"/>
                  </a:lnTo>
                  <a:lnTo>
                    <a:pt x="712" y="652"/>
                  </a:lnTo>
                  <a:lnTo>
                    <a:pt x="712" y="652"/>
                  </a:lnTo>
                  <a:lnTo>
                    <a:pt x="712" y="650"/>
                  </a:lnTo>
                  <a:lnTo>
                    <a:pt x="713" y="650"/>
                  </a:lnTo>
                  <a:lnTo>
                    <a:pt x="714" y="651"/>
                  </a:lnTo>
                  <a:lnTo>
                    <a:pt x="714" y="650"/>
                  </a:lnTo>
                  <a:lnTo>
                    <a:pt x="716" y="648"/>
                  </a:lnTo>
                  <a:lnTo>
                    <a:pt x="720" y="641"/>
                  </a:lnTo>
                  <a:lnTo>
                    <a:pt x="732" y="627"/>
                  </a:lnTo>
                  <a:lnTo>
                    <a:pt x="732" y="627"/>
                  </a:lnTo>
                  <a:lnTo>
                    <a:pt x="733" y="616"/>
                  </a:lnTo>
                  <a:lnTo>
                    <a:pt x="732" y="610"/>
                  </a:lnTo>
                  <a:lnTo>
                    <a:pt x="730" y="608"/>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2" name="Freeform 621"/>
            <p:cNvSpPr>
              <a:spLocks/>
            </p:cNvSpPr>
            <p:nvPr/>
          </p:nvSpPr>
          <p:spPr bwMode="auto">
            <a:xfrm>
              <a:off x="6088063" y="5776913"/>
              <a:ext cx="3175" cy="3175"/>
            </a:xfrm>
            <a:custGeom>
              <a:avLst/>
              <a:gdLst/>
              <a:ahLst/>
              <a:cxnLst>
                <a:cxn ang="0">
                  <a:pos x="1" y="0"/>
                </a:cxn>
                <a:cxn ang="0">
                  <a:pos x="1" y="1"/>
                </a:cxn>
                <a:cxn ang="0">
                  <a:pos x="1" y="1"/>
                </a:cxn>
                <a:cxn ang="0">
                  <a:pos x="0" y="2"/>
                </a:cxn>
                <a:cxn ang="0">
                  <a:pos x="1" y="1"/>
                </a:cxn>
                <a:cxn ang="0">
                  <a:pos x="1" y="1"/>
                </a:cxn>
                <a:cxn ang="0">
                  <a:pos x="1" y="0"/>
                </a:cxn>
                <a:cxn ang="0">
                  <a:pos x="2" y="0"/>
                </a:cxn>
                <a:cxn ang="0">
                  <a:pos x="1" y="0"/>
                </a:cxn>
              </a:cxnLst>
              <a:rect l="0" t="0" r="r" b="b"/>
              <a:pathLst>
                <a:path w="2" h="2">
                  <a:moveTo>
                    <a:pt x="1" y="0"/>
                  </a:moveTo>
                  <a:lnTo>
                    <a:pt x="1" y="1"/>
                  </a:lnTo>
                  <a:lnTo>
                    <a:pt x="1" y="1"/>
                  </a:lnTo>
                  <a:lnTo>
                    <a:pt x="0" y="2"/>
                  </a:lnTo>
                  <a:lnTo>
                    <a:pt x="1" y="1"/>
                  </a:lnTo>
                  <a:lnTo>
                    <a:pt x="1" y="1"/>
                  </a:lnTo>
                  <a:lnTo>
                    <a:pt x="1" y="0"/>
                  </a:lnTo>
                  <a:lnTo>
                    <a:pt x="2"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3" name="Freeform 622"/>
            <p:cNvSpPr>
              <a:spLocks/>
            </p:cNvSpPr>
            <p:nvPr/>
          </p:nvSpPr>
          <p:spPr bwMode="auto">
            <a:xfrm>
              <a:off x="6091238" y="5772150"/>
              <a:ext cx="3175" cy="4763"/>
            </a:xfrm>
            <a:custGeom>
              <a:avLst/>
              <a:gdLst/>
              <a:ahLst/>
              <a:cxnLst>
                <a:cxn ang="0">
                  <a:pos x="2" y="1"/>
                </a:cxn>
                <a:cxn ang="0">
                  <a:pos x="1" y="2"/>
                </a:cxn>
                <a:cxn ang="0">
                  <a:pos x="0" y="2"/>
                </a:cxn>
                <a:cxn ang="0">
                  <a:pos x="0" y="2"/>
                </a:cxn>
                <a:cxn ang="0">
                  <a:pos x="0" y="3"/>
                </a:cxn>
                <a:cxn ang="0">
                  <a:pos x="0" y="2"/>
                </a:cxn>
                <a:cxn ang="0">
                  <a:pos x="0" y="2"/>
                </a:cxn>
                <a:cxn ang="0">
                  <a:pos x="1" y="2"/>
                </a:cxn>
                <a:cxn ang="0">
                  <a:pos x="2" y="1"/>
                </a:cxn>
                <a:cxn ang="0">
                  <a:pos x="2" y="0"/>
                </a:cxn>
                <a:cxn ang="0">
                  <a:pos x="2" y="0"/>
                </a:cxn>
                <a:cxn ang="0">
                  <a:pos x="2" y="0"/>
                </a:cxn>
                <a:cxn ang="0">
                  <a:pos x="2" y="1"/>
                </a:cxn>
              </a:cxnLst>
              <a:rect l="0" t="0" r="r" b="b"/>
              <a:pathLst>
                <a:path w="2" h="3">
                  <a:moveTo>
                    <a:pt x="2" y="1"/>
                  </a:moveTo>
                  <a:lnTo>
                    <a:pt x="1" y="2"/>
                  </a:lnTo>
                  <a:lnTo>
                    <a:pt x="0" y="2"/>
                  </a:lnTo>
                  <a:lnTo>
                    <a:pt x="0" y="2"/>
                  </a:lnTo>
                  <a:lnTo>
                    <a:pt x="0" y="3"/>
                  </a:lnTo>
                  <a:lnTo>
                    <a:pt x="0" y="2"/>
                  </a:lnTo>
                  <a:lnTo>
                    <a:pt x="0" y="2"/>
                  </a:lnTo>
                  <a:lnTo>
                    <a:pt x="1" y="2"/>
                  </a:lnTo>
                  <a:lnTo>
                    <a:pt x="2" y="1"/>
                  </a:lnTo>
                  <a:lnTo>
                    <a:pt x="2" y="0"/>
                  </a:lnTo>
                  <a:lnTo>
                    <a:pt x="2" y="0"/>
                  </a:lnTo>
                  <a:lnTo>
                    <a:pt x="2" y="0"/>
                  </a:lnTo>
                  <a:lnTo>
                    <a:pt x="2"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4" name="Freeform 623"/>
            <p:cNvSpPr>
              <a:spLocks/>
            </p:cNvSpPr>
            <p:nvPr/>
          </p:nvSpPr>
          <p:spPr bwMode="auto">
            <a:xfrm>
              <a:off x="6094413" y="5768975"/>
              <a:ext cx="1588" cy="1588"/>
            </a:xfrm>
            <a:custGeom>
              <a:avLst/>
              <a:gdLst/>
              <a:ahLst/>
              <a:cxnLst>
                <a:cxn ang="0">
                  <a:pos x="1" y="1"/>
                </a:cxn>
                <a:cxn ang="0">
                  <a:pos x="0" y="1"/>
                </a:cxn>
                <a:cxn ang="0">
                  <a:pos x="1" y="1"/>
                </a:cxn>
                <a:cxn ang="0">
                  <a:pos x="1" y="0"/>
                </a:cxn>
                <a:cxn ang="0">
                  <a:pos x="1" y="1"/>
                </a:cxn>
              </a:cxnLst>
              <a:rect l="0" t="0" r="r" b="b"/>
              <a:pathLst>
                <a:path w="1" h="1">
                  <a:moveTo>
                    <a:pt x="1" y="1"/>
                  </a:moveTo>
                  <a:lnTo>
                    <a:pt x="0" y="1"/>
                  </a:lnTo>
                  <a:lnTo>
                    <a:pt x="1" y="1"/>
                  </a:lnTo>
                  <a:lnTo>
                    <a:pt x="1" y="0"/>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5" name="Freeform 624"/>
            <p:cNvSpPr>
              <a:spLocks/>
            </p:cNvSpPr>
            <p:nvPr/>
          </p:nvSpPr>
          <p:spPr bwMode="auto">
            <a:xfrm>
              <a:off x="7947026" y="5791200"/>
              <a:ext cx="1588" cy="1588"/>
            </a:xfrm>
            <a:custGeom>
              <a:avLst/>
              <a:gdLst/>
              <a:ahLst/>
              <a:cxnLst>
                <a:cxn ang="0">
                  <a:pos x="1" y="1"/>
                </a:cxn>
                <a:cxn ang="0">
                  <a:pos x="1" y="0"/>
                </a:cxn>
                <a:cxn ang="0">
                  <a:pos x="0" y="0"/>
                </a:cxn>
                <a:cxn ang="0">
                  <a:pos x="1" y="1"/>
                </a:cxn>
                <a:cxn ang="0">
                  <a:pos x="1" y="1"/>
                </a:cxn>
                <a:cxn ang="0">
                  <a:pos x="1" y="1"/>
                </a:cxn>
              </a:cxnLst>
              <a:rect l="0" t="0" r="r" b="b"/>
              <a:pathLst>
                <a:path w="1" h="1">
                  <a:moveTo>
                    <a:pt x="1" y="1"/>
                  </a:moveTo>
                  <a:lnTo>
                    <a:pt x="1" y="0"/>
                  </a:lnTo>
                  <a:lnTo>
                    <a:pt x="0" y="0"/>
                  </a:lnTo>
                  <a:lnTo>
                    <a:pt x="1" y="1"/>
                  </a:lnTo>
                  <a:lnTo>
                    <a:pt x="1"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6" name="Freeform 625"/>
            <p:cNvSpPr>
              <a:spLocks/>
            </p:cNvSpPr>
            <p:nvPr/>
          </p:nvSpPr>
          <p:spPr bwMode="auto">
            <a:xfrm>
              <a:off x="7937501" y="5792788"/>
              <a:ext cx="1588" cy="1588"/>
            </a:xfrm>
            <a:custGeom>
              <a:avLst/>
              <a:gdLst/>
              <a:ahLst/>
              <a:cxnLst>
                <a:cxn ang="0">
                  <a:pos x="1" y="0"/>
                </a:cxn>
                <a:cxn ang="0">
                  <a:pos x="1" y="0"/>
                </a:cxn>
                <a:cxn ang="0">
                  <a:pos x="1" y="0"/>
                </a:cxn>
                <a:cxn ang="0">
                  <a:pos x="0" y="0"/>
                </a:cxn>
                <a:cxn ang="0">
                  <a:pos x="0" y="0"/>
                </a:cxn>
                <a:cxn ang="0">
                  <a:pos x="0" y="0"/>
                </a:cxn>
                <a:cxn ang="0">
                  <a:pos x="1" y="1"/>
                </a:cxn>
                <a:cxn ang="0">
                  <a:pos x="1" y="0"/>
                </a:cxn>
              </a:cxnLst>
              <a:rect l="0" t="0" r="r" b="b"/>
              <a:pathLst>
                <a:path w="1" h="1">
                  <a:moveTo>
                    <a:pt x="1" y="0"/>
                  </a:moveTo>
                  <a:lnTo>
                    <a:pt x="1" y="0"/>
                  </a:lnTo>
                  <a:lnTo>
                    <a:pt x="1" y="0"/>
                  </a:lnTo>
                  <a:lnTo>
                    <a:pt x="0" y="0"/>
                  </a:lnTo>
                  <a:lnTo>
                    <a:pt x="0" y="0"/>
                  </a:lnTo>
                  <a:lnTo>
                    <a:pt x="0" y="0"/>
                  </a:lnTo>
                  <a:lnTo>
                    <a:pt x="1" y="1"/>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7" name="Freeform 626"/>
            <p:cNvSpPr>
              <a:spLocks/>
            </p:cNvSpPr>
            <p:nvPr/>
          </p:nvSpPr>
          <p:spPr bwMode="auto">
            <a:xfrm>
              <a:off x="7943851" y="5792788"/>
              <a:ext cx="7938" cy="6350"/>
            </a:xfrm>
            <a:custGeom>
              <a:avLst/>
              <a:gdLst/>
              <a:ahLst/>
              <a:cxnLst>
                <a:cxn ang="0">
                  <a:pos x="1" y="0"/>
                </a:cxn>
                <a:cxn ang="0">
                  <a:pos x="1" y="0"/>
                </a:cxn>
                <a:cxn ang="0">
                  <a:pos x="1" y="0"/>
                </a:cxn>
                <a:cxn ang="0">
                  <a:pos x="1" y="0"/>
                </a:cxn>
                <a:cxn ang="0">
                  <a:pos x="0" y="3"/>
                </a:cxn>
                <a:cxn ang="0">
                  <a:pos x="1" y="3"/>
                </a:cxn>
                <a:cxn ang="0">
                  <a:pos x="1" y="2"/>
                </a:cxn>
                <a:cxn ang="0">
                  <a:pos x="1" y="2"/>
                </a:cxn>
                <a:cxn ang="0">
                  <a:pos x="2" y="2"/>
                </a:cxn>
                <a:cxn ang="0">
                  <a:pos x="3" y="3"/>
                </a:cxn>
                <a:cxn ang="0">
                  <a:pos x="4" y="4"/>
                </a:cxn>
                <a:cxn ang="0">
                  <a:pos x="5" y="4"/>
                </a:cxn>
                <a:cxn ang="0">
                  <a:pos x="5" y="3"/>
                </a:cxn>
                <a:cxn ang="0">
                  <a:pos x="5" y="3"/>
                </a:cxn>
                <a:cxn ang="0">
                  <a:pos x="1" y="0"/>
                </a:cxn>
                <a:cxn ang="0">
                  <a:pos x="1" y="0"/>
                </a:cxn>
              </a:cxnLst>
              <a:rect l="0" t="0" r="r" b="b"/>
              <a:pathLst>
                <a:path w="5" h="4">
                  <a:moveTo>
                    <a:pt x="1" y="0"/>
                  </a:moveTo>
                  <a:lnTo>
                    <a:pt x="1" y="0"/>
                  </a:lnTo>
                  <a:lnTo>
                    <a:pt x="1" y="0"/>
                  </a:lnTo>
                  <a:lnTo>
                    <a:pt x="1" y="0"/>
                  </a:lnTo>
                  <a:lnTo>
                    <a:pt x="0" y="3"/>
                  </a:lnTo>
                  <a:lnTo>
                    <a:pt x="1" y="3"/>
                  </a:lnTo>
                  <a:lnTo>
                    <a:pt x="1" y="2"/>
                  </a:lnTo>
                  <a:lnTo>
                    <a:pt x="1" y="2"/>
                  </a:lnTo>
                  <a:lnTo>
                    <a:pt x="2" y="2"/>
                  </a:lnTo>
                  <a:lnTo>
                    <a:pt x="3" y="3"/>
                  </a:lnTo>
                  <a:lnTo>
                    <a:pt x="4" y="4"/>
                  </a:lnTo>
                  <a:lnTo>
                    <a:pt x="5" y="4"/>
                  </a:lnTo>
                  <a:lnTo>
                    <a:pt x="5" y="3"/>
                  </a:lnTo>
                  <a:lnTo>
                    <a:pt x="5" y="3"/>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8" name="Freeform 627"/>
            <p:cNvSpPr>
              <a:spLocks/>
            </p:cNvSpPr>
            <p:nvPr/>
          </p:nvSpPr>
          <p:spPr bwMode="auto">
            <a:xfrm>
              <a:off x="7932738" y="5799138"/>
              <a:ext cx="9525" cy="11113"/>
            </a:xfrm>
            <a:custGeom>
              <a:avLst/>
              <a:gdLst/>
              <a:ahLst/>
              <a:cxnLst>
                <a:cxn ang="0">
                  <a:pos x="2" y="0"/>
                </a:cxn>
                <a:cxn ang="0">
                  <a:pos x="1" y="0"/>
                </a:cxn>
                <a:cxn ang="0">
                  <a:pos x="1" y="0"/>
                </a:cxn>
                <a:cxn ang="0">
                  <a:pos x="0" y="0"/>
                </a:cxn>
                <a:cxn ang="0">
                  <a:pos x="0" y="0"/>
                </a:cxn>
                <a:cxn ang="0">
                  <a:pos x="1" y="0"/>
                </a:cxn>
                <a:cxn ang="0">
                  <a:pos x="1" y="7"/>
                </a:cxn>
                <a:cxn ang="0">
                  <a:pos x="1" y="7"/>
                </a:cxn>
                <a:cxn ang="0">
                  <a:pos x="4" y="6"/>
                </a:cxn>
                <a:cxn ang="0">
                  <a:pos x="6" y="4"/>
                </a:cxn>
                <a:cxn ang="0">
                  <a:pos x="6" y="3"/>
                </a:cxn>
                <a:cxn ang="0">
                  <a:pos x="6" y="1"/>
                </a:cxn>
                <a:cxn ang="0">
                  <a:pos x="6" y="1"/>
                </a:cxn>
                <a:cxn ang="0">
                  <a:pos x="5" y="2"/>
                </a:cxn>
                <a:cxn ang="0">
                  <a:pos x="4" y="1"/>
                </a:cxn>
                <a:cxn ang="0">
                  <a:pos x="3" y="1"/>
                </a:cxn>
                <a:cxn ang="0">
                  <a:pos x="2" y="0"/>
                </a:cxn>
              </a:cxnLst>
              <a:rect l="0" t="0" r="r" b="b"/>
              <a:pathLst>
                <a:path w="6" h="7">
                  <a:moveTo>
                    <a:pt x="2" y="0"/>
                  </a:moveTo>
                  <a:lnTo>
                    <a:pt x="1" y="0"/>
                  </a:lnTo>
                  <a:lnTo>
                    <a:pt x="1" y="0"/>
                  </a:lnTo>
                  <a:lnTo>
                    <a:pt x="0" y="0"/>
                  </a:lnTo>
                  <a:lnTo>
                    <a:pt x="0" y="0"/>
                  </a:lnTo>
                  <a:lnTo>
                    <a:pt x="1" y="0"/>
                  </a:lnTo>
                  <a:lnTo>
                    <a:pt x="1" y="7"/>
                  </a:lnTo>
                  <a:lnTo>
                    <a:pt x="1" y="7"/>
                  </a:lnTo>
                  <a:lnTo>
                    <a:pt x="4" y="6"/>
                  </a:lnTo>
                  <a:lnTo>
                    <a:pt x="6" y="4"/>
                  </a:lnTo>
                  <a:lnTo>
                    <a:pt x="6" y="3"/>
                  </a:lnTo>
                  <a:lnTo>
                    <a:pt x="6" y="1"/>
                  </a:lnTo>
                  <a:lnTo>
                    <a:pt x="6" y="1"/>
                  </a:lnTo>
                  <a:lnTo>
                    <a:pt x="5" y="2"/>
                  </a:lnTo>
                  <a:lnTo>
                    <a:pt x="4" y="1"/>
                  </a:lnTo>
                  <a:lnTo>
                    <a:pt x="3"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69" name="Freeform 628"/>
            <p:cNvSpPr>
              <a:spLocks/>
            </p:cNvSpPr>
            <p:nvPr/>
          </p:nvSpPr>
          <p:spPr bwMode="auto">
            <a:xfrm>
              <a:off x="7937501" y="5805488"/>
              <a:ext cx="7938" cy="17463"/>
            </a:xfrm>
            <a:custGeom>
              <a:avLst/>
              <a:gdLst/>
              <a:ahLst/>
              <a:cxnLst>
                <a:cxn ang="0">
                  <a:pos x="5" y="4"/>
                </a:cxn>
                <a:cxn ang="0">
                  <a:pos x="5" y="3"/>
                </a:cxn>
                <a:cxn ang="0">
                  <a:pos x="5" y="3"/>
                </a:cxn>
                <a:cxn ang="0">
                  <a:pos x="5" y="1"/>
                </a:cxn>
                <a:cxn ang="0">
                  <a:pos x="4" y="0"/>
                </a:cxn>
                <a:cxn ang="0">
                  <a:pos x="2" y="1"/>
                </a:cxn>
                <a:cxn ang="0">
                  <a:pos x="2" y="1"/>
                </a:cxn>
                <a:cxn ang="0">
                  <a:pos x="1" y="3"/>
                </a:cxn>
                <a:cxn ang="0">
                  <a:pos x="1" y="5"/>
                </a:cxn>
                <a:cxn ang="0">
                  <a:pos x="1" y="6"/>
                </a:cxn>
                <a:cxn ang="0">
                  <a:pos x="0" y="6"/>
                </a:cxn>
                <a:cxn ang="0">
                  <a:pos x="0" y="7"/>
                </a:cxn>
                <a:cxn ang="0">
                  <a:pos x="0" y="8"/>
                </a:cxn>
                <a:cxn ang="0">
                  <a:pos x="1" y="9"/>
                </a:cxn>
                <a:cxn ang="0">
                  <a:pos x="1" y="10"/>
                </a:cxn>
                <a:cxn ang="0">
                  <a:pos x="2" y="10"/>
                </a:cxn>
                <a:cxn ang="0">
                  <a:pos x="3" y="11"/>
                </a:cxn>
                <a:cxn ang="0">
                  <a:pos x="4" y="11"/>
                </a:cxn>
                <a:cxn ang="0">
                  <a:pos x="4" y="10"/>
                </a:cxn>
                <a:cxn ang="0">
                  <a:pos x="4" y="10"/>
                </a:cxn>
                <a:cxn ang="0">
                  <a:pos x="4" y="9"/>
                </a:cxn>
                <a:cxn ang="0">
                  <a:pos x="4" y="7"/>
                </a:cxn>
                <a:cxn ang="0">
                  <a:pos x="5" y="4"/>
                </a:cxn>
              </a:cxnLst>
              <a:rect l="0" t="0" r="r" b="b"/>
              <a:pathLst>
                <a:path w="5" h="11">
                  <a:moveTo>
                    <a:pt x="5" y="4"/>
                  </a:moveTo>
                  <a:lnTo>
                    <a:pt x="5" y="3"/>
                  </a:lnTo>
                  <a:lnTo>
                    <a:pt x="5" y="3"/>
                  </a:lnTo>
                  <a:lnTo>
                    <a:pt x="5" y="1"/>
                  </a:lnTo>
                  <a:lnTo>
                    <a:pt x="4" y="0"/>
                  </a:lnTo>
                  <a:lnTo>
                    <a:pt x="2" y="1"/>
                  </a:lnTo>
                  <a:lnTo>
                    <a:pt x="2" y="1"/>
                  </a:lnTo>
                  <a:lnTo>
                    <a:pt x="1" y="3"/>
                  </a:lnTo>
                  <a:lnTo>
                    <a:pt x="1" y="5"/>
                  </a:lnTo>
                  <a:lnTo>
                    <a:pt x="1" y="6"/>
                  </a:lnTo>
                  <a:lnTo>
                    <a:pt x="0" y="6"/>
                  </a:lnTo>
                  <a:lnTo>
                    <a:pt x="0" y="7"/>
                  </a:lnTo>
                  <a:lnTo>
                    <a:pt x="0" y="8"/>
                  </a:lnTo>
                  <a:lnTo>
                    <a:pt x="1" y="9"/>
                  </a:lnTo>
                  <a:lnTo>
                    <a:pt x="1" y="10"/>
                  </a:lnTo>
                  <a:lnTo>
                    <a:pt x="2" y="10"/>
                  </a:lnTo>
                  <a:lnTo>
                    <a:pt x="3" y="11"/>
                  </a:lnTo>
                  <a:lnTo>
                    <a:pt x="4" y="11"/>
                  </a:lnTo>
                  <a:lnTo>
                    <a:pt x="4" y="10"/>
                  </a:lnTo>
                  <a:lnTo>
                    <a:pt x="4" y="10"/>
                  </a:lnTo>
                  <a:lnTo>
                    <a:pt x="4" y="9"/>
                  </a:lnTo>
                  <a:lnTo>
                    <a:pt x="4" y="7"/>
                  </a:lnTo>
                  <a:lnTo>
                    <a:pt x="5"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0" name="Freeform 629"/>
            <p:cNvSpPr>
              <a:spLocks/>
            </p:cNvSpPr>
            <p:nvPr/>
          </p:nvSpPr>
          <p:spPr bwMode="auto">
            <a:xfrm>
              <a:off x="7934326" y="5791200"/>
              <a:ext cx="1588" cy="4763"/>
            </a:xfrm>
            <a:custGeom>
              <a:avLst/>
              <a:gdLst/>
              <a:ahLst/>
              <a:cxnLst>
                <a:cxn ang="0">
                  <a:pos x="0" y="0"/>
                </a:cxn>
                <a:cxn ang="0">
                  <a:pos x="0" y="0"/>
                </a:cxn>
                <a:cxn ang="0">
                  <a:pos x="0" y="1"/>
                </a:cxn>
                <a:cxn ang="0">
                  <a:pos x="0" y="2"/>
                </a:cxn>
                <a:cxn ang="0">
                  <a:pos x="0" y="3"/>
                </a:cxn>
                <a:cxn ang="0">
                  <a:pos x="0" y="2"/>
                </a:cxn>
                <a:cxn ang="0">
                  <a:pos x="0" y="0"/>
                </a:cxn>
              </a:cxnLst>
              <a:rect l="0" t="0" r="r" b="b"/>
              <a:pathLst>
                <a:path h="3">
                  <a:moveTo>
                    <a:pt x="0" y="0"/>
                  </a:moveTo>
                  <a:lnTo>
                    <a:pt x="0" y="0"/>
                  </a:lnTo>
                  <a:lnTo>
                    <a:pt x="0" y="1"/>
                  </a:lnTo>
                  <a:lnTo>
                    <a:pt x="0" y="2"/>
                  </a:lnTo>
                  <a:lnTo>
                    <a:pt x="0" y="3"/>
                  </a:lnTo>
                  <a:lnTo>
                    <a:pt x="0" y="2"/>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1" name="Freeform 630"/>
            <p:cNvSpPr>
              <a:spLocks/>
            </p:cNvSpPr>
            <p:nvPr/>
          </p:nvSpPr>
          <p:spPr bwMode="auto">
            <a:xfrm>
              <a:off x="8075613" y="5541963"/>
              <a:ext cx="1588" cy="4763"/>
            </a:xfrm>
            <a:custGeom>
              <a:avLst/>
              <a:gdLst/>
              <a:ahLst/>
              <a:cxnLst>
                <a:cxn ang="0">
                  <a:pos x="1" y="0"/>
                </a:cxn>
                <a:cxn ang="0">
                  <a:pos x="0" y="2"/>
                </a:cxn>
                <a:cxn ang="0">
                  <a:pos x="1" y="3"/>
                </a:cxn>
                <a:cxn ang="0">
                  <a:pos x="1" y="3"/>
                </a:cxn>
                <a:cxn ang="0">
                  <a:pos x="1" y="1"/>
                </a:cxn>
                <a:cxn ang="0">
                  <a:pos x="1" y="1"/>
                </a:cxn>
                <a:cxn ang="0">
                  <a:pos x="1" y="0"/>
                </a:cxn>
                <a:cxn ang="0">
                  <a:pos x="1" y="0"/>
                </a:cxn>
              </a:cxnLst>
              <a:rect l="0" t="0" r="r" b="b"/>
              <a:pathLst>
                <a:path w="1" h="3">
                  <a:moveTo>
                    <a:pt x="1" y="0"/>
                  </a:moveTo>
                  <a:lnTo>
                    <a:pt x="0" y="2"/>
                  </a:lnTo>
                  <a:lnTo>
                    <a:pt x="1" y="3"/>
                  </a:lnTo>
                  <a:lnTo>
                    <a:pt x="1" y="3"/>
                  </a:lnTo>
                  <a:lnTo>
                    <a:pt x="1" y="1"/>
                  </a:lnTo>
                  <a:lnTo>
                    <a:pt x="1"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2" name="Freeform 631"/>
            <p:cNvSpPr>
              <a:spLocks/>
            </p:cNvSpPr>
            <p:nvPr/>
          </p:nvSpPr>
          <p:spPr bwMode="auto">
            <a:xfrm>
              <a:off x="7942263" y="5788025"/>
              <a:ext cx="3175" cy="3175"/>
            </a:xfrm>
            <a:custGeom>
              <a:avLst/>
              <a:gdLst/>
              <a:ahLst/>
              <a:cxnLst>
                <a:cxn ang="0">
                  <a:pos x="2" y="0"/>
                </a:cxn>
                <a:cxn ang="0">
                  <a:pos x="1" y="0"/>
                </a:cxn>
                <a:cxn ang="0">
                  <a:pos x="0" y="0"/>
                </a:cxn>
                <a:cxn ang="0">
                  <a:pos x="0" y="0"/>
                </a:cxn>
                <a:cxn ang="0">
                  <a:pos x="0" y="0"/>
                </a:cxn>
                <a:cxn ang="0">
                  <a:pos x="0" y="0"/>
                </a:cxn>
                <a:cxn ang="0">
                  <a:pos x="1" y="1"/>
                </a:cxn>
                <a:cxn ang="0">
                  <a:pos x="2" y="1"/>
                </a:cxn>
                <a:cxn ang="0">
                  <a:pos x="2" y="2"/>
                </a:cxn>
                <a:cxn ang="0">
                  <a:pos x="2" y="1"/>
                </a:cxn>
                <a:cxn ang="0">
                  <a:pos x="2" y="0"/>
                </a:cxn>
              </a:cxnLst>
              <a:rect l="0" t="0" r="r" b="b"/>
              <a:pathLst>
                <a:path w="2" h="2">
                  <a:moveTo>
                    <a:pt x="2" y="0"/>
                  </a:moveTo>
                  <a:lnTo>
                    <a:pt x="1" y="0"/>
                  </a:lnTo>
                  <a:lnTo>
                    <a:pt x="0" y="0"/>
                  </a:lnTo>
                  <a:lnTo>
                    <a:pt x="0" y="0"/>
                  </a:lnTo>
                  <a:lnTo>
                    <a:pt x="0" y="0"/>
                  </a:lnTo>
                  <a:lnTo>
                    <a:pt x="0" y="0"/>
                  </a:lnTo>
                  <a:lnTo>
                    <a:pt x="1" y="1"/>
                  </a:lnTo>
                  <a:lnTo>
                    <a:pt x="2" y="1"/>
                  </a:lnTo>
                  <a:lnTo>
                    <a:pt x="2" y="2"/>
                  </a:lnTo>
                  <a:lnTo>
                    <a:pt x="2" y="1"/>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3" name="Freeform 632"/>
            <p:cNvSpPr>
              <a:spLocks/>
            </p:cNvSpPr>
            <p:nvPr/>
          </p:nvSpPr>
          <p:spPr bwMode="auto">
            <a:xfrm>
              <a:off x="7945438" y="5803900"/>
              <a:ext cx="6350" cy="15875"/>
            </a:xfrm>
            <a:custGeom>
              <a:avLst/>
              <a:gdLst/>
              <a:ahLst/>
              <a:cxnLst>
                <a:cxn ang="0">
                  <a:pos x="0" y="9"/>
                </a:cxn>
                <a:cxn ang="0">
                  <a:pos x="2" y="6"/>
                </a:cxn>
                <a:cxn ang="0">
                  <a:pos x="4" y="4"/>
                </a:cxn>
                <a:cxn ang="0">
                  <a:pos x="4" y="0"/>
                </a:cxn>
                <a:cxn ang="0">
                  <a:pos x="4" y="0"/>
                </a:cxn>
                <a:cxn ang="0">
                  <a:pos x="3" y="1"/>
                </a:cxn>
                <a:cxn ang="0">
                  <a:pos x="0" y="8"/>
                </a:cxn>
                <a:cxn ang="0">
                  <a:pos x="0" y="10"/>
                </a:cxn>
                <a:cxn ang="0">
                  <a:pos x="0" y="9"/>
                </a:cxn>
              </a:cxnLst>
              <a:rect l="0" t="0" r="r" b="b"/>
              <a:pathLst>
                <a:path w="4" h="10">
                  <a:moveTo>
                    <a:pt x="0" y="9"/>
                  </a:moveTo>
                  <a:lnTo>
                    <a:pt x="2" y="6"/>
                  </a:lnTo>
                  <a:lnTo>
                    <a:pt x="4" y="4"/>
                  </a:lnTo>
                  <a:lnTo>
                    <a:pt x="4" y="0"/>
                  </a:lnTo>
                  <a:lnTo>
                    <a:pt x="4" y="0"/>
                  </a:lnTo>
                  <a:lnTo>
                    <a:pt x="3" y="1"/>
                  </a:lnTo>
                  <a:lnTo>
                    <a:pt x="0" y="8"/>
                  </a:lnTo>
                  <a:lnTo>
                    <a:pt x="0" y="10"/>
                  </a:lnTo>
                  <a:lnTo>
                    <a:pt x="0" y="9"/>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4" name="Freeform 633"/>
            <p:cNvSpPr>
              <a:spLocks/>
            </p:cNvSpPr>
            <p:nvPr/>
          </p:nvSpPr>
          <p:spPr bwMode="auto">
            <a:xfrm>
              <a:off x="7931151" y="5783263"/>
              <a:ext cx="3175" cy="3175"/>
            </a:xfrm>
            <a:custGeom>
              <a:avLst/>
              <a:gdLst/>
              <a:ahLst/>
              <a:cxnLst>
                <a:cxn ang="0">
                  <a:pos x="2" y="0"/>
                </a:cxn>
                <a:cxn ang="0">
                  <a:pos x="1" y="0"/>
                </a:cxn>
                <a:cxn ang="0">
                  <a:pos x="0" y="1"/>
                </a:cxn>
                <a:cxn ang="0">
                  <a:pos x="1" y="1"/>
                </a:cxn>
                <a:cxn ang="0">
                  <a:pos x="1" y="2"/>
                </a:cxn>
                <a:cxn ang="0">
                  <a:pos x="2" y="2"/>
                </a:cxn>
                <a:cxn ang="0">
                  <a:pos x="2" y="1"/>
                </a:cxn>
                <a:cxn ang="0">
                  <a:pos x="2" y="0"/>
                </a:cxn>
                <a:cxn ang="0">
                  <a:pos x="2" y="0"/>
                </a:cxn>
              </a:cxnLst>
              <a:rect l="0" t="0" r="r" b="b"/>
              <a:pathLst>
                <a:path w="2" h="2">
                  <a:moveTo>
                    <a:pt x="2" y="0"/>
                  </a:moveTo>
                  <a:lnTo>
                    <a:pt x="1" y="0"/>
                  </a:lnTo>
                  <a:lnTo>
                    <a:pt x="0" y="1"/>
                  </a:lnTo>
                  <a:lnTo>
                    <a:pt x="1" y="1"/>
                  </a:lnTo>
                  <a:lnTo>
                    <a:pt x="1" y="2"/>
                  </a:lnTo>
                  <a:lnTo>
                    <a:pt x="2" y="2"/>
                  </a:lnTo>
                  <a:lnTo>
                    <a:pt x="2" y="1"/>
                  </a:lnTo>
                  <a:lnTo>
                    <a:pt x="2" y="0"/>
                  </a:lnTo>
                  <a:lnTo>
                    <a:pt x="2"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5" name="Freeform 634"/>
            <p:cNvSpPr>
              <a:spLocks/>
            </p:cNvSpPr>
            <p:nvPr/>
          </p:nvSpPr>
          <p:spPr bwMode="auto">
            <a:xfrm>
              <a:off x="7969251" y="5592763"/>
              <a:ext cx="6350" cy="4763"/>
            </a:xfrm>
            <a:custGeom>
              <a:avLst/>
              <a:gdLst/>
              <a:ahLst/>
              <a:cxnLst>
                <a:cxn ang="0">
                  <a:pos x="3" y="0"/>
                </a:cxn>
                <a:cxn ang="0">
                  <a:pos x="1" y="1"/>
                </a:cxn>
                <a:cxn ang="0">
                  <a:pos x="0" y="2"/>
                </a:cxn>
                <a:cxn ang="0">
                  <a:pos x="0" y="3"/>
                </a:cxn>
                <a:cxn ang="0">
                  <a:pos x="3" y="2"/>
                </a:cxn>
                <a:cxn ang="0">
                  <a:pos x="4" y="1"/>
                </a:cxn>
                <a:cxn ang="0">
                  <a:pos x="4" y="0"/>
                </a:cxn>
                <a:cxn ang="0">
                  <a:pos x="3" y="0"/>
                </a:cxn>
              </a:cxnLst>
              <a:rect l="0" t="0" r="r" b="b"/>
              <a:pathLst>
                <a:path w="4" h="3">
                  <a:moveTo>
                    <a:pt x="3" y="0"/>
                  </a:moveTo>
                  <a:lnTo>
                    <a:pt x="1" y="1"/>
                  </a:lnTo>
                  <a:lnTo>
                    <a:pt x="0" y="2"/>
                  </a:lnTo>
                  <a:lnTo>
                    <a:pt x="0" y="3"/>
                  </a:lnTo>
                  <a:lnTo>
                    <a:pt x="3" y="2"/>
                  </a:lnTo>
                  <a:lnTo>
                    <a:pt x="4" y="1"/>
                  </a:lnTo>
                  <a:lnTo>
                    <a:pt x="4" y="0"/>
                  </a:lnTo>
                  <a:lnTo>
                    <a:pt x="3"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6" name="Freeform 635"/>
            <p:cNvSpPr>
              <a:spLocks/>
            </p:cNvSpPr>
            <p:nvPr/>
          </p:nvSpPr>
          <p:spPr bwMode="auto">
            <a:xfrm>
              <a:off x="6334126" y="5795963"/>
              <a:ext cx="1588" cy="1588"/>
            </a:xfrm>
            <a:custGeom>
              <a:avLst/>
              <a:gdLst/>
              <a:ahLst/>
              <a:cxnLst>
                <a:cxn ang="0">
                  <a:pos x="0" y="1"/>
                </a:cxn>
                <a:cxn ang="0">
                  <a:pos x="1" y="0"/>
                </a:cxn>
                <a:cxn ang="0">
                  <a:pos x="1" y="0"/>
                </a:cxn>
                <a:cxn ang="0">
                  <a:pos x="0" y="0"/>
                </a:cxn>
                <a:cxn ang="0">
                  <a:pos x="0" y="1"/>
                </a:cxn>
              </a:cxnLst>
              <a:rect l="0" t="0" r="r" b="b"/>
              <a:pathLst>
                <a:path w="1" h="1">
                  <a:moveTo>
                    <a:pt x="0" y="1"/>
                  </a:moveTo>
                  <a:lnTo>
                    <a:pt x="1" y="0"/>
                  </a:lnTo>
                  <a:lnTo>
                    <a:pt x="1"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7" name="Freeform 636"/>
            <p:cNvSpPr>
              <a:spLocks/>
            </p:cNvSpPr>
            <p:nvPr/>
          </p:nvSpPr>
          <p:spPr bwMode="auto">
            <a:xfrm>
              <a:off x="6337301" y="5764213"/>
              <a:ext cx="1588" cy="4763"/>
            </a:xfrm>
            <a:custGeom>
              <a:avLst/>
              <a:gdLst/>
              <a:ahLst/>
              <a:cxnLst>
                <a:cxn ang="0">
                  <a:pos x="0" y="2"/>
                </a:cxn>
                <a:cxn ang="0">
                  <a:pos x="0" y="3"/>
                </a:cxn>
                <a:cxn ang="0">
                  <a:pos x="0" y="3"/>
                </a:cxn>
                <a:cxn ang="0">
                  <a:pos x="0" y="2"/>
                </a:cxn>
                <a:cxn ang="0">
                  <a:pos x="0" y="0"/>
                </a:cxn>
                <a:cxn ang="0">
                  <a:pos x="0" y="0"/>
                </a:cxn>
                <a:cxn ang="0">
                  <a:pos x="0" y="0"/>
                </a:cxn>
                <a:cxn ang="0">
                  <a:pos x="0" y="2"/>
                </a:cxn>
              </a:cxnLst>
              <a:rect l="0" t="0" r="r" b="b"/>
              <a:pathLst>
                <a:path h="3">
                  <a:moveTo>
                    <a:pt x="0" y="2"/>
                  </a:moveTo>
                  <a:lnTo>
                    <a:pt x="0" y="3"/>
                  </a:lnTo>
                  <a:lnTo>
                    <a:pt x="0" y="3"/>
                  </a:lnTo>
                  <a:lnTo>
                    <a:pt x="0" y="2"/>
                  </a:lnTo>
                  <a:lnTo>
                    <a:pt x="0" y="0"/>
                  </a:lnTo>
                  <a:lnTo>
                    <a:pt x="0" y="0"/>
                  </a:lnTo>
                  <a:lnTo>
                    <a:pt x="0"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8" name="Freeform 637"/>
            <p:cNvSpPr>
              <a:spLocks/>
            </p:cNvSpPr>
            <p:nvPr/>
          </p:nvSpPr>
          <p:spPr bwMode="auto">
            <a:xfrm>
              <a:off x="6338888" y="5784850"/>
              <a:ext cx="1588" cy="3175"/>
            </a:xfrm>
            <a:custGeom>
              <a:avLst/>
              <a:gdLst/>
              <a:ahLst/>
              <a:cxnLst>
                <a:cxn ang="0">
                  <a:pos x="0" y="1"/>
                </a:cxn>
                <a:cxn ang="0">
                  <a:pos x="0" y="2"/>
                </a:cxn>
                <a:cxn ang="0">
                  <a:pos x="1" y="2"/>
                </a:cxn>
                <a:cxn ang="0">
                  <a:pos x="1" y="0"/>
                </a:cxn>
                <a:cxn ang="0">
                  <a:pos x="0" y="1"/>
                </a:cxn>
              </a:cxnLst>
              <a:rect l="0" t="0" r="r" b="b"/>
              <a:pathLst>
                <a:path w="1" h="2">
                  <a:moveTo>
                    <a:pt x="0" y="1"/>
                  </a:moveTo>
                  <a:lnTo>
                    <a:pt x="0" y="2"/>
                  </a:lnTo>
                  <a:lnTo>
                    <a:pt x="1" y="2"/>
                  </a:lnTo>
                  <a:lnTo>
                    <a:pt x="1"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79" name="Freeform 638"/>
            <p:cNvSpPr>
              <a:spLocks/>
            </p:cNvSpPr>
            <p:nvPr/>
          </p:nvSpPr>
          <p:spPr bwMode="auto">
            <a:xfrm>
              <a:off x="6332538" y="5751513"/>
              <a:ext cx="1588" cy="1588"/>
            </a:xfrm>
            <a:custGeom>
              <a:avLst/>
              <a:gdLst/>
              <a:ahLst/>
              <a:cxnLst>
                <a:cxn ang="0">
                  <a:pos x="0" y="0"/>
                </a:cxn>
                <a:cxn ang="0">
                  <a:pos x="0" y="0"/>
                </a:cxn>
                <a:cxn ang="0">
                  <a:pos x="0" y="1"/>
                </a:cxn>
                <a:cxn ang="0">
                  <a:pos x="0" y="1"/>
                </a:cxn>
                <a:cxn ang="0">
                  <a:pos x="1" y="0"/>
                </a:cxn>
                <a:cxn ang="0">
                  <a:pos x="1" y="0"/>
                </a:cxn>
                <a:cxn ang="0">
                  <a:pos x="0" y="0"/>
                </a:cxn>
                <a:cxn ang="0">
                  <a:pos x="0" y="0"/>
                </a:cxn>
              </a:cxnLst>
              <a:rect l="0" t="0" r="r" b="b"/>
              <a:pathLst>
                <a:path w="1" h="1">
                  <a:moveTo>
                    <a:pt x="0" y="0"/>
                  </a:moveTo>
                  <a:lnTo>
                    <a:pt x="0" y="0"/>
                  </a:lnTo>
                  <a:lnTo>
                    <a:pt x="0" y="1"/>
                  </a:lnTo>
                  <a:lnTo>
                    <a:pt x="0" y="1"/>
                  </a:lnTo>
                  <a:lnTo>
                    <a:pt x="1"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0" name="Freeform 639"/>
            <p:cNvSpPr>
              <a:spLocks/>
            </p:cNvSpPr>
            <p:nvPr/>
          </p:nvSpPr>
          <p:spPr bwMode="auto">
            <a:xfrm>
              <a:off x="6332538" y="5756275"/>
              <a:ext cx="4763" cy="4763"/>
            </a:xfrm>
            <a:custGeom>
              <a:avLst/>
              <a:gdLst/>
              <a:ahLst/>
              <a:cxnLst>
                <a:cxn ang="0">
                  <a:pos x="3" y="1"/>
                </a:cxn>
                <a:cxn ang="0">
                  <a:pos x="3" y="0"/>
                </a:cxn>
                <a:cxn ang="0">
                  <a:pos x="2" y="0"/>
                </a:cxn>
                <a:cxn ang="0">
                  <a:pos x="2" y="2"/>
                </a:cxn>
                <a:cxn ang="0">
                  <a:pos x="1" y="1"/>
                </a:cxn>
                <a:cxn ang="0">
                  <a:pos x="0" y="2"/>
                </a:cxn>
                <a:cxn ang="0">
                  <a:pos x="0" y="3"/>
                </a:cxn>
                <a:cxn ang="0">
                  <a:pos x="1" y="3"/>
                </a:cxn>
                <a:cxn ang="0">
                  <a:pos x="2" y="2"/>
                </a:cxn>
                <a:cxn ang="0">
                  <a:pos x="2" y="2"/>
                </a:cxn>
                <a:cxn ang="0">
                  <a:pos x="3" y="2"/>
                </a:cxn>
                <a:cxn ang="0">
                  <a:pos x="3" y="2"/>
                </a:cxn>
                <a:cxn ang="0">
                  <a:pos x="3" y="2"/>
                </a:cxn>
                <a:cxn ang="0">
                  <a:pos x="3" y="1"/>
                </a:cxn>
              </a:cxnLst>
              <a:rect l="0" t="0" r="r" b="b"/>
              <a:pathLst>
                <a:path w="3" h="3">
                  <a:moveTo>
                    <a:pt x="3" y="1"/>
                  </a:moveTo>
                  <a:lnTo>
                    <a:pt x="3" y="0"/>
                  </a:lnTo>
                  <a:lnTo>
                    <a:pt x="2" y="0"/>
                  </a:lnTo>
                  <a:lnTo>
                    <a:pt x="2" y="2"/>
                  </a:lnTo>
                  <a:lnTo>
                    <a:pt x="1" y="1"/>
                  </a:lnTo>
                  <a:lnTo>
                    <a:pt x="0" y="2"/>
                  </a:lnTo>
                  <a:lnTo>
                    <a:pt x="0" y="3"/>
                  </a:lnTo>
                  <a:lnTo>
                    <a:pt x="1" y="3"/>
                  </a:lnTo>
                  <a:lnTo>
                    <a:pt x="2" y="2"/>
                  </a:lnTo>
                  <a:lnTo>
                    <a:pt x="2" y="2"/>
                  </a:lnTo>
                  <a:lnTo>
                    <a:pt x="3" y="2"/>
                  </a:lnTo>
                  <a:lnTo>
                    <a:pt x="3" y="2"/>
                  </a:lnTo>
                  <a:lnTo>
                    <a:pt x="3" y="2"/>
                  </a:lnTo>
                  <a:lnTo>
                    <a:pt x="3"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1" name="Freeform 640"/>
            <p:cNvSpPr>
              <a:spLocks/>
            </p:cNvSpPr>
            <p:nvPr/>
          </p:nvSpPr>
          <p:spPr bwMode="auto">
            <a:xfrm>
              <a:off x="5881688" y="5634038"/>
              <a:ext cx="4763" cy="4763"/>
            </a:xfrm>
            <a:custGeom>
              <a:avLst/>
              <a:gdLst/>
              <a:ahLst/>
              <a:cxnLst>
                <a:cxn ang="0">
                  <a:pos x="2" y="2"/>
                </a:cxn>
                <a:cxn ang="0">
                  <a:pos x="2" y="2"/>
                </a:cxn>
                <a:cxn ang="0">
                  <a:pos x="0" y="0"/>
                </a:cxn>
                <a:cxn ang="0">
                  <a:pos x="0" y="0"/>
                </a:cxn>
                <a:cxn ang="0">
                  <a:pos x="0" y="0"/>
                </a:cxn>
                <a:cxn ang="0">
                  <a:pos x="2" y="3"/>
                </a:cxn>
                <a:cxn ang="0">
                  <a:pos x="3" y="3"/>
                </a:cxn>
                <a:cxn ang="0">
                  <a:pos x="3" y="2"/>
                </a:cxn>
                <a:cxn ang="0">
                  <a:pos x="2" y="2"/>
                </a:cxn>
                <a:cxn ang="0">
                  <a:pos x="2" y="2"/>
                </a:cxn>
              </a:cxnLst>
              <a:rect l="0" t="0" r="r" b="b"/>
              <a:pathLst>
                <a:path w="3" h="3">
                  <a:moveTo>
                    <a:pt x="2" y="2"/>
                  </a:moveTo>
                  <a:lnTo>
                    <a:pt x="2" y="2"/>
                  </a:lnTo>
                  <a:lnTo>
                    <a:pt x="0" y="0"/>
                  </a:lnTo>
                  <a:lnTo>
                    <a:pt x="0" y="0"/>
                  </a:lnTo>
                  <a:lnTo>
                    <a:pt x="0" y="0"/>
                  </a:lnTo>
                  <a:lnTo>
                    <a:pt x="2" y="3"/>
                  </a:lnTo>
                  <a:lnTo>
                    <a:pt x="3" y="3"/>
                  </a:lnTo>
                  <a:lnTo>
                    <a:pt x="3" y="2"/>
                  </a:lnTo>
                  <a:lnTo>
                    <a:pt x="2" y="2"/>
                  </a:lnTo>
                  <a:lnTo>
                    <a:pt x="2"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2" name="Freeform 641"/>
            <p:cNvSpPr>
              <a:spLocks/>
            </p:cNvSpPr>
            <p:nvPr/>
          </p:nvSpPr>
          <p:spPr bwMode="auto">
            <a:xfrm>
              <a:off x="5891213" y="5637213"/>
              <a:ext cx="3175" cy="4763"/>
            </a:xfrm>
            <a:custGeom>
              <a:avLst/>
              <a:gdLst/>
              <a:ahLst/>
              <a:cxnLst>
                <a:cxn ang="0">
                  <a:pos x="1" y="0"/>
                </a:cxn>
                <a:cxn ang="0">
                  <a:pos x="0" y="0"/>
                </a:cxn>
                <a:cxn ang="0">
                  <a:pos x="0" y="1"/>
                </a:cxn>
                <a:cxn ang="0">
                  <a:pos x="0" y="2"/>
                </a:cxn>
                <a:cxn ang="0">
                  <a:pos x="0" y="2"/>
                </a:cxn>
                <a:cxn ang="0">
                  <a:pos x="1" y="3"/>
                </a:cxn>
                <a:cxn ang="0">
                  <a:pos x="2" y="3"/>
                </a:cxn>
                <a:cxn ang="0">
                  <a:pos x="2" y="1"/>
                </a:cxn>
                <a:cxn ang="0">
                  <a:pos x="1" y="0"/>
                </a:cxn>
                <a:cxn ang="0">
                  <a:pos x="1" y="0"/>
                </a:cxn>
              </a:cxnLst>
              <a:rect l="0" t="0" r="r" b="b"/>
              <a:pathLst>
                <a:path w="2" h="3">
                  <a:moveTo>
                    <a:pt x="1" y="0"/>
                  </a:moveTo>
                  <a:lnTo>
                    <a:pt x="0" y="0"/>
                  </a:lnTo>
                  <a:lnTo>
                    <a:pt x="0" y="1"/>
                  </a:lnTo>
                  <a:lnTo>
                    <a:pt x="0" y="2"/>
                  </a:lnTo>
                  <a:lnTo>
                    <a:pt x="0" y="2"/>
                  </a:lnTo>
                  <a:lnTo>
                    <a:pt x="1" y="3"/>
                  </a:lnTo>
                  <a:lnTo>
                    <a:pt x="2" y="3"/>
                  </a:lnTo>
                  <a:lnTo>
                    <a:pt x="2" y="1"/>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3" name="Freeform 642"/>
            <p:cNvSpPr>
              <a:spLocks/>
            </p:cNvSpPr>
            <p:nvPr/>
          </p:nvSpPr>
          <p:spPr bwMode="auto">
            <a:xfrm>
              <a:off x="6342063" y="5802313"/>
              <a:ext cx="1588" cy="3175"/>
            </a:xfrm>
            <a:custGeom>
              <a:avLst/>
              <a:gdLst/>
              <a:ahLst/>
              <a:cxnLst>
                <a:cxn ang="0">
                  <a:pos x="0" y="2"/>
                </a:cxn>
                <a:cxn ang="0">
                  <a:pos x="1" y="2"/>
                </a:cxn>
                <a:cxn ang="0">
                  <a:pos x="1" y="2"/>
                </a:cxn>
                <a:cxn ang="0">
                  <a:pos x="1" y="1"/>
                </a:cxn>
                <a:cxn ang="0">
                  <a:pos x="1" y="0"/>
                </a:cxn>
                <a:cxn ang="0">
                  <a:pos x="1" y="1"/>
                </a:cxn>
                <a:cxn ang="0">
                  <a:pos x="1" y="1"/>
                </a:cxn>
                <a:cxn ang="0">
                  <a:pos x="0" y="2"/>
                </a:cxn>
              </a:cxnLst>
              <a:rect l="0" t="0" r="r" b="b"/>
              <a:pathLst>
                <a:path w="1" h="2">
                  <a:moveTo>
                    <a:pt x="0" y="2"/>
                  </a:moveTo>
                  <a:lnTo>
                    <a:pt x="1" y="2"/>
                  </a:lnTo>
                  <a:lnTo>
                    <a:pt x="1" y="2"/>
                  </a:lnTo>
                  <a:lnTo>
                    <a:pt x="1" y="1"/>
                  </a:lnTo>
                  <a:lnTo>
                    <a:pt x="1" y="0"/>
                  </a:lnTo>
                  <a:lnTo>
                    <a:pt x="1" y="1"/>
                  </a:lnTo>
                  <a:lnTo>
                    <a:pt x="1" y="1"/>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4" name="Freeform 643"/>
            <p:cNvSpPr>
              <a:spLocks/>
            </p:cNvSpPr>
            <p:nvPr/>
          </p:nvSpPr>
          <p:spPr bwMode="auto">
            <a:xfrm>
              <a:off x="6340476" y="5778500"/>
              <a:ext cx="1588" cy="3175"/>
            </a:xfrm>
            <a:custGeom>
              <a:avLst/>
              <a:gdLst/>
              <a:ahLst/>
              <a:cxnLst>
                <a:cxn ang="0">
                  <a:pos x="1" y="2"/>
                </a:cxn>
                <a:cxn ang="0">
                  <a:pos x="1" y="1"/>
                </a:cxn>
                <a:cxn ang="0">
                  <a:pos x="0" y="0"/>
                </a:cxn>
                <a:cxn ang="0">
                  <a:pos x="0" y="2"/>
                </a:cxn>
                <a:cxn ang="0">
                  <a:pos x="0" y="2"/>
                </a:cxn>
                <a:cxn ang="0">
                  <a:pos x="1" y="2"/>
                </a:cxn>
              </a:cxnLst>
              <a:rect l="0" t="0" r="r" b="b"/>
              <a:pathLst>
                <a:path w="1" h="2">
                  <a:moveTo>
                    <a:pt x="1" y="2"/>
                  </a:moveTo>
                  <a:lnTo>
                    <a:pt x="1" y="1"/>
                  </a:lnTo>
                  <a:lnTo>
                    <a:pt x="0" y="0"/>
                  </a:lnTo>
                  <a:lnTo>
                    <a:pt x="0" y="2"/>
                  </a:lnTo>
                  <a:lnTo>
                    <a:pt x="0" y="2"/>
                  </a:lnTo>
                  <a:lnTo>
                    <a:pt x="1"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5" name="Freeform 644"/>
            <p:cNvSpPr>
              <a:spLocks/>
            </p:cNvSpPr>
            <p:nvPr/>
          </p:nvSpPr>
          <p:spPr bwMode="auto">
            <a:xfrm>
              <a:off x="7939088" y="5808663"/>
              <a:ext cx="1588" cy="1588"/>
            </a:xfrm>
            <a:custGeom>
              <a:avLst/>
              <a:gdLst/>
              <a:ahLst/>
              <a:cxnLst>
                <a:cxn ang="0">
                  <a:pos x="0" y="0"/>
                </a:cxn>
                <a:cxn ang="0">
                  <a:pos x="0" y="0"/>
                </a:cxn>
                <a:cxn ang="0">
                  <a:pos x="0" y="1"/>
                </a:cxn>
                <a:cxn ang="0">
                  <a:pos x="0" y="1"/>
                </a:cxn>
                <a:cxn ang="0">
                  <a:pos x="0" y="1"/>
                </a:cxn>
                <a:cxn ang="0">
                  <a:pos x="0" y="1"/>
                </a:cxn>
                <a:cxn ang="0">
                  <a:pos x="0" y="1"/>
                </a:cxn>
                <a:cxn ang="0">
                  <a:pos x="0" y="0"/>
                </a:cxn>
              </a:cxnLst>
              <a:rect l="0" t="0" r="r" b="b"/>
              <a:pathLst>
                <a:path h="1">
                  <a:moveTo>
                    <a:pt x="0" y="0"/>
                  </a:moveTo>
                  <a:lnTo>
                    <a:pt x="0" y="0"/>
                  </a:lnTo>
                  <a:lnTo>
                    <a:pt x="0" y="1"/>
                  </a:lnTo>
                  <a:lnTo>
                    <a:pt x="0" y="1"/>
                  </a:lnTo>
                  <a:lnTo>
                    <a:pt x="0" y="1"/>
                  </a:lnTo>
                  <a:lnTo>
                    <a:pt x="0" y="1"/>
                  </a:lnTo>
                  <a:lnTo>
                    <a:pt x="0"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6" name="Freeform 645"/>
            <p:cNvSpPr>
              <a:spLocks/>
            </p:cNvSpPr>
            <p:nvPr/>
          </p:nvSpPr>
          <p:spPr bwMode="auto">
            <a:xfrm>
              <a:off x="7994651" y="5597525"/>
              <a:ext cx="1588" cy="3175"/>
            </a:xfrm>
            <a:custGeom>
              <a:avLst/>
              <a:gdLst/>
              <a:ahLst/>
              <a:cxnLst>
                <a:cxn ang="0">
                  <a:pos x="1" y="0"/>
                </a:cxn>
                <a:cxn ang="0">
                  <a:pos x="0" y="1"/>
                </a:cxn>
                <a:cxn ang="0">
                  <a:pos x="1" y="2"/>
                </a:cxn>
                <a:cxn ang="0">
                  <a:pos x="1" y="1"/>
                </a:cxn>
                <a:cxn ang="0">
                  <a:pos x="1" y="0"/>
                </a:cxn>
                <a:cxn ang="0">
                  <a:pos x="1" y="0"/>
                </a:cxn>
                <a:cxn ang="0">
                  <a:pos x="1" y="0"/>
                </a:cxn>
              </a:cxnLst>
              <a:rect l="0" t="0" r="r" b="b"/>
              <a:pathLst>
                <a:path w="1" h="2">
                  <a:moveTo>
                    <a:pt x="1" y="0"/>
                  </a:moveTo>
                  <a:lnTo>
                    <a:pt x="0" y="1"/>
                  </a:lnTo>
                  <a:lnTo>
                    <a:pt x="1" y="2"/>
                  </a:lnTo>
                  <a:lnTo>
                    <a:pt x="1" y="1"/>
                  </a:lnTo>
                  <a:lnTo>
                    <a:pt x="1" y="0"/>
                  </a:lnTo>
                  <a:lnTo>
                    <a:pt x="1" y="0"/>
                  </a:lnTo>
                  <a:lnTo>
                    <a:pt x="1"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7" name="Freeform 646"/>
            <p:cNvSpPr>
              <a:spLocks/>
            </p:cNvSpPr>
            <p:nvPr/>
          </p:nvSpPr>
          <p:spPr bwMode="auto">
            <a:xfrm>
              <a:off x="7997826" y="5580063"/>
              <a:ext cx="1588" cy="4763"/>
            </a:xfrm>
            <a:custGeom>
              <a:avLst/>
              <a:gdLst/>
              <a:ahLst/>
              <a:cxnLst>
                <a:cxn ang="0">
                  <a:pos x="0" y="2"/>
                </a:cxn>
                <a:cxn ang="0">
                  <a:pos x="0" y="1"/>
                </a:cxn>
                <a:cxn ang="0">
                  <a:pos x="0" y="0"/>
                </a:cxn>
                <a:cxn ang="0">
                  <a:pos x="0" y="1"/>
                </a:cxn>
                <a:cxn ang="0">
                  <a:pos x="0" y="2"/>
                </a:cxn>
                <a:cxn ang="0">
                  <a:pos x="0" y="3"/>
                </a:cxn>
                <a:cxn ang="0">
                  <a:pos x="0" y="2"/>
                </a:cxn>
              </a:cxnLst>
              <a:rect l="0" t="0" r="r" b="b"/>
              <a:pathLst>
                <a:path h="3">
                  <a:moveTo>
                    <a:pt x="0" y="2"/>
                  </a:moveTo>
                  <a:lnTo>
                    <a:pt x="0" y="1"/>
                  </a:lnTo>
                  <a:lnTo>
                    <a:pt x="0" y="0"/>
                  </a:lnTo>
                  <a:lnTo>
                    <a:pt x="0" y="1"/>
                  </a:lnTo>
                  <a:lnTo>
                    <a:pt x="0" y="2"/>
                  </a:lnTo>
                  <a:lnTo>
                    <a:pt x="0" y="3"/>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8" name="Freeform 647"/>
            <p:cNvSpPr>
              <a:spLocks/>
            </p:cNvSpPr>
            <p:nvPr/>
          </p:nvSpPr>
          <p:spPr bwMode="auto">
            <a:xfrm>
              <a:off x="7996238" y="5584825"/>
              <a:ext cx="1588" cy="1588"/>
            </a:xfrm>
            <a:custGeom>
              <a:avLst/>
              <a:gdLst/>
              <a:ahLst/>
              <a:cxnLst>
                <a:cxn ang="0">
                  <a:pos x="0" y="0"/>
                </a:cxn>
                <a:cxn ang="0">
                  <a:pos x="0" y="1"/>
                </a:cxn>
                <a:cxn ang="0">
                  <a:pos x="1" y="0"/>
                </a:cxn>
                <a:cxn ang="0">
                  <a:pos x="1" y="0"/>
                </a:cxn>
                <a:cxn ang="0">
                  <a:pos x="0" y="0"/>
                </a:cxn>
              </a:cxnLst>
              <a:rect l="0" t="0" r="r" b="b"/>
              <a:pathLst>
                <a:path w="1" h="1">
                  <a:moveTo>
                    <a:pt x="0" y="0"/>
                  </a:moveTo>
                  <a:lnTo>
                    <a:pt x="0" y="1"/>
                  </a:lnTo>
                  <a:lnTo>
                    <a:pt x="1"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89" name="Freeform 648"/>
            <p:cNvSpPr>
              <a:spLocks/>
            </p:cNvSpPr>
            <p:nvPr/>
          </p:nvSpPr>
          <p:spPr bwMode="auto">
            <a:xfrm>
              <a:off x="7915276" y="5794375"/>
              <a:ext cx="1588" cy="3175"/>
            </a:xfrm>
            <a:custGeom>
              <a:avLst/>
              <a:gdLst/>
              <a:ahLst/>
              <a:cxnLst>
                <a:cxn ang="0">
                  <a:pos x="1" y="1"/>
                </a:cxn>
                <a:cxn ang="0">
                  <a:pos x="1" y="1"/>
                </a:cxn>
                <a:cxn ang="0">
                  <a:pos x="1" y="1"/>
                </a:cxn>
                <a:cxn ang="0">
                  <a:pos x="0" y="0"/>
                </a:cxn>
                <a:cxn ang="0">
                  <a:pos x="1" y="1"/>
                </a:cxn>
                <a:cxn ang="0">
                  <a:pos x="1" y="2"/>
                </a:cxn>
                <a:cxn ang="0">
                  <a:pos x="1" y="2"/>
                </a:cxn>
                <a:cxn ang="0">
                  <a:pos x="1" y="1"/>
                </a:cxn>
              </a:cxnLst>
              <a:rect l="0" t="0" r="r" b="b"/>
              <a:pathLst>
                <a:path w="1" h="2">
                  <a:moveTo>
                    <a:pt x="1" y="1"/>
                  </a:moveTo>
                  <a:lnTo>
                    <a:pt x="1" y="1"/>
                  </a:lnTo>
                  <a:lnTo>
                    <a:pt x="1" y="1"/>
                  </a:lnTo>
                  <a:lnTo>
                    <a:pt x="0" y="0"/>
                  </a:lnTo>
                  <a:lnTo>
                    <a:pt x="1" y="1"/>
                  </a:lnTo>
                  <a:lnTo>
                    <a:pt x="1" y="2"/>
                  </a:lnTo>
                  <a:lnTo>
                    <a:pt x="1" y="2"/>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0" name="Freeform 649"/>
            <p:cNvSpPr>
              <a:spLocks/>
            </p:cNvSpPr>
            <p:nvPr/>
          </p:nvSpPr>
          <p:spPr bwMode="auto">
            <a:xfrm>
              <a:off x="7997826" y="5643563"/>
              <a:ext cx="1588" cy="3175"/>
            </a:xfrm>
            <a:custGeom>
              <a:avLst/>
              <a:gdLst/>
              <a:ahLst/>
              <a:cxnLst>
                <a:cxn ang="0">
                  <a:pos x="0" y="1"/>
                </a:cxn>
                <a:cxn ang="0">
                  <a:pos x="0" y="2"/>
                </a:cxn>
                <a:cxn ang="0">
                  <a:pos x="0" y="2"/>
                </a:cxn>
                <a:cxn ang="0">
                  <a:pos x="0" y="2"/>
                </a:cxn>
                <a:cxn ang="0">
                  <a:pos x="0" y="2"/>
                </a:cxn>
                <a:cxn ang="0">
                  <a:pos x="0" y="1"/>
                </a:cxn>
                <a:cxn ang="0">
                  <a:pos x="1" y="0"/>
                </a:cxn>
                <a:cxn ang="0">
                  <a:pos x="1" y="0"/>
                </a:cxn>
                <a:cxn ang="0">
                  <a:pos x="1" y="0"/>
                </a:cxn>
                <a:cxn ang="0">
                  <a:pos x="0" y="0"/>
                </a:cxn>
                <a:cxn ang="0">
                  <a:pos x="0" y="0"/>
                </a:cxn>
                <a:cxn ang="0">
                  <a:pos x="0" y="1"/>
                </a:cxn>
              </a:cxnLst>
              <a:rect l="0" t="0" r="r" b="b"/>
              <a:pathLst>
                <a:path w="1" h="2">
                  <a:moveTo>
                    <a:pt x="0" y="1"/>
                  </a:moveTo>
                  <a:lnTo>
                    <a:pt x="0" y="2"/>
                  </a:lnTo>
                  <a:lnTo>
                    <a:pt x="0" y="2"/>
                  </a:lnTo>
                  <a:lnTo>
                    <a:pt x="0" y="2"/>
                  </a:lnTo>
                  <a:lnTo>
                    <a:pt x="0" y="2"/>
                  </a:lnTo>
                  <a:lnTo>
                    <a:pt x="0" y="1"/>
                  </a:lnTo>
                  <a:lnTo>
                    <a:pt x="1" y="0"/>
                  </a:lnTo>
                  <a:lnTo>
                    <a:pt x="1" y="0"/>
                  </a:lnTo>
                  <a:lnTo>
                    <a:pt x="1" y="0"/>
                  </a:lnTo>
                  <a:lnTo>
                    <a:pt x="0" y="0"/>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1" name="Freeform 650"/>
            <p:cNvSpPr>
              <a:spLocks/>
            </p:cNvSpPr>
            <p:nvPr/>
          </p:nvSpPr>
          <p:spPr bwMode="auto">
            <a:xfrm>
              <a:off x="7983538" y="5659438"/>
              <a:ext cx="3175" cy="6350"/>
            </a:xfrm>
            <a:custGeom>
              <a:avLst/>
              <a:gdLst/>
              <a:ahLst/>
              <a:cxnLst>
                <a:cxn ang="0">
                  <a:pos x="0" y="4"/>
                </a:cxn>
                <a:cxn ang="0">
                  <a:pos x="1" y="3"/>
                </a:cxn>
                <a:cxn ang="0">
                  <a:pos x="1" y="3"/>
                </a:cxn>
                <a:cxn ang="0">
                  <a:pos x="1" y="2"/>
                </a:cxn>
                <a:cxn ang="0">
                  <a:pos x="2" y="2"/>
                </a:cxn>
                <a:cxn ang="0">
                  <a:pos x="2" y="1"/>
                </a:cxn>
                <a:cxn ang="0">
                  <a:pos x="2" y="0"/>
                </a:cxn>
                <a:cxn ang="0">
                  <a:pos x="2" y="1"/>
                </a:cxn>
                <a:cxn ang="0">
                  <a:pos x="1" y="1"/>
                </a:cxn>
                <a:cxn ang="0">
                  <a:pos x="1" y="1"/>
                </a:cxn>
                <a:cxn ang="0">
                  <a:pos x="1" y="2"/>
                </a:cxn>
                <a:cxn ang="0">
                  <a:pos x="0" y="2"/>
                </a:cxn>
                <a:cxn ang="0">
                  <a:pos x="0" y="3"/>
                </a:cxn>
                <a:cxn ang="0">
                  <a:pos x="0" y="4"/>
                </a:cxn>
                <a:cxn ang="0">
                  <a:pos x="0" y="4"/>
                </a:cxn>
                <a:cxn ang="0">
                  <a:pos x="0" y="4"/>
                </a:cxn>
                <a:cxn ang="0">
                  <a:pos x="0" y="4"/>
                </a:cxn>
              </a:cxnLst>
              <a:rect l="0" t="0" r="r" b="b"/>
              <a:pathLst>
                <a:path w="2" h="4">
                  <a:moveTo>
                    <a:pt x="0" y="4"/>
                  </a:moveTo>
                  <a:lnTo>
                    <a:pt x="1" y="3"/>
                  </a:lnTo>
                  <a:lnTo>
                    <a:pt x="1" y="3"/>
                  </a:lnTo>
                  <a:lnTo>
                    <a:pt x="1" y="2"/>
                  </a:lnTo>
                  <a:lnTo>
                    <a:pt x="2" y="2"/>
                  </a:lnTo>
                  <a:lnTo>
                    <a:pt x="2" y="1"/>
                  </a:lnTo>
                  <a:lnTo>
                    <a:pt x="2" y="0"/>
                  </a:lnTo>
                  <a:lnTo>
                    <a:pt x="2" y="1"/>
                  </a:lnTo>
                  <a:lnTo>
                    <a:pt x="1" y="1"/>
                  </a:lnTo>
                  <a:lnTo>
                    <a:pt x="1" y="1"/>
                  </a:lnTo>
                  <a:lnTo>
                    <a:pt x="1" y="2"/>
                  </a:lnTo>
                  <a:lnTo>
                    <a:pt x="0" y="2"/>
                  </a:lnTo>
                  <a:lnTo>
                    <a:pt x="0" y="3"/>
                  </a:lnTo>
                  <a:lnTo>
                    <a:pt x="0" y="4"/>
                  </a:lnTo>
                  <a:lnTo>
                    <a:pt x="0" y="4"/>
                  </a:lnTo>
                  <a:lnTo>
                    <a:pt x="0" y="4"/>
                  </a:lnTo>
                  <a:lnTo>
                    <a:pt x="0" y="4"/>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2" name="Freeform 651"/>
            <p:cNvSpPr>
              <a:spLocks/>
            </p:cNvSpPr>
            <p:nvPr/>
          </p:nvSpPr>
          <p:spPr bwMode="auto">
            <a:xfrm>
              <a:off x="8010526" y="5549900"/>
              <a:ext cx="1588" cy="1588"/>
            </a:xfrm>
            <a:custGeom>
              <a:avLst/>
              <a:gdLst/>
              <a:ahLst/>
              <a:cxnLst>
                <a:cxn ang="0">
                  <a:pos x="0" y="0"/>
                </a:cxn>
                <a:cxn ang="0">
                  <a:pos x="0" y="0"/>
                </a:cxn>
                <a:cxn ang="0">
                  <a:pos x="0" y="0"/>
                </a:cxn>
                <a:cxn ang="0">
                  <a:pos x="0" y="0"/>
                </a:cxn>
                <a:cxn ang="0">
                  <a:pos x="1" y="0"/>
                </a:cxn>
                <a:cxn ang="0">
                  <a:pos x="0" y="0"/>
                </a:cxn>
              </a:cxnLst>
              <a:rect l="0" t="0" r="r" b="b"/>
              <a:pathLst>
                <a:path w="1">
                  <a:moveTo>
                    <a:pt x="0" y="0"/>
                  </a:moveTo>
                  <a:lnTo>
                    <a:pt x="0" y="0"/>
                  </a:lnTo>
                  <a:lnTo>
                    <a:pt x="0" y="0"/>
                  </a:lnTo>
                  <a:lnTo>
                    <a:pt x="0" y="0"/>
                  </a:lnTo>
                  <a:lnTo>
                    <a:pt x="1"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3" name="Freeform 652"/>
            <p:cNvSpPr>
              <a:spLocks/>
            </p:cNvSpPr>
            <p:nvPr/>
          </p:nvSpPr>
          <p:spPr bwMode="auto">
            <a:xfrm>
              <a:off x="8012113" y="5505450"/>
              <a:ext cx="96838" cy="87313"/>
            </a:xfrm>
            <a:custGeom>
              <a:avLst/>
              <a:gdLst/>
              <a:ahLst/>
              <a:cxnLst>
                <a:cxn ang="0">
                  <a:pos x="9" y="43"/>
                </a:cxn>
                <a:cxn ang="0">
                  <a:pos x="6" y="47"/>
                </a:cxn>
                <a:cxn ang="0">
                  <a:pos x="0" y="52"/>
                </a:cxn>
                <a:cxn ang="0">
                  <a:pos x="3" y="52"/>
                </a:cxn>
                <a:cxn ang="0">
                  <a:pos x="7" y="52"/>
                </a:cxn>
                <a:cxn ang="0">
                  <a:pos x="9" y="50"/>
                </a:cxn>
                <a:cxn ang="0">
                  <a:pos x="19" y="47"/>
                </a:cxn>
                <a:cxn ang="0">
                  <a:pos x="24" y="47"/>
                </a:cxn>
                <a:cxn ang="0">
                  <a:pos x="23" y="50"/>
                </a:cxn>
                <a:cxn ang="0">
                  <a:pos x="24" y="54"/>
                </a:cxn>
                <a:cxn ang="0">
                  <a:pos x="27" y="54"/>
                </a:cxn>
                <a:cxn ang="0">
                  <a:pos x="31" y="50"/>
                </a:cxn>
                <a:cxn ang="0">
                  <a:pos x="33" y="49"/>
                </a:cxn>
                <a:cxn ang="0">
                  <a:pos x="33" y="45"/>
                </a:cxn>
                <a:cxn ang="0">
                  <a:pos x="34" y="47"/>
                </a:cxn>
                <a:cxn ang="0">
                  <a:pos x="34" y="47"/>
                </a:cxn>
                <a:cxn ang="0">
                  <a:pos x="40" y="48"/>
                </a:cxn>
                <a:cxn ang="0">
                  <a:pos x="43" y="46"/>
                </a:cxn>
                <a:cxn ang="0">
                  <a:pos x="45" y="47"/>
                </a:cxn>
                <a:cxn ang="0">
                  <a:pos x="48" y="43"/>
                </a:cxn>
                <a:cxn ang="0">
                  <a:pos x="50" y="41"/>
                </a:cxn>
                <a:cxn ang="0">
                  <a:pos x="49" y="45"/>
                </a:cxn>
                <a:cxn ang="0">
                  <a:pos x="53" y="41"/>
                </a:cxn>
                <a:cxn ang="0">
                  <a:pos x="53" y="39"/>
                </a:cxn>
                <a:cxn ang="0">
                  <a:pos x="56" y="32"/>
                </a:cxn>
                <a:cxn ang="0">
                  <a:pos x="57" y="22"/>
                </a:cxn>
                <a:cxn ang="0">
                  <a:pos x="60" y="18"/>
                </a:cxn>
                <a:cxn ang="0">
                  <a:pos x="61" y="16"/>
                </a:cxn>
                <a:cxn ang="0">
                  <a:pos x="58" y="5"/>
                </a:cxn>
                <a:cxn ang="0">
                  <a:pos x="56" y="0"/>
                </a:cxn>
                <a:cxn ang="0">
                  <a:pos x="54" y="1"/>
                </a:cxn>
                <a:cxn ang="0">
                  <a:pos x="56" y="1"/>
                </a:cxn>
                <a:cxn ang="0">
                  <a:pos x="56" y="4"/>
                </a:cxn>
                <a:cxn ang="0">
                  <a:pos x="53" y="4"/>
                </a:cxn>
                <a:cxn ang="0">
                  <a:pos x="52" y="3"/>
                </a:cxn>
                <a:cxn ang="0">
                  <a:pos x="50" y="5"/>
                </a:cxn>
                <a:cxn ang="0">
                  <a:pos x="49" y="11"/>
                </a:cxn>
                <a:cxn ang="0">
                  <a:pos x="46" y="25"/>
                </a:cxn>
                <a:cxn ang="0">
                  <a:pos x="42" y="28"/>
                </a:cxn>
                <a:cxn ang="0">
                  <a:pos x="35" y="33"/>
                </a:cxn>
                <a:cxn ang="0">
                  <a:pos x="34" y="32"/>
                </a:cxn>
                <a:cxn ang="0">
                  <a:pos x="34" y="30"/>
                </a:cxn>
                <a:cxn ang="0">
                  <a:pos x="34" y="28"/>
                </a:cxn>
                <a:cxn ang="0">
                  <a:pos x="31" y="34"/>
                </a:cxn>
                <a:cxn ang="0">
                  <a:pos x="27" y="42"/>
                </a:cxn>
                <a:cxn ang="0">
                  <a:pos x="23" y="40"/>
                </a:cxn>
              </a:cxnLst>
              <a:rect l="0" t="0" r="r" b="b"/>
              <a:pathLst>
                <a:path w="61" h="55">
                  <a:moveTo>
                    <a:pt x="13" y="42"/>
                  </a:moveTo>
                  <a:lnTo>
                    <a:pt x="12" y="41"/>
                  </a:lnTo>
                  <a:lnTo>
                    <a:pt x="9" y="43"/>
                  </a:lnTo>
                  <a:lnTo>
                    <a:pt x="9" y="44"/>
                  </a:lnTo>
                  <a:lnTo>
                    <a:pt x="7" y="45"/>
                  </a:lnTo>
                  <a:lnTo>
                    <a:pt x="6" y="47"/>
                  </a:lnTo>
                  <a:lnTo>
                    <a:pt x="2" y="49"/>
                  </a:lnTo>
                  <a:lnTo>
                    <a:pt x="0" y="50"/>
                  </a:lnTo>
                  <a:lnTo>
                    <a:pt x="0" y="52"/>
                  </a:lnTo>
                  <a:lnTo>
                    <a:pt x="1" y="52"/>
                  </a:lnTo>
                  <a:lnTo>
                    <a:pt x="2" y="52"/>
                  </a:lnTo>
                  <a:lnTo>
                    <a:pt x="3" y="52"/>
                  </a:lnTo>
                  <a:lnTo>
                    <a:pt x="4" y="51"/>
                  </a:lnTo>
                  <a:lnTo>
                    <a:pt x="6" y="53"/>
                  </a:lnTo>
                  <a:lnTo>
                    <a:pt x="7" y="52"/>
                  </a:lnTo>
                  <a:lnTo>
                    <a:pt x="8" y="50"/>
                  </a:lnTo>
                  <a:lnTo>
                    <a:pt x="9" y="50"/>
                  </a:lnTo>
                  <a:lnTo>
                    <a:pt x="9" y="50"/>
                  </a:lnTo>
                  <a:lnTo>
                    <a:pt x="16" y="48"/>
                  </a:lnTo>
                  <a:lnTo>
                    <a:pt x="16" y="49"/>
                  </a:lnTo>
                  <a:lnTo>
                    <a:pt x="19" y="47"/>
                  </a:lnTo>
                  <a:lnTo>
                    <a:pt x="20" y="47"/>
                  </a:lnTo>
                  <a:lnTo>
                    <a:pt x="23" y="47"/>
                  </a:lnTo>
                  <a:lnTo>
                    <a:pt x="24" y="47"/>
                  </a:lnTo>
                  <a:lnTo>
                    <a:pt x="25" y="47"/>
                  </a:lnTo>
                  <a:lnTo>
                    <a:pt x="25" y="48"/>
                  </a:lnTo>
                  <a:lnTo>
                    <a:pt x="23" y="50"/>
                  </a:lnTo>
                  <a:lnTo>
                    <a:pt x="23" y="52"/>
                  </a:lnTo>
                  <a:lnTo>
                    <a:pt x="23" y="53"/>
                  </a:lnTo>
                  <a:lnTo>
                    <a:pt x="24" y="54"/>
                  </a:lnTo>
                  <a:lnTo>
                    <a:pt x="25" y="54"/>
                  </a:lnTo>
                  <a:lnTo>
                    <a:pt x="27" y="55"/>
                  </a:lnTo>
                  <a:lnTo>
                    <a:pt x="27" y="54"/>
                  </a:lnTo>
                  <a:lnTo>
                    <a:pt x="30" y="50"/>
                  </a:lnTo>
                  <a:lnTo>
                    <a:pt x="31" y="50"/>
                  </a:lnTo>
                  <a:lnTo>
                    <a:pt x="31" y="50"/>
                  </a:lnTo>
                  <a:lnTo>
                    <a:pt x="32" y="50"/>
                  </a:lnTo>
                  <a:lnTo>
                    <a:pt x="33" y="50"/>
                  </a:lnTo>
                  <a:lnTo>
                    <a:pt x="33" y="49"/>
                  </a:lnTo>
                  <a:lnTo>
                    <a:pt x="31" y="47"/>
                  </a:lnTo>
                  <a:lnTo>
                    <a:pt x="32" y="45"/>
                  </a:lnTo>
                  <a:lnTo>
                    <a:pt x="33" y="45"/>
                  </a:lnTo>
                  <a:lnTo>
                    <a:pt x="33" y="47"/>
                  </a:lnTo>
                  <a:lnTo>
                    <a:pt x="33" y="47"/>
                  </a:lnTo>
                  <a:lnTo>
                    <a:pt x="34" y="47"/>
                  </a:lnTo>
                  <a:lnTo>
                    <a:pt x="34" y="47"/>
                  </a:lnTo>
                  <a:lnTo>
                    <a:pt x="35" y="47"/>
                  </a:lnTo>
                  <a:lnTo>
                    <a:pt x="34" y="47"/>
                  </a:lnTo>
                  <a:lnTo>
                    <a:pt x="34" y="48"/>
                  </a:lnTo>
                  <a:lnTo>
                    <a:pt x="35" y="47"/>
                  </a:lnTo>
                  <a:lnTo>
                    <a:pt x="40" y="48"/>
                  </a:lnTo>
                  <a:lnTo>
                    <a:pt x="43" y="45"/>
                  </a:lnTo>
                  <a:lnTo>
                    <a:pt x="44" y="45"/>
                  </a:lnTo>
                  <a:lnTo>
                    <a:pt x="43" y="46"/>
                  </a:lnTo>
                  <a:lnTo>
                    <a:pt x="44" y="47"/>
                  </a:lnTo>
                  <a:lnTo>
                    <a:pt x="45" y="47"/>
                  </a:lnTo>
                  <a:lnTo>
                    <a:pt x="45" y="47"/>
                  </a:lnTo>
                  <a:lnTo>
                    <a:pt x="45" y="44"/>
                  </a:lnTo>
                  <a:lnTo>
                    <a:pt x="46" y="43"/>
                  </a:lnTo>
                  <a:lnTo>
                    <a:pt x="48" y="43"/>
                  </a:lnTo>
                  <a:lnTo>
                    <a:pt x="49" y="44"/>
                  </a:lnTo>
                  <a:lnTo>
                    <a:pt x="49" y="41"/>
                  </a:lnTo>
                  <a:lnTo>
                    <a:pt x="50" y="41"/>
                  </a:lnTo>
                  <a:lnTo>
                    <a:pt x="50" y="42"/>
                  </a:lnTo>
                  <a:lnTo>
                    <a:pt x="49" y="43"/>
                  </a:lnTo>
                  <a:lnTo>
                    <a:pt x="49" y="45"/>
                  </a:lnTo>
                  <a:lnTo>
                    <a:pt x="49" y="46"/>
                  </a:lnTo>
                  <a:lnTo>
                    <a:pt x="52" y="44"/>
                  </a:lnTo>
                  <a:lnTo>
                    <a:pt x="53" y="41"/>
                  </a:lnTo>
                  <a:lnTo>
                    <a:pt x="55" y="40"/>
                  </a:lnTo>
                  <a:lnTo>
                    <a:pt x="54" y="39"/>
                  </a:lnTo>
                  <a:lnTo>
                    <a:pt x="53" y="39"/>
                  </a:lnTo>
                  <a:lnTo>
                    <a:pt x="54" y="35"/>
                  </a:lnTo>
                  <a:lnTo>
                    <a:pt x="55" y="32"/>
                  </a:lnTo>
                  <a:lnTo>
                    <a:pt x="56" y="32"/>
                  </a:lnTo>
                  <a:lnTo>
                    <a:pt x="56" y="25"/>
                  </a:lnTo>
                  <a:lnTo>
                    <a:pt x="56" y="23"/>
                  </a:lnTo>
                  <a:lnTo>
                    <a:pt x="57" y="22"/>
                  </a:lnTo>
                  <a:lnTo>
                    <a:pt x="59" y="22"/>
                  </a:lnTo>
                  <a:lnTo>
                    <a:pt x="59" y="21"/>
                  </a:lnTo>
                  <a:lnTo>
                    <a:pt x="60" y="18"/>
                  </a:lnTo>
                  <a:lnTo>
                    <a:pt x="60" y="18"/>
                  </a:lnTo>
                  <a:lnTo>
                    <a:pt x="60" y="17"/>
                  </a:lnTo>
                  <a:lnTo>
                    <a:pt x="61" y="16"/>
                  </a:lnTo>
                  <a:lnTo>
                    <a:pt x="61" y="15"/>
                  </a:lnTo>
                  <a:lnTo>
                    <a:pt x="61" y="14"/>
                  </a:lnTo>
                  <a:lnTo>
                    <a:pt x="58" y="5"/>
                  </a:lnTo>
                  <a:lnTo>
                    <a:pt x="58" y="1"/>
                  </a:lnTo>
                  <a:lnTo>
                    <a:pt x="58" y="0"/>
                  </a:lnTo>
                  <a:lnTo>
                    <a:pt x="56" y="0"/>
                  </a:lnTo>
                  <a:lnTo>
                    <a:pt x="55" y="0"/>
                  </a:lnTo>
                  <a:lnTo>
                    <a:pt x="55" y="0"/>
                  </a:lnTo>
                  <a:lnTo>
                    <a:pt x="54" y="1"/>
                  </a:lnTo>
                  <a:lnTo>
                    <a:pt x="55" y="3"/>
                  </a:lnTo>
                  <a:lnTo>
                    <a:pt x="56" y="2"/>
                  </a:lnTo>
                  <a:lnTo>
                    <a:pt x="56" y="1"/>
                  </a:lnTo>
                  <a:lnTo>
                    <a:pt x="56" y="3"/>
                  </a:lnTo>
                  <a:lnTo>
                    <a:pt x="56" y="4"/>
                  </a:lnTo>
                  <a:lnTo>
                    <a:pt x="56" y="4"/>
                  </a:lnTo>
                  <a:lnTo>
                    <a:pt x="55" y="3"/>
                  </a:lnTo>
                  <a:lnTo>
                    <a:pt x="54" y="5"/>
                  </a:lnTo>
                  <a:lnTo>
                    <a:pt x="53" y="4"/>
                  </a:lnTo>
                  <a:lnTo>
                    <a:pt x="53" y="3"/>
                  </a:lnTo>
                  <a:lnTo>
                    <a:pt x="52" y="2"/>
                  </a:lnTo>
                  <a:lnTo>
                    <a:pt x="52" y="3"/>
                  </a:lnTo>
                  <a:lnTo>
                    <a:pt x="52" y="3"/>
                  </a:lnTo>
                  <a:lnTo>
                    <a:pt x="51" y="5"/>
                  </a:lnTo>
                  <a:lnTo>
                    <a:pt x="50" y="5"/>
                  </a:lnTo>
                  <a:lnTo>
                    <a:pt x="50" y="6"/>
                  </a:lnTo>
                  <a:lnTo>
                    <a:pt x="50" y="9"/>
                  </a:lnTo>
                  <a:lnTo>
                    <a:pt x="49" y="11"/>
                  </a:lnTo>
                  <a:lnTo>
                    <a:pt x="49" y="11"/>
                  </a:lnTo>
                  <a:lnTo>
                    <a:pt x="50" y="12"/>
                  </a:lnTo>
                  <a:lnTo>
                    <a:pt x="46" y="25"/>
                  </a:lnTo>
                  <a:lnTo>
                    <a:pt x="45" y="25"/>
                  </a:lnTo>
                  <a:lnTo>
                    <a:pt x="44" y="25"/>
                  </a:lnTo>
                  <a:lnTo>
                    <a:pt x="42" y="28"/>
                  </a:lnTo>
                  <a:lnTo>
                    <a:pt x="39" y="31"/>
                  </a:lnTo>
                  <a:lnTo>
                    <a:pt x="36" y="32"/>
                  </a:lnTo>
                  <a:lnTo>
                    <a:pt x="35" y="33"/>
                  </a:lnTo>
                  <a:lnTo>
                    <a:pt x="34" y="33"/>
                  </a:lnTo>
                  <a:lnTo>
                    <a:pt x="34" y="33"/>
                  </a:lnTo>
                  <a:lnTo>
                    <a:pt x="34" y="32"/>
                  </a:lnTo>
                  <a:lnTo>
                    <a:pt x="33" y="31"/>
                  </a:lnTo>
                  <a:lnTo>
                    <a:pt x="33" y="31"/>
                  </a:lnTo>
                  <a:lnTo>
                    <a:pt x="34" y="30"/>
                  </a:lnTo>
                  <a:lnTo>
                    <a:pt x="35" y="29"/>
                  </a:lnTo>
                  <a:lnTo>
                    <a:pt x="35" y="28"/>
                  </a:lnTo>
                  <a:lnTo>
                    <a:pt x="34" y="28"/>
                  </a:lnTo>
                  <a:lnTo>
                    <a:pt x="32" y="29"/>
                  </a:lnTo>
                  <a:lnTo>
                    <a:pt x="32" y="32"/>
                  </a:lnTo>
                  <a:lnTo>
                    <a:pt x="31" y="34"/>
                  </a:lnTo>
                  <a:lnTo>
                    <a:pt x="28" y="37"/>
                  </a:lnTo>
                  <a:lnTo>
                    <a:pt x="28" y="40"/>
                  </a:lnTo>
                  <a:lnTo>
                    <a:pt x="27" y="42"/>
                  </a:lnTo>
                  <a:lnTo>
                    <a:pt x="26" y="42"/>
                  </a:lnTo>
                  <a:lnTo>
                    <a:pt x="23" y="41"/>
                  </a:lnTo>
                  <a:lnTo>
                    <a:pt x="23" y="40"/>
                  </a:lnTo>
                  <a:lnTo>
                    <a:pt x="13" y="4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4" name="Freeform 653"/>
            <p:cNvSpPr>
              <a:spLocks/>
            </p:cNvSpPr>
            <p:nvPr/>
          </p:nvSpPr>
          <p:spPr bwMode="auto">
            <a:xfrm>
              <a:off x="8001001" y="5589588"/>
              <a:ext cx="1588" cy="1588"/>
            </a:xfrm>
            <a:custGeom>
              <a:avLst/>
              <a:gdLst/>
              <a:ahLst/>
              <a:cxnLst>
                <a:cxn ang="0">
                  <a:pos x="0" y="0"/>
                </a:cxn>
                <a:cxn ang="0">
                  <a:pos x="0" y="0"/>
                </a:cxn>
                <a:cxn ang="0">
                  <a:pos x="0" y="1"/>
                </a:cxn>
                <a:cxn ang="0">
                  <a:pos x="1" y="1"/>
                </a:cxn>
                <a:cxn ang="0">
                  <a:pos x="0" y="0"/>
                </a:cxn>
              </a:cxnLst>
              <a:rect l="0" t="0" r="r" b="b"/>
              <a:pathLst>
                <a:path w="1" h="1">
                  <a:moveTo>
                    <a:pt x="0" y="0"/>
                  </a:moveTo>
                  <a:lnTo>
                    <a:pt x="0" y="0"/>
                  </a:lnTo>
                  <a:lnTo>
                    <a:pt x="0" y="1"/>
                  </a:lnTo>
                  <a:lnTo>
                    <a:pt x="1"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5" name="Freeform 654"/>
            <p:cNvSpPr>
              <a:spLocks/>
            </p:cNvSpPr>
            <p:nvPr/>
          </p:nvSpPr>
          <p:spPr bwMode="auto">
            <a:xfrm>
              <a:off x="8001001" y="5588000"/>
              <a:ext cx="19050" cy="30163"/>
            </a:xfrm>
            <a:custGeom>
              <a:avLst/>
              <a:gdLst/>
              <a:ahLst/>
              <a:cxnLst>
                <a:cxn ang="0">
                  <a:pos x="1" y="6"/>
                </a:cxn>
                <a:cxn ang="0">
                  <a:pos x="1" y="7"/>
                </a:cxn>
                <a:cxn ang="0">
                  <a:pos x="1" y="6"/>
                </a:cxn>
                <a:cxn ang="0">
                  <a:pos x="0" y="6"/>
                </a:cxn>
                <a:cxn ang="0">
                  <a:pos x="1" y="9"/>
                </a:cxn>
                <a:cxn ang="0">
                  <a:pos x="1" y="9"/>
                </a:cxn>
                <a:cxn ang="0">
                  <a:pos x="2" y="8"/>
                </a:cxn>
                <a:cxn ang="0">
                  <a:pos x="3" y="9"/>
                </a:cxn>
                <a:cxn ang="0">
                  <a:pos x="4" y="8"/>
                </a:cxn>
                <a:cxn ang="0">
                  <a:pos x="3" y="7"/>
                </a:cxn>
                <a:cxn ang="0">
                  <a:pos x="3" y="7"/>
                </a:cxn>
                <a:cxn ang="0">
                  <a:pos x="3" y="6"/>
                </a:cxn>
                <a:cxn ang="0">
                  <a:pos x="3" y="6"/>
                </a:cxn>
                <a:cxn ang="0">
                  <a:pos x="5" y="8"/>
                </a:cxn>
                <a:cxn ang="0">
                  <a:pos x="5" y="9"/>
                </a:cxn>
                <a:cxn ang="0">
                  <a:pos x="5" y="9"/>
                </a:cxn>
                <a:cxn ang="0">
                  <a:pos x="5" y="10"/>
                </a:cxn>
                <a:cxn ang="0">
                  <a:pos x="5" y="12"/>
                </a:cxn>
                <a:cxn ang="0">
                  <a:pos x="4" y="12"/>
                </a:cxn>
                <a:cxn ang="0">
                  <a:pos x="3" y="13"/>
                </a:cxn>
                <a:cxn ang="0">
                  <a:pos x="3" y="17"/>
                </a:cxn>
                <a:cxn ang="0">
                  <a:pos x="3" y="17"/>
                </a:cxn>
                <a:cxn ang="0">
                  <a:pos x="4" y="18"/>
                </a:cxn>
                <a:cxn ang="0">
                  <a:pos x="5" y="18"/>
                </a:cxn>
                <a:cxn ang="0">
                  <a:pos x="5" y="17"/>
                </a:cxn>
                <a:cxn ang="0">
                  <a:pos x="5" y="16"/>
                </a:cxn>
                <a:cxn ang="0">
                  <a:pos x="5" y="15"/>
                </a:cxn>
                <a:cxn ang="0">
                  <a:pos x="6" y="15"/>
                </a:cxn>
                <a:cxn ang="0">
                  <a:pos x="5" y="16"/>
                </a:cxn>
                <a:cxn ang="0">
                  <a:pos x="6" y="19"/>
                </a:cxn>
                <a:cxn ang="0">
                  <a:pos x="7" y="19"/>
                </a:cxn>
                <a:cxn ang="0">
                  <a:pos x="8" y="18"/>
                </a:cxn>
                <a:cxn ang="0">
                  <a:pos x="8" y="17"/>
                </a:cxn>
                <a:cxn ang="0">
                  <a:pos x="8" y="17"/>
                </a:cxn>
                <a:cxn ang="0">
                  <a:pos x="8" y="17"/>
                </a:cxn>
                <a:cxn ang="0">
                  <a:pos x="12" y="7"/>
                </a:cxn>
                <a:cxn ang="0">
                  <a:pos x="12" y="6"/>
                </a:cxn>
                <a:cxn ang="0">
                  <a:pos x="12" y="5"/>
                </a:cxn>
                <a:cxn ang="0">
                  <a:pos x="11" y="5"/>
                </a:cxn>
                <a:cxn ang="0">
                  <a:pos x="10" y="4"/>
                </a:cxn>
                <a:cxn ang="0">
                  <a:pos x="11" y="3"/>
                </a:cxn>
                <a:cxn ang="0">
                  <a:pos x="11" y="2"/>
                </a:cxn>
                <a:cxn ang="0">
                  <a:pos x="10" y="2"/>
                </a:cxn>
                <a:cxn ang="0">
                  <a:pos x="8" y="2"/>
                </a:cxn>
                <a:cxn ang="0">
                  <a:pos x="7" y="1"/>
                </a:cxn>
                <a:cxn ang="0">
                  <a:pos x="7" y="1"/>
                </a:cxn>
                <a:cxn ang="0">
                  <a:pos x="6" y="1"/>
                </a:cxn>
                <a:cxn ang="0">
                  <a:pos x="6" y="0"/>
                </a:cxn>
                <a:cxn ang="0">
                  <a:pos x="6" y="0"/>
                </a:cxn>
                <a:cxn ang="0">
                  <a:pos x="5" y="1"/>
                </a:cxn>
                <a:cxn ang="0">
                  <a:pos x="5" y="2"/>
                </a:cxn>
                <a:cxn ang="0">
                  <a:pos x="4" y="2"/>
                </a:cxn>
                <a:cxn ang="0">
                  <a:pos x="3" y="2"/>
                </a:cxn>
                <a:cxn ang="0">
                  <a:pos x="2" y="3"/>
                </a:cxn>
                <a:cxn ang="0">
                  <a:pos x="1" y="3"/>
                </a:cxn>
                <a:cxn ang="0">
                  <a:pos x="1" y="3"/>
                </a:cxn>
                <a:cxn ang="0">
                  <a:pos x="1" y="4"/>
                </a:cxn>
                <a:cxn ang="0">
                  <a:pos x="0" y="5"/>
                </a:cxn>
                <a:cxn ang="0">
                  <a:pos x="1" y="6"/>
                </a:cxn>
              </a:cxnLst>
              <a:rect l="0" t="0" r="r" b="b"/>
              <a:pathLst>
                <a:path w="12" h="19">
                  <a:moveTo>
                    <a:pt x="1" y="6"/>
                  </a:moveTo>
                  <a:lnTo>
                    <a:pt x="1" y="7"/>
                  </a:lnTo>
                  <a:lnTo>
                    <a:pt x="1" y="6"/>
                  </a:lnTo>
                  <a:lnTo>
                    <a:pt x="0" y="6"/>
                  </a:lnTo>
                  <a:lnTo>
                    <a:pt x="1" y="9"/>
                  </a:lnTo>
                  <a:lnTo>
                    <a:pt x="1" y="9"/>
                  </a:lnTo>
                  <a:lnTo>
                    <a:pt x="2" y="8"/>
                  </a:lnTo>
                  <a:lnTo>
                    <a:pt x="3" y="9"/>
                  </a:lnTo>
                  <a:lnTo>
                    <a:pt x="4" y="8"/>
                  </a:lnTo>
                  <a:lnTo>
                    <a:pt x="3" y="7"/>
                  </a:lnTo>
                  <a:lnTo>
                    <a:pt x="3" y="7"/>
                  </a:lnTo>
                  <a:lnTo>
                    <a:pt x="3" y="6"/>
                  </a:lnTo>
                  <a:lnTo>
                    <a:pt x="3" y="6"/>
                  </a:lnTo>
                  <a:lnTo>
                    <a:pt x="5" y="8"/>
                  </a:lnTo>
                  <a:lnTo>
                    <a:pt x="5" y="9"/>
                  </a:lnTo>
                  <a:lnTo>
                    <a:pt x="5" y="9"/>
                  </a:lnTo>
                  <a:lnTo>
                    <a:pt x="5" y="10"/>
                  </a:lnTo>
                  <a:lnTo>
                    <a:pt x="5" y="12"/>
                  </a:lnTo>
                  <a:lnTo>
                    <a:pt x="4" y="12"/>
                  </a:lnTo>
                  <a:lnTo>
                    <a:pt x="3" y="13"/>
                  </a:lnTo>
                  <a:lnTo>
                    <a:pt x="3" y="17"/>
                  </a:lnTo>
                  <a:lnTo>
                    <a:pt x="3" y="17"/>
                  </a:lnTo>
                  <a:lnTo>
                    <a:pt x="4" y="18"/>
                  </a:lnTo>
                  <a:lnTo>
                    <a:pt x="5" y="18"/>
                  </a:lnTo>
                  <a:lnTo>
                    <a:pt x="5" y="17"/>
                  </a:lnTo>
                  <a:lnTo>
                    <a:pt x="5" y="16"/>
                  </a:lnTo>
                  <a:lnTo>
                    <a:pt x="5" y="15"/>
                  </a:lnTo>
                  <a:lnTo>
                    <a:pt x="6" y="15"/>
                  </a:lnTo>
                  <a:lnTo>
                    <a:pt x="5" y="16"/>
                  </a:lnTo>
                  <a:lnTo>
                    <a:pt x="6" y="19"/>
                  </a:lnTo>
                  <a:lnTo>
                    <a:pt x="7" y="19"/>
                  </a:lnTo>
                  <a:lnTo>
                    <a:pt x="8" y="18"/>
                  </a:lnTo>
                  <a:lnTo>
                    <a:pt x="8" y="17"/>
                  </a:lnTo>
                  <a:lnTo>
                    <a:pt x="8" y="17"/>
                  </a:lnTo>
                  <a:lnTo>
                    <a:pt x="8" y="17"/>
                  </a:lnTo>
                  <a:lnTo>
                    <a:pt x="12" y="7"/>
                  </a:lnTo>
                  <a:lnTo>
                    <a:pt x="12" y="6"/>
                  </a:lnTo>
                  <a:lnTo>
                    <a:pt x="12" y="5"/>
                  </a:lnTo>
                  <a:lnTo>
                    <a:pt x="11" y="5"/>
                  </a:lnTo>
                  <a:lnTo>
                    <a:pt x="10" y="4"/>
                  </a:lnTo>
                  <a:lnTo>
                    <a:pt x="11" y="3"/>
                  </a:lnTo>
                  <a:lnTo>
                    <a:pt x="11" y="2"/>
                  </a:lnTo>
                  <a:lnTo>
                    <a:pt x="10" y="2"/>
                  </a:lnTo>
                  <a:lnTo>
                    <a:pt x="8" y="2"/>
                  </a:lnTo>
                  <a:lnTo>
                    <a:pt x="7" y="1"/>
                  </a:lnTo>
                  <a:lnTo>
                    <a:pt x="7" y="1"/>
                  </a:lnTo>
                  <a:lnTo>
                    <a:pt x="6" y="1"/>
                  </a:lnTo>
                  <a:lnTo>
                    <a:pt x="6" y="0"/>
                  </a:lnTo>
                  <a:lnTo>
                    <a:pt x="6" y="0"/>
                  </a:lnTo>
                  <a:lnTo>
                    <a:pt x="5" y="1"/>
                  </a:lnTo>
                  <a:lnTo>
                    <a:pt x="5" y="2"/>
                  </a:lnTo>
                  <a:lnTo>
                    <a:pt x="4" y="2"/>
                  </a:lnTo>
                  <a:lnTo>
                    <a:pt x="3" y="2"/>
                  </a:lnTo>
                  <a:lnTo>
                    <a:pt x="2" y="3"/>
                  </a:lnTo>
                  <a:lnTo>
                    <a:pt x="1" y="3"/>
                  </a:lnTo>
                  <a:lnTo>
                    <a:pt x="1" y="3"/>
                  </a:lnTo>
                  <a:lnTo>
                    <a:pt x="1" y="4"/>
                  </a:lnTo>
                  <a:lnTo>
                    <a:pt x="0" y="5"/>
                  </a:lnTo>
                  <a:lnTo>
                    <a:pt x="1"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6" name="Freeform 655"/>
            <p:cNvSpPr>
              <a:spLocks/>
            </p:cNvSpPr>
            <p:nvPr/>
          </p:nvSpPr>
          <p:spPr bwMode="auto">
            <a:xfrm>
              <a:off x="6342063" y="6424613"/>
              <a:ext cx="14288" cy="12700"/>
            </a:xfrm>
            <a:custGeom>
              <a:avLst/>
              <a:gdLst/>
              <a:ahLst/>
              <a:cxnLst>
                <a:cxn ang="0">
                  <a:pos x="8" y="3"/>
                </a:cxn>
                <a:cxn ang="0">
                  <a:pos x="8" y="3"/>
                </a:cxn>
                <a:cxn ang="0">
                  <a:pos x="9" y="2"/>
                </a:cxn>
                <a:cxn ang="0">
                  <a:pos x="9" y="1"/>
                </a:cxn>
                <a:cxn ang="0">
                  <a:pos x="9" y="1"/>
                </a:cxn>
                <a:cxn ang="0">
                  <a:pos x="8" y="0"/>
                </a:cxn>
                <a:cxn ang="0">
                  <a:pos x="8" y="0"/>
                </a:cxn>
                <a:cxn ang="0">
                  <a:pos x="8" y="1"/>
                </a:cxn>
                <a:cxn ang="0">
                  <a:pos x="8" y="1"/>
                </a:cxn>
                <a:cxn ang="0">
                  <a:pos x="5" y="1"/>
                </a:cxn>
                <a:cxn ang="0">
                  <a:pos x="4" y="1"/>
                </a:cxn>
                <a:cxn ang="0">
                  <a:pos x="3" y="1"/>
                </a:cxn>
                <a:cxn ang="0">
                  <a:pos x="1" y="0"/>
                </a:cxn>
                <a:cxn ang="0">
                  <a:pos x="2" y="1"/>
                </a:cxn>
                <a:cxn ang="0">
                  <a:pos x="2" y="1"/>
                </a:cxn>
                <a:cxn ang="0">
                  <a:pos x="3" y="1"/>
                </a:cxn>
                <a:cxn ang="0">
                  <a:pos x="3" y="2"/>
                </a:cxn>
                <a:cxn ang="0">
                  <a:pos x="2" y="2"/>
                </a:cxn>
                <a:cxn ang="0">
                  <a:pos x="2" y="2"/>
                </a:cxn>
                <a:cxn ang="0">
                  <a:pos x="3" y="2"/>
                </a:cxn>
                <a:cxn ang="0">
                  <a:pos x="4" y="3"/>
                </a:cxn>
                <a:cxn ang="0">
                  <a:pos x="4" y="3"/>
                </a:cxn>
                <a:cxn ang="0">
                  <a:pos x="3" y="4"/>
                </a:cxn>
                <a:cxn ang="0">
                  <a:pos x="2" y="4"/>
                </a:cxn>
                <a:cxn ang="0">
                  <a:pos x="2" y="5"/>
                </a:cxn>
                <a:cxn ang="0">
                  <a:pos x="2" y="6"/>
                </a:cxn>
                <a:cxn ang="0">
                  <a:pos x="3" y="6"/>
                </a:cxn>
                <a:cxn ang="0">
                  <a:pos x="2" y="6"/>
                </a:cxn>
                <a:cxn ang="0">
                  <a:pos x="1" y="6"/>
                </a:cxn>
                <a:cxn ang="0">
                  <a:pos x="1" y="6"/>
                </a:cxn>
                <a:cxn ang="0">
                  <a:pos x="1" y="7"/>
                </a:cxn>
                <a:cxn ang="0">
                  <a:pos x="0" y="7"/>
                </a:cxn>
                <a:cxn ang="0">
                  <a:pos x="0" y="7"/>
                </a:cxn>
                <a:cxn ang="0">
                  <a:pos x="1" y="7"/>
                </a:cxn>
                <a:cxn ang="0">
                  <a:pos x="1" y="7"/>
                </a:cxn>
                <a:cxn ang="0">
                  <a:pos x="1" y="7"/>
                </a:cxn>
                <a:cxn ang="0">
                  <a:pos x="1" y="7"/>
                </a:cxn>
                <a:cxn ang="0">
                  <a:pos x="1" y="7"/>
                </a:cxn>
                <a:cxn ang="0">
                  <a:pos x="1" y="8"/>
                </a:cxn>
                <a:cxn ang="0">
                  <a:pos x="3" y="7"/>
                </a:cxn>
                <a:cxn ang="0">
                  <a:pos x="3" y="7"/>
                </a:cxn>
                <a:cxn ang="0">
                  <a:pos x="4" y="7"/>
                </a:cxn>
                <a:cxn ang="0">
                  <a:pos x="4" y="6"/>
                </a:cxn>
                <a:cxn ang="0">
                  <a:pos x="4" y="6"/>
                </a:cxn>
                <a:cxn ang="0">
                  <a:pos x="4" y="7"/>
                </a:cxn>
                <a:cxn ang="0">
                  <a:pos x="4" y="6"/>
                </a:cxn>
                <a:cxn ang="0">
                  <a:pos x="5" y="6"/>
                </a:cxn>
                <a:cxn ang="0">
                  <a:pos x="6" y="6"/>
                </a:cxn>
                <a:cxn ang="0">
                  <a:pos x="6" y="5"/>
                </a:cxn>
                <a:cxn ang="0">
                  <a:pos x="7" y="4"/>
                </a:cxn>
                <a:cxn ang="0">
                  <a:pos x="8" y="3"/>
                </a:cxn>
              </a:cxnLst>
              <a:rect l="0" t="0" r="r" b="b"/>
              <a:pathLst>
                <a:path w="9" h="8">
                  <a:moveTo>
                    <a:pt x="8" y="3"/>
                  </a:moveTo>
                  <a:lnTo>
                    <a:pt x="8" y="3"/>
                  </a:lnTo>
                  <a:lnTo>
                    <a:pt x="9" y="2"/>
                  </a:lnTo>
                  <a:lnTo>
                    <a:pt x="9" y="1"/>
                  </a:lnTo>
                  <a:lnTo>
                    <a:pt x="9" y="1"/>
                  </a:lnTo>
                  <a:lnTo>
                    <a:pt x="8" y="0"/>
                  </a:lnTo>
                  <a:lnTo>
                    <a:pt x="8" y="0"/>
                  </a:lnTo>
                  <a:lnTo>
                    <a:pt x="8" y="1"/>
                  </a:lnTo>
                  <a:lnTo>
                    <a:pt x="8" y="1"/>
                  </a:lnTo>
                  <a:lnTo>
                    <a:pt x="5" y="1"/>
                  </a:lnTo>
                  <a:lnTo>
                    <a:pt x="4" y="1"/>
                  </a:lnTo>
                  <a:lnTo>
                    <a:pt x="3" y="1"/>
                  </a:lnTo>
                  <a:lnTo>
                    <a:pt x="1" y="0"/>
                  </a:lnTo>
                  <a:lnTo>
                    <a:pt x="2" y="1"/>
                  </a:lnTo>
                  <a:lnTo>
                    <a:pt x="2" y="1"/>
                  </a:lnTo>
                  <a:lnTo>
                    <a:pt x="3" y="1"/>
                  </a:lnTo>
                  <a:lnTo>
                    <a:pt x="3" y="2"/>
                  </a:lnTo>
                  <a:lnTo>
                    <a:pt x="2" y="2"/>
                  </a:lnTo>
                  <a:lnTo>
                    <a:pt x="2" y="2"/>
                  </a:lnTo>
                  <a:lnTo>
                    <a:pt x="3" y="2"/>
                  </a:lnTo>
                  <a:lnTo>
                    <a:pt x="4" y="3"/>
                  </a:lnTo>
                  <a:lnTo>
                    <a:pt x="4" y="3"/>
                  </a:lnTo>
                  <a:lnTo>
                    <a:pt x="3" y="4"/>
                  </a:lnTo>
                  <a:lnTo>
                    <a:pt x="2" y="4"/>
                  </a:lnTo>
                  <a:lnTo>
                    <a:pt x="2" y="5"/>
                  </a:lnTo>
                  <a:lnTo>
                    <a:pt x="2" y="6"/>
                  </a:lnTo>
                  <a:lnTo>
                    <a:pt x="3" y="6"/>
                  </a:lnTo>
                  <a:lnTo>
                    <a:pt x="2" y="6"/>
                  </a:lnTo>
                  <a:lnTo>
                    <a:pt x="1" y="6"/>
                  </a:lnTo>
                  <a:lnTo>
                    <a:pt x="1" y="6"/>
                  </a:lnTo>
                  <a:lnTo>
                    <a:pt x="1" y="7"/>
                  </a:lnTo>
                  <a:lnTo>
                    <a:pt x="0" y="7"/>
                  </a:lnTo>
                  <a:lnTo>
                    <a:pt x="0" y="7"/>
                  </a:lnTo>
                  <a:lnTo>
                    <a:pt x="1" y="7"/>
                  </a:lnTo>
                  <a:lnTo>
                    <a:pt x="1" y="7"/>
                  </a:lnTo>
                  <a:lnTo>
                    <a:pt x="1" y="7"/>
                  </a:lnTo>
                  <a:lnTo>
                    <a:pt x="1" y="7"/>
                  </a:lnTo>
                  <a:lnTo>
                    <a:pt x="1" y="7"/>
                  </a:lnTo>
                  <a:lnTo>
                    <a:pt x="1" y="8"/>
                  </a:lnTo>
                  <a:lnTo>
                    <a:pt x="3" y="7"/>
                  </a:lnTo>
                  <a:lnTo>
                    <a:pt x="3" y="7"/>
                  </a:lnTo>
                  <a:lnTo>
                    <a:pt x="4" y="7"/>
                  </a:lnTo>
                  <a:lnTo>
                    <a:pt x="4" y="6"/>
                  </a:lnTo>
                  <a:lnTo>
                    <a:pt x="4" y="6"/>
                  </a:lnTo>
                  <a:lnTo>
                    <a:pt x="4" y="7"/>
                  </a:lnTo>
                  <a:lnTo>
                    <a:pt x="4" y="6"/>
                  </a:lnTo>
                  <a:lnTo>
                    <a:pt x="5" y="6"/>
                  </a:lnTo>
                  <a:lnTo>
                    <a:pt x="6" y="6"/>
                  </a:lnTo>
                  <a:lnTo>
                    <a:pt x="6" y="5"/>
                  </a:lnTo>
                  <a:lnTo>
                    <a:pt x="7" y="4"/>
                  </a:lnTo>
                  <a:lnTo>
                    <a:pt x="8"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7" name="Freeform 656"/>
            <p:cNvSpPr>
              <a:spLocks/>
            </p:cNvSpPr>
            <p:nvPr/>
          </p:nvSpPr>
          <p:spPr bwMode="auto">
            <a:xfrm>
              <a:off x="7964488" y="5810250"/>
              <a:ext cx="1588" cy="6350"/>
            </a:xfrm>
            <a:custGeom>
              <a:avLst/>
              <a:gdLst/>
              <a:ahLst/>
              <a:cxnLst>
                <a:cxn ang="0">
                  <a:pos x="0" y="3"/>
                </a:cxn>
                <a:cxn ang="0">
                  <a:pos x="1" y="4"/>
                </a:cxn>
                <a:cxn ang="0">
                  <a:pos x="1" y="4"/>
                </a:cxn>
                <a:cxn ang="0">
                  <a:pos x="1" y="0"/>
                </a:cxn>
                <a:cxn ang="0">
                  <a:pos x="0" y="0"/>
                </a:cxn>
                <a:cxn ang="0">
                  <a:pos x="0" y="1"/>
                </a:cxn>
                <a:cxn ang="0">
                  <a:pos x="0" y="2"/>
                </a:cxn>
                <a:cxn ang="0">
                  <a:pos x="0" y="3"/>
                </a:cxn>
                <a:cxn ang="0">
                  <a:pos x="0" y="3"/>
                </a:cxn>
              </a:cxnLst>
              <a:rect l="0" t="0" r="r" b="b"/>
              <a:pathLst>
                <a:path w="1" h="4">
                  <a:moveTo>
                    <a:pt x="0" y="3"/>
                  </a:moveTo>
                  <a:lnTo>
                    <a:pt x="1" y="4"/>
                  </a:lnTo>
                  <a:lnTo>
                    <a:pt x="1" y="4"/>
                  </a:lnTo>
                  <a:lnTo>
                    <a:pt x="1" y="0"/>
                  </a:lnTo>
                  <a:lnTo>
                    <a:pt x="0" y="0"/>
                  </a:lnTo>
                  <a:lnTo>
                    <a:pt x="0" y="1"/>
                  </a:lnTo>
                  <a:lnTo>
                    <a:pt x="0" y="2"/>
                  </a:lnTo>
                  <a:lnTo>
                    <a:pt x="0" y="3"/>
                  </a:lnTo>
                  <a:lnTo>
                    <a:pt x="0"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8" name="Freeform 657"/>
            <p:cNvSpPr>
              <a:spLocks/>
            </p:cNvSpPr>
            <p:nvPr/>
          </p:nvSpPr>
          <p:spPr bwMode="auto">
            <a:xfrm>
              <a:off x="6353176" y="6423025"/>
              <a:ext cx="15875" cy="15875"/>
            </a:xfrm>
            <a:custGeom>
              <a:avLst/>
              <a:gdLst/>
              <a:ahLst/>
              <a:cxnLst>
                <a:cxn ang="0">
                  <a:pos x="9" y="3"/>
                </a:cxn>
                <a:cxn ang="0">
                  <a:pos x="9" y="3"/>
                </a:cxn>
                <a:cxn ang="0">
                  <a:pos x="10" y="3"/>
                </a:cxn>
                <a:cxn ang="0">
                  <a:pos x="10" y="3"/>
                </a:cxn>
                <a:cxn ang="0">
                  <a:pos x="9" y="2"/>
                </a:cxn>
                <a:cxn ang="0">
                  <a:pos x="8" y="2"/>
                </a:cxn>
                <a:cxn ang="0">
                  <a:pos x="7" y="2"/>
                </a:cxn>
                <a:cxn ang="0">
                  <a:pos x="6" y="0"/>
                </a:cxn>
                <a:cxn ang="0">
                  <a:pos x="5" y="1"/>
                </a:cxn>
                <a:cxn ang="0">
                  <a:pos x="5" y="0"/>
                </a:cxn>
                <a:cxn ang="0">
                  <a:pos x="4" y="1"/>
                </a:cxn>
                <a:cxn ang="0">
                  <a:pos x="4" y="2"/>
                </a:cxn>
                <a:cxn ang="0">
                  <a:pos x="3" y="2"/>
                </a:cxn>
                <a:cxn ang="0">
                  <a:pos x="3" y="2"/>
                </a:cxn>
                <a:cxn ang="0">
                  <a:pos x="3" y="5"/>
                </a:cxn>
                <a:cxn ang="0">
                  <a:pos x="3" y="5"/>
                </a:cxn>
                <a:cxn ang="0">
                  <a:pos x="3" y="4"/>
                </a:cxn>
                <a:cxn ang="0">
                  <a:pos x="2" y="4"/>
                </a:cxn>
                <a:cxn ang="0">
                  <a:pos x="1" y="5"/>
                </a:cxn>
                <a:cxn ang="0">
                  <a:pos x="1" y="5"/>
                </a:cxn>
                <a:cxn ang="0">
                  <a:pos x="1" y="5"/>
                </a:cxn>
                <a:cxn ang="0">
                  <a:pos x="0" y="5"/>
                </a:cxn>
                <a:cxn ang="0">
                  <a:pos x="0" y="8"/>
                </a:cxn>
                <a:cxn ang="0">
                  <a:pos x="0" y="8"/>
                </a:cxn>
                <a:cxn ang="0">
                  <a:pos x="1" y="10"/>
                </a:cxn>
                <a:cxn ang="0">
                  <a:pos x="1" y="10"/>
                </a:cxn>
                <a:cxn ang="0">
                  <a:pos x="1" y="8"/>
                </a:cxn>
                <a:cxn ang="0">
                  <a:pos x="2" y="9"/>
                </a:cxn>
                <a:cxn ang="0">
                  <a:pos x="4" y="9"/>
                </a:cxn>
                <a:cxn ang="0">
                  <a:pos x="3" y="8"/>
                </a:cxn>
                <a:cxn ang="0">
                  <a:pos x="3" y="8"/>
                </a:cxn>
                <a:cxn ang="0">
                  <a:pos x="3" y="8"/>
                </a:cxn>
                <a:cxn ang="0">
                  <a:pos x="3" y="8"/>
                </a:cxn>
                <a:cxn ang="0">
                  <a:pos x="4" y="8"/>
                </a:cxn>
                <a:cxn ang="0">
                  <a:pos x="5" y="8"/>
                </a:cxn>
                <a:cxn ang="0">
                  <a:pos x="5" y="8"/>
                </a:cxn>
                <a:cxn ang="0">
                  <a:pos x="5" y="8"/>
                </a:cxn>
                <a:cxn ang="0">
                  <a:pos x="4" y="6"/>
                </a:cxn>
                <a:cxn ang="0">
                  <a:pos x="4" y="6"/>
                </a:cxn>
                <a:cxn ang="0">
                  <a:pos x="7" y="6"/>
                </a:cxn>
                <a:cxn ang="0">
                  <a:pos x="8" y="5"/>
                </a:cxn>
                <a:cxn ang="0">
                  <a:pos x="8" y="4"/>
                </a:cxn>
                <a:cxn ang="0">
                  <a:pos x="9" y="4"/>
                </a:cxn>
                <a:cxn ang="0">
                  <a:pos x="10" y="4"/>
                </a:cxn>
                <a:cxn ang="0">
                  <a:pos x="10" y="4"/>
                </a:cxn>
                <a:cxn ang="0">
                  <a:pos x="10" y="4"/>
                </a:cxn>
                <a:cxn ang="0">
                  <a:pos x="9" y="3"/>
                </a:cxn>
              </a:cxnLst>
              <a:rect l="0" t="0" r="r" b="b"/>
              <a:pathLst>
                <a:path w="10" h="10">
                  <a:moveTo>
                    <a:pt x="9" y="3"/>
                  </a:moveTo>
                  <a:lnTo>
                    <a:pt x="9" y="3"/>
                  </a:lnTo>
                  <a:lnTo>
                    <a:pt x="10" y="3"/>
                  </a:lnTo>
                  <a:lnTo>
                    <a:pt x="10" y="3"/>
                  </a:lnTo>
                  <a:lnTo>
                    <a:pt x="9" y="2"/>
                  </a:lnTo>
                  <a:lnTo>
                    <a:pt x="8" y="2"/>
                  </a:lnTo>
                  <a:lnTo>
                    <a:pt x="7" y="2"/>
                  </a:lnTo>
                  <a:lnTo>
                    <a:pt x="6" y="0"/>
                  </a:lnTo>
                  <a:lnTo>
                    <a:pt x="5" y="1"/>
                  </a:lnTo>
                  <a:lnTo>
                    <a:pt x="5" y="0"/>
                  </a:lnTo>
                  <a:lnTo>
                    <a:pt x="4" y="1"/>
                  </a:lnTo>
                  <a:lnTo>
                    <a:pt x="4" y="2"/>
                  </a:lnTo>
                  <a:lnTo>
                    <a:pt x="3" y="2"/>
                  </a:lnTo>
                  <a:lnTo>
                    <a:pt x="3" y="2"/>
                  </a:lnTo>
                  <a:lnTo>
                    <a:pt x="3" y="5"/>
                  </a:lnTo>
                  <a:lnTo>
                    <a:pt x="3" y="5"/>
                  </a:lnTo>
                  <a:lnTo>
                    <a:pt x="3" y="4"/>
                  </a:lnTo>
                  <a:lnTo>
                    <a:pt x="2" y="4"/>
                  </a:lnTo>
                  <a:lnTo>
                    <a:pt x="1" y="5"/>
                  </a:lnTo>
                  <a:lnTo>
                    <a:pt x="1" y="5"/>
                  </a:lnTo>
                  <a:lnTo>
                    <a:pt x="1" y="5"/>
                  </a:lnTo>
                  <a:lnTo>
                    <a:pt x="0" y="5"/>
                  </a:lnTo>
                  <a:lnTo>
                    <a:pt x="0" y="8"/>
                  </a:lnTo>
                  <a:lnTo>
                    <a:pt x="0" y="8"/>
                  </a:lnTo>
                  <a:lnTo>
                    <a:pt x="1" y="10"/>
                  </a:lnTo>
                  <a:lnTo>
                    <a:pt x="1" y="10"/>
                  </a:lnTo>
                  <a:lnTo>
                    <a:pt x="1" y="8"/>
                  </a:lnTo>
                  <a:lnTo>
                    <a:pt x="2" y="9"/>
                  </a:lnTo>
                  <a:lnTo>
                    <a:pt x="4" y="9"/>
                  </a:lnTo>
                  <a:lnTo>
                    <a:pt x="3" y="8"/>
                  </a:lnTo>
                  <a:lnTo>
                    <a:pt x="3" y="8"/>
                  </a:lnTo>
                  <a:lnTo>
                    <a:pt x="3" y="8"/>
                  </a:lnTo>
                  <a:lnTo>
                    <a:pt x="3" y="8"/>
                  </a:lnTo>
                  <a:lnTo>
                    <a:pt x="4" y="8"/>
                  </a:lnTo>
                  <a:lnTo>
                    <a:pt x="5" y="8"/>
                  </a:lnTo>
                  <a:lnTo>
                    <a:pt x="5" y="8"/>
                  </a:lnTo>
                  <a:lnTo>
                    <a:pt x="5" y="8"/>
                  </a:lnTo>
                  <a:lnTo>
                    <a:pt x="4" y="6"/>
                  </a:lnTo>
                  <a:lnTo>
                    <a:pt x="4" y="6"/>
                  </a:lnTo>
                  <a:lnTo>
                    <a:pt x="7" y="6"/>
                  </a:lnTo>
                  <a:lnTo>
                    <a:pt x="8" y="5"/>
                  </a:lnTo>
                  <a:lnTo>
                    <a:pt x="8" y="4"/>
                  </a:lnTo>
                  <a:lnTo>
                    <a:pt x="9" y="4"/>
                  </a:lnTo>
                  <a:lnTo>
                    <a:pt x="10" y="4"/>
                  </a:lnTo>
                  <a:lnTo>
                    <a:pt x="10" y="4"/>
                  </a:lnTo>
                  <a:lnTo>
                    <a:pt x="10" y="4"/>
                  </a:lnTo>
                  <a:lnTo>
                    <a:pt x="9" y="3"/>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299" name="Freeform 658"/>
            <p:cNvSpPr>
              <a:spLocks/>
            </p:cNvSpPr>
            <p:nvPr/>
          </p:nvSpPr>
          <p:spPr bwMode="auto">
            <a:xfrm>
              <a:off x="7954963" y="5799138"/>
              <a:ext cx="1588" cy="1588"/>
            </a:xfrm>
            <a:custGeom>
              <a:avLst/>
              <a:gdLst/>
              <a:ahLst/>
              <a:cxnLst>
                <a:cxn ang="0">
                  <a:pos x="0" y="0"/>
                </a:cxn>
                <a:cxn ang="0">
                  <a:pos x="0" y="0"/>
                </a:cxn>
                <a:cxn ang="0">
                  <a:pos x="0" y="0"/>
                </a:cxn>
                <a:cxn ang="0">
                  <a:pos x="0" y="1"/>
                </a:cxn>
                <a:cxn ang="0">
                  <a:pos x="0" y="1"/>
                </a:cxn>
                <a:cxn ang="0">
                  <a:pos x="1" y="1"/>
                </a:cxn>
                <a:cxn ang="0">
                  <a:pos x="1" y="1"/>
                </a:cxn>
                <a:cxn ang="0">
                  <a:pos x="0" y="0"/>
                </a:cxn>
              </a:cxnLst>
              <a:rect l="0" t="0" r="r" b="b"/>
              <a:pathLst>
                <a:path w="1" h="1">
                  <a:moveTo>
                    <a:pt x="0" y="0"/>
                  </a:moveTo>
                  <a:lnTo>
                    <a:pt x="0" y="0"/>
                  </a:lnTo>
                  <a:lnTo>
                    <a:pt x="0" y="0"/>
                  </a:lnTo>
                  <a:lnTo>
                    <a:pt x="0" y="1"/>
                  </a:lnTo>
                  <a:lnTo>
                    <a:pt x="0" y="1"/>
                  </a:lnTo>
                  <a:lnTo>
                    <a:pt x="1" y="1"/>
                  </a:lnTo>
                  <a:lnTo>
                    <a:pt x="1" y="1"/>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0" name="Freeform 659"/>
            <p:cNvSpPr>
              <a:spLocks/>
            </p:cNvSpPr>
            <p:nvPr/>
          </p:nvSpPr>
          <p:spPr bwMode="auto">
            <a:xfrm>
              <a:off x="7953376" y="5800725"/>
              <a:ext cx="9525" cy="14288"/>
            </a:xfrm>
            <a:custGeom>
              <a:avLst/>
              <a:gdLst/>
              <a:ahLst/>
              <a:cxnLst>
                <a:cxn ang="0">
                  <a:pos x="0" y="1"/>
                </a:cxn>
                <a:cxn ang="0">
                  <a:pos x="0" y="2"/>
                </a:cxn>
                <a:cxn ang="0">
                  <a:pos x="1" y="4"/>
                </a:cxn>
                <a:cxn ang="0">
                  <a:pos x="2" y="3"/>
                </a:cxn>
                <a:cxn ang="0">
                  <a:pos x="2" y="5"/>
                </a:cxn>
                <a:cxn ang="0">
                  <a:pos x="2" y="7"/>
                </a:cxn>
                <a:cxn ang="0">
                  <a:pos x="3" y="8"/>
                </a:cxn>
                <a:cxn ang="0">
                  <a:pos x="4" y="9"/>
                </a:cxn>
                <a:cxn ang="0">
                  <a:pos x="4" y="7"/>
                </a:cxn>
                <a:cxn ang="0">
                  <a:pos x="5" y="8"/>
                </a:cxn>
                <a:cxn ang="0">
                  <a:pos x="6" y="7"/>
                </a:cxn>
                <a:cxn ang="0">
                  <a:pos x="4" y="5"/>
                </a:cxn>
                <a:cxn ang="0">
                  <a:pos x="4" y="3"/>
                </a:cxn>
                <a:cxn ang="0">
                  <a:pos x="3" y="1"/>
                </a:cxn>
                <a:cxn ang="0">
                  <a:pos x="2" y="2"/>
                </a:cxn>
                <a:cxn ang="0">
                  <a:pos x="1" y="1"/>
                </a:cxn>
                <a:cxn ang="0">
                  <a:pos x="1" y="2"/>
                </a:cxn>
                <a:cxn ang="0">
                  <a:pos x="0" y="1"/>
                </a:cxn>
                <a:cxn ang="0">
                  <a:pos x="0" y="0"/>
                </a:cxn>
                <a:cxn ang="0">
                  <a:pos x="0" y="1"/>
                </a:cxn>
              </a:cxnLst>
              <a:rect l="0" t="0" r="r" b="b"/>
              <a:pathLst>
                <a:path w="6" h="9">
                  <a:moveTo>
                    <a:pt x="0" y="1"/>
                  </a:moveTo>
                  <a:lnTo>
                    <a:pt x="0" y="2"/>
                  </a:lnTo>
                  <a:lnTo>
                    <a:pt x="1" y="4"/>
                  </a:lnTo>
                  <a:lnTo>
                    <a:pt x="2" y="3"/>
                  </a:lnTo>
                  <a:lnTo>
                    <a:pt x="2" y="5"/>
                  </a:lnTo>
                  <a:lnTo>
                    <a:pt x="2" y="7"/>
                  </a:lnTo>
                  <a:lnTo>
                    <a:pt x="3" y="8"/>
                  </a:lnTo>
                  <a:lnTo>
                    <a:pt x="4" y="9"/>
                  </a:lnTo>
                  <a:lnTo>
                    <a:pt x="4" y="7"/>
                  </a:lnTo>
                  <a:lnTo>
                    <a:pt x="5" y="8"/>
                  </a:lnTo>
                  <a:lnTo>
                    <a:pt x="6" y="7"/>
                  </a:lnTo>
                  <a:lnTo>
                    <a:pt x="4" y="5"/>
                  </a:lnTo>
                  <a:lnTo>
                    <a:pt x="4" y="3"/>
                  </a:lnTo>
                  <a:lnTo>
                    <a:pt x="3" y="1"/>
                  </a:lnTo>
                  <a:lnTo>
                    <a:pt x="2" y="2"/>
                  </a:lnTo>
                  <a:lnTo>
                    <a:pt x="1" y="1"/>
                  </a:lnTo>
                  <a:lnTo>
                    <a:pt x="1" y="2"/>
                  </a:lnTo>
                  <a:lnTo>
                    <a:pt x="0" y="1"/>
                  </a:lnTo>
                  <a:lnTo>
                    <a:pt x="0" y="0"/>
                  </a:lnTo>
                  <a:lnTo>
                    <a:pt x="0"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1" name="Freeform 660"/>
            <p:cNvSpPr>
              <a:spLocks/>
            </p:cNvSpPr>
            <p:nvPr/>
          </p:nvSpPr>
          <p:spPr bwMode="auto">
            <a:xfrm>
              <a:off x="7950201" y="5813425"/>
              <a:ext cx="6350" cy="4763"/>
            </a:xfrm>
            <a:custGeom>
              <a:avLst/>
              <a:gdLst/>
              <a:ahLst/>
              <a:cxnLst>
                <a:cxn ang="0">
                  <a:pos x="0" y="2"/>
                </a:cxn>
                <a:cxn ang="0">
                  <a:pos x="0" y="2"/>
                </a:cxn>
                <a:cxn ang="0">
                  <a:pos x="0" y="2"/>
                </a:cxn>
                <a:cxn ang="0">
                  <a:pos x="0" y="2"/>
                </a:cxn>
                <a:cxn ang="0">
                  <a:pos x="1" y="3"/>
                </a:cxn>
                <a:cxn ang="0">
                  <a:pos x="2" y="3"/>
                </a:cxn>
                <a:cxn ang="0">
                  <a:pos x="3" y="2"/>
                </a:cxn>
                <a:cxn ang="0">
                  <a:pos x="4" y="2"/>
                </a:cxn>
                <a:cxn ang="0">
                  <a:pos x="4" y="2"/>
                </a:cxn>
                <a:cxn ang="0">
                  <a:pos x="4" y="2"/>
                </a:cxn>
                <a:cxn ang="0">
                  <a:pos x="4" y="0"/>
                </a:cxn>
                <a:cxn ang="0">
                  <a:pos x="3" y="0"/>
                </a:cxn>
                <a:cxn ang="0">
                  <a:pos x="1" y="0"/>
                </a:cxn>
                <a:cxn ang="0">
                  <a:pos x="0" y="2"/>
                </a:cxn>
              </a:cxnLst>
              <a:rect l="0" t="0" r="r" b="b"/>
              <a:pathLst>
                <a:path w="4" h="3">
                  <a:moveTo>
                    <a:pt x="0" y="2"/>
                  </a:moveTo>
                  <a:lnTo>
                    <a:pt x="0" y="2"/>
                  </a:lnTo>
                  <a:lnTo>
                    <a:pt x="0" y="2"/>
                  </a:lnTo>
                  <a:lnTo>
                    <a:pt x="0" y="2"/>
                  </a:lnTo>
                  <a:lnTo>
                    <a:pt x="1" y="3"/>
                  </a:lnTo>
                  <a:lnTo>
                    <a:pt x="2" y="3"/>
                  </a:lnTo>
                  <a:lnTo>
                    <a:pt x="3" y="2"/>
                  </a:lnTo>
                  <a:lnTo>
                    <a:pt x="4" y="2"/>
                  </a:lnTo>
                  <a:lnTo>
                    <a:pt x="4" y="2"/>
                  </a:lnTo>
                  <a:lnTo>
                    <a:pt x="4" y="2"/>
                  </a:lnTo>
                  <a:lnTo>
                    <a:pt x="4" y="0"/>
                  </a:lnTo>
                  <a:lnTo>
                    <a:pt x="3" y="0"/>
                  </a:lnTo>
                  <a:lnTo>
                    <a:pt x="1" y="0"/>
                  </a:lnTo>
                  <a:lnTo>
                    <a:pt x="0" y="2"/>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2" name="Freeform 661"/>
            <p:cNvSpPr>
              <a:spLocks/>
            </p:cNvSpPr>
            <p:nvPr/>
          </p:nvSpPr>
          <p:spPr bwMode="auto">
            <a:xfrm>
              <a:off x="7915276" y="5797550"/>
              <a:ext cx="1588" cy="1588"/>
            </a:xfrm>
            <a:custGeom>
              <a:avLst/>
              <a:gdLst/>
              <a:ahLst/>
              <a:cxnLst>
                <a:cxn ang="0">
                  <a:pos x="1" y="1"/>
                </a:cxn>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1" y="1"/>
                  </a:lnTo>
                  <a:lnTo>
                    <a:pt x="0" y="0"/>
                  </a:lnTo>
                  <a:lnTo>
                    <a:pt x="0" y="1"/>
                  </a:lnTo>
                  <a:lnTo>
                    <a:pt x="0" y="1"/>
                  </a:lnTo>
                  <a:lnTo>
                    <a:pt x="1" y="1"/>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3" name="Rectangle 662"/>
            <p:cNvSpPr>
              <a:spLocks noChangeArrowheads="1"/>
            </p:cNvSpPr>
            <p:nvPr/>
          </p:nvSpPr>
          <p:spPr bwMode="auto">
            <a:xfrm>
              <a:off x="7915276" y="5794375"/>
              <a:ext cx="1588" cy="1588"/>
            </a:xfrm>
            <a:prstGeom prst="rect">
              <a:avLst/>
            </a:prstGeom>
            <a:grpFill/>
            <a:ln w="9525">
              <a:noFill/>
              <a:miter lim="800000"/>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4" name="Freeform 663"/>
            <p:cNvSpPr>
              <a:spLocks/>
            </p:cNvSpPr>
            <p:nvPr/>
          </p:nvSpPr>
          <p:spPr bwMode="auto">
            <a:xfrm>
              <a:off x="7918451" y="5783263"/>
              <a:ext cx="11113" cy="11113"/>
            </a:xfrm>
            <a:custGeom>
              <a:avLst/>
              <a:gdLst/>
              <a:ahLst/>
              <a:cxnLst>
                <a:cxn ang="0">
                  <a:pos x="6" y="6"/>
                </a:cxn>
                <a:cxn ang="0">
                  <a:pos x="7" y="6"/>
                </a:cxn>
                <a:cxn ang="0">
                  <a:pos x="6" y="2"/>
                </a:cxn>
                <a:cxn ang="0">
                  <a:pos x="6" y="2"/>
                </a:cxn>
                <a:cxn ang="0">
                  <a:pos x="5" y="1"/>
                </a:cxn>
                <a:cxn ang="0">
                  <a:pos x="0" y="0"/>
                </a:cxn>
                <a:cxn ang="0">
                  <a:pos x="0" y="1"/>
                </a:cxn>
                <a:cxn ang="0">
                  <a:pos x="1" y="1"/>
                </a:cxn>
                <a:cxn ang="0">
                  <a:pos x="1" y="1"/>
                </a:cxn>
                <a:cxn ang="0">
                  <a:pos x="2" y="2"/>
                </a:cxn>
                <a:cxn ang="0">
                  <a:pos x="2" y="2"/>
                </a:cxn>
                <a:cxn ang="0">
                  <a:pos x="2" y="3"/>
                </a:cxn>
                <a:cxn ang="0">
                  <a:pos x="2" y="4"/>
                </a:cxn>
                <a:cxn ang="0">
                  <a:pos x="4" y="6"/>
                </a:cxn>
                <a:cxn ang="0">
                  <a:pos x="5" y="6"/>
                </a:cxn>
                <a:cxn ang="0">
                  <a:pos x="5" y="7"/>
                </a:cxn>
                <a:cxn ang="0">
                  <a:pos x="6" y="6"/>
                </a:cxn>
                <a:cxn ang="0">
                  <a:pos x="6" y="6"/>
                </a:cxn>
              </a:cxnLst>
              <a:rect l="0" t="0" r="r" b="b"/>
              <a:pathLst>
                <a:path w="7" h="7">
                  <a:moveTo>
                    <a:pt x="6" y="6"/>
                  </a:moveTo>
                  <a:lnTo>
                    <a:pt x="7" y="6"/>
                  </a:lnTo>
                  <a:lnTo>
                    <a:pt x="6" y="2"/>
                  </a:lnTo>
                  <a:lnTo>
                    <a:pt x="6" y="2"/>
                  </a:lnTo>
                  <a:lnTo>
                    <a:pt x="5" y="1"/>
                  </a:lnTo>
                  <a:lnTo>
                    <a:pt x="0" y="0"/>
                  </a:lnTo>
                  <a:lnTo>
                    <a:pt x="0" y="1"/>
                  </a:lnTo>
                  <a:lnTo>
                    <a:pt x="1" y="1"/>
                  </a:lnTo>
                  <a:lnTo>
                    <a:pt x="1" y="1"/>
                  </a:lnTo>
                  <a:lnTo>
                    <a:pt x="2" y="2"/>
                  </a:lnTo>
                  <a:lnTo>
                    <a:pt x="2" y="2"/>
                  </a:lnTo>
                  <a:lnTo>
                    <a:pt x="2" y="3"/>
                  </a:lnTo>
                  <a:lnTo>
                    <a:pt x="2" y="4"/>
                  </a:lnTo>
                  <a:lnTo>
                    <a:pt x="4" y="6"/>
                  </a:lnTo>
                  <a:lnTo>
                    <a:pt x="5" y="6"/>
                  </a:lnTo>
                  <a:lnTo>
                    <a:pt x="5" y="7"/>
                  </a:lnTo>
                  <a:lnTo>
                    <a:pt x="6" y="6"/>
                  </a:lnTo>
                  <a:lnTo>
                    <a:pt x="6" y="6"/>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sp>
          <p:nvSpPr>
            <p:cNvPr id="305" name="Freeform 664"/>
            <p:cNvSpPr>
              <a:spLocks/>
            </p:cNvSpPr>
            <p:nvPr/>
          </p:nvSpPr>
          <p:spPr bwMode="auto">
            <a:xfrm>
              <a:off x="7951788" y="5683250"/>
              <a:ext cx="1588" cy="1588"/>
            </a:xfrm>
            <a:custGeom>
              <a:avLst/>
              <a:gdLst/>
              <a:ahLst/>
              <a:cxnLst>
                <a:cxn ang="0">
                  <a:pos x="0" y="0"/>
                </a:cxn>
                <a:cxn ang="0">
                  <a:pos x="0" y="0"/>
                </a:cxn>
                <a:cxn ang="0">
                  <a:pos x="0" y="0"/>
                </a:cxn>
                <a:cxn ang="0">
                  <a:pos x="0" y="0"/>
                </a:cxn>
                <a:cxn ang="0">
                  <a:pos x="0" y="0"/>
                </a:cxn>
                <a:cxn ang="0">
                  <a:pos x="1" y="0"/>
                </a:cxn>
                <a:cxn ang="0">
                  <a:pos x="0" y="0"/>
                </a:cxn>
                <a:cxn ang="0">
                  <a:pos x="0" y="0"/>
                </a:cxn>
              </a:cxnLst>
              <a:rect l="0" t="0" r="r" b="b"/>
              <a:pathLst>
                <a:path w="1">
                  <a:moveTo>
                    <a:pt x="0" y="0"/>
                  </a:moveTo>
                  <a:lnTo>
                    <a:pt x="0" y="0"/>
                  </a:lnTo>
                  <a:lnTo>
                    <a:pt x="0" y="0"/>
                  </a:lnTo>
                  <a:lnTo>
                    <a:pt x="0" y="0"/>
                  </a:lnTo>
                  <a:lnTo>
                    <a:pt x="0" y="0"/>
                  </a:lnTo>
                  <a:lnTo>
                    <a:pt x="1" y="0"/>
                  </a:lnTo>
                  <a:lnTo>
                    <a:pt x="0" y="0"/>
                  </a:lnTo>
                  <a:lnTo>
                    <a:pt x="0" y="0"/>
                  </a:lnTo>
                  <a:close/>
                </a:path>
              </a:pathLst>
            </a:custGeom>
            <a:grpFill/>
            <a:ln w="9525">
              <a:noFill/>
              <a:round/>
              <a:headEnd/>
              <a:tailEnd/>
            </a:ln>
          </p:spPr>
          <p:txBody>
            <a:bodyPr/>
            <a:lstStyle/>
            <a:p>
              <a:pPr algn="ctr" eaLnBrk="0" hangingPunct="0">
                <a:lnSpc>
                  <a:spcPct val="90000"/>
                </a:lnSpc>
                <a:defRPr/>
              </a:pPr>
              <a:endParaRPr lang="en-US" sz="1400" dirty="0">
                <a:solidFill>
                  <a:srgbClr val="3B3B3B"/>
                </a:solidFill>
                <a:cs typeface="Arial" pitchFamily="34" charset="0"/>
              </a:endParaRPr>
            </a:p>
          </p:txBody>
        </p:sp>
      </p:grpSp>
      <p:pic>
        <p:nvPicPr>
          <p:cNvPr id="908" name="Picture 134" descr="first"/>
          <p:cNvPicPr>
            <a:picLocks noChangeAspect="1" noChangeArrowheads="1"/>
          </p:cNvPicPr>
          <p:nvPr/>
        </p:nvPicPr>
        <p:blipFill>
          <a:blip r:embed="rId3" cstate="email"/>
          <a:srcRect/>
          <a:stretch>
            <a:fillRect/>
          </a:stretch>
        </p:blipFill>
        <p:spPr bwMode="auto">
          <a:xfrm>
            <a:off x="226963" y="1425434"/>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35" name="TextBox 83"/>
          <p:cNvSpPr txBox="1">
            <a:spLocks noChangeArrowheads="1"/>
          </p:cNvSpPr>
          <p:nvPr/>
        </p:nvSpPr>
        <p:spPr bwMode="auto">
          <a:xfrm>
            <a:off x="684213" y="1369715"/>
            <a:ext cx="2523540" cy="492438"/>
          </a:xfrm>
          <a:prstGeom prst="rect">
            <a:avLst/>
          </a:prstGeom>
          <a:noFill/>
          <a:ln w="9525">
            <a:noFill/>
            <a:miter lim="800000"/>
            <a:headEnd/>
            <a:tailEnd/>
          </a:ln>
        </p:spPr>
        <p:txBody>
          <a:bodyPr wrap="square"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Amsterdam: Urban </a:t>
            </a:r>
            <a:r>
              <a:rPr lang="en-US" sz="1500" dirty="0" smtClean="0">
                <a:solidFill>
                  <a:srgbClr val="3B3B3B"/>
                </a:solidFill>
                <a:ea typeface="ＭＳ Ｐゴシック" pitchFamily="34" charset="-128"/>
                <a:cs typeface="Arial" charset="0"/>
              </a:rPr>
              <a:t>EcoMap </a:t>
            </a:r>
            <a:r>
              <a:rPr lang="en-US" sz="1500" dirty="0">
                <a:solidFill>
                  <a:srgbClr val="3B3B3B"/>
                </a:solidFill>
                <a:ea typeface="ＭＳ Ｐゴシック" pitchFamily="34" charset="-128"/>
                <a:cs typeface="Arial" charset="0"/>
              </a:rPr>
              <a:t>Smart Working Centers</a:t>
            </a:r>
          </a:p>
        </p:txBody>
      </p:sp>
      <p:pic>
        <p:nvPicPr>
          <p:cNvPr id="910" name="Picture 136" descr="two"/>
          <p:cNvPicPr>
            <a:picLocks noChangeAspect="1" noChangeArrowheads="1"/>
          </p:cNvPicPr>
          <p:nvPr/>
        </p:nvPicPr>
        <p:blipFill>
          <a:blip r:embed="rId4" cstate="email"/>
          <a:srcRect/>
          <a:stretch>
            <a:fillRect/>
          </a:stretch>
        </p:blipFill>
        <p:spPr bwMode="auto">
          <a:xfrm>
            <a:off x="226963" y="1962893"/>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11" name="Picture 148" descr="golden"/>
          <p:cNvPicPr>
            <a:picLocks noChangeAspect="1" noChangeArrowheads="1"/>
          </p:cNvPicPr>
          <p:nvPr/>
        </p:nvPicPr>
        <p:blipFill>
          <a:blip r:embed="rId5" cstate="email"/>
          <a:srcRect/>
          <a:stretch>
            <a:fillRect/>
          </a:stretch>
        </p:blipFill>
        <p:spPr bwMode="auto">
          <a:xfrm>
            <a:off x="226963" y="2500352"/>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38" name="TextBox 83"/>
          <p:cNvSpPr txBox="1">
            <a:spLocks noChangeArrowheads="1"/>
          </p:cNvSpPr>
          <p:nvPr/>
        </p:nvSpPr>
        <p:spPr bwMode="auto">
          <a:xfrm>
            <a:off x="684213" y="1907421"/>
            <a:ext cx="1658937"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Seoul: Personal Travel Assistant</a:t>
            </a:r>
          </a:p>
        </p:txBody>
      </p:sp>
      <p:sp>
        <p:nvSpPr>
          <p:cNvPr id="124939" name="TextBox 83"/>
          <p:cNvSpPr txBox="1">
            <a:spLocks noChangeArrowheads="1"/>
          </p:cNvSpPr>
          <p:nvPr/>
        </p:nvSpPr>
        <p:spPr bwMode="auto">
          <a:xfrm>
            <a:off x="684213" y="2444790"/>
            <a:ext cx="2355850"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San Francisco: Urban EcoMap; Connected Bus</a:t>
            </a:r>
          </a:p>
        </p:txBody>
      </p:sp>
      <p:sp>
        <p:nvSpPr>
          <p:cNvPr id="124940" name="TextBox 83"/>
          <p:cNvSpPr txBox="1">
            <a:spLocks noChangeArrowheads="1"/>
          </p:cNvSpPr>
          <p:nvPr/>
        </p:nvSpPr>
        <p:spPr bwMode="auto">
          <a:xfrm>
            <a:off x="166688" y="890352"/>
            <a:ext cx="2355850" cy="326239"/>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b="1" dirty="0">
                <a:solidFill>
                  <a:srgbClr val="3B3B3B"/>
                </a:solidFill>
                <a:ea typeface="ＭＳ Ｐゴシック" pitchFamily="34" charset="-128"/>
              </a:rPr>
              <a:t>Proof Points</a:t>
            </a:r>
          </a:p>
        </p:txBody>
      </p:sp>
      <p:sp>
        <p:nvSpPr>
          <p:cNvPr id="124941" name="TextBox 83"/>
          <p:cNvSpPr txBox="1">
            <a:spLocks noChangeArrowheads="1"/>
          </p:cNvSpPr>
          <p:nvPr/>
        </p:nvSpPr>
        <p:spPr bwMode="auto">
          <a:xfrm>
            <a:off x="3840163" y="1369872"/>
            <a:ext cx="1657350"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South Korea: Songdo</a:t>
            </a:r>
          </a:p>
        </p:txBody>
      </p:sp>
      <p:sp>
        <p:nvSpPr>
          <p:cNvPr id="124942" name="TextBox 83"/>
          <p:cNvSpPr txBox="1">
            <a:spLocks noChangeArrowheads="1"/>
          </p:cNvSpPr>
          <p:nvPr/>
        </p:nvSpPr>
        <p:spPr bwMode="auto">
          <a:xfrm>
            <a:off x="3840163" y="1978254"/>
            <a:ext cx="1657350" cy="284162"/>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China: Chengdu</a:t>
            </a:r>
          </a:p>
        </p:txBody>
      </p:sp>
      <p:sp>
        <p:nvSpPr>
          <p:cNvPr id="124943" name="TextBox 83"/>
          <p:cNvSpPr txBox="1">
            <a:spLocks noChangeArrowheads="1"/>
          </p:cNvSpPr>
          <p:nvPr/>
        </p:nvSpPr>
        <p:spPr bwMode="auto">
          <a:xfrm>
            <a:off x="3840163" y="2899412"/>
            <a:ext cx="1657350"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Portugal: </a:t>
            </a:r>
            <a:br>
              <a:rPr lang="en-US" sz="1500" dirty="0">
                <a:solidFill>
                  <a:srgbClr val="3B3B3B"/>
                </a:solidFill>
                <a:ea typeface="ＭＳ Ｐゴシック" pitchFamily="34" charset="-128"/>
                <a:cs typeface="Arial" charset="0"/>
              </a:rPr>
            </a:br>
            <a:r>
              <a:rPr lang="en-US" sz="1500" dirty="0">
                <a:solidFill>
                  <a:srgbClr val="3B3B3B"/>
                </a:solidFill>
                <a:ea typeface="ＭＳ Ｐゴシック" pitchFamily="34" charset="-128"/>
                <a:cs typeface="Arial" charset="0"/>
              </a:rPr>
              <a:t>PlanIT Valley</a:t>
            </a:r>
          </a:p>
        </p:txBody>
      </p:sp>
      <p:sp>
        <p:nvSpPr>
          <p:cNvPr id="124944" name="TextBox 83"/>
          <p:cNvSpPr txBox="1">
            <a:spLocks noChangeArrowheads="1"/>
          </p:cNvSpPr>
          <p:nvPr/>
        </p:nvSpPr>
        <p:spPr bwMode="auto">
          <a:xfrm>
            <a:off x="3246438" y="890352"/>
            <a:ext cx="2925762" cy="326239"/>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b="1" dirty="0">
                <a:solidFill>
                  <a:srgbClr val="3B3B3B"/>
                </a:solidFill>
                <a:ea typeface="ＭＳ Ｐゴシック" pitchFamily="34" charset="-128"/>
              </a:rPr>
              <a:t>New Development</a:t>
            </a:r>
          </a:p>
        </p:txBody>
      </p:sp>
      <p:sp>
        <p:nvSpPr>
          <p:cNvPr id="124945" name="TextBox 83"/>
          <p:cNvSpPr txBox="1">
            <a:spLocks noChangeArrowheads="1"/>
          </p:cNvSpPr>
          <p:nvPr/>
        </p:nvSpPr>
        <p:spPr bwMode="auto">
          <a:xfrm>
            <a:off x="3840163" y="3507794"/>
            <a:ext cx="1657350" cy="284162"/>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Russia: Skolkovo</a:t>
            </a:r>
          </a:p>
        </p:txBody>
      </p:sp>
      <p:sp>
        <p:nvSpPr>
          <p:cNvPr id="124946" name="TextBox 83"/>
          <p:cNvSpPr txBox="1">
            <a:spLocks noChangeArrowheads="1"/>
          </p:cNvSpPr>
          <p:nvPr/>
        </p:nvSpPr>
        <p:spPr bwMode="auto">
          <a:xfrm>
            <a:off x="3840163" y="2498993"/>
            <a:ext cx="1657350" cy="284162"/>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India: Lavasa</a:t>
            </a:r>
          </a:p>
        </p:txBody>
      </p:sp>
      <p:pic>
        <p:nvPicPr>
          <p:cNvPr id="953" name="Picture 152" descr="songdo"/>
          <p:cNvPicPr>
            <a:picLocks noChangeAspect="1" noChangeArrowheads="1"/>
          </p:cNvPicPr>
          <p:nvPr/>
        </p:nvPicPr>
        <p:blipFill>
          <a:blip r:embed="rId6" cstate="email"/>
          <a:srcRect/>
          <a:stretch>
            <a:fillRect/>
          </a:stretch>
        </p:blipFill>
        <p:spPr bwMode="auto">
          <a:xfrm>
            <a:off x="3288682" y="1425434"/>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54" name="Picture 35" descr="china"/>
          <p:cNvPicPr>
            <a:picLocks noChangeAspect="1" noChangeArrowheads="1"/>
          </p:cNvPicPr>
          <p:nvPr/>
        </p:nvPicPr>
        <p:blipFill>
          <a:blip r:embed="rId7" cstate="email"/>
          <a:srcRect/>
          <a:stretch>
            <a:fillRect/>
          </a:stretch>
        </p:blipFill>
        <p:spPr bwMode="auto">
          <a:xfrm>
            <a:off x="3288682" y="1939053"/>
            <a:ext cx="381000" cy="381001"/>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55" name="Picture 139" descr="four"/>
          <p:cNvPicPr>
            <a:picLocks noChangeAspect="1" noChangeArrowheads="1"/>
          </p:cNvPicPr>
          <p:nvPr/>
        </p:nvPicPr>
        <p:blipFill>
          <a:blip r:embed="rId8" cstate="email"/>
          <a:srcRect/>
          <a:stretch>
            <a:fillRect/>
          </a:stretch>
        </p:blipFill>
        <p:spPr bwMode="auto">
          <a:xfrm>
            <a:off x="3288682" y="2452673"/>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56" name="Picture 10" descr="http://pfutebol.com/images/Team%20Logos/Portugal%20flag.gif"/>
          <p:cNvPicPr>
            <a:picLocks noChangeAspect="1" noChangeArrowheads="1"/>
          </p:cNvPicPr>
          <p:nvPr/>
        </p:nvPicPr>
        <p:blipFill>
          <a:blip r:embed="rId9" cstate="print"/>
          <a:srcRect l="7226" r="19484"/>
          <a:stretch>
            <a:fillRect/>
          </a:stretch>
        </p:blipFill>
        <p:spPr bwMode="auto">
          <a:xfrm>
            <a:off x="3288682" y="2966292"/>
            <a:ext cx="381000" cy="381001"/>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57" name="Picture 6" descr="http://russia.adoption.com/uni/cms/Image/international/flag-russia.gif"/>
          <p:cNvPicPr>
            <a:picLocks noChangeAspect="1" noChangeArrowheads="1"/>
          </p:cNvPicPr>
          <p:nvPr/>
        </p:nvPicPr>
        <p:blipFill>
          <a:blip r:embed="rId10" cstate="print"/>
          <a:srcRect/>
          <a:stretch>
            <a:fillRect/>
          </a:stretch>
        </p:blipFill>
        <p:spPr bwMode="auto">
          <a:xfrm>
            <a:off x="3288682" y="3479912"/>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52" name="TextBox 83"/>
          <p:cNvSpPr txBox="1">
            <a:spLocks noChangeArrowheads="1"/>
          </p:cNvSpPr>
          <p:nvPr/>
        </p:nvSpPr>
        <p:spPr bwMode="auto">
          <a:xfrm>
            <a:off x="6697663" y="2388148"/>
            <a:ext cx="2143125"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USA, Colorado: UCCS; CCI</a:t>
            </a:r>
          </a:p>
        </p:txBody>
      </p:sp>
      <p:sp>
        <p:nvSpPr>
          <p:cNvPr id="124953" name="TextBox 83"/>
          <p:cNvSpPr txBox="1">
            <a:spLocks noChangeArrowheads="1"/>
          </p:cNvSpPr>
          <p:nvPr/>
        </p:nvSpPr>
        <p:spPr bwMode="auto">
          <a:xfrm>
            <a:off x="6178550" y="890352"/>
            <a:ext cx="2797008" cy="326239"/>
          </a:xfrm>
          <a:prstGeom prst="rect">
            <a:avLst/>
          </a:prstGeom>
          <a:noFill/>
          <a:ln w="9525">
            <a:noFill/>
            <a:miter lim="800000"/>
            <a:headEnd/>
            <a:tailEnd/>
          </a:ln>
        </p:spPr>
        <p:txBody>
          <a:bodyPr wrap="square" lIns="76197" tIns="38098" rIns="76197" bIns="38098" anchor="ctr">
            <a:spAutoFit/>
          </a:bodyPr>
          <a:lstStyle/>
          <a:p>
            <a:pPr defTabSz="912813" eaLnBrk="0" hangingPunct="0">
              <a:lnSpc>
                <a:spcPct val="90000"/>
              </a:lnSpc>
            </a:pPr>
            <a:r>
              <a:rPr lang="en-US" b="1" dirty="0">
                <a:solidFill>
                  <a:srgbClr val="3B3B3B"/>
                </a:solidFill>
                <a:ea typeface="ＭＳ Ｐゴシック" pitchFamily="34" charset="-128"/>
              </a:rPr>
              <a:t>Revitalization &amp; Growth</a:t>
            </a:r>
          </a:p>
        </p:txBody>
      </p:sp>
      <p:sp>
        <p:nvSpPr>
          <p:cNvPr id="124954" name="TextBox 83"/>
          <p:cNvSpPr txBox="1">
            <a:spLocks noChangeArrowheads="1"/>
          </p:cNvSpPr>
          <p:nvPr/>
        </p:nvSpPr>
        <p:spPr bwMode="auto">
          <a:xfrm>
            <a:off x="6697663" y="2962621"/>
            <a:ext cx="1658938" cy="28416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USA: Holyoke</a:t>
            </a:r>
          </a:p>
        </p:txBody>
      </p:sp>
      <p:sp>
        <p:nvSpPr>
          <p:cNvPr id="124955" name="TextBox 83"/>
          <p:cNvSpPr txBox="1">
            <a:spLocks noChangeArrowheads="1"/>
          </p:cNvSpPr>
          <p:nvPr/>
        </p:nvSpPr>
        <p:spPr bwMode="auto">
          <a:xfrm>
            <a:off x="6697663" y="1949445"/>
            <a:ext cx="1658938" cy="28416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Spain: Barcelona</a:t>
            </a:r>
          </a:p>
        </p:txBody>
      </p:sp>
      <p:pic>
        <p:nvPicPr>
          <p:cNvPr id="971" name="Picture 150" descr="barcelona"/>
          <p:cNvPicPr>
            <a:picLocks noChangeAspect="1" noChangeArrowheads="1"/>
          </p:cNvPicPr>
          <p:nvPr/>
        </p:nvPicPr>
        <p:blipFill>
          <a:blip r:embed="rId11" cstate="email"/>
          <a:srcRect/>
          <a:stretch>
            <a:fillRect/>
          </a:stretch>
        </p:blipFill>
        <p:spPr bwMode="auto">
          <a:xfrm>
            <a:off x="6174519" y="1923800"/>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72" name="Picture 144" descr="holyoke"/>
          <p:cNvPicPr>
            <a:picLocks noChangeAspect="1" noChangeArrowheads="1"/>
          </p:cNvPicPr>
          <p:nvPr/>
        </p:nvPicPr>
        <p:blipFill>
          <a:blip r:embed="rId12" cstate="email"/>
          <a:srcRect/>
          <a:stretch>
            <a:fillRect/>
          </a:stretch>
        </p:blipFill>
        <p:spPr bwMode="auto">
          <a:xfrm>
            <a:off x="6174519" y="2920532"/>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73" name="Picture 35" descr="china"/>
          <p:cNvPicPr>
            <a:picLocks noChangeAspect="1" noChangeArrowheads="1"/>
          </p:cNvPicPr>
          <p:nvPr/>
        </p:nvPicPr>
        <p:blipFill>
          <a:blip r:embed="rId7" cstate="email"/>
          <a:srcRect/>
          <a:stretch>
            <a:fillRect/>
          </a:stretch>
        </p:blipFill>
        <p:spPr bwMode="auto">
          <a:xfrm>
            <a:off x="6174519" y="3418898"/>
            <a:ext cx="381000" cy="381001"/>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74" name="Picture 197" descr="colorado copy"/>
          <p:cNvPicPr>
            <a:picLocks noChangeArrowheads="1"/>
          </p:cNvPicPr>
          <p:nvPr/>
        </p:nvPicPr>
        <p:blipFill>
          <a:blip r:embed="rId13" cstate="email"/>
          <a:srcRect/>
          <a:stretch>
            <a:fillRect/>
          </a:stretch>
        </p:blipFill>
        <p:spPr bwMode="auto">
          <a:xfrm>
            <a:off x="6174519" y="2422166"/>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60" name="Oval 147"/>
          <p:cNvSpPr>
            <a:spLocks noChangeArrowheads="1"/>
          </p:cNvSpPr>
          <p:nvPr/>
        </p:nvSpPr>
        <p:spPr bwMode="auto">
          <a:xfrm>
            <a:off x="6174519" y="1425434"/>
            <a:ext cx="381000" cy="381000"/>
          </a:xfrm>
          <a:prstGeom prst="ellipse">
            <a:avLst/>
          </a:prstGeom>
          <a:blipFill dpi="0" rotWithShape="1">
            <a:blip r:embed="rId14" cstate="print"/>
            <a:srcRect/>
            <a:stretch>
              <a:fillRect/>
            </a:stretch>
          </a:blipFill>
          <a:ln w="12700">
            <a:solidFill>
              <a:schemeClr val="tx1"/>
            </a:solidFill>
            <a:round/>
            <a:headEnd/>
            <a:tailEnd/>
          </a:ln>
        </p:spPr>
        <p:txBody>
          <a:bodyPr wrap="none" lIns="76197" tIns="38098" rIns="76197" bIns="38098" anchor="ctr"/>
          <a:lstStyle/>
          <a:p>
            <a:pPr algn="ctr" defTabSz="911225" eaLnBrk="0" hangingPunct="0">
              <a:lnSpc>
                <a:spcPct val="90000"/>
              </a:lnSpc>
            </a:pPr>
            <a:endParaRPr lang="en-US" sz="1400" dirty="0">
              <a:solidFill>
                <a:srgbClr val="3B3B3B"/>
              </a:solidFill>
            </a:endParaRPr>
          </a:p>
        </p:txBody>
      </p:sp>
      <p:sp>
        <p:nvSpPr>
          <p:cNvPr id="124961" name="TextBox 83"/>
          <p:cNvSpPr txBox="1">
            <a:spLocks noChangeArrowheads="1"/>
          </p:cNvSpPr>
          <p:nvPr/>
        </p:nvSpPr>
        <p:spPr bwMode="auto">
          <a:xfrm>
            <a:off x="6697663" y="1473059"/>
            <a:ext cx="1936750"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cs typeface="Arial" charset="0"/>
              </a:rPr>
              <a:t>Canada: Vancouver</a:t>
            </a:r>
            <a:endParaRPr lang="en-US" sz="1500" dirty="0">
              <a:solidFill>
                <a:srgbClr val="3B3B3B"/>
              </a:solidFill>
              <a:ea typeface="ＭＳ Ｐゴシック" pitchFamily="34" charset="-128"/>
              <a:cs typeface="Arial" charset="0"/>
            </a:endParaRPr>
          </a:p>
        </p:txBody>
      </p:sp>
      <p:sp>
        <p:nvSpPr>
          <p:cNvPr id="124962" name="TextBox 83"/>
          <p:cNvSpPr txBox="1">
            <a:spLocks noChangeArrowheads="1"/>
          </p:cNvSpPr>
          <p:nvPr/>
        </p:nvSpPr>
        <p:spPr bwMode="auto">
          <a:xfrm>
            <a:off x="6697663" y="3353196"/>
            <a:ext cx="1860550"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China: Chongqing; Chengdu</a:t>
            </a:r>
          </a:p>
        </p:txBody>
      </p:sp>
      <p:sp>
        <p:nvSpPr>
          <p:cNvPr id="124963" name="TextBox 83"/>
          <p:cNvSpPr txBox="1">
            <a:spLocks noChangeArrowheads="1"/>
          </p:cNvSpPr>
          <p:nvPr/>
        </p:nvSpPr>
        <p:spPr bwMode="auto">
          <a:xfrm>
            <a:off x="6697663" y="3975797"/>
            <a:ext cx="1658938"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UK: London</a:t>
            </a:r>
          </a:p>
        </p:txBody>
      </p:sp>
      <p:pic>
        <p:nvPicPr>
          <p:cNvPr id="4098" name="Picture 2" descr="http://blogs.chron.com/txpotomac/uk-flag.png"/>
          <p:cNvPicPr>
            <a:picLocks noChangeAspect="1" noChangeArrowheads="1"/>
          </p:cNvPicPr>
          <p:nvPr/>
        </p:nvPicPr>
        <p:blipFill>
          <a:blip r:embed="rId15" cstate="email"/>
          <a:srcRect/>
          <a:stretch>
            <a:fillRect/>
          </a:stretch>
        </p:blipFill>
        <p:spPr bwMode="auto">
          <a:xfrm>
            <a:off x="6175602" y="3917265"/>
            <a:ext cx="378835" cy="381000"/>
          </a:xfrm>
          <a:prstGeom prst="ellipse">
            <a:avLst/>
          </a:prstGeom>
          <a:ln w="12700" cap="flat">
            <a:solidFill>
              <a:schemeClr val="tx1"/>
            </a:solidFill>
            <a:rou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4965" name="TextBox 83"/>
          <p:cNvSpPr txBox="1">
            <a:spLocks noChangeArrowheads="1"/>
          </p:cNvSpPr>
          <p:nvPr/>
        </p:nvSpPr>
        <p:spPr bwMode="auto">
          <a:xfrm>
            <a:off x="684213" y="5414568"/>
            <a:ext cx="2590800" cy="492125"/>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Philippines: Twin Oaks Place</a:t>
            </a:r>
          </a:p>
        </p:txBody>
      </p:sp>
      <p:pic>
        <p:nvPicPr>
          <p:cNvPr id="49156" name="Picture 4" descr="Philippines"/>
          <p:cNvPicPr>
            <a:picLocks noChangeAspect="1" noChangeArrowheads="1"/>
          </p:cNvPicPr>
          <p:nvPr/>
        </p:nvPicPr>
        <p:blipFill>
          <a:blip r:embed="rId16" cstate="print"/>
          <a:srcRect/>
          <a:stretch>
            <a:fillRect/>
          </a:stretch>
        </p:blipFill>
        <p:spPr bwMode="auto">
          <a:xfrm>
            <a:off x="6174519" y="4415631"/>
            <a:ext cx="381000" cy="384048"/>
          </a:xfrm>
          <a:prstGeom prst="ellipse">
            <a:avLst/>
          </a:prstGeom>
          <a:ln w="12700" cap="flat">
            <a:solidFill>
              <a:schemeClr val="tx1"/>
            </a:solidFill>
          </a:ln>
          <a:effectLst>
            <a:outerShdw blurRad="215900" sx="102000" sy="102000" rotWithShape="0">
              <a:srgbClr val="000000">
                <a:alpha val="49000"/>
              </a:srgbClr>
            </a:outerShdw>
          </a:effectLst>
          <a:scene3d>
            <a:camera prst="orthographicFront"/>
            <a:lightRig rig="contrasting" dir="t">
              <a:rot lat="0" lon="0" rev="3000000"/>
            </a:lightRig>
          </a:scene3d>
          <a:sp3d contourW="7620">
            <a:bevelT w="95250" h="31750"/>
            <a:contourClr>
              <a:srgbClr val="333333"/>
            </a:contourClr>
          </a:sp3d>
        </p:spPr>
      </p:pic>
      <p:sp>
        <p:nvSpPr>
          <p:cNvPr id="124967" name="TextBox 83"/>
          <p:cNvSpPr txBox="1">
            <a:spLocks noChangeArrowheads="1"/>
          </p:cNvSpPr>
          <p:nvPr/>
        </p:nvSpPr>
        <p:spPr bwMode="auto">
          <a:xfrm>
            <a:off x="6697663" y="4452183"/>
            <a:ext cx="1963737"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Philippines: GGLC</a:t>
            </a:r>
          </a:p>
        </p:txBody>
      </p:sp>
      <p:sp>
        <p:nvSpPr>
          <p:cNvPr id="124969" name="TextBox 83"/>
          <p:cNvSpPr txBox="1">
            <a:spLocks noChangeArrowheads="1"/>
          </p:cNvSpPr>
          <p:nvPr/>
        </p:nvSpPr>
        <p:spPr bwMode="auto">
          <a:xfrm>
            <a:off x="6697663" y="4964667"/>
            <a:ext cx="2111375"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South Korea: Busan</a:t>
            </a:r>
          </a:p>
        </p:txBody>
      </p:sp>
      <p:pic>
        <p:nvPicPr>
          <p:cNvPr id="919" name="Picture 152" descr="songdo"/>
          <p:cNvPicPr>
            <a:picLocks noChangeAspect="1" noChangeArrowheads="1"/>
          </p:cNvPicPr>
          <p:nvPr/>
        </p:nvPicPr>
        <p:blipFill>
          <a:blip r:embed="rId6" cstate="email"/>
          <a:srcRect/>
          <a:stretch>
            <a:fillRect/>
          </a:stretch>
        </p:blipFill>
        <p:spPr bwMode="auto">
          <a:xfrm>
            <a:off x="6174519" y="4917042"/>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pic>
        <p:nvPicPr>
          <p:cNvPr id="916" name="Picture 271" descr="kuwait flag"/>
          <p:cNvPicPr>
            <a:picLocks noChangeAspect="1" noChangeArrowheads="1"/>
          </p:cNvPicPr>
          <p:nvPr/>
        </p:nvPicPr>
        <p:blipFill>
          <a:blip r:embed="rId17" cstate="email"/>
          <a:srcRect/>
          <a:stretch>
            <a:fillRect/>
          </a:stretch>
        </p:blipFill>
        <p:spPr bwMode="auto">
          <a:xfrm>
            <a:off x="226963" y="3478099"/>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72" name="TextBox 83"/>
          <p:cNvSpPr txBox="1">
            <a:spLocks noChangeArrowheads="1"/>
          </p:cNvSpPr>
          <p:nvPr/>
        </p:nvSpPr>
        <p:spPr bwMode="auto">
          <a:xfrm>
            <a:off x="684213" y="3550582"/>
            <a:ext cx="2203450" cy="28416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Kuwait: Al Hamra Tower</a:t>
            </a:r>
          </a:p>
        </p:txBody>
      </p:sp>
      <p:sp>
        <p:nvSpPr>
          <p:cNvPr id="124973" name="TextBox 83"/>
          <p:cNvSpPr txBox="1">
            <a:spLocks noChangeArrowheads="1"/>
          </p:cNvSpPr>
          <p:nvPr/>
        </p:nvSpPr>
        <p:spPr bwMode="auto">
          <a:xfrm>
            <a:off x="152400" y="3087180"/>
            <a:ext cx="2355850" cy="326239"/>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b="1" dirty="0">
                <a:solidFill>
                  <a:srgbClr val="3B3B3B"/>
                </a:solidFill>
                <a:ea typeface="ＭＳ Ｐゴシック" pitchFamily="34" charset="-128"/>
              </a:rPr>
              <a:t>Case Studies </a:t>
            </a:r>
          </a:p>
        </p:txBody>
      </p:sp>
      <p:pic>
        <p:nvPicPr>
          <p:cNvPr id="948" name="Picture 2"/>
          <p:cNvPicPr>
            <a:picLocks noChangeAspect="1" noChangeArrowheads="1"/>
          </p:cNvPicPr>
          <p:nvPr/>
        </p:nvPicPr>
        <p:blipFill>
          <a:blip r:embed="rId18" cstate="email"/>
          <a:srcRect/>
          <a:stretch>
            <a:fillRect/>
          </a:stretch>
        </p:blipFill>
        <p:spPr bwMode="auto">
          <a:xfrm>
            <a:off x="225440" y="5419935"/>
            <a:ext cx="384047" cy="384048"/>
          </a:xfrm>
          <a:prstGeom prst="ellipse">
            <a:avLst/>
          </a:prstGeom>
          <a:ln w="12700" cap="flat">
            <a:solidFill>
              <a:schemeClr val="tx1"/>
            </a:solidFill>
          </a:ln>
          <a:effectLst>
            <a:outerShdw blurRad="215900" sx="102000" sy="102000" rotWithShape="0">
              <a:srgbClr val="000000">
                <a:alpha val="49000"/>
              </a:srgbClr>
            </a:outerShdw>
          </a:effectLst>
          <a:scene3d>
            <a:camera prst="orthographicFront"/>
            <a:lightRig rig="contrasting" dir="t">
              <a:rot lat="0" lon="0" rev="3000000"/>
            </a:lightRig>
          </a:scene3d>
          <a:sp3d>
            <a:bevelT w="0" h="0"/>
            <a:contourClr>
              <a:srgbClr val="333333"/>
            </a:contourClr>
          </a:sp3d>
        </p:spPr>
      </p:pic>
      <p:sp>
        <p:nvSpPr>
          <p:cNvPr id="124975" name="TextBox 83"/>
          <p:cNvSpPr txBox="1">
            <a:spLocks noChangeArrowheads="1"/>
          </p:cNvSpPr>
          <p:nvPr/>
        </p:nvSpPr>
        <p:spPr bwMode="auto">
          <a:xfrm>
            <a:off x="684213" y="5982451"/>
            <a:ext cx="2732087" cy="28416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Vietnam: Saigon M&amp;C Tower</a:t>
            </a:r>
          </a:p>
        </p:txBody>
      </p:sp>
      <p:pic>
        <p:nvPicPr>
          <p:cNvPr id="16386" name="Picture 2" descr="https://www.cia.gov/library/publications/the-world-factbook/graphics/flags/large/vm-lgflag.gif"/>
          <p:cNvPicPr>
            <a:picLocks noChangeAspect="1" noChangeArrowheads="1"/>
          </p:cNvPicPr>
          <p:nvPr/>
        </p:nvPicPr>
        <p:blipFill>
          <a:blip r:embed="rId19" cstate="print"/>
          <a:srcRect/>
          <a:stretch>
            <a:fillRect/>
          </a:stretch>
        </p:blipFill>
        <p:spPr bwMode="auto">
          <a:xfrm flipH="1">
            <a:off x="221588" y="5908444"/>
            <a:ext cx="391750" cy="384048"/>
          </a:xfrm>
          <a:prstGeom prst="ellipse">
            <a:avLst/>
          </a:prstGeom>
          <a:ln w="12700" cap="flat">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06" name="Picture 4" descr="http://ph.jobstreet.com/logos/agenalogos/ust_global_logo1.jpg"/>
          <p:cNvPicPr>
            <a:picLocks noChangeAspect="1" noChangeArrowheads="1"/>
          </p:cNvPicPr>
          <p:nvPr/>
        </p:nvPicPr>
        <p:blipFill>
          <a:blip r:embed="rId20" cstate="email"/>
          <a:srcRect/>
          <a:stretch>
            <a:fillRect/>
          </a:stretch>
        </p:blipFill>
        <p:spPr bwMode="auto">
          <a:xfrm>
            <a:off x="226963" y="4934476"/>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78" name="TextBox 83"/>
          <p:cNvSpPr txBox="1">
            <a:spLocks noChangeArrowheads="1"/>
          </p:cNvSpPr>
          <p:nvPr/>
        </p:nvSpPr>
        <p:spPr bwMode="auto">
          <a:xfrm>
            <a:off x="684213" y="4992898"/>
            <a:ext cx="2508250"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India: UST Global, Kerala</a:t>
            </a:r>
          </a:p>
        </p:txBody>
      </p:sp>
      <p:pic>
        <p:nvPicPr>
          <p:cNvPr id="926" name="Picture 138" descr="three"/>
          <p:cNvPicPr>
            <a:picLocks noChangeAspect="1" noChangeArrowheads="1"/>
          </p:cNvPicPr>
          <p:nvPr/>
        </p:nvPicPr>
        <p:blipFill>
          <a:blip r:embed="rId21" cstate="email"/>
          <a:srcRect/>
          <a:stretch>
            <a:fillRect/>
          </a:stretch>
        </p:blipFill>
        <p:spPr bwMode="auto">
          <a:xfrm>
            <a:off x="226963" y="3963558"/>
            <a:ext cx="381001"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80" name="TextBox 83"/>
          <p:cNvSpPr txBox="1">
            <a:spLocks noChangeArrowheads="1"/>
          </p:cNvSpPr>
          <p:nvPr/>
        </p:nvSpPr>
        <p:spPr bwMode="auto">
          <a:xfrm>
            <a:off x="684213" y="4030825"/>
            <a:ext cx="2058987" cy="28416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NYC: Yankee Stadium</a:t>
            </a:r>
          </a:p>
        </p:txBody>
      </p:sp>
      <p:pic>
        <p:nvPicPr>
          <p:cNvPr id="928" name="Picture 154" descr="cisco"/>
          <p:cNvPicPr>
            <a:picLocks noChangeAspect="1" noChangeArrowheads="1"/>
          </p:cNvPicPr>
          <p:nvPr/>
        </p:nvPicPr>
        <p:blipFill>
          <a:blip r:embed="rId22" cstate="email"/>
          <a:srcRect/>
          <a:stretch>
            <a:fillRect/>
          </a:stretch>
        </p:blipFill>
        <p:spPr bwMode="auto">
          <a:xfrm>
            <a:off x="226963" y="4449017"/>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82" name="TextBox 83"/>
          <p:cNvSpPr txBox="1">
            <a:spLocks noChangeArrowheads="1"/>
          </p:cNvSpPr>
          <p:nvPr/>
        </p:nvSpPr>
        <p:spPr bwMode="auto">
          <a:xfrm>
            <a:off x="684213" y="4511068"/>
            <a:ext cx="2058988" cy="285750"/>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Cisco on Cisco</a:t>
            </a:r>
          </a:p>
        </p:txBody>
      </p:sp>
      <p:sp>
        <p:nvSpPr>
          <p:cNvPr id="124983" name="TextBox 83"/>
          <p:cNvSpPr txBox="1">
            <a:spLocks noChangeArrowheads="1"/>
          </p:cNvSpPr>
          <p:nvPr/>
        </p:nvSpPr>
        <p:spPr bwMode="auto">
          <a:xfrm>
            <a:off x="3840163" y="3932277"/>
            <a:ext cx="2022475" cy="493713"/>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Malaysia: Nusajaya City,  Iskander</a:t>
            </a:r>
          </a:p>
        </p:txBody>
      </p:sp>
      <p:pic>
        <p:nvPicPr>
          <p:cNvPr id="915" name="Picture 139" descr="four"/>
          <p:cNvPicPr>
            <a:picLocks noChangeAspect="1" noChangeArrowheads="1"/>
          </p:cNvPicPr>
          <p:nvPr/>
        </p:nvPicPr>
        <p:blipFill>
          <a:blip r:embed="rId23" cstate="print"/>
          <a:stretch>
            <a:fillRect/>
          </a:stretch>
        </p:blipFill>
        <p:spPr bwMode="auto">
          <a:xfrm>
            <a:off x="3288682" y="3993531"/>
            <a:ext cx="381000" cy="328066"/>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85" name="TextBox 83"/>
          <p:cNvSpPr txBox="1">
            <a:spLocks noChangeArrowheads="1"/>
          </p:cNvSpPr>
          <p:nvPr/>
        </p:nvSpPr>
        <p:spPr bwMode="auto">
          <a:xfrm>
            <a:off x="3840163" y="4421926"/>
            <a:ext cx="1874837" cy="493712"/>
          </a:xfrm>
          <a:prstGeom prst="rect">
            <a:avLst/>
          </a:prstGeom>
          <a:noFill/>
          <a:ln w="9525">
            <a:noFill/>
            <a:miter lim="800000"/>
            <a:headEnd/>
            <a:tailEnd/>
          </a:ln>
        </p:spPr>
        <p:txBody>
          <a:bodyPr lIns="76197" tIns="38098" rIns="76197" bIns="38098" anchor="ctr">
            <a:spAutoFit/>
          </a:bodyPr>
          <a:lstStyle/>
          <a:p>
            <a:pPr defTabSz="912813" eaLnBrk="0" hangingPunct="0">
              <a:lnSpc>
                <a:spcPct val="90000"/>
              </a:lnSpc>
            </a:pPr>
            <a:r>
              <a:rPr lang="en-US" sz="1500" dirty="0">
                <a:solidFill>
                  <a:srgbClr val="3B3B3B"/>
                </a:solidFill>
                <a:ea typeface="ＭＳ Ｐゴシック" pitchFamily="34" charset="-128"/>
                <a:cs typeface="Arial" charset="0"/>
              </a:rPr>
              <a:t>India: Large Real Estate Developer*</a:t>
            </a:r>
          </a:p>
        </p:txBody>
      </p:sp>
      <p:pic>
        <p:nvPicPr>
          <p:cNvPr id="912" name="Picture 139" descr="four"/>
          <p:cNvPicPr>
            <a:picLocks noChangeAspect="1" noChangeArrowheads="1"/>
          </p:cNvPicPr>
          <p:nvPr/>
        </p:nvPicPr>
        <p:blipFill>
          <a:blip r:embed="rId8" cstate="email"/>
          <a:srcRect/>
          <a:stretch>
            <a:fillRect/>
          </a:stretch>
        </p:blipFill>
        <p:spPr bwMode="auto">
          <a:xfrm>
            <a:off x="3288682" y="4454218"/>
            <a:ext cx="381000" cy="381000"/>
          </a:xfrm>
          <a:prstGeom prst="ellipse">
            <a:avLst/>
          </a:prstGeom>
          <a:gradFill flip="none" rotWithShape="1">
            <a:gsLst>
              <a:gs pos="0">
                <a:schemeClr val="accent1"/>
              </a:gs>
              <a:gs pos="100000">
                <a:schemeClr val="accent1">
                  <a:lumMod val="50000"/>
                </a:schemeClr>
              </a:gs>
            </a:gsLst>
            <a:path path="shape">
              <a:fillToRect l="50000" t="50000" r="50000" b="50000"/>
            </a:path>
            <a:tileRect/>
          </a:gradFill>
          <a:ln w="12700">
            <a:solidFill>
              <a:schemeClr val="tx1"/>
            </a:solidFill>
          </a:ln>
          <a:effectLst>
            <a:outerShdw blurRad="215900" sx="102000" sy="102000" algn="ctr" rotWithShape="0">
              <a:prstClr val="black">
                <a:alpha val="49000"/>
              </a:prstClr>
            </a:outerShdw>
          </a:effectLst>
        </p:spPr>
      </p:pic>
      <p:sp>
        <p:nvSpPr>
          <p:cNvPr id="124987" name="TextBox 83"/>
          <p:cNvSpPr txBox="1">
            <a:spLocks noChangeArrowheads="1"/>
          </p:cNvSpPr>
          <p:nvPr/>
        </p:nvSpPr>
        <p:spPr bwMode="auto">
          <a:xfrm>
            <a:off x="5321960" y="6176208"/>
            <a:ext cx="3581400" cy="228600"/>
          </a:xfrm>
          <a:prstGeom prst="rect">
            <a:avLst/>
          </a:prstGeom>
          <a:noFill/>
          <a:ln w="9525">
            <a:noFill/>
            <a:miter lim="800000"/>
            <a:headEnd/>
            <a:tailEnd/>
          </a:ln>
        </p:spPr>
        <p:txBody>
          <a:bodyPr lIns="76197" tIns="38098" rIns="76197" bIns="38098" anchor="ctr">
            <a:spAutoFit/>
          </a:bodyPr>
          <a:lstStyle/>
          <a:p>
            <a:pPr algn="r" defTabSz="912813" eaLnBrk="0" hangingPunct="0">
              <a:lnSpc>
                <a:spcPct val="90000"/>
              </a:lnSpc>
            </a:pPr>
            <a:r>
              <a:rPr lang="en-US" sz="1100" dirty="0">
                <a:solidFill>
                  <a:srgbClr val="3B3B3B"/>
                </a:solidFill>
                <a:ea typeface="ＭＳ Ｐゴシック" pitchFamily="34" charset="-128"/>
                <a:cs typeface="Arial" charset="0"/>
              </a:rPr>
              <a:t>* To  be announced shortly</a:t>
            </a:r>
          </a:p>
        </p:txBody>
      </p:sp>
      <p:sp>
        <p:nvSpPr>
          <p:cNvPr id="918" name="Title 198"/>
          <p:cNvSpPr>
            <a:spLocks noGrp="1"/>
          </p:cNvSpPr>
          <p:nvPr>
            <p:ph type="title"/>
          </p:nvPr>
        </p:nvSpPr>
        <p:spPr>
          <a:xfrm>
            <a:off x="229702" y="24658"/>
            <a:ext cx="8588861" cy="1053245"/>
          </a:xfrm>
        </p:spPr>
        <p:txBody>
          <a:bodyPr anchor="ctr"/>
          <a:lstStyle/>
          <a:p>
            <a:r>
              <a:rPr lang="en-US" dirty="0" smtClean="0"/>
              <a:t>Smart+Connected Communities Worldwide</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09"/>
                                        </p:tgtEl>
                                        <p:attrNameLst>
                                          <p:attrName>style.visibility</p:attrName>
                                        </p:attrNameLst>
                                      </p:cBhvr>
                                      <p:to>
                                        <p:strVal val="visible"/>
                                      </p:to>
                                    </p:set>
                                    <p:animEffect transition="in" filter="barn(outVertical)">
                                      <p:cBhvr>
                                        <p:cTn id="7" dur="1000"/>
                                        <p:tgtEl>
                                          <p:spTgt spid="909"/>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913"/>
                                        </p:tgtEl>
                                        <p:attrNameLst>
                                          <p:attrName>style.visibility</p:attrName>
                                        </p:attrNameLst>
                                      </p:cBhvr>
                                      <p:to>
                                        <p:strVal val="visible"/>
                                      </p:to>
                                    </p:set>
                                    <p:animEffect transition="in" filter="barn(outVertical)">
                                      <p:cBhvr>
                                        <p:cTn id="11" dur="1000"/>
                                        <p:tgtEl>
                                          <p:spTgt spid="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 grpId="0" animBg="1"/>
      <p:bldP spid="9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3200598"/>
            <a:ext cx="9144000" cy="1438275"/>
            <a:chOff x="0" y="870"/>
            <a:chExt cx="5412" cy="906"/>
          </a:xfrm>
        </p:grpSpPr>
        <p:pic>
          <p:nvPicPr>
            <p:cNvPr id="20555" name="Picture 3" descr="Arrows_Clr_01_0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r="10693"/>
            <a:stretch>
              <a:fillRect/>
            </a:stretch>
          </p:blipFill>
          <p:spPr bwMode="auto">
            <a:xfrm>
              <a:off x="0" y="870"/>
              <a:ext cx="2706"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6" name="Picture 4" descr="Arrows_Clr_01_0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r="10693"/>
            <a:stretch>
              <a:fillRect/>
            </a:stretch>
          </p:blipFill>
          <p:spPr bwMode="auto">
            <a:xfrm flipH="1">
              <a:off x="2706" y="870"/>
              <a:ext cx="2706"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9268" name="Picture 20" descr="Lines_01_02"/>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247649" y="3778448"/>
            <a:ext cx="8642779" cy="32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8" name="Text Box 23"/>
          <p:cNvSpPr txBox="1">
            <a:spLocks noChangeArrowheads="1"/>
          </p:cNvSpPr>
          <p:nvPr/>
        </p:nvSpPr>
        <p:spPr bwMode="auto">
          <a:xfrm>
            <a:off x="8028697" y="3110996"/>
            <a:ext cx="78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600" dirty="0"/>
              <a:t>Today</a:t>
            </a:r>
          </a:p>
        </p:txBody>
      </p:sp>
      <p:sp>
        <p:nvSpPr>
          <p:cNvPr id="949274" name="Line 26"/>
          <p:cNvSpPr>
            <a:spLocks noChangeShapeType="1"/>
          </p:cNvSpPr>
          <p:nvPr/>
        </p:nvSpPr>
        <p:spPr bwMode="auto">
          <a:xfrm>
            <a:off x="8076292" y="2363914"/>
            <a:ext cx="0" cy="1489851"/>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sp>
        <p:nvSpPr>
          <p:cNvPr id="949277" name="Line 29"/>
          <p:cNvSpPr>
            <a:spLocks noChangeShapeType="1"/>
          </p:cNvSpPr>
          <p:nvPr/>
        </p:nvSpPr>
        <p:spPr bwMode="auto">
          <a:xfrm flipV="1">
            <a:off x="2485010" y="3849885"/>
            <a:ext cx="0" cy="1200150"/>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pic>
        <p:nvPicPr>
          <p:cNvPr id="20495" name="Picture 36" descr="IA_Objects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405" y="4981991"/>
            <a:ext cx="627824" cy="118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40"/>
          <p:cNvSpPr txBox="1">
            <a:spLocks noChangeArrowheads="1"/>
          </p:cNvSpPr>
          <p:nvPr/>
        </p:nvSpPr>
        <p:spPr bwMode="auto">
          <a:xfrm>
            <a:off x="4247661" y="1248126"/>
            <a:ext cx="1032755"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a:solidFill>
                  <a:srgbClr val="3E66A0"/>
                </a:solidFill>
              </a:rPr>
              <a:t>1800:</a:t>
            </a:r>
            <a:r>
              <a:rPr lang="en-US" sz="1000" dirty="0"/>
              <a:t> </a:t>
            </a:r>
            <a:br>
              <a:rPr lang="en-US" sz="1000" dirty="0"/>
            </a:br>
            <a:r>
              <a:rPr lang="en-US" sz="1000" dirty="0" smtClean="0"/>
              <a:t>Rail Networks</a:t>
            </a:r>
            <a:endParaRPr lang="en-US" sz="1000" dirty="0"/>
          </a:p>
        </p:txBody>
      </p:sp>
      <p:sp>
        <p:nvSpPr>
          <p:cNvPr id="20501" name="Text Box 42"/>
          <p:cNvSpPr txBox="1">
            <a:spLocks noChangeArrowheads="1"/>
          </p:cNvSpPr>
          <p:nvPr/>
        </p:nvSpPr>
        <p:spPr bwMode="auto">
          <a:xfrm>
            <a:off x="3449069" y="6215982"/>
            <a:ext cx="1118165"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smtClean="0">
                <a:solidFill>
                  <a:srgbClr val="3E66A0"/>
                </a:solidFill>
              </a:rPr>
              <a:t>1000 BC</a:t>
            </a:r>
            <a:r>
              <a:rPr lang="en-US" sz="1000" dirty="0" smtClean="0"/>
              <a:t> </a:t>
            </a:r>
            <a:r>
              <a:rPr lang="en-US" sz="1000" dirty="0"/>
              <a:t/>
            </a:r>
            <a:br>
              <a:rPr lang="en-US" sz="1000" dirty="0"/>
            </a:br>
            <a:r>
              <a:rPr lang="en-US" sz="1000" dirty="0" smtClean="0"/>
              <a:t>Road Networks</a:t>
            </a:r>
            <a:endParaRPr lang="en-US" sz="1000" dirty="0"/>
          </a:p>
        </p:txBody>
      </p:sp>
      <p:sp>
        <p:nvSpPr>
          <p:cNvPr id="20504" name="Text Box 45"/>
          <p:cNvSpPr txBox="1">
            <a:spLocks noChangeArrowheads="1"/>
          </p:cNvSpPr>
          <p:nvPr/>
        </p:nvSpPr>
        <p:spPr bwMode="auto">
          <a:xfrm>
            <a:off x="259010" y="1012207"/>
            <a:ext cx="1118353"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smtClean="0">
                <a:solidFill>
                  <a:srgbClr val="3E66A0"/>
                </a:solidFill>
              </a:rPr>
              <a:t>3000 BC</a:t>
            </a:r>
            <a:r>
              <a:rPr lang="en-US" sz="1000" dirty="0" smtClean="0"/>
              <a:t> </a:t>
            </a:r>
            <a:r>
              <a:rPr lang="en-US" sz="1000" dirty="0"/>
              <a:t/>
            </a:r>
            <a:br>
              <a:rPr lang="en-US" sz="1000" dirty="0"/>
            </a:br>
            <a:r>
              <a:rPr lang="en-US" sz="1000" dirty="0" smtClean="0"/>
              <a:t>River Networks</a:t>
            </a:r>
            <a:endParaRPr lang="en-US" sz="1000" dirty="0"/>
          </a:p>
        </p:txBody>
      </p:sp>
      <p:sp>
        <p:nvSpPr>
          <p:cNvPr id="20511" name="Text Box 52"/>
          <p:cNvSpPr txBox="1">
            <a:spLocks noChangeArrowheads="1"/>
          </p:cNvSpPr>
          <p:nvPr/>
        </p:nvSpPr>
        <p:spPr bwMode="auto">
          <a:xfrm>
            <a:off x="5637386" y="3000593"/>
            <a:ext cx="1146530"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smtClean="0">
                <a:solidFill>
                  <a:srgbClr val="3E66A0"/>
                </a:solidFill>
              </a:rPr>
              <a:t>1900: </a:t>
            </a:r>
            <a:r>
              <a:rPr lang="en-US" sz="1000" dirty="0">
                <a:solidFill>
                  <a:srgbClr val="3E66A0"/>
                </a:solidFill>
              </a:rPr>
              <a:t/>
            </a:r>
            <a:br>
              <a:rPr lang="en-US" sz="1000" dirty="0">
                <a:solidFill>
                  <a:srgbClr val="3E66A0"/>
                </a:solidFill>
              </a:rPr>
            </a:br>
            <a:r>
              <a:rPr lang="en-US" sz="1000" dirty="0" smtClean="0"/>
              <a:t>Flight Networks</a:t>
            </a:r>
            <a:endParaRPr lang="en-US" sz="1000" dirty="0"/>
          </a:p>
        </p:txBody>
      </p:sp>
      <p:sp>
        <p:nvSpPr>
          <p:cNvPr id="20514" name="Text Box 55"/>
          <p:cNvSpPr txBox="1">
            <a:spLocks noChangeArrowheads="1"/>
          </p:cNvSpPr>
          <p:nvPr/>
        </p:nvSpPr>
        <p:spPr bwMode="auto">
          <a:xfrm>
            <a:off x="7587855" y="5310375"/>
            <a:ext cx="885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a:solidFill>
                  <a:srgbClr val="3E66A0"/>
                </a:solidFill>
              </a:rPr>
              <a:t>1989:</a:t>
            </a:r>
            <a:r>
              <a:rPr lang="en-US" sz="1000" dirty="0"/>
              <a:t> </a:t>
            </a:r>
            <a:br>
              <a:rPr lang="en-US" sz="1000" dirty="0"/>
            </a:br>
            <a:r>
              <a:rPr lang="en-US" sz="1000" dirty="0"/>
              <a:t>World Wide </a:t>
            </a:r>
            <a:br>
              <a:rPr lang="en-US" sz="1000" dirty="0"/>
            </a:br>
            <a:r>
              <a:rPr lang="en-US" sz="1000" dirty="0"/>
              <a:t>Web</a:t>
            </a:r>
          </a:p>
        </p:txBody>
      </p:sp>
      <p:sp>
        <p:nvSpPr>
          <p:cNvPr id="949305" name="Line 57"/>
          <p:cNvSpPr>
            <a:spLocks noChangeShapeType="1"/>
          </p:cNvSpPr>
          <p:nvPr/>
        </p:nvSpPr>
        <p:spPr bwMode="auto">
          <a:xfrm flipV="1">
            <a:off x="7488898" y="3859410"/>
            <a:ext cx="0" cy="1352550"/>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sp>
        <p:nvSpPr>
          <p:cNvPr id="949310" name="Line 62"/>
          <p:cNvSpPr>
            <a:spLocks noChangeShapeType="1"/>
          </p:cNvSpPr>
          <p:nvPr/>
        </p:nvSpPr>
        <p:spPr bwMode="auto">
          <a:xfrm>
            <a:off x="738020" y="3192660"/>
            <a:ext cx="0" cy="666750"/>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sp>
        <p:nvSpPr>
          <p:cNvPr id="949313" name="Line 65"/>
          <p:cNvSpPr>
            <a:spLocks noChangeShapeType="1"/>
          </p:cNvSpPr>
          <p:nvPr/>
        </p:nvSpPr>
        <p:spPr bwMode="auto">
          <a:xfrm>
            <a:off x="4908335" y="2332235"/>
            <a:ext cx="14288" cy="1524000"/>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sp>
        <p:nvSpPr>
          <p:cNvPr id="20527" name="Text Box 68"/>
          <p:cNvSpPr txBox="1">
            <a:spLocks noChangeArrowheads="1"/>
          </p:cNvSpPr>
          <p:nvPr/>
        </p:nvSpPr>
        <p:spPr bwMode="auto">
          <a:xfrm>
            <a:off x="5012464" y="6228461"/>
            <a:ext cx="14192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nSpc>
                <a:spcPct val="85000"/>
              </a:lnSpc>
            </a:pPr>
            <a:r>
              <a:rPr lang="en-US" sz="1000" dirty="0" smtClean="0">
                <a:solidFill>
                  <a:srgbClr val="3E66A0"/>
                </a:solidFill>
              </a:rPr>
              <a:t>1890: </a:t>
            </a:r>
            <a:r>
              <a:rPr lang="en-US" sz="1000" dirty="0">
                <a:solidFill>
                  <a:srgbClr val="3E66A0"/>
                </a:solidFill>
              </a:rPr>
              <a:t/>
            </a:r>
            <a:br>
              <a:rPr lang="en-US" sz="1000" dirty="0">
                <a:solidFill>
                  <a:srgbClr val="3E66A0"/>
                </a:solidFill>
              </a:rPr>
            </a:br>
            <a:r>
              <a:rPr lang="en-US" sz="1000" dirty="0" smtClean="0"/>
              <a:t>Telephone Networks</a:t>
            </a:r>
            <a:endParaRPr lang="en-US" sz="1000" dirty="0"/>
          </a:p>
        </p:txBody>
      </p:sp>
      <p:sp>
        <p:nvSpPr>
          <p:cNvPr id="949319" name="Line 71"/>
          <p:cNvSpPr>
            <a:spLocks noChangeShapeType="1"/>
          </p:cNvSpPr>
          <p:nvPr/>
        </p:nvSpPr>
        <p:spPr bwMode="auto">
          <a:xfrm flipV="1">
            <a:off x="6028153" y="3859410"/>
            <a:ext cx="0" cy="1200150"/>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sp>
        <p:nvSpPr>
          <p:cNvPr id="949322" name="Line 74"/>
          <p:cNvSpPr>
            <a:spLocks noChangeShapeType="1"/>
          </p:cNvSpPr>
          <p:nvPr/>
        </p:nvSpPr>
        <p:spPr bwMode="auto">
          <a:xfrm flipH="1">
            <a:off x="6339074" y="3263613"/>
            <a:ext cx="14607" cy="592622"/>
          </a:xfrm>
          <a:prstGeom prst="line">
            <a:avLst/>
          </a:prstGeom>
          <a:noFill/>
          <a:ln w="25400">
            <a:solidFill>
              <a:srgbClr val="5F5F5F"/>
            </a:solidFill>
            <a:round/>
            <a:headEnd/>
            <a:tailEnd type="oval" w="med" len="med"/>
          </a:ln>
          <a:effectLst>
            <a:outerShdw blurRad="63500" dist="17961" dir="2700000" algn="ctr" rotWithShape="0">
              <a:srgbClr val="000000">
                <a:alpha val="10001"/>
              </a:srgbClr>
            </a:outerShdw>
          </a:effectLst>
        </p:spPr>
        <p:txBody>
          <a:bodyPr/>
          <a:lstStyle/>
          <a:p>
            <a:pPr>
              <a:defRPr/>
            </a:pPr>
            <a:endParaRPr lang="en-US">
              <a:latin typeface="Arial" pitchFamily="-109" charset="0"/>
              <a:ea typeface="+mn-ea"/>
              <a:cs typeface="+mn-cs"/>
            </a:endParaRPr>
          </a:p>
        </p:txBody>
      </p:sp>
      <p:pic>
        <p:nvPicPr>
          <p:cNvPr id="20536" name="Picture 77" descr="Train_Antique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9968" y="1595216"/>
            <a:ext cx="1114425" cy="69691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8"/>
          <p:cNvSpPr>
            <a:spLocks noGrp="1" noChangeArrowheads="1"/>
          </p:cNvSpPr>
          <p:nvPr>
            <p:ph type="title" idx="4294967295"/>
          </p:nvPr>
        </p:nvSpPr>
        <p:spPr>
          <a:xfrm>
            <a:off x="0" y="0"/>
            <a:ext cx="9144000" cy="759164"/>
          </a:xfrm>
        </p:spPr>
        <p:txBody>
          <a:bodyPr/>
          <a:lstStyle/>
          <a:p>
            <a:pPr eaLnBrk="1" hangingPunct="1"/>
            <a:r>
              <a:rPr lang="en-US" dirty="0" smtClean="0">
                <a:latin typeface="Arial" charset="0"/>
                <a:ea typeface="ＭＳ Ｐゴシック" charset="0"/>
                <a:cs typeface="ＭＳ Ｐゴシック" charset="0"/>
              </a:rPr>
              <a:t>The Next Big Evolutionary Stage: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Internet of EVERYTHING</a:t>
            </a:r>
            <a:endParaRPr lang="en-US" dirty="0">
              <a:latin typeface="Arial" charset="0"/>
              <a:ea typeface="ＭＳ Ｐゴシック" charset="0"/>
              <a:cs typeface="ＭＳ Ｐゴシック" charset="0"/>
            </a:endParaRPr>
          </a:p>
        </p:txBody>
      </p:sp>
      <p:pic>
        <p:nvPicPr>
          <p:cNvPr id="4" name="Picture 3"/>
          <p:cNvPicPr>
            <a:picLocks noChangeAspect="1"/>
          </p:cNvPicPr>
          <p:nvPr/>
        </p:nvPicPr>
        <p:blipFill>
          <a:blip r:embed="rId7"/>
          <a:stretch>
            <a:fillRect/>
          </a:stretch>
        </p:blipFill>
        <p:spPr>
          <a:xfrm>
            <a:off x="141118" y="1489190"/>
            <a:ext cx="1261533" cy="1530660"/>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8"/>
          <a:stretch>
            <a:fillRect/>
          </a:stretch>
        </p:blipFill>
        <p:spPr>
          <a:xfrm>
            <a:off x="6850831" y="635086"/>
            <a:ext cx="2293290" cy="1823287"/>
          </a:xfrm>
          <a:prstGeom prst="rect">
            <a:avLst/>
          </a:prstGeom>
        </p:spPr>
      </p:pic>
      <p:pic>
        <p:nvPicPr>
          <p:cNvPr id="8" name="Picture 7"/>
          <p:cNvPicPr>
            <a:picLocks noChangeAspect="1"/>
          </p:cNvPicPr>
          <p:nvPr/>
        </p:nvPicPr>
        <p:blipFill>
          <a:blip r:embed="rId9"/>
          <a:stretch>
            <a:fillRect/>
          </a:stretch>
        </p:blipFill>
        <p:spPr>
          <a:xfrm>
            <a:off x="1583926" y="5140907"/>
            <a:ext cx="1661796" cy="1346628"/>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10"/>
          <a:stretch>
            <a:fillRect/>
          </a:stretch>
        </p:blipFill>
        <p:spPr>
          <a:xfrm>
            <a:off x="6427309" y="5168859"/>
            <a:ext cx="1993451" cy="1495088"/>
          </a:xfrm>
          <a:prstGeom prst="rect">
            <a:avLst/>
          </a:prstGeom>
        </p:spPr>
      </p:pic>
      <p:pic>
        <p:nvPicPr>
          <p:cNvPr id="84" name="Picture 37" descr="IA_Objects_13"/>
          <p:cNvPicPr>
            <a:picLocks noChangeAspect="1" noChangeArrowheads="1"/>
          </p:cNvPicPr>
          <p:nvPr/>
        </p:nvPicPr>
        <p:blipFill>
          <a:blip r:embed="rId11"/>
          <a:srcRect/>
          <a:stretch>
            <a:fillRect/>
          </a:stretch>
        </p:blipFill>
        <p:spPr bwMode="auto">
          <a:xfrm>
            <a:off x="5680626" y="2212216"/>
            <a:ext cx="1269436" cy="771617"/>
          </a:xfrm>
          <a:prstGeom prst="rect">
            <a:avLst/>
          </a:prstGeom>
          <a:noFill/>
          <a:ln w="9525">
            <a:noFill/>
            <a:miter lim="800000"/>
            <a:headEnd/>
            <a:tailEnd/>
          </a:ln>
          <a:effectLst/>
        </p:spPr>
      </p:pic>
      <p:sp>
        <p:nvSpPr>
          <p:cNvPr id="89" name="Oval 88"/>
          <p:cNvSpPr/>
          <p:nvPr/>
        </p:nvSpPr>
        <p:spPr>
          <a:xfrm>
            <a:off x="1340620" y="3792848"/>
            <a:ext cx="229335" cy="229335"/>
          </a:xfrm>
          <a:prstGeom prst="ellipse">
            <a:avLst/>
          </a:prstGeom>
          <a:gradFill flip="none" rotWithShape="1">
            <a:gsLst>
              <a:gs pos="0">
                <a:schemeClr val="bg1"/>
              </a:gs>
              <a:gs pos="78000">
                <a:schemeClr val="bg1">
                  <a:alpha val="700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0" name="Group 9"/>
          <p:cNvGrpSpPr>
            <a:grpSpLocks/>
          </p:cNvGrpSpPr>
          <p:nvPr/>
        </p:nvGrpSpPr>
        <p:grpSpPr bwMode="auto">
          <a:xfrm>
            <a:off x="1372448" y="3814436"/>
            <a:ext cx="147638" cy="176212"/>
            <a:chOff x="1309" y="3897"/>
            <a:chExt cx="93" cy="111"/>
          </a:xfrm>
        </p:grpSpPr>
        <p:sp>
          <p:nvSpPr>
            <p:cNvPr id="91" name="Freeform 10"/>
            <p:cNvSpPr>
              <a:spLocks/>
            </p:cNvSpPr>
            <p:nvPr/>
          </p:nvSpPr>
          <p:spPr bwMode="auto">
            <a:xfrm rot="-928880">
              <a:off x="1309" y="3897"/>
              <a:ext cx="36" cy="111"/>
            </a:xfrm>
            <a:custGeom>
              <a:avLst/>
              <a:gdLst>
                <a:gd name="T0" fmla="*/ 0 w 126"/>
                <a:gd name="T1" fmla="*/ 0 h 432"/>
                <a:gd name="T2" fmla="*/ 0 w 126"/>
                <a:gd name="T3" fmla="*/ 0 h 432"/>
                <a:gd name="T4" fmla="*/ 0 w 126"/>
                <a:gd name="T5" fmla="*/ 0 h 432"/>
                <a:gd name="T6" fmla="*/ 0 w 126"/>
                <a:gd name="T7" fmla="*/ 0 h 432"/>
                <a:gd name="T8" fmla="*/ 0 60000 65536"/>
                <a:gd name="T9" fmla="*/ 0 60000 65536"/>
                <a:gd name="T10" fmla="*/ 0 60000 65536"/>
                <a:gd name="T11" fmla="*/ 0 60000 65536"/>
                <a:gd name="T12" fmla="*/ 0 w 126"/>
                <a:gd name="T13" fmla="*/ 0 h 432"/>
                <a:gd name="T14" fmla="*/ 126 w 126"/>
                <a:gd name="T15" fmla="*/ 432 h 432"/>
              </a:gdLst>
              <a:ahLst/>
              <a:cxnLst>
                <a:cxn ang="T8">
                  <a:pos x="T0" y="T1"/>
                </a:cxn>
                <a:cxn ang="T9">
                  <a:pos x="T2" y="T3"/>
                </a:cxn>
                <a:cxn ang="T10">
                  <a:pos x="T4" y="T5"/>
                </a:cxn>
                <a:cxn ang="T11">
                  <a:pos x="T6" y="T7"/>
                </a:cxn>
              </a:cxnLst>
              <a:rect l="T12" t="T13" r="T14" b="T15"/>
              <a:pathLst>
                <a:path w="126" h="432">
                  <a:moveTo>
                    <a:pt x="126" y="0"/>
                  </a:moveTo>
                  <a:lnTo>
                    <a:pt x="36" y="210"/>
                  </a:lnTo>
                  <a:lnTo>
                    <a:pt x="108" y="210"/>
                  </a:lnTo>
                  <a:lnTo>
                    <a:pt x="0" y="4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a:p>
          </p:txBody>
        </p:sp>
        <p:sp>
          <p:nvSpPr>
            <p:cNvPr id="92" name="Freeform 11"/>
            <p:cNvSpPr>
              <a:spLocks/>
            </p:cNvSpPr>
            <p:nvPr/>
          </p:nvSpPr>
          <p:spPr bwMode="auto">
            <a:xfrm rot="-928880">
              <a:off x="1366" y="3897"/>
              <a:ext cx="36" cy="111"/>
            </a:xfrm>
            <a:custGeom>
              <a:avLst/>
              <a:gdLst>
                <a:gd name="T0" fmla="*/ 0 w 126"/>
                <a:gd name="T1" fmla="*/ 0 h 432"/>
                <a:gd name="T2" fmla="*/ 0 w 126"/>
                <a:gd name="T3" fmla="*/ 0 h 432"/>
                <a:gd name="T4" fmla="*/ 0 w 126"/>
                <a:gd name="T5" fmla="*/ 0 h 432"/>
                <a:gd name="T6" fmla="*/ 0 w 126"/>
                <a:gd name="T7" fmla="*/ 0 h 432"/>
                <a:gd name="T8" fmla="*/ 0 60000 65536"/>
                <a:gd name="T9" fmla="*/ 0 60000 65536"/>
                <a:gd name="T10" fmla="*/ 0 60000 65536"/>
                <a:gd name="T11" fmla="*/ 0 60000 65536"/>
                <a:gd name="T12" fmla="*/ 0 w 126"/>
                <a:gd name="T13" fmla="*/ 0 h 432"/>
                <a:gd name="T14" fmla="*/ 126 w 126"/>
                <a:gd name="T15" fmla="*/ 432 h 432"/>
              </a:gdLst>
              <a:ahLst/>
              <a:cxnLst>
                <a:cxn ang="T8">
                  <a:pos x="T0" y="T1"/>
                </a:cxn>
                <a:cxn ang="T9">
                  <a:pos x="T2" y="T3"/>
                </a:cxn>
                <a:cxn ang="T10">
                  <a:pos x="T4" y="T5"/>
                </a:cxn>
                <a:cxn ang="T11">
                  <a:pos x="T6" y="T7"/>
                </a:cxn>
              </a:cxnLst>
              <a:rect l="T12" t="T13" r="T14" b="T15"/>
              <a:pathLst>
                <a:path w="126" h="432">
                  <a:moveTo>
                    <a:pt x="126" y="0"/>
                  </a:moveTo>
                  <a:lnTo>
                    <a:pt x="36" y="210"/>
                  </a:lnTo>
                  <a:lnTo>
                    <a:pt x="108" y="210"/>
                  </a:lnTo>
                  <a:lnTo>
                    <a:pt x="0" y="4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a:p>
          </p:txBody>
        </p:sp>
      </p:grpSp>
      <p:sp>
        <p:nvSpPr>
          <p:cNvPr id="93" name="Oval 92"/>
          <p:cNvSpPr/>
          <p:nvPr/>
        </p:nvSpPr>
        <p:spPr>
          <a:xfrm>
            <a:off x="3327553" y="3768836"/>
            <a:ext cx="229335" cy="229335"/>
          </a:xfrm>
          <a:prstGeom prst="ellipse">
            <a:avLst/>
          </a:prstGeom>
          <a:gradFill flip="none" rotWithShape="1">
            <a:gsLst>
              <a:gs pos="0">
                <a:schemeClr val="bg1"/>
              </a:gs>
              <a:gs pos="78000">
                <a:schemeClr val="bg1">
                  <a:alpha val="700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4" name="Group 9"/>
          <p:cNvGrpSpPr>
            <a:grpSpLocks/>
          </p:cNvGrpSpPr>
          <p:nvPr/>
        </p:nvGrpSpPr>
        <p:grpSpPr bwMode="auto">
          <a:xfrm>
            <a:off x="3359381" y="3790424"/>
            <a:ext cx="147638" cy="176212"/>
            <a:chOff x="1309" y="3897"/>
            <a:chExt cx="93" cy="111"/>
          </a:xfrm>
        </p:grpSpPr>
        <p:sp>
          <p:nvSpPr>
            <p:cNvPr id="95" name="Freeform 10"/>
            <p:cNvSpPr>
              <a:spLocks/>
            </p:cNvSpPr>
            <p:nvPr/>
          </p:nvSpPr>
          <p:spPr bwMode="auto">
            <a:xfrm rot="-928880">
              <a:off x="1309" y="3897"/>
              <a:ext cx="36" cy="111"/>
            </a:xfrm>
            <a:custGeom>
              <a:avLst/>
              <a:gdLst>
                <a:gd name="T0" fmla="*/ 0 w 126"/>
                <a:gd name="T1" fmla="*/ 0 h 432"/>
                <a:gd name="T2" fmla="*/ 0 w 126"/>
                <a:gd name="T3" fmla="*/ 0 h 432"/>
                <a:gd name="T4" fmla="*/ 0 w 126"/>
                <a:gd name="T5" fmla="*/ 0 h 432"/>
                <a:gd name="T6" fmla="*/ 0 w 126"/>
                <a:gd name="T7" fmla="*/ 0 h 432"/>
                <a:gd name="T8" fmla="*/ 0 60000 65536"/>
                <a:gd name="T9" fmla="*/ 0 60000 65536"/>
                <a:gd name="T10" fmla="*/ 0 60000 65536"/>
                <a:gd name="T11" fmla="*/ 0 60000 65536"/>
                <a:gd name="T12" fmla="*/ 0 w 126"/>
                <a:gd name="T13" fmla="*/ 0 h 432"/>
                <a:gd name="T14" fmla="*/ 126 w 126"/>
                <a:gd name="T15" fmla="*/ 432 h 432"/>
              </a:gdLst>
              <a:ahLst/>
              <a:cxnLst>
                <a:cxn ang="T8">
                  <a:pos x="T0" y="T1"/>
                </a:cxn>
                <a:cxn ang="T9">
                  <a:pos x="T2" y="T3"/>
                </a:cxn>
                <a:cxn ang="T10">
                  <a:pos x="T4" y="T5"/>
                </a:cxn>
                <a:cxn ang="T11">
                  <a:pos x="T6" y="T7"/>
                </a:cxn>
              </a:cxnLst>
              <a:rect l="T12" t="T13" r="T14" b="T15"/>
              <a:pathLst>
                <a:path w="126" h="432">
                  <a:moveTo>
                    <a:pt x="126" y="0"/>
                  </a:moveTo>
                  <a:lnTo>
                    <a:pt x="36" y="210"/>
                  </a:lnTo>
                  <a:lnTo>
                    <a:pt x="108" y="210"/>
                  </a:lnTo>
                  <a:lnTo>
                    <a:pt x="0" y="4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a:p>
          </p:txBody>
        </p:sp>
        <p:sp>
          <p:nvSpPr>
            <p:cNvPr id="96" name="Freeform 11"/>
            <p:cNvSpPr>
              <a:spLocks/>
            </p:cNvSpPr>
            <p:nvPr/>
          </p:nvSpPr>
          <p:spPr bwMode="auto">
            <a:xfrm rot="-928880">
              <a:off x="1366" y="3897"/>
              <a:ext cx="36" cy="111"/>
            </a:xfrm>
            <a:custGeom>
              <a:avLst/>
              <a:gdLst>
                <a:gd name="T0" fmla="*/ 0 w 126"/>
                <a:gd name="T1" fmla="*/ 0 h 432"/>
                <a:gd name="T2" fmla="*/ 0 w 126"/>
                <a:gd name="T3" fmla="*/ 0 h 432"/>
                <a:gd name="T4" fmla="*/ 0 w 126"/>
                <a:gd name="T5" fmla="*/ 0 h 432"/>
                <a:gd name="T6" fmla="*/ 0 w 126"/>
                <a:gd name="T7" fmla="*/ 0 h 432"/>
                <a:gd name="T8" fmla="*/ 0 60000 65536"/>
                <a:gd name="T9" fmla="*/ 0 60000 65536"/>
                <a:gd name="T10" fmla="*/ 0 60000 65536"/>
                <a:gd name="T11" fmla="*/ 0 60000 65536"/>
                <a:gd name="T12" fmla="*/ 0 w 126"/>
                <a:gd name="T13" fmla="*/ 0 h 432"/>
                <a:gd name="T14" fmla="*/ 126 w 126"/>
                <a:gd name="T15" fmla="*/ 432 h 432"/>
              </a:gdLst>
              <a:ahLst/>
              <a:cxnLst>
                <a:cxn ang="T8">
                  <a:pos x="T0" y="T1"/>
                </a:cxn>
                <a:cxn ang="T9">
                  <a:pos x="T2" y="T3"/>
                </a:cxn>
                <a:cxn ang="T10">
                  <a:pos x="T4" y="T5"/>
                </a:cxn>
                <a:cxn ang="T11">
                  <a:pos x="T6" y="T7"/>
                </a:cxn>
              </a:cxnLst>
              <a:rect l="T12" t="T13" r="T14" b="T15"/>
              <a:pathLst>
                <a:path w="126" h="432">
                  <a:moveTo>
                    <a:pt x="126" y="0"/>
                  </a:moveTo>
                  <a:lnTo>
                    <a:pt x="36" y="210"/>
                  </a:lnTo>
                  <a:lnTo>
                    <a:pt x="108" y="210"/>
                  </a:lnTo>
                  <a:lnTo>
                    <a:pt x="0" y="4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a:p>
          </p:txBody>
        </p:sp>
      </p:grpSp>
    </p:spTree>
    <p:extLst>
      <p:ext uri="{BB962C8B-B14F-4D97-AF65-F5344CB8AC3E}">
        <p14:creationId xmlns:p14="http://schemas.microsoft.com/office/powerpoint/2010/main" val="5067035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49268"/>
                                        </p:tgtEl>
                                        <p:attrNameLst>
                                          <p:attrName>style.visibility</p:attrName>
                                        </p:attrNameLst>
                                      </p:cBhvr>
                                      <p:to>
                                        <p:strVal val="visible"/>
                                      </p:to>
                                    </p:set>
                                    <p:animEffect transition="in" filter="wipe(left)">
                                      <p:cBhvr>
                                        <p:cTn id="10" dur="500"/>
                                        <p:tgtEl>
                                          <p:spTgt spid="9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idx="1"/>
          </p:nvPr>
        </p:nvSpPr>
        <p:spPr>
          <a:xfrm>
            <a:off x="685800" y="1041400"/>
            <a:ext cx="7885113" cy="814388"/>
          </a:xfrm>
        </p:spPr>
        <p:txBody>
          <a:bodyPr/>
          <a:lstStyle/>
          <a:p>
            <a:pPr>
              <a:lnSpc>
                <a:spcPct val="75000"/>
              </a:lnSpc>
              <a:spcAft>
                <a:spcPct val="0"/>
              </a:spcAft>
            </a:pPr>
            <a:endParaRPr lang="en-US" dirty="0">
              <a:latin typeface="Arial" charset="0"/>
              <a:ea typeface="ＭＳ Ｐゴシック" charset="0"/>
              <a:cs typeface="ＭＳ Ｐゴシック" charset="0"/>
            </a:endParaRPr>
          </a:p>
          <a:p>
            <a:pPr marL="0" indent="0">
              <a:lnSpc>
                <a:spcPct val="75000"/>
              </a:lnSpc>
              <a:spcAft>
                <a:spcPct val="0"/>
              </a:spcAft>
              <a:buNone/>
            </a:pPr>
            <a:r>
              <a:rPr lang="en-US" dirty="0" smtClean="0">
                <a:latin typeface="Arial" charset="0"/>
                <a:ea typeface="ＭＳ Ｐゴシック" charset="0"/>
                <a:cs typeface="ＭＳ Ｐゴシック" charset="0"/>
              </a:rPr>
              <a:t> </a:t>
            </a:r>
          </a:p>
          <a:p>
            <a:pPr>
              <a:lnSpc>
                <a:spcPct val="75000"/>
              </a:lnSpc>
              <a:spcAft>
                <a:spcPct val="0"/>
              </a:spcAft>
            </a:pPr>
            <a:endParaRPr lang="en-US" dirty="0">
              <a:latin typeface="Arial" charset="0"/>
              <a:ea typeface="ＭＳ Ｐゴシック" charset="0"/>
              <a:cs typeface="ＭＳ Ｐゴシック" charset="0"/>
            </a:endParaRPr>
          </a:p>
          <a:p>
            <a:pPr marL="460375" lvl="1" indent="0">
              <a:lnSpc>
                <a:spcPct val="75000"/>
              </a:lnSpc>
              <a:spcAft>
                <a:spcPct val="0"/>
              </a:spcAft>
              <a:buFontTx/>
              <a:buNone/>
            </a:pPr>
            <a:r>
              <a:rPr lang="en-US" sz="2200" dirty="0">
                <a:solidFill>
                  <a:srgbClr val="FF0000"/>
                </a:solidFill>
                <a:latin typeface="Arial" charset="0"/>
                <a:ea typeface="ＭＳ Ｐゴシック" charset="0"/>
              </a:rPr>
              <a:t>340,282,366,920,938,463,463,374,607,431,768,211,456 addresses</a:t>
            </a:r>
            <a:endParaRPr lang="en-US" dirty="0">
              <a:solidFill>
                <a:srgbClr val="FF0000"/>
              </a:solidFill>
              <a:latin typeface="Arial" charset="0"/>
              <a:ea typeface="ＭＳ Ｐゴシック" charset="0"/>
            </a:endParaRPr>
          </a:p>
        </p:txBody>
      </p:sp>
      <p:sp>
        <p:nvSpPr>
          <p:cNvPr id="28674" name="Rectangle 7"/>
          <p:cNvSpPr>
            <a:spLocks noGrp="1" noChangeArrowheads="1"/>
          </p:cNvSpPr>
          <p:nvPr>
            <p:ph type="title"/>
          </p:nvPr>
        </p:nvSpPr>
        <p:spPr>
          <a:xfrm>
            <a:off x="558800" y="323710"/>
            <a:ext cx="8166100" cy="1143000"/>
          </a:xfrm>
        </p:spPr>
        <p:txBody>
          <a:bodyPr/>
          <a:lstStyle/>
          <a:p>
            <a:pPr eaLnBrk="1" hangingPunct="1"/>
            <a:r>
              <a:rPr lang="en-US" dirty="0" smtClean="0">
                <a:latin typeface="Arial" charset="0"/>
                <a:ea typeface="ＭＳ Ｐゴシック" charset="0"/>
                <a:cs typeface="ＭＳ Ｐゴシック" charset="0"/>
              </a:rPr>
              <a:t>What is this Number?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396003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idx="1"/>
          </p:nvPr>
        </p:nvSpPr>
        <p:spPr>
          <a:xfrm>
            <a:off x="685800" y="1041400"/>
            <a:ext cx="7885113" cy="814388"/>
          </a:xfrm>
        </p:spPr>
        <p:txBody>
          <a:bodyPr/>
          <a:lstStyle/>
          <a:p>
            <a:pPr>
              <a:lnSpc>
                <a:spcPct val="75000"/>
              </a:lnSpc>
              <a:spcAft>
                <a:spcPct val="0"/>
              </a:spcAft>
            </a:pPr>
            <a:endParaRPr lang="en-US">
              <a:latin typeface="Arial" charset="0"/>
              <a:ea typeface="ＭＳ Ｐゴシック" charset="0"/>
              <a:cs typeface="ＭＳ Ｐゴシック" charset="0"/>
            </a:endParaRPr>
          </a:p>
          <a:p>
            <a:pPr>
              <a:lnSpc>
                <a:spcPct val="75000"/>
              </a:lnSpc>
              <a:spcAft>
                <a:spcPct val="0"/>
              </a:spcAft>
            </a:pPr>
            <a:r>
              <a:rPr lang="en-US">
                <a:latin typeface="Arial" charset="0"/>
                <a:ea typeface="ＭＳ Ｐゴシック" charset="0"/>
                <a:cs typeface="ＭＳ Ｐゴシック" charset="0"/>
              </a:rPr>
              <a:t>Internet address limitation under IPv6:</a:t>
            </a:r>
          </a:p>
          <a:p>
            <a:pPr>
              <a:lnSpc>
                <a:spcPct val="75000"/>
              </a:lnSpc>
              <a:spcAft>
                <a:spcPct val="0"/>
              </a:spcAft>
            </a:pPr>
            <a:endParaRPr lang="en-US">
              <a:latin typeface="Arial" charset="0"/>
              <a:ea typeface="ＭＳ Ｐゴシック" charset="0"/>
              <a:cs typeface="ＭＳ Ｐゴシック" charset="0"/>
            </a:endParaRPr>
          </a:p>
          <a:p>
            <a:pPr marL="460375" lvl="1" indent="0">
              <a:lnSpc>
                <a:spcPct val="75000"/>
              </a:lnSpc>
              <a:spcAft>
                <a:spcPct val="0"/>
              </a:spcAft>
              <a:buFontTx/>
              <a:buNone/>
            </a:pPr>
            <a:r>
              <a:rPr lang="en-US" sz="2200">
                <a:solidFill>
                  <a:srgbClr val="FF0000"/>
                </a:solidFill>
                <a:latin typeface="Arial" charset="0"/>
                <a:ea typeface="ＭＳ Ｐゴシック" charset="0"/>
              </a:rPr>
              <a:t>340,282,366,920,938,463,463,374,607,431,768,211,456 addresses</a:t>
            </a:r>
            <a:endParaRPr lang="en-US">
              <a:solidFill>
                <a:srgbClr val="FF0000"/>
              </a:solidFill>
              <a:latin typeface="Arial" charset="0"/>
              <a:ea typeface="ＭＳ Ｐゴシック" charset="0"/>
            </a:endParaRPr>
          </a:p>
        </p:txBody>
      </p:sp>
      <p:sp>
        <p:nvSpPr>
          <p:cNvPr id="28674" name="Rectangle 7"/>
          <p:cNvSpPr>
            <a:spLocks noGrp="1" noChangeArrowheads="1"/>
          </p:cNvSpPr>
          <p:nvPr>
            <p:ph type="title"/>
          </p:nvPr>
        </p:nvSpPr>
        <p:spPr>
          <a:xfrm>
            <a:off x="558800" y="23813"/>
            <a:ext cx="8166100" cy="1143000"/>
          </a:xfrm>
        </p:spPr>
        <p:txBody>
          <a:bodyPr/>
          <a:lstStyle/>
          <a:p>
            <a:pPr eaLnBrk="1" hangingPunct="1"/>
            <a:r>
              <a:rPr lang="en-US" dirty="0">
                <a:latin typeface="Arial" charset="0"/>
                <a:ea typeface="ＭＳ Ｐゴシック" charset="0"/>
                <a:cs typeface="ＭＳ Ｐゴシック" charset="0"/>
              </a:rPr>
              <a:t>Biggest Opportunity – Biggest Challenge</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Connectivity Without Meaningful Limits</a:t>
            </a:r>
          </a:p>
        </p:txBody>
      </p:sp>
      <p:sp>
        <p:nvSpPr>
          <p:cNvPr id="28675" name="Rectangle 3"/>
          <p:cNvSpPr>
            <a:spLocks noChangeArrowheads="1"/>
          </p:cNvSpPr>
          <p:nvPr/>
        </p:nvSpPr>
        <p:spPr bwMode="auto">
          <a:xfrm>
            <a:off x="609600" y="5197475"/>
            <a:ext cx="23717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spAutoFit/>
          </a:bodyPr>
          <a:lstStyle/>
          <a:p>
            <a:r>
              <a:rPr lang="en-US" sz="1600"/>
              <a:t>2.4 E12 addresses for </a:t>
            </a:r>
            <a:r>
              <a:rPr lang="en-US" sz="1600" u="sng"/>
              <a:t>every</a:t>
            </a:r>
            <a:r>
              <a:rPr lang="en-US" sz="1600"/>
              <a:t> piece of paper ever created</a:t>
            </a:r>
          </a:p>
        </p:txBody>
      </p:sp>
      <p:sp>
        <p:nvSpPr>
          <p:cNvPr id="28676" name="Rectangle 5"/>
          <p:cNvSpPr>
            <a:spLocks noChangeArrowheads="1"/>
          </p:cNvSpPr>
          <p:nvPr/>
        </p:nvSpPr>
        <p:spPr bwMode="auto">
          <a:xfrm>
            <a:off x="3398838" y="5235575"/>
            <a:ext cx="2743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spAutoFit/>
          </a:bodyPr>
          <a:lstStyle/>
          <a:p>
            <a:r>
              <a:rPr lang="en-US" sz="1600"/>
              <a:t>4.25 E28 addresses </a:t>
            </a:r>
            <a:r>
              <a:rPr lang="en-US" sz="1600" u="sng"/>
              <a:t>per person on the planet</a:t>
            </a:r>
          </a:p>
        </p:txBody>
      </p:sp>
      <p:sp>
        <p:nvSpPr>
          <p:cNvPr id="28677" name="Rectangle 6"/>
          <p:cNvSpPr>
            <a:spLocks noChangeArrowheads="1"/>
          </p:cNvSpPr>
          <p:nvPr/>
        </p:nvSpPr>
        <p:spPr bwMode="auto">
          <a:xfrm>
            <a:off x="6305550" y="5235575"/>
            <a:ext cx="24955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spAutoFit/>
          </a:bodyPr>
          <a:lstStyle/>
          <a:p>
            <a:r>
              <a:rPr lang="en-US" sz="1600"/>
              <a:t>6.7 E19 addresses square centimeter of the earths surface</a:t>
            </a:r>
          </a:p>
        </p:txBody>
      </p:sp>
      <p:pic>
        <p:nvPicPr>
          <p:cNvPr id="1034248" name="Picture 8" descr="MPj040045900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17875" y="2852738"/>
            <a:ext cx="2549525" cy="2308225"/>
          </a:xfrm>
          <a:prstGeom prst="rect">
            <a:avLst/>
          </a:prstGeom>
          <a:noFill/>
          <a:ln w="3175">
            <a:solidFill>
              <a:srgbClr val="777777"/>
            </a:solidFill>
            <a:miter lim="800000"/>
            <a:headEnd/>
            <a:tailEnd/>
          </a:ln>
          <a:effectLst>
            <a:outerShdw blurRad="63500" dist="38099" dir="2700000" algn="ctr" rotWithShape="0">
              <a:srgbClr val="000000">
                <a:alpha val="20000"/>
              </a:srgbClr>
            </a:outerShdw>
          </a:effectLst>
        </p:spPr>
      </p:pic>
      <p:pic>
        <p:nvPicPr>
          <p:cNvPr id="2867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698750"/>
            <a:ext cx="27082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2450" y="2449513"/>
            <a:ext cx="35560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1"/>
          <p:cNvSpPr txBox="1">
            <a:spLocks noChangeArrowheads="1"/>
          </p:cNvSpPr>
          <p:nvPr/>
        </p:nvSpPr>
        <p:spPr bwMode="auto">
          <a:xfrm>
            <a:off x="1622425" y="5989638"/>
            <a:ext cx="55768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eaLnBrk="1" hangingPunct="1"/>
            <a:r>
              <a:rPr lang="en-US" sz="2400">
                <a:solidFill>
                  <a:srgbClr val="FF0000"/>
                </a:solidFill>
              </a:rPr>
              <a:t>EVERYTHING </a:t>
            </a:r>
            <a:r>
              <a:rPr lang="en-US" sz="2400"/>
              <a:t>could have an address</a:t>
            </a:r>
          </a:p>
        </p:txBody>
      </p:sp>
    </p:spTree>
    <p:extLst>
      <p:ext uri="{BB962C8B-B14F-4D97-AF65-F5344CB8AC3E}">
        <p14:creationId xmlns:p14="http://schemas.microsoft.com/office/powerpoint/2010/main" val="11598412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89250" y="1355725"/>
          <a:ext cx="4338705" cy="4064000"/>
        </p:xfrm>
        <a:graphic>
          <a:graphicData uri="http://schemas.openxmlformats.org/drawingml/2006/table">
            <a:tbl>
              <a:tblPr/>
              <a:tblGrid>
                <a:gridCol w="4338705"/>
              </a:tblGrid>
              <a:tr h="4064000">
                <a:tc>
                  <a:txBody>
                    <a:bodyPr/>
                    <a:lstStyle/>
                    <a:p>
                      <a:endParaRPr lang="en-US" sz="1600" dirty="0"/>
                    </a:p>
                  </a:txBody>
                  <a:tcPr marL="0" marR="0" marT="0" marB="0">
                    <a:lnL>
                      <a:noFill/>
                    </a:lnL>
                    <a:lnR>
                      <a:noFill/>
                    </a:lnR>
                    <a:lnT>
                      <a:noFill/>
                    </a:lnT>
                    <a:lnB>
                      <a:noFill/>
                    </a:lnB>
                  </a:tcP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a:xfrm>
            <a:off x="0" y="0"/>
            <a:ext cx="9144000" cy="838200"/>
          </a:xfrm>
        </p:spPr>
        <p:txBody>
          <a:bodyPr/>
          <a:lstStyle/>
          <a:p>
            <a:pPr eaLnBrk="1" fontAlgn="auto" hangingPunct="1">
              <a:spcAft>
                <a:spcPts val="0"/>
              </a:spcAft>
              <a:defRPr/>
            </a:pPr>
            <a:r>
              <a:rPr dirty="0" smtClean="0"/>
              <a:t>Drivers of Economic and Social Transformation</a:t>
            </a:r>
            <a:endParaRPr dirty="0"/>
          </a:p>
        </p:txBody>
      </p:sp>
      <p:sp>
        <p:nvSpPr>
          <p:cNvPr id="43" name="Rectangle 42"/>
          <p:cNvSpPr/>
          <p:nvPr/>
        </p:nvSpPr>
        <p:spPr>
          <a:xfrm>
            <a:off x="3606800" y="1871142"/>
            <a:ext cx="1905000" cy="889000"/>
          </a:xfrm>
          <a:prstGeom prst="rect">
            <a:avLst/>
          </a:prstGeom>
          <a:gradFill flip="none" rotWithShape="1">
            <a:gsLst>
              <a:gs pos="0">
                <a:schemeClr val="accent3">
                  <a:lumMod val="90000"/>
                  <a:alpha val="66000"/>
                </a:schemeClr>
              </a:gs>
              <a:gs pos="100000">
                <a:schemeClr val="accent5">
                  <a:alpha val="66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 name="Rectangle 43"/>
          <p:cNvSpPr/>
          <p:nvPr/>
        </p:nvSpPr>
        <p:spPr>
          <a:xfrm>
            <a:off x="3606800" y="2836342"/>
            <a:ext cx="1905000" cy="889000"/>
          </a:xfrm>
          <a:prstGeom prst="rect">
            <a:avLst/>
          </a:prstGeom>
          <a:gradFill flip="none" rotWithShape="1">
            <a:gsLst>
              <a:gs pos="0">
                <a:schemeClr val="accent3">
                  <a:lumMod val="90000"/>
                  <a:alpha val="66000"/>
                </a:schemeClr>
              </a:gs>
              <a:gs pos="100000">
                <a:schemeClr val="accent5">
                  <a:alpha val="66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Rectangle 44"/>
          <p:cNvSpPr/>
          <p:nvPr/>
        </p:nvSpPr>
        <p:spPr>
          <a:xfrm>
            <a:off x="3606800" y="3793605"/>
            <a:ext cx="1905000" cy="889000"/>
          </a:xfrm>
          <a:prstGeom prst="rect">
            <a:avLst/>
          </a:prstGeom>
          <a:gradFill flip="none" rotWithShape="1">
            <a:gsLst>
              <a:gs pos="0">
                <a:schemeClr val="accent3">
                  <a:lumMod val="90000"/>
                  <a:alpha val="66000"/>
                </a:schemeClr>
              </a:gs>
              <a:gs pos="100000">
                <a:schemeClr val="accent5">
                  <a:alpha val="66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7" name="Picture 46" descr="G8.png"/>
          <p:cNvPicPr>
            <a:picLocks noChangeAspect="1"/>
          </p:cNvPicPr>
          <p:nvPr/>
        </p:nvPicPr>
        <p:blipFill>
          <a:blip r:embed="rId3" cstate="print"/>
          <a:srcRect/>
          <a:stretch>
            <a:fillRect/>
          </a:stretch>
        </p:blipFill>
        <p:spPr bwMode="auto">
          <a:xfrm>
            <a:off x="5402263" y="1185342"/>
            <a:ext cx="3035300" cy="5232400"/>
          </a:xfrm>
          <a:prstGeom prst="rect">
            <a:avLst/>
          </a:prstGeom>
          <a:noFill/>
          <a:ln w="9525">
            <a:noFill/>
            <a:miter lim="800000"/>
            <a:headEnd/>
            <a:tailEnd/>
          </a:ln>
        </p:spPr>
      </p:pic>
      <p:pic>
        <p:nvPicPr>
          <p:cNvPr id="48" name="Picture 47" descr="G7.png"/>
          <p:cNvPicPr>
            <a:picLocks noChangeAspect="1"/>
          </p:cNvPicPr>
          <p:nvPr/>
        </p:nvPicPr>
        <p:blipFill>
          <a:blip r:embed="rId4" cstate="print"/>
          <a:srcRect/>
          <a:stretch>
            <a:fillRect/>
          </a:stretch>
        </p:blipFill>
        <p:spPr bwMode="auto">
          <a:xfrm>
            <a:off x="677863" y="1185342"/>
            <a:ext cx="3035300" cy="5232400"/>
          </a:xfrm>
          <a:prstGeom prst="rect">
            <a:avLst/>
          </a:prstGeom>
          <a:noFill/>
          <a:ln w="9525">
            <a:noFill/>
            <a:miter lim="800000"/>
            <a:headEnd/>
            <a:tailEnd/>
          </a:ln>
        </p:spPr>
      </p:pic>
      <p:pic>
        <p:nvPicPr>
          <p:cNvPr id="50" name="Picture 49" descr="G5.png"/>
          <p:cNvPicPr>
            <a:picLocks noChangeAspect="1"/>
          </p:cNvPicPr>
          <p:nvPr/>
        </p:nvPicPr>
        <p:blipFill>
          <a:blip r:embed="rId5" cstate="print"/>
          <a:srcRect b="12766"/>
          <a:stretch>
            <a:fillRect/>
          </a:stretch>
        </p:blipFill>
        <p:spPr bwMode="auto">
          <a:xfrm>
            <a:off x="438150" y="4925492"/>
            <a:ext cx="3473450" cy="1301750"/>
          </a:xfrm>
          <a:prstGeom prst="rect">
            <a:avLst/>
          </a:prstGeom>
          <a:noFill/>
          <a:ln w="9525">
            <a:noFill/>
            <a:miter lim="800000"/>
            <a:headEnd/>
            <a:tailEnd/>
          </a:ln>
        </p:spPr>
      </p:pic>
      <p:pic>
        <p:nvPicPr>
          <p:cNvPr id="51" name="Picture 50" descr="G6.png"/>
          <p:cNvPicPr>
            <a:picLocks noChangeAspect="1"/>
          </p:cNvPicPr>
          <p:nvPr/>
        </p:nvPicPr>
        <p:blipFill>
          <a:blip r:embed="rId6" cstate="print"/>
          <a:srcRect b="16667"/>
          <a:stretch>
            <a:fillRect/>
          </a:stretch>
        </p:blipFill>
        <p:spPr bwMode="auto">
          <a:xfrm>
            <a:off x="6038850" y="4893742"/>
            <a:ext cx="1708150" cy="1333500"/>
          </a:xfrm>
          <a:prstGeom prst="rect">
            <a:avLst/>
          </a:prstGeom>
          <a:noFill/>
          <a:ln w="9525">
            <a:noFill/>
            <a:miter lim="800000"/>
            <a:headEnd/>
            <a:tailEnd/>
          </a:ln>
        </p:spPr>
      </p:pic>
      <p:sp>
        <p:nvSpPr>
          <p:cNvPr id="52" name="Text Placeholder 2"/>
          <p:cNvSpPr>
            <a:spLocks/>
          </p:cNvSpPr>
          <p:nvPr/>
        </p:nvSpPr>
        <p:spPr bwMode="auto">
          <a:xfrm>
            <a:off x="1281113" y="864147"/>
            <a:ext cx="1831975" cy="447675"/>
          </a:xfrm>
          <a:prstGeom prst="rect">
            <a:avLst/>
          </a:prstGeom>
          <a:noFill/>
          <a:ln w="9525">
            <a:noFill/>
            <a:miter lim="800000"/>
            <a:headEnd/>
            <a:tailEnd/>
          </a:ln>
        </p:spPr>
        <p:txBody>
          <a:bodyPr lIns="82124" tIns="41061" rIns="82124" bIns="41061" anchor="b"/>
          <a:lstStyle/>
          <a:p>
            <a:pPr algn="ctr" defTabSz="814388" fontAlgn="auto">
              <a:spcBef>
                <a:spcPct val="20000"/>
              </a:spcBef>
              <a:spcAft>
                <a:spcPts val="0"/>
              </a:spcAft>
              <a:buFont typeface="Arial" charset="0"/>
              <a:buNone/>
              <a:defRPr/>
            </a:pPr>
            <a:r>
              <a:rPr lang="en-US" sz="2000" dirty="0">
                <a:solidFill>
                  <a:srgbClr val="000000"/>
                </a:solidFill>
                <a:effectLst>
                  <a:outerShdw blurRad="50800" dist="38100" dir="2700000">
                    <a:srgbClr val="000000">
                      <a:alpha val="85000"/>
                    </a:srgbClr>
                  </a:outerShdw>
                </a:effectLst>
                <a:latin typeface="+mn-lt"/>
                <a:ea typeface="ＭＳ Ｐゴシック" charset="-128"/>
                <a:cs typeface="ＭＳ Ｐゴシック" charset="-128"/>
              </a:rPr>
              <a:t>Hypergrowth</a:t>
            </a:r>
          </a:p>
        </p:txBody>
      </p:sp>
      <p:sp>
        <p:nvSpPr>
          <p:cNvPr id="53" name="Text Placeholder 2"/>
          <p:cNvSpPr>
            <a:spLocks/>
          </p:cNvSpPr>
          <p:nvPr/>
        </p:nvSpPr>
        <p:spPr bwMode="auto">
          <a:xfrm>
            <a:off x="5727700" y="864147"/>
            <a:ext cx="2374900" cy="447675"/>
          </a:xfrm>
          <a:prstGeom prst="rect">
            <a:avLst/>
          </a:prstGeom>
          <a:noFill/>
          <a:ln w="9525">
            <a:noFill/>
            <a:miter lim="800000"/>
            <a:headEnd/>
            <a:tailEnd/>
          </a:ln>
        </p:spPr>
        <p:txBody>
          <a:bodyPr lIns="82124" tIns="41061" rIns="82124" bIns="41061" anchor="b"/>
          <a:lstStyle/>
          <a:p>
            <a:pPr algn="ctr" defTabSz="814388" fontAlgn="auto">
              <a:spcBef>
                <a:spcPct val="20000"/>
              </a:spcBef>
              <a:spcAft>
                <a:spcPts val="0"/>
              </a:spcAft>
              <a:buFont typeface="Arial" charset="0"/>
              <a:buNone/>
              <a:defRPr/>
            </a:pPr>
            <a:r>
              <a:rPr lang="en-US" sz="2000" dirty="0">
                <a:solidFill>
                  <a:srgbClr val="000000"/>
                </a:solidFill>
                <a:effectLst>
                  <a:outerShdw blurRad="50800" dist="38100" dir="2700000">
                    <a:srgbClr val="000000">
                      <a:alpha val="85000"/>
                    </a:srgbClr>
                  </a:outerShdw>
                </a:effectLst>
                <a:latin typeface="+mn-lt"/>
                <a:ea typeface="ＭＳ Ｐゴシック" charset="-128"/>
                <a:cs typeface="ＭＳ Ｐゴシック" charset="-128"/>
              </a:rPr>
              <a:t>Aging/Shrinking</a:t>
            </a:r>
          </a:p>
        </p:txBody>
      </p:sp>
      <p:sp>
        <p:nvSpPr>
          <p:cNvPr id="54" name="Content Placeholder 3"/>
          <p:cNvSpPr txBox="1">
            <a:spLocks/>
          </p:cNvSpPr>
          <p:nvPr/>
        </p:nvSpPr>
        <p:spPr bwMode="auto">
          <a:xfrm>
            <a:off x="3894138" y="2153717"/>
            <a:ext cx="1352550" cy="333375"/>
          </a:xfrm>
          <a:prstGeom prst="rect">
            <a:avLst/>
          </a:prstGeom>
          <a:noFill/>
          <a:ln w="9525">
            <a:noFill/>
            <a:miter lim="800000"/>
            <a:headEnd/>
            <a:tailEnd/>
          </a:ln>
          <a:effectLst>
            <a:outerShdw blurRad="25400" dist="25400" dir="2700000">
              <a:schemeClr val="bg2"/>
            </a:outerShdw>
          </a:effectLst>
        </p:spPr>
        <p:txBody>
          <a:bodyPr lIns="82124" tIns="41061" rIns="82124" bIns="41061"/>
          <a:lstStyle/>
          <a:p>
            <a:pPr marL="236538" indent="-236538" algn="ctr" defTabSz="814388" eaLnBrk="0" fontAlgn="auto" hangingPunct="0">
              <a:lnSpc>
                <a:spcPct val="95000"/>
              </a:lnSpc>
              <a:spcBef>
                <a:spcPct val="50000"/>
              </a:spcBef>
              <a:spcAft>
                <a:spcPts val="0"/>
              </a:spcAft>
              <a:buClr>
                <a:srgbClr val="FFFFFF"/>
              </a:buClr>
              <a:buSzPct val="100000"/>
              <a:defRPr/>
            </a:pPr>
            <a:r>
              <a:rPr lang="en-US" sz="1600" dirty="0">
                <a:solidFill>
                  <a:schemeClr val="accent3">
                    <a:lumMod val="25000"/>
                  </a:schemeClr>
                </a:solidFill>
                <a:latin typeface="+mn-lt"/>
                <a:ea typeface="ＭＳ Ｐゴシック" charset="-128"/>
                <a:cs typeface="ＭＳ Ｐゴシック" charset="-128"/>
              </a:rPr>
              <a:t>S+CC</a:t>
            </a:r>
          </a:p>
        </p:txBody>
      </p:sp>
      <p:sp>
        <p:nvSpPr>
          <p:cNvPr id="55" name="Content Placeholder 3"/>
          <p:cNvSpPr txBox="1">
            <a:spLocks/>
          </p:cNvSpPr>
          <p:nvPr/>
        </p:nvSpPr>
        <p:spPr bwMode="auto">
          <a:xfrm>
            <a:off x="3643313" y="3018905"/>
            <a:ext cx="1885950" cy="703262"/>
          </a:xfrm>
          <a:prstGeom prst="rect">
            <a:avLst/>
          </a:prstGeom>
          <a:noFill/>
          <a:ln w="9525">
            <a:noFill/>
            <a:miter lim="800000"/>
            <a:headEnd/>
            <a:tailEnd/>
          </a:ln>
          <a:effectLst>
            <a:outerShdw blurRad="25400" dist="25400" dir="2700000">
              <a:schemeClr val="bg2"/>
            </a:outerShdw>
          </a:effectLst>
        </p:spPr>
        <p:txBody>
          <a:bodyPr lIns="82124" tIns="41061" rIns="82124" bIns="41061"/>
          <a:lstStyle/>
          <a:p>
            <a:pPr algn="ctr" defTabSz="814388" eaLnBrk="0" fontAlgn="auto" hangingPunct="0">
              <a:lnSpc>
                <a:spcPct val="95000"/>
              </a:lnSpc>
              <a:spcBef>
                <a:spcPct val="50000"/>
              </a:spcBef>
              <a:spcAft>
                <a:spcPts val="0"/>
              </a:spcAft>
              <a:buClr>
                <a:srgbClr val="FFFFFF"/>
              </a:buClr>
              <a:buSzPct val="100000"/>
              <a:defRPr/>
            </a:pPr>
            <a:r>
              <a:rPr lang="en-US" sz="1600" dirty="0">
                <a:solidFill>
                  <a:schemeClr val="accent3">
                    <a:lumMod val="25000"/>
                  </a:schemeClr>
                </a:solidFill>
                <a:latin typeface="+mn-lt"/>
                <a:ea typeface="ＭＳ Ｐゴシック" charset="-128"/>
                <a:cs typeface="ＭＳ Ｐゴシック" charset="-128"/>
              </a:rPr>
              <a:t>Mobility will be the platform</a:t>
            </a:r>
          </a:p>
        </p:txBody>
      </p:sp>
      <p:sp>
        <p:nvSpPr>
          <p:cNvPr id="56" name="Content Placeholder 3"/>
          <p:cNvSpPr txBox="1">
            <a:spLocks/>
          </p:cNvSpPr>
          <p:nvPr/>
        </p:nvSpPr>
        <p:spPr bwMode="auto">
          <a:xfrm>
            <a:off x="3560763" y="3836467"/>
            <a:ext cx="2000250" cy="942975"/>
          </a:xfrm>
          <a:prstGeom prst="rect">
            <a:avLst/>
          </a:prstGeom>
          <a:noFill/>
          <a:ln w="9525">
            <a:noFill/>
            <a:miter lim="800000"/>
            <a:headEnd/>
            <a:tailEnd/>
          </a:ln>
          <a:effectLst>
            <a:outerShdw blurRad="25400" dist="25400" dir="2700000">
              <a:schemeClr val="bg2"/>
            </a:outerShdw>
          </a:effectLst>
        </p:spPr>
        <p:txBody>
          <a:bodyPr lIns="82124" tIns="41061" rIns="82124" bIns="41061"/>
          <a:lstStyle/>
          <a:p>
            <a:pPr algn="ctr" defTabSz="814388" eaLnBrk="0" fontAlgn="auto" hangingPunct="0">
              <a:lnSpc>
                <a:spcPct val="95000"/>
              </a:lnSpc>
              <a:spcBef>
                <a:spcPct val="50000"/>
              </a:spcBef>
              <a:spcAft>
                <a:spcPts val="0"/>
              </a:spcAft>
              <a:buClr>
                <a:srgbClr val="FFFFFF"/>
              </a:buClr>
              <a:buSzPct val="100000"/>
              <a:defRPr/>
            </a:pPr>
            <a:r>
              <a:rPr lang="en-US" sz="1600" dirty="0">
                <a:solidFill>
                  <a:schemeClr val="accent3">
                    <a:lumMod val="25000"/>
                  </a:schemeClr>
                </a:solidFill>
                <a:latin typeface="+mn-lt"/>
                <a:ea typeface="ＭＳ Ｐゴシック" charset="-128"/>
                <a:cs typeface="ＭＳ Ｐゴシック" charset="-128"/>
              </a:rPr>
              <a:t>New business models &amp; ecosystems</a:t>
            </a:r>
          </a:p>
        </p:txBody>
      </p:sp>
      <p:grpSp>
        <p:nvGrpSpPr>
          <p:cNvPr id="2" name="Group 36"/>
          <p:cNvGrpSpPr>
            <a:grpSpLocks/>
          </p:cNvGrpSpPr>
          <p:nvPr/>
        </p:nvGrpSpPr>
        <p:grpSpPr bwMode="auto">
          <a:xfrm>
            <a:off x="787400" y="1977505"/>
            <a:ext cx="3187700" cy="673100"/>
            <a:chOff x="787400" y="2417233"/>
            <a:chExt cx="3187699" cy="673099"/>
          </a:xfrm>
        </p:grpSpPr>
        <p:grpSp>
          <p:nvGrpSpPr>
            <p:cNvPr id="90151" name="Group 35"/>
            <p:cNvGrpSpPr>
              <a:grpSpLocks/>
            </p:cNvGrpSpPr>
            <p:nvPr/>
          </p:nvGrpSpPr>
          <p:grpSpPr bwMode="auto">
            <a:xfrm>
              <a:off x="787400" y="2417233"/>
              <a:ext cx="3187699" cy="673099"/>
              <a:chOff x="787400" y="2417233"/>
              <a:chExt cx="3187699" cy="673099"/>
            </a:xfrm>
          </p:grpSpPr>
          <p:sp>
            <p:nvSpPr>
              <p:cNvPr id="60" name="Rectangle 59"/>
              <p:cNvSpPr/>
              <p:nvPr/>
            </p:nvSpPr>
            <p:spPr>
              <a:xfrm>
                <a:off x="787400" y="2429933"/>
                <a:ext cx="2819399" cy="660399"/>
              </a:xfrm>
              <a:prstGeom prst="rect">
                <a:avLst/>
              </a:prstGeom>
              <a:solidFill>
                <a:schemeClr val="tx1">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 name="Isosceles Triangle 60"/>
              <p:cNvSpPr/>
              <p:nvPr/>
            </p:nvSpPr>
            <p:spPr>
              <a:xfrm rot="5400000">
                <a:off x="3469481" y="2579952"/>
                <a:ext cx="668336" cy="342900"/>
              </a:xfrm>
              <a:prstGeom prst="triangle">
                <a:avLst/>
              </a:prstGeom>
              <a:solidFill>
                <a:schemeClr val="tx1">
                  <a:lumMod val="7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0152" name="Content Placeholder 3"/>
            <p:cNvSpPr>
              <a:spLocks/>
            </p:cNvSpPr>
            <p:nvPr/>
          </p:nvSpPr>
          <p:spPr bwMode="auto">
            <a:xfrm>
              <a:off x="846138" y="2533651"/>
              <a:ext cx="25193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700+ </a:t>
              </a:r>
              <a:r>
                <a:rPr lang="en-US" sz="1600" dirty="0" smtClean="0">
                  <a:solidFill>
                    <a:srgbClr val="FFFFFF"/>
                  </a:solidFill>
                  <a:ea typeface="MS PGothic" pitchFamily="34" charset="-128"/>
                </a:rPr>
                <a:t>million </a:t>
              </a:r>
              <a:r>
                <a:rPr lang="en-US" sz="1600" dirty="0">
                  <a:solidFill>
                    <a:srgbClr val="FFFFFF"/>
                  </a:solidFill>
                  <a:ea typeface="MS PGothic" pitchFamily="34" charset="-128"/>
                </a:rPr>
                <a:t>urbanized</a:t>
              </a:r>
            </a:p>
          </p:txBody>
        </p:sp>
      </p:grpSp>
      <p:grpSp>
        <p:nvGrpSpPr>
          <p:cNvPr id="4" name="Group 39"/>
          <p:cNvGrpSpPr>
            <a:grpSpLocks/>
          </p:cNvGrpSpPr>
          <p:nvPr/>
        </p:nvGrpSpPr>
        <p:grpSpPr bwMode="auto">
          <a:xfrm>
            <a:off x="787400" y="2942705"/>
            <a:ext cx="3187700" cy="668337"/>
            <a:chOff x="787400" y="3382433"/>
            <a:chExt cx="3187699" cy="668866"/>
          </a:xfrm>
        </p:grpSpPr>
        <p:sp>
          <p:nvSpPr>
            <p:cNvPr id="63" name="Rectangle 62"/>
            <p:cNvSpPr/>
            <p:nvPr/>
          </p:nvSpPr>
          <p:spPr>
            <a:xfrm>
              <a:off x="787400" y="3387199"/>
              <a:ext cx="2819399" cy="659334"/>
            </a:xfrm>
            <a:prstGeom prst="rect">
              <a:avLst/>
            </a:prstGeom>
            <a:solidFill>
              <a:schemeClr val="tx1">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4" name="Isosceles Triangle 63"/>
            <p:cNvSpPr/>
            <p:nvPr/>
          </p:nvSpPr>
          <p:spPr>
            <a:xfrm rot="5400000">
              <a:off x="3469216" y="3545417"/>
              <a:ext cx="668866" cy="342900"/>
            </a:xfrm>
            <a:prstGeom prst="triangle">
              <a:avLst/>
            </a:prstGeom>
            <a:solidFill>
              <a:schemeClr val="tx1">
                <a:lumMod val="7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50" name="Content Placeholder 3"/>
            <p:cNvSpPr>
              <a:spLocks/>
            </p:cNvSpPr>
            <p:nvPr/>
          </p:nvSpPr>
          <p:spPr bwMode="auto">
            <a:xfrm>
              <a:off x="846138" y="3498851"/>
              <a:ext cx="27098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3 billion will be connected</a:t>
              </a:r>
            </a:p>
          </p:txBody>
        </p:sp>
      </p:grpSp>
      <p:grpSp>
        <p:nvGrpSpPr>
          <p:cNvPr id="5" name="Group 40"/>
          <p:cNvGrpSpPr>
            <a:grpSpLocks/>
          </p:cNvGrpSpPr>
          <p:nvPr/>
        </p:nvGrpSpPr>
        <p:grpSpPr bwMode="auto">
          <a:xfrm>
            <a:off x="787400" y="3890442"/>
            <a:ext cx="3187700" cy="673100"/>
            <a:chOff x="787400" y="4330699"/>
            <a:chExt cx="3187699" cy="673100"/>
          </a:xfrm>
        </p:grpSpPr>
        <p:sp>
          <p:nvSpPr>
            <p:cNvPr id="67" name="Rectangle 66"/>
            <p:cNvSpPr/>
            <p:nvPr/>
          </p:nvSpPr>
          <p:spPr>
            <a:xfrm>
              <a:off x="787400" y="4343399"/>
              <a:ext cx="2819399" cy="660400"/>
            </a:xfrm>
            <a:prstGeom prst="rect">
              <a:avLst/>
            </a:prstGeom>
            <a:solidFill>
              <a:schemeClr val="tx1">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8" name="Isosceles Triangle 67"/>
            <p:cNvSpPr/>
            <p:nvPr/>
          </p:nvSpPr>
          <p:spPr>
            <a:xfrm rot="5400000">
              <a:off x="3469480" y="4493418"/>
              <a:ext cx="668338" cy="342900"/>
            </a:xfrm>
            <a:prstGeom prst="triangle">
              <a:avLst/>
            </a:prstGeom>
            <a:solidFill>
              <a:schemeClr val="tx1">
                <a:lumMod val="7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47" name="Content Placeholder 3"/>
            <p:cNvSpPr>
              <a:spLocks/>
            </p:cNvSpPr>
            <p:nvPr/>
          </p:nvSpPr>
          <p:spPr bwMode="auto">
            <a:xfrm>
              <a:off x="846138" y="4451351"/>
              <a:ext cx="27098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Capacity planning</a:t>
              </a:r>
            </a:p>
          </p:txBody>
        </p:sp>
      </p:grpSp>
      <p:grpSp>
        <p:nvGrpSpPr>
          <p:cNvPr id="6" name="Group 37"/>
          <p:cNvGrpSpPr>
            <a:grpSpLocks/>
          </p:cNvGrpSpPr>
          <p:nvPr/>
        </p:nvGrpSpPr>
        <p:grpSpPr bwMode="auto">
          <a:xfrm>
            <a:off x="5148263" y="1948930"/>
            <a:ext cx="3182937" cy="701675"/>
            <a:chOff x="5147733" y="2389712"/>
            <a:chExt cx="3183467" cy="700620"/>
          </a:xfrm>
        </p:grpSpPr>
        <p:sp>
          <p:nvSpPr>
            <p:cNvPr id="71" name="Rectangle 70"/>
            <p:cNvSpPr/>
            <p:nvPr/>
          </p:nvSpPr>
          <p:spPr>
            <a:xfrm>
              <a:off x="5511331" y="2429339"/>
              <a:ext cx="2819869" cy="660993"/>
            </a:xfrm>
            <a:prstGeom prst="rect">
              <a:avLst/>
            </a:prstGeom>
            <a:solidFill>
              <a:schemeClr val="tx2">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2" name="Isosceles Triangle 71"/>
            <p:cNvSpPr/>
            <p:nvPr/>
          </p:nvSpPr>
          <p:spPr>
            <a:xfrm rot="16200000">
              <a:off x="4984752" y="2579639"/>
              <a:ext cx="668918" cy="342957"/>
            </a:xfrm>
            <a:prstGeom prst="triangle">
              <a:avLst/>
            </a:prstGeom>
            <a:solidFill>
              <a:schemeClr val="accent5">
                <a:lumMod val="5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44" name="Content Placeholder 3"/>
            <p:cNvSpPr>
              <a:spLocks/>
            </p:cNvSpPr>
            <p:nvPr/>
          </p:nvSpPr>
          <p:spPr bwMode="auto">
            <a:xfrm>
              <a:off x="5557838" y="2389712"/>
              <a:ext cx="25193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Revitalization of cities, states, countries</a:t>
              </a:r>
            </a:p>
          </p:txBody>
        </p:sp>
      </p:grpSp>
      <p:grpSp>
        <p:nvGrpSpPr>
          <p:cNvPr id="7" name="Group 38"/>
          <p:cNvGrpSpPr>
            <a:grpSpLocks/>
          </p:cNvGrpSpPr>
          <p:nvPr/>
        </p:nvGrpSpPr>
        <p:grpSpPr bwMode="auto">
          <a:xfrm>
            <a:off x="5148263" y="2942705"/>
            <a:ext cx="3182937" cy="668337"/>
            <a:chOff x="5147733" y="3382433"/>
            <a:chExt cx="3183467" cy="668866"/>
          </a:xfrm>
        </p:grpSpPr>
        <p:sp>
          <p:nvSpPr>
            <p:cNvPr id="75" name="Rectangle 74"/>
            <p:cNvSpPr/>
            <p:nvPr/>
          </p:nvSpPr>
          <p:spPr>
            <a:xfrm>
              <a:off x="5511331" y="3387199"/>
              <a:ext cx="2819869" cy="659334"/>
            </a:xfrm>
            <a:prstGeom prst="rect">
              <a:avLst/>
            </a:prstGeom>
            <a:solidFill>
              <a:schemeClr val="tx2">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6" name="Isosceles Triangle 75"/>
            <p:cNvSpPr/>
            <p:nvPr/>
          </p:nvSpPr>
          <p:spPr>
            <a:xfrm rot="16200000">
              <a:off x="4984778" y="3545388"/>
              <a:ext cx="668866" cy="342957"/>
            </a:xfrm>
            <a:prstGeom prst="triangle">
              <a:avLst/>
            </a:prstGeom>
            <a:solidFill>
              <a:schemeClr val="accent5">
                <a:lumMod val="5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41" name="Content Placeholder 3"/>
            <p:cNvSpPr>
              <a:spLocks/>
            </p:cNvSpPr>
            <p:nvPr/>
          </p:nvSpPr>
          <p:spPr bwMode="auto">
            <a:xfrm>
              <a:off x="5557838" y="3498851"/>
              <a:ext cx="27098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Connected life</a:t>
              </a:r>
            </a:p>
          </p:txBody>
        </p:sp>
      </p:grpSp>
      <p:grpSp>
        <p:nvGrpSpPr>
          <p:cNvPr id="8" name="Group 77"/>
          <p:cNvGrpSpPr>
            <a:grpSpLocks/>
          </p:cNvGrpSpPr>
          <p:nvPr/>
        </p:nvGrpSpPr>
        <p:grpSpPr bwMode="auto">
          <a:xfrm>
            <a:off x="5148263" y="3890442"/>
            <a:ext cx="3182937" cy="673100"/>
            <a:chOff x="5147733" y="4330699"/>
            <a:chExt cx="3183467" cy="673100"/>
          </a:xfrm>
        </p:grpSpPr>
        <p:sp>
          <p:nvSpPr>
            <p:cNvPr id="79" name="Rectangle 78"/>
            <p:cNvSpPr/>
            <p:nvPr/>
          </p:nvSpPr>
          <p:spPr>
            <a:xfrm>
              <a:off x="5511331" y="4343399"/>
              <a:ext cx="2819869" cy="660400"/>
            </a:xfrm>
            <a:prstGeom prst="rect">
              <a:avLst/>
            </a:prstGeom>
            <a:solidFill>
              <a:schemeClr val="tx2">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0" name="Isosceles Triangle 79"/>
            <p:cNvSpPr/>
            <p:nvPr/>
          </p:nvSpPr>
          <p:spPr>
            <a:xfrm rot="16200000">
              <a:off x="4985043" y="4493389"/>
              <a:ext cx="668338" cy="342957"/>
            </a:xfrm>
            <a:prstGeom prst="triangle">
              <a:avLst/>
            </a:prstGeom>
            <a:solidFill>
              <a:schemeClr val="accent5">
                <a:lumMod val="5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38" name="Content Placeholder 3"/>
            <p:cNvSpPr>
              <a:spLocks/>
            </p:cNvSpPr>
            <p:nvPr/>
          </p:nvSpPr>
          <p:spPr bwMode="auto">
            <a:xfrm>
              <a:off x="5557838" y="4451351"/>
              <a:ext cx="2709862" cy="488949"/>
            </a:xfrm>
            <a:prstGeom prst="rect">
              <a:avLst/>
            </a:prstGeom>
            <a:noFill/>
            <a:ln w="9525">
              <a:noFill/>
              <a:miter lim="800000"/>
              <a:headEnd/>
              <a:tailEnd/>
            </a:ln>
          </p:spPr>
          <p:txBody>
            <a:bodyPr lIns="82124" tIns="41061" rIns="82124" bIns="41061"/>
            <a:lstStyle/>
            <a:p>
              <a:pPr marL="231775" indent="-231775" defTabSz="814388">
                <a:lnSpc>
                  <a:spcPct val="120000"/>
                </a:lnSpc>
                <a:buFont typeface="Wingdings" pitchFamily="2" charset="2"/>
                <a:buChar char="§"/>
              </a:pPr>
              <a:r>
                <a:rPr lang="en-US" sz="1600" dirty="0">
                  <a:solidFill>
                    <a:srgbClr val="FFFFFF"/>
                  </a:solidFill>
                  <a:ea typeface="MS PGothic" pitchFamily="34" charset="-128"/>
                </a:rPr>
                <a:t>Everything as a service</a:t>
              </a:r>
            </a:p>
          </p:txBody>
        </p:sp>
      </p:grpSp>
      <p:pic>
        <p:nvPicPr>
          <p:cNvPr id="82" name="Picture 81" descr="G9.png"/>
          <p:cNvPicPr>
            <a:picLocks noChangeAspect="1"/>
          </p:cNvPicPr>
          <p:nvPr/>
        </p:nvPicPr>
        <p:blipFill>
          <a:blip r:embed="rId7" cstate="print"/>
          <a:srcRect b="61844"/>
          <a:stretch>
            <a:fillRect/>
          </a:stretch>
        </p:blipFill>
        <p:spPr bwMode="auto">
          <a:xfrm>
            <a:off x="520700" y="3369742"/>
            <a:ext cx="7988300" cy="3048000"/>
          </a:xfrm>
          <a:prstGeom prst="rect">
            <a:avLst/>
          </a:prstGeom>
          <a:noFill/>
          <a:ln w="9525">
            <a:noFill/>
            <a:miter lim="800000"/>
            <a:headEnd/>
            <a:tailEnd/>
          </a:ln>
        </p:spPr>
      </p:pic>
      <p:sp>
        <p:nvSpPr>
          <p:cNvPr id="83" name="Rectangle 82"/>
          <p:cNvSpPr/>
          <p:nvPr/>
        </p:nvSpPr>
        <p:spPr>
          <a:xfrm>
            <a:off x="1104900" y="5789092"/>
            <a:ext cx="6997700" cy="461963"/>
          </a:xfrm>
          <a:prstGeom prst="rect">
            <a:avLst/>
          </a:prstGeom>
        </p:spPr>
        <p:txBody>
          <a:bodyPr>
            <a:spAutoFit/>
          </a:bodyPr>
          <a:lstStyle/>
          <a:p>
            <a:pPr algn="ctr" fontAlgn="auto">
              <a:spcBef>
                <a:spcPts val="0"/>
              </a:spcBef>
              <a:spcAft>
                <a:spcPts val="0"/>
              </a:spcAft>
              <a:defRPr/>
            </a:pPr>
            <a:r>
              <a:rPr lang="en-US" sz="2400" b="1" dirty="0">
                <a:solidFill>
                  <a:srgbClr val="000000"/>
                </a:solidFill>
                <a:effectLst>
                  <a:outerShdw blurRad="50800" dist="38100" dir="2700000">
                    <a:srgbClr val="000000">
                      <a:alpha val="43000"/>
                    </a:srgbClr>
                  </a:outerShdw>
                </a:effectLst>
                <a:latin typeface="+mn-lt"/>
                <a:ea typeface="ＭＳ Ｐゴシック" charset="-128"/>
                <a:cs typeface="ＭＳ Ｐゴシック" charset="-128"/>
              </a:rPr>
              <a:t>The Network as the Transformational Platform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Effect transition="in" filter="fade">
                                      <p:cBhvr>
                                        <p:cTn id="9" dur="1000"/>
                                        <p:tgtEl>
                                          <p:spTgt spid="50"/>
                                        </p:tgtEl>
                                      </p:cBhvr>
                                    </p:animEffect>
                                  </p:childTnLst>
                                </p:cTn>
                              </p:par>
                              <p:par>
                                <p:cTn id="10" presetID="22" presetClass="entr" presetSubtype="4"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1000"/>
                                        <p:tgtEl>
                                          <p:spTgt spid="48"/>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1000" fill="hold"/>
                                        <p:tgtEl>
                                          <p:spTgt spid="52"/>
                                        </p:tgtEl>
                                        <p:attrNameLst>
                                          <p:attrName>ppt_w</p:attrName>
                                        </p:attrNameLst>
                                      </p:cBhvr>
                                      <p:tavLst>
                                        <p:tav tm="0">
                                          <p:val>
                                            <p:fltVal val="0"/>
                                          </p:val>
                                        </p:tav>
                                        <p:tav tm="100000">
                                          <p:val>
                                            <p:strVal val="#ppt_w"/>
                                          </p:val>
                                        </p:tav>
                                      </p:tavLst>
                                    </p:anim>
                                    <p:anim calcmode="lin" valueType="num">
                                      <p:cBhvr>
                                        <p:cTn id="16" dur="1000" fill="hold"/>
                                        <p:tgtEl>
                                          <p:spTgt spid="52"/>
                                        </p:tgtEl>
                                        <p:attrNameLst>
                                          <p:attrName>ppt_h</p:attrName>
                                        </p:attrNameLst>
                                      </p:cBhvr>
                                      <p:tavLst>
                                        <p:tav tm="0">
                                          <p:val>
                                            <p:fltVal val="0"/>
                                          </p:val>
                                        </p:tav>
                                        <p:tav tm="100000">
                                          <p:val>
                                            <p:strVal val="#ppt_h"/>
                                          </p:val>
                                        </p:tav>
                                      </p:tavLst>
                                    </p:anim>
                                    <p:animEffect transition="in" filter="fade">
                                      <p:cBhvr>
                                        <p:cTn id="17" dur="1000"/>
                                        <p:tgtEl>
                                          <p:spTgt spid="52"/>
                                        </p:tgtEl>
                                      </p:cBhvr>
                                    </p:animEffect>
                                  </p:childTnLst>
                                </p:cTn>
                              </p:par>
                            </p:childTnLst>
                          </p:cTn>
                        </p:par>
                        <p:par>
                          <p:cTn id="18" fill="hold">
                            <p:stCondLst>
                              <p:cond delay="1000"/>
                            </p:stCondLst>
                            <p:childTnLst>
                              <p:par>
                                <p:cTn id="19" presetID="53" presetClass="entr" presetSubtype="0"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1000" fill="hold"/>
                                        <p:tgtEl>
                                          <p:spTgt spid="51"/>
                                        </p:tgtEl>
                                        <p:attrNameLst>
                                          <p:attrName>ppt_w</p:attrName>
                                        </p:attrNameLst>
                                      </p:cBhvr>
                                      <p:tavLst>
                                        <p:tav tm="0">
                                          <p:val>
                                            <p:fltVal val="0"/>
                                          </p:val>
                                        </p:tav>
                                        <p:tav tm="100000">
                                          <p:val>
                                            <p:strVal val="#ppt_w"/>
                                          </p:val>
                                        </p:tav>
                                      </p:tavLst>
                                    </p:anim>
                                    <p:anim calcmode="lin" valueType="num">
                                      <p:cBhvr>
                                        <p:cTn id="22" dur="1000" fill="hold"/>
                                        <p:tgtEl>
                                          <p:spTgt spid="51"/>
                                        </p:tgtEl>
                                        <p:attrNameLst>
                                          <p:attrName>ppt_h</p:attrName>
                                        </p:attrNameLst>
                                      </p:cBhvr>
                                      <p:tavLst>
                                        <p:tav tm="0">
                                          <p:val>
                                            <p:fltVal val="0"/>
                                          </p:val>
                                        </p:tav>
                                        <p:tav tm="100000">
                                          <p:val>
                                            <p:strVal val="#ppt_h"/>
                                          </p:val>
                                        </p:tav>
                                      </p:tavLst>
                                    </p:anim>
                                    <p:animEffect transition="in" filter="fade">
                                      <p:cBhvr>
                                        <p:cTn id="23" dur="1000"/>
                                        <p:tgtEl>
                                          <p:spTgt spid="51"/>
                                        </p:tgtEl>
                                      </p:cBhvr>
                                    </p:animEffect>
                                  </p:childTnLst>
                                </p:cTn>
                              </p:par>
                              <p:par>
                                <p:cTn id="24" presetID="22" presetClass="entr" presetSubtype="4"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1000"/>
                                        <p:tgtEl>
                                          <p:spTgt spid="47"/>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1000" fill="hold"/>
                                        <p:tgtEl>
                                          <p:spTgt spid="53"/>
                                        </p:tgtEl>
                                        <p:attrNameLst>
                                          <p:attrName>ppt_w</p:attrName>
                                        </p:attrNameLst>
                                      </p:cBhvr>
                                      <p:tavLst>
                                        <p:tav tm="0">
                                          <p:val>
                                            <p:fltVal val="0"/>
                                          </p:val>
                                        </p:tav>
                                        <p:tav tm="100000">
                                          <p:val>
                                            <p:strVal val="#ppt_w"/>
                                          </p:val>
                                        </p:tav>
                                      </p:tavLst>
                                    </p:anim>
                                    <p:anim calcmode="lin" valueType="num">
                                      <p:cBhvr>
                                        <p:cTn id="30" dur="1000" fill="hold"/>
                                        <p:tgtEl>
                                          <p:spTgt spid="53"/>
                                        </p:tgtEl>
                                        <p:attrNameLst>
                                          <p:attrName>ppt_h</p:attrName>
                                        </p:attrNameLst>
                                      </p:cBhvr>
                                      <p:tavLst>
                                        <p:tav tm="0">
                                          <p:val>
                                            <p:fltVal val="0"/>
                                          </p:val>
                                        </p:tav>
                                        <p:tav tm="100000">
                                          <p:val>
                                            <p:strVal val="#ppt_h"/>
                                          </p:val>
                                        </p:tav>
                                      </p:tavLst>
                                    </p:anim>
                                    <p:animEffect transition="in" filter="fade">
                                      <p:cBhvr>
                                        <p:cTn id="31" dur="10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par>
                                <p:cTn id="37" presetID="22" presetClass="entr" presetSubtype="2"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arn(outVertical)">
                                      <p:cBhvr>
                                        <p:cTn id="42" dur="5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10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2"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right)">
                                      <p:cBhvr>
                                        <p:cTn id="53" dur="500"/>
                                        <p:tgtEl>
                                          <p:spTgt spid="7"/>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arn(outVertical)">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1000"/>
                                        <p:tgtEl>
                                          <p:spTgt spid="5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left)">
                                      <p:cBhvr>
                                        <p:cTn id="64" dur="500"/>
                                        <p:tgtEl>
                                          <p:spTgt spid="5"/>
                                        </p:tgtEl>
                                      </p:cBhvr>
                                    </p:animEffect>
                                  </p:childTnLst>
                                </p:cTn>
                              </p:par>
                              <p:par>
                                <p:cTn id="65" presetID="22" presetClass="entr" presetSubtype="2"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right)">
                                      <p:cBhvr>
                                        <p:cTn id="67" dur="500"/>
                                        <p:tgtEl>
                                          <p:spTgt spid="8"/>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barn(outVertical)">
                                      <p:cBhvr>
                                        <p:cTn id="70" dur="500"/>
                                        <p:tgtEl>
                                          <p:spTgt spid="4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up)">
                                      <p:cBhvr>
                                        <p:cTn id="77" dur="500"/>
                                        <p:tgtEl>
                                          <p:spTgt spid="82"/>
                                        </p:tgtEl>
                                      </p:cBhvr>
                                    </p:animEffect>
                                  </p:childTnLst>
                                </p:cTn>
                              </p:par>
                            </p:childTnLst>
                          </p:cTn>
                        </p:par>
                        <p:par>
                          <p:cTn id="78" fill="hold">
                            <p:stCondLst>
                              <p:cond delay="1500"/>
                            </p:stCondLst>
                            <p:childTnLst>
                              <p:par>
                                <p:cTn id="79" presetID="53" presetClass="entr" presetSubtype="0" fill="hold" grpId="0" nodeType="afterEffect">
                                  <p:stCondLst>
                                    <p:cond delay="0"/>
                                  </p:stCondLst>
                                  <p:childTnLst>
                                    <p:set>
                                      <p:cBhvr>
                                        <p:cTn id="80" dur="1" fill="hold">
                                          <p:stCondLst>
                                            <p:cond delay="0"/>
                                          </p:stCondLst>
                                        </p:cTn>
                                        <p:tgtEl>
                                          <p:spTgt spid="83"/>
                                        </p:tgtEl>
                                        <p:attrNameLst>
                                          <p:attrName>style.visibility</p:attrName>
                                        </p:attrNameLst>
                                      </p:cBhvr>
                                      <p:to>
                                        <p:strVal val="visible"/>
                                      </p:to>
                                    </p:set>
                                    <p:anim calcmode="lin" valueType="num">
                                      <p:cBhvr>
                                        <p:cTn id="81" dur="1000" fill="hold"/>
                                        <p:tgtEl>
                                          <p:spTgt spid="83"/>
                                        </p:tgtEl>
                                        <p:attrNameLst>
                                          <p:attrName>ppt_w</p:attrName>
                                        </p:attrNameLst>
                                      </p:cBhvr>
                                      <p:tavLst>
                                        <p:tav tm="0">
                                          <p:val>
                                            <p:fltVal val="0"/>
                                          </p:val>
                                        </p:tav>
                                        <p:tav tm="100000">
                                          <p:val>
                                            <p:strVal val="#ppt_w"/>
                                          </p:val>
                                        </p:tav>
                                      </p:tavLst>
                                    </p:anim>
                                    <p:anim calcmode="lin" valueType="num">
                                      <p:cBhvr>
                                        <p:cTn id="82" dur="1000" fill="hold"/>
                                        <p:tgtEl>
                                          <p:spTgt spid="83"/>
                                        </p:tgtEl>
                                        <p:attrNameLst>
                                          <p:attrName>ppt_h</p:attrName>
                                        </p:attrNameLst>
                                      </p:cBhvr>
                                      <p:tavLst>
                                        <p:tav tm="0">
                                          <p:val>
                                            <p:fltVal val="0"/>
                                          </p:val>
                                        </p:tav>
                                        <p:tav tm="100000">
                                          <p:val>
                                            <p:strVal val="#ppt_h"/>
                                          </p:val>
                                        </p:tav>
                                      </p:tavLst>
                                    </p:anim>
                                    <p:animEffect transition="in" filter="fade">
                                      <p:cBhvr>
                                        <p:cTn id="83"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2" grpId="0"/>
      <p:bldP spid="53" grpId="0"/>
      <p:bldP spid="54" grpId="0"/>
      <p:bldP spid="55" grpId="0"/>
      <p:bldP spid="56" grpId="0"/>
      <p:bldP spid="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slide 15 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461981"/>
            <a:ext cx="79533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889125" y="2176480"/>
            <a:ext cx="730250" cy="730250"/>
            <a:chOff x="1257" y="1915"/>
            <a:chExt cx="460" cy="460"/>
          </a:xfrm>
        </p:grpSpPr>
        <p:sp>
          <p:nvSpPr>
            <p:cNvPr id="13341" name="Oval 7"/>
            <p:cNvSpPr>
              <a:spLocks noChangeArrowheads="1"/>
            </p:cNvSpPr>
            <p:nvPr/>
          </p:nvSpPr>
          <p:spPr bwMode="auto">
            <a:xfrm>
              <a:off x="1257" y="1915"/>
              <a:ext cx="460" cy="460"/>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42" name="Oval 8"/>
            <p:cNvSpPr>
              <a:spLocks noChangeArrowheads="1"/>
            </p:cNvSpPr>
            <p:nvPr/>
          </p:nvSpPr>
          <p:spPr bwMode="auto">
            <a:xfrm>
              <a:off x="1371" y="2028"/>
              <a:ext cx="233" cy="233"/>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69641" name="Picture 9" descr="slide 15 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8" y="2341581"/>
            <a:ext cx="24638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207125" y="2165367"/>
            <a:ext cx="730250" cy="730250"/>
            <a:chOff x="1257" y="1915"/>
            <a:chExt cx="460" cy="460"/>
          </a:xfrm>
        </p:grpSpPr>
        <p:sp>
          <p:nvSpPr>
            <p:cNvPr id="13339" name="Oval 11"/>
            <p:cNvSpPr>
              <a:spLocks noChangeArrowheads="1"/>
            </p:cNvSpPr>
            <p:nvPr/>
          </p:nvSpPr>
          <p:spPr bwMode="auto">
            <a:xfrm>
              <a:off x="1257" y="1915"/>
              <a:ext cx="460" cy="460"/>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40" name="Oval 12"/>
            <p:cNvSpPr>
              <a:spLocks noChangeArrowheads="1"/>
            </p:cNvSpPr>
            <p:nvPr/>
          </p:nvSpPr>
          <p:spPr bwMode="auto">
            <a:xfrm>
              <a:off x="1371" y="2028"/>
              <a:ext cx="233" cy="233"/>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69645" name="Picture 13" descr="slide 15 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713" y="2341581"/>
            <a:ext cx="24638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p:cNvGrpSpPr>
            <a:grpSpLocks/>
          </p:cNvGrpSpPr>
          <p:nvPr/>
        </p:nvGrpSpPr>
        <p:grpSpPr bwMode="auto">
          <a:xfrm>
            <a:off x="1497014" y="1397016"/>
            <a:ext cx="757238" cy="762000"/>
            <a:chOff x="943" y="1424"/>
            <a:chExt cx="477" cy="480"/>
          </a:xfrm>
        </p:grpSpPr>
        <p:sp>
          <p:nvSpPr>
            <p:cNvPr id="13337" name="Oval 15"/>
            <p:cNvSpPr>
              <a:spLocks noChangeArrowheads="1"/>
            </p:cNvSpPr>
            <p:nvPr/>
          </p:nvSpPr>
          <p:spPr bwMode="auto">
            <a:xfrm>
              <a:off x="943" y="1424"/>
              <a:ext cx="106" cy="106"/>
            </a:xfrm>
            <a:prstGeom prst="ellipse">
              <a:avLst/>
            </a:prstGeom>
            <a:solidFill>
              <a:srgbClr val="FF99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13338" name="AutoShape 16"/>
            <p:cNvCxnSpPr>
              <a:cxnSpLocks noChangeShapeType="1"/>
              <a:stCxn id="13337" idx="6"/>
              <a:endCxn id="13341" idx="0"/>
            </p:cNvCxnSpPr>
            <p:nvPr/>
          </p:nvCxnSpPr>
          <p:spPr bwMode="auto">
            <a:xfrm>
              <a:off x="1049" y="1477"/>
              <a:ext cx="371" cy="427"/>
            </a:xfrm>
            <a:prstGeom prst="bentConnector2">
              <a:avLst/>
            </a:prstGeom>
            <a:noFill/>
            <a:ln w="9525">
              <a:solidFill>
                <a:srgbClr val="FF9900"/>
              </a:solidFill>
              <a:miter lim="800000"/>
              <a:headEnd/>
              <a:tailEnd/>
            </a:ln>
            <a:extLst>
              <a:ext uri="{909E8E84-426E-40dd-AFC4-6F175D3DCCD1}">
                <a14:hiddenFill xmlns:a14="http://schemas.microsoft.com/office/drawing/2010/main">
                  <a:noFill/>
                </a14:hiddenFill>
              </a:ext>
            </a:extLst>
          </p:spPr>
        </p:cxnSp>
      </p:grpSp>
      <p:grpSp>
        <p:nvGrpSpPr>
          <p:cNvPr id="5" name="Group 17"/>
          <p:cNvGrpSpPr>
            <a:grpSpLocks/>
          </p:cNvGrpSpPr>
          <p:nvPr/>
        </p:nvGrpSpPr>
        <p:grpSpPr bwMode="auto">
          <a:xfrm>
            <a:off x="2513013" y="1590690"/>
            <a:ext cx="4437063" cy="676275"/>
            <a:chOff x="1637" y="1523"/>
            <a:chExt cx="2795" cy="426"/>
          </a:xfrm>
        </p:grpSpPr>
        <p:sp>
          <p:nvSpPr>
            <p:cNvPr id="13335" name="Oval 18"/>
            <p:cNvSpPr>
              <a:spLocks noChangeArrowheads="1"/>
            </p:cNvSpPr>
            <p:nvPr/>
          </p:nvSpPr>
          <p:spPr bwMode="auto">
            <a:xfrm>
              <a:off x="4326" y="1523"/>
              <a:ext cx="106" cy="106"/>
            </a:xfrm>
            <a:prstGeom prst="ellipse">
              <a:avLst/>
            </a:prstGeom>
            <a:solidFill>
              <a:srgbClr val="FF99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13336" name="AutoShape 19"/>
            <p:cNvCxnSpPr>
              <a:cxnSpLocks noChangeShapeType="1"/>
              <a:stCxn id="13335" idx="2"/>
              <a:endCxn id="13341" idx="7"/>
            </p:cNvCxnSpPr>
            <p:nvPr/>
          </p:nvCxnSpPr>
          <p:spPr bwMode="auto">
            <a:xfrm rot="10800000" flipV="1">
              <a:off x="1637" y="1576"/>
              <a:ext cx="2689" cy="373"/>
            </a:xfrm>
            <a:prstGeom prst="bentConnector2">
              <a:avLst/>
            </a:prstGeom>
            <a:noFill/>
            <a:ln w="9525">
              <a:solidFill>
                <a:srgbClr val="FF9900"/>
              </a:solidFill>
              <a:miter lim="800000"/>
              <a:headEnd/>
              <a:tailEnd/>
            </a:ln>
            <a:extLst>
              <a:ext uri="{909E8E84-426E-40dd-AFC4-6F175D3DCCD1}">
                <a14:hiddenFill xmlns:a14="http://schemas.microsoft.com/office/drawing/2010/main">
                  <a:noFill/>
                </a14:hiddenFill>
              </a:ext>
            </a:extLst>
          </p:spPr>
        </p:cxnSp>
      </p:grpSp>
      <p:grpSp>
        <p:nvGrpSpPr>
          <p:cNvPr id="6" name="Group 20"/>
          <p:cNvGrpSpPr>
            <a:grpSpLocks/>
          </p:cNvGrpSpPr>
          <p:nvPr/>
        </p:nvGrpSpPr>
        <p:grpSpPr bwMode="auto">
          <a:xfrm>
            <a:off x="4516439" y="2147906"/>
            <a:ext cx="2055813" cy="758826"/>
            <a:chOff x="2845" y="1897"/>
            <a:chExt cx="1295" cy="478"/>
          </a:xfrm>
        </p:grpSpPr>
        <p:sp>
          <p:nvSpPr>
            <p:cNvPr id="13333" name="Oval 21"/>
            <p:cNvSpPr>
              <a:spLocks noChangeArrowheads="1"/>
            </p:cNvSpPr>
            <p:nvPr/>
          </p:nvSpPr>
          <p:spPr bwMode="auto">
            <a:xfrm>
              <a:off x="2845" y="2269"/>
              <a:ext cx="106" cy="106"/>
            </a:xfrm>
            <a:prstGeom prst="ellipse">
              <a:avLst/>
            </a:prstGeom>
            <a:solidFill>
              <a:srgbClr val="FF9900">
                <a:alpha val="79999"/>
              </a:srgbClr>
            </a:solidFill>
            <a:ln w="9525">
              <a:solidFill>
                <a:srgbClr val="FF9900"/>
              </a:solidFill>
              <a:round/>
              <a:headEnd/>
              <a:tailEnd/>
            </a:ln>
          </p:spPr>
          <p:txBody>
            <a:bodyPr wrap="none" anchor="ctr"/>
            <a:lstStyle/>
            <a:p>
              <a:endParaRPr lang="en-US"/>
            </a:p>
          </p:txBody>
        </p:sp>
        <p:cxnSp>
          <p:nvCxnSpPr>
            <p:cNvPr id="13334" name="AutoShape 22"/>
            <p:cNvCxnSpPr>
              <a:cxnSpLocks noChangeShapeType="1"/>
              <a:stCxn id="13333" idx="0"/>
              <a:endCxn id="13339" idx="0"/>
            </p:cNvCxnSpPr>
            <p:nvPr/>
          </p:nvCxnSpPr>
          <p:spPr bwMode="auto">
            <a:xfrm rot="5400000" flipH="1" flipV="1">
              <a:off x="3333" y="1462"/>
              <a:ext cx="372" cy="1242"/>
            </a:xfrm>
            <a:prstGeom prst="bentConnector3">
              <a:avLst>
                <a:gd name="adj1" fmla="val 138744"/>
              </a:avLst>
            </a:prstGeom>
            <a:noFill/>
            <a:ln w="9525">
              <a:solidFill>
                <a:srgbClr val="FF9900"/>
              </a:solidFill>
              <a:miter lim="800000"/>
              <a:headEnd/>
              <a:tailEnd/>
            </a:ln>
            <a:extLst>
              <a:ext uri="{909E8E84-426E-40dd-AFC4-6F175D3DCCD1}">
                <a14:hiddenFill xmlns:a14="http://schemas.microsoft.com/office/drawing/2010/main">
                  <a:noFill/>
                </a14:hiddenFill>
              </a:ext>
            </a:extLst>
          </p:spPr>
        </p:cxnSp>
      </p:grpSp>
      <p:grpSp>
        <p:nvGrpSpPr>
          <p:cNvPr id="7" name="Group 23"/>
          <p:cNvGrpSpPr>
            <a:grpSpLocks/>
          </p:cNvGrpSpPr>
          <p:nvPr/>
        </p:nvGrpSpPr>
        <p:grpSpPr bwMode="auto">
          <a:xfrm>
            <a:off x="1995488" y="730267"/>
            <a:ext cx="3687763" cy="1536700"/>
            <a:chOff x="1233" y="1046"/>
            <a:chExt cx="2323" cy="968"/>
          </a:xfrm>
        </p:grpSpPr>
        <p:sp>
          <p:nvSpPr>
            <p:cNvPr id="13331" name="Oval 24"/>
            <p:cNvSpPr>
              <a:spLocks noChangeArrowheads="1"/>
            </p:cNvSpPr>
            <p:nvPr/>
          </p:nvSpPr>
          <p:spPr bwMode="auto">
            <a:xfrm>
              <a:off x="3450" y="1046"/>
              <a:ext cx="106" cy="106"/>
            </a:xfrm>
            <a:prstGeom prst="ellipse">
              <a:avLst/>
            </a:prstGeom>
            <a:solidFill>
              <a:srgbClr val="FF99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13332" name="AutoShape 25"/>
            <p:cNvCxnSpPr>
              <a:cxnSpLocks noChangeShapeType="1"/>
              <a:stCxn id="13331" idx="2"/>
              <a:endCxn id="13341" idx="1"/>
            </p:cNvCxnSpPr>
            <p:nvPr/>
          </p:nvCxnSpPr>
          <p:spPr bwMode="auto">
            <a:xfrm rot="10800000" flipV="1">
              <a:off x="1233" y="1099"/>
              <a:ext cx="2217" cy="915"/>
            </a:xfrm>
            <a:prstGeom prst="bentConnector2">
              <a:avLst/>
            </a:prstGeom>
            <a:noFill/>
            <a:ln w="9525">
              <a:solidFill>
                <a:srgbClr val="FF9900"/>
              </a:solidFill>
              <a:miter lim="800000"/>
              <a:headEnd/>
              <a:tailEnd/>
            </a:ln>
            <a:extLst>
              <a:ext uri="{909E8E84-426E-40dd-AFC4-6F175D3DCCD1}">
                <a14:hiddenFill xmlns:a14="http://schemas.microsoft.com/office/drawing/2010/main">
                  <a:noFill/>
                </a14:hiddenFill>
              </a:ext>
            </a:extLst>
          </p:spPr>
        </p:cxnSp>
      </p:grpSp>
      <p:grpSp>
        <p:nvGrpSpPr>
          <p:cNvPr id="8" name="Group 26"/>
          <p:cNvGrpSpPr>
            <a:grpSpLocks/>
          </p:cNvGrpSpPr>
          <p:nvPr/>
        </p:nvGrpSpPr>
        <p:grpSpPr bwMode="auto">
          <a:xfrm>
            <a:off x="3355975" y="1954230"/>
            <a:ext cx="2959100" cy="300038"/>
            <a:chOff x="2150" y="1775"/>
            <a:chExt cx="1864" cy="189"/>
          </a:xfrm>
        </p:grpSpPr>
        <p:sp>
          <p:nvSpPr>
            <p:cNvPr id="13329" name="Oval 27"/>
            <p:cNvSpPr>
              <a:spLocks noChangeArrowheads="1"/>
            </p:cNvSpPr>
            <p:nvPr/>
          </p:nvSpPr>
          <p:spPr bwMode="auto">
            <a:xfrm>
              <a:off x="2150" y="1776"/>
              <a:ext cx="106" cy="106"/>
            </a:xfrm>
            <a:prstGeom prst="ellipse">
              <a:avLst/>
            </a:prstGeom>
            <a:solidFill>
              <a:srgbClr val="FF99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13330" name="AutoShape 28"/>
            <p:cNvCxnSpPr>
              <a:cxnSpLocks noChangeShapeType="1"/>
              <a:stCxn id="13339" idx="1"/>
              <a:endCxn id="13329" idx="0"/>
            </p:cNvCxnSpPr>
            <p:nvPr/>
          </p:nvCxnSpPr>
          <p:spPr bwMode="auto">
            <a:xfrm rot="16200000" flipV="1">
              <a:off x="3014" y="965"/>
              <a:ext cx="189" cy="1810"/>
            </a:xfrm>
            <a:prstGeom prst="bentConnector3">
              <a:avLst>
                <a:gd name="adj1" fmla="val 176312"/>
              </a:avLst>
            </a:prstGeom>
            <a:noFill/>
            <a:ln w="9525">
              <a:solidFill>
                <a:srgbClr val="FF9900"/>
              </a:solidFill>
              <a:miter lim="800000"/>
              <a:headEnd/>
              <a:tailEnd/>
            </a:ln>
            <a:extLst>
              <a:ext uri="{909E8E84-426E-40dd-AFC4-6F175D3DCCD1}">
                <a14:hiddenFill xmlns:a14="http://schemas.microsoft.com/office/drawing/2010/main">
                  <a:noFill/>
                </a14:hiddenFill>
              </a:ext>
            </a:extLst>
          </p:spPr>
        </p:cxnSp>
      </p:grpSp>
      <p:sp>
        <p:nvSpPr>
          <p:cNvPr id="13328" name="Text Box 27"/>
          <p:cNvSpPr txBox="1">
            <a:spLocks noChangeArrowheads="1"/>
          </p:cNvSpPr>
          <p:nvPr/>
        </p:nvSpPr>
        <p:spPr bwMode="auto">
          <a:xfrm>
            <a:off x="228600" y="5740407"/>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gn="ctr" eaLnBrk="1" hangingPunct="1"/>
            <a:r>
              <a:rPr lang="en-US" sz="2000" dirty="0">
                <a:solidFill>
                  <a:schemeClr val="tx1"/>
                </a:solidFill>
                <a:latin typeface="Arial" charset="0"/>
              </a:rPr>
              <a:t>Delivering Comprehensive Services to Citizens as they Live, Work, Learn, and Play in a </a:t>
            </a:r>
            <a:r>
              <a:rPr lang="en-US" sz="2000" dirty="0" err="1">
                <a:solidFill>
                  <a:schemeClr val="tx1"/>
                </a:solidFill>
                <a:latin typeface="Arial" charset="0"/>
              </a:rPr>
              <a:t>Smart+Connected</a:t>
            </a:r>
            <a:r>
              <a:rPr lang="en-US" sz="2000" dirty="0">
                <a:solidFill>
                  <a:schemeClr val="tx1"/>
                </a:solidFill>
                <a:latin typeface="Arial" charset="0"/>
              </a:rPr>
              <a:t> Community</a:t>
            </a:r>
          </a:p>
        </p:txBody>
      </p:sp>
      <p:sp>
        <p:nvSpPr>
          <p:cNvPr id="31" name="Rectangle 7"/>
          <p:cNvSpPr>
            <a:spLocks noGrp="1" noChangeArrowheads="1"/>
          </p:cNvSpPr>
          <p:nvPr>
            <p:ph type="title"/>
          </p:nvPr>
        </p:nvSpPr>
        <p:spPr>
          <a:xfrm>
            <a:off x="0" y="23813"/>
            <a:ext cx="9144000" cy="1143000"/>
          </a:xfrm>
        </p:spPr>
        <p:txBody>
          <a:bodyPr/>
          <a:lstStyle/>
          <a:p>
            <a:pPr eaLnBrk="1" hangingPunct="1"/>
            <a:r>
              <a:rPr lang="en-US" dirty="0" smtClean="0">
                <a:latin typeface="Arial" charset="0"/>
                <a:ea typeface="ＭＳ Ｐゴシック" charset="0"/>
                <a:cs typeface="ＭＳ Ｐゴシック" charset="0"/>
              </a:rPr>
              <a:t>Trend: Smart + Connected Communities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91158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fade">
                                      <p:cBhvr>
                                        <p:cTn id="7" dur="1000"/>
                                        <p:tgtEl>
                                          <p:spTgt spid="69635"/>
                                        </p:tgtEl>
                                      </p:cBhvr>
                                    </p:animEffect>
                                  </p:childTnLst>
                                </p:cTn>
                              </p:par>
                            </p:childTnLst>
                          </p:cTn>
                        </p:par>
                        <p:par>
                          <p:cTn id="8" fill="hold" nodeType="afterGroup">
                            <p:stCondLst>
                              <p:cond delay="1000"/>
                            </p:stCondLst>
                            <p:childTnLst>
                              <p:par>
                                <p:cTn id="9" presetID="53" presetClass="entr" presetSubtype="0" fill="hold" nodeType="afterEffect">
                                  <p:stCondLst>
                                    <p:cond delay="0"/>
                                  </p:stCondLst>
                                  <p:childTnLst>
                                    <p:set>
                                      <p:cBhvr>
                                        <p:cTn id="10" dur="1" fill="hold">
                                          <p:stCondLst>
                                            <p:cond delay="0"/>
                                          </p:stCondLst>
                                        </p:cTn>
                                        <p:tgtEl>
                                          <p:spTgt spid="69641"/>
                                        </p:tgtEl>
                                        <p:attrNameLst>
                                          <p:attrName>style.visibility</p:attrName>
                                        </p:attrNameLst>
                                      </p:cBhvr>
                                      <p:to>
                                        <p:strVal val="visible"/>
                                      </p:to>
                                    </p:set>
                                    <p:anim calcmode="lin" valueType="num">
                                      <p:cBhvr>
                                        <p:cTn id="11" dur="500" fill="hold"/>
                                        <p:tgtEl>
                                          <p:spTgt spid="69641"/>
                                        </p:tgtEl>
                                        <p:attrNameLst>
                                          <p:attrName>ppt_w</p:attrName>
                                        </p:attrNameLst>
                                      </p:cBhvr>
                                      <p:tavLst>
                                        <p:tav tm="0">
                                          <p:val>
                                            <p:fltVal val="0"/>
                                          </p:val>
                                        </p:tav>
                                        <p:tav tm="100000">
                                          <p:val>
                                            <p:strVal val="#ppt_w"/>
                                          </p:val>
                                        </p:tav>
                                      </p:tavLst>
                                    </p:anim>
                                    <p:anim calcmode="lin" valueType="num">
                                      <p:cBhvr>
                                        <p:cTn id="12" dur="500" fill="hold"/>
                                        <p:tgtEl>
                                          <p:spTgt spid="69641"/>
                                        </p:tgtEl>
                                        <p:attrNameLst>
                                          <p:attrName>ppt_h</p:attrName>
                                        </p:attrNameLst>
                                      </p:cBhvr>
                                      <p:tavLst>
                                        <p:tav tm="0">
                                          <p:val>
                                            <p:fltVal val="0"/>
                                          </p:val>
                                        </p:tav>
                                        <p:tav tm="100000">
                                          <p:val>
                                            <p:strVal val="#ppt_h"/>
                                          </p:val>
                                        </p:tav>
                                      </p:tavLst>
                                    </p:anim>
                                    <p:animEffect transition="in" filter="fade">
                                      <p:cBhvr>
                                        <p:cTn id="13" dur="500"/>
                                        <p:tgtEl>
                                          <p:spTgt spid="69641"/>
                                        </p:tgtEl>
                                      </p:cBhvr>
                                    </p:animEffect>
                                  </p:childTnLst>
                                </p:cTn>
                              </p:par>
                            </p:childTnLst>
                          </p:cTn>
                        </p:par>
                        <p:par>
                          <p:cTn id="14" fill="hold" nodeType="afterGroup">
                            <p:stCondLst>
                              <p:cond delay="1500"/>
                            </p:stCondLst>
                            <p:childTnLst>
                              <p:par>
                                <p:cTn id="15" presetID="53" presetClass="entr" presetSubtype="0" fill="hold" nodeType="afterEffect">
                                  <p:stCondLst>
                                    <p:cond delay="0"/>
                                  </p:stCondLst>
                                  <p:childTnLst>
                                    <p:set>
                                      <p:cBhvr>
                                        <p:cTn id="16" dur="1" fill="hold">
                                          <p:stCondLst>
                                            <p:cond delay="0"/>
                                          </p:stCondLst>
                                        </p:cTn>
                                        <p:tgtEl>
                                          <p:spTgt spid="69645"/>
                                        </p:tgtEl>
                                        <p:attrNameLst>
                                          <p:attrName>style.visibility</p:attrName>
                                        </p:attrNameLst>
                                      </p:cBhvr>
                                      <p:to>
                                        <p:strVal val="visible"/>
                                      </p:to>
                                    </p:set>
                                    <p:anim calcmode="lin" valueType="num">
                                      <p:cBhvr>
                                        <p:cTn id="17" dur="500" fill="hold"/>
                                        <p:tgtEl>
                                          <p:spTgt spid="69645"/>
                                        </p:tgtEl>
                                        <p:attrNameLst>
                                          <p:attrName>ppt_w</p:attrName>
                                        </p:attrNameLst>
                                      </p:cBhvr>
                                      <p:tavLst>
                                        <p:tav tm="0">
                                          <p:val>
                                            <p:fltVal val="0"/>
                                          </p:val>
                                        </p:tav>
                                        <p:tav tm="100000">
                                          <p:val>
                                            <p:strVal val="#ppt_w"/>
                                          </p:val>
                                        </p:tav>
                                      </p:tavLst>
                                    </p:anim>
                                    <p:anim calcmode="lin" valueType="num">
                                      <p:cBhvr>
                                        <p:cTn id="18" dur="500" fill="hold"/>
                                        <p:tgtEl>
                                          <p:spTgt spid="69645"/>
                                        </p:tgtEl>
                                        <p:attrNameLst>
                                          <p:attrName>ppt_h</p:attrName>
                                        </p:attrNameLst>
                                      </p:cBhvr>
                                      <p:tavLst>
                                        <p:tav tm="0">
                                          <p:val>
                                            <p:fltVal val="0"/>
                                          </p:val>
                                        </p:tav>
                                        <p:tav tm="100000">
                                          <p:val>
                                            <p:strVal val="#ppt_h"/>
                                          </p:val>
                                        </p:tav>
                                      </p:tavLst>
                                    </p:anim>
                                    <p:animEffect transition="in" filter="fade">
                                      <p:cBhvr>
                                        <p:cTn id="19" dur="500"/>
                                        <p:tgtEl>
                                          <p:spTgt spid="69645"/>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20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000"/>
                                        <p:tgtEl>
                                          <p:spTgt spid="3"/>
                                        </p:tgtEl>
                                      </p:cBhvr>
                                    </p:animEffect>
                                  </p:childTnLst>
                                </p:cTn>
                              </p:par>
                            </p:childTnLst>
                          </p:cTn>
                        </p:par>
                        <p:par>
                          <p:cTn id="27" fill="hold" nodeType="afterGroup">
                            <p:stCondLst>
                              <p:cond delay="4000"/>
                            </p:stCondLst>
                            <p:childTnLst>
                              <p:par>
                                <p:cTn id="28" presetID="2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edge">
                                      <p:cBhvr>
                                        <p:cTn id="30" dur="1000"/>
                                        <p:tgtEl>
                                          <p:spTgt spid="8"/>
                                        </p:tgtEl>
                                      </p:cBhvr>
                                    </p:animEffect>
                                  </p:childTnLst>
                                </p:cTn>
                              </p:par>
                            </p:childTnLst>
                          </p:cTn>
                        </p:par>
                        <p:par>
                          <p:cTn id="31" fill="hold" nodeType="afterGroup">
                            <p:stCondLst>
                              <p:cond delay="5000"/>
                            </p:stCondLst>
                            <p:childTnLst>
                              <p:par>
                                <p:cTn id="32" presetID="2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edge">
                                      <p:cBhvr>
                                        <p:cTn id="34" dur="1000"/>
                                        <p:tgtEl>
                                          <p:spTgt spid="5"/>
                                        </p:tgtEl>
                                      </p:cBhvr>
                                    </p:animEffect>
                                  </p:childTnLst>
                                </p:cTn>
                              </p:par>
                            </p:childTnLst>
                          </p:cTn>
                        </p:par>
                        <p:par>
                          <p:cTn id="35" fill="hold" nodeType="afterGroup">
                            <p:stCondLst>
                              <p:cond delay="6000"/>
                            </p:stCondLst>
                            <p:childTnLst>
                              <p:par>
                                <p:cTn id="36" presetID="2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edge">
                                      <p:cBhvr>
                                        <p:cTn id="38" dur="1000"/>
                                        <p:tgtEl>
                                          <p:spTgt spid="4"/>
                                        </p:tgtEl>
                                      </p:cBhvr>
                                    </p:animEffect>
                                  </p:childTnLst>
                                </p:cTn>
                              </p:par>
                            </p:childTnLst>
                          </p:cTn>
                        </p:par>
                        <p:par>
                          <p:cTn id="39" fill="hold" nodeType="afterGroup">
                            <p:stCondLst>
                              <p:cond delay="7000"/>
                            </p:stCondLst>
                            <p:childTnLst>
                              <p:par>
                                <p:cTn id="40" presetID="2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edge">
                                      <p:cBhvr>
                                        <p:cTn id="42" dur="1000"/>
                                        <p:tgtEl>
                                          <p:spTgt spid="6"/>
                                        </p:tgtEl>
                                      </p:cBhvr>
                                    </p:animEffect>
                                  </p:childTnLst>
                                </p:cTn>
                              </p:par>
                            </p:childTnLst>
                          </p:cTn>
                        </p:par>
                        <p:par>
                          <p:cTn id="43" fill="hold" nodeType="afterGroup">
                            <p:stCondLst>
                              <p:cond delay="8000"/>
                            </p:stCondLst>
                            <p:childTnLst>
                              <p:par>
                                <p:cTn id="44" presetID="2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edg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Screen shot 2010-05-27 at 2.29.32 PM.png"/>
          <p:cNvPicPr>
            <a:picLocks noChangeAspect="1"/>
          </p:cNvPicPr>
          <p:nvPr/>
        </p:nvPicPr>
        <p:blipFill>
          <a:blip r:embed="rId2" cstate="print"/>
          <a:stretch>
            <a:fillRect/>
          </a:stretch>
        </p:blipFill>
        <p:spPr>
          <a:xfrm>
            <a:off x="520702" y="1016002"/>
            <a:ext cx="8173611" cy="4741333"/>
          </a:xfrm>
          <a:prstGeom prst="rect">
            <a:avLst/>
          </a:prstGeom>
        </p:spPr>
      </p:pic>
      <p:sp>
        <p:nvSpPr>
          <p:cNvPr id="96" name="TextBox 95"/>
          <p:cNvSpPr txBox="1"/>
          <p:nvPr/>
        </p:nvSpPr>
        <p:spPr>
          <a:xfrm>
            <a:off x="4478699" y="3844382"/>
            <a:ext cx="820494" cy="388953"/>
          </a:xfrm>
          <a:prstGeom prst="rect">
            <a:avLst/>
          </a:prstGeom>
          <a:noFill/>
        </p:spPr>
        <p:txBody>
          <a:bodyPr wrap="none" rtlCol="0">
            <a:prstTxWarp prst="textTriangleInverted">
              <a:avLst/>
            </a:prstTxWarp>
            <a:spAutoFit/>
          </a:bodyPr>
          <a:lstStyle/>
          <a:p>
            <a:pPr algn="l" eaLnBrk="1" fontAlgn="auto" hangingPunct="1">
              <a:lnSpc>
                <a:spcPct val="100000"/>
              </a:lnSpc>
              <a:spcBef>
                <a:spcPts val="0"/>
              </a:spcBef>
              <a:spcAft>
                <a:spcPts val="0"/>
              </a:spcAft>
            </a:pPr>
            <a:r>
              <a:rPr lang="en-US" sz="1800" dirty="0" smtClean="0">
                <a:solidFill>
                  <a:srgbClr val="FFFFFF">
                    <a:lumMod val="75000"/>
                  </a:srgbClr>
                </a:solidFill>
                <a:latin typeface="Arial"/>
                <a:cs typeface="+mn-cs"/>
              </a:rPr>
              <a:t>MAL</a:t>
            </a:r>
            <a:r>
              <a:rPr lang="en-US" sz="1800" dirty="0" smtClean="0">
                <a:solidFill>
                  <a:srgbClr val="6A6A71"/>
                </a:solidFill>
                <a:latin typeface="Arial"/>
                <a:cs typeface="+mn-cs"/>
              </a:rPr>
              <a:t>L</a:t>
            </a:r>
            <a:endParaRPr lang="en-US" sz="1800" dirty="0">
              <a:solidFill>
                <a:srgbClr val="6A6A71"/>
              </a:solidFill>
              <a:latin typeface="Arial"/>
              <a:cs typeface="+mn-cs"/>
            </a:endParaRPr>
          </a:p>
        </p:txBody>
      </p:sp>
      <p:pic>
        <p:nvPicPr>
          <p:cNvPr id="97" name="Picture 4" descr="Stadium"/>
          <p:cNvPicPr>
            <a:picLocks noChangeAspect="1" noChangeArrowheads="1"/>
          </p:cNvPicPr>
          <p:nvPr/>
        </p:nvPicPr>
        <p:blipFill>
          <a:blip r:embed="rId3" cstate="print"/>
          <a:srcRect/>
          <a:stretch>
            <a:fillRect/>
          </a:stretch>
        </p:blipFill>
        <p:spPr bwMode="auto">
          <a:xfrm>
            <a:off x="6780126" y="3416517"/>
            <a:ext cx="1554897" cy="1362918"/>
          </a:xfrm>
          <a:prstGeom prst="rect">
            <a:avLst/>
          </a:prstGeom>
          <a:noFill/>
          <a:ln w="9525">
            <a:noFill/>
            <a:miter lim="800000"/>
            <a:headEnd/>
            <a:tailEnd/>
          </a:ln>
        </p:spPr>
      </p:pic>
      <p:grpSp>
        <p:nvGrpSpPr>
          <p:cNvPr id="2" name="Group 103"/>
          <p:cNvGrpSpPr/>
          <p:nvPr/>
        </p:nvGrpSpPr>
        <p:grpSpPr>
          <a:xfrm>
            <a:off x="1319533" y="1105081"/>
            <a:ext cx="6688690" cy="4360154"/>
            <a:chOff x="1319530" y="1409700"/>
            <a:chExt cx="6351270" cy="4140200"/>
          </a:xfrm>
        </p:grpSpPr>
        <p:sp>
          <p:nvSpPr>
            <p:cNvPr id="86" name="Rounded Rectangular Callout 85"/>
            <p:cNvSpPr/>
            <p:nvPr/>
          </p:nvSpPr>
          <p:spPr>
            <a:xfrm>
              <a:off x="1319530" y="5092700"/>
              <a:ext cx="1033780" cy="457200"/>
            </a:xfrm>
            <a:prstGeom prst="wedgeRoundRectCallout">
              <a:avLst>
                <a:gd name="adj1" fmla="val 63111"/>
                <a:gd name="adj2" fmla="val -95833"/>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Health</a:t>
              </a:r>
              <a:endParaRPr lang="en-US" sz="1200" dirty="0">
                <a:solidFill>
                  <a:srgbClr val="FFFFFF"/>
                </a:solidFill>
              </a:endParaRPr>
            </a:p>
          </p:txBody>
        </p:sp>
        <p:sp>
          <p:nvSpPr>
            <p:cNvPr id="87" name="Rounded Rectangular Callout 86"/>
            <p:cNvSpPr/>
            <p:nvPr/>
          </p:nvSpPr>
          <p:spPr>
            <a:xfrm>
              <a:off x="3601720" y="4686300"/>
              <a:ext cx="1414780" cy="457200"/>
            </a:xfrm>
            <a:prstGeom prst="wedgeRoundRectCallout">
              <a:avLst>
                <a:gd name="adj1" fmla="val -8850"/>
                <a:gd name="adj2" fmla="val 115278"/>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Transportation</a:t>
              </a:r>
              <a:endParaRPr lang="en-US" sz="1200" dirty="0">
                <a:solidFill>
                  <a:srgbClr val="FFFFFF"/>
                </a:solidFill>
              </a:endParaRPr>
            </a:p>
          </p:txBody>
        </p:sp>
        <p:sp>
          <p:nvSpPr>
            <p:cNvPr id="88" name="Rounded Rectangular Callout 87"/>
            <p:cNvSpPr/>
            <p:nvPr/>
          </p:nvSpPr>
          <p:spPr>
            <a:xfrm>
              <a:off x="2353310" y="1409700"/>
              <a:ext cx="1033780" cy="685800"/>
            </a:xfrm>
            <a:prstGeom prst="wedgeRoundRectCallout">
              <a:avLst>
                <a:gd name="adj1" fmla="val -78167"/>
                <a:gd name="adj2" fmla="val 65277"/>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Residential Services</a:t>
              </a:r>
              <a:endParaRPr lang="en-US" sz="1200" dirty="0">
                <a:solidFill>
                  <a:srgbClr val="FFFFFF"/>
                </a:solidFill>
              </a:endParaRPr>
            </a:p>
          </p:txBody>
        </p:sp>
        <p:sp>
          <p:nvSpPr>
            <p:cNvPr id="89" name="Rounded Rectangular Callout 88"/>
            <p:cNvSpPr/>
            <p:nvPr/>
          </p:nvSpPr>
          <p:spPr>
            <a:xfrm>
              <a:off x="1468120" y="2425700"/>
              <a:ext cx="1122680" cy="457200"/>
            </a:xfrm>
            <a:prstGeom prst="wedgeRoundRectCallout">
              <a:avLst>
                <a:gd name="adj1" fmla="val -52836"/>
                <a:gd name="adj2" fmla="val 123611"/>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Government</a:t>
              </a:r>
              <a:endParaRPr lang="en-US" sz="1200" dirty="0">
                <a:solidFill>
                  <a:srgbClr val="FFFFFF"/>
                </a:solidFill>
              </a:endParaRPr>
            </a:p>
          </p:txBody>
        </p:sp>
        <p:sp>
          <p:nvSpPr>
            <p:cNvPr id="91" name="Rounded Rectangular Callout 90"/>
            <p:cNvSpPr/>
            <p:nvPr/>
          </p:nvSpPr>
          <p:spPr>
            <a:xfrm>
              <a:off x="3601720" y="1638300"/>
              <a:ext cx="1122680" cy="457200"/>
            </a:xfrm>
            <a:prstGeom prst="wedgeRoundRectCallout">
              <a:avLst>
                <a:gd name="adj1" fmla="val -78854"/>
                <a:gd name="adj2" fmla="val 123611"/>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Education</a:t>
              </a:r>
              <a:endParaRPr lang="en-US" sz="1200" dirty="0">
                <a:solidFill>
                  <a:srgbClr val="FFFFFF"/>
                </a:solidFill>
              </a:endParaRPr>
            </a:p>
          </p:txBody>
        </p:sp>
        <p:sp>
          <p:nvSpPr>
            <p:cNvPr id="94" name="Rounded Rectangular Callout 93"/>
            <p:cNvSpPr/>
            <p:nvPr/>
          </p:nvSpPr>
          <p:spPr>
            <a:xfrm>
              <a:off x="3601720" y="3073400"/>
              <a:ext cx="1122680" cy="457200"/>
            </a:xfrm>
            <a:prstGeom prst="wedgeRoundRectCallout">
              <a:avLst>
                <a:gd name="adj1" fmla="val -15506"/>
                <a:gd name="adj2" fmla="val 173611"/>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Utilities</a:t>
              </a:r>
              <a:endParaRPr lang="en-US" sz="1200" dirty="0">
                <a:solidFill>
                  <a:srgbClr val="FFFFFF"/>
                </a:solidFill>
              </a:endParaRPr>
            </a:p>
          </p:txBody>
        </p:sp>
        <p:sp>
          <p:nvSpPr>
            <p:cNvPr id="95" name="Rounded Rectangular Callout 94"/>
            <p:cNvSpPr/>
            <p:nvPr/>
          </p:nvSpPr>
          <p:spPr>
            <a:xfrm>
              <a:off x="5257800" y="3073400"/>
              <a:ext cx="965200" cy="457200"/>
            </a:xfrm>
            <a:prstGeom prst="wedgeRoundRectCallout">
              <a:avLst>
                <a:gd name="adj1" fmla="val -78855"/>
                <a:gd name="adj2" fmla="val 137499"/>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Retail</a:t>
              </a:r>
              <a:endParaRPr lang="en-US" sz="1200" dirty="0">
                <a:solidFill>
                  <a:srgbClr val="FFFFFF"/>
                </a:solidFill>
              </a:endParaRPr>
            </a:p>
          </p:txBody>
        </p:sp>
        <p:sp>
          <p:nvSpPr>
            <p:cNvPr id="98" name="Rounded Rectangular Callout 97"/>
            <p:cNvSpPr/>
            <p:nvPr/>
          </p:nvSpPr>
          <p:spPr>
            <a:xfrm>
              <a:off x="6223000" y="2654300"/>
              <a:ext cx="1447800" cy="457200"/>
            </a:xfrm>
            <a:prstGeom prst="wedgeRoundRectCallout">
              <a:avLst>
                <a:gd name="adj1" fmla="val 40443"/>
                <a:gd name="adj2" fmla="val 181943"/>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Sports &amp; Entertainment</a:t>
              </a:r>
              <a:endParaRPr lang="en-US" sz="1200" dirty="0">
                <a:solidFill>
                  <a:srgbClr val="FFFFFF"/>
                </a:solidFill>
              </a:endParaRPr>
            </a:p>
          </p:txBody>
        </p:sp>
        <p:sp>
          <p:nvSpPr>
            <p:cNvPr id="100" name="Rounded Rectangular Callout 99"/>
            <p:cNvSpPr/>
            <p:nvPr/>
          </p:nvSpPr>
          <p:spPr>
            <a:xfrm>
              <a:off x="2366010" y="3112736"/>
              <a:ext cx="1033780" cy="457200"/>
            </a:xfrm>
            <a:prstGeom prst="wedgeRoundRectCallout">
              <a:avLst>
                <a:gd name="adj1" fmla="val -51140"/>
                <a:gd name="adj2" fmla="val 95833"/>
                <a:gd name="adj3" fmla="val 16667"/>
              </a:avLst>
            </a:prstGeom>
            <a:ln w="127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1200" dirty="0" smtClean="0">
                  <a:solidFill>
                    <a:srgbClr val="FFFFFF"/>
                  </a:solidFill>
                </a:rPr>
                <a:t>Connected Real Estate</a:t>
              </a:r>
              <a:endParaRPr lang="en-US" sz="1200" dirty="0">
                <a:solidFill>
                  <a:srgbClr val="FFFFFF"/>
                </a:solidFill>
              </a:endParaRPr>
            </a:p>
          </p:txBody>
        </p:sp>
      </p:grpSp>
      <p:sp>
        <p:nvSpPr>
          <p:cNvPr id="102" name="Rounded Rectangle 101"/>
          <p:cNvSpPr/>
          <p:nvPr/>
        </p:nvSpPr>
        <p:spPr>
          <a:xfrm>
            <a:off x="546102" y="5708050"/>
            <a:ext cx="8125469" cy="473465"/>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lnSpc>
                <a:spcPct val="100000"/>
              </a:lnSpc>
              <a:spcBef>
                <a:spcPts val="0"/>
              </a:spcBef>
              <a:spcAft>
                <a:spcPts val="0"/>
              </a:spcAft>
            </a:pPr>
            <a:r>
              <a:rPr lang="en-US" sz="2800" dirty="0" smtClean="0">
                <a:solidFill>
                  <a:srgbClr val="FFFFFF"/>
                </a:solidFill>
              </a:rPr>
              <a:t>Core City Network</a:t>
            </a:r>
            <a:endParaRPr lang="en-US" sz="2800" dirty="0">
              <a:solidFill>
                <a:srgbClr val="FFFFFF"/>
              </a:solidFill>
            </a:endParaRPr>
          </a:p>
        </p:txBody>
      </p:sp>
      <p:sp>
        <p:nvSpPr>
          <p:cNvPr id="17" name="Rectangle 7"/>
          <p:cNvSpPr txBox="1">
            <a:spLocks noChangeArrowheads="1"/>
          </p:cNvSpPr>
          <p:nvPr/>
        </p:nvSpPr>
        <p:spPr>
          <a:xfrm>
            <a:off x="0" y="23813"/>
            <a:ext cx="9144000" cy="1143000"/>
          </a:xfrm>
          <a:prstGeom prst="rect">
            <a:avLst/>
          </a:prstGeom>
        </p:spPr>
        <p:txBody>
          <a:bodyPr vert="horz" lIns="82296" tIns="45720" rIns="82296" bIns="45720" rtlCol="0" anchor="t" anchorCtr="0">
            <a:noAutofit/>
          </a:bodyPr>
          <a:lstStyle>
            <a:lvl1pPr algn="l" rtl="0" eaLnBrk="0" fontAlgn="base" hangingPunct="0">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mj-ea"/>
                <a:cs typeface="+mj-cs"/>
              </a:defRPr>
            </a:lvl1pPr>
            <a:lvl2pPr algn="l" rtl="0" eaLnBrk="0" fontAlgn="base" hangingPunct="0">
              <a:lnSpc>
                <a:spcPct val="80000"/>
              </a:lnSpc>
              <a:spcBef>
                <a:spcPct val="0"/>
              </a:spcBef>
              <a:spcAft>
                <a:spcPct val="0"/>
              </a:spcAft>
              <a:defRPr sz="3600">
                <a:solidFill>
                  <a:schemeClr val="tx1"/>
                </a:solidFill>
                <a:latin typeface="Arial" pitchFamily="34" charset="0"/>
              </a:defRPr>
            </a:lvl2pPr>
            <a:lvl3pPr algn="l" rtl="0" eaLnBrk="0" fontAlgn="base" hangingPunct="0">
              <a:lnSpc>
                <a:spcPct val="80000"/>
              </a:lnSpc>
              <a:spcBef>
                <a:spcPct val="0"/>
              </a:spcBef>
              <a:spcAft>
                <a:spcPct val="0"/>
              </a:spcAft>
              <a:defRPr sz="3600">
                <a:solidFill>
                  <a:schemeClr val="tx1"/>
                </a:solidFill>
                <a:latin typeface="Arial" pitchFamily="34" charset="0"/>
              </a:defRPr>
            </a:lvl3pPr>
            <a:lvl4pPr algn="l" rtl="0" eaLnBrk="0" fontAlgn="base" hangingPunct="0">
              <a:lnSpc>
                <a:spcPct val="80000"/>
              </a:lnSpc>
              <a:spcBef>
                <a:spcPct val="0"/>
              </a:spcBef>
              <a:spcAft>
                <a:spcPct val="0"/>
              </a:spcAft>
              <a:defRPr sz="3600">
                <a:solidFill>
                  <a:schemeClr val="tx1"/>
                </a:solidFill>
                <a:latin typeface="Arial" pitchFamily="34" charset="0"/>
              </a:defRPr>
            </a:lvl4pPr>
            <a:lvl5pPr algn="l" rtl="0" eaLnBrk="0" fontAlgn="base" hangingPunct="0">
              <a:lnSpc>
                <a:spcPct val="80000"/>
              </a:lnSpc>
              <a:spcBef>
                <a:spcPct val="0"/>
              </a:spcBef>
              <a:spcAft>
                <a:spcPct val="0"/>
              </a:spcAft>
              <a:defRPr sz="3600">
                <a:solidFill>
                  <a:schemeClr val="tx1"/>
                </a:solidFill>
                <a:latin typeface="Arial" pitchFamily="34" charset="0"/>
              </a:defRPr>
            </a:lvl5pPr>
            <a:lvl6pPr marL="457200" algn="l" rtl="0" fontAlgn="base">
              <a:lnSpc>
                <a:spcPct val="80000"/>
              </a:lnSpc>
              <a:spcBef>
                <a:spcPct val="0"/>
              </a:spcBef>
              <a:spcAft>
                <a:spcPct val="0"/>
              </a:spcAft>
              <a:defRPr sz="3600">
                <a:solidFill>
                  <a:schemeClr val="tx1"/>
                </a:solidFill>
                <a:latin typeface="Arial" pitchFamily="34" charset="0"/>
              </a:defRPr>
            </a:lvl6pPr>
            <a:lvl7pPr marL="914400" algn="l" rtl="0" fontAlgn="base">
              <a:lnSpc>
                <a:spcPct val="80000"/>
              </a:lnSpc>
              <a:spcBef>
                <a:spcPct val="0"/>
              </a:spcBef>
              <a:spcAft>
                <a:spcPct val="0"/>
              </a:spcAft>
              <a:defRPr sz="3600">
                <a:solidFill>
                  <a:schemeClr val="tx1"/>
                </a:solidFill>
                <a:latin typeface="Arial" pitchFamily="34" charset="0"/>
              </a:defRPr>
            </a:lvl7pPr>
            <a:lvl8pPr marL="1371600" algn="l" rtl="0" fontAlgn="base">
              <a:lnSpc>
                <a:spcPct val="80000"/>
              </a:lnSpc>
              <a:spcBef>
                <a:spcPct val="0"/>
              </a:spcBef>
              <a:spcAft>
                <a:spcPct val="0"/>
              </a:spcAft>
              <a:defRPr sz="3600">
                <a:solidFill>
                  <a:schemeClr val="tx1"/>
                </a:solidFill>
                <a:latin typeface="Arial" pitchFamily="34" charset="0"/>
              </a:defRPr>
            </a:lvl8pPr>
            <a:lvl9pPr marL="1828800" algn="l" rtl="0" fontAlgn="base">
              <a:lnSpc>
                <a:spcPct val="80000"/>
              </a:lnSpc>
              <a:spcBef>
                <a:spcPct val="0"/>
              </a:spcBef>
              <a:spcAft>
                <a:spcPct val="0"/>
              </a:spcAft>
              <a:defRPr sz="3600">
                <a:solidFill>
                  <a:schemeClr val="tx1"/>
                </a:solidFill>
                <a:latin typeface="Arial" pitchFamily="34" charset="0"/>
              </a:defRPr>
            </a:lvl9pPr>
          </a:lstStyle>
          <a:p>
            <a:pPr eaLnBrk="1" hangingPunct="1"/>
            <a:r>
              <a:rPr lang="en-US" dirty="0" smtClean="0">
                <a:latin typeface="Arial" charset="0"/>
                <a:ea typeface="ＭＳ Ｐゴシック" charset="0"/>
                <a:cs typeface="ＭＳ Ｐゴシック" charset="0"/>
              </a:rPr>
              <a:t>Linking Services to Create </a:t>
            </a:r>
          </a:p>
          <a:p>
            <a:pPr eaLnBrk="1" hangingPunct="1"/>
            <a:r>
              <a:rPr lang="en-US" dirty="0" smtClean="0">
                <a:latin typeface="Arial" charset="0"/>
                <a:ea typeface="ＭＳ Ｐゴシック" charset="0"/>
                <a:cs typeface="ＭＳ Ｐゴシック" charset="0"/>
              </a:rPr>
              <a:t>Smart + Connected Communities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789670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1000"/>
                                        <p:tgtEl>
                                          <p:spTgt spid="102"/>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2700" decel="100000" fill="hold"/>
                                        <p:tgtEl>
                                          <p:spTgt spid="2"/>
                                        </p:tgtEl>
                                        <p:attrNameLst>
                                          <p:attrName>ppt_y</p:attrName>
                                        </p:attrNameLst>
                                      </p:cBhvr>
                                      <p:tavLst>
                                        <p:tav tm="0">
                                          <p:val>
                                            <p:strVal val="#ppt_y+1"/>
                                          </p:val>
                                        </p:tav>
                                        <p:tav tm="100000">
                                          <p:val>
                                            <p:strVal val="#ppt_y-.03"/>
                                          </p:val>
                                        </p:tav>
                                      </p:tavLst>
                                    </p:anim>
                                    <p:anim calcmode="lin" valueType="num">
                                      <p:cBhvr>
                                        <p:cTn id="14" dur="300" accel="100000" fill="hold">
                                          <p:stCondLst>
                                            <p:cond delay="27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Community Exchange: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Enabling a Smart + Connected Community</a:t>
            </a:r>
            <a:endParaRPr lang="en-US" sz="2800" dirty="0">
              <a:latin typeface="Arial" charset="0"/>
              <a:ea typeface="ＭＳ Ｐゴシック" charset="0"/>
              <a:cs typeface="ＭＳ Ｐゴシック" charset="0"/>
            </a:endParaRPr>
          </a:p>
        </p:txBody>
      </p:sp>
      <p:pic>
        <p:nvPicPr>
          <p:cNvPr id="5" name="Picture 15"/>
          <p:cNvPicPr>
            <a:picLocks noChangeAspect="1" noChangeArrowheads="1"/>
          </p:cNvPicPr>
          <p:nvPr/>
        </p:nvPicPr>
        <p:blipFill>
          <a:blip r:embed="rId3" cstate="print"/>
          <a:srcRect/>
          <a:stretch>
            <a:fillRect/>
          </a:stretch>
        </p:blipFill>
        <p:spPr bwMode="auto">
          <a:xfrm>
            <a:off x="4732889" y="4052652"/>
            <a:ext cx="2678113" cy="565150"/>
          </a:xfrm>
          <a:prstGeom prst="rect">
            <a:avLst/>
          </a:prstGeom>
          <a:noFill/>
          <a:ln w="9525" algn="ctr">
            <a:noFill/>
            <a:miter lim="800000"/>
            <a:headEnd/>
            <a:tailEnd/>
          </a:ln>
        </p:spPr>
      </p:pic>
      <p:grpSp>
        <p:nvGrpSpPr>
          <p:cNvPr id="6" name="Group 22"/>
          <p:cNvGrpSpPr>
            <a:grpSpLocks/>
          </p:cNvGrpSpPr>
          <p:nvPr/>
        </p:nvGrpSpPr>
        <p:grpSpPr bwMode="auto">
          <a:xfrm>
            <a:off x="827639" y="2309577"/>
            <a:ext cx="5119688" cy="2897188"/>
            <a:chOff x="1791516" y="3124200"/>
            <a:chExt cx="5628187" cy="3185160"/>
          </a:xfrm>
        </p:grpSpPr>
        <p:pic>
          <p:nvPicPr>
            <p:cNvPr id="7" name="Picture 34" descr="3"/>
            <p:cNvPicPr>
              <a:picLocks noChangeAspect="1" noChangeArrowheads="1"/>
            </p:cNvPicPr>
            <p:nvPr/>
          </p:nvPicPr>
          <p:blipFill>
            <a:blip r:embed="rId4" cstate="print"/>
            <a:srcRect/>
            <a:stretch>
              <a:fillRect/>
            </a:stretch>
          </p:blipFill>
          <p:spPr bwMode="auto">
            <a:xfrm>
              <a:off x="2257425" y="3124200"/>
              <a:ext cx="4876800" cy="3057525"/>
            </a:xfrm>
            <a:prstGeom prst="ellipse">
              <a:avLst/>
            </a:prstGeom>
            <a:ln>
              <a:noFill/>
            </a:ln>
            <a:effectLst>
              <a:softEdge rad="112500"/>
            </a:effectLst>
          </p:spPr>
        </p:pic>
        <p:sp>
          <p:nvSpPr>
            <p:cNvPr id="8" name="AutoShape 8"/>
            <p:cNvSpPr>
              <a:spLocks noChangeArrowheads="1"/>
            </p:cNvSpPr>
            <p:nvPr/>
          </p:nvSpPr>
          <p:spPr bwMode="auto">
            <a:xfrm>
              <a:off x="1791516" y="3245349"/>
              <a:ext cx="5628187" cy="3064011"/>
            </a:xfrm>
            <a:custGeom>
              <a:avLst/>
              <a:gdLst>
                <a:gd name="T0" fmla="*/ 2814094 w 21600"/>
                <a:gd name="T1" fmla="*/ 0 h 21600"/>
                <a:gd name="T2" fmla="*/ 824165 w 21600"/>
                <a:gd name="T3" fmla="*/ 448679 h 21600"/>
                <a:gd name="T4" fmla="*/ 0 w 21600"/>
                <a:gd name="T5" fmla="*/ 1532006 h 21600"/>
                <a:gd name="T6" fmla="*/ 824165 w 21600"/>
                <a:gd name="T7" fmla="*/ 2615332 h 21600"/>
                <a:gd name="T8" fmla="*/ 2814094 w 21600"/>
                <a:gd name="T9" fmla="*/ 3064011 h 21600"/>
                <a:gd name="T10" fmla="*/ 4804023 w 21600"/>
                <a:gd name="T11" fmla="*/ 2615332 h 21600"/>
                <a:gd name="T12" fmla="*/ 5628187 w 21600"/>
                <a:gd name="T13" fmla="*/ 1532006 h 21600"/>
                <a:gd name="T14" fmla="*/ 4804023 w 21600"/>
                <a:gd name="T15" fmla="*/ 44867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38" y="10800"/>
                  </a:moveTo>
                  <a:cubicBezTo>
                    <a:pt x="1438" y="15970"/>
                    <a:pt x="5630" y="20162"/>
                    <a:pt x="10800" y="20162"/>
                  </a:cubicBezTo>
                  <a:cubicBezTo>
                    <a:pt x="15970" y="20162"/>
                    <a:pt x="20162" y="15970"/>
                    <a:pt x="20162" y="10800"/>
                  </a:cubicBezTo>
                  <a:cubicBezTo>
                    <a:pt x="20162" y="5630"/>
                    <a:pt x="15970" y="1438"/>
                    <a:pt x="10800" y="1438"/>
                  </a:cubicBezTo>
                  <a:cubicBezTo>
                    <a:pt x="5630" y="1438"/>
                    <a:pt x="1438" y="5630"/>
                    <a:pt x="1438" y="10800"/>
                  </a:cubicBezTo>
                  <a:close/>
                </a:path>
              </a:pathLst>
            </a:custGeom>
            <a:gradFill rotWithShape="1">
              <a:gsLst>
                <a:gs pos="0">
                  <a:srgbClr val="DDDDDD"/>
                </a:gs>
                <a:gs pos="100000">
                  <a:srgbClr val="666666"/>
                </a:gs>
              </a:gsLst>
              <a:lin ang="5400000" scaled="1"/>
            </a:gradFill>
            <a:ln w="9525">
              <a:noFill/>
              <a:round/>
              <a:headEnd/>
              <a:tailEnd/>
            </a:ln>
          </p:spPr>
          <p:txBody>
            <a:bodyPr wrap="none" anchor="ctr"/>
            <a:lstStyle/>
            <a:p>
              <a:endParaRPr lang="en-US" dirty="0">
                <a:solidFill>
                  <a:srgbClr val="000000"/>
                </a:solidFill>
              </a:endParaRPr>
            </a:p>
          </p:txBody>
        </p:sp>
      </p:grpSp>
      <p:grpSp>
        <p:nvGrpSpPr>
          <p:cNvPr id="9" name="Group 40"/>
          <p:cNvGrpSpPr>
            <a:grpSpLocks/>
          </p:cNvGrpSpPr>
          <p:nvPr/>
        </p:nvGrpSpPr>
        <p:grpSpPr bwMode="auto">
          <a:xfrm>
            <a:off x="-266148" y="2011127"/>
            <a:ext cx="2438400" cy="2044700"/>
            <a:chOff x="867827" y="2041573"/>
            <a:chExt cx="2438400" cy="2044926"/>
          </a:xfrm>
        </p:grpSpPr>
        <p:grpSp>
          <p:nvGrpSpPr>
            <p:cNvPr id="10" name="Group 28"/>
            <p:cNvGrpSpPr>
              <a:grpSpLocks/>
            </p:cNvGrpSpPr>
            <p:nvPr/>
          </p:nvGrpSpPr>
          <p:grpSpPr bwMode="auto">
            <a:xfrm>
              <a:off x="1097561" y="2109653"/>
              <a:ext cx="1976846" cy="1976846"/>
              <a:chOff x="4966063" y="-1524000"/>
              <a:chExt cx="2663825" cy="2663825"/>
            </a:xfrm>
          </p:grpSpPr>
          <p:pic>
            <p:nvPicPr>
              <p:cNvPr id="12" name="Picture 5" descr="C:\Documents and Settings\rasrivas\My Documents\wip\2009 projects\Ray H- 2009\More Latest from Ray-July 2010\Utilities.png"/>
              <p:cNvPicPr>
                <a:picLocks noChangeAspect="1" noChangeArrowheads="1"/>
              </p:cNvPicPr>
              <p:nvPr/>
            </p:nvPicPr>
            <p:blipFill>
              <a:blip r:embed="rId5" cstate="print"/>
              <a:srcRect/>
              <a:stretch>
                <a:fillRect/>
              </a:stretch>
            </p:blipFill>
            <p:spPr bwMode="auto">
              <a:xfrm>
                <a:off x="5290275" y="-1184593"/>
                <a:ext cx="2038350" cy="2028826"/>
              </a:xfrm>
              <a:prstGeom prst="rect">
                <a:avLst/>
              </a:prstGeom>
              <a:noFill/>
              <a:ln w="9525">
                <a:noFill/>
                <a:miter lim="800000"/>
                <a:headEnd/>
                <a:tailEnd/>
              </a:ln>
            </p:spPr>
          </p:pic>
          <p:pic>
            <p:nvPicPr>
              <p:cNvPr id="13" name="Picture 27" descr="FotoIcon dark"/>
              <p:cNvPicPr>
                <a:picLocks noChangeAspect="1" noChangeArrowheads="1"/>
              </p:cNvPicPr>
              <p:nvPr/>
            </p:nvPicPr>
            <p:blipFill>
              <a:blip r:embed="rId6" cstate="print"/>
              <a:srcRect/>
              <a:stretch>
                <a:fillRect/>
              </a:stretch>
            </p:blipFill>
            <p:spPr bwMode="auto">
              <a:xfrm>
                <a:off x="4966063" y="-1524000"/>
                <a:ext cx="2663825" cy="2663825"/>
              </a:xfrm>
              <a:prstGeom prst="rect">
                <a:avLst/>
              </a:prstGeom>
              <a:noFill/>
              <a:ln w="9525">
                <a:noFill/>
                <a:miter lim="800000"/>
                <a:headEnd/>
                <a:tailEnd/>
              </a:ln>
            </p:spPr>
          </p:pic>
        </p:grpSp>
        <p:sp>
          <p:nvSpPr>
            <p:cNvPr id="11" name="Text Box 20"/>
            <p:cNvSpPr txBox="1">
              <a:spLocks noChangeArrowheads="1"/>
            </p:cNvSpPr>
            <p:nvPr/>
          </p:nvSpPr>
          <p:spPr bwMode="gray">
            <a:xfrm>
              <a:off x="867827" y="2041573"/>
              <a:ext cx="2438400" cy="307811"/>
            </a:xfrm>
            <a:prstGeom prst="rect">
              <a:avLst/>
            </a:prstGeom>
            <a:noFill/>
            <a:ln w="9525">
              <a:noFill/>
              <a:miter lim="800000"/>
              <a:headEnd/>
              <a:tailEnd/>
            </a:ln>
          </p:spPr>
          <p:txBody>
            <a:bodyPr>
              <a:spAutoFit/>
            </a:bodyPr>
            <a:lstStyle/>
            <a:p>
              <a:pPr algn="ctr" defTabSz="801688">
                <a:spcBef>
                  <a:spcPct val="20000"/>
                </a:spcBef>
              </a:pPr>
              <a:r>
                <a:rPr lang="en-US" sz="1400" b="1" dirty="0">
                  <a:solidFill>
                    <a:srgbClr val="000000"/>
                  </a:solidFill>
                  <a:cs typeface="Arial" charset="0"/>
                </a:rPr>
                <a:t>Utilities</a:t>
              </a:r>
            </a:p>
          </p:txBody>
        </p:sp>
      </p:grpSp>
      <p:grpSp>
        <p:nvGrpSpPr>
          <p:cNvPr id="14" name="Group 41"/>
          <p:cNvGrpSpPr>
            <a:grpSpLocks/>
          </p:cNvGrpSpPr>
          <p:nvPr/>
        </p:nvGrpSpPr>
        <p:grpSpPr bwMode="auto">
          <a:xfrm>
            <a:off x="2234164" y="1076090"/>
            <a:ext cx="2438400" cy="2054225"/>
            <a:chOff x="3369228" y="1105989"/>
            <a:chExt cx="2438400" cy="2055132"/>
          </a:xfrm>
        </p:grpSpPr>
        <p:grpSp>
          <p:nvGrpSpPr>
            <p:cNvPr id="15" name="Group 24"/>
            <p:cNvGrpSpPr>
              <a:grpSpLocks/>
            </p:cNvGrpSpPr>
            <p:nvPr/>
          </p:nvGrpSpPr>
          <p:grpSpPr bwMode="auto">
            <a:xfrm>
              <a:off x="3592795" y="1184275"/>
              <a:ext cx="1976846" cy="1976846"/>
              <a:chOff x="8568553" y="3270613"/>
              <a:chExt cx="2663825" cy="2663825"/>
            </a:xfrm>
          </p:grpSpPr>
          <p:pic>
            <p:nvPicPr>
              <p:cNvPr id="17" name="Picture 2" descr="C:\Documents and Settings\rasrivas\My Documents\wip\2009 projects\Ray H- 2009\More Latest from Ray-July 2010\Airport-Transportation.png"/>
              <p:cNvPicPr>
                <a:picLocks noChangeAspect="1" noChangeArrowheads="1"/>
              </p:cNvPicPr>
              <p:nvPr/>
            </p:nvPicPr>
            <p:blipFill>
              <a:blip r:embed="rId7" cstate="print"/>
              <a:srcRect/>
              <a:stretch>
                <a:fillRect/>
              </a:stretch>
            </p:blipFill>
            <p:spPr bwMode="auto">
              <a:xfrm>
                <a:off x="8882471" y="3575050"/>
                <a:ext cx="2038350" cy="2028825"/>
              </a:xfrm>
              <a:prstGeom prst="rect">
                <a:avLst/>
              </a:prstGeom>
              <a:noFill/>
              <a:ln w="9525">
                <a:noFill/>
                <a:miter lim="800000"/>
                <a:headEnd/>
                <a:tailEnd/>
              </a:ln>
            </p:spPr>
          </p:pic>
          <p:pic>
            <p:nvPicPr>
              <p:cNvPr id="18" name="Picture 27" descr="FotoIcon dark"/>
              <p:cNvPicPr>
                <a:picLocks noChangeAspect="1" noChangeArrowheads="1"/>
              </p:cNvPicPr>
              <p:nvPr/>
            </p:nvPicPr>
            <p:blipFill>
              <a:blip r:embed="rId6" cstate="print"/>
              <a:srcRect/>
              <a:stretch>
                <a:fillRect/>
              </a:stretch>
            </p:blipFill>
            <p:spPr bwMode="auto">
              <a:xfrm>
                <a:off x="8568553" y="3270613"/>
                <a:ext cx="2663825" cy="2663825"/>
              </a:xfrm>
              <a:prstGeom prst="rect">
                <a:avLst/>
              </a:prstGeom>
              <a:noFill/>
              <a:ln w="9525">
                <a:noFill/>
                <a:miter lim="800000"/>
                <a:headEnd/>
                <a:tailEnd/>
              </a:ln>
            </p:spPr>
          </p:pic>
        </p:grpSp>
        <p:sp>
          <p:nvSpPr>
            <p:cNvPr id="16" name="Text Box 20"/>
            <p:cNvSpPr txBox="1">
              <a:spLocks noChangeArrowheads="1"/>
            </p:cNvSpPr>
            <p:nvPr/>
          </p:nvSpPr>
          <p:spPr bwMode="gray">
            <a:xfrm>
              <a:off x="3369228" y="1105989"/>
              <a:ext cx="2438400" cy="307913"/>
            </a:xfrm>
            <a:prstGeom prst="rect">
              <a:avLst/>
            </a:prstGeom>
            <a:noFill/>
            <a:ln w="9525">
              <a:noFill/>
              <a:miter lim="800000"/>
              <a:headEnd/>
              <a:tailEnd/>
            </a:ln>
          </p:spPr>
          <p:txBody>
            <a:bodyPr>
              <a:spAutoFit/>
            </a:bodyPr>
            <a:lstStyle/>
            <a:p>
              <a:pPr algn="ctr" defTabSz="801688">
                <a:spcBef>
                  <a:spcPct val="20000"/>
                </a:spcBef>
              </a:pPr>
              <a:r>
                <a:rPr lang="en-US" sz="1400" b="1" dirty="0">
                  <a:solidFill>
                    <a:srgbClr val="000000"/>
                  </a:solidFill>
                  <a:cs typeface="Arial" charset="0"/>
                </a:rPr>
                <a:t>Transportation</a:t>
              </a:r>
            </a:p>
          </p:txBody>
        </p:sp>
      </p:grpSp>
      <p:grpSp>
        <p:nvGrpSpPr>
          <p:cNvPr id="19" name="Group 42"/>
          <p:cNvGrpSpPr>
            <a:grpSpLocks/>
          </p:cNvGrpSpPr>
          <p:nvPr/>
        </p:nvGrpSpPr>
        <p:grpSpPr bwMode="auto">
          <a:xfrm>
            <a:off x="4829727" y="2408002"/>
            <a:ext cx="2438400" cy="2092325"/>
            <a:chOff x="5964384" y="2438400"/>
            <a:chExt cx="2438400" cy="2092233"/>
          </a:xfrm>
        </p:grpSpPr>
        <p:grpSp>
          <p:nvGrpSpPr>
            <p:cNvPr id="20" name="Group 25"/>
            <p:cNvGrpSpPr>
              <a:grpSpLocks/>
            </p:cNvGrpSpPr>
            <p:nvPr/>
          </p:nvGrpSpPr>
          <p:grpSpPr bwMode="auto">
            <a:xfrm>
              <a:off x="6106035" y="2553787"/>
              <a:ext cx="1976846" cy="1976846"/>
              <a:chOff x="7010400" y="-509452"/>
              <a:chExt cx="2663825" cy="2663825"/>
            </a:xfrm>
          </p:grpSpPr>
          <p:pic>
            <p:nvPicPr>
              <p:cNvPr id="22" name="Picture 3" descr="C:\Documents and Settings\rasrivas\My Documents\wip\2009 projects\Ray H- 2009\More Latest from Ray-July 2010\Safety-and-Security.png"/>
              <p:cNvPicPr>
                <a:picLocks noChangeAspect="1" noChangeArrowheads="1"/>
              </p:cNvPicPr>
              <p:nvPr/>
            </p:nvPicPr>
            <p:blipFill>
              <a:blip r:embed="rId8" cstate="print"/>
              <a:srcRect/>
              <a:stretch>
                <a:fillRect/>
              </a:stretch>
            </p:blipFill>
            <p:spPr bwMode="auto">
              <a:xfrm>
                <a:off x="7327674" y="-158842"/>
                <a:ext cx="2038351" cy="2028825"/>
              </a:xfrm>
              <a:prstGeom prst="rect">
                <a:avLst/>
              </a:prstGeom>
              <a:noFill/>
              <a:ln w="9525">
                <a:noFill/>
                <a:miter lim="800000"/>
                <a:headEnd/>
                <a:tailEnd/>
              </a:ln>
            </p:spPr>
          </p:pic>
          <p:pic>
            <p:nvPicPr>
              <p:cNvPr id="23" name="Picture 27" descr="FotoIcon dark"/>
              <p:cNvPicPr>
                <a:picLocks noChangeAspect="1" noChangeArrowheads="1"/>
              </p:cNvPicPr>
              <p:nvPr/>
            </p:nvPicPr>
            <p:blipFill>
              <a:blip r:embed="rId6" cstate="print"/>
              <a:srcRect/>
              <a:stretch>
                <a:fillRect/>
              </a:stretch>
            </p:blipFill>
            <p:spPr bwMode="auto">
              <a:xfrm>
                <a:off x="7010400" y="-509452"/>
                <a:ext cx="2663825" cy="2663825"/>
              </a:xfrm>
              <a:prstGeom prst="rect">
                <a:avLst/>
              </a:prstGeom>
              <a:noFill/>
              <a:ln w="9525">
                <a:noFill/>
                <a:miter lim="800000"/>
                <a:headEnd/>
                <a:tailEnd/>
              </a:ln>
            </p:spPr>
          </p:pic>
        </p:grpSp>
        <p:sp>
          <p:nvSpPr>
            <p:cNvPr id="21" name="Text Box 20"/>
            <p:cNvSpPr txBox="1">
              <a:spLocks noChangeArrowheads="1"/>
            </p:cNvSpPr>
            <p:nvPr/>
          </p:nvSpPr>
          <p:spPr bwMode="gray">
            <a:xfrm>
              <a:off x="5964384" y="2438400"/>
              <a:ext cx="2438400" cy="304800"/>
            </a:xfrm>
            <a:prstGeom prst="rect">
              <a:avLst/>
            </a:prstGeom>
            <a:noFill/>
            <a:ln w="9525">
              <a:noFill/>
              <a:miter lim="800000"/>
              <a:headEnd/>
              <a:tailEnd/>
            </a:ln>
          </p:spPr>
          <p:txBody>
            <a:bodyPr>
              <a:spAutoFit/>
            </a:bodyPr>
            <a:lstStyle/>
            <a:p>
              <a:pPr algn="ctr" defTabSz="801688">
                <a:spcBef>
                  <a:spcPct val="20000"/>
                </a:spcBef>
              </a:pPr>
              <a:r>
                <a:rPr lang="en-US" sz="1400" b="1" dirty="0">
                  <a:solidFill>
                    <a:srgbClr val="000000"/>
                  </a:solidFill>
                  <a:cs typeface="Arial" charset="0"/>
                </a:rPr>
                <a:t>Safety &amp; Security</a:t>
              </a:r>
            </a:p>
          </p:txBody>
        </p:sp>
      </p:grpSp>
      <p:grpSp>
        <p:nvGrpSpPr>
          <p:cNvPr id="24" name="Group 45"/>
          <p:cNvGrpSpPr>
            <a:grpSpLocks/>
          </p:cNvGrpSpPr>
          <p:nvPr/>
        </p:nvGrpSpPr>
        <p:grpSpPr bwMode="auto">
          <a:xfrm>
            <a:off x="3213652" y="4208227"/>
            <a:ext cx="2708275" cy="2146300"/>
            <a:chOff x="4347955" y="4238897"/>
            <a:chExt cx="2707763" cy="2145306"/>
          </a:xfrm>
        </p:grpSpPr>
        <p:pic>
          <p:nvPicPr>
            <p:cNvPr id="25" name="Picture 15"/>
            <p:cNvPicPr>
              <a:picLocks noChangeAspect="1" noChangeArrowheads="1"/>
            </p:cNvPicPr>
            <p:nvPr/>
          </p:nvPicPr>
          <p:blipFill>
            <a:blip r:embed="rId3" cstate="print"/>
            <a:srcRect/>
            <a:stretch>
              <a:fillRect/>
            </a:stretch>
          </p:blipFill>
          <p:spPr bwMode="auto">
            <a:xfrm>
              <a:off x="4377606" y="5819053"/>
              <a:ext cx="2678112" cy="565150"/>
            </a:xfrm>
            <a:prstGeom prst="rect">
              <a:avLst/>
            </a:prstGeom>
            <a:noFill/>
            <a:ln w="9525" algn="ctr">
              <a:noFill/>
              <a:miter lim="800000"/>
              <a:headEnd/>
              <a:tailEnd/>
            </a:ln>
          </p:spPr>
        </p:pic>
        <p:grpSp>
          <p:nvGrpSpPr>
            <p:cNvPr id="26" name="Group 23"/>
            <p:cNvGrpSpPr>
              <a:grpSpLocks/>
            </p:cNvGrpSpPr>
            <p:nvPr/>
          </p:nvGrpSpPr>
          <p:grpSpPr bwMode="auto">
            <a:xfrm>
              <a:off x="4551418" y="4238897"/>
              <a:ext cx="1976846" cy="1976846"/>
              <a:chOff x="5334000" y="1116874"/>
              <a:chExt cx="2663825" cy="2663825"/>
            </a:xfrm>
          </p:grpSpPr>
          <p:pic>
            <p:nvPicPr>
              <p:cNvPr id="28" name="Picture 4" descr="C:\Documents and Settings\rasrivas\My Documents\wip\2009 projects\Ray H- 2009\More Latest from Ray-July 2010\Real-Estate.png"/>
              <p:cNvPicPr>
                <a:picLocks noChangeAspect="1" noChangeArrowheads="1"/>
              </p:cNvPicPr>
              <p:nvPr/>
            </p:nvPicPr>
            <p:blipFill>
              <a:blip r:embed="rId9" cstate="print"/>
              <a:srcRect/>
              <a:stretch>
                <a:fillRect/>
              </a:stretch>
            </p:blipFill>
            <p:spPr bwMode="auto">
              <a:xfrm>
                <a:off x="5643563" y="1416050"/>
                <a:ext cx="2038350" cy="2028825"/>
              </a:xfrm>
              <a:prstGeom prst="rect">
                <a:avLst/>
              </a:prstGeom>
              <a:noFill/>
              <a:ln w="9525">
                <a:noFill/>
                <a:miter lim="800000"/>
                <a:headEnd/>
                <a:tailEnd/>
              </a:ln>
            </p:spPr>
          </p:pic>
          <p:pic>
            <p:nvPicPr>
              <p:cNvPr id="29" name="Picture 27" descr="FotoIcon dark"/>
              <p:cNvPicPr>
                <a:picLocks noChangeAspect="1" noChangeArrowheads="1"/>
              </p:cNvPicPr>
              <p:nvPr/>
            </p:nvPicPr>
            <p:blipFill>
              <a:blip r:embed="rId6" cstate="print"/>
              <a:srcRect/>
              <a:stretch>
                <a:fillRect/>
              </a:stretch>
            </p:blipFill>
            <p:spPr bwMode="auto">
              <a:xfrm>
                <a:off x="5334000" y="1116874"/>
                <a:ext cx="2663825" cy="2663825"/>
              </a:xfrm>
              <a:prstGeom prst="rect">
                <a:avLst/>
              </a:prstGeom>
              <a:noFill/>
              <a:ln w="9525">
                <a:noFill/>
                <a:miter lim="800000"/>
                <a:headEnd/>
                <a:tailEnd/>
              </a:ln>
            </p:spPr>
          </p:pic>
        </p:grpSp>
        <p:sp>
          <p:nvSpPr>
            <p:cNvPr id="27" name="Text Box 20"/>
            <p:cNvSpPr txBox="1">
              <a:spLocks noChangeArrowheads="1"/>
            </p:cNvSpPr>
            <p:nvPr/>
          </p:nvSpPr>
          <p:spPr bwMode="gray">
            <a:xfrm>
              <a:off x="4347955" y="5943082"/>
              <a:ext cx="2437939" cy="304659"/>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defTabSz="801688">
                <a:spcBef>
                  <a:spcPct val="20000"/>
                </a:spcBef>
                <a:defRPr/>
              </a:pPr>
              <a:r>
                <a:rPr lang="en-US" sz="1400" b="1" dirty="0">
                  <a:solidFill>
                    <a:srgbClr val="000000"/>
                  </a:solidFill>
                  <a:effectLst>
                    <a:outerShdw blurRad="38100" dist="38100" dir="2700000" algn="tl">
                      <a:srgbClr val="000000">
                        <a:alpha val="43137"/>
                      </a:srgbClr>
                    </a:outerShdw>
                  </a:effectLst>
                  <a:cs typeface="Arial" charset="0"/>
                </a:rPr>
                <a:t>Real Estate</a:t>
              </a:r>
            </a:p>
          </p:txBody>
        </p:sp>
      </p:grpSp>
      <p:grpSp>
        <p:nvGrpSpPr>
          <p:cNvPr id="30" name="Group 46"/>
          <p:cNvGrpSpPr>
            <a:grpSpLocks/>
          </p:cNvGrpSpPr>
          <p:nvPr/>
        </p:nvGrpSpPr>
        <p:grpSpPr bwMode="auto">
          <a:xfrm>
            <a:off x="618089" y="4097102"/>
            <a:ext cx="2678113" cy="2173288"/>
            <a:chOff x="1752600" y="4126865"/>
            <a:chExt cx="2678112" cy="2174210"/>
          </a:xfrm>
        </p:grpSpPr>
        <p:pic>
          <p:nvPicPr>
            <p:cNvPr id="31" name="Picture 15"/>
            <p:cNvPicPr>
              <a:picLocks noChangeAspect="1" noChangeArrowheads="1"/>
            </p:cNvPicPr>
            <p:nvPr/>
          </p:nvPicPr>
          <p:blipFill>
            <a:blip r:embed="rId3" cstate="print"/>
            <a:srcRect/>
            <a:stretch>
              <a:fillRect/>
            </a:stretch>
          </p:blipFill>
          <p:spPr bwMode="auto">
            <a:xfrm>
              <a:off x="1752600" y="5735925"/>
              <a:ext cx="2678112" cy="565150"/>
            </a:xfrm>
            <a:prstGeom prst="rect">
              <a:avLst/>
            </a:prstGeom>
            <a:noFill/>
            <a:ln w="9525" algn="ctr">
              <a:noFill/>
              <a:miter lim="800000"/>
              <a:headEnd/>
              <a:tailEnd/>
            </a:ln>
          </p:spPr>
        </p:pic>
        <p:grpSp>
          <p:nvGrpSpPr>
            <p:cNvPr id="32" name="Group 31"/>
            <p:cNvGrpSpPr>
              <a:grpSpLocks/>
            </p:cNvGrpSpPr>
            <p:nvPr/>
          </p:nvGrpSpPr>
          <p:grpSpPr bwMode="auto">
            <a:xfrm>
              <a:off x="2080364" y="4126865"/>
              <a:ext cx="1976846" cy="1976846"/>
              <a:chOff x="6598921" y="-837021"/>
              <a:chExt cx="1976846" cy="1976846"/>
            </a:xfrm>
          </p:grpSpPr>
          <p:pic>
            <p:nvPicPr>
              <p:cNvPr id="34" name="Picture 38" descr="C:\Documents and Settings\rasrivas\My Documents\wip\2009 projects\Ray H- 2009\More Latest from Ray-July 2010\Govt.png"/>
              <p:cNvPicPr>
                <a:picLocks noChangeAspect="1" noChangeArrowheads="1"/>
              </p:cNvPicPr>
              <p:nvPr/>
            </p:nvPicPr>
            <p:blipFill>
              <a:blip r:embed="rId10" cstate="print"/>
              <a:srcRect/>
              <a:stretch>
                <a:fillRect/>
              </a:stretch>
            </p:blipFill>
            <p:spPr bwMode="auto">
              <a:xfrm>
                <a:off x="6844393" y="-582293"/>
                <a:ext cx="1503718" cy="1496691"/>
              </a:xfrm>
              <a:prstGeom prst="rect">
                <a:avLst/>
              </a:prstGeom>
              <a:noFill/>
              <a:ln w="9525">
                <a:noFill/>
                <a:miter lim="800000"/>
                <a:headEnd/>
                <a:tailEnd/>
              </a:ln>
            </p:spPr>
          </p:pic>
          <p:pic>
            <p:nvPicPr>
              <p:cNvPr id="35" name="Picture 27" descr="FotoIcon dark"/>
              <p:cNvPicPr>
                <a:picLocks noChangeAspect="1" noChangeArrowheads="1"/>
              </p:cNvPicPr>
              <p:nvPr/>
            </p:nvPicPr>
            <p:blipFill>
              <a:blip r:embed="rId6" cstate="print"/>
              <a:srcRect/>
              <a:stretch>
                <a:fillRect/>
              </a:stretch>
            </p:blipFill>
            <p:spPr bwMode="auto">
              <a:xfrm>
                <a:off x="6598921" y="-837021"/>
                <a:ext cx="1976846" cy="1976846"/>
              </a:xfrm>
              <a:prstGeom prst="rect">
                <a:avLst/>
              </a:prstGeom>
              <a:noFill/>
              <a:ln w="9525">
                <a:noFill/>
                <a:miter lim="800000"/>
                <a:headEnd/>
                <a:tailEnd/>
              </a:ln>
            </p:spPr>
          </p:pic>
        </p:grpSp>
        <p:sp>
          <p:nvSpPr>
            <p:cNvPr id="33" name="Text Box 20"/>
            <p:cNvSpPr txBox="1">
              <a:spLocks noChangeArrowheads="1"/>
            </p:cNvSpPr>
            <p:nvPr/>
          </p:nvSpPr>
          <p:spPr bwMode="gray">
            <a:xfrm>
              <a:off x="1773238" y="5867503"/>
              <a:ext cx="2438399" cy="304929"/>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defTabSz="801688">
                <a:spcBef>
                  <a:spcPct val="20000"/>
                </a:spcBef>
                <a:defRPr/>
              </a:pPr>
              <a:r>
                <a:rPr lang="en-US" sz="1400" b="1" dirty="0">
                  <a:solidFill>
                    <a:srgbClr val="000000"/>
                  </a:solidFill>
                  <a:effectLst>
                    <a:outerShdw blurRad="38100" dist="38100" dir="2700000" algn="tl">
                      <a:srgbClr val="000000">
                        <a:alpha val="43137"/>
                      </a:srgbClr>
                    </a:outerShdw>
                  </a:effectLst>
                  <a:cs typeface="Arial" charset="0"/>
                </a:rPr>
                <a:t>Government</a:t>
              </a:r>
            </a:p>
          </p:txBody>
        </p:sp>
      </p:grpSp>
      <p:sp>
        <p:nvSpPr>
          <p:cNvPr id="36" name="TextBox 4"/>
          <p:cNvSpPr txBox="1">
            <a:spLocks noChangeArrowheads="1"/>
          </p:cNvSpPr>
          <p:nvPr/>
        </p:nvSpPr>
        <p:spPr bwMode="auto">
          <a:xfrm>
            <a:off x="6627355" y="1085723"/>
            <a:ext cx="2503488"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Arial"/>
              <a:buChar char="•"/>
              <a:defRPr/>
            </a:pPr>
            <a:r>
              <a:rPr lang="en-US" sz="1800" dirty="0" smtClean="0"/>
              <a:t>Back-Office operations center</a:t>
            </a:r>
          </a:p>
          <a:p>
            <a:pPr marL="285750" indent="-285750" eaLnBrk="1" hangingPunct="1">
              <a:buFont typeface="Arial"/>
              <a:buChar char="•"/>
              <a:defRPr/>
            </a:pPr>
            <a:endParaRPr lang="en-US" sz="1800" dirty="0"/>
          </a:p>
          <a:p>
            <a:pPr marL="285750" indent="-285750" eaLnBrk="1" hangingPunct="1">
              <a:buFont typeface="Arial"/>
              <a:buChar char="•"/>
              <a:defRPr/>
            </a:pPr>
            <a:r>
              <a:rPr lang="en-US" sz="1800" dirty="0" smtClean="0"/>
              <a:t>Streamlined planning &amp; operations (transport, healthcare etc..)</a:t>
            </a:r>
          </a:p>
          <a:p>
            <a:pPr marL="285750" indent="-285750" eaLnBrk="1" hangingPunct="1">
              <a:buFont typeface="Arial"/>
              <a:buChar char="•"/>
              <a:defRPr/>
            </a:pPr>
            <a:endParaRPr lang="en-US" sz="1800" dirty="0"/>
          </a:p>
          <a:p>
            <a:pPr marL="285750" indent="-285750" eaLnBrk="1" hangingPunct="1">
              <a:buFont typeface="Arial"/>
              <a:buChar char="•"/>
              <a:defRPr/>
            </a:pPr>
            <a:r>
              <a:rPr lang="en-US" sz="1800" dirty="0" smtClean="0"/>
              <a:t>Secure network -  Collaborate across:</a:t>
            </a:r>
          </a:p>
          <a:p>
            <a:pPr marL="1028700" lvl="1" eaLnBrk="1" hangingPunct="1">
              <a:buFont typeface="Arial"/>
              <a:buChar char="•"/>
              <a:defRPr/>
            </a:pPr>
            <a:r>
              <a:rPr lang="en-US" sz="1800" dirty="0" smtClean="0"/>
              <a:t>Government agencies</a:t>
            </a:r>
          </a:p>
          <a:p>
            <a:pPr marL="1028700" lvl="1" eaLnBrk="1" hangingPunct="1">
              <a:buFont typeface="Arial"/>
              <a:buChar char="•"/>
              <a:defRPr/>
            </a:pPr>
            <a:endParaRPr lang="en-US" sz="1800" dirty="0"/>
          </a:p>
          <a:p>
            <a:pPr marL="1028700" lvl="1" eaLnBrk="1" hangingPunct="1">
              <a:buFont typeface="Arial"/>
              <a:buChar char="•"/>
              <a:defRPr/>
            </a:pPr>
            <a:r>
              <a:rPr lang="en-US" sz="1800" dirty="0" smtClean="0"/>
              <a:t>Private sector community eco-system</a:t>
            </a:r>
          </a:p>
        </p:txBody>
      </p:sp>
    </p:spTree>
    <p:extLst>
      <p:ext uri="{BB962C8B-B14F-4D97-AF65-F5344CB8AC3E}">
        <p14:creationId xmlns:p14="http://schemas.microsoft.com/office/powerpoint/2010/main" val="4331471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Home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Services Accessed from the Comfort of Home</a:t>
            </a:r>
            <a:endParaRPr lang="en-US" sz="2800" dirty="0">
              <a:latin typeface="Arial" charset="0"/>
              <a:ea typeface="ＭＳ Ｐゴシック" charset="0"/>
              <a:cs typeface="ＭＳ Ｐゴシック" charset="0"/>
            </a:endParaRPr>
          </a:p>
        </p:txBody>
      </p:sp>
      <p:pic>
        <p:nvPicPr>
          <p:cNvPr id="46" name="Picture 15" descr="C:\Documents and Settings\Anir\Desktop\slide7_light.jpg"/>
          <p:cNvPicPr>
            <a:picLocks noChangeAspect="1" noChangeArrowheads="1"/>
          </p:cNvPicPr>
          <p:nvPr/>
        </p:nvPicPr>
        <p:blipFill>
          <a:blip r:embed="rId3">
            <a:extLst>
              <a:ext uri="{28A0092B-C50C-407E-A947-70E740481C1C}">
                <a14:useLocalDpi xmlns:a14="http://schemas.microsoft.com/office/drawing/2010/main" val="0"/>
              </a:ext>
            </a:extLst>
          </a:blip>
          <a:srcRect t="4575"/>
          <a:stretch>
            <a:fillRect/>
          </a:stretch>
        </p:blipFill>
        <p:spPr bwMode="auto">
          <a:xfrm>
            <a:off x="1752600" y="1439346"/>
            <a:ext cx="5242736" cy="504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16"/>
          <p:cNvGrpSpPr>
            <a:grpSpLocks/>
          </p:cNvGrpSpPr>
          <p:nvPr/>
        </p:nvGrpSpPr>
        <p:grpSpPr bwMode="auto">
          <a:xfrm>
            <a:off x="4114800" y="1981200"/>
            <a:ext cx="5029200" cy="838200"/>
            <a:chOff x="2640" y="2016"/>
            <a:chExt cx="3168" cy="528"/>
          </a:xfrm>
        </p:grpSpPr>
        <p:sp>
          <p:nvSpPr>
            <p:cNvPr id="48" name="AutoShape 14"/>
            <p:cNvSpPr>
              <a:spLocks noChangeArrowheads="1"/>
            </p:cNvSpPr>
            <p:nvPr/>
          </p:nvSpPr>
          <p:spPr bwMode="auto">
            <a:xfrm flipH="1">
              <a:off x="2640" y="2016"/>
              <a:ext cx="3168" cy="528"/>
            </a:xfrm>
            <a:prstGeom prst="homePlate">
              <a:avLst>
                <a:gd name="adj" fmla="val 27833"/>
              </a:avLst>
            </a:prstGeom>
            <a:solidFill>
              <a:srgbClr val="015F85">
                <a:alpha val="90979"/>
              </a:srgbClr>
            </a:solidFill>
            <a:ln w="9525">
              <a:solidFill>
                <a:srgbClr val="DDDDDD"/>
              </a:solidFill>
              <a:miter lim="800000"/>
              <a:headEnd/>
              <a:tailEnd/>
            </a:ln>
          </p:spPr>
          <p:txBody>
            <a:bodyPr wrap="none" anchor="ctr"/>
            <a:lstStyle/>
            <a:p>
              <a:endParaRPr lang="en-US"/>
            </a:p>
          </p:txBody>
        </p:sp>
        <p:sp>
          <p:nvSpPr>
            <p:cNvPr id="49" name="Text Box 15"/>
            <p:cNvSpPr txBox="1">
              <a:spLocks noChangeArrowheads="1"/>
            </p:cNvSpPr>
            <p:nvPr/>
          </p:nvSpPr>
          <p:spPr bwMode="auto">
            <a:xfrm>
              <a:off x="2863" y="2028"/>
              <a:ext cx="2880"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Increase small business access and entrepreneurship</a:t>
              </a:r>
            </a:p>
          </p:txBody>
        </p:sp>
      </p:grpSp>
      <p:grpSp>
        <p:nvGrpSpPr>
          <p:cNvPr id="50" name="Group 20"/>
          <p:cNvGrpSpPr>
            <a:grpSpLocks/>
          </p:cNvGrpSpPr>
          <p:nvPr/>
        </p:nvGrpSpPr>
        <p:grpSpPr bwMode="auto">
          <a:xfrm>
            <a:off x="4191000" y="4419600"/>
            <a:ext cx="5029200" cy="838200"/>
            <a:chOff x="2640" y="2640"/>
            <a:chExt cx="3168" cy="528"/>
          </a:xfrm>
        </p:grpSpPr>
        <p:sp>
          <p:nvSpPr>
            <p:cNvPr id="51" name="AutoShape 18"/>
            <p:cNvSpPr>
              <a:spLocks noChangeArrowheads="1"/>
            </p:cNvSpPr>
            <p:nvPr/>
          </p:nvSpPr>
          <p:spPr bwMode="auto">
            <a:xfrm flipH="1">
              <a:off x="2640" y="2640"/>
              <a:ext cx="3168" cy="528"/>
            </a:xfrm>
            <a:prstGeom prst="homePlate">
              <a:avLst>
                <a:gd name="adj" fmla="val 27833"/>
              </a:avLst>
            </a:prstGeom>
            <a:solidFill>
              <a:srgbClr val="015F85">
                <a:alpha val="90979"/>
              </a:srgbClr>
            </a:solidFill>
            <a:ln w="9525">
              <a:solidFill>
                <a:srgbClr val="DDDDDD"/>
              </a:solidFill>
              <a:miter lim="800000"/>
              <a:headEnd/>
              <a:tailEnd/>
            </a:ln>
          </p:spPr>
          <p:txBody>
            <a:bodyPr wrap="none" anchor="ctr"/>
            <a:lstStyle/>
            <a:p>
              <a:endParaRPr lang="en-US"/>
            </a:p>
          </p:txBody>
        </p:sp>
        <p:sp>
          <p:nvSpPr>
            <p:cNvPr id="52" name="Text Box 19"/>
            <p:cNvSpPr txBox="1">
              <a:spLocks noChangeArrowheads="1"/>
            </p:cNvSpPr>
            <p:nvPr/>
          </p:nvSpPr>
          <p:spPr bwMode="auto">
            <a:xfrm>
              <a:off x="2928" y="2640"/>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Real-time energy and security management for the home</a:t>
              </a:r>
            </a:p>
          </p:txBody>
        </p:sp>
      </p:grpSp>
      <p:grpSp>
        <p:nvGrpSpPr>
          <p:cNvPr id="53" name="Group 21"/>
          <p:cNvGrpSpPr>
            <a:grpSpLocks/>
          </p:cNvGrpSpPr>
          <p:nvPr/>
        </p:nvGrpSpPr>
        <p:grpSpPr bwMode="auto">
          <a:xfrm>
            <a:off x="0" y="3276600"/>
            <a:ext cx="4800600" cy="838200"/>
            <a:chOff x="0" y="1488"/>
            <a:chExt cx="3024" cy="528"/>
          </a:xfrm>
        </p:grpSpPr>
        <p:sp>
          <p:nvSpPr>
            <p:cNvPr id="54" name="AutoShape 22"/>
            <p:cNvSpPr>
              <a:spLocks noChangeArrowheads="1"/>
            </p:cNvSpPr>
            <p:nvPr/>
          </p:nvSpPr>
          <p:spPr bwMode="auto">
            <a:xfrm>
              <a:off x="0" y="1488"/>
              <a:ext cx="2688" cy="528"/>
            </a:xfrm>
            <a:prstGeom prst="homePlate">
              <a:avLst>
                <a:gd name="adj" fmla="val 23616"/>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55" name="Text Box 23"/>
            <p:cNvSpPr txBox="1">
              <a:spLocks noChangeArrowheads="1"/>
            </p:cNvSpPr>
            <p:nvPr/>
          </p:nvSpPr>
          <p:spPr bwMode="auto">
            <a:xfrm>
              <a:off x="144" y="1488"/>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a:solidFill>
                    <a:srgbClr val="FFFFFF"/>
                  </a:solidFill>
                  <a:latin typeface="Arial" charset="0"/>
                </a:rPr>
                <a:t>Deliver key citizen services anytime, anywhere</a:t>
              </a:r>
            </a:p>
          </p:txBody>
        </p:sp>
      </p:grpSp>
    </p:spTree>
    <p:extLst>
      <p:ext uri="{BB962C8B-B14F-4D97-AF65-F5344CB8AC3E}">
        <p14:creationId xmlns:p14="http://schemas.microsoft.com/office/powerpoint/2010/main" val="38042513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right)">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a:xfrm>
            <a:off x="0" y="0"/>
            <a:ext cx="9144000" cy="1143000"/>
          </a:xfrm>
        </p:spPr>
        <p:txBody>
          <a:bodyPr/>
          <a:lstStyle/>
          <a:p>
            <a:pPr eaLnBrk="1" hangingPunct="1"/>
            <a:r>
              <a:rPr lang="en-US" dirty="0" smtClean="0">
                <a:latin typeface="Arial" charset="0"/>
                <a:ea typeface="ＭＳ Ｐゴシック" charset="0"/>
                <a:cs typeface="ＭＳ Ｐゴシック" charset="0"/>
              </a:rPr>
              <a:t>The Office Experience:</a:t>
            </a:r>
            <a:br>
              <a:rPr lang="en-US"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Improving Performance, Purpose</a:t>
            </a:r>
            <a:r>
              <a:rPr lang="en-US" sz="2800" dirty="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and Profitability</a:t>
            </a:r>
            <a:endParaRPr lang="en-US" sz="2800" dirty="0">
              <a:latin typeface="Arial" charset="0"/>
              <a:ea typeface="ＭＳ Ｐゴシック" charset="0"/>
              <a:cs typeface="ＭＳ Ｐゴシック" charset="0"/>
            </a:endParaRPr>
          </a:p>
        </p:txBody>
      </p:sp>
      <p:pic>
        <p:nvPicPr>
          <p:cNvPr id="13" name="Picture 15" descr="C:\Documents and Settings\Anir\Desktop\slide8_b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1"/>
          <p:cNvGrpSpPr>
            <a:grpSpLocks/>
          </p:cNvGrpSpPr>
          <p:nvPr/>
        </p:nvGrpSpPr>
        <p:grpSpPr bwMode="auto">
          <a:xfrm>
            <a:off x="4114800" y="1603375"/>
            <a:ext cx="5029200" cy="838200"/>
            <a:chOff x="2592" y="1010"/>
            <a:chExt cx="3168" cy="528"/>
          </a:xfrm>
        </p:grpSpPr>
        <p:sp>
          <p:nvSpPr>
            <p:cNvPr id="15" name="AutoShape 10"/>
            <p:cNvSpPr>
              <a:spLocks noChangeArrowheads="1"/>
            </p:cNvSpPr>
            <p:nvPr/>
          </p:nvSpPr>
          <p:spPr bwMode="auto">
            <a:xfrm flipH="1">
              <a:off x="2592" y="1010"/>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16" name="Text Box 11"/>
            <p:cNvSpPr txBox="1">
              <a:spLocks noChangeArrowheads="1"/>
            </p:cNvSpPr>
            <p:nvPr/>
          </p:nvSpPr>
          <p:spPr bwMode="auto">
            <a:xfrm>
              <a:off x="2880" y="1016"/>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More efficient, effective use of workspaces</a:t>
              </a:r>
            </a:p>
          </p:txBody>
        </p:sp>
      </p:grpSp>
      <p:grpSp>
        <p:nvGrpSpPr>
          <p:cNvPr id="17" name="Group 22"/>
          <p:cNvGrpSpPr>
            <a:grpSpLocks/>
          </p:cNvGrpSpPr>
          <p:nvPr/>
        </p:nvGrpSpPr>
        <p:grpSpPr bwMode="auto">
          <a:xfrm>
            <a:off x="0" y="2362200"/>
            <a:ext cx="4800600" cy="838200"/>
            <a:chOff x="0" y="1488"/>
            <a:chExt cx="3024" cy="528"/>
          </a:xfrm>
        </p:grpSpPr>
        <p:sp>
          <p:nvSpPr>
            <p:cNvPr id="18" name="AutoShape 13"/>
            <p:cNvSpPr>
              <a:spLocks noChangeArrowheads="1"/>
            </p:cNvSpPr>
            <p:nvPr/>
          </p:nvSpPr>
          <p:spPr bwMode="auto">
            <a:xfrm>
              <a:off x="0" y="1488"/>
              <a:ext cx="2688" cy="528"/>
            </a:xfrm>
            <a:prstGeom prst="homePlate">
              <a:avLst>
                <a:gd name="adj" fmla="val 23616"/>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19" name="Text Box 15"/>
            <p:cNvSpPr txBox="1">
              <a:spLocks noChangeArrowheads="1"/>
            </p:cNvSpPr>
            <p:nvPr/>
          </p:nvSpPr>
          <p:spPr bwMode="auto">
            <a:xfrm>
              <a:off x="144" y="1488"/>
              <a:ext cx="28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a:solidFill>
                    <a:srgbClr val="FFFFFF"/>
                  </a:solidFill>
                  <a:latin typeface="Arial" charset="0"/>
                </a:rPr>
                <a:t>Easier to manage with centralized functions</a:t>
              </a:r>
            </a:p>
          </p:txBody>
        </p:sp>
      </p:grpSp>
      <p:grpSp>
        <p:nvGrpSpPr>
          <p:cNvPr id="20" name="Group 18"/>
          <p:cNvGrpSpPr>
            <a:grpSpLocks/>
          </p:cNvGrpSpPr>
          <p:nvPr/>
        </p:nvGrpSpPr>
        <p:grpSpPr bwMode="auto">
          <a:xfrm>
            <a:off x="4114800" y="3962400"/>
            <a:ext cx="5029200" cy="841375"/>
            <a:chOff x="2592" y="2496"/>
            <a:chExt cx="3168" cy="530"/>
          </a:xfrm>
        </p:grpSpPr>
        <p:sp>
          <p:nvSpPr>
            <p:cNvPr id="21" name="AutoShape 16"/>
            <p:cNvSpPr>
              <a:spLocks noChangeArrowheads="1"/>
            </p:cNvSpPr>
            <p:nvPr/>
          </p:nvSpPr>
          <p:spPr bwMode="auto">
            <a:xfrm flipH="1">
              <a:off x="2592" y="2498"/>
              <a:ext cx="3168" cy="528"/>
            </a:xfrm>
            <a:prstGeom prst="homePlate">
              <a:avLst>
                <a:gd name="adj" fmla="val 27833"/>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22" name="Text Box 17"/>
            <p:cNvSpPr txBox="1">
              <a:spLocks noChangeArrowheads="1"/>
            </p:cNvSpPr>
            <p:nvPr/>
          </p:nvSpPr>
          <p:spPr bwMode="auto">
            <a:xfrm>
              <a:off x="2736" y="2496"/>
              <a:ext cx="3024"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dirty="0">
                  <a:latin typeface="Arial" charset="0"/>
                </a:rPr>
                <a:t>Integrated building management, energy, and security operations</a:t>
              </a:r>
            </a:p>
          </p:txBody>
        </p:sp>
      </p:grpSp>
      <p:grpSp>
        <p:nvGrpSpPr>
          <p:cNvPr id="23" name="Group 23"/>
          <p:cNvGrpSpPr>
            <a:grpSpLocks/>
          </p:cNvGrpSpPr>
          <p:nvPr/>
        </p:nvGrpSpPr>
        <p:grpSpPr bwMode="auto">
          <a:xfrm>
            <a:off x="0" y="4724400"/>
            <a:ext cx="4800600" cy="838200"/>
            <a:chOff x="0" y="2976"/>
            <a:chExt cx="3024" cy="528"/>
          </a:xfrm>
        </p:grpSpPr>
        <p:sp>
          <p:nvSpPr>
            <p:cNvPr id="24" name="AutoShape 19"/>
            <p:cNvSpPr>
              <a:spLocks noChangeArrowheads="1"/>
            </p:cNvSpPr>
            <p:nvPr/>
          </p:nvSpPr>
          <p:spPr bwMode="auto">
            <a:xfrm>
              <a:off x="0" y="2976"/>
              <a:ext cx="2688" cy="528"/>
            </a:xfrm>
            <a:prstGeom prst="homePlate">
              <a:avLst>
                <a:gd name="adj" fmla="val 23616"/>
              </a:avLst>
            </a:prstGeom>
            <a:solidFill>
              <a:schemeClr val="accent1">
                <a:alpha val="89803"/>
              </a:schemeClr>
            </a:solidFill>
            <a:ln w="9525">
              <a:solidFill>
                <a:srgbClr val="DDDDDD"/>
              </a:solidFill>
              <a:miter lim="800000"/>
              <a:headEnd/>
              <a:tailEnd/>
            </a:ln>
          </p:spPr>
          <p:txBody>
            <a:bodyPr wrap="none" anchor="ctr"/>
            <a:lstStyle/>
            <a:p>
              <a:endParaRPr lang="en-US"/>
            </a:p>
          </p:txBody>
        </p:sp>
        <p:sp>
          <p:nvSpPr>
            <p:cNvPr id="25" name="Text Box 20"/>
            <p:cNvSpPr txBox="1">
              <a:spLocks noChangeArrowheads="1"/>
            </p:cNvSpPr>
            <p:nvPr/>
          </p:nvSpPr>
          <p:spPr bwMode="auto">
            <a:xfrm>
              <a:off x="144" y="3080"/>
              <a:ext cx="288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isco-Bold" charset="0"/>
                  <a:ea typeface="ＭＳ Ｐゴシック" charset="0"/>
                  <a:cs typeface="ＭＳ Ｐゴシック" charset="0"/>
                </a:defRPr>
              </a:lvl1pPr>
              <a:lvl2pPr marL="742950" indent="-285750" eaLnBrk="0" hangingPunct="0">
                <a:defRPr sz="2400">
                  <a:solidFill>
                    <a:schemeClr val="bg1"/>
                  </a:solidFill>
                  <a:latin typeface="Cisco-Bold" charset="0"/>
                  <a:ea typeface="ＭＳ Ｐゴシック" charset="0"/>
                </a:defRPr>
              </a:lvl2pPr>
              <a:lvl3pPr marL="1143000" indent="-228600" eaLnBrk="0" hangingPunct="0">
                <a:defRPr sz="2400">
                  <a:solidFill>
                    <a:schemeClr val="bg1"/>
                  </a:solidFill>
                  <a:latin typeface="Cisco-Bold" charset="0"/>
                  <a:ea typeface="ＭＳ Ｐゴシック" charset="0"/>
                </a:defRPr>
              </a:lvl3pPr>
              <a:lvl4pPr marL="1600200" indent="-228600" eaLnBrk="0" hangingPunct="0">
                <a:defRPr sz="2400">
                  <a:solidFill>
                    <a:schemeClr val="bg1"/>
                  </a:solidFill>
                  <a:latin typeface="Cisco-Bold" charset="0"/>
                  <a:ea typeface="ＭＳ Ｐゴシック" charset="0"/>
                </a:defRPr>
              </a:lvl4pPr>
              <a:lvl5pPr marL="2057400" indent="-228600" eaLnBrk="0" hangingPunct="0">
                <a:defRPr sz="2400">
                  <a:solidFill>
                    <a:schemeClr val="bg1"/>
                  </a:solidFill>
                  <a:latin typeface="Cisco-Bold" charset="0"/>
                  <a:ea typeface="ＭＳ Ｐゴシック" charset="0"/>
                </a:defRPr>
              </a:lvl5pPr>
              <a:lvl6pPr marL="2514600" indent="-228600" eaLnBrk="0" fontAlgn="base" hangingPunct="0">
                <a:spcBef>
                  <a:spcPct val="0"/>
                </a:spcBef>
                <a:spcAft>
                  <a:spcPct val="0"/>
                </a:spcAft>
                <a:defRPr sz="2400">
                  <a:solidFill>
                    <a:schemeClr val="bg1"/>
                  </a:solidFill>
                  <a:latin typeface="Cisco-Bold" charset="0"/>
                  <a:ea typeface="ＭＳ Ｐゴシック" charset="0"/>
                </a:defRPr>
              </a:lvl6pPr>
              <a:lvl7pPr marL="2971800" indent="-228600" eaLnBrk="0" fontAlgn="base" hangingPunct="0">
                <a:spcBef>
                  <a:spcPct val="0"/>
                </a:spcBef>
                <a:spcAft>
                  <a:spcPct val="0"/>
                </a:spcAft>
                <a:defRPr sz="2400">
                  <a:solidFill>
                    <a:schemeClr val="bg1"/>
                  </a:solidFill>
                  <a:latin typeface="Cisco-Bold" charset="0"/>
                  <a:ea typeface="ＭＳ Ｐゴシック" charset="0"/>
                </a:defRPr>
              </a:lvl7pPr>
              <a:lvl8pPr marL="3429000" indent="-228600" eaLnBrk="0" fontAlgn="base" hangingPunct="0">
                <a:spcBef>
                  <a:spcPct val="0"/>
                </a:spcBef>
                <a:spcAft>
                  <a:spcPct val="0"/>
                </a:spcAft>
                <a:defRPr sz="2400">
                  <a:solidFill>
                    <a:schemeClr val="bg1"/>
                  </a:solidFill>
                  <a:latin typeface="Cisco-Bold" charset="0"/>
                  <a:ea typeface="ＭＳ Ｐゴシック" charset="0"/>
                </a:defRPr>
              </a:lvl8pPr>
              <a:lvl9pPr marL="3886200" indent="-228600" eaLnBrk="0" fontAlgn="base" hangingPunct="0">
                <a:spcBef>
                  <a:spcPct val="0"/>
                </a:spcBef>
                <a:spcAft>
                  <a:spcPct val="0"/>
                </a:spcAft>
                <a:defRPr sz="2400">
                  <a:solidFill>
                    <a:schemeClr val="bg1"/>
                  </a:solidFill>
                  <a:latin typeface="Cisco-Bold" charset="0"/>
                  <a:ea typeface="ＭＳ Ｐゴシック" charset="0"/>
                </a:defRPr>
              </a:lvl9pPr>
            </a:lstStyle>
            <a:p>
              <a:pPr>
                <a:lnSpc>
                  <a:spcPct val="95000"/>
                </a:lnSpc>
                <a:spcBef>
                  <a:spcPct val="50000"/>
                </a:spcBef>
                <a:buClr>
                  <a:srgbClr val="FFFFFF"/>
                </a:buClr>
                <a:buSzPct val="100000"/>
                <a:buFont typeface="Wingdings" charset="0"/>
                <a:buNone/>
              </a:pPr>
              <a:r>
                <a:rPr lang="en-US">
                  <a:solidFill>
                    <a:srgbClr val="FFFFFF"/>
                  </a:solidFill>
                  <a:latin typeface="Arial" charset="0"/>
                </a:rPr>
                <a:t>More economical to operate</a:t>
              </a:r>
            </a:p>
          </p:txBody>
        </p:sp>
      </p:grpSp>
    </p:spTree>
    <p:extLst>
      <p:ext uri="{BB962C8B-B14F-4D97-AF65-F5344CB8AC3E}">
        <p14:creationId xmlns:p14="http://schemas.microsoft.com/office/powerpoint/2010/main" val="8025395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661616" y="1179198"/>
            <a:ext cx="5562992" cy="504559"/>
            <a:chOff x="150" y="3717"/>
            <a:chExt cx="3504" cy="318"/>
          </a:xfrm>
        </p:grpSpPr>
        <p:sp>
          <p:nvSpPr>
            <p:cNvPr id="1093635" name="Rectangle 4"/>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36" name="Rectangle 5"/>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61" name="Oval 6"/>
          <p:cNvSpPr>
            <a:spLocks noChangeArrowheads="1"/>
          </p:cNvSpPr>
          <p:nvPr/>
        </p:nvSpPr>
        <p:spPr bwMode="auto">
          <a:xfrm>
            <a:off x="349250" y="1050652"/>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40" name="Text Box 7" descr="9864_05_2004_Wolfgang Wagener"/>
          <p:cNvSpPr txBox="1">
            <a:spLocks noChangeArrowheads="1"/>
          </p:cNvSpPr>
          <p:nvPr/>
        </p:nvSpPr>
        <p:spPr bwMode="auto">
          <a:xfrm>
            <a:off x="1304653" y="1260669"/>
            <a:ext cx="1711910"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High Speed Internet</a:t>
            </a:r>
          </a:p>
        </p:txBody>
      </p:sp>
      <p:grpSp>
        <p:nvGrpSpPr>
          <p:cNvPr id="3" name="Group 9"/>
          <p:cNvGrpSpPr>
            <a:grpSpLocks/>
          </p:cNvGrpSpPr>
          <p:nvPr/>
        </p:nvGrpSpPr>
        <p:grpSpPr bwMode="auto">
          <a:xfrm>
            <a:off x="661616" y="3133111"/>
            <a:ext cx="5562992" cy="504560"/>
            <a:chOff x="150" y="3717"/>
            <a:chExt cx="3504" cy="318"/>
          </a:xfrm>
        </p:grpSpPr>
        <p:sp>
          <p:nvSpPr>
            <p:cNvPr id="1093642" name="Rectangle 10"/>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43" name="Rectangle 11"/>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57" name="Oval 12"/>
          <p:cNvSpPr>
            <a:spLocks noChangeArrowheads="1"/>
          </p:cNvSpPr>
          <p:nvPr/>
        </p:nvSpPr>
        <p:spPr bwMode="auto">
          <a:xfrm>
            <a:off x="349250" y="3004864"/>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47" name="Text Box 13" descr="9864_05_2004_Wolfgang Wagener"/>
          <p:cNvSpPr txBox="1">
            <a:spLocks noChangeArrowheads="1"/>
          </p:cNvSpPr>
          <p:nvPr/>
        </p:nvSpPr>
        <p:spPr bwMode="auto">
          <a:xfrm>
            <a:off x="1304653" y="3264611"/>
            <a:ext cx="1956264"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IP Telephony</a:t>
            </a:r>
          </a:p>
        </p:txBody>
      </p:sp>
      <p:grpSp>
        <p:nvGrpSpPr>
          <p:cNvPr id="4" name="Group 15"/>
          <p:cNvGrpSpPr>
            <a:grpSpLocks/>
          </p:cNvGrpSpPr>
          <p:nvPr/>
        </p:nvGrpSpPr>
        <p:grpSpPr bwMode="auto">
          <a:xfrm>
            <a:off x="661616" y="3786323"/>
            <a:ext cx="5562992" cy="504559"/>
            <a:chOff x="150" y="3717"/>
            <a:chExt cx="3504" cy="318"/>
          </a:xfrm>
        </p:grpSpPr>
        <p:sp>
          <p:nvSpPr>
            <p:cNvPr id="1093649" name="Rectangle 16"/>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50" name="Rectangle 17"/>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53" name="Oval 18"/>
          <p:cNvSpPr>
            <a:spLocks noChangeArrowheads="1"/>
          </p:cNvSpPr>
          <p:nvPr/>
        </p:nvSpPr>
        <p:spPr bwMode="auto">
          <a:xfrm>
            <a:off x="349250" y="3657327"/>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54" name="Text Box 19" descr="9864_05_2004_Wolfgang Wagener"/>
          <p:cNvSpPr txBox="1">
            <a:spLocks noChangeArrowheads="1"/>
          </p:cNvSpPr>
          <p:nvPr/>
        </p:nvSpPr>
        <p:spPr bwMode="auto">
          <a:xfrm>
            <a:off x="1304653" y="3844926"/>
            <a:ext cx="1847662" cy="363433"/>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Audio and Video Conferencing</a:t>
            </a:r>
          </a:p>
        </p:txBody>
      </p:sp>
      <p:grpSp>
        <p:nvGrpSpPr>
          <p:cNvPr id="5" name="Group 21"/>
          <p:cNvGrpSpPr>
            <a:grpSpLocks/>
          </p:cNvGrpSpPr>
          <p:nvPr/>
        </p:nvGrpSpPr>
        <p:grpSpPr bwMode="auto">
          <a:xfrm>
            <a:off x="661616" y="5087029"/>
            <a:ext cx="5562992" cy="505988"/>
            <a:chOff x="150" y="3717"/>
            <a:chExt cx="3504" cy="318"/>
          </a:xfrm>
        </p:grpSpPr>
        <p:sp>
          <p:nvSpPr>
            <p:cNvPr id="1093656" name="Rectangle 22"/>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57" name="Rectangle 23"/>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49" name="Oval 24"/>
          <p:cNvSpPr>
            <a:spLocks noChangeArrowheads="1"/>
          </p:cNvSpPr>
          <p:nvPr/>
        </p:nvSpPr>
        <p:spPr bwMode="auto">
          <a:xfrm>
            <a:off x="349250" y="4959076"/>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61" name="Text Box 25" descr="9864_05_2004_Wolfgang Wagener"/>
          <p:cNvSpPr txBox="1">
            <a:spLocks noChangeArrowheads="1"/>
          </p:cNvSpPr>
          <p:nvPr/>
        </p:nvSpPr>
        <p:spPr bwMode="auto">
          <a:xfrm>
            <a:off x="1304654" y="5248543"/>
            <a:ext cx="1696191"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Interactive media</a:t>
            </a:r>
          </a:p>
        </p:txBody>
      </p:sp>
      <p:grpSp>
        <p:nvGrpSpPr>
          <p:cNvPr id="6" name="Group 27"/>
          <p:cNvGrpSpPr>
            <a:grpSpLocks/>
          </p:cNvGrpSpPr>
          <p:nvPr/>
        </p:nvGrpSpPr>
        <p:grpSpPr bwMode="auto">
          <a:xfrm>
            <a:off x="661616" y="4436675"/>
            <a:ext cx="5562992" cy="504560"/>
            <a:chOff x="150" y="3717"/>
            <a:chExt cx="3504" cy="318"/>
          </a:xfrm>
        </p:grpSpPr>
        <p:sp>
          <p:nvSpPr>
            <p:cNvPr id="1093663" name="Rectangle 28"/>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64" name="Rectangle 29"/>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45" name="Oval 30"/>
          <p:cNvSpPr>
            <a:spLocks noChangeArrowheads="1"/>
          </p:cNvSpPr>
          <p:nvPr/>
        </p:nvSpPr>
        <p:spPr bwMode="auto">
          <a:xfrm>
            <a:off x="349250" y="4308201"/>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68" name="Text Box 31" descr="9864_05_2004_Wolfgang Wagener"/>
          <p:cNvSpPr txBox="1">
            <a:spLocks noChangeArrowheads="1"/>
          </p:cNvSpPr>
          <p:nvPr/>
        </p:nvSpPr>
        <p:spPr bwMode="auto">
          <a:xfrm>
            <a:off x="1304653" y="4583897"/>
            <a:ext cx="1733344"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Guest Access</a:t>
            </a:r>
          </a:p>
        </p:txBody>
      </p:sp>
      <p:pic>
        <p:nvPicPr>
          <p:cNvPr id="26651" name="Picture 32" descr="InteractiveMedia"/>
          <p:cNvPicPr>
            <a:picLocks noChangeAspect="1" noChangeArrowheads="1"/>
          </p:cNvPicPr>
          <p:nvPr/>
        </p:nvPicPr>
        <p:blipFill>
          <a:blip r:embed="rId3" cstate="print"/>
          <a:srcRect/>
          <a:stretch>
            <a:fillRect/>
          </a:stretch>
        </p:blipFill>
        <p:spPr bwMode="auto">
          <a:xfrm>
            <a:off x="480136" y="5051294"/>
            <a:ext cx="611601" cy="613189"/>
          </a:xfrm>
          <a:prstGeom prst="rect">
            <a:avLst/>
          </a:prstGeom>
          <a:noFill/>
          <a:ln w="9525">
            <a:noFill/>
            <a:miter lim="800000"/>
            <a:headEnd/>
            <a:tailEnd/>
          </a:ln>
        </p:spPr>
      </p:pic>
      <p:grpSp>
        <p:nvGrpSpPr>
          <p:cNvPr id="7" name="Group 34"/>
          <p:cNvGrpSpPr>
            <a:grpSpLocks/>
          </p:cNvGrpSpPr>
          <p:nvPr/>
        </p:nvGrpSpPr>
        <p:grpSpPr bwMode="auto">
          <a:xfrm>
            <a:off x="661616" y="2482761"/>
            <a:ext cx="5562992" cy="504559"/>
            <a:chOff x="150" y="3717"/>
            <a:chExt cx="3504" cy="318"/>
          </a:xfrm>
        </p:grpSpPr>
        <p:sp>
          <p:nvSpPr>
            <p:cNvPr id="1093671" name="Rectangle 35"/>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72" name="Rectangle 36"/>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41" name="Oval 37"/>
          <p:cNvSpPr>
            <a:spLocks noChangeArrowheads="1"/>
          </p:cNvSpPr>
          <p:nvPr/>
        </p:nvSpPr>
        <p:spPr bwMode="auto">
          <a:xfrm>
            <a:off x="349250" y="2353989"/>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76" name="Text Box 38" descr="9864_05_2004_Wolfgang Wagener"/>
          <p:cNvSpPr txBox="1">
            <a:spLocks noChangeArrowheads="1"/>
          </p:cNvSpPr>
          <p:nvPr/>
        </p:nvSpPr>
        <p:spPr bwMode="auto">
          <a:xfrm>
            <a:off x="1304654" y="2619977"/>
            <a:ext cx="1254638"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VPN</a:t>
            </a:r>
          </a:p>
        </p:txBody>
      </p:sp>
      <p:pic>
        <p:nvPicPr>
          <p:cNvPr id="26657" name="Picture 39" descr="Survallence"/>
          <p:cNvPicPr>
            <a:picLocks noChangeAspect="1" noChangeArrowheads="1"/>
          </p:cNvPicPr>
          <p:nvPr/>
        </p:nvPicPr>
        <p:blipFill>
          <a:blip r:embed="rId4" cstate="print"/>
          <a:srcRect/>
          <a:stretch>
            <a:fillRect/>
          </a:stretch>
        </p:blipFill>
        <p:spPr bwMode="auto">
          <a:xfrm>
            <a:off x="482993" y="4395224"/>
            <a:ext cx="613030" cy="613189"/>
          </a:xfrm>
          <a:prstGeom prst="rect">
            <a:avLst/>
          </a:prstGeom>
          <a:noFill/>
          <a:ln w="9525">
            <a:noFill/>
            <a:miter lim="800000"/>
            <a:headEnd/>
            <a:tailEnd/>
          </a:ln>
        </p:spPr>
      </p:pic>
      <p:grpSp>
        <p:nvGrpSpPr>
          <p:cNvPr id="8" name="Group 41"/>
          <p:cNvGrpSpPr>
            <a:grpSpLocks/>
          </p:cNvGrpSpPr>
          <p:nvPr/>
        </p:nvGrpSpPr>
        <p:grpSpPr bwMode="auto">
          <a:xfrm>
            <a:off x="661616" y="1830979"/>
            <a:ext cx="5562992" cy="505988"/>
            <a:chOff x="150" y="3717"/>
            <a:chExt cx="3504" cy="318"/>
          </a:xfrm>
        </p:grpSpPr>
        <p:sp>
          <p:nvSpPr>
            <p:cNvPr id="1093679" name="Rectangle 42"/>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80" name="Rectangle 43"/>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37" name="Oval 44"/>
          <p:cNvSpPr>
            <a:spLocks noChangeArrowheads="1"/>
          </p:cNvSpPr>
          <p:nvPr/>
        </p:nvSpPr>
        <p:spPr bwMode="auto">
          <a:xfrm>
            <a:off x="349250" y="1703115"/>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84" name="Text Box 45" descr="9864_05_2004_Wolfgang Wagener"/>
          <p:cNvSpPr txBox="1">
            <a:spLocks noChangeArrowheads="1"/>
          </p:cNvSpPr>
          <p:nvPr/>
        </p:nvSpPr>
        <p:spPr bwMode="auto">
          <a:xfrm>
            <a:off x="1304654" y="1985348"/>
            <a:ext cx="1254638"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Wireless</a:t>
            </a:r>
          </a:p>
        </p:txBody>
      </p:sp>
      <p:pic>
        <p:nvPicPr>
          <p:cNvPr id="26663" name="Picture 46" descr="Visitor"/>
          <p:cNvPicPr>
            <a:picLocks noChangeAspect="1" noChangeArrowheads="1"/>
          </p:cNvPicPr>
          <p:nvPr/>
        </p:nvPicPr>
        <p:blipFill>
          <a:blip r:embed="rId5" cstate="print"/>
          <a:srcRect/>
          <a:stretch>
            <a:fillRect/>
          </a:stretch>
        </p:blipFill>
        <p:spPr bwMode="auto">
          <a:xfrm>
            <a:off x="485851" y="4405230"/>
            <a:ext cx="613030" cy="613189"/>
          </a:xfrm>
          <a:prstGeom prst="rect">
            <a:avLst/>
          </a:prstGeom>
          <a:noFill/>
          <a:ln w="9525">
            <a:noFill/>
            <a:miter lim="800000"/>
            <a:headEnd/>
            <a:tailEnd/>
          </a:ln>
        </p:spPr>
      </p:pic>
      <p:grpSp>
        <p:nvGrpSpPr>
          <p:cNvPr id="9" name="Group 49"/>
          <p:cNvGrpSpPr>
            <a:grpSpLocks/>
          </p:cNvGrpSpPr>
          <p:nvPr/>
        </p:nvGrpSpPr>
        <p:grpSpPr bwMode="auto">
          <a:xfrm>
            <a:off x="661616" y="5738810"/>
            <a:ext cx="5562992" cy="504559"/>
            <a:chOff x="150" y="3717"/>
            <a:chExt cx="3504" cy="318"/>
          </a:xfrm>
        </p:grpSpPr>
        <p:sp>
          <p:nvSpPr>
            <p:cNvPr id="1093687" name="Rectangle 50"/>
            <p:cNvSpPr>
              <a:spLocks noChangeArrowheads="1"/>
            </p:cNvSpPr>
            <p:nvPr/>
          </p:nvSpPr>
          <p:spPr bwMode="auto">
            <a:xfrm>
              <a:off x="150" y="3717"/>
              <a:ext cx="2607" cy="31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88" name="Rectangle 51"/>
            <p:cNvSpPr>
              <a:spLocks noChangeArrowheads="1"/>
            </p:cNvSpPr>
            <p:nvPr/>
          </p:nvSpPr>
          <p:spPr bwMode="auto">
            <a:xfrm>
              <a:off x="150" y="3744"/>
              <a:ext cx="3504" cy="262"/>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7533" name="Oval 52"/>
          <p:cNvSpPr>
            <a:spLocks noChangeArrowheads="1"/>
          </p:cNvSpPr>
          <p:nvPr/>
        </p:nvSpPr>
        <p:spPr bwMode="auto">
          <a:xfrm>
            <a:off x="349250" y="5609952"/>
            <a:ext cx="787400"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692" name="Text Box 53" descr="9864_05_2004_Wolfgang Wagener"/>
          <p:cNvSpPr txBox="1">
            <a:spLocks noChangeArrowheads="1"/>
          </p:cNvSpPr>
          <p:nvPr/>
        </p:nvSpPr>
        <p:spPr bwMode="auto">
          <a:xfrm>
            <a:off x="1304653" y="5886031"/>
            <a:ext cx="1956264" cy="183384"/>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300" b="1" dirty="0">
                <a:solidFill>
                  <a:srgbClr val="FFFFFF"/>
                </a:solidFill>
                <a:effectLst>
                  <a:outerShdw blurRad="38100" dist="38100" dir="2700000" algn="tl">
                    <a:srgbClr val="000000">
                      <a:alpha val="43137"/>
                    </a:srgbClr>
                  </a:outerShdw>
                </a:effectLst>
                <a:ea typeface="ＭＳ Ｐゴシック" pitchFamily="34" charset="-128"/>
              </a:rPr>
              <a:t>Digital Signage</a:t>
            </a:r>
          </a:p>
        </p:txBody>
      </p:sp>
      <p:pic>
        <p:nvPicPr>
          <p:cNvPr id="26669" name="Picture 54" descr="Access"/>
          <p:cNvPicPr>
            <a:picLocks noChangeAspect="1" noChangeArrowheads="1"/>
          </p:cNvPicPr>
          <p:nvPr/>
        </p:nvPicPr>
        <p:blipFill>
          <a:blip r:embed="rId6" cstate="print"/>
          <a:srcRect/>
          <a:stretch>
            <a:fillRect/>
          </a:stretch>
        </p:blipFill>
        <p:spPr bwMode="auto">
          <a:xfrm>
            <a:off x="477277" y="1147751"/>
            <a:ext cx="613030" cy="613189"/>
          </a:xfrm>
          <a:prstGeom prst="rect">
            <a:avLst/>
          </a:prstGeom>
          <a:noFill/>
          <a:ln w="9525">
            <a:noFill/>
            <a:miter lim="800000"/>
            <a:headEnd/>
            <a:tailEnd/>
          </a:ln>
        </p:spPr>
      </p:pic>
      <p:pic>
        <p:nvPicPr>
          <p:cNvPr id="26670" name="Picture 65" descr="Telephony"/>
          <p:cNvPicPr>
            <a:picLocks noChangeAspect="1" noChangeArrowheads="1"/>
          </p:cNvPicPr>
          <p:nvPr/>
        </p:nvPicPr>
        <p:blipFill>
          <a:blip r:embed="rId7" cstate="print"/>
          <a:srcRect/>
          <a:stretch>
            <a:fillRect/>
          </a:stretch>
        </p:blipFill>
        <p:spPr bwMode="auto">
          <a:xfrm>
            <a:off x="472992" y="3113100"/>
            <a:ext cx="613029" cy="611760"/>
          </a:xfrm>
          <a:prstGeom prst="rect">
            <a:avLst/>
          </a:prstGeom>
          <a:noFill/>
          <a:ln w="9525">
            <a:noFill/>
            <a:miter lim="800000"/>
            <a:headEnd/>
            <a:tailEnd/>
          </a:ln>
        </p:spPr>
      </p:pic>
      <p:pic>
        <p:nvPicPr>
          <p:cNvPr id="26671" name="Picture 66" descr="Wireless"/>
          <p:cNvPicPr>
            <a:picLocks noChangeAspect="1" noChangeArrowheads="1"/>
          </p:cNvPicPr>
          <p:nvPr/>
        </p:nvPicPr>
        <p:blipFill>
          <a:blip r:embed="rId8" cstate="print"/>
          <a:srcRect/>
          <a:stretch>
            <a:fillRect/>
          </a:stretch>
        </p:blipFill>
        <p:spPr bwMode="auto">
          <a:xfrm>
            <a:off x="468703" y="1800962"/>
            <a:ext cx="613030" cy="613189"/>
          </a:xfrm>
          <a:prstGeom prst="rect">
            <a:avLst/>
          </a:prstGeom>
          <a:noFill/>
          <a:ln w="9525">
            <a:noFill/>
            <a:miter lim="800000"/>
            <a:headEnd/>
            <a:tailEnd/>
          </a:ln>
        </p:spPr>
      </p:pic>
      <p:pic>
        <p:nvPicPr>
          <p:cNvPr id="26672" name="Picture 67" descr="DigitalSignage"/>
          <p:cNvPicPr>
            <a:picLocks noChangeAspect="1" noChangeArrowheads="1"/>
          </p:cNvPicPr>
          <p:nvPr/>
        </p:nvPicPr>
        <p:blipFill>
          <a:blip r:embed="rId9" cstate="print"/>
          <a:srcRect/>
          <a:stretch>
            <a:fillRect/>
          </a:stretch>
        </p:blipFill>
        <p:spPr bwMode="auto">
          <a:xfrm>
            <a:off x="480136" y="5690211"/>
            <a:ext cx="611601" cy="613189"/>
          </a:xfrm>
          <a:prstGeom prst="rect">
            <a:avLst/>
          </a:prstGeom>
          <a:noFill/>
          <a:ln w="9525">
            <a:noFill/>
            <a:miter lim="800000"/>
            <a:headEnd/>
            <a:tailEnd/>
          </a:ln>
        </p:spPr>
      </p:pic>
      <p:pic>
        <p:nvPicPr>
          <p:cNvPr id="26673" name="Picture 68" descr="VidConference"/>
          <p:cNvPicPr>
            <a:picLocks noChangeAspect="1" noChangeArrowheads="1"/>
          </p:cNvPicPr>
          <p:nvPr/>
        </p:nvPicPr>
        <p:blipFill>
          <a:blip r:embed="rId10" cstate="print"/>
          <a:srcRect/>
          <a:stretch>
            <a:fillRect/>
          </a:stretch>
        </p:blipFill>
        <p:spPr bwMode="auto">
          <a:xfrm>
            <a:off x="480136" y="3756305"/>
            <a:ext cx="611601" cy="611760"/>
          </a:xfrm>
          <a:prstGeom prst="rect">
            <a:avLst/>
          </a:prstGeom>
          <a:noFill/>
          <a:ln w="9525">
            <a:noFill/>
            <a:miter lim="800000"/>
            <a:headEnd/>
            <a:tailEnd/>
          </a:ln>
        </p:spPr>
      </p:pic>
      <p:grpSp>
        <p:nvGrpSpPr>
          <p:cNvPr id="10" name="Group 69"/>
          <p:cNvGrpSpPr>
            <a:grpSpLocks/>
          </p:cNvGrpSpPr>
          <p:nvPr/>
        </p:nvGrpSpPr>
        <p:grpSpPr bwMode="auto">
          <a:xfrm>
            <a:off x="2940827" y="1819544"/>
            <a:ext cx="3223764" cy="4099363"/>
            <a:chOff x="1825" y="1209"/>
            <a:chExt cx="2031" cy="2583"/>
          </a:xfrm>
        </p:grpSpPr>
        <p:pic>
          <p:nvPicPr>
            <p:cNvPr id="26750" name="Picture 70" descr="2Tall-Building"/>
            <p:cNvPicPr>
              <a:picLocks noChangeAspect="1" noChangeArrowheads="1"/>
            </p:cNvPicPr>
            <p:nvPr/>
          </p:nvPicPr>
          <p:blipFill>
            <a:blip r:embed="rId11" cstate="print"/>
            <a:srcRect/>
            <a:stretch>
              <a:fillRect/>
            </a:stretch>
          </p:blipFill>
          <p:spPr bwMode="auto">
            <a:xfrm>
              <a:off x="1825" y="1242"/>
              <a:ext cx="2031" cy="2212"/>
            </a:xfrm>
            <a:prstGeom prst="rect">
              <a:avLst/>
            </a:prstGeom>
            <a:noFill/>
            <a:ln w="9525">
              <a:noFill/>
              <a:miter lim="800000"/>
              <a:headEnd/>
              <a:tailEnd/>
            </a:ln>
          </p:spPr>
        </p:pic>
        <p:grpSp>
          <p:nvGrpSpPr>
            <p:cNvPr id="11" name="Group 71"/>
            <p:cNvGrpSpPr>
              <a:grpSpLocks/>
            </p:cNvGrpSpPr>
            <p:nvPr/>
          </p:nvGrpSpPr>
          <p:grpSpPr bwMode="auto">
            <a:xfrm>
              <a:off x="2768" y="1209"/>
              <a:ext cx="29" cy="2317"/>
              <a:chOff x="2874" y="846"/>
              <a:chExt cx="29" cy="1661"/>
            </a:xfrm>
          </p:grpSpPr>
          <p:sp>
            <p:nvSpPr>
              <p:cNvPr id="1093701" name="Rectangle 72"/>
              <p:cNvSpPr>
                <a:spLocks noChangeArrowheads="1"/>
              </p:cNvSpPr>
              <p:nvPr/>
            </p:nvSpPr>
            <p:spPr bwMode="auto">
              <a:xfrm flipV="1">
                <a:off x="2874" y="846"/>
                <a:ext cx="32" cy="845"/>
              </a:xfrm>
              <a:prstGeom prst="rect">
                <a:avLst/>
              </a:prstGeom>
              <a:gradFill rotWithShape="1">
                <a:gsLst>
                  <a:gs pos="0">
                    <a:srgbClr val="FFFF00"/>
                  </a:gs>
                  <a:gs pos="100000">
                    <a:srgbClr val="000000">
                      <a:alpha val="0"/>
                    </a:srgbClr>
                  </a:gs>
                </a:gsLst>
                <a:lin ang="5400000" scaled="1"/>
              </a:gradFill>
              <a:ln w="9525" algn="ctr">
                <a:noFill/>
                <a:miter lim="800000"/>
                <a:headEnd/>
                <a:tailEnd/>
              </a:ln>
            </p:spPr>
            <p:txBody>
              <a:bodyPr wrap="none" lIns="82124" tIns="41061" rIns="82124" bIns="41061"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02" name="Rectangle 73"/>
              <p:cNvSpPr>
                <a:spLocks noChangeArrowheads="1"/>
              </p:cNvSpPr>
              <p:nvPr/>
            </p:nvSpPr>
            <p:spPr bwMode="auto">
              <a:xfrm flipV="1">
                <a:off x="2874" y="1662"/>
                <a:ext cx="32" cy="845"/>
              </a:xfrm>
              <a:prstGeom prst="rect">
                <a:avLst/>
              </a:prstGeom>
              <a:solidFill>
                <a:srgbClr val="FFFF00"/>
              </a:solidFill>
              <a:ln w="9525" algn="ctr">
                <a:noFill/>
                <a:miter lim="800000"/>
                <a:headEnd/>
                <a:tailEnd/>
              </a:ln>
            </p:spPr>
            <p:txBody>
              <a:bodyPr wrap="none" lIns="82124" tIns="41061" rIns="82124" bIns="41061"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431178" name="Rectangle 74"/>
            <p:cNvSpPr>
              <a:spLocks noChangeArrowheads="1"/>
            </p:cNvSpPr>
            <p:nvPr/>
          </p:nvSpPr>
          <p:spPr bwMode="auto">
            <a:xfrm>
              <a:off x="2392" y="1873"/>
              <a:ext cx="777" cy="27"/>
            </a:xfrm>
            <a:prstGeom prst="rect">
              <a:avLst/>
            </a:prstGeom>
            <a:gradFill rotWithShape="1">
              <a:gsLst>
                <a:gs pos="0">
                  <a:schemeClr val="tx1">
                    <a:alpha val="0"/>
                  </a:schemeClr>
                </a:gs>
                <a:gs pos="50000">
                  <a:srgbClr val="FFFF00"/>
                </a:gs>
                <a:gs pos="100000">
                  <a:schemeClr val="tx1">
                    <a:alpha val="0"/>
                  </a:schemeClr>
                </a:gs>
              </a:gsLst>
              <a:lin ang="0" scaled="1"/>
            </a:gradFill>
            <a:ln w="9525" algn="ctr">
              <a:noFill/>
              <a:miter lim="800000"/>
              <a:headEnd/>
              <a:tailEnd/>
            </a:ln>
            <a:effectLst/>
          </p:spPr>
          <p:txBody>
            <a:bodyPr wrap="none"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111" charset="-128"/>
              </a:endParaRPr>
            </a:p>
          </p:txBody>
        </p:sp>
        <p:sp>
          <p:nvSpPr>
            <p:cNvPr id="431179" name="Rectangle 75"/>
            <p:cNvSpPr>
              <a:spLocks noChangeArrowheads="1"/>
            </p:cNvSpPr>
            <p:nvPr/>
          </p:nvSpPr>
          <p:spPr bwMode="auto">
            <a:xfrm>
              <a:off x="2392" y="2116"/>
              <a:ext cx="777" cy="27"/>
            </a:xfrm>
            <a:prstGeom prst="rect">
              <a:avLst/>
            </a:prstGeom>
            <a:gradFill rotWithShape="1">
              <a:gsLst>
                <a:gs pos="0">
                  <a:schemeClr val="tx1">
                    <a:alpha val="0"/>
                  </a:schemeClr>
                </a:gs>
                <a:gs pos="50000">
                  <a:srgbClr val="FFFF00"/>
                </a:gs>
                <a:gs pos="100000">
                  <a:schemeClr val="tx1">
                    <a:alpha val="0"/>
                  </a:schemeClr>
                </a:gs>
              </a:gsLst>
              <a:lin ang="0" scaled="1"/>
            </a:gradFill>
            <a:ln w="9525" algn="ctr">
              <a:noFill/>
              <a:miter lim="800000"/>
              <a:headEnd/>
              <a:tailEnd/>
            </a:ln>
            <a:effectLst/>
          </p:spPr>
          <p:txBody>
            <a:bodyPr wrap="none"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111" charset="-128"/>
              </a:endParaRPr>
            </a:p>
          </p:txBody>
        </p:sp>
        <p:sp>
          <p:nvSpPr>
            <p:cNvPr id="431180" name="Rectangle 76"/>
            <p:cNvSpPr>
              <a:spLocks noChangeArrowheads="1"/>
            </p:cNvSpPr>
            <p:nvPr/>
          </p:nvSpPr>
          <p:spPr bwMode="auto">
            <a:xfrm>
              <a:off x="2392" y="2353"/>
              <a:ext cx="777" cy="27"/>
            </a:xfrm>
            <a:prstGeom prst="rect">
              <a:avLst/>
            </a:prstGeom>
            <a:gradFill rotWithShape="1">
              <a:gsLst>
                <a:gs pos="0">
                  <a:schemeClr val="tx1">
                    <a:alpha val="0"/>
                  </a:schemeClr>
                </a:gs>
                <a:gs pos="50000">
                  <a:srgbClr val="FFFF00"/>
                </a:gs>
                <a:gs pos="100000">
                  <a:schemeClr val="tx1">
                    <a:alpha val="0"/>
                  </a:schemeClr>
                </a:gs>
              </a:gsLst>
              <a:lin ang="0" scaled="1"/>
            </a:gradFill>
            <a:ln w="9525" algn="ctr">
              <a:noFill/>
              <a:miter lim="800000"/>
              <a:headEnd/>
              <a:tailEnd/>
            </a:ln>
            <a:effectLst/>
          </p:spPr>
          <p:txBody>
            <a:bodyPr wrap="none"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111" charset="-128"/>
              </a:endParaRPr>
            </a:p>
          </p:txBody>
        </p:sp>
        <p:sp>
          <p:nvSpPr>
            <p:cNvPr id="431181" name="Rectangle 77"/>
            <p:cNvSpPr>
              <a:spLocks noChangeArrowheads="1"/>
            </p:cNvSpPr>
            <p:nvPr/>
          </p:nvSpPr>
          <p:spPr bwMode="auto">
            <a:xfrm>
              <a:off x="2395" y="2590"/>
              <a:ext cx="777" cy="27"/>
            </a:xfrm>
            <a:prstGeom prst="rect">
              <a:avLst/>
            </a:prstGeom>
            <a:gradFill rotWithShape="1">
              <a:gsLst>
                <a:gs pos="0">
                  <a:schemeClr val="tx1">
                    <a:alpha val="0"/>
                  </a:schemeClr>
                </a:gs>
                <a:gs pos="50000">
                  <a:srgbClr val="FFFF00"/>
                </a:gs>
                <a:gs pos="100000">
                  <a:schemeClr val="tx1">
                    <a:alpha val="0"/>
                  </a:schemeClr>
                </a:gs>
              </a:gsLst>
              <a:lin ang="0" scaled="1"/>
            </a:gradFill>
            <a:ln w="9525" algn="ctr">
              <a:noFill/>
              <a:miter lim="800000"/>
              <a:headEnd/>
              <a:tailEnd/>
            </a:ln>
            <a:effectLst/>
          </p:spPr>
          <p:txBody>
            <a:bodyPr wrap="none"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111" charset="-128"/>
              </a:endParaRPr>
            </a:p>
          </p:txBody>
        </p:sp>
        <p:sp>
          <p:nvSpPr>
            <p:cNvPr id="431182" name="Rectangle 78"/>
            <p:cNvSpPr>
              <a:spLocks noChangeArrowheads="1"/>
            </p:cNvSpPr>
            <p:nvPr/>
          </p:nvSpPr>
          <p:spPr bwMode="auto">
            <a:xfrm>
              <a:off x="2395" y="2809"/>
              <a:ext cx="777" cy="27"/>
            </a:xfrm>
            <a:prstGeom prst="rect">
              <a:avLst/>
            </a:prstGeom>
            <a:gradFill rotWithShape="1">
              <a:gsLst>
                <a:gs pos="0">
                  <a:schemeClr val="tx1">
                    <a:alpha val="0"/>
                  </a:schemeClr>
                </a:gs>
                <a:gs pos="50000">
                  <a:srgbClr val="FFFF00"/>
                </a:gs>
                <a:gs pos="100000">
                  <a:schemeClr val="tx1">
                    <a:alpha val="0"/>
                  </a:schemeClr>
                </a:gs>
              </a:gsLst>
              <a:lin ang="0" scaled="1"/>
            </a:gradFill>
            <a:ln w="9525" algn="ctr">
              <a:noFill/>
              <a:miter lim="800000"/>
              <a:headEnd/>
              <a:tailEnd/>
            </a:ln>
            <a:effectLst/>
          </p:spPr>
          <p:txBody>
            <a:bodyPr wrap="none"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111" charset="-128"/>
              </a:endParaRPr>
            </a:p>
          </p:txBody>
        </p:sp>
        <p:grpSp>
          <p:nvGrpSpPr>
            <p:cNvPr id="12" name="Group 79"/>
            <p:cNvGrpSpPr>
              <a:grpSpLocks/>
            </p:cNvGrpSpPr>
            <p:nvPr/>
          </p:nvGrpSpPr>
          <p:grpSpPr bwMode="auto">
            <a:xfrm>
              <a:off x="2560" y="3372"/>
              <a:ext cx="420" cy="420"/>
              <a:chOff x="3059" y="1723"/>
              <a:chExt cx="420" cy="420"/>
            </a:xfrm>
          </p:grpSpPr>
          <p:pic>
            <p:nvPicPr>
              <p:cNvPr id="26762" name="Picture 80" descr="network"/>
              <p:cNvPicPr>
                <a:picLocks noChangeAspect="1" noChangeArrowheads="1"/>
              </p:cNvPicPr>
              <p:nvPr/>
            </p:nvPicPr>
            <p:blipFill>
              <a:blip r:embed="rId12" cstate="print"/>
              <a:srcRect/>
              <a:stretch>
                <a:fillRect/>
              </a:stretch>
            </p:blipFill>
            <p:spPr bwMode="auto">
              <a:xfrm>
                <a:off x="3059" y="1723"/>
                <a:ext cx="420" cy="420"/>
              </a:xfrm>
              <a:prstGeom prst="rect">
                <a:avLst/>
              </a:prstGeom>
              <a:noFill/>
              <a:ln w="9525">
                <a:noFill/>
                <a:miter lim="800000"/>
                <a:headEnd/>
                <a:tailEnd/>
              </a:ln>
            </p:spPr>
          </p:pic>
          <p:sp>
            <p:nvSpPr>
              <p:cNvPr id="1093710" name="Oval 81"/>
              <p:cNvSpPr>
                <a:spLocks noChangeArrowheads="1"/>
              </p:cNvSpPr>
              <p:nvPr/>
            </p:nvSpPr>
            <p:spPr bwMode="auto">
              <a:xfrm>
                <a:off x="3069" y="1726"/>
                <a:ext cx="411" cy="406"/>
              </a:xfrm>
              <a:prstGeom prst="ellipse">
                <a:avLst/>
              </a:prstGeom>
              <a:noFill/>
              <a:ln w="38100" algn="ctr">
                <a:solidFill>
                  <a:schemeClr val="tx1"/>
                </a:solidFill>
                <a:round/>
                <a:headEnd/>
                <a:tailEnd/>
              </a:ln>
            </p:spPr>
            <p:txBody>
              <a:bodyPr wrap="none" lIns="82124" tIns="41061" rIns="82124" bIns="41061"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pic>
          <p:nvPicPr>
            <p:cNvPr id="26758" name="Picture 82" descr="Laptopguy"/>
            <p:cNvPicPr>
              <a:picLocks noChangeAspect="1" noChangeArrowheads="1"/>
            </p:cNvPicPr>
            <p:nvPr/>
          </p:nvPicPr>
          <p:blipFill>
            <a:blip r:embed="rId13" cstate="print"/>
            <a:srcRect/>
            <a:stretch>
              <a:fillRect/>
            </a:stretch>
          </p:blipFill>
          <p:spPr bwMode="auto">
            <a:xfrm>
              <a:off x="3288" y="2358"/>
              <a:ext cx="375" cy="720"/>
            </a:xfrm>
            <a:prstGeom prst="rect">
              <a:avLst/>
            </a:prstGeom>
            <a:noFill/>
            <a:ln w="9525">
              <a:noFill/>
              <a:miter lim="800000"/>
              <a:headEnd/>
              <a:tailEnd/>
            </a:ln>
          </p:spPr>
        </p:pic>
        <p:pic>
          <p:nvPicPr>
            <p:cNvPr id="26759" name="Picture 83" descr="CellWoman"/>
            <p:cNvPicPr>
              <a:picLocks noChangeAspect="1" noChangeArrowheads="1"/>
            </p:cNvPicPr>
            <p:nvPr/>
          </p:nvPicPr>
          <p:blipFill>
            <a:blip r:embed="rId14" cstate="print"/>
            <a:srcRect/>
            <a:stretch>
              <a:fillRect/>
            </a:stretch>
          </p:blipFill>
          <p:spPr bwMode="auto">
            <a:xfrm>
              <a:off x="2364" y="2432"/>
              <a:ext cx="233" cy="747"/>
            </a:xfrm>
            <a:prstGeom prst="rect">
              <a:avLst/>
            </a:prstGeom>
            <a:noFill/>
            <a:ln w="9525">
              <a:noFill/>
              <a:miter lim="800000"/>
              <a:headEnd/>
              <a:tailEnd/>
            </a:ln>
          </p:spPr>
        </p:pic>
        <p:pic>
          <p:nvPicPr>
            <p:cNvPr id="26760" name="Picture 84" descr="1-076-SH%_2FGR"/>
            <p:cNvPicPr>
              <a:picLocks noChangeAspect="1" noChangeArrowheads="1"/>
            </p:cNvPicPr>
            <p:nvPr/>
          </p:nvPicPr>
          <p:blipFill>
            <a:blip r:embed="rId15" cstate="print"/>
            <a:srcRect/>
            <a:stretch>
              <a:fillRect/>
            </a:stretch>
          </p:blipFill>
          <p:spPr bwMode="auto">
            <a:xfrm>
              <a:off x="1888" y="2342"/>
              <a:ext cx="464" cy="602"/>
            </a:xfrm>
            <a:prstGeom prst="rect">
              <a:avLst/>
            </a:prstGeom>
            <a:noFill/>
            <a:ln w="9525">
              <a:noFill/>
              <a:miter lim="800000"/>
              <a:headEnd/>
              <a:tailEnd/>
            </a:ln>
          </p:spPr>
        </p:pic>
        <p:pic>
          <p:nvPicPr>
            <p:cNvPr id="26761" name="Picture 85" descr="1-065-GR%_2FLO"/>
            <p:cNvPicPr>
              <a:picLocks noChangeAspect="1" noChangeArrowheads="1"/>
            </p:cNvPicPr>
            <p:nvPr/>
          </p:nvPicPr>
          <p:blipFill>
            <a:blip r:embed="rId16" cstate="print"/>
            <a:srcRect/>
            <a:stretch>
              <a:fillRect/>
            </a:stretch>
          </p:blipFill>
          <p:spPr bwMode="auto">
            <a:xfrm>
              <a:off x="2810" y="2550"/>
              <a:ext cx="396" cy="803"/>
            </a:xfrm>
            <a:prstGeom prst="rect">
              <a:avLst/>
            </a:prstGeom>
            <a:noFill/>
            <a:ln w="9525">
              <a:noFill/>
              <a:miter lim="800000"/>
              <a:headEnd/>
              <a:tailEnd/>
            </a:ln>
          </p:spPr>
        </p:pic>
      </p:grpSp>
      <p:grpSp>
        <p:nvGrpSpPr>
          <p:cNvPr id="13" name="Group 86"/>
          <p:cNvGrpSpPr>
            <a:grpSpLocks/>
          </p:cNvGrpSpPr>
          <p:nvPr/>
        </p:nvGrpSpPr>
        <p:grpSpPr bwMode="auto">
          <a:xfrm>
            <a:off x="491568" y="2461320"/>
            <a:ext cx="585879" cy="581744"/>
            <a:chOff x="5232" y="2060"/>
            <a:chExt cx="334" cy="331"/>
          </a:xfrm>
        </p:grpSpPr>
        <p:pic>
          <p:nvPicPr>
            <p:cNvPr id="26748" name="Picture 87" descr="HVAC"/>
            <p:cNvPicPr>
              <a:picLocks noChangeArrowheads="1"/>
            </p:cNvPicPr>
            <p:nvPr/>
          </p:nvPicPr>
          <p:blipFill>
            <a:blip r:embed="rId17" cstate="print"/>
            <a:srcRect/>
            <a:stretch>
              <a:fillRect/>
            </a:stretch>
          </p:blipFill>
          <p:spPr bwMode="auto">
            <a:xfrm>
              <a:off x="5232" y="2060"/>
              <a:ext cx="334" cy="331"/>
            </a:xfrm>
            <a:prstGeom prst="rect">
              <a:avLst/>
            </a:prstGeom>
            <a:noFill/>
            <a:ln w="9525">
              <a:noFill/>
              <a:miter lim="800000"/>
              <a:headEnd/>
              <a:tailEnd/>
            </a:ln>
          </p:spPr>
        </p:pic>
        <p:sp>
          <p:nvSpPr>
            <p:cNvPr id="1093717" name="Oval 88"/>
            <p:cNvSpPr>
              <a:spLocks noChangeArrowheads="1"/>
            </p:cNvSpPr>
            <p:nvPr/>
          </p:nvSpPr>
          <p:spPr bwMode="auto">
            <a:xfrm>
              <a:off x="5232" y="2060"/>
              <a:ext cx="334" cy="328"/>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26676" name="Title 90"/>
          <p:cNvSpPr>
            <a:spLocks noGrp="1"/>
          </p:cNvSpPr>
          <p:nvPr>
            <p:ph type="title"/>
          </p:nvPr>
        </p:nvSpPr>
        <p:spPr>
          <a:xfrm>
            <a:off x="730921" y="33518"/>
            <a:ext cx="8230885" cy="839025"/>
          </a:xfrm>
        </p:spPr>
        <p:txBody>
          <a:bodyPr/>
          <a:lstStyle/>
          <a:p>
            <a:pPr eaLnBrk="1" hangingPunct="1"/>
            <a:r>
              <a:rPr lang="en-US" dirty="0" smtClean="0"/>
              <a:t>Integrating Disparate Building Systems</a:t>
            </a:r>
          </a:p>
        </p:txBody>
      </p:sp>
      <p:sp>
        <p:nvSpPr>
          <p:cNvPr id="1093719" name="Rectangle 66"/>
          <p:cNvSpPr>
            <a:spLocks noChangeArrowheads="1"/>
          </p:cNvSpPr>
          <p:nvPr/>
        </p:nvSpPr>
        <p:spPr bwMode="auto">
          <a:xfrm flipH="1">
            <a:off x="4062573" y="3213155"/>
            <a:ext cx="4334075" cy="504560"/>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20" name="Rectangle 67"/>
          <p:cNvSpPr>
            <a:spLocks noChangeArrowheads="1"/>
          </p:cNvSpPr>
          <p:nvPr/>
        </p:nvSpPr>
        <p:spPr bwMode="auto">
          <a:xfrm flipH="1">
            <a:off x="2572153" y="3256037"/>
            <a:ext cx="5824495" cy="415940"/>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511" name="Oval 68"/>
          <p:cNvSpPr>
            <a:spLocks noChangeArrowheads="1"/>
          </p:cNvSpPr>
          <p:nvPr/>
        </p:nvSpPr>
        <p:spPr bwMode="auto">
          <a:xfrm flipH="1">
            <a:off x="7923452" y="3084240"/>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24" name="Rectangle 71"/>
          <p:cNvSpPr>
            <a:spLocks noChangeArrowheads="1"/>
          </p:cNvSpPr>
          <p:nvPr/>
        </p:nvSpPr>
        <p:spPr bwMode="auto">
          <a:xfrm flipH="1">
            <a:off x="4062573" y="5124191"/>
            <a:ext cx="4334075" cy="504559"/>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25" name="Rectangle 72"/>
          <p:cNvSpPr>
            <a:spLocks noChangeArrowheads="1"/>
          </p:cNvSpPr>
          <p:nvPr/>
        </p:nvSpPr>
        <p:spPr bwMode="auto">
          <a:xfrm flipH="1">
            <a:off x="2572153" y="5167071"/>
            <a:ext cx="5824495" cy="415939"/>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507" name="Oval 73"/>
          <p:cNvSpPr>
            <a:spLocks noChangeArrowheads="1"/>
          </p:cNvSpPr>
          <p:nvPr/>
        </p:nvSpPr>
        <p:spPr bwMode="auto">
          <a:xfrm flipH="1">
            <a:off x="7923452" y="4971013"/>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29" name="Text Box 74" descr="9864_05_2004_Wolfgang Wagener"/>
          <p:cNvSpPr txBox="1">
            <a:spLocks noChangeArrowheads="1"/>
          </p:cNvSpPr>
          <p:nvPr/>
        </p:nvSpPr>
        <p:spPr bwMode="auto">
          <a:xfrm>
            <a:off x="5926231" y="3298916"/>
            <a:ext cx="1856237"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HVAC- Sensors</a:t>
            </a:r>
          </a:p>
        </p:txBody>
      </p:sp>
      <p:sp>
        <p:nvSpPr>
          <p:cNvPr id="1093730" name="Rectangle 78"/>
          <p:cNvSpPr>
            <a:spLocks noChangeArrowheads="1"/>
          </p:cNvSpPr>
          <p:nvPr/>
        </p:nvSpPr>
        <p:spPr bwMode="auto">
          <a:xfrm flipH="1">
            <a:off x="4062573" y="3809194"/>
            <a:ext cx="4334075" cy="50598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31" name="Rectangle 79"/>
          <p:cNvSpPr>
            <a:spLocks noChangeArrowheads="1"/>
          </p:cNvSpPr>
          <p:nvPr/>
        </p:nvSpPr>
        <p:spPr bwMode="auto">
          <a:xfrm flipH="1">
            <a:off x="2572153" y="3852073"/>
            <a:ext cx="5824495" cy="415939"/>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503" name="Oval 80"/>
          <p:cNvSpPr>
            <a:spLocks noChangeArrowheads="1"/>
          </p:cNvSpPr>
          <p:nvPr/>
        </p:nvSpPr>
        <p:spPr bwMode="auto">
          <a:xfrm flipH="1">
            <a:off x="7923452" y="3681140"/>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35" name="Text Box 82" descr="9864_05_2004_Wolfgang Wagener"/>
          <p:cNvSpPr txBox="1">
            <a:spLocks noChangeArrowheads="1"/>
          </p:cNvSpPr>
          <p:nvPr/>
        </p:nvSpPr>
        <p:spPr bwMode="auto">
          <a:xfrm>
            <a:off x="6417797" y="3977855"/>
            <a:ext cx="1363240"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Fire</a:t>
            </a:r>
          </a:p>
        </p:txBody>
      </p:sp>
      <p:pic>
        <p:nvPicPr>
          <p:cNvPr id="26694" name="Picture 83" descr="FirealarmCircle"/>
          <p:cNvPicPr>
            <a:picLocks noChangeAspect="1" noChangeArrowheads="1"/>
          </p:cNvPicPr>
          <p:nvPr/>
        </p:nvPicPr>
        <p:blipFill>
          <a:blip r:embed="rId18" cstate="print"/>
          <a:srcRect/>
          <a:stretch>
            <a:fillRect/>
          </a:stretch>
        </p:blipFill>
        <p:spPr bwMode="auto">
          <a:xfrm>
            <a:off x="8001100" y="3789181"/>
            <a:ext cx="580163" cy="554587"/>
          </a:xfrm>
          <a:prstGeom prst="rect">
            <a:avLst/>
          </a:prstGeom>
          <a:noFill/>
          <a:ln w="9525">
            <a:noFill/>
            <a:miter lim="800000"/>
            <a:headEnd/>
            <a:tailEnd/>
          </a:ln>
        </p:spPr>
      </p:pic>
      <p:sp>
        <p:nvSpPr>
          <p:cNvPr id="1093737" name="Oval 84"/>
          <p:cNvSpPr>
            <a:spLocks noChangeArrowheads="1"/>
          </p:cNvSpPr>
          <p:nvPr/>
        </p:nvSpPr>
        <p:spPr bwMode="auto">
          <a:xfrm>
            <a:off x="8001099" y="3806335"/>
            <a:ext cx="548726" cy="523140"/>
          </a:xfrm>
          <a:prstGeom prst="ellipse">
            <a:avLst/>
          </a:prstGeom>
          <a:noFill/>
          <a:ln w="25400" algn="ctr">
            <a:solidFill>
              <a:srgbClr val="CCCCCC"/>
            </a:solidFill>
            <a:round/>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38" name="Rectangle 88"/>
          <p:cNvSpPr>
            <a:spLocks noChangeArrowheads="1"/>
          </p:cNvSpPr>
          <p:nvPr/>
        </p:nvSpPr>
        <p:spPr bwMode="auto">
          <a:xfrm flipH="1">
            <a:off x="4062573" y="2509916"/>
            <a:ext cx="4334075" cy="504560"/>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39" name="Rectangle 89"/>
          <p:cNvSpPr>
            <a:spLocks noChangeArrowheads="1"/>
          </p:cNvSpPr>
          <p:nvPr/>
        </p:nvSpPr>
        <p:spPr bwMode="auto">
          <a:xfrm flipH="1">
            <a:off x="2572153" y="2552798"/>
            <a:ext cx="5824495" cy="415940"/>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494" name="Oval 90"/>
          <p:cNvSpPr>
            <a:spLocks noChangeArrowheads="1"/>
          </p:cNvSpPr>
          <p:nvPr/>
        </p:nvSpPr>
        <p:spPr bwMode="auto">
          <a:xfrm flipH="1">
            <a:off x="7923452" y="2380976"/>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nvGrpSpPr>
          <p:cNvPr id="14" name="Group 91"/>
          <p:cNvGrpSpPr>
            <a:grpSpLocks/>
          </p:cNvGrpSpPr>
          <p:nvPr/>
        </p:nvGrpSpPr>
        <p:grpSpPr bwMode="auto">
          <a:xfrm>
            <a:off x="5763327" y="2497241"/>
            <a:ext cx="2797930" cy="542033"/>
            <a:chOff x="3891" y="1667"/>
            <a:chExt cx="1683" cy="342"/>
          </a:xfrm>
        </p:grpSpPr>
        <p:grpSp>
          <p:nvGrpSpPr>
            <p:cNvPr id="15" name="Group 92"/>
            <p:cNvGrpSpPr>
              <a:grpSpLocks/>
            </p:cNvGrpSpPr>
            <p:nvPr/>
          </p:nvGrpSpPr>
          <p:grpSpPr bwMode="auto">
            <a:xfrm>
              <a:off x="5238" y="1667"/>
              <a:ext cx="336" cy="342"/>
              <a:chOff x="5227" y="1675"/>
              <a:chExt cx="328" cy="334"/>
            </a:xfrm>
          </p:grpSpPr>
          <p:pic>
            <p:nvPicPr>
              <p:cNvPr id="26746" name="Picture 93" descr="24hour"/>
              <p:cNvPicPr>
                <a:picLocks noChangeArrowheads="1"/>
              </p:cNvPicPr>
              <p:nvPr/>
            </p:nvPicPr>
            <p:blipFill>
              <a:blip r:embed="rId19" cstate="print"/>
              <a:srcRect/>
              <a:stretch>
                <a:fillRect/>
              </a:stretch>
            </p:blipFill>
            <p:spPr bwMode="auto">
              <a:xfrm>
                <a:off x="5227" y="1675"/>
                <a:ext cx="328" cy="332"/>
              </a:xfrm>
              <a:prstGeom prst="rect">
                <a:avLst/>
              </a:prstGeom>
              <a:noFill/>
              <a:ln w="9525">
                <a:noFill/>
                <a:miter lim="800000"/>
                <a:headEnd/>
                <a:tailEnd/>
              </a:ln>
            </p:spPr>
          </p:pic>
          <p:sp>
            <p:nvSpPr>
              <p:cNvPr id="1093746" name="Oval 94"/>
              <p:cNvSpPr>
                <a:spLocks noChangeArrowheads="1"/>
              </p:cNvSpPr>
              <p:nvPr/>
            </p:nvSpPr>
            <p:spPr bwMode="auto">
              <a:xfrm>
                <a:off x="5231" y="1688"/>
                <a:ext cx="322" cy="321"/>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093747" name="Text Box 95" descr="9864_05_2004_Wolfgang Wagener"/>
            <p:cNvSpPr txBox="1">
              <a:spLocks noChangeArrowheads="1"/>
            </p:cNvSpPr>
            <p:nvPr/>
          </p:nvSpPr>
          <p:spPr bwMode="auto">
            <a:xfrm>
              <a:off x="3891" y="1777"/>
              <a:ext cx="1214" cy="116"/>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24/7 Monitor</a:t>
              </a:r>
            </a:p>
          </p:txBody>
        </p:sp>
      </p:grpSp>
      <p:sp>
        <p:nvSpPr>
          <p:cNvPr id="1093748" name="Rectangle 98"/>
          <p:cNvSpPr>
            <a:spLocks noChangeArrowheads="1"/>
          </p:cNvSpPr>
          <p:nvPr/>
        </p:nvSpPr>
        <p:spPr bwMode="auto">
          <a:xfrm flipH="1">
            <a:off x="4091152" y="4459544"/>
            <a:ext cx="4334075" cy="504560"/>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49" name="Rectangle 99"/>
          <p:cNvSpPr>
            <a:spLocks noChangeArrowheads="1"/>
          </p:cNvSpPr>
          <p:nvPr/>
        </p:nvSpPr>
        <p:spPr bwMode="auto">
          <a:xfrm flipH="1">
            <a:off x="2600732" y="4502426"/>
            <a:ext cx="5824495" cy="415940"/>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484" name="Oval 100"/>
          <p:cNvSpPr>
            <a:spLocks noChangeArrowheads="1"/>
          </p:cNvSpPr>
          <p:nvPr/>
        </p:nvSpPr>
        <p:spPr bwMode="auto">
          <a:xfrm flipH="1">
            <a:off x="7952027" y="4330427"/>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53" name="Text Box 105" descr="9864_05_2004_Wolfgang Wagener"/>
          <p:cNvSpPr txBox="1">
            <a:spLocks noChangeArrowheads="1"/>
          </p:cNvSpPr>
          <p:nvPr/>
        </p:nvSpPr>
        <p:spPr bwMode="auto">
          <a:xfrm>
            <a:off x="5476103" y="5252832"/>
            <a:ext cx="2257778"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Video</a:t>
            </a:r>
            <a:r>
              <a:rPr lang="en-US" sz="1300" b="1" dirty="0">
                <a:solidFill>
                  <a:srgbClr val="FFFFFF"/>
                </a:solidFill>
                <a:effectLst>
                  <a:outerShdw blurRad="38100" dist="38100" dir="2700000" algn="tl">
                    <a:srgbClr val="000000">
                      <a:alpha val="43137"/>
                    </a:srgbClr>
                  </a:outerShdw>
                </a:effectLst>
                <a:ea typeface="ＭＳ Ｐゴシック" pitchFamily="34" charset="-128"/>
              </a:rPr>
              <a:t> </a:t>
            </a:r>
            <a:r>
              <a:rPr lang="en-US" sz="1300" b="1" dirty="0">
                <a:solidFill>
                  <a:srgbClr val="FFFF00"/>
                </a:solidFill>
                <a:effectLst>
                  <a:outerShdw blurRad="38100" dist="38100" dir="2700000" algn="tl">
                    <a:srgbClr val="000000">
                      <a:alpha val="43137"/>
                    </a:srgbClr>
                  </a:outerShdw>
                </a:effectLst>
                <a:ea typeface="ＭＳ Ｐゴシック" pitchFamily="34" charset="-128"/>
              </a:rPr>
              <a:t>Surveillance</a:t>
            </a:r>
          </a:p>
        </p:txBody>
      </p:sp>
      <p:sp>
        <p:nvSpPr>
          <p:cNvPr id="1093754" name="Rectangle 109"/>
          <p:cNvSpPr>
            <a:spLocks noChangeArrowheads="1"/>
          </p:cNvSpPr>
          <p:nvPr/>
        </p:nvSpPr>
        <p:spPr bwMode="auto">
          <a:xfrm flipH="1">
            <a:off x="4062573" y="1858137"/>
            <a:ext cx="4334075" cy="505988"/>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55" name="Rectangle 110"/>
          <p:cNvSpPr>
            <a:spLocks noChangeArrowheads="1"/>
          </p:cNvSpPr>
          <p:nvPr/>
        </p:nvSpPr>
        <p:spPr bwMode="auto">
          <a:xfrm flipH="1">
            <a:off x="2572153" y="1901017"/>
            <a:ext cx="5824495" cy="415940"/>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480" name="Oval 111"/>
          <p:cNvSpPr>
            <a:spLocks noChangeArrowheads="1"/>
          </p:cNvSpPr>
          <p:nvPr/>
        </p:nvSpPr>
        <p:spPr bwMode="auto">
          <a:xfrm flipH="1">
            <a:off x="7923452" y="1730101"/>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nvGrpSpPr>
          <p:cNvPr id="16" name="Group 112"/>
          <p:cNvGrpSpPr>
            <a:grpSpLocks/>
          </p:cNvGrpSpPr>
          <p:nvPr/>
        </p:nvGrpSpPr>
        <p:grpSpPr bwMode="auto">
          <a:xfrm>
            <a:off x="6009112" y="1853849"/>
            <a:ext cx="2559291" cy="540292"/>
            <a:chOff x="4039" y="1262"/>
            <a:chExt cx="1540" cy="340"/>
          </a:xfrm>
        </p:grpSpPr>
        <p:grpSp>
          <p:nvGrpSpPr>
            <p:cNvPr id="17" name="Group 113"/>
            <p:cNvGrpSpPr>
              <a:grpSpLocks/>
            </p:cNvGrpSpPr>
            <p:nvPr/>
          </p:nvGrpSpPr>
          <p:grpSpPr bwMode="auto">
            <a:xfrm>
              <a:off x="5236" y="1262"/>
              <a:ext cx="343" cy="340"/>
              <a:chOff x="5216" y="1308"/>
              <a:chExt cx="335" cy="332"/>
            </a:xfrm>
          </p:grpSpPr>
          <p:pic>
            <p:nvPicPr>
              <p:cNvPr id="26742" name="Picture 114" descr="Elevator"/>
              <p:cNvPicPr>
                <a:picLocks noChangeArrowheads="1"/>
              </p:cNvPicPr>
              <p:nvPr/>
            </p:nvPicPr>
            <p:blipFill>
              <a:blip r:embed="rId20" cstate="print"/>
              <a:srcRect/>
              <a:stretch>
                <a:fillRect/>
              </a:stretch>
            </p:blipFill>
            <p:spPr bwMode="auto">
              <a:xfrm>
                <a:off x="5217" y="1308"/>
                <a:ext cx="334" cy="332"/>
              </a:xfrm>
              <a:prstGeom prst="rect">
                <a:avLst/>
              </a:prstGeom>
              <a:noFill/>
              <a:ln w="9525">
                <a:noFill/>
                <a:miter lim="800000"/>
                <a:headEnd/>
                <a:tailEnd/>
              </a:ln>
            </p:spPr>
          </p:pic>
          <p:sp>
            <p:nvSpPr>
              <p:cNvPr id="1093762" name="Oval 115"/>
              <p:cNvSpPr>
                <a:spLocks noChangeArrowheads="1"/>
              </p:cNvSpPr>
              <p:nvPr/>
            </p:nvSpPr>
            <p:spPr bwMode="auto">
              <a:xfrm>
                <a:off x="5216" y="1308"/>
                <a:ext cx="334" cy="329"/>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093763" name="Text Box 116" descr="9864_05_2004_Wolfgang Wagener"/>
            <p:cNvSpPr txBox="1">
              <a:spLocks noChangeArrowheads="1"/>
            </p:cNvSpPr>
            <p:nvPr/>
          </p:nvSpPr>
          <p:spPr bwMode="auto">
            <a:xfrm>
              <a:off x="4039" y="1380"/>
              <a:ext cx="1066" cy="115"/>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Elevator</a:t>
              </a:r>
            </a:p>
          </p:txBody>
        </p:sp>
      </p:grpSp>
      <p:sp>
        <p:nvSpPr>
          <p:cNvPr id="1093764" name="Rectangle 120"/>
          <p:cNvSpPr>
            <a:spLocks noChangeArrowheads="1"/>
          </p:cNvSpPr>
          <p:nvPr/>
        </p:nvSpPr>
        <p:spPr bwMode="auto">
          <a:xfrm flipH="1">
            <a:off x="4062573" y="1207785"/>
            <a:ext cx="4334075" cy="504559"/>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65" name="Rectangle 121"/>
          <p:cNvSpPr>
            <a:spLocks noChangeArrowheads="1"/>
          </p:cNvSpPr>
          <p:nvPr/>
        </p:nvSpPr>
        <p:spPr bwMode="auto">
          <a:xfrm flipH="1">
            <a:off x="2572153" y="1250664"/>
            <a:ext cx="5824495" cy="415939"/>
          </a:xfrm>
          <a:prstGeom prst="rect">
            <a:avLst/>
          </a:prstGeom>
          <a:gradFill rotWithShape="1">
            <a:gsLst>
              <a:gs pos="0">
                <a:srgbClr val="4B87C3">
                  <a:alpha val="50998"/>
                </a:srgbClr>
              </a:gs>
              <a:gs pos="100000">
                <a:schemeClr val="tx1">
                  <a:alpha val="0"/>
                </a:scheme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13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470" name="Oval 122"/>
          <p:cNvSpPr>
            <a:spLocks noChangeArrowheads="1"/>
          </p:cNvSpPr>
          <p:nvPr/>
        </p:nvSpPr>
        <p:spPr bwMode="auto">
          <a:xfrm flipH="1">
            <a:off x="7923452" y="1079227"/>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69" name="Text Box 123" descr="9864_05_2004_Wolfgang Wagener"/>
          <p:cNvSpPr txBox="1">
            <a:spLocks noChangeArrowheads="1"/>
          </p:cNvSpPr>
          <p:nvPr/>
        </p:nvSpPr>
        <p:spPr bwMode="auto">
          <a:xfrm>
            <a:off x="6417797" y="1332136"/>
            <a:ext cx="1363240"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Lighting</a:t>
            </a:r>
          </a:p>
        </p:txBody>
      </p:sp>
      <p:pic>
        <p:nvPicPr>
          <p:cNvPr id="26720" name="Picture 124" descr="Light"/>
          <p:cNvPicPr>
            <a:picLocks noChangeAspect="1" noChangeArrowheads="1"/>
          </p:cNvPicPr>
          <p:nvPr/>
        </p:nvPicPr>
        <p:blipFill>
          <a:blip r:embed="rId21" cstate="print"/>
          <a:srcRect/>
          <a:stretch>
            <a:fillRect/>
          </a:stretch>
        </p:blipFill>
        <p:spPr bwMode="auto">
          <a:xfrm>
            <a:off x="7961088" y="1159187"/>
            <a:ext cx="654470" cy="626053"/>
          </a:xfrm>
          <a:prstGeom prst="rect">
            <a:avLst/>
          </a:prstGeom>
          <a:noFill/>
          <a:ln w="9525">
            <a:noFill/>
            <a:miter lim="800000"/>
            <a:headEnd/>
            <a:tailEnd/>
          </a:ln>
        </p:spPr>
      </p:pic>
      <p:grpSp>
        <p:nvGrpSpPr>
          <p:cNvPr id="18" name="Group 125"/>
          <p:cNvGrpSpPr>
            <a:grpSpLocks/>
          </p:cNvGrpSpPr>
          <p:nvPr/>
        </p:nvGrpSpPr>
        <p:grpSpPr bwMode="auto">
          <a:xfrm>
            <a:off x="8009951" y="4463834"/>
            <a:ext cx="578734" cy="544580"/>
            <a:chOff x="5221" y="3319"/>
            <a:chExt cx="347" cy="343"/>
          </a:xfrm>
        </p:grpSpPr>
        <p:pic>
          <p:nvPicPr>
            <p:cNvPr id="26738" name="Picture 126" descr="IDscanner"/>
            <p:cNvPicPr>
              <a:picLocks noChangeAspect="1" noChangeArrowheads="1"/>
            </p:cNvPicPr>
            <p:nvPr/>
          </p:nvPicPr>
          <p:blipFill>
            <a:blip r:embed="rId22" cstate="print"/>
            <a:srcRect/>
            <a:stretch>
              <a:fillRect/>
            </a:stretch>
          </p:blipFill>
          <p:spPr bwMode="auto">
            <a:xfrm>
              <a:off x="5221" y="3321"/>
              <a:ext cx="341" cy="341"/>
            </a:xfrm>
            <a:prstGeom prst="rect">
              <a:avLst/>
            </a:prstGeom>
            <a:noFill/>
            <a:ln w="9525">
              <a:noFill/>
              <a:miter lim="800000"/>
              <a:headEnd/>
              <a:tailEnd/>
            </a:ln>
          </p:spPr>
        </p:pic>
        <p:sp>
          <p:nvSpPr>
            <p:cNvPr id="1093773" name="Oval 127"/>
            <p:cNvSpPr>
              <a:spLocks noChangeArrowheads="1"/>
            </p:cNvSpPr>
            <p:nvPr/>
          </p:nvSpPr>
          <p:spPr bwMode="auto">
            <a:xfrm>
              <a:off x="5238" y="3319"/>
              <a:ext cx="330" cy="329"/>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093774" name="Rectangle 131"/>
          <p:cNvSpPr>
            <a:spLocks noChangeArrowheads="1"/>
          </p:cNvSpPr>
          <p:nvPr/>
        </p:nvSpPr>
        <p:spPr bwMode="auto">
          <a:xfrm flipH="1">
            <a:off x="4091152" y="5758821"/>
            <a:ext cx="4334075" cy="504559"/>
          </a:xfrm>
          <a:prstGeom prst="rect">
            <a:avLst/>
          </a:prstGeom>
          <a:gradFill rotWithShape="1">
            <a:gsLst>
              <a:gs pos="0">
                <a:srgbClr val="336599">
                  <a:alpha val="79999"/>
                </a:srgbClr>
              </a:gs>
              <a:gs pos="100000">
                <a:srgbClr val="182F47">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093775" name="Rectangle 132"/>
          <p:cNvSpPr>
            <a:spLocks noChangeArrowheads="1"/>
          </p:cNvSpPr>
          <p:nvPr/>
        </p:nvSpPr>
        <p:spPr bwMode="auto">
          <a:xfrm flipH="1">
            <a:off x="2600732" y="5801700"/>
            <a:ext cx="5824495" cy="415939"/>
          </a:xfrm>
          <a:prstGeom prst="rect">
            <a:avLst/>
          </a:prstGeom>
          <a:gradFill rotWithShape="1">
            <a:gsLst>
              <a:gs pos="0">
                <a:srgbClr val="4B87C3">
                  <a:alpha val="50998"/>
                </a:srgbClr>
              </a:gs>
              <a:gs pos="100000">
                <a:srgbClr val="000000">
                  <a:alpha val="0"/>
                </a:srgbClr>
              </a:gs>
            </a:gsLst>
            <a:lin ang="0" scaled="1"/>
          </a:gradFill>
          <a:ln w="9525" algn="ctr">
            <a:noFill/>
            <a:miter lim="800000"/>
            <a:headEnd/>
            <a:tailEnd/>
          </a:ln>
        </p:spPr>
        <p:txBody>
          <a:bodyPr wrap="none" lIns="65193" tIns="32596" rIns="65193" bIns="32596"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17461" name="Oval 133"/>
          <p:cNvSpPr>
            <a:spLocks noChangeArrowheads="1"/>
          </p:cNvSpPr>
          <p:nvPr/>
        </p:nvSpPr>
        <p:spPr bwMode="auto">
          <a:xfrm flipH="1">
            <a:off x="7956430" y="5630589"/>
            <a:ext cx="824419" cy="787400"/>
          </a:xfrm>
          <a:prstGeom prst="ellipse">
            <a:avLst/>
          </a:prstGeom>
          <a:gradFill flip="none" rotWithShape="1">
            <a:gsLst>
              <a:gs pos="0">
                <a:schemeClr val="bg2">
                  <a:tint val="66000"/>
                  <a:satMod val="160000"/>
                  <a:alpha val="36000"/>
                </a:schemeClr>
              </a:gs>
              <a:gs pos="50000">
                <a:schemeClr val="bg2">
                  <a:tint val="44500"/>
                  <a:satMod val="160000"/>
                  <a:alpha val="25000"/>
                </a:schemeClr>
              </a:gs>
              <a:gs pos="100000">
                <a:schemeClr val="bg2">
                  <a:tint val="23500"/>
                  <a:satMod val="160000"/>
                  <a:alpha val="28000"/>
                </a:schemeClr>
              </a:gs>
            </a:gsLst>
            <a:path path="circle">
              <a:fillToRect r="100000" b="100000"/>
            </a:path>
            <a:tileRect l="-100000" t="-100000"/>
          </a:gradFill>
          <a:ln w="9525" algn="ctr">
            <a:noFill/>
            <a:round/>
            <a:headEnd/>
            <a:tailEnd/>
          </a:ln>
        </p:spPr>
        <p:txBody>
          <a:bodyPr wrap="none" lIns="73316" tIns="36658" rIns="73316" bIns="36658"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nvGrpSpPr>
          <p:cNvPr id="19" name="Group 134"/>
          <p:cNvGrpSpPr>
            <a:grpSpLocks/>
          </p:cNvGrpSpPr>
          <p:nvPr/>
        </p:nvGrpSpPr>
        <p:grpSpPr bwMode="auto">
          <a:xfrm>
            <a:off x="8036526" y="5757391"/>
            <a:ext cx="547296" cy="523140"/>
            <a:chOff x="5257" y="3728"/>
            <a:chExt cx="322" cy="322"/>
          </a:xfrm>
        </p:grpSpPr>
        <p:pic>
          <p:nvPicPr>
            <p:cNvPr id="26736" name="Picture 135" descr="Battery"/>
            <p:cNvPicPr>
              <a:picLocks noChangeArrowheads="1"/>
            </p:cNvPicPr>
            <p:nvPr/>
          </p:nvPicPr>
          <p:blipFill>
            <a:blip r:embed="rId23" cstate="print"/>
            <a:srcRect/>
            <a:stretch>
              <a:fillRect/>
            </a:stretch>
          </p:blipFill>
          <p:spPr bwMode="auto">
            <a:xfrm>
              <a:off x="5257" y="3728"/>
              <a:ext cx="322" cy="322"/>
            </a:xfrm>
            <a:prstGeom prst="rect">
              <a:avLst/>
            </a:prstGeom>
            <a:noFill/>
            <a:ln w="9525">
              <a:noFill/>
              <a:miter lim="800000"/>
              <a:headEnd/>
              <a:tailEnd/>
            </a:ln>
          </p:spPr>
        </p:pic>
        <p:sp>
          <p:nvSpPr>
            <p:cNvPr id="1093781" name="Oval 136"/>
            <p:cNvSpPr>
              <a:spLocks noChangeArrowheads="1"/>
            </p:cNvSpPr>
            <p:nvPr/>
          </p:nvSpPr>
          <p:spPr bwMode="auto">
            <a:xfrm>
              <a:off x="5260" y="3728"/>
              <a:ext cx="317" cy="319"/>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093782" name="Text Box 137" descr="9864_05_2004_Wolfgang Wagener"/>
          <p:cNvSpPr txBox="1">
            <a:spLocks noChangeArrowheads="1"/>
          </p:cNvSpPr>
          <p:nvPr/>
        </p:nvSpPr>
        <p:spPr bwMode="auto">
          <a:xfrm>
            <a:off x="5117431" y="5923195"/>
            <a:ext cx="2663606"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Energy Management</a:t>
            </a:r>
          </a:p>
        </p:txBody>
      </p:sp>
      <p:pic>
        <p:nvPicPr>
          <p:cNvPr id="26729" name="Picture 154" descr="Survallence"/>
          <p:cNvPicPr>
            <a:picLocks noChangeAspect="1" noChangeArrowheads="1"/>
          </p:cNvPicPr>
          <p:nvPr/>
        </p:nvPicPr>
        <p:blipFill>
          <a:blip r:embed="rId4" cstate="print"/>
          <a:srcRect/>
          <a:stretch>
            <a:fillRect/>
          </a:stretch>
        </p:blipFill>
        <p:spPr bwMode="auto">
          <a:xfrm>
            <a:off x="7971369" y="5086749"/>
            <a:ext cx="625890" cy="598896"/>
          </a:xfrm>
          <a:prstGeom prst="rect">
            <a:avLst/>
          </a:prstGeom>
          <a:noFill/>
          <a:ln w="9525">
            <a:noFill/>
            <a:miter lim="800000"/>
            <a:headEnd/>
            <a:tailEnd/>
          </a:ln>
        </p:spPr>
      </p:pic>
      <p:grpSp>
        <p:nvGrpSpPr>
          <p:cNvPr id="20" name="Group 155"/>
          <p:cNvGrpSpPr>
            <a:grpSpLocks/>
          </p:cNvGrpSpPr>
          <p:nvPr/>
        </p:nvGrpSpPr>
        <p:grpSpPr bwMode="auto">
          <a:xfrm>
            <a:off x="8005386" y="3213434"/>
            <a:ext cx="567302" cy="538863"/>
            <a:chOff x="5232" y="2060"/>
            <a:chExt cx="334" cy="331"/>
          </a:xfrm>
        </p:grpSpPr>
        <p:pic>
          <p:nvPicPr>
            <p:cNvPr id="26734" name="Picture 156" descr="HVAC"/>
            <p:cNvPicPr>
              <a:picLocks noChangeArrowheads="1"/>
            </p:cNvPicPr>
            <p:nvPr/>
          </p:nvPicPr>
          <p:blipFill>
            <a:blip r:embed="rId17" cstate="print"/>
            <a:srcRect/>
            <a:stretch>
              <a:fillRect/>
            </a:stretch>
          </p:blipFill>
          <p:spPr bwMode="auto">
            <a:xfrm>
              <a:off x="5232" y="2060"/>
              <a:ext cx="334" cy="331"/>
            </a:xfrm>
            <a:prstGeom prst="rect">
              <a:avLst/>
            </a:prstGeom>
            <a:noFill/>
            <a:ln w="9525">
              <a:noFill/>
              <a:miter lim="800000"/>
              <a:headEnd/>
              <a:tailEnd/>
            </a:ln>
          </p:spPr>
        </p:pic>
        <p:sp>
          <p:nvSpPr>
            <p:cNvPr id="1093786" name="Oval 157"/>
            <p:cNvSpPr>
              <a:spLocks noChangeArrowheads="1"/>
            </p:cNvSpPr>
            <p:nvPr/>
          </p:nvSpPr>
          <p:spPr bwMode="auto">
            <a:xfrm>
              <a:off x="5232" y="2060"/>
              <a:ext cx="334" cy="328"/>
            </a:xfrm>
            <a:prstGeom prst="ellipse">
              <a:avLst/>
            </a:prstGeom>
            <a:noFill/>
            <a:ln w="25400" algn="ctr">
              <a:solidFill>
                <a:srgbClr val="CCCCCC"/>
              </a:solidFill>
              <a:round/>
              <a:headEnd/>
              <a:tailEnd/>
            </a:ln>
          </p:spPr>
          <p:txBody>
            <a:bodyPr wrap="none" lIns="73025" tIns="36512" rIns="73025" bIns="36512" anchor="ctr"/>
            <a:lstStyle/>
            <a:p>
              <a:pPr algn="ctr" defTabSz="816331" eaLnBrk="0" hangingPunct="0">
                <a:lnSpc>
                  <a:spcPct val="90000"/>
                </a:lnSpc>
                <a:defRPr/>
              </a:pPr>
              <a:endParaRPr lang="en-US" sz="2900" b="1" dirty="0">
                <a:solidFill>
                  <a:srgbClr val="FFFFFF"/>
                </a:solidFill>
                <a:effectLst>
                  <a:outerShdw blurRad="38100" dist="38100" dir="2700000" algn="tl">
                    <a:srgbClr val="000000">
                      <a:alpha val="43137"/>
                    </a:srgbClr>
                  </a:outerShdw>
                </a:effectLst>
                <a:ea typeface="ＭＳ Ｐゴシック" pitchFamily="34" charset="-128"/>
              </a:endParaRPr>
            </a:p>
          </p:txBody>
        </p:sp>
      </p:grpSp>
      <p:sp>
        <p:nvSpPr>
          <p:cNvPr id="1093787" name="Text Box 158" descr="9864_05_2004_Wolfgang Wagener"/>
          <p:cNvSpPr txBox="1">
            <a:spLocks noChangeArrowheads="1"/>
          </p:cNvSpPr>
          <p:nvPr/>
        </p:nvSpPr>
        <p:spPr bwMode="auto">
          <a:xfrm>
            <a:off x="5764756" y="4635353"/>
            <a:ext cx="2017710" cy="183384"/>
          </a:xfrm>
          <a:prstGeom prst="rect">
            <a:avLst/>
          </a:prstGeom>
          <a:noFill/>
          <a:ln w="9525" algn="ctr">
            <a:noFill/>
            <a:miter lim="800000"/>
            <a:headEnd/>
            <a:tailEnd/>
          </a:ln>
        </p:spPr>
        <p:txBody>
          <a:bodyPr lIns="0" tIns="0" rIns="0" bIns="0">
            <a:spAutoFit/>
          </a:bodyPr>
          <a:lstStyle/>
          <a:p>
            <a:pPr algn="r" defTabSz="816331" eaLnBrk="0" hangingPunct="0">
              <a:lnSpc>
                <a:spcPct val="90000"/>
              </a:lnSpc>
              <a:defRPr/>
            </a:pPr>
            <a:r>
              <a:rPr lang="en-US" sz="1300" b="1" dirty="0">
                <a:solidFill>
                  <a:srgbClr val="FFFF00"/>
                </a:solidFill>
                <a:effectLst>
                  <a:outerShdw blurRad="38100" dist="38100" dir="2700000" algn="tl">
                    <a:srgbClr val="000000">
                      <a:alpha val="43137"/>
                    </a:srgbClr>
                  </a:outerShdw>
                </a:effectLst>
                <a:ea typeface="ＭＳ Ｐゴシック" pitchFamily="34" charset="-128"/>
              </a:rPr>
              <a:t>Access</a:t>
            </a:r>
          </a:p>
        </p:txBody>
      </p:sp>
      <p:sp>
        <p:nvSpPr>
          <p:cNvPr id="1093788" name="Text Box 160" descr="9864_05_2004_Wolfgang Wagener"/>
          <p:cNvSpPr txBox="1">
            <a:spLocks noChangeArrowheads="1"/>
          </p:cNvSpPr>
          <p:nvPr/>
        </p:nvSpPr>
        <p:spPr bwMode="auto">
          <a:xfrm>
            <a:off x="4501267" y="849017"/>
            <a:ext cx="3856799" cy="197490"/>
          </a:xfrm>
          <a:prstGeom prst="rect">
            <a:avLst/>
          </a:prstGeom>
          <a:noFill/>
          <a:ln w="9525" algn="ctr">
            <a:noFill/>
            <a:miter lim="800000"/>
            <a:headEnd/>
            <a:tailEnd/>
          </a:ln>
        </p:spPr>
        <p:txBody>
          <a:bodyPr lIns="0" tIns="0" rIns="0" bIns="0">
            <a:spAutoFit/>
          </a:bodyPr>
          <a:lstStyle/>
          <a:p>
            <a:pPr algn="ctr" defTabSz="816331" eaLnBrk="0" hangingPunct="0">
              <a:lnSpc>
                <a:spcPct val="90000"/>
              </a:lnSpc>
              <a:defRPr/>
            </a:pPr>
            <a:r>
              <a:rPr lang="en-US" sz="1400" b="1" dirty="0">
                <a:ea typeface="ＭＳ Ｐゴシック" pitchFamily="34" charset="-128"/>
              </a:rPr>
              <a:t>Building Management Systems (BMS) </a:t>
            </a:r>
          </a:p>
        </p:txBody>
      </p:sp>
      <p:sp>
        <p:nvSpPr>
          <p:cNvPr id="1093789" name="Text Box 159" descr="9864_05_2004_Wolfgang Wagener"/>
          <p:cNvSpPr txBox="1">
            <a:spLocks noChangeArrowheads="1"/>
          </p:cNvSpPr>
          <p:nvPr/>
        </p:nvSpPr>
        <p:spPr bwMode="auto">
          <a:xfrm>
            <a:off x="1214628" y="849017"/>
            <a:ext cx="3143741" cy="197490"/>
          </a:xfrm>
          <a:prstGeom prst="rect">
            <a:avLst/>
          </a:prstGeom>
          <a:noFill/>
          <a:ln w="9525" algn="ctr">
            <a:noFill/>
            <a:miter lim="800000"/>
            <a:headEnd/>
            <a:tailEnd/>
          </a:ln>
        </p:spPr>
        <p:txBody>
          <a:bodyPr lIns="0" tIns="0" rIns="0" bIns="0">
            <a:spAutoFit/>
          </a:bodyPr>
          <a:lstStyle/>
          <a:p>
            <a:pPr defTabSz="816331" eaLnBrk="0" hangingPunct="0">
              <a:lnSpc>
                <a:spcPct val="90000"/>
              </a:lnSpc>
              <a:defRPr/>
            </a:pPr>
            <a:r>
              <a:rPr lang="en-US" sz="1400" b="1" dirty="0">
                <a:ea typeface="ＭＳ Ｐゴシック" pitchFamily="34" charset="-128"/>
              </a:rPr>
              <a:t>Information</a:t>
            </a:r>
            <a:r>
              <a:rPr lang="en-US" sz="1400" b="1" dirty="0">
                <a:solidFill>
                  <a:srgbClr val="FFFFFF"/>
                </a:solidFill>
                <a:ea typeface="ＭＳ Ｐゴシック" pitchFamily="34" charset="-128"/>
              </a:rPr>
              <a:t> </a:t>
            </a:r>
            <a:r>
              <a:rPr lang="en-US" sz="1400" b="1" dirty="0">
                <a:ea typeface="ＭＳ Ｐゴシック" pitchFamily="34" charset="-128"/>
              </a:rPr>
              <a:t>Technology (IT)</a:t>
            </a:r>
          </a:p>
        </p:txBody>
      </p:sp>
    </p:spTree>
    <p:extLst>
      <p:ext uri="{BB962C8B-B14F-4D97-AF65-F5344CB8AC3E}">
        <p14:creationId xmlns:p14="http://schemas.microsoft.com/office/powerpoint/2010/main" val="2707800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LaPw5yKx0qC2iZsNzC9S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LaPw5yKx0qC2iZsNzC9Sw"/>
</p:tagLst>
</file>

<file path=ppt/theme/theme1.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Cisco_Template_2010_Arial</Template>
  <TotalTime>43675</TotalTime>
  <Words>2759</Words>
  <Application>Microsoft Macintosh PowerPoint</Application>
  <PresentationFormat>On-screen Show (4:3)</PresentationFormat>
  <Paragraphs>342</Paragraphs>
  <Slides>24</Slides>
  <Notes>21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28" baseType="lpstr">
      <vt:lpstr>Cisco_Template_2010_Arial</vt:lpstr>
      <vt:lpstr>1_Cisco_Template_2010_Arial</vt:lpstr>
      <vt:lpstr>2_Cisco_Template_2010_Arial</vt:lpstr>
      <vt:lpstr>Clip</vt:lpstr>
      <vt:lpstr>   Smart+Connected Government  Transforming a Community, a Country, the World   Rick Hutley Vice President, Cisco Systems    </vt:lpstr>
      <vt:lpstr>Four Mega-Trends Changing our World</vt:lpstr>
      <vt:lpstr>Drivers of Economic and Social Transformation</vt:lpstr>
      <vt:lpstr>Trend: Smart + Connected Communities</vt:lpstr>
      <vt:lpstr>PowerPoint Presentation</vt:lpstr>
      <vt:lpstr>Community Exchange: Enabling a Smart + Connected Community</vt:lpstr>
      <vt:lpstr>The Home Experience: Services Accessed from the Comfort of Home</vt:lpstr>
      <vt:lpstr>The Office Experience: Improving Performance, Purpose and Profitability</vt:lpstr>
      <vt:lpstr>Integrating Disparate Building Systems</vt:lpstr>
      <vt:lpstr>Integrating Across the Corporation, or Across the City</vt:lpstr>
      <vt:lpstr>The Wellness Experience: Delivering Better Healthcare to Citizens</vt:lpstr>
      <vt:lpstr>The Wellness Experience: Remote Experts</vt:lpstr>
      <vt:lpstr>The Wellness Experience: Ingestible Sensors, Social Networks</vt:lpstr>
      <vt:lpstr>The Wellness Experience: New Business Model for Medicine: Remote Doctors </vt:lpstr>
      <vt:lpstr>The Travel Experience: Intelligent Transport, Control and Management</vt:lpstr>
      <vt:lpstr>The Connected Traveling Experience  Seamless Hand Off – Massive Data – Multiple Touch Points</vt:lpstr>
      <vt:lpstr>In 2015, 9M Vehicles Will Be Connected – Growing Fast To More Than 50M Units each year</vt:lpstr>
      <vt:lpstr>The Government Experience: Delivering Better Services to Citizens</vt:lpstr>
      <vt:lpstr>Virtual Assistants   At Work or Home</vt:lpstr>
      <vt:lpstr>Smart+Connected Communities Worldwide</vt:lpstr>
      <vt:lpstr>The Next Big Evolutionary Stage:  The Internet of EVERYTHING</vt:lpstr>
      <vt:lpstr>What is this Number?</vt:lpstr>
      <vt:lpstr>Biggest Opportunity – Biggest Challenge Connectivity Without Meaningful Limits</vt:lpstr>
      <vt:lpstr>PowerPoint Presentation</vt:lpstr>
    </vt:vector>
  </TitlesOfParts>
  <Manager/>
  <Company>Cisco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&amp; Connected Government</dc:title>
  <dc:subject/>
  <dc:creator>Rick Hutley</dc:creator>
  <cp:keywords/>
  <dc:description/>
  <cp:lastModifiedBy>Rick Hutley</cp:lastModifiedBy>
  <cp:revision>327</cp:revision>
  <dcterms:created xsi:type="dcterms:W3CDTF">2011-10-19T21:02:54Z</dcterms:created>
  <dcterms:modified xsi:type="dcterms:W3CDTF">2012-11-26T20:14:13Z</dcterms:modified>
  <cp:category/>
</cp:coreProperties>
</file>