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1.xml" ContentType="application/vnd.openxmlformats-officedocument.drawingml.chart+xml"/>
  <Override PartName="/ppt/notesSlides/notesSlide66.xml" ContentType="application/vnd.openxmlformats-officedocument.presentationml.notesSlide+xml"/>
  <Override PartName="/ppt/charts/chart2.xml" ContentType="application/vnd.openxmlformats-officedocument.drawingml.chart+xml"/>
  <Override PartName="/ppt/notesSlides/notesSlide67.xml" ContentType="application/vnd.openxmlformats-officedocument.presentationml.notesSlide+xml"/>
  <Override PartName="/ppt/charts/chart3.xml" ContentType="application/vnd.openxmlformats-officedocument.drawingml.chart+xml"/>
  <Override PartName="/ppt/notesSlides/notesSlide68.xml" ContentType="application/vnd.openxmlformats-officedocument.presentationml.notesSlide+xml"/>
  <Override PartName="/ppt/charts/chart4.xml" ContentType="application/vnd.openxmlformats-officedocument.drawingml.chart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notesMasterIdLst>
    <p:notesMasterId r:id="rId104"/>
  </p:notesMasterIdLst>
  <p:handoutMasterIdLst>
    <p:handoutMasterId r:id="rId105"/>
  </p:handoutMasterIdLst>
  <p:sldIdLst>
    <p:sldId id="366" r:id="rId2"/>
    <p:sldId id="377" r:id="rId3"/>
    <p:sldId id="359" r:id="rId4"/>
    <p:sldId id="736" r:id="rId5"/>
    <p:sldId id="692" r:id="rId6"/>
    <p:sldId id="739" r:id="rId7"/>
    <p:sldId id="740" r:id="rId8"/>
    <p:sldId id="741" r:id="rId9"/>
    <p:sldId id="742" r:id="rId10"/>
    <p:sldId id="743" r:id="rId11"/>
    <p:sldId id="744" r:id="rId12"/>
    <p:sldId id="745" r:id="rId13"/>
    <p:sldId id="746" r:id="rId14"/>
    <p:sldId id="747" r:id="rId15"/>
    <p:sldId id="748" r:id="rId16"/>
    <p:sldId id="749" r:id="rId17"/>
    <p:sldId id="750" r:id="rId18"/>
    <p:sldId id="751" r:id="rId19"/>
    <p:sldId id="752" r:id="rId20"/>
    <p:sldId id="753" r:id="rId21"/>
    <p:sldId id="754" r:id="rId22"/>
    <p:sldId id="755" r:id="rId23"/>
    <p:sldId id="756" r:id="rId24"/>
    <p:sldId id="757" r:id="rId25"/>
    <p:sldId id="758" r:id="rId26"/>
    <p:sldId id="620" r:id="rId27"/>
    <p:sldId id="649" r:id="rId28"/>
    <p:sldId id="760" r:id="rId29"/>
    <p:sldId id="761" r:id="rId30"/>
    <p:sldId id="762" r:id="rId31"/>
    <p:sldId id="763" r:id="rId32"/>
    <p:sldId id="764" r:id="rId33"/>
    <p:sldId id="765" r:id="rId34"/>
    <p:sldId id="766" r:id="rId35"/>
    <p:sldId id="767" r:id="rId36"/>
    <p:sldId id="768" r:id="rId37"/>
    <p:sldId id="769" r:id="rId38"/>
    <p:sldId id="770" r:id="rId39"/>
    <p:sldId id="771" r:id="rId40"/>
    <p:sldId id="773" r:id="rId41"/>
    <p:sldId id="774" r:id="rId42"/>
    <p:sldId id="791" r:id="rId43"/>
    <p:sldId id="792" r:id="rId44"/>
    <p:sldId id="777" r:id="rId45"/>
    <p:sldId id="778" r:id="rId46"/>
    <p:sldId id="779" r:id="rId47"/>
    <p:sldId id="780" r:id="rId48"/>
    <p:sldId id="781" r:id="rId49"/>
    <p:sldId id="782" r:id="rId50"/>
    <p:sldId id="783" r:id="rId51"/>
    <p:sldId id="784" r:id="rId52"/>
    <p:sldId id="647" r:id="rId53"/>
    <p:sldId id="626" r:id="rId54"/>
    <p:sldId id="642" r:id="rId55"/>
    <p:sldId id="627" r:id="rId56"/>
    <p:sldId id="702" r:id="rId57"/>
    <p:sldId id="629" r:id="rId58"/>
    <p:sldId id="706" r:id="rId59"/>
    <p:sldId id="625" r:id="rId60"/>
    <p:sldId id="644" r:id="rId61"/>
    <p:sldId id="727" r:id="rId62"/>
    <p:sldId id="635" r:id="rId63"/>
    <p:sldId id="643" r:id="rId64"/>
    <p:sldId id="704" r:id="rId65"/>
    <p:sldId id="645" r:id="rId66"/>
    <p:sldId id="667" r:id="rId67"/>
    <p:sldId id="668" r:id="rId68"/>
    <p:sldId id="705" r:id="rId69"/>
    <p:sldId id="669" r:id="rId70"/>
    <p:sldId id="670" r:id="rId71"/>
    <p:sldId id="788" r:id="rId72"/>
    <p:sldId id="759" r:id="rId73"/>
    <p:sldId id="648" r:id="rId74"/>
    <p:sldId id="417" r:id="rId75"/>
    <p:sldId id="556" r:id="rId76"/>
    <p:sldId id="491" r:id="rId77"/>
    <p:sldId id="555" r:id="rId78"/>
    <p:sldId id="737" r:id="rId79"/>
    <p:sldId id="689" r:id="rId80"/>
    <p:sldId id="785" r:id="rId81"/>
    <p:sldId id="787" r:id="rId82"/>
    <p:sldId id="690" r:id="rId83"/>
    <p:sldId id="664" r:id="rId84"/>
    <p:sldId id="691" r:id="rId85"/>
    <p:sldId id="802" r:id="rId86"/>
    <p:sldId id="797" r:id="rId87"/>
    <p:sldId id="798" r:id="rId88"/>
    <p:sldId id="799" r:id="rId89"/>
    <p:sldId id="800" r:id="rId90"/>
    <p:sldId id="801" r:id="rId91"/>
    <p:sldId id="786" r:id="rId92"/>
    <p:sldId id="671" r:id="rId93"/>
    <p:sldId id="793" r:id="rId94"/>
    <p:sldId id="794" r:id="rId95"/>
    <p:sldId id="795" r:id="rId96"/>
    <p:sldId id="796" r:id="rId97"/>
    <p:sldId id="676" r:id="rId98"/>
    <p:sldId id="677" r:id="rId99"/>
    <p:sldId id="687" r:id="rId100"/>
    <p:sldId id="733" r:id="rId101"/>
    <p:sldId id="395" r:id="rId102"/>
    <p:sldId id="738" r:id="rId10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CCECFF"/>
    <a:srgbClr val="CC99FF"/>
    <a:srgbClr val="CCFF99"/>
    <a:srgbClr val="CCFFCC"/>
    <a:srgbClr val="CCCCFF"/>
    <a:srgbClr val="C0C0C0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2114" autoAdjust="0"/>
  </p:normalViewPr>
  <p:slideViewPr>
    <p:cSldViewPr snapToGrid="0">
      <p:cViewPr varScale="1">
        <p:scale>
          <a:sx n="88" d="100"/>
          <a:sy n="88" d="100"/>
        </p:scale>
        <p:origin x="948" y="5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19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d.co.san-diego.ca.us\sandfsroot\HHSA\HHSA\FSD\Budget\RAT\Realignment\CSAC%20Training\Realignment%20301%20-%20Sep%202017\Source%20files\1991-2%20thru%202012-13%20VLF-ST%20Total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d.co.san-diego.ca.us\sandfsroot\HHSA\HHSA\FSD\Budget\RAT\Realignment\CSAC%20Training\Realignment%20101%20-%20Sep%202018\1991-2%20thru%202012-13%20VLF-ST%20Totals%20pre-IHSS%20MO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d.co.san-diego.ca.us\sandfsroot\HHSA\HHSA\FSD\Budget\RAT\Realignment\CSAC%20Training\Realignment%20101%20-%20Sep%202018\1991-2%20thru%202012-13%20VLF-ST%20Totals%20post-IHSS%20MO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'VLF-Sales-Combined Data'!$L$2</c:f>
              <c:strCache>
                <c:ptCount val="1"/>
                <c:pt idx="0">
                  <c:v>VLF</c:v>
                </c:pt>
              </c:strCache>
            </c:strRef>
          </c:tx>
          <c:marker>
            <c:symbol val="none"/>
          </c:marker>
          <c:cat>
            <c:strRef>
              <c:f>'VLF-Sales-Combined Data'!$K$4:$K$30</c:f>
              <c:strCache>
                <c:ptCount val="27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  <c:pt idx="5">
                  <c:v>2012-2013</c:v>
                </c:pt>
                <c:pt idx="6">
                  <c:v>2011-2012</c:v>
                </c:pt>
                <c:pt idx="7">
                  <c:v>2010-2011</c:v>
                </c:pt>
                <c:pt idx="8">
                  <c:v>2009-2010</c:v>
                </c:pt>
                <c:pt idx="9">
                  <c:v>2008-2009</c:v>
                </c:pt>
                <c:pt idx="10">
                  <c:v>2007-2008</c:v>
                </c:pt>
                <c:pt idx="11">
                  <c:v>2006-2007</c:v>
                </c:pt>
                <c:pt idx="12">
                  <c:v>2005-2006</c:v>
                </c:pt>
                <c:pt idx="13">
                  <c:v>2004-2005</c:v>
                </c:pt>
                <c:pt idx="14">
                  <c:v>2003-2004</c:v>
                </c:pt>
                <c:pt idx="15">
                  <c:v>2002-2003</c:v>
                </c:pt>
                <c:pt idx="16">
                  <c:v>2001-2002</c:v>
                </c:pt>
                <c:pt idx="17">
                  <c:v>2000-2001</c:v>
                </c:pt>
                <c:pt idx="18">
                  <c:v>1999-2000</c:v>
                </c:pt>
                <c:pt idx="19">
                  <c:v>1998-1999</c:v>
                </c:pt>
                <c:pt idx="20">
                  <c:v>1997-1998</c:v>
                </c:pt>
                <c:pt idx="21">
                  <c:v>1996-1997</c:v>
                </c:pt>
                <c:pt idx="22">
                  <c:v>1995-1996</c:v>
                </c:pt>
                <c:pt idx="23">
                  <c:v>1994-1995</c:v>
                </c:pt>
                <c:pt idx="24">
                  <c:v>1993-1994</c:v>
                </c:pt>
                <c:pt idx="25">
                  <c:v>1992-1993</c:v>
                </c:pt>
                <c:pt idx="26">
                  <c:v>1991-1992</c:v>
                </c:pt>
              </c:strCache>
            </c:strRef>
          </c:cat>
          <c:val>
            <c:numRef>
              <c:f>'VLF-Sales-Combined Data'!$L$4:$L$30</c:f>
              <c:numCache>
                <c:formatCode>_("$"* #,##0_);_("$"* \(#,##0\);_("$"* "-"??_);_(@_)</c:formatCode>
                <c:ptCount val="27"/>
                <c:pt idx="0">
                  <c:v>2089970426.5900002</c:v>
                </c:pt>
                <c:pt idx="1">
                  <c:v>1965736811.3000002</c:v>
                </c:pt>
                <c:pt idx="2">
                  <c:v>1701727581.6799998</c:v>
                </c:pt>
                <c:pt idx="3">
                  <c:v>1701727581.6799998</c:v>
                </c:pt>
                <c:pt idx="4">
                  <c:v>1591620319.5399997</c:v>
                </c:pt>
                <c:pt idx="5">
                  <c:v>1454801329</c:v>
                </c:pt>
                <c:pt idx="6">
                  <c:v>1340720846</c:v>
                </c:pt>
                <c:pt idx="7">
                  <c:v>1444479651</c:v>
                </c:pt>
                <c:pt idx="8">
                  <c:v>1444479654</c:v>
                </c:pt>
                <c:pt idx="9">
                  <c:v>1548777814</c:v>
                </c:pt>
                <c:pt idx="10">
                  <c:v>1693226020</c:v>
                </c:pt>
                <c:pt idx="11">
                  <c:v>1712371415</c:v>
                </c:pt>
                <c:pt idx="12">
                  <c:v>1672454298</c:v>
                </c:pt>
                <c:pt idx="13">
                  <c:v>1592963896</c:v>
                </c:pt>
                <c:pt idx="14">
                  <c:v>1509790052</c:v>
                </c:pt>
                <c:pt idx="15">
                  <c:v>1409986178</c:v>
                </c:pt>
                <c:pt idx="16">
                  <c:v>1398818464</c:v>
                </c:pt>
                <c:pt idx="17">
                  <c:v>1264338081</c:v>
                </c:pt>
                <c:pt idx="18">
                  <c:v>1101913655</c:v>
                </c:pt>
                <c:pt idx="19">
                  <c:v>1026232636</c:v>
                </c:pt>
                <c:pt idx="20">
                  <c:v>932721691</c:v>
                </c:pt>
                <c:pt idx="21">
                  <c:v>850860445</c:v>
                </c:pt>
                <c:pt idx="22">
                  <c:v>811653234</c:v>
                </c:pt>
                <c:pt idx="23">
                  <c:v>760065831</c:v>
                </c:pt>
                <c:pt idx="24">
                  <c:v>716783247</c:v>
                </c:pt>
                <c:pt idx="25">
                  <c:v>715927380</c:v>
                </c:pt>
                <c:pt idx="26">
                  <c:v>679573570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E-49DF-9B54-B17634F48943}"/>
            </c:ext>
          </c:extLst>
        </c:ser>
        <c:ser>
          <c:idx val="1"/>
          <c:order val="1"/>
          <c:tx>
            <c:strRef>
              <c:f>'VLF-Sales-Combined Data'!$M$2</c:f>
              <c:strCache>
                <c:ptCount val="1"/>
                <c:pt idx="0">
                  <c:v>Sales Tax</c:v>
                </c:pt>
              </c:strCache>
            </c:strRef>
          </c:tx>
          <c:marker>
            <c:symbol val="none"/>
          </c:marker>
          <c:cat>
            <c:strRef>
              <c:f>'VLF-Sales-Combined Data'!$K$4:$K$30</c:f>
              <c:strCache>
                <c:ptCount val="27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  <c:pt idx="5">
                  <c:v>2012-2013</c:v>
                </c:pt>
                <c:pt idx="6">
                  <c:v>2011-2012</c:v>
                </c:pt>
                <c:pt idx="7">
                  <c:v>2010-2011</c:v>
                </c:pt>
                <c:pt idx="8">
                  <c:v>2009-2010</c:v>
                </c:pt>
                <c:pt idx="9">
                  <c:v>2008-2009</c:v>
                </c:pt>
                <c:pt idx="10">
                  <c:v>2007-2008</c:v>
                </c:pt>
                <c:pt idx="11">
                  <c:v>2006-2007</c:v>
                </c:pt>
                <c:pt idx="12">
                  <c:v>2005-2006</c:v>
                </c:pt>
                <c:pt idx="13">
                  <c:v>2004-2005</c:v>
                </c:pt>
                <c:pt idx="14">
                  <c:v>2003-2004</c:v>
                </c:pt>
                <c:pt idx="15">
                  <c:v>2002-2003</c:v>
                </c:pt>
                <c:pt idx="16">
                  <c:v>2001-2002</c:v>
                </c:pt>
                <c:pt idx="17">
                  <c:v>2000-2001</c:v>
                </c:pt>
                <c:pt idx="18">
                  <c:v>1999-2000</c:v>
                </c:pt>
                <c:pt idx="19">
                  <c:v>1998-1999</c:v>
                </c:pt>
                <c:pt idx="20">
                  <c:v>1997-1998</c:v>
                </c:pt>
                <c:pt idx="21">
                  <c:v>1996-1997</c:v>
                </c:pt>
                <c:pt idx="22">
                  <c:v>1995-1996</c:v>
                </c:pt>
                <c:pt idx="23">
                  <c:v>1994-1995</c:v>
                </c:pt>
                <c:pt idx="24">
                  <c:v>1993-1994</c:v>
                </c:pt>
                <c:pt idx="25">
                  <c:v>1992-1993</c:v>
                </c:pt>
                <c:pt idx="26">
                  <c:v>1991-1992</c:v>
                </c:pt>
              </c:strCache>
            </c:strRef>
          </c:cat>
          <c:val>
            <c:numRef>
              <c:f>'VLF-Sales-Combined Data'!$M$4:$M$30</c:f>
              <c:numCache>
                <c:formatCode>_("$"* #,##0_);_("$"* \(#,##0\);_("$"* "-"??_);_(@_)</c:formatCode>
                <c:ptCount val="27"/>
                <c:pt idx="0">
                  <c:v>3493737992.27</c:v>
                </c:pt>
                <c:pt idx="1">
                  <c:v>3360003923.2600002</c:v>
                </c:pt>
                <c:pt idx="2">
                  <c:v>3232788403.79</c:v>
                </c:pt>
                <c:pt idx="3">
                  <c:v>3175400073.8199997</c:v>
                </c:pt>
                <c:pt idx="4">
                  <c:v>3058401481.8000002</c:v>
                </c:pt>
                <c:pt idx="5">
                  <c:v>2909064507</c:v>
                </c:pt>
                <c:pt idx="6">
                  <c:v>2717908013</c:v>
                </c:pt>
                <c:pt idx="7">
                  <c:v>2469128843</c:v>
                </c:pt>
                <c:pt idx="8">
                  <c:v>2355242676</c:v>
                </c:pt>
                <c:pt idx="9">
                  <c:v>2445480474</c:v>
                </c:pt>
                <c:pt idx="10">
                  <c:v>2811045935</c:v>
                </c:pt>
                <c:pt idx="11">
                  <c:v>2862635780</c:v>
                </c:pt>
                <c:pt idx="12">
                  <c:v>2845497631</c:v>
                </c:pt>
                <c:pt idx="13">
                  <c:v>2624692140</c:v>
                </c:pt>
                <c:pt idx="14">
                  <c:v>2436617961</c:v>
                </c:pt>
                <c:pt idx="15">
                  <c:v>2275173407</c:v>
                </c:pt>
                <c:pt idx="16">
                  <c:v>2230471770</c:v>
                </c:pt>
                <c:pt idx="17">
                  <c:v>2292403404</c:v>
                </c:pt>
                <c:pt idx="18">
                  <c:v>2125010665</c:v>
                </c:pt>
                <c:pt idx="19">
                  <c:v>1886358056</c:v>
                </c:pt>
                <c:pt idx="20">
                  <c:v>1790211780</c:v>
                </c:pt>
                <c:pt idx="21">
                  <c:v>1690756142</c:v>
                </c:pt>
                <c:pt idx="22">
                  <c:v>1608501810</c:v>
                </c:pt>
                <c:pt idx="23">
                  <c:v>1491182837</c:v>
                </c:pt>
                <c:pt idx="24">
                  <c:v>1401337307</c:v>
                </c:pt>
                <c:pt idx="25">
                  <c:v>1391147220</c:v>
                </c:pt>
                <c:pt idx="26">
                  <c:v>1291243329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4E-49DF-9B54-B17634F4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012928"/>
        <c:axId val="92014464"/>
      </c:lineChart>
      <c:catAx>
        <c:axId val="9201292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92014464"/>
        <c:crosses val="autoZero"/>
        <c:auto val="1"/>
        <c:lblAlgn val="ctr"/>
        <c:lblOffset val="100"/>
        <c:noMultiLvlLbl val="0"/>
      </c:catAx>
      <c:valAx>
        <c:axId val="92014464"/>
        <c:scaling>
          <c:orientation val="minMax"/>
          <c:max val="3800000500"/>
          <c:min val="600000500"/>
        </c:scaling>
        <c:delete val="0"/>
        <c:axPos val="r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92012928"/>
        <c:crosses val="autoZero"/>
        <c:crossBetween val="between"/>
        <c:majorUnit val="800000000"/>
        <c:dispUnits>
          <c:builtInUnit val="millions"/>
          <c:dispUnitsLbl>
            <c:layout>
              <c:manualLayout>
                <c:xMode val="edge"/>
                <c:yMode val="edge"/>
                <c:x val="0.96807775882614078"/>
                <c:y val="0.41968289886094334"/>
              </c:manualLayout>
            </c:layout>
          </c:dispUnitsLbl>
        </c:dispUnits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'VLF-Sales-Combined Data'!$B$74</c:f>
              <c:strCache>
                <c:ptCount val="1"/>
                <c:pt idx="0">
                  <c:v>Health</c:v>
                </c:pt>
              </c:strCache>
            </c:strRef>
          </c:tx>
          <c:marker>
            <c:symbol val="none"/>
          </c:marker>
          <c:cat>
            <c:strRef>
              <c:f>'VLF-Sales-Combined Data'!$A$76:$A$101</c:f>
              <c:strCache>
                <c:ptCount val="26"/>
                <c:pt idx="0">
                  <c:v>2016-2017</c:v>
                </c:pt>
                <c:pt idx="1">
                  <c:v>2015-2016</c:v>
                </c:pt>
                <c:pt idx="2">
                  <c:v>2014-2015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  <c:pt idx="9">
                  <c:v>2007-2008</c:v>
                </c:pt>
                <c:pt idx="10">
                  <c:v>2006-2007</c:v>
                </c:pt>
                <c:pt idx="11">
                  <c:v>2005-2006</c:v>
                </c:pt>
                <c:pt idx="12">
                  <c:v>2004-2005</c:v>
                </c:pt>
                <c:pt idx="13">
                  <c:v>2003-2004</c:v>
                </c:pt>
                <c:pt idx="14">
                  <c:v>2002-2003</c:v>
                </c:pt>
                <c:pt idx="15">
                  <c:v>2001-2002</c:v>
                </c:pt>
                <c:pt idx="16">
                  <c:v>2000-2001</c:v>
                </c:pt>
                <c:pt idx="17">
                  <c:v>1999-2000</c:v>
                </c:pt>
                <c:pt idx="18">
                  <c:v>1998-1999</c:v>
                </c:pt>
                <c:pt idx="19">
                  <c:v>1997-1998</c:v>
                </c:pt>
                <c:pt idx="20">
                  <c:v>1996-1997</c:v>
                </c:pt>
                <c:pt idx="21">
                  <c:v>1995-1996</c:v>
                </c:pt>
                <c:pt idx="22">
                  <c:v>1994-1995</c:v>
                </c:pt>
                <c:pt idx="23">
                  <c:v>1993-1994</c:v>
                </c:pt>
                <c:pt idx="24">
                  <c:v>1992-1993</c:v>
                </c:pt>
                <c:pt idx="25">
                  <c:v>1991-1992</c:v>
                </c:pt>
              </c:strCache>
            </c:strRef>
          </c:cat>
          <c:val>
            <c:numRef>
              <c:f>'VLF-Sales-Combined Data'!$B$76:$B$101</c:f>
              <c:numCache>
                <c:formatCode>_(* #,##0_);_(* \(#,##0\);_(* "-"??_);_(@_)</c:formatCode>
                <c:ptCount val="26"/>
                <c:pt idx="0">
                  <c:v>1654767007.3900001</c:v>
                </c:pt>
                <c:pt idx="1">
                  <c:v>1566692359.73</c:v>
                </c:pt>
                <c:pt idx="2">
                  <c:v>1566692359.73</c:v>
                </c:pt>
                <c:pt idx="3">
                  <c:v>1523988232.4599998</c:v>
                </c:pt>
                <c:pt idx="4">
                  <c:v>1459931838</c:v>
                </c:pt>
                <c:pt idx="5">
                  <c:v>1347764821</c:v>
                </c:pt>
                <c:pt idx="6">
                  <c:v>1424849324</c:v>
                </c:pt>
                <c:pt idx="7">
                  <c:v>1424849326</c:v>
                </c:pt>
                <c:pt idx="8">
                  <c:v>1515810042</c:v>
                </c:pt>
                <c:pt idx="9">
                  <c:v>1677714643</c:v>
                </c:pt>
                <c:pt idx="10">
                  <c:v>1699642225</c:v>
                </c:pt>
                <c:pt idx="11">
                  <c:v>1676210097</c:v>
                </c:pt>
                <c:pt idx="12">
                  <c:v>1604341552</c:v>
                </c:pt>
                <c:pt idx="13">
                  <c:v>1557994398</c:v>
                </c:pt>
                <c:pt idx="14">
                  <c:v>1502380451</c:v>
                </c:pt>
                <c:pt idx="15">
                  <c:v>1496157440</c:v>
                </c:pt>
                <c:pt idx="16">
                  <c:v>1432616204</c:v>
                </c:pt>
                <c:pt idx="17">
                  <c:v>1294835544</c:v>
                </c:pt>
                <c:pt idx="18">
                  <c:v>1197395165</c:v>
                </c:pt>
                <c:pt idx="19">
                  <c:v>1143910395</c:v>
                </c:pt>
                <c:pt idx="20">
                  <c:v>1078061624</c:v>
                </c:pt>
                <c:pt idx="21">
                  <c:v>1033758598</c:v>
                </c:pt>
                <c:pt idx="22">
                  <c:v>949668434</c:v>
                </c:pt>
                <c:pt idx="23">
                  <c:v>886783705</c:v>
                </c:pt>
                <c:pt idx="24">
                  <c:v>886337371</c:v>
                </c:pt>
                <c:pt idx="25">
                  <c:v>833489775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65-4CA5-A1F8-63F44B55C041}"/>
            </c:ext>
          </c:extLst>
        </c:ser>
        <c:ser>
          <c:idx val="1"/>
          <c:order val="1"/>
          <c:tx>
            <c:strRef>
              <c:f>'VLF-Sales-Combined Data'!$C$74</c:f>
              <c:strCache>
                <c:ptCount val="1"/>
                <c:pt idx="0">
                  <c:v>Mental Health</c:v>
                </c:pt>
              </c:strCache>
            </c:strRef>
          </c:tx>
          <c:marker>
            <c:symbol val="none"/>
          </c:marker>
          <c:cat>
            <c:strRef>
              <c:f>'VLF-Sales-Combined Data'!$A$76:$A$101</c:f>
              <c:strCache>
                <c:ptCount val="26"/>
                <c:pt idx="0">
                  <c:v>2016-2017</c:v>
                </c:pt>
                <c:pt idx="1">
                  <c:v>2015-2016</c:v>
                </c:pt>
                <c:pt idx="2">
                  <c:v>2014-2015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  <c:pt idx="9">
                  <c:v>2007-2008</c:v>
                </c:pt>
                <c:pt idx="10">
                  <c:v>2006-2007</c:v>
                </c:pt>
                <c:pt idx="11">
                  <c:v>2005-2006</c:v>
                </c:pt>
                <c:pt idx="12">
                  <c:v>2004-2005</c:v>
                </c:pt>
                <c:pt idx="13">
                  <c:v>2003-2004</c:v>
                </c:pt>
                <c:pt idx="14">
                  <c:v>2002-2003</c:v>
                </c:pt>
                <c:pt idx="15">
                  <c:v>2001-2002</c:v>
                </c:pt>
                <c:pt idx="16">
                  <c:v>2000-2001</c:v>
                </c:pt>
                <c:pt idx="17">
                  <c:v>1999-2000</c:v>
                </c:pt>
                <c:pt idx="18">
                  <c:v>1998-1999</c:v>
                </c:pt>
                <c:pt idx="19">
                  <c:v>1997-1998</c:v>
                </c:pt>
                <c:pt idx="20">
                  <c:v>1996-1997</c:v>
                </c:pt>
                <c:pt idx="21">
                  <c:v>1995-1996</c:v>
                </c:pt>
                <c:pt idx="22">
                  <c:v>1994-1995</c:v>
                </c:pt>
                <c:pt idx="23">
                  <c:v>1993-1994</c:v>
                </c:pt>
                <c:pt idx="24">
                  <c:v>1992-1993</c:v>
                </c:pt>
                <c:pt idx="25">
                  <c:v>1991-1992</c:v>
                </c:pt>
              </c:strCache>
            </c:strRef>
          </c:cat>
          <c:val>
            <c:numRef>
              <c:f>'VLF-Sales-Combined Data'!$C$76:$C$101</c:f>
              <c:numCache>
                <c:formatCode>_(* #,##0_);_(* \(#,##0\);_(* "-"??_);_(@_)</c:formatCode>
                <c:ptCount val="26"/>
                <c:pt idx="0">
                  <c:v>1304040021.3400002</c:v>
                </c:pt>
                <c:pt idx="1">
                  <c:v>1203271548.4200001</c:v>
                </c:pt>
                <c:pt idx="2">
                  <c:v>1203271548.4200001</c:v>
                </c:pt>
                <c:pt idx="3">
                  <c:v>1143345557.0999999</c:v>
                </c:pt>
                <c:pt idx="4">
                  <c:v>1056244567</c:v>
                </c:pt>
                <c:pt idx="5">
                  <c:v>986288337</c:v>
                </c:pt>
                <c:pt idx="6">
                  <c:v>1009020669</c:v>
                </c:pt>
                <c:pt idx="7">
                  <c:v>1009020669</c:v>
                </c:pt>
                <c:pt idx="8">
                  <c:v>1058405327</c:v>
                </c:pt>
                <c:pt idx="9">
                  <c:v>1197545677</c:v>
                </c:pt>
                <c:pt idx="10">
                  <c:v>1216910052</c:v>
                </c:pt>
                <c:pt idx="11">
                  <c:v>1203095477</c:v>
                </c:pt>
                <c:pt idx="12">
                  <c:v>1175886109</c:v>
                </c:pt>
                <c:pt idx="13">
                  <c:v>1145280193</c:v>
                </c:pt>
                <c:pt idx="14">
                  <c:v>1108554839</c:v>
                </c:pt>
                <c:pt idx="15">
                  <c:v>1104445397</c:v>
                </c:pt>
                <c:pt idx="16">
                  <c:v>1078152612</c:v>
                </c:pt>
                <c:pt idx="17">
                  <c:v>984926149</c:v>
                </c:pt>
                <c:pt idx="18">
                  <c:v>923044318</c:v>
                </c:pt>
                <c:pt idx="19">
                  <c:v>888094524</c:v>
                </c:pt>
                <c:pt idx="20">
                  <c:v>845864021</c:v>
                </c:pt>
                <c:pt idx="21">
                  <c:v>817577405</c:v>
                </c:pt>
                <c:pt idx="22">
                  <c:v>760265200</c:v>
                </c:pt>
                <c:pt idx="23">
                  <c:v>709313638</c:v>
                </c:pt>
                <c:pt idx="24">
                  <c:v>708986770</c:v>
                </c:pt>
                <c:pt idx="25">
                  <c:v>670284412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65-4CA5-A1F8-63F44B55C041}"/>
            </c:ext>
          </c:extLst>
        </c:ser>
        <c:ser>
          <c:idx val="2"/>
          <c:order val="2"/>
          <c:tx>
            <c:strRef>
              <c:f>'VLF-Sales-Combined Data'!$D$74</c:f>
              <c:strCache>
                <c:ptCount val="1"/>
                <c:pt idx="0">
                  <c:v>Social Services</c:v>
                </c:pt>
              </c:strCache>
            </c:strRef>
          </c:tx>
          <c:marker>
            <c:symbol val="none"/>
          </c:marker>
          <c:cat>
            <c:strRef>
              <c:f>'VLF-Sales-Combined Data'!$A$76:$A$101</c:f>
              <c:strCache>
                <c:ptCount val="26"/>
                <c:pt idx="0">
                  <c:v>2016-2017</c:v>
                </c:pt>
                <c:pt idx="1">
                  <c:v>2015-2016</c:v>
                </c:pt>
                <c:pt idx="2">
                  <c:v>2014-2015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  <c:pt idx="9">
                  <c:v>2007-2008</c:v>
                </c:pt>
                <c:pt idx="10">
                  <c:v>2006-2007</c:v>
                </c:pt>
                <c:pt idx="11">
                  <c:v>2005-2006</c:v>
                </c:pt>
                <c:pt idx="12">
                  <c:v>2004-2005</c:v>
                </c:pt>
                <c:pt idx="13">
                  <c:v>2003-2004</c:v>
                </c:pt>
                <c:pt idx="14">
                  <c:v>2002-2003</c:v>
                </c:pt>
                <c:pt idx="15">
                  <c:v>2001-2002</c:v>
                </c:pt>
                <c:pt idx="16">
                  <c:v>2000-2001</c:v>
                </c:pt>
                <c:pt idx="17">
                  <c:v>1999-2000</c:v>
                </c:pt>
                <c:pt idx="18">
                  <c:v>1998-1999</c:v>
                </c:pt>
                <c:pt idx="19">
                  <c:v>1997-1998</c:v>
                </c:pt>
                <c:pt idx="20">
                  <c:v>1996-1997</c:v>
                </c:pt>
                <c:pt idx="21">
                  <c:v>1995-1996</c:v>
                </c:pt>
                <c:pt idx="22">
                  <c:v>1994-1995</c:v>
                </c:pt>
                <c:pt idx="23">
                  <c:v>1993-1994</c:v>
                </c:pt>
                <c:pt idx="24">
                  <c:v>1992-1993</c:v>
                </c:pt>
                <c:pt idx="25">
                  <c:v>1991-1992</c:v>
                </c:pt>
              </c:strCache>
            </c:strRef>
          </c:cat>
          <c:val>
            <c:numRef>
              <c:f>'VLF-Sales-Combined Data'!$D$76:$D$101</c:f>
              <c:numCache>
                <c:formatCode>_(* #,##0_);_(* \(#,##0\);_(* "-"??_);_(@_)</c:formatCode>
                <c:ptCount val="26"/>
                <c:pt idx="0">
                  <c:v>2056570093.8199999</c:v>
                </c:pt>
                <c:pt idx="1">
                  <c:v>1971943658.79</c:v>
                </c:pt>
                <c:pt idx="2">
                  <c:v>1914555328.8199999</c:v>
                </c:pt>
                <c:pt idx="3">
                  <c:v>1863010891.8199999</c:v>
                </c:pt>
                <c:pt idx="4">
                  <c:v>1847689431</c:v>
                </c:pt>
                <c:pt idx="5">
                  <c:v>1724575701</c:v>
                </c:pt>
                <c:pt idx="6">
                  <c:v>1479738501</c:v>
                </c:pt>
                <c:pt idx="7">
                  <c:v>1365852335</c:v>
                </c:pt>
                <c:pt idx="8">
                  <c:v>1420042919</c:v>
                </c:pt>
                <c:pt idx="9">
                  <c:v>1629011635</c:v>
                </c:pt>
                <c:pt idx="10">
                  <c:v>1658454918</c:v>
                </c:pt>
                <c:pt idx="11">
                  <c:v>1638646355</c:v>
                </c:pt>
                <c:pt idx="12">
                  <c:v>1437428375</c:v>
                </c:pt>
                <c:pt idx="13">
                  <c:v>1243133422</c:v>
                </c:pt>
                <c:pt idx="14">
                  <c:v>1074224295</c:v>
                </c:pt>
                <c:pt idx="15">
                  <c:v>1028687397</c:v>
                </c:pt>
                <c:pt idx="16">
                  <c:v>1045972669</c:v>
                </c:pt>
                <c:pt idx="17">
                  <c:v>947162627</c:v>
                </c:pt>
                <c:pt idx="18">
                  <c:v>792151209</c:v>
                </c:pt>
                <c:pt idx="19">
                  <c:v>690928552</c:v>
                </c:pt>
                <c:pt idx="20">
                  <c:v>617690942</c:v>
                </c:pt>
                <c:pt idx="21">
                  <c:v>568819041</c:v>
                </c:pt>
                <c:pt idx="22">
                  <c:v>541315034</c:v>
                </c:pt>
                <c:pt idx="23">
                  <c:v>522023211</c:v>
                </c:pt>
                <c:pt idx="24">
                  <c:v>511750459</c:v>
                </c:pt>
                <c:pt idx="25">
                  <c:v>467042712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65-4CA5-A1F8-63F44B55C041}"/>
            </c:ext>
          </c:extLst>
        </c:ser>
        <c:ser>
          <c:idx val="3"/>
          <c:order val="3"/>
          <c:tx>
            <c:strRef>
              <c:f>'VLF-Sales-Combined Data'!$F$38</c:f>
              <c:strCache>
                <c:ptCount val="1"/>
                <c:pt idx="0">
                  <c:v>Child Poverty and Family Supplemental Support Subaccount</c:v>
                </c:pt>
              </c:strCache>
            </c:strRef>
          </c:tx>
          <c:marker>
            <c:symbol val="none"/>
          </c:marker>
          <c:cat>
            <c:strRef>
              <c:f>'VLF-Sales-Combined Data'!$A$76:$A$101</c:f>
              <c:strCache>
                <c:ptCount val="26"/>
                <c:pt idx="0">
                  <c:v>2016-2017</c:v>
                </c:pt>
                <c:pt idx="1">
                  <c:v>2015-2016</c:v>
                </c:pt>
                <c:pt idx="2">
                  <c:v>2014-2015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  <c:pt idx="9">
                  <c:v>2007-2008</c:v>
                </c:pt>
                <c:pt idx="10">
                  <c:v>2006-2007</c:v>
                </c:pt>
                <c:pt idx="11">
                  <c:v>2005-2006</c:v>
                </c:pt>
                <c:pt idx="12">
                  <c:v>2004-2005</c:v>
                </c:pt>
                <c:pt idx="13">
                  <c:v>2003-2004</c:v>
                </c:pt>
                <c:pt idx="14">
                  <c:v>2002-2003</c:v>
                </c:pt>
                <c:pt idx="15">
                  <c:v>2001-2002</c:v>
                </c:pt>
                <c:pt idx="16">
                  <c:v>2000-2001</c:v>
                </c:pt>
                <c:pt idx="17">
                  <c:v>1999-2000</c:v>
                </c:pt>
                <c:pt idx="18">
                  <c:v>1998-1999</c:v>
                </c:pt>
                <c:pt idx="19">
                  <c:v>1997-1998</c:v>
                </c:pt>
                <c:pt idx="20">
                  <c:v>1996-1997</c:v>
                </c:pt>
                <c:pt idx="21">
                  <c:v>1995-1996</c:v>
                </c:pt>
                <c:pt idx="22">
                  <c:v>1994-1995</c:v>
                </c:pt>
                <c:pt idx="23">
                  <c:v>1993-1994</c:v>
                </c:pt>
                <c:pt idx="24">
                  <c:v>1992-1993</c:v>
                </c:pt>
                <c:pt idx="25">
                  <c:v>1991-1992</c:v>
                </c:pt>
              </c:strCache>
            </c:strRef>
          </c:cat>
          <c:val>
            <c:numRef>
              <c:f>'VLF-Sales-Combined Data'!$F$76:$F$101</c:f>
              <c:numCache>
                <c:formatCode>_(* #,##0_);_(* \(#,##0\);_(* "-"??_);_(@_)</c:formatCode>
                <c:ptCount val="26"/>
                <c:pt idx="0">
                  <c:v>310363612.00999999</c:v>
                </c:pt>
                <c:pt idx="1">
                  <c:v>248688750.19</c:v>
                </c:pt>
                <c:pt idx="2">
                  <c:v>192608418.53</c:v>
                </c:pt>
                <c:pt idx="3">
                  <c:v>119677119.96000001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65-4CA5-A1F8-63F44B55C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071424"/>
        <c:axId val="92072960"/>
      </c:lineChart>
      <c:catAx>
        <c:axId val="9207142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92072960"/>
        <c:crosses val="autoZero"/>
        <c:auto val="1"/>
        <c:lblAlgn val="ctr"/>
        <c:lblOffset val="100"/>
        <c:noMultiLvlLbl val="0"/>
      </c:catAx>
      <c:valAx>
        <c:axId val="92072960"/>
        <c:scaling>
          <c:orientation val="minMax"/>
        </c:scaling>
        <c:delete val="0"/>
        <c:axPos val="r"/>
        <c:majorGridlines/>
        <c:numFmt formatCode="_(* #,##0_);_(* \(#,##0\);_(* &quot;-&quot;??_);_(@_)" sourceLinked="1"/>
        <c:majorTickMark val="out"/>
        <c:minorTickMark val="none"/>
        <c:tickLblPos val="nextTo"/>
        <c:crossAx val="920714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96446966697970082"/>
                <c:y val="0.43400252731061933"/>
              </c:manualLayout>
            </c:layout>
          </c:dispUnitsLbl>
        </c:dispUnits>
      </c:valAx>
    </c:plotArea>
    <c:legend>
      <c:legendPos val="b"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'VLF-Sales-Combined Data'!$B$111</c:f>
              <c:strCache>
                <c:ptCount val="1"/>
                <c:pt idx="0">
                  <c:v>Health</c:v>
                </c:pt>
              </c:strCache>
            </c:strRef>
          </c:tx>
          <c:invertIfNegative val="0"/>
          <c:cat>
            <c:strRef>
              <c:f>'VLF-Sales-Combined Data'!$A$112:$A$113</c:f>
              <c:strCache>
                <c:ptCount val="2"/>
                <c:pt idx="0">
                  <c:v>1991-1992</c:v>
                </c:pt>
                <c:pt idx="1">
                  <c:v>2016-2017</c:v>
                </c:pt>
              </c:strCache>
            </c:strRef>
          </c:cat>
          <c:val>
            <c:numRef>
              <c:f>'VLF-Sales-Combined Data'!$B$112:$B$113</c:f>
              <c:numCache>
                <c:formatCode>_(* #,##0_);_(* \(#,##0\);_(* "-"??_);_(@_)</c:formatCode>
                <c:ptCount val="2"/>
                <c:pt idx="0">
                  <c:v>833489775</c:v>
                </c:pt>
                <c:pt idx="1">
                  <c:v>1615309357.2399998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A-4B23-90B5-5F37BF2A555C}"/>
            </c:ext>
          </c:extLst>
        </c:ser>
        <c:ser>
          <c:idx val="1"/>
          <c:order val="1"/>
          <c:tx>
            <c:strRef>
              <c:f>'VLF-Sales-Combined Data'!$C$111</c:f>
              <c:strCache>
                <c:ptCount val="1"/>
                <c:pt idx="0">
                  <c:v>Mental Health</c:v>
                </c:pt>
              </c:strCache>
            </c:strRef>
          </c:tx>
          <c:invertIfNegative val="0"/>
          <c:cat>
            <c:strRef>
              <c:f>'VLF-Sales-Combined Data'!$A$112:$A$113</c:f>
              <c:strCache>
                <c:ptCount val="2"/>
                <c:pt idx="0">
                  <c:v>1991-1992</c:v>
                </c:pt>
                <c:pt idx="1">
                  <c:v>2016-2017</c:v>
                </c:pt>
              </c:strCache>
            </c:strRef>
          </c:cat>
          <c:val>
            <c:numRef>
              <c:f>'VLF-Sales-Combined Data'!$C$112:$C$113</c:f>
              <c:numCache>
                <c:formatCode>_(* #,##0_);_(* \(#,##0\);_(* "-"??_);_(@_)</c:formatCode>
                <c:ptCount val="2"/>
                <c:pt idx="0">
                  <c:v>670284412</c:v>
                </c:pt>
                <c:pt idx="1">
                  <c:v>1249649825.75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A-4B23-90B5-5F37BF2A555C}"/>
            </c:ext>
          </c:extLst>
        </c:ser>
        <c:ser>
          <c:idx val="2"/>
          <c:order val="2"/>
          <c:tx>
            <c:strRef>
              <c:f>'VLF-Sales-Combined Data'!$D$111</c:f>
              <c:strCache>
                <c:ptCount val="1"/>
                <c:pt idx="0">
                  <c:v>Social Services</c:v>
                </c:pt>
              </c:strCache>
            </c:strRef>
          </c:tx>
          <c:invertIfNegative val="0"/>
          <c:cat>
            <c:strRef>
              <c:f>'VLF-Sales-Combined Data'!$A$112:$A$113</c:f>
              <c:strCache>
                <c:ptCount val="2"/>
                <c:pt idx="0">
                  <c:v>1991-1992</c:v>
                </c:pt>
                <c:pt idx="1">
                  <c:v>2016-2017</c:v>
                </c:pt>
              </c:strCache>
            </c:strRef>
          </c:cat>
          <c:val>
            <c:numRef>
              <c:f>'VLF-Sales-Combined Data'!$D$112:$D$113</c:f>
              <c:numCache>
                <c:formatCode>_(* #,##0_);_(* \(#,##0\);_(* "-"??_);_(@_)</c:formatCode>
                <c:ptCount val="2"/>
                <c:pt idx="0">
                  <c:v>467042712</c:v>
                </c:pt>
                <c:pt idx="1">
                  <c:v>2150417939.5599999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A-4B23-90B5-5F37BF2A555C}"/>
            </c:ext>
          </c:extLst>
        </c:ser>
        <c:ser>
          <c:idx val="3"/>
          <c:order val="3"/>
          <c:tx>
            <c:strRef>
              <c:f>'VLF-Sales-Combined Data'!$E$111</c:f>
              <c:strCache>
                <c:ptCount val="1"/>
                <c:pt idx="0">
                  <c:v>Child Poverty and Family Supplemental Support Subaccount</c:v>
                </c:pt>
              </c:strCache>
            </c:strRef>
          </c:tx>
          <c:invertIfNegative val="0"/>
          <c:cat>
            <c:strRef>
              <c:f>'VLF-Sales-Combined Data'!$A$112:$A$113</c:f>
              <c:strCache>
                <c:ptCount val="2"/>
                <c:pt idx="0">
                  <c:v>1991-1992</c:v>
                </c:pt>
                <c:pt idx="1">
                  <c:v>2016-2017</c:v>
                </c:pt>
              </c:strCache>
            </c:strRef>
          </c:cat>
          <c:val>
            <c:numRef>
              <c:f>'VLF-Sales-Combined Data'!$E$112:$E$113</c:f>
              <c:numCache>
                <c:formatCode>_("$"* #,##0_);_("$"* \(#,##0\);_("$"* "-"??_);_(@_)</c:formatCode>
                <c:ptCount val="2"/>
                <c:pt idx="0">
                  <c:v>0</c:v>
                </c:pt>
                <c:pt idx="1">
                  <c:v>310363612.00999999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6A-4B23-90B5-5F37BF2A5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60640"/>
        <c:axId val="94562176"/>
        <c:axId val="0"/>
      </c:bar3DChart>
      <c:catAx>
        <c:axId val="945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562176"/>
        <c:crosses val="autoZero"/>
        <c:auto val="1"/>
        <c:lblAlgn val="ctr"/>
        <c:lblOffset val="100"/>
        <c:noMultiLvlLbl val="0"/>
      </c:catAx>
      <c:valAx>
        <c:axId val="9456217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945606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098295018752682E-2"/>
                <c:y val="0.44061810154525388"/>
              </c:manualLayout>
            </c:layout>
          </c:dispUnitsLbl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4724972381133315E-2"/>
          <c:y val="0.8786814065460361"/>
          <c:w val="0.8450198081808139"/>
          <c:h val="7.58512801793815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(2)'!$B$2</c:f>
              <c:strCache>
                <c:ptCount val="1"/>
                <c:pt idx="0">
                  <c:v>Mental Health</c:v>
                </c:pt>
              </c:strCache>
            </c:strRef>
          </c:tx>
          <c:marker>
            <c:symbol val="none"/>
          </c:marker>
          <c:cat>
            <c:strRef>
              <c:f>'Sheet1 (2)'!$A$3:$A$9</c:f>
              <c:strCache>
                <c:ptCount val="7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  <c:pt idx="5">
                  <c:v>2012-2013</c:v>
                </c:pt>
                <c:pt idx="6">
                  <c:v>2011-2012</c:v>
                </c:pt>
              </c:strCache>
            </c:strRef>
          </c:cat>
          <c:val>
            <c:numRef>
              <c:f>'Sheet1 (2)'!$B$3:$B$9</c:f>
              <c:numCache>
                <c:formatCode>_(* #,##0_);_(* \(#,##0\);_(* "-"??_);_(@_)</c:formatCode>
                <c:ptCount val="7"/>
                <c:pt idx="0" formatCode="#,##0">
                  <c:v>1129233842.2636001</c:v>
                </c:pt>
                <c:pt idx="1">
                  <c:v>1130387389.76</c:v>
                </c:pt>
                <c:pt idx="2">
                  <c:v>1127247376</c:v>
                </c:pt>
                <c:pt idx="3">
                  <c:v>1134000322</c:v>
                </c:pt>
                <c:pt idx="4">
                  <c:v>1129612399</c:v>
                </c:pt>
                <c:pt idx="5">
                  <c:v>1131292370</c:v>
                </c:pt>
                <c:pt idx="6">
                  <c:v>1083600000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21-4F59-A6A1-9A8BD84E0794}"/>
            </c:ext>
          </c:extLst>
        </c:ser>
        <c:ser>
          <c:idx val="1"/>
          <c:order val="1"/>
          <c:tx>
            <c:strRef>
              <c:f>'Sheet1 (2)'!$C$2</c:f>
              <c:strCache>
                <c:ptCount val="1"/>
                <c:pt idx="0">
                  <c:v>Behavioral Health</c:v>
                </c:pt>
              </c:strCache>
            </c:strRef>
          </c:tx>
          <c:marker>
            <c:symbol val="none"/>
          </c:marker>
          <c:cat>
            <c:strRef>
              <c:f>'Sheet1 (2)'!$A$3:$A$9</c:f>
              <c:strCache>
                <c:ptCount val="7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  <c:pt idx="5">
                  <c:v>2012-2013</c:v>
                </c:pt>
                <c:pt idx="6">
                  <c:v>2011-2012</c:v>
                </c:pt>
              </c:strCache>
            </c:strRef>
          </c:cat>
          <c:val>
            <c:numRef>
              <c:f>'Sheet1 (2)'!$C$3:$C$9</c:f>
              <c:numCache>
                <c:formatCode>_(* #,##0_);_(* \(#,##0\);_(* "-"??_);_(@_)</c:formatCode>
                <c:ptCount val="7"/>
                <c:pt idx="0" formatCode="#,##0.00">
                  <c:v>1420550400.536</c:v>
                </c:pt>
                <c:pt idx="1">
                  <c:v>1333722217.5999999</c:v>
                </c:pt>
                <c:pt idx="2">
                  <c:v>1235358560</c:v>
                </c:pt>
                <c:pt idx="3">
                  <c:v>1168395041</c:v>
                </c:pt>
                <c:pt idx="4">
                  <c:v>1052512458</c:v>
                </c:pt>
                <c:pt idx="5">
                  <c:v>992363053</c:v>
                </c:pt>
                <c:pt idx="6">
                  <c:v>183573000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21-4F59-A6A1-9A8BD84E0794}"/>
            </c:ext>
          </c:extLst>
        </c:ser>
        <c:ser>
          <c:idx val="2"/>
          <c:order val="2"/>
          <c:tx>
            <c:strRef>
              <c:f>'Sheet1 (2)'!$D$2</c:f>
              <c:strCache>
                <c:ptCount val="1"/>
                <c:pt idx="0">
                  <c:v>Protective Services</c:v>
                </c:pt>
              </c:strCache>
            </c:strRef>
          </c:tx>
          <c:marker>
            <c:symbol val="none"/>
          </c:marker>
          <c:cat>
            <c:strRef>
              <c:f>'Sheet1 (2)'!$A$3:$A$9</c:f>
              <c:strCache>
                <c:ptCount val="7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  <c:pt idx="5">
                  <c:v>2012-2013</c:v>
                </c:pt>
                <c:pt idx="6">
                  <c:v>2011-2012</c:v>
                </c:pt>
              </c:strCache>
            </c:strRef>
          </c:cat>
          <c:val>
            <c:numRef>
              <c:f>'Sheet1 (2)'!$D$3:$D$9</c:f>
              <c:numCache>
                <c:formatCode>_(* #,##0_);_(* \(#,##0\);_(* "-"??_);_(@_)</c:formatCode>
                <c:ptCount val="7"/>
                <c:pt idx="0" formatCode="#,##0.00">
                  <c:v>2336173273.3123999</c:v>
                </c:pt>
                <c:pt idx="1">
                  <c:v>2258027907.8400002</c:v>
                </c:pt>
                <c:pt idx="2">
                  <c:v>2169500616</c:v>
                </c:pt>
                <c:pt idx="3">
                  <c:v>2109233450</c:v>
                </c:pt>
                <c:pt idx="4">
                  <c:v>1949007245</c:v>
                </c:pt>
                <c:pt idx="5">
                  <c:v>1816622533</c:v>
                </c:pt>
                <c:pt idx="6">
                  <c:v>1622238000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21-4F59-A6A1-9A8BD84E0794}"/>
            </c:ext>
          </c:extLst>
        </c:ser>
        <c:ser>
          <c:idx val="3"/>
          <c:order val="3"/>
          <c:tx>
            <c:strRef>
              <c:f>'Sheet1 (2)'!$E$2</c:f>
              <c:strCache>
                <c:ptCount val="1"/>
                <c:pt idx="0">
                  <c:v>Law Enforcement</c:v>
                </c:pt>
              </c:strCache>
            </c:strRef>
          </c:tx>
          <c:marker>
            <c:symbol val="none"/>
          </c:marker>
          <c:cat>
            <c:strRef>
              <c:f>'Sheet1 (2)'!$A$3:$A$9</c:f>
              <c:strCache>
                <c:ptCount val="7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  <c:pt idx="5">
                  <c:v>2012-2013</c:v>
                </c:pt>
                <c:pt idx="6">
                  <c:v>2011-2012</c:v>
                </c:pt>
              </c:strCache>
            </c:strRef>
          </c:cat>
          <c:val>
            <c:numRef>
              <c:f>'Sheet1 (2)'!$E$3:$E$9</c:f>
              <c:numCache>
                <c:formatCode>_(* #,##0_);_(* \(#,##0\);_(* "-"??_);_(@_)</c:formatCode>
                <c:ptCount val="7"/>
                <c:pt idx="0" formatCode="_(* #,##0.00_);_(* \(#,##0.00\);_(* &quot;-&quot;??_);_(@_)">
                  <c:v>2070869442.658</c:v>
                </c:pt>
                <c:pt idx="1">
                  <c:v>1977362168.8</c:v>
                </c:pt>
                <c:pt idx="2">
                  <c:v>1871432076</c:v>
                </c:pt>
                <c:pt idx="3">
                  <c:v>1799265650</c:v>
                </c:pt>
                <c:pt idx="4">
                  <c:v>1731952243</c:v>
                </c:pt>
                <c:pt idx="5">
                  <c:v>1576336536</c:v>
                </c:pt>
                <c:pt idx="6">
                  <c:v>944550337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21-4F59-A6A1-9A8BD84E0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142208"/>
        <c:axId val="92209536"/>
      </c:lineChart>
      <c:catAx>
        <c:axId val="9214220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crossAx val="92209536"/>
        <c:crosses val="autoZero"/>
        <c:auto val="1"/>
        <c:lblAlgn val="ctr"/>
        <c:lblOffset val="100"/>
        <c:noMultiLvlLbl val="0"/>
      </c:catAx>
      <c:valAx>
        <c:axId val="92209536"/>
        <c:scaling>
          <c:orientation val="minMax"/>
          <c:max val="2500000000"/>
          <c:min val="0"/>
        </c:scaling>
        <c:delete val="0"/>
        <c:axPos val="r"/>
        <c:majorGridlines/>
        <c:numFmt formatCode="#,##0" sourceLinked="1"/>
        <c:majorTickMark val="out"/>
        <c:minorTickMark val="none"/>
        <c:tickLblPos val="nextTo"/>
        <c:crossAx val="92142208"/>
        <c:crosses val="autoZero"/>
        <c:crossBetween val="between"/>
        <c:majorUnit val="500000000"/>
        <c:minorUnit val="80000000"/>
        <c:dispUnits>
          <c:builtInUnit val="millions"/>
          <c:dispUnitsLbl>
            <c:layout>
              <c:manualLayout>
                <c:xMode val="edge"/>
                <c:yMode val="edge"/>
                <c:x val="0.96235024440368111"/>
                <c:y val="0.3443518394969225"/>
              </c:manualLayout>
            </c:layout>
          </c:dispUnitsLbl>
        </c:dispUnits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99C09-BA28-486D-B07F-DCE468805490}" type="doc">
      <dgm:prSet loTypeId="urn:microsoft.com/office/officeart/2008/layout/VerticalCurvedList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50EED4-D1F7-43AC-9A18-95B507565C4D}">
      <dgm:prSet phldrT="[Text]" custT="1"/>
      <dgm:spPr/>
      <dgm:t>
        <a:bodyPr/>
        <a:lstStyle/>
        <a:p>
          <a:r>
            <a:rPr lang="en-US" sz="3600" b="1" dirty="0" smtClean="0">
              <a:effectLst/>
              <a:latin typeface="Arial" pitchFamily="34" charset="0"/>
              <a:cs typeface="Arial" pitchFamily="34" charset="0"/>
            </a:rPr>
            <a:t>Public Health</a:t>
          </a:r>
          <a:endParaRPr lang="en-US" sz="3600" b="1" dirty="0">
            <a:effectLst/>
            <a:latin typeface="Arial" pitchFamily="34" charset="0"/>
            <a:cs typeface="Arial" pitchFamily="34" charset="0"/>
          </a:endParaRPr>
        </a:p>
      </dgm:t>
    </dgm:pt>
    <dgm:pt modelId="{57E7D243-A5BB-4E43-9373-5DC722593A6B}" type="parTrans" cxnId="{D8CE4EB0-8B3C-429F-9344-4E2B01B5725E}">
      <dgm:prSet/>
      <dgm:spPr/>
      <dgm:t>
        <a:bodyPr/>
        <a:lstStyle/>
        <a:p>
          <a:endParaRPr lang="en-US" b="1"/>
        </a:p>
      </dgm:t>
    </dgm:pt>
    <dgm:pt modelId="{D0FE40F9-5CAF-4DD2-A800-57D0CC4A2C6A}" type="sibTrans" cxnId="{D8CE4EB0-8B3C-429F-9344-4E2B01B5725E}">
      <dgm:prSet/>
      <dgm:spPr/>
      <dgm:t>
        <a:bodyPr/>
        <a:lstStyle/>
        <a:p>
          <a:endParaRPr lang="en-US" b="1"/>
        </a:p>
      </dgm:t>
    </dgm:pt>
    <dgm:pt modelId="{B49472C1-77CF-4F8E-9917-3A4E8E42C519}">
      <dgm:prSet phldrT="[Text]" custT="1"/>
      <dgm:spPr/>
      <dgm:t>
        <a:bodyPr/>
        <a:lstStyle/>
        <a:p>
          <a:r>
            <a:rPr lang="en-US" sz="2800" b="1" smtClean="0">
              <a:effectLst/>
              <a:latin typeface="Arial" pitchFamily="34" charset="0"/>
              <a:cs typeface="Arial" pitchFamily="34" charset="0"/>
            </a:rPr>
            <a:t>Indigent Health Care (MISP/CMSP)</a:t>
          </a:r>
          <a:endParaRPr lang="en-US" sz="2800" b="1" dirty="0">
            <a:effectLst/>
            <a:latin typeface="Arial" pitchFamily="34" charset="0"/>
            <a:cs typeface="Arial" pitchFamily="34" charset="0"/>
          </a:endParaRPr>
        </a:p>
      </dgm:t>
    </dgm:pt>
    <dgm:pt modelId="{93CA29DF-4337-4032-803B-A50B19B9AE3A}" type="sibTrans" cxnId="{ABE3E940-A2C7-4F31-9B6A-B7A896932D8D}">
      <dgm:prSet/>
      <dgm:spPr/>
      <dgm:t>
        <a:bodyPr/>
        <a:lstStyle/>
        <a:p>
          <a:endParaRPr lang="en-US" b="1"/>
        </a:p>
      </dgm:t>
    </dgm:pt>
    <dgm:pt modelId="{F60AF3A2-E778-4825-AD9C-7715FC1EFABA}" type="parTrans" cxnId="{ABE3E940-A2C7-4F31-9B6A-B7A896932D8D}">
      <dgm:prSet/>
      <dgm:spPr/>
      <dgm:t>
        <a:bodyPr/>
        <a:lstStyle/>
        <a:p>
          <a:endParaRPr lang="en-US" b="1"/>
        </a:p>
      </dgm:t>
    </dgm:pt>
    <dgm:pt modelId="{C26C7EF8-D107-4F32-96EA-420D720931DD}" type="pres">
      <dgm:prSet presAssocID="{0B099C09-BA28-486D-B07F-DCE4688054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61C847-4517-4577-B1FC-9D9D21610AE8}" type="pres">
      <dgm:prSet presAssocID="{0B099C09-BA28-486D-B07F-DCE468805490}" presName="Name1" presStyleCnt="0"/>
      <dgm:spPr/>
      <dgm:t>
        <a:bodyPr/>
        <a:lstStyle/>
        <a:p>
          <a:endParaRPr lang="en-US"/>
        </a:p>
      </dgm:t>
    </dgm:pt>
    <dgm:pt modelId="{C3E4C455-88CB-4BD2-98DA-351B651DE4E3}" type="pres">
      <dgm:prSet presAssocID="{0B099C09-BA28-486D-B07F-DCE468805490}" presName="cycle" presStyleCnt="0"/>
      <dgm:spPr/>
      <dgm:t>
        <a:bodyPr/>
        <a:lstStyle/>
        <a:p>
          <a:endParaRPr lang="en-US"/>
        </a:p>
      </dgm:t>
    </dgm:pt>
    <dgm:pt modelId="{4EAD752C-DD1B-4F72-8F93-63D4AA58F1EA}" type="pres">
      <dgm:prSet presAssocID="{0B099C09-BA28-486D-B07F-DCE468805490}" presName="srcNode" presStyleLbl="node1" presStyleIdx="0" presStyleCnt="2"/>
      <dgm:spPr/>
      <dgm:t>
        <a:bodyPr/>
        <a:lstStyle/>
        <a:p>
          <a:endParaRPr lang="en-US"/>
        </a:p>
      </dgm:t>
    </dgm:pt>
    <dgm:pt modelId="{9BCE9204-33CD-423A-ACC3-1B737501FA0D}" type="pres">
      <dgm:prSet presAssocID="{0B099C09-BA28-486D-B07F-DCE468805490}" presName="conn" presStyleLbl="parChTrans1D2" presStyleIdx="0" presStyleCnt="1"/>
      <dgm:spPr/>
      <dgm:t>
        <a:bodyPr/>
        <a:lstStyle/>
        <a:p>
          <a:endParaRPr lang="en-US"/>
        </a:p>
      </dgm:t>
    </dgm:pt>
    <dgm:pt modelId="{D7C56167-4B14-4C34-9221-B79B8904BA73}" type="pres">
      <dgm:prSet presAssocID="{0B099C09-BA28-486D-B07F-DCE468805490}" presName="extraNode" presStyleLbl="node1" presStyleIdx="0" presStyleCnt="2"/>
      <dgm:spPr/>
      <dgm:t>
        <a:bodyPr/>
        <a:lstStyle/>
        <a:p>
          <a:endParaRPr lang="en-US"/>
        </a:p>
      </dgm:t>
    </dgm:pt>
    <dgm:pt modelId="{8F2BA26B-17BF-44C8-B90B-4A925BA56784}" type="pres">
      <dgm:prSet presAssocID="{0B099C09-BA28-486D-B07F-DCE468805490}" presName="dstNode" presStyleLbl="node1" presStyleIdx="0" presStyleCnt="2"/>
      <dgm:spPr/>
      <dgm:t>
        <a:bodyPr/>
        <a:lstStyle/>
        <a:p>
          <a:endParaRPr lang="en-US"/>
        </a:p>
      </dgm:t>
    </dgm:pt>
    <dgm:pt modelId="{15615A73-FE7D-4AAE-9EC9-576C52CFA731}" type="pres">
      <dgm:prSet presAssocID="{2F50EED4-D1F7-43AC-9A18-95B507565C4D}" presName="text_1" presStyleLbl="node1" presStyleIdx="0" presStyleCnt="2" custScaleY="52072" custLinFactNeighborX="847" custLinFactNeighborY="-62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45782-8D52-47FC-98B1-B58F00486A60}" type="pres">
      <dgm:prSet presAssocID="{2F50EED4-D1F7-43AC-9A18-95B507565C4D}" presName="accent_1" presStyleCnt="0"/>
      <dgm:spPr/>
      <dgm:t>
        <a:bodyPr/>
        <a:lstStyle/>
        <a:p>
          <a:endParaRPr lang="en-US"/>
        </a:p>
      </dgm:t>
    </dgm:pt>
    <dgm:pt modelId="{698ECB2F-6148-4B09-827F-A5D35D1FB526}" type="pres">
      <dgm:prSet presAssocID="{2F50EED4-D1F7-43AC-9A18-95B507565C4D}" presName="accentRepeatNode" presStyleLbl="solidFgAcc1" presStyleIdx="0" presStyleCnt="2" custScaleX="83735" custScaleY="86106" custLinFactNeighborY="-20824"/>
      <dgm:spPr/>
      <dgm:t>
        <a:bodyPr/>
        <a:lstStyle/>
        <a:p>
          <a:endParaRPr lang="en-US"/>
        </a:p>
      </dgm:t>
    </dgm:pt>
    <dgm:pt modelId="{7098369D-A7EA-43B9-AE4C-D615667E31CE}" type="pres">
      <dgm:prSet presAssocID="{B49472C1-77CF-4F8E-9917-3A4E8E42C519}" presName="text_2" presStyleLbl="node1" presStyleIdx="1" presStyleCnt="2" custScaleY="62861" custLinFactNeighborX="-221" custLinFactNeighborY="35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683D-5912-4BD7-A637-D4E2E696A209}" type="pres">
      <dgm:prSet presAssocID="{B49472C1-77CF-4F8E-9917-3A4E8E42C519}" presName="accent_2" presStyleCnt="0"/>
      <dgm:spPr/>
      <dgm:t>
        <a:bodyPr/>
        <a:lstStyle/>
        <a:p>
          <a:endParaRPr lang="en-US"/>
        </a:p>
      </dgm:t>
    </dgm:pt>
    <dgm:pt modelId="{3B7FA312-363F-4619-B370-8711BB02E6C5}" type="pres">
      <dgm:prSet presAssocID="{B49472C1-77CF-4F8E-9917-3A4E8E42C519}" presName="accentRepeatNode" presStyleLbl="solidFgAcc1" presStyleIdx="1" presStyleCnt="2" custScaleX="86689" custScaleY="86689" custLinFactNeighborX="-1477" custLinFactNeighborY="29010"/>
      <dgm:spPr/>
      <dgm:t>
        <a:bodyPr/>
        <a:lstStyle/>
        <a:p>
          <a:endParaRPr lang="en-US"/>
        </a:p>
      </dgm:t>
    </dgm:pt>
  </dgm:ptLst>
  <dgm:cxnLst>
    <dgm:cxn modelId="{EBF52C7D-C328-4797-BBD5-2EB12E30665C}" type="presOf" srcId="{D0FE40F9-5CAF-4DD2-A800-57D0CC4A2C6A}" destId="{9BCE9204-33CD-423A-ACC3-1B737501FA0D}" srcOrd="0" destOrd="0" presId="urn:microsoft.com/office/officeart/2008/layout/VerticalCurvedList"/>
    <dgm:cxn modelId="{D8CE4EB0-8B3C-429F-9344-4E2B01B5725E}" srcId="{0B099C09-BA28-486D-B07F-DCE468805490}" destId="{2F50EED4-D1F7-43AC-9A18-95B507565C4D}" srcOrd="0" destOrd="0" parTransId="{57E7D243-A5BB-4E43-9373-5DC722593A6B}" sibTransId="{D0FE40F9-5CAF-4DD2-A800-57D0CC4A2C6A}"/>
    <dgm:cxn modelId="{1FBF3B4B-5B7A-4790-A842-705AAB64D164}" type="presOf" srcId="{2F50EED4-D1F7-43AC-9A18-95B507565C4D}" destId="{15615A73-FE7D-4AAE-9EC9-576C52CFA731}" srcOrd="0" destOrd="0" presId="urn:microsoft.com/office/officeart/2008/layout/VerticalCurvedList"/>
    <dgm:cxn modelId="{E5BB9697-ED22-48F6-A44D-C7D1B746CBC3}" type="presOf" srcId="{B49472C1-77CF-4F8E-9917-3A4E8E42C519}" destId="{7098369D-A7EA-43B9-AE4C-D615667E31CE}" srcOrd="0" destOrd="0" presId="urn:microsoft.com/office/officeart/2008/layout/VerticalCurvedList"/>
    <dgm:cxn modelId="{ABE3E940-A2C7-4F31-9B6A-B7A896932D8D}" srcId="{0B099C09-BA28-486D-B07F-DCE468805490}" destId="{B49472C1-77CF-4F8E-9917-3A4E8E42C519}" srcOrd="1" destOrd="0" parTransId="{F60AF3A2-E778-4825-AD9C-7715FC1EFABA}" sibTransId="{93CA29DF-4337-4032-803B-A50B19B9AE3A}"/>
    <dgm:cxn modelId="{536DC587-DF3B-416E-9673-A77FE3892007}" type="presOf" srcId="{0B099C09-BA28-486D-B07F-DCE468805490}" destId="{C26C7EF8-D107-4F32-96EA-420D720931DD}" srcOrd="0" destOrd="0" presId="urn:microsoft.com/office/officeart/2008/layout/VerticalCurvedList"/>
    <dgm:cxn modelId="{31053629-60AB-4893-8392-A56660F0F32B}" type="presParOf" srcId="{C26C7EF8-D107-4F32-96EA-420D720931DD}" destId="{B161C847-4517-4577-B1FC-9D9D21610AE8}" srcOrd="0" destOrd="0" presId="urn:microsoft.com/office/officeart/2008/layout/VerticalCurvedList"/>
    <dgm:cxn modelId="{49E92CC9-85F1-4A98-8336-D71A9C9D6D0D}" type="presParOf" srcId="{B161C847-4517-4577-B1FC-9D9D21610AE8}" destId="{C3E4C455-88CB-4BD2-98DA-351B651DE4E3}" srcOrd="0" destOrd="0" presId="urn:microsoft.com/office/officeart/2008/layout/VerticalCurvedList"/>
    <dgm:cxn modelId="{543B370F-6F92-41A4-BE5C-5BCD022EEC7E}" type="presParOf" srcId="{C3E4C455-88CB-4BD2-98DA-351B651DE4E3}" destId="{4EAD752C-DD1B-4F72-8F93-63D4AA58F1EA}" srcOrd="0" destOrd="0" presId="urn:microsoft.com/office/officeart/2008/layout/VerticalCurvedList"/>
    <dgm:cxn modelId="{AC242979-262D-44EA-8AC4-E32C12D33330}" type="presParOf" srcId="{C3E4C455-88CB-4BD2-98DA-351B651DE4E3}" destId="{9BCE9204-33CD-423A-ACC3-1B737501FA0D}" srcOrd="1" destOrd="0" presId="urn:microsoft.com/office/officeart/2008/layout/VerticalCurvedList"/>
    <dgm:cxn modelId="{8440D12B-B770-4DCB-BA7E-6C11962F9864}" type="presParOf" srcId="{C3E4C455-88CB-4BD2-98DA-351B651DE4E3}" destId="{D7C56167-4B14-4C34-9221-B79B8904BA73}" srcOrd="2" destOrd="0" presId="urn:microsoft.com/office/officeart/2008/layout/VerticalCurvedList"/>
    <dgm:cxn modelId="{7D2981CB-6475-47BC-B7A3-4AB55AA08EBD}" type="presParOf" srcId="{C3E4C455-88CB-4BD2-98DA-351B651DE4E3}" destId="{8F2BA26B-17BF-44C8-B90B-4A925BA56784}" srcOrd="3" destOrd="0" presId="urn:microsoft.com/office/officeart/2008/layout/VerticalCurvedList"/>
    <dgm:cxn modelId="{015555E5-87C9-4A80-8409-3DC8C09A29B6}" type="presParOf" srcId="{B161C847-4517-4577-B1FC-9D9D21610AE8}" destId="{15615A73-FE7D-4AAE-9EC9-576C52CFA731}" srcOrd="1" destOrd="0" presId="urn:microsoft.com/office/officeart/2008/layout/VerticalCurvedList"/>
    <dgm:cxn modelId="{FF911A4D-5D20-4710-9D24-0DF685BC883F}" type="presParOf" srcId="{B161C847-4517-4577-B1FC-9D9D21610AE8}" destId="{64345782-8D52-47FC-98B1-B58F00486A60}" srcOrd="2" destOrd="0" presId="urn:microsoft.com/office/officeart/2008/layout/VerticalCurvedList"/>
    <dgm:cxn modelId="{39F1BEF8-CF09-4784-AE7E-0129BC8E5E95}" type="presParOf" srcId="{64345782-8D52-47FC-98B1-B58F00486A60}" destId="{698ECB2F-6148-4B09-827F-A5D35D1FB526}" srcOrd="0" destOrd="0" presId="urn:microsoft.com/office/officeart/2008/layout/VerticalCurvedList"/>
    <dgm:cxn modelId="{772D8757-A1B3-4EAE-8B9F-E10C531C6707}" type="presParOf" srcId="{B161C847-4517-4577-B1FC-9D9D21610AE8}" destId="{7098369D-A7EA-43B9-AE4C-D615667E31CE}" srcOrd="3" destOrd="0" presId="urn:microsoft.com/office/officeart/2008/layout/VerticalCurvedList"/>
    <dgm:cxn modelId="{720F7BE5-71E6-4A8A-BDBA-46EE8BBB6FA8}" type="presParOf" srcId="{B161C847-4517-4577-B1FC-9D9D21610AE8}" destId="{3B3A683D-5912-4BD7-A637-D4E2E696A209}" srcOrd="4" destOrd="0" presId="urn:microsoft.com/office/officeart/2008/layout/VerticalCurvedList"/>
    <dgm:cxn modelId="{0BD70AF5-5E53-4686-BD9A-2F75483A6006}" type="presParOf" srcId="{3B3A683D-5912-4BD7-A637-D4E2E696A209}" destId="{3B7FA312-363F-4619-B370-8711BB02E6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779A03-F301-467C-AE5A-BBBCD32901E3}" type="doc">
      <dgm:prSet loTypeId="urn:microsoft.com/office/officeart/2005/8/layout/orgChart1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FA9C9BA-64DF-4BD0-BE2F-EC91BBA8403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LAW ENFORCEMENT</a:t>
          </a:r>
        </a:p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ACCOUNT</a:t>
          </a:r>
        </a:p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FROM VLF</a:t>
          </a:r>
        </a:p>
      </dgm:t>
    </dgm:pt>
    <dgm:pt modelId="{09BD6CD2-711D-4423-AEF7-FB9311A93ECF}" type="parTrans" cxnId="{0DD8A25E-348E-407B-ABF0-476588F36519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9E06BB3-3ACF-4B21-8E27-7FDA9A106722}" type="sibTrans" cxnId="{0DD8A25E-348E-407B-ABF0-476588F36519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62D740E-10FD-4BEC-9A59-4FDAE8006DC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ENHANCING LAW ENFORCEMENT SVCS ACCOUNT</a:t>
          </a:r>
        </a:p>
      </dgm:t>
    </dgm:pt>
    <dgm:pt modelId="{C00D7126-34B1-4534-9EF9-661F2953BBF0}" type="parTrans" cxnId="{456A1C8C-4CA4-4496-917A-2496DF18392C}">
      <dgm:prSet/>
      <dgm:spPr/>
      <dgm:t>
        <a:bodyPr/>
        <a:lstStyle/>
        <a:p>
          <a:endParaRPr lang="en-US" sz="12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C69B066-FEBF-4323-9ECA-BF37E6BB64C5}" type="sibTrans" cxnId="{456A1C8C-4CA4-4496-917A-2496DF18392C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96345AB-EA91-4A3D-9FD9-CC852B6237C9}" type="pres">
      <dgm:prSet presAssocID="{06779A03-F301-467C-AE5A-BBBCD32901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958795-BB6B-4C72-91D7-08AD26CF8B83}" type="pres">
      <dgm:prSet presAssocID="{9FA9C9BA-64DF-4BD0-BE2F-EC91BBA8403C}" presName="hierRoot1" presStyleCnt="0">
        <dgm:presLayoutVars>
          <dgm:hierBranch val="init"/>
        </dgm:presLayoutVars>
      </dgm:prSet>
      <dgm:spPr/>
    </dgm:pt>
    <dgm:pt modelId="{D3AC655A-8AAD-4A28-A2A2-9D7F2B52DC91}" type="pres">
      <dgm:prSet presAssocID="{9FA9C9BA-64DF-4BD0-BE2F-EC91BBA8403C}" presName="rootComposite1" presStyleCnt="0"/>
      <dgm:spPr/>
    </dgm:pt>
    <dgm:pt modelId="{466F5F5E-08FE-4A40-84BF-A3D543AE1A5A}" type="pres">
      <dgm:prSet presAssocID="{9FA9C9BA-64DF-4BD0-BE2F-EC91BBA840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355BB-D2E4-43B0-8107-343CD4E1A368}" type="pres">
      <dgm:prSet presAssocID="{9FA9C9BA-64DF-4BD0-BE2F-EC91BBA8403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8629FAF-32AC-4665-A452-2A108CBA84A2}" type="pres">
      <dgm:prSet presAssocID="{9FA9C9BA-64DF-4BD0-BE2F-EC91BBA8403C}" presName="hierChild2" presStyleCnt="0"/>
      <dgm:spPr/>
    </dgm:pt>
    <dgm:pt modelId="{557C6DE2-353D-45B0-BE9E-AE1A5D6907B0}" type="pres">
      <dgm:prSet presAssocID="{C00D7126-34B1-4534-9EF9-661F2953BBF0}" presName="Name37" presStyleLbl="parChTrans1D2" presStyleIdx="0" presStyleCnt="1"/>
      <dgm:spPr/>
      <dgm:t>
        <a:bodyPr/>
        <a:lstStyle/>
        <a:p>
          <a:endParaRPr lang="en-US"/>
        </a:p>
      </dgm:t>
    </dgm:pt>
    <dgm:pt modelId="{D7111F99-5BC0-4A58-92C2-BBE9555503D0}" type="pres">
      <dgm:prSet presAssocID="{862D740E-10FD-4BEC-9A59-4FDAE8006DC8}" presName="hierRoot2" presStyleCnt="0">
        <dgm:presLayoutVars>
          <dgm:hierBranch val="init"/>
        </dgm:presLayoutVars>
      </dgm:prSet>
      <dgm:spPr/>
    </dgm:pt>
    <dgm:pt modelId="{6876358D-8F93-4CE9-A178-A9EA2EDCCB79}" type="pres">
      <dgm:prSet presAssocID="{862D740E-10FD-4BEC-9A59-4FDAE8006DC8}" presName="rootComposite" presStyleCnt="0"/>
      <dgm:spPr/>
    </dgm:pt>
    <dgm:pt modelId="{F9962A29-9E1A-4A97-A831-35A7D4913124}" type="pres">
      <dgm:prSet presAssocID="{862D740E-10FD-4BEC-9A59-4FDAE8006DC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FE06B-5181-404A-A8D5-98DD38D59D29}" type="pres">
      <dgm:prSet presAssocID="{862D740E-10FD-4BEC-9A59-4FDAE8006DC8}" presName="rootConnector" presStyleLbl="node2" presStyleIdx="0" presStyleCnt="1"/>
      <dgm:spPr/>
      <dgm:t>
        <a:bodyPr/>
        <a:lstStyle/>
        <a:p>
          <a:endParaRPr lang="en-US"/>
        </a:p>
      </dgm:t>
    </dgm:pt>
    <dgm:pt modelId="{275D1F0D-3D95-4BF5-AC57-B30EC125EA48}" type="pres">
      <dgm:prSet presAssocID="{862D740E-10FD-4BEC-9A59-4FDAE8006DC8}" presName="hierChild4" presStyleCnt="0"/>
      <dgm:spPr/>
    </dgm:pt>
    <dgm:pt modelId="{16C1DB8B-E3E1-4554-99EB-49135A97CF72}" type="pres">
      <dgm:prSet presAssocID="{862D740E-10FD-4BEC-9A59-4FDAE8006DC8}" presName="hierChild5" presStyleCnt="0"/>
      <dgm:spPr/>
    </dgm:pt>
    <dgm:pt modelId="{33497E0F-4789-4706-AC19-06FAB718061D}" type="pres">
      <dgm:prSet presAssocID="{9FA9C9BA-64DF-4BD0-BE2F-EC91BBA8403C}" presName="hierChild3" presStyleCnt="0"/>
      <dgm:spPr/>
    </dgm:pt>
  </dgm:ptLst>
  <dgm:cxnLst>
    <dgm:cxn modelId="{6CDAA3C2-DF80-4DF7-BC9A-64BD6C0A7BDF}" type="presOf" srcId="{862D740E-10FD-4BEC-9A59-4FDAE8006DC8}" destId="{D3DFE06B-5181-404A-A8D5-98DD38D59D29}" srcOrd="1" destOrd="0" presId="urn:microsoft.com/office/officeart/2005/8/layout/orgChart1"/>
    <dgm:cxn modelId="{6AE789CB-13ED-4C6F-8E0E-9E428ABB2380}" type="presOf" srcId="{9FA9C9BA-64DF-4BD0-BE2F-EC91BBA8403C}" destId="{466F5F5E-08FE-4A40-84BF-A3D543AE1A5A}" srcOrd="0" destOrd="0" presId="urn:microsoft.com/office/officeart/2005/8/layout/orgChart1"/>
    <dgm:cxn modelId="{0DD8A25E-348E-407B-ABF0-476588F36519}" srcId="{06779A03-F301-467C-AE5A-BBBCD32901E3}" destId="{9FA9C9BA-64DF-4BD0-BE2F-EC91BBA8403C}" srcOrd="0" destOrd="0" parTransId="{09BD6CD2-711D-4423-AEF7-FB9311A93ECF}" sibTransId="{69E06BB3-3ACF-4B21-8E27-7FDA9A106722}"/>
    <dgm:cxn modelId="{CF59C0EE-7FF6-4BE3-9547-6537969AD39A}" type="presOf" srcId="{06779A03-F301-467C-AE5A-BBBCD32901E3}" destId="{596345AB-EA91-4A3D-9FD9-CC852B6237C9}" srcOrd="0" destOrd="0" presId="urn:microsoft.com/office/officeart/2005/8/layout/orgChart1"/>
    <dgm:cxn modelId="{B505E104-EDE7-4DBE-BBB3-77E87224BD49}" type="presOf" srcId="{9FA9C9BA-64DF-4BD0-BE2F-EC91BBA8403C}" destId="{780355BB-D2E4-43B0-8107-343CD4E1A368}" srcOrd="1" destOrd="0" presId="urn:microsoft.com/office/officeart/2005/8/layout/orgChart1"/>
    <dgm:cxn modelId="{13A202B2-0D2E-4E17-8B0D-07D990942C59}" type="presOf" srcId="{C00D7126-34B1-4534-9EF9-661F2953BBF0}" destId="{557C6DE2-353D-45B0-BE9E-AE1A5D6907B0}" srcOrd="0" destOrd="0" presId="urn:microsoft.com/office/officeart/2005/8/layout/orgChart1"/>
    <dgm:cxn modelId="{B7EAFB9E-CE8E-458D-AB85-39D7FC9784F6}" type="presOf" srcId="{862D740E-10FD-4BEC-9A59-4FDAE8006DC8}" destId="{F9962A29-9E1A-4A97-A831-35A7D4913124}" srcOrd="0" destOrd="0" presId="urn:microsoft.com/office/officeart/2005/8/layout/orgChart1"/>
    <dgm:cxn modelId="{456A1C8C-4CA4-4496-917A-2496DF18392C}" srcId="{9FA9C9BA-64DF-4BD0-BE2F-EC91BBA8403C}" destId="{862D740E-10FD-4BEC-9A59-4FDAE8006DC8}" srcOrd="0" destOrd="0" parTransId="{C00D7126-34B1-4534-9EF9-661F2953BBF0}" sibTransId="{9C69B066-FEBF-4323-9ECA-BF37E6BB64C5}"/>
    <dgm:cxn modelId="{BB201112-6B26-4A3A-A20A-667999B2E107}" type="presParOf" srcId="{596345AB-EA91-4A3D-9FD9-CC852B6237C9}" destId="{7D958795-BB6B-4C72-91D7-08AD26CF8B83}" srcOrd="0" destOrd="0" presId="urn:microsoft.com/office/officeart/2005/8/layout/orgChart1"/>
    <dgm:cxn modelId="{1F2A2C78-4E1E-4451-B6AF-93500C825B0A}" type="presParOf" srcId="{7D958795-BB6B-4C72-91D7-08AD26CF8B83}" destId="{D3AC655A-8AAD-4A28-A2A2-9D7F2B52DC91}" srcOrd="0" destOrd="0" presId="urn:microsoft.com/office/officeart/2005/8/layout/orgChart1"/>
    <dgm:cxn modelId="{D26CE9AF-F97E-480B-A18D-3940983DCE20}" type="presParOf" srcId="{D3AC655A-8AAD-4A28-A2A2-9D7F2B52DC91}" destId="{466F5F5E-08FE-4A40-84BF-A3D543AE1A5A}" srcOrd="0" destOrd="0" presId="urn:microsoft.com/office/officeart/2005/8/layout/orgChart1"/>
    <dgm:cxn modelId="{B7441F71-B7D4-49C0-B5E9-CA4C8A2559EF}" type="presParOf" srcId="{D3AC655A-8AAD-4A28-A2A2-9D7F2B52DC91}" destId="{780355BB-D2E4-43B0-8107-343CD4E1A368}" srcOrd="1" destOrd="0" presId="urn:microsoft.com/office/officeart/2005/8/layout/orgChart1"/>
    <dgm:cxn modelId="{D19B809C-AA29-4CCC-9F89-20B21F7ED316}" type="presParOf" srcId="{7D958795-BB6B-4C72-91D7-08AD26CF8B83}" destId="{78629FAF-32AC-4665-A452-2A108CBA84A2}" srcOrd="1" destOrd="0" presId="urn:microsoft.com/office/officeart/2005/8/layout/orgChart1"/>
    <dgm:cxn modelId="{84C43DFA-0295-4210-905A-7B0A1B1502C0}" type="presParOf" srcId="{78629FAF-32AC-4665-A452-2A108CBA84A2}" destId="{557C6DE2-353D-45B0-BE9E-AE1A5D6907B0}" srcOrd="0" destOrd="0" presId="urn:microsoft.com/office/officeart/2005/8/layout/orgChart1"/>
    <dgm:cxn modelId="{53285F6E-E2DC-42D0-AB42-96304555E7DD}" type="presParOf" srcId="{78629FAF-32AC-4665-A452-2A108CBA84A2}" destId="{D7111F99-5BC0-4A58-92C2-BBE9555503D0}" srcOrd="1" destOrd="0" presId="urn:microsoft.com/office/officeart/2005/8/layout/orgChart1"/>
    <dgm:cxn modelId="{856EF92F-6D91-45C0-BC2E-6AD3F08F5B92}" type="presParOf" srcId="{D7111F99-5BC0-4A58-92C2-BBE9555503D0}" destId="{6876358D-8F93-4CE9-A178-A9EA2EDCCB79}" srcOrd="0" destOrd="0" presId="urn:microsoft.com/office/officeart/2005/8/layout/orgChart1"/>
    <dgm:cxn modelId="{76A2F0BE-202D-455A-A392-D4B4C87BB282}" type="presParOf" srcId="{6876358D-8F93-4CE9-A178-A9EA2EDCCB79}" destId="{F9962A29-9E1A-4A97-A831-35A7D4913124}" srcOrd="0" destOrd="0" presId="urn:microsoft.com/office/officeart/2005/8/layout/orgChart1"/>
    <dgm:cxn modelId="{D1E77F25-99ED-499F-9EF0-B8979CF95AF4}" type="presParOf" srcId="{6876358D-8F93-4CE9-A178-A9EA2EDCCB79}" destId="{D3DFE06B-5181-404A-A8D5-98DD38D59D29}" srcOrd="1" destOrd="0" presId="urn:microsoft.com/office/officeart/2005/8/layout/orgChart1"/>
    <dgm:cxn modelId="{03907E52-E653-4661-835E-FEFFA0C5CDA4}" type="presParOf" srcId="{D7111F99-5BC0-4A58-92C2-BBE9555503D0}" destId="{275D1F0D-3D95-4BF5-AC57-B30EC125EA48}" srcOrd="1" destOrd="0" presId="urn:microsoft.com/office/officeart/2005/8/layout/orgChart1"/>
    <dgm:cxn modelId="{93BE3A9F-DB90-4FB0-AD74-0CFB85F676E3}" type="presParOf" srcId="{D7111F99-5BC0-4A58-92C2-BBE9555503D0}" destId="{16C1DB8B-E3E1-4554-99EB-49135A97CF72}" srcOrd="2" destOrd="0" presId="urn:microsoft.com/office/officeart/2005/8/layout/orgChart1"/>
    <dgm:cxn modelId="{5358CC41-DEA9-4F87-8B33-81B64C7F225A}" type="presParOf" srcId="{7D958795-BB6B-4C72-91D7-08AD26CF8B83}" destId="{33497E0F-4789-4706-AC19-06FAB7180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544A13-5105-44F9-A61B-AED2FAE6EF73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F79F7-06AF-402B-83C2-FAC1470BB24E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Program</a:t>
          </a:r>
        </a:p>
      </dgm:t>
    </dgm:pt>
    <dgm:pt modelId="{1B8EA1C3-FBE9-44EB-8D47-2410D9B4D008}" type="parTrans" cxnId="{9CDF36D2-2ECF-4D42-B694-8FC3D2B83CEE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C11C740C-4538-4B3F-854A-2CE66F5DC28D}" type="sibTrans" cxnId="{9CDF36D2-2ECF-4D42-B694-8FC3D2B83CEE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EB03FF13-427B-49C2-839F-2EB3A2A219A5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Foster Care</a:t>
          </a:r>
        </a:p>
      </dgm:t>
    </dgm:pt>
    <dgm:pt modelId="{FC345075-58A0-408B-A428-C37E5C654E7F}" type="parTrans" cxnId="{11CA81CF-4EC6-4CF6-915E-266F3059E61D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A7AEEBF9-B3A4-467C-B00B-51F828AE6D78}" type="sibTrans" cxnId="{11CA81CF-4EC6-4CF6-915E-266F3059E61D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584767A0-FCF4-4E8A-AF25-83FC6405CC77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Child Welfare Services</a:t>
          </a:r>
        </a:p>
      </dgm:t>
    </dgm:pt>
    <dgm:pt modelId="{894AF1E8-009B-4668-825A-1C889A00DACA}" type="parTrans" cxnId="{5DAD9421-D078-4DDB-809E-E9E2B94F8F00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08C7A18B-4317-4438-9FAC-E9ABD2CCD8C7}" type="sibTrans" cxnId="{5DAD9421-D078-4DDB-809E-E9E2B94F8F00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093E0E17-D9CE-4F67-A4D3-9B750C83DDD1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Adoptions Assistance</a:t>
          </a:r>
        </a:p>
      </dgm:t>
    </dgm:pt>
    <dgm:pt modelId="{6D99C551-3927-4475-A06E-B464ED727489}" type="parTrans" cxnId="{06BEE356-B52C-4118-BB75-640EC93FC01D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83402869-9C00-4161-B3B0-8F3DF8103635}" type="sibTrans" cxnId="{06BEE356-B52C-4118-BB75-640EC93FC01D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C64199F6-36CA-4A12-BF7E-BCE862F4788C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Adoptions Eligibility</a:t>
          </a:r>
        </a:p>
      </dgm:t>
    </dgm:pt>
    <dgm:pt modelId="{0D67F979-45B2-4DB4-A179-24047B0370F6}" type="parTrans" cxnId="{D84AC182-3999-4BB0-A84A-3D3F00B3E28B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A6BE77AF-693C-4B7A-80FC-51ECE73738DB}" type="sibTrans" cxnId="{D84AC182-3999-4BB0-A84A-3D3F00B3E28B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A02D2B2A-5E82-464E-BCCE-0AC9EA333B93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Adult Protective Services</a:t>
          </a:r>
        </a:p>
      </dgm:t>
    </dgm:pt>
    <dgm:pt modelId="{CD050B40-67DC-44D7-9AA3-BB65E21DE29F}" type="parTrans" cxnId="{B2A0EA83-03D1-4844-9F72-F41B38E881BC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9DEAD5A4-959B-4365-A8CD-D5A220C13859}" type="sibTrans" cxnId="{B2A0EA83-03D1-4844-9F72-F41B38E881BC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DF202118-4D3A-4C93-A0D4-92C24C2C323D}">
      <dgm:prSet custT="1"/>
      <dgm:spPr/>
      <dgm:t>
        <a:bodyPr/>
        <a:lstStyle/>
        <a:p>
          <a:pPr rtl="0"/>
          <a:r>
            <a:rPr lang="en-US" sz="1600" b="1" dirty="0">
              <a:latin typeface="Arial" pitchFamily="34" charset="0"/>
              <a:cs typeface="Arial" pitchFamily="34" charset="0"/>
            </a:rPr>
            <a:t>Child Abuse Prevention, Intervention, &amp; Treatment (CAPIT)</a:t>
          </a:r>
        </a:p>
      </dgm:t>
    </dgm:pt>
    <dgm:pt modelId="{96FEF9A9-888B-4CBF-B3E4-CABFB24973EE}" type="parTrans" cxnId="{E397A930-E2D6-4BEA-8452-962ADA2F79FE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207F56D2-8632-4BDD-A203-32D5490A30DB}" type="sibTrans" cxnId="{E397A930-E2D6-4BEA-8452-962ADA2F79FE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3082B40C-DFDB-4E9E-B6FF-475CC2431047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  60%</a:t>
          </a:r>
        </a:p>
      </dgm:t>
    </dgm:pt>
    <dgm:pt modelId="{5F2B3F5A-E692-4A30-B182-CB6298D71C14}" type="parTrans" cxnId="{B8FC1AC5-2FA1-4F98-937E-A0697AE0DEE2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2AAFCB1F-A1FC-46D6-92D1-316663B4F3FB}" type="sibTrans" cxnId="{B8FC1AC5-2FA1-4F98-937E-A0697AE0DEE2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AD90EF66-9C69-4820-A82D-77178A539F2F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30%</a:t>
          </a:r>
        </a:p>
      </dgm:t>
    </dgm:pt>
    <dgm:pt modelId="{1DB7E0C0-F127-4A01-951C-8BAFDD6564DC}" type="parTrans" cxnId="{BFDD0A0B-D470-418D-AEBD-3020E8F7EAA4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3C0FF6F8-2EAD-4FBA-928E-779E850AD0AE}" type="sibTrans" cxnId="{BFDD0A0B-D470-418D-AEBD-3020E8F7EAA4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118B1BD7-BA15-4B05-AAD3-4C6A906FC94A}">
      <dgm:prSet custT="1"/>
      <dgm:spPr/>
      <dgm:t>
        <a:bodyPr/>
        <a:lstStyle/>
        <a:p>
          <a:pPr rtl="0"/>
          <a:r>
            <a:rPr lang="en-US" sz="1800" b="0" dirty="0">
              <a:latin typeface="Arial" pitchFamily="34" charset="0"/>
              <a:cs typeface="Arial" pitchFamily="34" charset="0"/>
            </a:rPr>
            <a:t>  </a:t>
          </a:r>
          <a:r>
            <a:rPr lang="en-US" sz="1800" b="1" dirty="0">
              <a:latin typeface="Arial" pitchFamily="34" charset="0"/>
              <a:cs typeface="Arial" pitchFamily="34" charset="0"/>
            </a:rPr>
            <a:t>25%</a:t>
          </a:r>
        </a:p>
      </dgm:t>
    </dgm:pt>
    <dgm:pt modelId="{B70E3CE9-F98A-478F-AA24-34DDAC849894}" type="parTrans" cxnId="{FDD4980F-5809-44F4-A8AF-FED1E564AA64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01860A1F-BB69-4211-835C-567D028FC3EE}" type="sibTrans" cxnId="{FDD4980F-5809-44F4-A8AF-FED1E564AA64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3F8A938B-9730-47E4-B574-1AD0C1F69D35}">
      <dgm:prSet custT="1"/>
      <dgm:spPr/>
      <dgm:t>
        <a:bodyPr/>
        <a:lstStyle/>
        <a:p>
          <a:pPr rtl="0"/>
          <a:r>
            <a:rPr lang="en-US" sz="1800" b="0" dirty="0">
              <a:latin typeface="Arial" pitchFamily="34" charset="0"/>
              <a:cs typeface="Arial" pitchFamily="34" charset="0"/>
            </a:rPr>
            <a:t>  </a:t>
          </a:r>
          <a:r>
            <a:rPr lang="en-US" sz="1800" b="1" dirty="0">
              <a:latin typeface="Arial" pitchFamily="34" charset="0"/>
              <a:cs typeface="Arial" pitchFamily="34" charset="0"/>
            </a:rPr>
            <a:t>0%</a:t>
          </a:r>
        </a:p>
      </dgm:t>
    </dgm:pt>
    <dgm:pt modelId="{786E7A3E-E6AD-4B7E-9F47-A6BD1089A070}" type="parTrans" cxnId="{E3B60C46-6241-4EE4-A628-0B40958EB7F0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2EF6B032-C104-45D8-A10B-DD715530C960}" type="sibTrans" cxnId="{E3B60C46-6241-4EE4-A628-0B40958EB7F0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BC01053E-0292-4FA8-8090-4BF212850188}">
      <dgm:prSet custT="1"/>
      <dgm:spPr/>
      <dgm:t>
        <a:bodyPr/>
        <a:lstStyle/>
        <a:p>
          <a:pPr rtl="0"/>
          <a:r>
            <a:rPr lang="en-US" sz="1800" b="0" dirty="0">
              <a:latin typeface="Arial" pitchFamily="34" charset="0"/>
              <a:cs typeface="Arial" pitchFamily="34" charset="0"/>
            </a:rPr>
            <a:t>  </a:t>
          </a:r>
          <a:r>
            <a:rPr lang="en-US" sz="1800" b="1" dirty="0">
              <a:latin typeface="Arial" pitchFamily="34" charset="0"/>
              <a:cs typeface="Arial" pitchFamily="34" charset="0"/>
            </a:rPr>
            <a:t>MOE</a:t>
          </a:r>
        </a:p>
      </dgm:t>
    </dgm:pt>
    <dgm:pt modelId="{9663B8C0-1743-4576-9B44-3BA72C673D7E}" type="parTrans" cxnId="{809EFB6E-A4D9-4891-91DE-BF69A107949E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2594E94F-02EE-425A-8F81-90DA7157F460}" type="sibTrans" cxnId="{809EFB6E-A4D9-4891-91DE-BF69A107949E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C90617AB-E291-4984-8E5B-05636E350A04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16%</a:t>
          </a:r>
        </a:p>
      </dgm:t>
    </dgm:pt>
    <dgm:pt modelId="{EA44C2DF-234F-47FC-91C5-F803485A5591}" type="parTrans" cxnId="{9CDE6B34-1D70-4B20-A249-6DC5CCD6FE68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F7075EA3-8FD9-4C1E-9007-7CA0D7E2B037}" type="sibTrans" cxnId="{9CDE6B34-1D70-4B20-A249-6DC5CCD6FE68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8C966297-EF41-4778-81A3-9313F558E94B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New 2011 Share      (non-Fed)</a:t>
          </a:r>
        </a:p>
      </dgm:t>
    </dgm:pt>
    <dgm:pt modelId="{EE16133E-D4D1-4D29-B4F9-82529D7F71AA}" type="parTrans" cxnId="{5E65A285-721C-4038-965C-E04EF9D3EBF2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71F7A76A-03EF-4AA5-94C9-882A4208D944}" type="sibTrans" cxnId="{5E65A285-721C-4038-965C-E04EF9D3EBF2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770602DC-C7D2-4A91-8355-89F3B88DC53D}">
      <dgm:prSet custT="1"/>
      <dgm:spPr/>
      <dgm:t>
        <a:bodyPr/>
        <a:lstStyle/>
        <a:p>
          <a:pPr rtl="0"/>
          <a:r>
            <a:rPr lang="en-US" sz="1800" b="1" dirty="0">
              <a:effectLst/>
              <a:latin typeface="Arial" pitchFamily="34" charset="0"/>
              <a:cs typeface="Arial" pitchFamily="34" charset="0"/>
            </a:rPr>
            <a:t>100%</a:t>
          </a:r>
        </a:p>
      </dgm:t>
    </dgm:pt>
    <dgm:pt modelId="{7B20A3E0-B9F7-4C84-B267-A37FEBBFB4FA}" type="parTrans" cxnId="{E9AAC020-0015-403B-AC02-B535C43EFDE3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9E814565-56E9-4D4C-976D-2FF5EDA1154E}" type="sibTrans" cxnId="{E9AAC020-0015-403B-AC02-B535C43EFDE3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A2254FBA-4429-404E-B709-BBE6A96FF6CE}">
      <dgm:prSet custT="1"/>
      <dgm:spPr/>
      <dgm:t>
        <a:bodyPr/>
        <a:lstStyle/>
        <a:p>
          <a:pPr rtl="0"/>
          <a:r>
            <a:rPr lang="en-US" sz="1800" b="1" dirty="0">
              <a:effectLst/>
              <a:latin typeface="Arial" pitchFamily="34" charset="0"/>
              <a:cs typeface="Arial" pitchFamily="34" charset="0"/>
            </a:rPr>
            <a:t>100%</a:t>
          </a:r>
        </a:p>
      </dgm:t>
    </dgm:pt>
    <dgm:pt modelId="{00219740-BE41-4708-A09A-8C1A035B3D9C}" type="parTrans" cxnId="{1324B8C9-AA5D-4944-984F-4DFA6528F1EE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37168EC9-B724-4F15-8A67-7857B4D66A5F}" type="sibTrans" cxnId="{1324B8C9-AA5D-4944-984F-4DFA6528F1EE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6F531EBD-9BC3-4FB7-9234-57C6339D62D0}">
      <dgm:prSet custT="1"/>
      <dgm:spPr/>
      <dgm:t>
        <a:bodyPr/>
        <a:lstStyle/>
        <a:p>
          <a:pPr rtl="0"/>
          <a:r>
            <a:rPr lang="en-US" sz="1800" b="1" dirty="0">
              <a:effectLst/>
              <a:latin typeface="Arial" pitchFamily="34" charset="0"/>
              <a:cs typeface="Arial" pitchFamily="34" charset="0"/>
            </a:rPr>
            <a:t>100%</a:t>
          </a:r>
        </a:p>
      </dgm:t>
    </dgm:pt>
    <dgm:pt modelId="{FB71BEEC-EE87-429E-ACD6-C302AB30F39E}" type="parTrans" cxnId="{F357DEA9-435F-4A81-A25A-88D67B8BCFE9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E7D421AF-DFC9-4B01-8A4A-30B067336778}" type="sibTrans" cxnId="{F357DEA9-435F-4A81-A25A-88D67B8BCFE9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EC7E9F7D-65DB-4235-84AA-DF1C97EAF57D}">
      <dgm:prSet custT="1"/>
      <dgm:spPr/>
      <dgm:t>
        <a:bodyPr/>
        <a:lstStyle/>
        <a:p>
          <a:pPr rtl="0"/>
          <a:r>
            <a:rPr lang="en-US" sz="1800" b="1" dirty="0">
              <a:effectLst/>
              <a:latin typeface="Arial" pitchFamily="34" charset="0"/>
              <a:cs typeface="Arial" pitchFamily="34" charset="0"/>
            </a:rPr>
            <a:t>100%</a:t>
          </a:r>
        </a:p>
      </dgm:t>
    </dgm:pt>
    <dgm:pt modelId="{0BA35AE3-9A51-4F63-B008-8F2D912BD738}" type="parTrans" cxnId="{1525BBA7-7377-47E0-9646-7D1C83CECF94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17E1308C-13F0-4BE1-A91B-A6211040FDD7}" type="sibTrans" cxnId="{1525BBA7-7377-47E0-9646-7D1C83CECF94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A22669A6-943F-4C59-87FA-62577D18CFD2}">
      <dgm:prSet custT="1"/>
      <dgm:spPr/>
      <dgm:t>
        <a:bodyPr/>
        <a:lstStyle/>
        <a:p>
          <a:pPr rtl="0"/>
          <a:r>
            <a:rPr lang="en-US" sz="1800" b="1" dirty="0">
              <a:effectLst/>
              <a:latin typeface="Arial" pitchFamily="34" charset="0"/>
              <a:cs typeface="Arial" pitchFamily="34" charset="0"/>
            </a:rPr>
            <a:t>100%</a:t>
          </a:r>
        </a:p>
      </dgm:t>
    </dgm:pt>
    <dgm:pt modelId="{5DC07B80-C43C-42F9-AA4D-F46DE2F91985}" type="parTrans" cxnId="{221FE538-60B8-4C4A-92DD-234BFE3474AF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72165DB9-1C3A-4600-BB8B-3EA428308127}" type="sibTrans" cxnId="{221FE538-60B8-4C4A-92DD-234BFE3474AF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BA92F151-3137-4C25-B6F8-FC8164FC9A10}">
      <dgm:prSet custT="1"/>
      <dgm:spPr/>
      <dgm:t>
        <a:bodyPr/>
        <a:lstStyle/>
        <a:p>
          <a:pPr rtl="0"/>
          <a:r>
            <a:rPr lang="en-US" sz="1800" b="1" dirty="0">
              <a:effectLst/>
              <a:latin typeface="Arial" pitchFamily="34" charset="0"/>
              <a:cs typeface="Arial" pitchFamily="34" charset="0"/>
            </a:rPr>
            <a:t>100%</a:t>
          </a:r>
        </a:p>
      </dgm:t>
    </dgm:pt>
    <dgm:pt modelId="{3F978E01-FB6C-4835-944B-69E707B6032D}" type="parTrans" cxnId="{F81F29BD-9644-45CE-A189-F3164F4D8896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E250C72E-1F44-414D-B3F8-C72BD3A4C77D}" type="sibTrans" cxnId="{F81F29BD-9644-45CE-A189-F3164F4D8896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75611DF1-6C60-47A6-AD4A-DFA945CE363D}">
      <dgm:prSet custT="1"/>
      <dgm:spPr/>
      <dgm:t>
        <a:bodyPr/>
        <a:lstStyle/>
        <a:p>
          <a:pPr rtl="0"/>
          <a:r>
            <a:rPr lang="en-US" sz="1800" b="1" dirty="0">
              <a:latin typeface="Arial" pitchFamily="34" charset="0"/>
              <a:cs typeface="Arial" pitchFamily="34" charset="0"/>
            </a:rPr>
            <a:t>1991        Share       (non-Fed)</a:t>
          </a:r>
        </a:p>
      </dgm:t>
    </dgm:pt>
    <dgm:pt modelId="{884B0B7F-3BBE-43F2-A0E7-4DEA3E42E5E4}" type="sibTrans" cxnId="{A153652E-F1DD-4649-B9FF-EDDFD7CD7B40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B14A4D77-10BD-460A-B42A-4B106232D38C}" type="parTrans" cxnId="{A153652E-F1DD-4649-B9FF-EDDFD7CD7B40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3035DB7A-BD3F-437B-9DB5-82C3A23F930C}" type="pres">
      <dgm:prSet presAssocID="{66544A13-5105-44F9-A61B-AED2FAE6EF7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B3362D-5142-4698-BFDC-DBD7C5B02EA1}" type="pres">
      <dgm:prSet presAssocID="{A15F79F7-06AF-402B-83C2-FAC1470BB24E}" presName="compNode" presStyleCnt="0"/>
      <dgm:spPr/>
    </dgm:pt>
    <dgm:pt modelId="{AA0354C2-72C5-40BB-9C38-5CC5125F1DE7}" type="pres">
      <dgm:prSet presAssocID="{A15F79F7-06AF-402B-83C2-FAC1470BB24E}" presName="aNode" presStyleLbl="bgShp" presStyleIdx="0" presStyleCnt="3" custScaleX="132983" custLinFactNeighborX="140" custLinFactNeighborY="-5962"/>
      <dgm:spPr/>
      <dgm:t>
        <a:bodyPr/>
        <a:lstStyle/>
        <a:p>
          <a:endParaRPr lang="en-US"/>
        </a:p>
      </dgm:t>
    </dgm:pt>
    <dgm:pt modelId="{729AB69F-2F82-4FAC-9D36-9B8C27F4DE31}" type="pres">
      <dgm:prSet presAssocID="{A15F79F7-06AF-402B-83C2-FAC1470BB24E}" presName="textNode" presStyleLbl="bgShp" presStyleIdx="0" presStyleCnt="3"/>
      <dgm:spPr/>
      <dgm:t>
        <a:bodyPr/>
        <a:lstStyle/>
        <a:p>
          <a:endParaRPr lang="en-US"/>
        </a:p>
      </dgm:t>
    </dgm:pt>
    <dgm:pt modelId="{573BD5F3-F9F5-49C6-8813-24A73D7EFE12}" type="pres">
      <dgm:prSet presAssocID="{A15F79F7-06AF-402B-83C2-FAC1470BB24E}" presName="compChildNode" presStyleCnt="0"/>
      <dgm:spPr/>
    </dgm:pt>
    <dgm:pt modelId="{4A792082-3798-4D0D-B747-B4607BF2D156}" type="pres">
      <dgm:prSet presAssocID="{A15F79F7-06AF-402B-83C2-FAC1470BB24E}" presName="theInnerList" presStyleCnt="0"/>
      <dgm:spPr/>
    </dgm:pt>
    <dgm:pt modelId="{2C43E122-17E2-48BE-A227-046663AA056E}" type="pres">
      <dgm:prSet presAssocID="{EB03FF13-427B-49C2-839F-2EB3A2A219A5}" presName="childNode" presStyleLbl="node1" presStyleIdx="0" presStyleCnt="18" custScaleX="147872" custScaleY="2000000" custLinFactNeighborX="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54613-7A08-4C78-AADF-5026BFCFA752}" type="pres">
      <dgm:prSet presAssocID="{EB03FF13-427B-49C2-839F-2EB3A2A219A5}" presName="aSpace2" presStyleCnt="0"/>
      <dgm:spPr/>
    </dgm:pt>
    <dgm:pt modelId="{4D094905-0290-469F-8278-CE0D2683745A}" type="pres">
      <dgm:prSet presAssocID="{584767A0-FCF4-4E8A-AF25-83FC6405CC77}" presName="childNode" presStyleLbl="node1" presStyleIdx="1" presStyleCnt="18" custScaleX="148741" custScaleY="2000000" custLinFactNeighborX="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995E6-9F1A-4871-8DB8-5D7D271D2FE9}" type="pres">
      <dgm:prSet presAssocID="{584767A0-FCF4-4E8A-AF25-83FC6405CC77}" presName="aSpace2" presStyleCnt="0"/>
      <dgm:spPr/>
    </dgm:pt>
    <dgm:pt modelId="{5EEDFC0B-9B22-4C76-BA2B-3643AD0455E5}" type="pres">
      <dgm:prSet presAssocID="{093E0E17-D9CE-4F67-A4D3-9B750C83DDD1}" presName="childNode" presStyleLbl="node1" presStyleIdx="2" presStyleCnt="18" custScaleX="148741" custScaleY="2000000" custLinFactNeighborX="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7F448-CD60-48AA-AA73-21D7C8267A3E}" type="pres">
      <dgm:prSet presAssocID="{093E0E17-D9CE-4F67-A4D3-9B750C83DDD1}" presName="aSpace2" presStyleCnt="0"/>
      <dgm:spPr/>
    </dgm:pt>
    <dgm:pt modelId="{CBE6BF6A-3093-4798-8FB8-1B346B1934AC}" type="pres">
      <dgm:prSet presAssocID="{C64199F6-36CA-4A12-BF7E-BCE862F4788C}" presName="childNode" presStyleLbl="node1" presStyleIdx="3" presStyleCnt="18" custScaleX="148741" custScaleY="2000000" custLinFactNeighborX="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61C07-C7DD-4F0E-AFA1-73025B3DC4B0}" type="pres">
      <dgm:prSet presAssocID="{C64199F6-36CA-4A12-BF7E-BCE862F4788C}" presName="aSpace2" presStyleCnt="0"/>
      <dgm:spPr/>
    </dgm:pt>
    <dgm:pt modelId="{E4B4B5BA-B512-4AA4-A20E-B522E990F3EB}" type="pres">
      <dgm:prSet presAssocID="{A02D2B2A-5E82-464E-BCCE-0AC9EA333B93}" presName="childNode" presStyleLbl="node1" presStyleIdx="4" presStyleCnt="18" custScaleX="148741" custScaleY="2000000" custLinFactNeighborX="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BC30F-C066-4674-B698-9B2080FE4766}" type="pres">
      <dgm:prSet presAssocID="{A02D2B2A-5E82-464E-BCCE-0AC9EA333B93}" presName="aSpace2" presStyleCnt="0"/>
      <dgm:spPr/>
    </dgm:pt>
    <dgm:pt modelId="{E27AEAAF-CE26-4F9F-B4E0-658E9185B45B}" type="pres">
      <dgm:prSet presAssocID="{DF202118-4D3A-4C93-A0D4-92C24C2C323D}" presName="childNode" presStyleLbl="node1" presStyleIdx="5" presStyleCnt="18" custScaleX="148741" custScaleY="2000000" custLinFactNeighborX="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D7F6A-4140-4550-8747-6426E96E0A69}" type="pres">
      <dgm:prSet presAssocID="{A15F79F7-06AF-402B-83C2-FAC1470BB24E}" presName="aSpace" presStyleCnt="0"/>
      <dgm:spPr/>
    </dgm:pt>
    <dgm:pt modelId="{EF215CD6-B346-4A6C-9937-C8004A655142}" type="pres">
      <dgm:prSet presAssocID="{75611DF1-6C60-47A6-AD4A-DFA945CE363D}" presName="compNode" presStyleCnt="0"/>
      <dgm:spPr/>
    </dgm:pt>
    <dgm:pt modelId="{ED2A3EC4-1907-4543-AA49-B53225189D14}" type="pres">
      <dgm:prSet presAssocID="{75611DF1-6C60-47A6-AD4A-DFA945CE363D}" presName="aNode" presStyleLbl="bgShp" presStyleIdx="1" presStyleCnt="3" custScaleX="53505" custLinFactNeighborX="2626"/>
      <dgm:spPr/>
      <dgm:t>
        <a:bodyPr/>
        <a:lstStyle/>
        <a:p>
          <a:endParaRPr lang="en-US"/>
        </a:p>
      </dgm:t>
    </dgm:pt>
    <dgm:pt modelId="{DBEC9C41-A978-4361-9480-C9DF935B55C1}" type="pres">
      <dgm:prSet presAssocID="{75611DF1-6C60-47A6-AD4A-DFA945CE363D}" presName="textNode" presStyleLbl="bgShp" presStyleIdx="1" presStyleCnt="3"/>
      <dgm:spPr/>
      <dgm:t>
        <a:bodyPr/>
        <a:lstStyle/>
        <a:p>
          <a:endParaRPr lang="en-US"/>
        </a:p>
      </dgm:t>
    </dgm:pt>
    <dgm:pt modelId="{79C65FB2-A0C0-46B8-8C44-3C857AD14AEE}" type="pres">
      <dgm:prSet presAssocID="{75611DF1-6C60-47A6-AD4A-DFA945CE363D}" presName="compChildNode" presStyleCnt="0"/>
      <dgm:spPr/>
    </dgm:pt>
    <dgm:pt modelId="{E853EC3A-1696-4D7C-ABCF-CE5A22A2CEA8}" type="pres">
      <dgm:prSet presAssocID="{75611DF1-6C60-47A6-AD4A-DFA945CE363D}" presName="theInnerList" presStyleCnt="0"/>
      <dgm:spPr/>
    </dgm:pt>
    <dgm:pt modelId="{F7C29C00-15F4-4628-A136-1F9459B139DB}" type="pres">
      <dgm:prSet presAssocID="{3082B40C-DFDB-4E9E-B6FF-475CC2431047}" presName="childNode" presStyleLbl="node1" presStyleIdx="6" presStyleCnt="18" custScaleX="47615" custScaleY="2000000" custLinFactNeighborX="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190AB-6FC2-430B-9D95-F5F0F26FB467}" type="pres">
      <dgm:prSet presAssocID="{3082B40C-DFDB-4E9E-B6FF-475CC2431047}" presName="aSpace2" presStyleCnt="0"/>
      <dgm:spPr/>
    </dgm:pt>
    <dgm:pt modelId="{4F9025C4-9F21-4C76-8E64-EAFC654192CE}" type="pres">
      <dgm:prSet presAssocID="{AD90EF66-9C69-4820-A82D-77178A539F2F}" presName="childNode" presStyleLbl="node1" presStyleIdx="7" presStyleCnt="18" custScaleX="47615" custScaleY="2000000" custLinFactNeighborX="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879CA-4D94-41F7-82CF-7383A2283714}" type="pres">
      <dgm:prSet presAssocID="{AD90EF66-9C69-4820-A82D-77178A539F2F}" presName="aSpace2" presStyleCnt="0"/>
      <dgm:spPr/>
    </dgm:pt>
    <dgm:pt modelId="{12B58ED0-8B77-4628-9012-B478ACB3DC10}" type="pres">
      <dgm:prSet presAssocID="{118B1BD7-BA15-4B05-AAD3-4C6A906FC94A}" presName="childNode" presStyleLbl="node1" presStyleIdx="8" presStyleCnt="18" custScaleX="47615" custScaleY="2000000" custLinFactNeighborX="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5059C-C288-4B05-B985-290E79C11791}" type="pres">
      <dgm:prSet presAssocID="{118B1BD7-BA15-4B05-AAD3-4C6A906FC94A}" presName="aSpace2" presStyleCnt="0"/>
      <dgm:spPr/>
    </dgm:pt>
    <dgm:pt modelId="{9666F41A-CC20-49B9-908D-F03CF451168E}" type="pres">
      <dgm:prSet presAssocID="{3F8A938B-9730-47E4-B574-1AD0C1F69D35}" presName="childNode" presStyleLbl="node1" presStyleIdx="9" presStyleCnt="18" custScaleX="47615" custScaleY="2000000" custLinFactNeighborX="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BAB11-DAE8-4CBA-8883-7B70E0742282}" type="pres">
      <dgm:prSet presAssocID="{3F8A938B-9730-47E4-B574-1AD0C1F69D35}" presName="aSpace2" presStyleCnt="0"/>
      <dgm:spPr/>
    </dgm:pt>
    <dgm:pt modelId="{014CAB5A-BEDF-4C95-941B-855864307665}" type="pres">
      <dgm:prSet presAssocID="{BC01053E-0292-4FA8-8090-4BF212850188}" presName="childNode" presStyleLbl="node1" presStyleIdx="10" presStyleCnt="18" custScaleX="47615" custScaleY="2000000" custLinFactNeighborX="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020D9-18AF-4A37-ABEA-15DE11829B48}" type="pres">
      <dgm:prSet presAssocID="{BC01053E-0292-4FA8-8090-4BF212850188}" presName="aSpace2" presStyleCnt="0"/>
      <dgm:spPr/>
    </dgm:pt>
    <dgm:pt modelId="{04D11226-A801-4A95-A63E-95A0E1FD7D6E}" type="pres">
      <dgm:prSet presAssocID="{C90617AB-E291-4984-8E5B-05636E350A04}" presName="childNode" presStyleLbl="node1" presStyleIdx="11" presStyleCnt="18" custScaleX="47615" custScaleY="2000000" custLinFactNeighborX="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34D9B-2304-4472-A132-C6DF77FF5588}" type="pres">
      <dgm:prSet presAssocID="{75611DF1-6C60-47A6-AD4A-DFA945CE363D}" presName="aSpace" presStyleCnt="0"/>
      <dgm:spPr/>
    </dgm:pt>
    <dgm:pt modelId="{ED8F4CCB-AD56-47F6-9A80-A0208C0FB0D2}" type="pres">
      <dgm:prSet presAssocID="{8C966297-EF41-4778-81A3-9313F558E94B}" presName="compNode" presStyleCnt="0"/>
      <dgm:spPr/>
    </dgm:pt>
    <dgm:pt modelId="{E8A6BED1-925E-41FC-A490-401E8B309E7E}" type="pres">
      <dgm:prSet presAssocID="{8C966297-EF41-4778-81A3-9313F558E94B}" presName="aNode" presStyleLbl="bgShp" presStyleIdx="2" presStyleCnt="3" custScaleX="51336"/>
      <dgm:spPr/>
      <dgm:t>
        <a:bodyPr/>
        <a:lstStyle/>
        <a:p>
          <a:endParaRPr lang="en-US"/>
        </a:p>
      </dgm:t>
    </dgm:pt>
    <dgm:pt modelId="{FFB72036-E264-4264-AC7C-93B56C6FF9BF}" type="pres">
      <dgm:prSet presAssocID="{8C966297-EF41-4778-81A3-9313F558E94B}" presName="textNode" presStyleLbl="bgShp" presStyleIdx="2" presStyleCnt="3"/>
      <dgm:spPr/>
      <dgm:t>
        <a:bodyPr/>
        <a:lstStyle/>
        <a:p>
          <a:endParaRPr lang="en-US"/>
        </a:p>
      </dgm:t>
    </dgm:pt>
    <dgm:pt modelId="{672AF243-33DB-450F-9CB3-41A4E51D168C}" type="pres">
      <dgm:prSet presAssocID="{8C966297-EF41-4778-81A3-9313F558E94B}" presName="compChildNode" presStyleCnt="0"/>
      <dgm:spPr/>
    </dgm:pt>
    <dgm:pt modelId="{4973F8B5-A96F-446C-8D37-6E8C12A1ABF3}" type="pres">
      <dgm:prSet presAssocID="{8C966297-EF41-4778-81A3-9313F558E94B}" presName="theInnerList" presStyleCnt="0"/>
      <dgm:spPr/>
    </dgm:pt>
    <dgm:pt modelId="{1B496ECC-AE7D-4AFC-8A0A-A803853BF7E3}" type="pres">
      <dgm:prSet presAssocID="{770602DC-C7D2-4A91-8355-89F3B88DC53D}" presName="childNode" presStyleLbl="node1" presStyleIdx="12" presStyleCnt="18" custScaleX="5133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719CB-2668-44D1-882F-6E24DC6A8816}" type="pres">
      <dgm:prSet presAssocID="{770602DC-C7D2-4A91-8355-89F3B88DC53D}" presName="aSpace2" presStyleCnt="0"/>
      <dgm:spPr/>
    </dgm:pt>
    <dgm:pt modelId="{B984BE17-6637-4DAF-8B8A-3BB3DA92F64F}" type="pres">
      <dgm:prSet presAssocID="{A2254FBA-4429-404E-B709-BBE6A96FF6CE}" presName="childNode" presStyleLbl="node1" presStyleIdx="13" presStyleCnt="18" custScaleX="5133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6D9C8-A3BA-4617-98F4-50E60BD372DA}" type="pres">
      <dgm:prSet presAssocID="{A2254FBA-4429-404E-B709-BBE6A96FF6CE}" presName="aSpace2" presStyleCnt="0"/>
      <dgm:spPr/>
    </dgm:pt>
    <dgm:pt modelId="{C8DA000B-1BD0-4215-A08F-C4DC59351CE8}" type="pres">
      <dgm:prSet presAssocID="{6F531EBD-9BC3-4FB7-9234-57C6339D62D0}" presName="childNode" presStyleLbl="node1" presStyleIdx="14" presStyleCnt="18" custScaleX="5133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32C2B-2357-40BC-92A6-DBAEFE667C3F}" type="pres">
      <dgm:prSet presAssocID="{6F531EBD-9BC3-4FB7-9234-57C6339D62D0}" presName="aSpace2" presStyleCnt="0"/>
      <dgm:spPr/>
    </dgm:pt>
    <dgm:pt modelId="{DF88198F-431F-48BC-9055-EF140C89409F}" type="pres">
      <dgm:prSet presAssocID="{EC7E9F7D-65DB-4235-84AA-DF1C97EAF57D}" presName="childNode" presStyleLbl="node1" presStyleIdx="15" presStyleCnt="18" custScaleX="5133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A84D1-D141-48BE-B150-3A1CFA474DF7}" type="pres">
      <dgm:prSet presAssocID="{EC7E9F7D-65DB-4235-84AA-DF1C97EAF57D}" presName="aSpace2" presStyleCnt="0"/>
      <dgm:spPr/>
    </dgm:pt>
    <dgm:pt modelId="{B19289EE-217E-43BB-882D-563E6DE9C449}" type="pres">
      <dgm:prSet presAssocID="{A22669A6-943F-4C59-87FA-62577D18CFD2}" presName="childNode" presStyleLbl="node1" presStyleIdx="16" presStyleCnt="18" custScaleX="5133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F3446-121E-4525-8257-6221735295EE}" type="pres">
      <dgm:prSet presAssocID="{A22669A6-943F-4C59-87FA-62577D18CFD2}" presName="aSpace2" presStyleCnt="0"/>
      <dgm:spPr/>
    </dgm:pt>
    <dgm:pt modelId="{AA0BCC8C-FEE6-45B2-8CEE-530A347F96EB}" type="pres">
      <dgm:prSet presAssocID="{BA92F151-3137-4C25-B6F8-FC8164FC9A10}" presName="childNode" presStyleLbl="node1" presStyleIdx="17" presStyleCnt="18" custScaleX="51336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8FEDF-749F-4074-9C40-7670F9F444D8}" type="presOf" srcId="{BA92F151-3137-4C25-B6F8-FC8164FC9A10}" destId="{AA0BCC8C-FEE6-45B2-8CEE-530A347F96EB}" srcOrd="0" destOrd="0" presId="urn:microsoft.com/office/officeart/2005/8/layout/lProcess2"/>
    <dgm:cxn modelId="{809EFB6E-A4D9-4891-91DE-BF69A107949E}" srcId="{75611DF1-6C60-47A6-AD4A-DFA945CE363D}" destId="{BC01053E-0292-4FA8-8090-4BF212850188}" srcOrd="4" destOrd="0" parTransId="{9663B8C0-1743-4576-9B44-3BA72C673D7E}" sibTransId="{2594E94F-02EE-425A-8F81-90DA7157F460}"/>
    <dgm:cxn modelId="{221FE538-60B8-4C4A-92DD-234BFE3474AF}" srcId="{8C966297-EF41-4778-81A3-9313F558E94B}" destId="{A22669A6-943F-4C59-87FA-62577D18CFD2}" srcOrd="4" destOrd="0" parTransId="{5DC07B80-C43C-42F9-AA4D-F46DE2F91985}" sibTransId="{72165DB9-1C3A-4600-BB8B-3EA428308127}"/>
    <dgm:cxn modelId="{4A413EAC-5589-4C39-B7BF-A8FB0062B7DE}" type="presOf" srcId="{A15F79F7-06AF-402B-83C2-FAC1470BB24E}" destId="{729AB69F-2F82-4FAC-9D36-9B8C27F4DE31}" srcOrd="1" destOrd="0" presId="urn:microsoft.com/office/officeart/2005/8/layout/lProcess2"/>
    <dgm:cxn modelId="{F81F29BD-9644-45CE-A189-F3164F4D8896}" srcId="{8C966297-EF41-4778-81A3-9313F558E94B}" destId="{BA92F151-3137-4C25-B6F8-FC8164FC9A10}" srcOrd="5" destOrd="0" parTransId="{3F978E01-FB6C-4835-944B-69E707B6032D}" sibTransId="{E250C72E-1F44-414D-B3F8-C72BD3A4C77D}"/>
    <dgm:cxn modelId="{BFDD0A0B-D470-418D-AEBD-3020E8F7EAA4}" srcId="{75611DF1-6C60-47A6-AD4A-DFA945CE363D}" destId="{AD90EF66-9C69-4820-A82D-77178A539F2F}" srcOrd="1" destOrd="0" parTransId="{1DB7E0C0-F127-4A01-951C-8BAFDD6564DC}" sibTransId="{3C0FF6F8-2EAD-4FBA-928E-779E850AD0AE}"/>
    <dgm:cxn modelId="{F3249487-E59D-4949-A7C9-47D7435F54F4}" type="presOf" srcId="{C64199F6-36CA-4A12-BF7E-BCE862F4788C}" destId="{CBE6BF6A-3093-4798-8FB8-1B346B1934AC}" srcOrd="0" destOrd="0" presId="urn:microsoft.com/office/officeart/2005/8/layout/lProcess2"/>
    <dgm:cxn modelId="{1324B8C9-AA5D-4944-984F-4DFA6528F1EE}" srcId="{8C966297-EF41-4778-81A3-9313F558E94B}" destId="{A2254FBA-4429-404E-B709-BBE6A96FF6CE}" srcOrd="1" destOrd="0" parTransId="{00219740-BE41-4708-A09A-8C1A035B3D9C}" sibTransId="{37168EC9-B724-4F15-8A67-7857B4D66A5F}"/>
    <dgm:cxn modelId="{10741B82-4157-40A6-A564-C61174D4CD81}" type="presOf" srcId="{A2254FBA-4429-404E-B709-BBE6A96FF6CE}" destId="{B984BE17-6637-4DAF-8B8A-3BB3DA92F64F}" srcOrd="0" destOrd="0" presId="urn:microsoft.com/office/officeart/2005/8/layout/lProcess2"/>
    <dgm:cxn modelId="{9F7DEB80-D87F-4CD3-82BA-4052B710A695}" type="presOf" srcId="{584767A0-FCF4-4E8A-AF25-83FC6405CC77}" destId="{4D094905-0290-469F-8278-CE0D2683745A}" srcOrd="0" destOrd="0" presId="urn:microsoft.com/office/officeart/2005/8/layout/lProcess2"/>
    <dgm:cxn modelId="{1C335358-9AA4-4775-B117-7ED9D54900E6}" type="presOf" srcId="{8C966297-EF41-4778-81A3-9313F558E94B}" destId="{E8A6BED1-925E-41FC-A490-401E8B309E7E}" srcOrd="0" destOrd="0" presId="urn:microsoft.com/office/officeart/2005/8/layout/lProcess2"/>
    <dgm:cxn modelId="{DED9A80E-37DA-4934-AB45-59C3620E2752}" type="presOf" srcId="{AD90EF66-9C69-4820-A82D-77178A539F2F}" destId="{4F9025C4-9F21-4C76-8E64-EAFC654192CE}" srcOrd="0" destOrd="0" presId="urn:microsoft.com/office/officeart/2005/8/layout/lProcess2"/>
    <dgm:cxn modelId="{F357DEA9-435F-4A81-A25A-88D67B8BCFE9}" srcId="{8C966297-EF41-4778-81A3-9313F558E94B}" destId="{6F531EBD-9BC3-4FB7-9234-57C6339D62D0}" srcOrd="2" destOrd="0" parTransId="{FB71BEEC-EE87-429E-ACD6-C302AB30F39E}" sibTransId="{E7D421AF-DFC9-4B01-8A4A-30B067336778}"/>
    <dgm:cxn modelId="{E3B60C46-6241-4EE4-A628-0B40958EB7F0}" srcId="{75611DF1-6C60-47A6-AD4A-DFA945CE363D}" destId="{3F8A938B-9730-47E4-B574-1AD0C1F69D35}" srcOrd="3" destOrd="0" parTransId="{786E7A3E-E6AD-4B7E-9F47-A6BD1089A070}" sibTransId="{2EF6B032-C104-45D8-A10B-DD715530C960}"/>
    <dgm:cxn modelId="{A153652E-F1DD-4649-B9FF-EDDFD7CD7B40}" srcId="{66544A13-5105-44F9-A61B-AED2FAE6EF73}" destId="{75611DF1-6C60-47A6-AD4A-DFA945CE363D}" srcOrd="1" destOrd="0" parTransId="{B14A4D77-10BD-460A-B42A-4B106232D38C}" sibTransId="{884B0B7F-3BBE-43F2-A0E7-4DEA3E42E5E4}"/>
    <dgm:cxn modelId="{FDD4980F-5809-44F4-A8AF-FED1E564AA64}" srcId="{75611DF1-6C60-47A6-AD4A-DFA945CE363D}" destId="{118B1BD7-BA15-4B05-AAD3-4C6A906FC94A}" srcOrd="2" destOrd="0" parTransId="{B70E3CE9-F98A-478F-AA24-34DDAC849894}" sibTransId="{01860A1F-BB69-4211-835C-567D028FC3EE}"/>
    <dgm:cxn modelId="{DEE863E3-6BC2-4A16-B292-D6D7D3F2034D}" type="presOf" srcId="{C90617AB-E291-4984-8E5B-05636E350A04}" destId="{04D11226-A801-4A95-A63E-95A0E1FD7D6E}" srcOrd="0" destOrd="0" presId="urn:microsoft.com/office/officeart/2005/8/layout/lProcess2"/>
    <dgm:cxn modelId="{B8FC1AC5-2FA1-4F98-937E-A0697AE0DEE2}" srcId="{75611DF1-6C60-47A6-AD4A-DFA945CE363D}" destId="{3082B40C-DFDB-4E9E-B6FF-475CC2431047}" srcOrd="0" destOrd="0" parTransId="{5F2B3F5A-E692-4A30-B182-CB6298D71C14}" sibTransId="{2AAFCB1F-A1FC-46D6-92D1-316663B4F3FB}"/>
    <dgm:cxn modelId="{3C0CA4DB-E319-4E3C-8C6E-FE70FD557A41}" type="presOf" srcId="{BC01053E-0292-4FA8-8090-4BF212850188}" destId="{014CAB5A-BEDF-4C95-941B-855864307665}" srcOrd="0" destOrd="0" presId="urn:microsoft.com/office/officeart/2005/8/layout/lProcess2"/>
    <dgm:cxn modelId="{9CDE6B34-1D70-4B20-A249-6DC5CCD6FE68}" srcId="{75611DF1-6C60-47A6-AD4A-DFA945CE363D}" destId="{C90617AB-E291-4984-8E5B-05636E350A04}" srcOrd="5" destOrd="0" parTransId="{EA44C2DF-234F-47FC-91C5-F803485A5591}" sibTransId="{F7075EA3-8FD9-4C1E-9007-7CA0D7E2B037}"/>
    <dgm:cxn modelId="{D6B440E1-F624-4FC9-9637-ECE79AAA5BE8}" type="presOf" srcId="{8C966297-EF41-4778-81A3-9313F558E94B}" destId="{FFB72036-E264-4264-AC7C-93B56C6FF9BF}" srcOrd="1" destOrd="0" presId="urn:microsoft.com/office/officeart/2005/8/layout/lProcess2"/>
    <dgm:cxn modelId="{A1096B1E-0F8B-4A7E-B4CD-0F282E39AD8A}" type="presOf" srcId="{A22669A6-943F-4C59-87FA-62577D18CFD2}" destId="{B19289EE-217E-43BB-882D-563E6DE9C449}" srcOrd="0" destOrd="0" presId="urn:microsoft.com/office/officeart/2005/8/layout/lProcess2"/>
    <dgm:cxn modelId="{D84AC182-3999-4BB0-A84A-3D3F00B3E28B}" srcId="{A15F79F7-06AF-402B-83C2-FAC1470BB24E}" destId="{C64199F6-36CA-4A12-BF7E-BCE862F4788C}" srcOrd="3" destOrd="0" parTransId="{0D67F979-45B2-4DB4-A179-24047B0370F6}" sibTransId="{A6BE77AF-693C-4B7A-80FC-51ECE73738DB}"/>
    <dgm:cxn modelId="{37695D64-3C59-494A-A640-23F06C8B27E7}" type="presOf" srcId="{3082B40C-DFDB-4E9E-B6FF-475CC2431047}" destId="{F7C29C00-15F4-4628-A136-1F9459B139DB}" srcOrd="0" destOrd="0" presId="urn:microsoft.com/office/officeart/2005/8/layout/lProcess2"/>
    <dgm:cxn modelId="{1525BBA7-7377-47E0-9646-7D1C83CECF94}" srcId="{8C966297-EF41-4778-81A3-9313F558E94B}" destId="{EC7E9F7D-65DB-4235-84AA-DF1C97EAF57D}" srcOrd="3" destOrd="0" parTransId="{0BA35AE3-9A51-4F63-B008-8F2D912BD738}" sibTransId="{17E1308C-13F0-4BE1-A91B-A6211040FDD7}"/>
    <dgm:cxn modelId="{B2A0EA83-03D1-4844-9F72-F41B38E881BC}" srcId="{A15F79F7-06AF-402B-83C2-FAC1470BB24E}" destId="{A02D2B2A-5E82-464E-BCCE-0AC9EA333B93}" srcOrd="4" destOrd="0" parTransId="{CD050B40-67DC-44D7-9AA3-BB65E21DE29F}" sibTransId="{9DEAD5A4-959B-4365-A8CD-D5A220C13859}"/>
    <dgm:cxn modelId="{89392A6D-3E0F-47E7-815A-69A15A7E1733}" type="presOf" srcId="{6F531EBD-9BC3-4FB7-9234-57C6339D62D0}" destId="{C8DA000B-1BD0-4215-A08F-C4DC59351CE8}" srcOrd="0" destOrd="0" presId="urn:microsoft.com/office/officeart/2005/8/layout/lProcess2"/>
    <dgm:cxn modelId="{9CDF36D2-2ECF-4D42-B694-8FC3D2B83CEE}" srcId="{66544A13-5105-44F9-A61B-AED2FAE6EF73}" destId="{A15F79F7-06AF-402B-83C2-FAC1470BB24E}" srcOrd="0" destOrd="0" parTransId="{1B8EA1C3-FBE9-44EB-8D47-2410D9B4D008}" sibTransId="{C11C740C-4538-4B3F-854A-2CE66F5DC28D}"/>
    <dgm:cxn modelId="{3AF67088-E189-4C81-B50D-B3F5B4497C7A}" type="presOf" srcId="{75611DF1-6C60-47A6-AD4A-DFA945CE363D}" destId="{DBEC9C41-A978-4361-9480-C9DF935B55C1}" srcOrd="1" destOrd="0" presId="urn:microsoft.com/office/officeart/2005/8/layout/lProcess2"/>
    <dgm:cxn modelId="{6B0C0F50-E06D-48EB-9C0B-D8094B6194CD}" type="presOf" srcId="{118B1BD7-BA15-4B05-AAD3-4C6A906FC94A}" destId="{12B58ED0-8B77-4628-9012-B478ACB3DC10}" srcOrd="0" destOrd="0" presId="urn:microsoft.com/office/officeart/2005/8/layout/lProcess2"/>
    <dgm:cxn modelId="{5DAD9421-D078-4DDB-809E-E9E2B94F8F00}" srcId="{A15F79F7-06AF-402B-83C2-FAC1470BB24E}" destId="{584767A0-FCF4-4E8A-AF25-83FC6405CC77}" srcOrd="1" destOrd="0" parTransId="{894AF1E8-009B-4668-825A-1C889A00DACA}" sibTransId="{08C7A18B-4317-4438-9FAC-E9ABD2CCD8C7}"/>
    <dgm:cxn modelId="{B6C4A57D-8A70-47F4-9324-142C36D6EF13}" type="presOf" srcId="{EC7E9F7D-65DB-4235-84AA-DF1C97EAF57D}" destId="{DF88198F-431F-48BC-9055-EF140C89409F}" srcOrd="0" destOrd="0" presId="urn:microsoft.com/office/officeart/2005/8/layout/lProcess2"/>
    <dgm:cxn modelId="{11C26E2F-5C22-4E04-ADDE-459C784FF361}" type="presOf" srcId="{75611DF1-6C60-47A6-AD4A-DFA945CE363D}" destId="{ED2A3EC4-1907-4543-AA49-B53225189D14}" srcOrd="0" destOrd="0" presId="urn:microsoft.com/office/officeart/2005/8/layout/lProcess2"/>
    <dgm:cxn modelId="{7D0EEFAC-03C4-4B29-BCA2-9042198FCBFE}" type="presOf" srcId="{EB03FF13-427B-49C2-839F-2EB3A2A219A5}" destId="{2C43E122-17E2-48BE-A227-046663AA056E}" srcOrd="0" destOrd="0" presId="urn:microsoft.com/office/officeart/2005/8/layout/lProcess2"/>
    <dgm:cxn modelId="{F45F4DCA-EC8F-4DD3-9604-523EB3BC3F50}" type="presOf" srcId="{66544A13-5105-44F9-A61B-AED2FAE6EF73}" destId="{3035DB7A-BD3F-437B-9DB5-82C3A23F930C}" srcOrd="0" destOrd="0" presId="urn:microsoft.com/office/officeart/2005/8/layout/lProcess2"/>
    <dgm:cxn modelId="{D4146B17-4C4E-4FBC-B344-70B6D53D8695}" type="presOf" srcId="{A02D2B2A-5E82-464E-BCCE-0AC9EA333B93}" destId="{E4B4B5BA-B512-4AA4-A20E-B522E990F3EB}" srcOrd="0" destOrd="0" presId="urn:microsoft.com/office/officeart/2005/8/layout/lProcess2"/>
    <dgm:cxn modelId="{5E65A285-721C-4038-965C-E04EF9D3EBF2}" srcId="{66544A13-5105-44F9-A61B-AED2FAE6EF73}" destId="{8C966297-EF41-4778-81A3-9313F558E94B}" srcOrd="2" destOrd="0" parTransId="{EE16133E-D4D1-4D29-B4F9-82529D7F71AA}" sibTransId="{71F7A76A-03EF-4AA5-94C9-882A4208D944}"/>
    <dgm:cxn modelId="{E9AAC020-0015-403B-AC02-B535C43EFDE3}" srcId="{8C966297-EF41-4778-81A3-9313F558E94B}" destId="{770602DC-C7D2-4A91-8355-89F3B88DC53D}" srcOrd="0" destOrd="0" parTransId="{7B20A3E0-B9F7-4C84-B267-A37FEBBFB4FA}" sibTransId="{9E814565-56E9-4D4C-976D-2FF5EDA1154E}"/>
    <dgm:cxn modelId="{0F6E6F12-16CF-46F5-8FEE-D7778756C213}" type="presOf" srcId="{770602DC-C7D2-4A91-8355-89F3B88DC53D}" destId="{1B496ECC-AE7D-4AFC-8A0A-A803853BF7E3}" srcOrd="0" destOrd="0" presId="urn:microsoft.com/office/officeart/2005/8/layout/lProcess2"/>
    <dgm:cxn modelId="{BA6E2BD0-9DF0-47CF-9465-F9A9466B45B5}" type="presOf" srcId="{093E0E17-D9CE-4F67-A4D3-9B750C83DDD1}" destId="{5EEDFC0B-9B22-4C76-BA2B-3643AD0455E5}" srcOrd="0" destOrd="0" presId="urn:microsoft.com/office/officeart/2005/8/layout/lProcess2"/>
    <dgm:cxn modelId="{11CA81CF-4EC6-4CF6-915E-266F3059E61D}" srcId="{A15F79F7-06AF-402B-83C2-FAC1470BB24E}" destId="{EB03FF13-427B-49C2-839F-2EB3A2A219A5}" srcOrd="0" destOrd="0" parTransId="{FC345075-58A0-408B-A428-C37E5C654E7F}" sibTransId="{A7AEEBF9-B3A4-467C-B00B-51F828AE6D78}"/>
    <dgm:cxn modelId="{28F91FDB-1D01-45B6-AAC5-3E3EAB4F79ED}" type="presOf" srcId="{DF202118-4D3A-4C93-A0D4-92C24C2C323D}" destId="{E27AEAAF-CE26-4F9F-B4E0-658E9185B45B}" srcOrd="0" destOrd="0" presId="urn:microsoft.com/office/officeart/2005/8/layout/lProcess2"/>
    <dgm:cxn modelId="{E397A930-E2D6-4BEA-8452-962ADA2F79FE}" srcId="{A15F79F7-06AF-402B-83C2-FAC1470BB24E}" destId="{DF202118-4D3A-4C93-A0D4-92C24C2C323D}" srcOrd="5" destOrd="0" parTransId="{96FEF9A9-888B-4CBF-B3E4-CABFB24973EE}" sibTransId="{207F56D2-8632-4BDD-A203-32D5490A30DB}"/>
    <dgm:cxn modelId="{06BEE356-B52C-4118-BB75-640EC93FC01D}" srcId="{A15F79F7-06AF-402B-83C2-FAC1470BB24E}" destId="{093E0E17-D9CE-4F67-A4D3-9B750C83DDD1}" srcOrd="2" destOrd="0" parTransId="{6D99C551-3927-4475-A06E-B464ED727489}" sibTransId="{83402869-9C00-4161-B3B0-8F3DF8103635}"/>
    <dgm:cxn modelId="{2FCCC71E-FD84-49DD-81F8-28248804932D}" type="presOf" srcId="{A15F79F7-06AF-402B-83C2-FAC1470BB24E}" destId="{AA0354C2-72C5-40BB-9C38-5CC5125F1DE7}" srcOrd="0" destOrd="0" presId="urn:microsoft.com/office/officeart/2005/8/layout/lProcess2"/>
    <dgm:cxn modelId="{3A886693-939E-4EEB-A15E-49FCE6D5A299}" type="presOf" srcId="{3F8A938B-9730-47E4-B574-1AD0C1F69D35}" destId="{9666F41A-CC20-49B9-908D-F03CF451168E}" srcOrd="0" destOrd="0" presId="urn:microsoft.com/office/officeart/2005/8/layout/lProcess2"/>
    <dgm:cxn modelId="{8529D038-70D7-4CBB-B8E6-5376E0BAD1B2}" type="presParOf" srcId="{3035DB7A-BD3F-437B-9DB5-82C3A23F930C}" destId="{52B3362D-5142-4698-BFDC-DBD7C5B02EA1}" srcOrd="0" destOrd="0" presId="urn:microsoft.com/office/officeart/2005/8/layout/lProcess2"/>
    <dgm:cxn modelId="{FB902A6A-5654-4D7D-AFB4-ECEB300FD823}" type="presParOf" srcId="{52B3362D-5142-4698-BFDC-DBD7C5B02EA1}" destId="{AA0354C2-72C5-40BB-9C38-5CC5125F1DE7}" srcOrd="0" destOrd="0" presId="urn:microsoft.com/office/officeart/2005/8/layout/lProcess2"/>
    <dgm:cxn modelId="{7A890718-EAF9-4562-BCE0-193F10F9CA4C}" type="presParOf" srcId="{52B3362D-5142-4698-BFDC-DBD7C5B02EA1}" destId="{729AB69F-2F82-4FAC-9D36-9B8C27F4DE31}" srcOrd="1" destOrd="0" presId="urn:microsoft.com/office/officeart/2005/8/layout/lProcess2"/>
    <dgm:cxn modelId="{7A1F76FD-E535-434C-A7DA-AFC5AF212ECC}" type="presParOf" srcId="{52B3362D-5142-4698-BFDC-DBD7C5B02EA1}" destId="{573BD5F3-F9F5-49C6-8813-24A73D7EFE12}" srcOrd="2" destOrd="0" presId="urn:microsoft.com/office/officeart/2005/8/layout/lProcess2"/>
    <dgm:cxn modelId="{1D57ADF4-4876-4FAF-B5C6-5B8560A54CCD}" type="presParOf" srcId="{573BD5F3-F9F5-49C6-8813-24A73D7EFE12}" destId="{4A792082-3798-4D0D-B747-B4607BF2D156}" srcOrd="0" destOrd="0" presId="urn:microsoft.com/office/officeart/2005/8/layout/lProcess2"/>
    <dgm:cxn modelId="{6E2F88B1-2C82-4B33-BC4E-E624DA8A1D4B}" type="presParOf" srcId="{4A792082-3798-4D0D-B747-B4607BF2D156}" destId="{2C43E122-17E2-48BE-A227-046663AA056E}" srcOrd="0" destOrd="0" presId="urn:microsoft.com/office/officeart/2005/8/layout/lProcess2"/>
    <dgm:cxn modelId="{8AB99938-DB1F-4FAC-9D73-2DDD6A317D91}" type="presParOf" srcId="{4A792082-3798-4D0D-B747-B4607BF2D156}" destId="{DD054613-7A08-4C78-AADF-5026BFCFA752}" srcOrd="1" destOrd="0" presId="urn:microsoft.com/office/officeart/2005/8/layout/lProcess2"/>
    <dgm:cxn modelId="{85D5AA25-93D2-4F34-B95A-C387173F7D5C}" type="presParOf" srcId="{4A792082-3798-4D0D-B747-B4607BF2D156}" destId="{4D094905-0290-469F-8278-CE0D2683745A}" srcOrd="2" destOrd="0" presId="urn:microsoft.com/office/officeart/2005/8/layout/lProcess2"/>
    <dgm:cxn modelId="{0ED065FA-5B37-4CD6-BA48-FD65BE553292}" type="presParOf" srcId="{4A792082-3798-4D0D-B747-B4607BF2D156}" destId="{925995E6-9F1A-4871-8DB8-5D7D271D2FE9}" srcOrd="3" destOrd="0" presId="urn:microsoft.com/office/officeart/2005/8/layout/lProcess2"/>
    <dgm:cxn modelId="{843B9A80-2898-4EA6-B239-BDAB33C9B1C7}" type="presParOf" srcId="{4A792082-3798-4D0D-B747-B4607BF2D156}" destId="{5EEDFC0B-9B22-4C76-BA2B-3643AD0455E5}" srcOrd="4" destOrd="0" presId="urn:microsoft.com/office/officeart/2005/8/layout/lProcess2"/>
    <dgm:cxn modelId="{1C3D0C32-16A3-4181-9675-6E4C1C2E6D91}" type="presParOf" srcId="{4A792082-3798-4D0D-B747-B4607BF2D156}" destId="{38A7F448-CD60-48AA-AA73-21D7C8267A3E}" srcOrd="5" destOrd="0" presId="urn:microsoft.com/office/officeart/2005/8/layout/lProcess2"/>
    <dgm:cxn modelId="{7A92471D-616B-4D1C-B6FB-237CACF503AB}" type="presParOf" srcId="{4A792082-3798-4D0D-B747-B4607BF2D156}" destId="{CBE6BF6A-3093-4798-8FB8-1B346B1934AC}" srcOrd="6" destOrd="0" presId="urn:microsoft.com/office/officeart/2005/8/layout/lProcess2"/>
    <dgm:cxn modelId="{9E94B509-A448-41C0-BFFF-94E4CE6F8DDA}" type="presParOf" srcId="{4A792082-3798-4D0D-B747-B4607BF2D156}" destId="{25761C07-C7DD-4F0E-AFA1-73025B3DC4B0}" srcOrd="7" destOrd="0" presId="urn:microsoft.com/office/officeart/2005/8/layout/lProcess2"/>
    <dgm:cxn modelId="{2DF6F2A5-63B3-4F0C-88FC-D9B4E4D776BD}" type="presParOf" srcId="{4A792082-3798-4D0D-B747-B4607BF2D156}" destId="{E4B4B5BA-B512-4AA4-A20E-B522E990F3EB}" srcOrd="8" destOrd="0" presId="urn:microsoft.com/office/officeart/2005/8/layout/lProcess2"/>
    <dgm:cxn modelId="{F1DF6D74-D033-4896-B8CF-E6A442FF90DE}" type="presParOf" srcId="{4A792082-3798-4D0D-B747-B4607BF2D156}" destId="{6FDBC30F-C066-4674-B698-9B2080FE4766}" srcOrd="9" destOrd="0" presId="urn:microsoft.com/office/officeart/2005/8/layout/lProcess2"/>
    <dgm:cxn modelId="{94CE4478-51F6-4D48-B7A2-F7EDE79047F3}" type="presParOf" srcId="{4A792082-3798-4D0D-B747-B4607BF2D156}" destId="{E27AEAAF-CE26-4F9F-B4E0-658E9185B45B}" srcOrd="10" destOrd="0" presId="urn:microsoft.com/office/officeart/2005/8/layout/lProcess2"/>
    <dgm:cxn modelId="{CD722B7D-CB79-4C47-9A1A-139AC5BF2C74}" type="presParOf" srcId="{3035DB7A-BD3F-437B-9DB5-82C3A23F930C}" destId="{130D7F6A-4140-4550-8747-6426E96E0A69}" srcOrd="1" destOrd="0" presId="urn:microsoft.com/office/officeart/2005/8/layout/lProcess2"/>
    <dgm:cxn modelId="{A39390A0-DAF9-4113-B44A-5D7D0C2C5FEA}" type="presParOf" srcId="{3035DB7A-BD3F-437B-9DB5-82C3A23F930C}" destId="{EF215CD6-B346-4A6C-9937-C8004A655142}" srcOrd="2" destOrd="0" presId="urn:microsoft.com/office/officeart/2005/8/layout/lProcess2"/>
    <dgm:cxn modelId="{1A40C803-A066-4DB2-AD70-4B78960F30D6}" type="presParOf" srcId="{EF215CD6-B346-4A6C-9937-C8004A655142}" destId="{ED2A3EC4-1907-4543-AA49-B53225189D14}" srcOrd="0" destOrd="0" presId="urn:microsoft.com/office/officeart/2005/8/layout/lProcess2"/>
    <dgm:cxn modelId="{351F4A22-3E36-4333-A26F-1BE2F4C6F6C7}" type="presParOf" srcId="{EF215CD6-B346-4A6C-9937-C8004A655142}" destId="{DBEC9C41-A978-4361-9480-C9DF935B55C1}" srcOrd="1" destOrd="0" presId="urn:microsoft.com/office/officeart/2005/8/layout/lProcess2"/>
    <dgm:cxn modelId="{2C785089-14E0-4775-B8B2-AC2A1AD963A6}" type="presParOf" srcId="{EF215CD6-B346-4A6C-9937-C8004A655142}" destId="{79C65FB2-A0C0-46B8-8C44-3C857AD14AEE}" srcOrd="2" destOrd="0" presId="urn:microsoft.com/office/officeart/2005/8/layout/lProcess2"/>
    <dgm:cxn modelId="{EABEF254-CFA8-4AB3-9A7E-6A4002D4AC98}" type="presParOf" srcId="{79C65FB2-A0C0-46B8-8C44-3C857AD14AEE}" destId="{E853EC3A-1696-4D7C-ABCF-CE5A22A2CEA8}" srcOrd="0" destOrd="0" presId="urn:microsoft.com/office/officeart/2005/8/layout/lProcess2"/>
    <dgm:cxn modelId="{C8C08BDA-3308-47E6-8116-DE1B6BE12F41}" type="presParOf" srcId="{E853EC3A-1696-4D7C-ABCF-CE5A22A2CEA8}" destId="{F7C29C00-15F4-4628-A136-1F9459B139DB}" srcOrd="0" destOrd="0" presId="urn:microsoft.com/office/officeart/2005/8/layout/lProcess2"/>
    <dgm:cxn modelId="{C7403A5A-F828-4E61-AD46-F0B212DB0844}" type="presParOf" srcId="{E853EC3A-1696-4D7C-ABCF-CE5A22A2CEA8}" destId="{993190AB-6FC2-430B-9D95-F5F0F26FB467}" srcOrd="1" destOrd="0" presId="urn:microsoft.com/office/officeart/2005/8/layout/lProcess2"/>
    <dgm:cxn modelId="{2750CEF3-340A-4C45-A0D6-687226066A2C}" type="presParOf" srcId="{E853EC3A-1696-4D7C-ABCF-CE5A22A2CEA8}" destId="{4F9025C4-9F21-4C76-8E64-EAFC654192CE}" srcOrd="2" destOrd="0" presId="urn:microsoft.com/office/officeart/2005/8/layout/lProcess2"/>
    <dgm:cxn modelId="{460630F8-74F1-42A7-8BBB-5791CDE50E3E}" type="presParOf" srcId="{E853EC3A-1696-4D7C-ABCF-CE5A22A2CEA8}" destId="{448879CA-4D94-41F7-82CF-7383A2283714}" srcOrd="3" destOrd="0" presId="urn:microsoft.com/office/officeart/2005/8/layout/lProcess2"/>
    <dgm:cxn modelId="{CF23C004-A6B7-4CEC-BF5E-BCBA757A1F41}" type="presParOf" srcId="{E853EC3A-1696-4D7C-ABCF-CE5A22A2CEA8}" destId="{12B58ED0-8B77-4628-9012-B478ACB3DC10}" srcOrd="4" destOrd="0" presId="urn:microsoft.com/office/officeart/2005/8/layout/lProcess2"/>
    <dgm:cxn modelId="{38A5CAE4-D704-402C-ACEA-71BA4DC0C1DE}" type="presParOf" srcId="{E853EC3A-1696-4D7C-ABCF-CE5A22A2CEA8}" destId="{CB45059C-C288-4B05-B985-290E79C11791}" srcOrd="5" destOrd="0" presId="urn:microsoft.com/office/officeart/2005/8/layout/lProcess2"/>
    <dgm:cxn modelId="{72A01E57-B170-4061-9830-870DA117CFC7}" type="presParOf" srcId="{E853EC3A-1696-4D7C-ABCF-CE5A22A2CEA8}" destId="{9666F41A-CC20-49B9-908D-F03CF451168E}" srcOrd="6" destOrd="0" presId="urn:microsoft.com/office/officeart/2005/8/layout/lProcess2"/>
    <dgm:cxn modelId="{103E27DF-5F33-4AD5-B89A-5075E2D3DD39}" type="presParOf" srcId="{E853EC3A-1696-4D7C-ABCF-CE5A22A2CEA8}" destId="{8D7BAB11-DAE8-4CBA-8883-7B70E0742282}" srcOrd="7" destOrd="0" presId="urn:microsoft.com/office/officeart/2005/8/layout/lProcess2"/>
    <dgm:cxn modelId="{75245FD4-576E-48EB-A0F1-916D020A1C10}" type="presParOf" srcId="{E853EC3A-1696-4D7C-ABCF-CE5A22A2CEA8}" destId="{014CAB5A-BEDF-4C95-941B-855864307665}" srcOrd="8" destOrd="0" presId="urn:microsoft.com/office/officeart/2005/8/layout/lProcess2"/>
    <dgm:cxn modelId="{1CAE4CD7-F65F-4872-944A-4E9FEF4D1279}" type="presParOf" srcId="{E853EC3A-1696-4D7C-ABCF-CE5A22A2CEA8}" destId="{291020D9-18AF-4A37-ABEA-15DE11829B48}" srcOrd="9" destOrd="0" presId="urn:microsoft.com/office/officeart/2005/8/layout/lProcess2"/>
    <dgm:cxn modelId="{FD730C09-6F91-4220-8867-2D9533457812}" type="presParOf" srcId="{E853EC3A-1696-4D7C-ABCF-CE5A22A2CEA8}" destId="{04D11226-A801-4A95-A63E-95A0E1FD7D6E}" srcOrd="10" destOrd="0" presId="urn:microsoft.com/office/officeart/2005/8/layout/lProcess2"/>
    <dgm:cxn modelId="{3178A567-D19E-453C-81D4-B937D30CDD52}" type="presParOf" srcId="{3035DB7A-BD3F-437B-9DB5-82C3A23F930C}" destId="{F9434D9B-2304-4472-A132-C6DF77FF5588}" srcOrd="3" destOrd="0" presId="urn:microsoft.com/office/officeart/2005/8/layout/lProcess2"/>
    <dgm:cxn modelId="{D026B4F2-A71D-4C60-B4D3-CE4494FA1D7F}" type="presParOf" srcId="{3035DB7A-BD3F-437B-9DB5-82C3A23F930C}" destId="{ED8F4CCB-AD56-47F6-9A80-A0208C0FB0D2}" srcOrd="4" destOrd="0" presId="urn:microsoft.com/office/officeart/2005/8/layout/lProcess2"/>
    <dgm:cxn modelId="{037F35BA-25DA-4058-9199-AAC890A03223}" type="presParOf" srcId="{ED8F4CCB-AD56-47F6-9A80-A0208C0FB0D2}" destId="{E8A6BED1-925E-41FC-A490-401E8B309E7E}" srcOrd="0" destOrd="0" presId="urn:microsoft.com/office/officeart/2005/8/layout/lProcess2"/>
    <dgm:cxn modelId="{AF87D7E8-59B0-4AAE-8E29-34599FBE9FA2}" type="presParOf" srcId="{ED8F4CCB-AD56-47F6-9A80-A0208C0FB0D2}" destId="{FFB72036-E264-4264-AC7C-93B56C6FF9BF}" srcOrd="1" destOrd="0" presId="urn:microsoft.com/office/officeart/2005/8/layout/lProcess2"/>
    <dgm:cxn modelId="{00C3CBF4-4D87-482B-9DC3-DAAF72485D4C}" type="presParOf" srcId="{ED8F4CCB-AD56-47F6-9A80-A0208C0FB0D2}" destId="{672AF243-33DB-450F-9CB3-41A4E51D168C}" srcOrd="2" destOrd="0" presId="urn:microsoft.com/office/officeart/2005/8/layout/lProcess2"/>
    <dgm:cxn modelId="{8D0B6B73-E4FE-4EDB-A6B1-01A396393420}" type="presParOf" srcId="{672AF243-33DB-450F-9CB3-41A4E51D168C}" destId="{4973F8B5-A96F-446C-8D37-6E8C12A1ABF3}" srcOrd="0" destOrd="0" presId="urn:microsoft.com/office/officeart/2005/8/layout/lProcess2"/>
    <dgm:cxn modelId="{ABAF78E4-44BD-4900-AB60-56496AC3A761}" type="presParOf" srcId="{4973F8B5-A96F-446C-8D37-6E8C12A1ABF3}" destId="{1B496ECC-AE7D-4AFC-8A0A-A803853BF7E3}" srcOrd="0" destOrd="0" presId="urn:microsoft.com/office/officeart/2005/8/layout/lProcess2"/>
    <dgm:cxn modelId="{B957257A-25DC-4805-905F-BDC79237E39C}" type="presParOf" srcId="{4973F8B5-A96F-446C-8D37-6E8C12A1ABF3}" destId="{D75719CB-2668-44D1-882F-6E24DC6A8816}" srcOrd="1" destOrd="0" presId="urn:microsoft.com/office/officeart/2005/8/layout/lProcess2"/>
    <dgm:cxn modelId="{D08348F2-2190-4A36-9970-621D7289956A}" type="presParOf" srcId="{4973F8B5-A96F-446C-8D37-6E8C12A1ABF3}" destId="{B984BE17-6637-4DAF-8B8A-3BB3DA92F64F}" srcOrd="2" destOrd="0" presId="urn:microsoft.com/office/officeart/2005/8/layout/lProcess2"/>
    <dgm:cxn modelId="{BEDC0C66-5C56-4D11-9528-BDC3C8597F3E}" type="presParOf" srcId="{4973F8B5-A96F-446C-8D37-6E8C12A1ABF3}" destId="{8186D9C8-A3BA-4617-98F4-50E60BD372DA}" srcOrd="3" destOrd="0" presId="urn:microsoft.com/office/officeart/2005/8/layout/lProcess2"/>
    <dgm:cxn modelId="{CCC98D49-F178-4C1F-89C1-1AD4EEF523AE}" type="presParOf" srcId="{4973F8B5-A96F-446C-8D37-6E8C12A1ABF3}" destId="{C8DA000B-1BD0-4215-A08F-C4DC59351CE8}" srcOrd="4" destOrd="0" presId="urn:microsoft.com/office/officeart/2005/8/layout/lProcess2"/>
    <dgm:cxn modelId="{49291DD1-27E3-43F5-B2C9-5506939AF0E4}" type="presParOf" srcId="{4973F8B5-A96F-446C-8D37-6E8C12A1ABF3}" destId="{40432C2B-2357-40BC-92A6-DBAEFE667C3F}" srcOrd="5" destOrd="0" presId="urn:microsoft.com/office/officeart/2005/8/layout/lProcess2"/>
    <dgm:cxn modelId="{FDD15230-FB13-4AE3-A6CB-48CD3EA7A938}" type="presParOf" srcId="{4973F8B5-A96F-446C-8D37-6E8C12A1ABF3}" destId="{DF88198F-431F-48BC-9055-EF140C89409F}" srcOrd="6" destOrd="0" presId="urn:microsoft.com/office/officeart/2005/8/layout/lProcess2"/>
    <dgm:cxn modelId="{09E18CB5-C34F-4A2A-AF31-09425F827D01}" type="presParOf" srcId="{4973F8B5-A96F-446C-8D37-6E8C12A1ABF3}" destId="{A95A84D1-D141-48BE-B150-3A1CFA474DF7}" srcOrd="7" destOrd="0" presId="urn:microsoft.com/office/officeart/2005/8/layout/lProcess2"/>
    <dgm:cxn modelId="{D1DBA71B-65C5-49D5-880C-AC719D177B41}" type="presParOf" srcId="{4973F8B5-A96F-446C-8D37-6E8C12A1ABF3}" destId="{B19289EE-217E-43BB-882D-563E6DE9C449}" srcOrd="8" destOrd="0" presId="urn:microsoft.com/office/officeart/2005/8/layout/lProcess2"/>
    <dgm:cxn modelId="{4D7CDCF0-6C56-4EDC-944D-68D0E2F6957C}" type="presParOf" srcId="{4973F8B5-A96F-446C-8D37-6E8C12A1ABF3}" destId="{116F3446-121E-4525-8257-6221735295EE}" srcOrd="9" destOrd="0" presId="urn:microsoft.com/office/officeart/2005/8/layout/lProcess2"/>
    <dgm:cxn modelId="{3C3B7D96-5C61-406C-97F9-FC84DBA6FE2D}" type="presParOf" srcId="{4973F8B5-A96F-446C-8D37-6E8C12A1ABF3}" destId="{AA0BCC8C-FEE6-45B2-8CEE-530A347F96EB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99C09-BA28-486D-B07F-DCE468805490}" type="doc">
      <dgm:prSet loTypeId="urn:microsoft.com/office/officeart/2008/layout/VerticalCurvedList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50EED4-D1F7-43AC-9A18-95B507565C4D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Arial" pitchFamily="34" charset="0"/>
              <a:cs typeface="Arial" pitchFamily="34" charset="0"/>
            </a:rPr>
            <a:t>Community-based Mental Health Programs</a:t>
          </a:r>
          <a:endParaRPr lang="en-US" sz="2800" b="1" dirty="0">
            <a:effectLst/>
            <a:latin typeface="Arial" pitchFamily="34" charset="0"/>
            <a:cs typeface="Arial" pitchFamily="34" charset="0"/>
          </a:endParaRPr>
        </a:p>
      </dgm:t>
    </dgm:pt>
    <dgm:pt modelId="{57E7D243-A5BB-4E43-9373-5DC722593A6B}" type="parTrans" cxnId="{D8CE4EB0-8B3C-429F-9344-4E2B01B5725E}">
      <dgm:prSet/>
      <dgm:spPr/>
      <dgm:t>
        <a:bodyPr/>
        <a:lstStyle/>
        <a:p>
          <a:endParaRPr lang="en-US" b="1"/>
        </a:p>
      </dgm:t>
    </dgm:pt>
    <dgm:pt modelId="{D0FE40F9-5CAF-4DD2-A800-57D0CC4A2C6A}" type="sibTrans" cxnId="{D8CE4EB0-8B3C-429F-9344-4E2B01B5725E}">
      <dgm:prSet/>
      <dgm:spPr/>
      <dgm:t>
        <a:bodyPr/>
        <a:lstStyle/>
        <a:p>
          <a:endParaRPr lang="en-US" b="1"/>
        </a:p>
      </dgm:t>
    </dgm:pt>
    <dgm:pt modelId="{B49472C1-77CF-4F8E-9917-3A4E8E42C519}">
      <dgm:prSet phldrT="[Text]" custT="1"/>
      <dgm:spPr/>
      <dgm:t>
        <a:bodyPr/>
        <a:lstStyle/>
        <a:p>
          <a:r>
            <a:rPr lang="en-US" sz="2800" b="1" smtClean="0">
              <a:effectLst/>
              <a:latin typeface="Arial" pitchFamily="34" charset="0"/>
              <a:cs typeface="Arial" pitchFamily="34" charset="0"/>
            </a:rPr>
            <a:t>State Hospital Services for County Patients</a:t>
          </a:r>
          <a:endParaRPr lang="en-US" sz="2800" b="1" dirty="0">
            <a:effectLst/>
            <a:latin typeface="Arial" pitchFamily="34" charset="0"/>
            <a:cs typeface="Arial" pitchFamily="34" charset="0"/>
          </a:endParaRPr>
        </a:p>
      </dgm:t>
    </dgm:pt>
    <dgm:pt modelId="{93CA29DF-4337-4032-803B-A50B19B9AE3A}" type="sibTrans" cxnId="{ABE3E940-A2C7-4F31-9B6A-B7A896932D8D}">
      <dgm:prSet/>
      <dgm:spPr/>
      <dgm:t>
        <a:bodyPr/>
        <a:lstStyle/>
        <a:p>
          <a:endParaRPr lang="en-US" b="1"/>
        </a:p>
      </dgm:t>
    </dgm:pt>
    <dgm:pt modelId="{F60AF3A2-E778-4825-AD9C-7715FC1EFABA}" type="parTrans" cxnId="{ABE3E940-A2C7-4F31-9B6A-B7A896932D8D}">
      <dgm:prSet/>
      <dgm:spPr/>
      <dgm:t>
        <a:bodyPr/>
        <a:lstStyle/>
        <a:p>
          <a:endParaRPr lang="en-US" b="1"/>
        </a:p>
      </dgm:t>
    </dgm:pt>
    <dgm:pt modelId="{6615A98E-0BEF-497F-9C4A-ECF1741B7400}">
      <dgm:prSet phldrT="[Text]" custT="1"/>
      <dgm:spPr/>
      <dgm:t>
        <a:bodyPr/>
        <a:lstStyle/>
        <a:p>
          <a:r>
            <a:rPr lang="en-US" sz="2800" b="1" smtClean="0">
              <a:effectLst/>
              <a:latin typeface="Arial" pitchFamily="34" charset="0"/>
              <a:cs typeface="Arial" pitchFamily="34" charset="0"/>
            </a:rPr>
            <a:t>Institutions for Mental Diseases (IMDs)</a:t>
          </a:r>
          <a:endParaRPr lang="en-US" sz="2800" b="1" dirty="0">
            <a:effectLst/>
            <a:latin typeface="Arial" pitchFamily="34" charset="0"/>
            <a:cs typeface="Arial" pitchFamily="34" charset="0"/>
          </a:endParaRPr>
        </a:p>
      </dgm:t>
    </dgm:pt>
    <dgm:pt modelId="{D60C2E1D-0CCF-4B7F-A9C2-846B1B50AF4A}" type="parTrans" cxnId="{0C6151F9-2EDD-4FCE-BB21-5B7C392261E2}">
      <dgm:prSet/>
      <dgm:spPr/>
      <dgm:t>
        <a:bodyPr/>
        <a:lstStyle/>
        <a:p>
          <a:endParaRPr lang="en-US"/>
        </a:p>
      </dgm:t>
    </dgm:pt>
    <dgm:pt modelId="{C229A179-74E1-44D8-B578-906DA3C0A0DE}" type="sibTrans" cxnId="{0C6151F9-2EDD-4FCE-BB21-5B7C392261E2}">
      <dgm:prSet/>
      <dgm:spPr/>
      <dgm:t>
        <a:bodyPr/>
        <a:lstStyle/>
        <a:p>
          <a:endParaRPr lang="en-US"/>
        </a:p>
      </dgm:t>
    </dgm:pt>
    <dgm:pt modelId="{C26C7EF8-D107-4F32-96EA-420D720931DD}" type="pres">
      <dgm:prSet presAssocID="{0B099C09-BA28-486D-B07F-DCE4688054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61C847-4517-4577-B1FC-9D9D21610AE8}" type="pres">
      <dgm:prSet presAssocID="{0B099C09-BA28-486D-B07F-DCE468805490}" presName="Name1" presStyleCnt="0"/>
      <dgm:spPr/>
      <dgm:t>
        <a:bodyPr/>
        <a:lstStyle/>
        <a:p>
          <a:endParaRPr lang="en-US"/>
        </a:p>
      </dgm:t>
    </dgm:pt>
    <dgm:pt modelId="{C3E4C455-88CB-4BD2-98DA-351B651DE4E3}" type="pres">
      <dgm:prSet presAssocID="{0B099C09-BA28-486D-B07F-DCE468805490}" presName="cycle" presStyleCnt="0"/>
      <dgm:spPr/>
      <dgm:t>
        <a:bodyPr/>
        <a:lstStyle/>
        <a:p>
          <a:endParaRPr lang="en-US"/>
        </a:p>
      </dgm:t>
    </dgm:pt>
    <dgm:pt modelId="{4EAD752C-DD1B-4F72-8F93-63D4AA58F1EA}" type="pres">
      <dgm:prSet presAssocID="{0B099C09-BA28-486D-B07F-DCE468805490}" presName="srcNode" presStyleLbl="node1" presStyleIdx="0" presStyleCnt="3"/>
      <dgm:spPr/>
      <dgm:t>
        <a:bodyPr/>
        <a:lstStyle/>
        <a:p>
          <a:endParaRPr lang="en-US"/>
        </a:p>
      </dgm:t>
    </dgm:pt>
    <dgm:pt modelId="{9BCE9204-33CD-423A-ACC3-1B737501FA0D}" type="pres">
      <dgm:prSet presAssocID="{0B099C09-BA28-486D-B07F-DCE468805490}" presName="conn" presStyleLbl="parChTrans1D2" presStyleIdx="0" presStyleCnt="1"/>
      <dgm:spPr/>
      <dgm:t>
        <a:bodyPr/>
        <a:lstStyle/>
        <a:p>
          <a:endParaRPr lang="en-US"/>
        </a:p>
      </dgm:t>
    </dgm:pt>
    <dgm:pt modelId="{D7C56167-4B14-4C34-9221-B79B8904BA73}" type="pres">
      <dgm:prSet presAssocID="{0B099C09-BA28-486D-B07F-DCE468805490}" presName="extraNode" presStyleLbl="node1" presStyleIdx="0" presStyleCnt="3"/>
      <dgm:spPr/>
      <dgm:t>
        <a:bodyPr/>
        <a:lstStyle/>
        <a:p>
          <a:endParaRPr lang="en-US"/>
        </a:p>
      </dgm:t>
    </dgm:pt>
    <dgm:pt modelId="{8F2BA26B-17BF-44C8-B90B-4A925BA56784}" type="pres">
      <dgm:prSet presAssocID="{0B099C09-BA28-486D-B07F-DCE468805490}" presName="dstNode" presStyleLbl="node1" presStyleIdx="0" presStyleCnt="3"/>
      <dgm:spPr/>
      <dgm:t>
        <a:bodyPr/>
        <a:lstStyle/>
        <a:p>
          <a:endParaRPr lang="en-US"/>
        </a:p>
      </dgm:t>
    </dgm:pt>
    <dgm:pt modelId="{15615A73-FE7D-4AAE-9EC9-576C52CFA731}" type="pres">
      <dgm:prSet presAssocID="{2F50EED4-D1F7-43AC-9A18-95B507565C4D}" presName="text_1" presStyleLbl="node1" presStyleIdx="0" presStyleCnt="3" custScaleX="94218" custScaleY="86835" custLinFactNeighborY="-26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45782-8D52-47FC-98B1-B58F00486A60}" type="pres">
      <dgm:prSet presAssocID="{2F50EED4-D1F7-43AC-9A18-95B507565C4D}" presName="accent_1" presStyleCnt="0"/>
      <dgm:spPr/>
      <dgm:t>
        <a:bodyPr/>
        <a:lstStyle/>
        <a:p>
          <a:endParaRPr lang="en-US"/>
        </a:p>
      </dgm:t>
    </dgm:pt>
    <dgm:pt modelId="{698ECB2F-6148-4B09-827F-A5D35D1FB526}" type="pres">
      <dgm:prSet presAssocID="{2F50EED4-D1F7-43AC-9A18-95B507565C4D}" presName="accentRepeatNode" presStyleLbl="solidFgAcc1" presStyleIdx="0" presStyleCnt="3" custScaleX="83735" custScaleY="86106" custLinFactNeighborY="-20824"/>
      <dgm:spPr/>
      <dgm:t>
        <a:bodyPr/>
        <a:lstStyle/>
        <a:p>
          <a:endParaRPr lang="en-US"/>
        </a:p>
      </dgm:t>
    </dgm:pt>
    <dgm:pt modelId="{7098369D-A7EA-43B9-AE4C-D615667E31CE}" type="pres">
      <dgm:prSet presAssocID="{B49472C1-77CF-4F8E-9917-3A4E8E42C519}" presName="text_2" presStyleLbl="node1" presStyleIdx="1" presStyleCnt="3" custScaleX="95182" custScaleY="96874" custLinFactNeighborX="-569" custLinFactNeighborY="-4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683D-5912-4BD7-A637-D4E2E696A209}" type="pres">
      <dgm:prSet presAssocID="{B49472C1-77CF-4F8E-9917-3A4E8E42C519}" presName="accent_2" presStyleCnt="0"/>
      <dgm:spPr/>
      <dgm:t>
        <a:bodyPr/>
        <a:lstStyle/>
        <a:p>
          <a:endParaRPr lang="en-US"/>
        </a:p>
      </dgm:t>
    </dgm:pt>
    <dgm:pt modelId="{3B7FA312-363F-4619-B370-8711BB02E6C5}" type="pres">
      <dgm:prSet presAssocID="{B49472C1-77CF-4F8E-9917-3A4E8E42C519}" presName="accentRepeatNode" presStyleLbl="solidFgAcc1" presStyleIdx="1" presStyleCnt="3" custScaleX="86689" custScaleY="86689" custLinFactNeighborX="9067" custLinFactNeighborY="-34874"/>
      <dgm:spPr/>
      <dgm:t>
        <a:bodyPr/>
        <a:lstStyle/>
        <a:p>
          <a:endParaRPr lang="en-US"/>
        </a:p>
      </dgm:t>
    </dgm:pt>
    <dgm:pt modelId="{564E192C-0CCC-4256-89A3-40F231E5032E}" type="pres">
      <dgm:prSet presAssocID="{6615A98E-0BEF-497F-9C4A-ECF1741B7400}" presName="text_3" presStyleLbl="node1" presStyleIdx="2" presStyleCnt="3" custScaleX="91438" custScaleY="97896" custLinFactNeighborX="1390" custLinFactNeighborY="-39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07B6B-EE60-4BE5-B8E4-24B67D4EA658}" type="pres">
      <dgm:prSet presAssocID="{6615A98E-0BEF-497F-9C4A-ECF1741B7400}" presName="accent_3" presStyleCnt="0"/>
      <dgm:spPr/>
      <dgm:t>
        <a:bodyPr/>
        <a:lstStyle/>
        <a:p>
          <a:endParaRPr lang="en-US"/>
        </a:p>
      </dgm:t>
    </dgm:pt>
    <dgm:pt modelId="{23482157-F40E-49ED-9830-0B7EB80EE773}" type="pres">
      <dgm:prSet presAssocID="{6615A98E-0BEF-497F-9C4A-ECF1741B7400}" presName="accentRepeatNode" presStyleLbl="solidFgAcc1" presStyleIdx="2" presStyleCnt="3" custScaleX="97066" custScaleY="92492" custLinFactNeighborX="7974" custLinFactNeighborY="-31007"/>
      <dgm:spPr/>
      <dgm:t>
        <a:bodyPr/>
        <a:lstStyle/>
        <a:p>
          <a:endParaRPr lang="en-US"/>
        </a:p>
      </dgm:t>
    </dgm:pt>
  </dgm:ptLst>
  <dgm:cxnLst>
    <dgm:cxn modelId="{9AA0C6BB-104F-4B0E-B113-8B02613578D5}" type="presOf" srcId="{B49472C1-77CF-4F8E-9917-3A4E8E42C519}" destId="{7098369D-A7EA-43B9-AE4C-D615667E31CE}" srcOrd="0" destOrd="0" presId="urn:microsoft.com/office/officeart/2008/layout/VerticalCurvedList"/>
    <dgm:cxn modelId="{D8CE4EB0-8B3C-429F-9344-4E2B01B5725E}" srcId="{0B099C09-BA28-486D-B07F-DCE468805490}" destId="{2F50EED4-D1F7-43AC-9A18-95B507565C4D}" srcOrd="0" destOrd="0" parTransId="{57E7D243-A5BB-4E43-9373-5DC722593A6B}" sibTransId="{D0FE40F9-5CAF-4DD2-A800-57D0CC4A2C6A}"/>
    <dgm:cxn modelId="{88430A5A-53AE-4542-9CAD-84DD3C17777B}" type="presOf" srcId="{2F50EED4-D1F7-43AC-9A18-95B507565C4D}" destId="{15615A73-FE7D-4AAE-9EC9-576C52CFA731}" srcOrd="0" destOrd="0" presId="urn:microsoft.com/office/officeart/2008/layout/VerticalCurvedList"/>
    <dgm:cxn modelId="{F649668F-88E9-4313-82DF-3CB8651B4D06}" type="presOf" srcId="{6615A98E-0BEF-497F-9C4A-ECF1741B7400}" destId="{564E192C-0CCC-4256-89A3-40F231E5032E}" srcOrd="0" destOrd="0" presId="urn:microsoft.com/office/officeart/2008/layout/VerticalCurvedList"/>
    <dgm:cxn modelId="{F0B241A8-1867-4644-ADF8-8A51D959B11E}" type="presOf" srcId="{0B099C09-BA28-486D-B07F-DCE468805490}" destId="{C26C7EF8-D107-4F32-96EA-420D720931DD}" srcOrd="0" destOrd="0" presId="urn:microsoft.com/office/officeart/2008/layout/VerticalCurvedList"/>
    <dgm:cxn modelId="{0C6151F9-2EDD-4FCE-BB21-5B7C392261E2}" srcId="{0B099C09-BA28-486D-B07F-DCE468805490}" destId="{6615A98E-0BEF-497F-9C4A-ECF1741B7400}" srcOrd="2" destOrd="0" parTransId="{D60C2E1D-0CCF-4B7F-A9C2-846B1B50AF4A}" sibTransId="{C229A179-74E1-44D8-B578-906DA3C0A0DE}"/>
    <dgm:cxn modelId="{F5476EAC-3965-477B-8E6D-016676806C47}" type="presOf" srcId="{D0FE40F9-5CAF-4DD2-A800-57D0CC4A2C6A}" destId="{9BCE9204-33CD-423A-ACC3-1B737501FA0D}" srcOrd="0" destOrd="0" presId="urn:microsoft.com/office/officeart/2008/layout/VerticalCurvedList"/>
    <dgm:cxn modelId="{ABE3E940-A2C7-4F31-9B6A-B7A896932D8D}" srcId="{0B099C09-BA28-486D-B07F-DCE468805490}" destId="{B49472C1-77CF-4F8E-9917-3A4E8E42C519}" srcOrd="1" destOrd="0" parTransId="{F60AF3A2-E778-4825-AD9C-7715FC1EFABA}" sibTransId="{93CA29DF-4337-4032-803B-A50B19B9AE3A}"/>
    <dgm:cxn modelId="{798D9C9E-0BB7-4475-9029-B1EB26EF7721}" type="presParOf" srcId="{C26C7EF8-D107-4F32-96EA-420D720931DD}" destId="{B161C847-4517-4577-B1FC-9D9D21610AE8}" srcOrd="0" destOrd="0" presId="urn:microsoft.com/office/officeart/2008/layout/VerticalCurvedList"/>
    <dgm:cxn modelId="{0D7BEB4A-1720-496A-A6D2-DB39BD74CD41}" type="presParOf" srcId="{B161C847-4517-4577-B1FC-9D9D21610AE8}" destId="{C3E4C455-88CB-4BD2-98DA-351B651DE4E3}" srcOrd="0" destOrd="0" presId="urn:microsoft.com/office/officeart/2008/layout/VerticalCurvedList"/>
    <dgm:cxn modelId="{D46E6F44-B3EC-4BC9-BCCD-EAA986F8C876}" type="presParOf" srcId="{C3E4C455-88CB-4BD2-98DA-351B651DE4E3}" destId="{4EAD752C-DD1B-4F72-8F93-63D4AA58F1EA}" srcOrd="0" destOrd="0" presId="urn:microsoft.com/office/officeart/2008/layout/VerticalCurvedList"/>
    <dgm:cxn modelId="{5EBECBEE-E6E0-4DE5-B4C2-AEC1FED9D72B}" type="presParOf" srcId="{C3E4C455-88CB-4BD2-98DA-351B651DE4E3}" destId="{9BCE9204-33CD-423A-ACC3-1B737501FA0D}" srcOrd="1" destOrd="0" presId="urn:microsoft.com/office/officeart/2008/layout/VerticalCurvedList"/>
    <dgm:cxn modelId="{4B21DD66-C292-498D-B789-95FDF5B96477}" type="presParOf" srcId="{C3E4C455-88CB-4BD2-98DA-351B651DE4E3}" destId="{D7C56167-4B14-4C34-9221-B79B8904BA73}" srcOrd="2" destOrd="0" presId="urn:microsoft.com/office/officeart/2008/layout/VerticalCurvedList"/>
    <dgm:cxn modelId="{4BBF2238-AE7D-47A8-8DB3-F973DA21CDD8}" type="presParOf" srcId="{C3E4C455-88CB-4BD2-98DA-351B651DE4E3}" destId="{8F2BA26B-17BF-44C8-B90B-4A925BA56784}" srcOrd="3" destOrd="0" presId="urn:microsoft.com/office/officeart/2008/layout/VerticalCurvedList"/>
    <dgm:cxn modelId="{DA5F5157-7F34-48FE-807A-A7CD539F7DC3}" type="presParOf" srcId="{B161C847-4517-4577-B1FC-9D9D21610AE8}" destId="{15615A73-FE7D-4AAE-9EC9-576C52CFA731}" srcOrd="1" destOrd="0" presId="urn:microsoft.com/office/officeart/2008/layout/VerticalCurvedList"/>
    <dgm:cxn modelId="{AFAC4856-7FC8-4255-B6EE-00392595E471}" type="presParOf" srcId="{B161C847-4517-4577-B1FC-9D9D21610AE8}" destId="{64345782-8D52-47FC-98B1-B58F00486A60}" srcOrd="2" destOrd="0" presId="urn:microsoft.com/office/officeart/2008/layout/VerticalCurvedList"/>
    <dgm:cxn modelId="{B76E891C-35E0-42E2-B00C-6FAEE9D66186}" type="presParOf" srcId="{64345782-8D52-47FC-98B1-B58F00486A60}" destId="{698ECB2F-6148-4B09-827F-A5D35D1FB526}" srcOrd="0" destOrd="0" presId="urn:microsoft.com/office/officeart/2008/layout/VerticalCurvedList"/>
    <dgm:cxn modelId="{A82FACA5-24AA-456A-ADF1-BB716FA9D0FE}" type="presParOf" srcId="{B161C847-4517-4577-B1FC-9D9D21610AE8}" destId="{7098369D-A7EA-43B9-AE4C-D615667E31CE}" srcOrd="3" destOrd="0" presId="urn:microsoft.com/office/officeart/2008/layout/VerticalCurvedList"/>
    <dgm:cxn modelId="{BFA30F0E-351B-490C-B711-28AD6FBDB859}" type="presParOf" srcId="{B161C847-4517-4577-B1FC-9D9D21610AE8}" destId="{3B3A683D-5912-4BD7-A637-D4E2E696A209}" srcOrd="4" destOrd="0" presId="urn:microsoft.com/office/officeart/2008/layout/VerticalCurvedList"/>
    <dgm:cxn modelId="{37DF59DE-4436-4BB0-91D1-816852A247D7}" type="presParOf" srcId="{3B3A683D-5912-4BD7-A637-D4E2E696A209}" destId="{3B7FA312-363F-4619-B370-8711BB02E6C5}" srcOrd="0" destOrd="0" presId="urn:microsoft.com/office/officeart/2008/layout/VerticalCurvedList"/>
    <dgm:cxn modelId="{0CA5FBA6-CCAD-4D1E-86A6-225ECC748A8D}" type="presParOf" srcId="{B161C847-4517-4577-B1FC-9D9D21610AE8}" destId="{564E192C-0CCC-4256-89A3-40F231E5032E}" srcOrd="5" destOrd="0" presId="urn:microsoft.com/office/officeart/2008/layout/VerticalCurvedList"/>
    <dgm:cxn modelId="{AE612B4A-CE84-4FFD-8FF4-111A0C07EF3E}" type="presParOf" srcId="{B161C847-4517-4577-B1FC-9D9D21610AE8}" destId="{80C07B6B-EE60-4BE5-B8E4-24B67D4EA658}" srcOrd="6" destOrd="0" presId="urn:microsoft.com/office/officeart/2008/layout/VerticalCurvedList"/>
    <dgm:cxn modelId="{8917278C-F012-4910-9D96-ADEA2819075D}" type="presParOf" srcId="{80C07B6B-EE60-4BE5-B8E4-24B67D4EA658}" destId="{23482157-F40E-49ED-9830-0B7EB80EE7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078106-B771-4939-8907-469C8293F106}" type="doc">
      <dgm:prSet loTypeId="urn:microsoft.com/office/officeart/2005/8/layout/default#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2F5E7E-CF0D-4E1B-8459-48A3752A9319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CalWORKs Assistance, Eligibility, Employment Services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C637B44-194C-42E0-8BE2-F658C99C7222}" type="parTrans" cxnId="{EBF94989-51D7-4552-BECA-1BAC1BBA2FB7}">
      <dgm:prSet/>
      <dgm:spPr/>
      <dgm:t>
        <a:bodyPr/>
        <a:lstStyle/>
        <a:p>
          <a:endParaRPr lang="en-US" sz="1600"/>
        </a:p>
      </dgm:t>
    </dgm:pt>
    <dgm:pt modelId="{C18B20C9-5CF3-48BD-AC4D-5F71D784B1D4}" type="sibTrans" cxnId="{EBF94989-51D7-4552-BECA-1BAC1BBA2FB7}">
      <dgm:prSet/>
      <dgm:spPr/>
      <dgm:t>
        <a:bodyPr/>
        <a:lstStyle/>
        <a:p>
          <a:endParaRPr lang="en-US" sz="1600"/>
        </a:p>
      </dgm:t>
    </dgm:pt>
    <dgm:pt modelId="{C24F7DD2-3539-40A0-B23E-CB29920FD424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Foster Care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3B1B9D2-13EB-45A0-B74A-B11E73D619FD}" type="parTrans" cxnId="{8FFF7D53-96E7-44EC-81D1-FEA6C15BD4CB}">
      <dgm:prSet/>
      <dgm:spPr/>
      <dgm:t>
        <a:bodyPr/>
        <a:lstStyle/>
        <a:p>
          <a:endParaRPr lang="en-US" sz="1600"/>
        </a:p>
      </dgm:t>
    </dgm:pt>
    <dgm:pt modelId="{99AD0E64-301B-4DE8-9F26-6D0E2F79ED1C}" type="sibTrans" cxnId="{8FFF7D53-96E7-44EC-81D1-FEA6C15BD4CB}">
      <dgm:prSet/>
      <dgm:spPr/>
      <dgm:t>
        <a:bodyPr/>
        <a:lstStyle/>
        <a:p>
          <a:endParaRPr lang="en-US" sz="1600"/>
        </a:p>
      </dgm:t>
    </dgm:pt>
    <dgm:pt modelId="{05AC3C88-578A-4ED3-8F6D-7FFCF63C9E73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Child Welfare Services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22909B49-177A-4B97-87C5-955B189B57F6}" type="parTrans" cxnId="{02909E99-F653-4AD6-B54E-15E884DDA533}">
      <dgm:prSet/>
      <dgm:spPr/>
      <dgm:t>
        <a:bodyPr/>
        <a:lstStyle/>
        <a:p>
          <a:endParaRPr lang="en-US" sz="1600"/>
        </a:p>
      </dgm:t>
    </dgm:pt>
    <dgm:pt modelId="{97A74B28-10B6-4C9B-BA20-6C2969AE0BA1}" type="sibTrans" cxnId="{02909E99-F653-4AD6-B54E-15E884DDA533}">
      <dgm:prSet/>
      <dgm:spPr/>
      <dgm:t>
        <a:bodyPr/>
        <a:lstStyle/>
        <a:p>
          <a:endParaRPr lang="en-US" sz="1600"/>
        </a:p>
      </dgm:t>
    </dgm:pt>
    <dgm:pt modelId="{C258752B-3DEE-4A06-8567-6FE82686E2A3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Adoptions Assistance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EC59444-C7A1-4D70-BBFE-E58584A51D80}" type="parTrans" cxnId="{1987EB03-625C-4D5E-8731-7A567C742CD5}">
      <dgm:prSet/>
      <dgm:spPr/>
      <dgm:t>
        <a:bodyPr/>
        <a:lstStyle/>
        <a:p>
          <a:endParaRPr lang="en-US" sz="1600"/>
        </a:p>
      </dgm:t>
    </dgm:pt>
    <dgm:pt modelId="{AF0F420C-6D1E-4D01-8C49-71A3C1FB9EB5}" type="sibTrans" cxnId="{1987EB03-625C-4D5E-8731-7A567C742CD5}">
      <dgm:prSet/>
      <dgm:spPr/>
      <dgm:t>
        <a:bodyPr/>
        <a:lstStyle/>
        <a:p>
          <a:endParaRPr lang="en-US" sz="1600"/>
        </a:p>
      </dgm:t>
    </dgm:pt>
    <dgm:pt modelId="{8019B110-4A12-410A-85DE-FA45F6B08642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In-Home Supportive Services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E3AC06C-67BC-4E66-A3AF-23E61C71C925}" type="parTrans" cxnId="{B5A09B7E-C569-4799-BC9A-F9F7FC082611}">
      <dgm:prSet/>
      <dgm:spPr/>
      <dgm:t>
        <a:bodyPr/>
        <a:lstStyle/>
        <a:p>
          <a:endParaRPr lang="en-US" sz="1600"/>
        </a:p>
      </dgm:t>
    </dgm:pt>
    <dgm:pt modelId="{9B25104C-74D1-4CF5-8127-05DEDBB91415}" type="sibTrans" cxnId="{B5A09B7E-C569-4799-BC9A-F9F7FC082611}">
      <dgm:prSet/>
      <dgm:spPr/>
      <dgm:t>
        <a:bodyPr/>
        <a:lstStyle/>
        <a:p>
          <a:endParaRPr lang="en-US" sz="1600"/>
        </a:p>
      </dgm:t>
    </dgm:pt>
    <dgm:pt modelId="{95D18441-DBA3-4BFE-B5AA-3B664D1D8CF7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County Services Block Grant</a:t>
          </a:r>
        </a:p>
      </dgm:t>
    </dgm:pt>
    <dgm:pt modelId="{DAD955DB-6C5D-46EE-85A4-2B3891E406C1}" type="parTrans" cxnId="{7FEEF17E-5C31-48A2-85FD-45CB0569AA21}">
      <dgm:prSet/>
      <dgm:spPr/>
      <dgm:t>
        <a:bodyPr/>
        <a:lstStyle/>
        <a:p>
          <a:endParaRPr lang="en-US" sz="1600"/>
        </a:p>
      </dgm:t>
    </dgm:pt>
    <dgm:pt modelId="{AC2FD195-5464-42C6-A7B7-DDAE03C9F587}" type="sibTrans" cxnId="{7FEEF17E-5C31-48A2-85FD-45CB0569AA21}">
      <dgm:prSet/>
      <dgm:spPr/>
      <dgm:t>
        <a:bodyPr/>
        <a:lstStyle/>
        <a:p>
          <a:endParaRPr lang="en-US" sz="1600"/>
        </a:p>
      </dgm:t>
    </dgm:pt>
    <dgm:pt modelId="{5FC870D7-30E3-4542-B953-68ED2A324331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County Juvenile Justice Subventions (AB90)</a:t>
          </a:r>
        </a:p>
      </dgm:t>
    </dgm:pt>
    <dgm:pt modelId="{9BDB2AD8-BF3F-48C7-9F23-D80FAD2195E8}" type="parTrans" cxnId="{2FFFA89E-FE9C-43A7-8189-228B3FABAEDE}">
      <dgm:prSet/>
      <dgm:spPr/>
      <dgm:t>
        <a:bodyPr/>
        <a:lstStyle/>
        <a:p>
          <a:endParaRPr lang="en-US" sz="1600"/>
        </a:p>
      </dgm:t>
    </dgm:pt>
    <dgm:pt modelId="{F7BD3C83-8A62-4E6C-A0E1-686C5049E8AD}" type="sibTrans" cxnId="{2FFFA89E-FE9C-43A7-8189-228B3FABAEDE}">
      <dgm:prSet/>
      <dgm:spPr/>
      <dgm:t>
        <a:bodyPr/>
        <a:lstStyle/>
        <a:p>
          <a:endParaRPr lang="en-US" sz="1600"/>
        </a:p>
      </dgm:t>
    </dgm:pt>
    <dgm:pt modelId="{CB6BDB04-BD6E-4311-92DC-A1CA208D8C98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County Stabilization Subventions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9A2B2A4B-8308-44BF-BD8C-A565D763A9BA}" type="parTrans" cxnId="{A49EB0C0-0A53-4E4D-A096-A174DE879649}">
      <dgm:prSet/>
      <dgm:spPr/>
      <dgm:t>
        <a:bodyPr/>
        <a:lstStyle/>
        <a:p>
          <a:endParaRPr lang="en-US" sz="1600"/>
        </a:p>
      </dgm:t>
    </dgm:pt>
    <dgm:pt modelId="{E818D463-7D1F-493A-AA2F-ED79C606A2AC}" type="sibTrans" cxnId="{A49EB0C0-0A53-4E4D-A096-A174DE879649}">
      <dgm:prSet/>
      <dgm:spPr/>
      <dgm:t>
        <a:bodyPr/>
        <a:lstStyle/>
        <a:p>
          <a:endParaRPr lang="en-US" sz="1600"/>
        </a:p>
      </dgm:t>
    </dgm:pt>
    <dgm:pt modelId="{E8B785C8-B149-4B24-A6BB-D11AF67984BC}">
      <dgm:prSet custT="1"/>
      <dgm:spPr/>
      <dgm:t>
        <a:bodyPr/>
        <a:lstStyle/>
        <a:p>
          <a:pPr rtl="0"/>
          <a:r>
            <a:rPr lang="en-US" sz="1600" b="1" dirty="0" smtClean="0">
              <a:latin typeface="Arial" pitchFamily="34" charset="0"/>
              <a:cs typeface="Arial" pitchFamily="34" charset="0"/>
            </a:rPr>
            <a:t>California Children’s Services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4B7FD22-A575-4F9D-93F7-1457BCFB2E84}" type="parTrans" cxnId="{0EDD219B-5EF9-45EE-B325-6EBC381DB831}">
      <dgm:prSet/>
      <dgm:spPr/>
      <dgm:t>
        <a:bodyPr/>
        <a:lstStyle/>
        <a:p>
          <a:endParaRPr lang="en-US" sz="1600"/>
        </a:p>
      </dgm:t>
    </dgm:pt>
    <dgm:pt modelId="{89B0FF53-7711-4FB8-9920-ED6A8099AD0B}" type="sibTrans" cxnId="{0EDD219B-5EF9-45EE-B325-6EBC381DB831}">
      <dgm:prSet/>
      <dgm:spPr/>
      <dgm:t>
        <a:bodyPr/>
        <a:lstStyle/>
        <a:p>
          <a:endParaRPr lang="en-US" sz="1600"/>
        </a:p>
      </dgm:t>
    </dgm:pt>
    <dgm:pt modelId="{B00F0875-AE8D-443A-8D26-FB6FBC85999D}" type="pres">
      <dgm:prSet presAssocID="{A0078106-B771-4939-8907-469C8293F1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584B2-D0A3-4E78-99C0-EC7FFC6E186E}" type="pres">
      <dgm:prSet presAssocID="{F52F5E7E-CF0D-4E1B-8459-48A3752A931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261F5-3698-42E4-A691-4541360891E2}" type="pres">
      <dgm:prSet presAssocID="{C18B20C9-5CF3-48BD-AC4D-5F71D784B1D4}" presName="sibTrans" presStyleCnt="0"/>
      <dgm:spPr/>
      <dgm:t>
        <a:bodyPr/>
        <a:lstStyle/>
        <a:p>
          <a:endParaRPr lang="en-US"/>
        </a:p>
      </dgm:t>
    </dgm:pt>
    <dgm:pt modelId="{067983A2-1599-4BDE-82FD-88B345BFE934}" type="pres">
      <dgm:prSet presAssocID="{C24F7DD2-3539-40A0-B23E-CB29920FD42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EF9C2-AE25-4464-9D5A-40F90B4ACC89}" type="pres">
      <dgm:prSet presAssocID="{99AD0E64-301B-4DE8-9F26-6D0E2F79ED1C}" presName="sibTrans" presStyleCnt="0"/>
      <dgm:spPr/>
      <dgm:t>
        <a:bodyPr/>
        <a:lstStyle/>
        <a:p>
          <a:endParaRPr lang="en-US"/>
        </a:p>
      </dgm:t>
    </dgm:pt>
    <dgm:pt modelId="{C8B11492-2311-425F-B8A9-4E98D6BA0A1A}" type="pres">
      <dgm:prSet presAssocID="{05AC3C88-578A-4ED3-8F6D-7FFCF63C9E7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2C9BA-858D-4AC4-8113-98436B91B3D3}" type="pres">
      <dgm:prSet presAssocID="{97A74B28-10B6-4C9B-BA20-6C2969AE0BA1}" presName="sibTrans" presStyleCnt="0"/>
      <dgm:spPr/>
      <dgm:t>
        <a:bodyPr/>
        <a:lstStyle/>
        <a:p>
          <a:endParaRPr lang="en-US"/>
        </a:p>
      </dgm:t>
    </dgm:pt>
    <dgm:pt modelId="{8908EA9F-1468-4E7F-9501-CEBE89639494}" type="pres">
      <dgm:prSet presAssocID="{C258752B-3DEE-4A06-8567-6FE82686E2A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7C7D4-DAF1-41EA-AA14-03CDEC533124}" type="pres">
      <dgm:prSet presAssocID="{AF0F420C-6D1E-4D01-8C49-71A3C1FB9EB5}" presName="sibTrans" presStyleCnt="0"/>
      <dgm:spPr/>
      <dgm:t>
        <a:bodyPr/>
        <a:lstStyle/>
        <a:p>
          <a:endParaRPr lang="en-US"/>
        </a:p>
      </dgm:t>
    </dgm:pt>
    <dgm:pt modelId="{89A0DBFD-FDC0-4576-9341-4DACDEE691C7}" type="pres">
      <dgm:prSet presAssocID="{8019B110-4A12-410A-85DE-FA45F6B0864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A3094-46C2-4D17-8B52-60EFC44E5896}" type="pres">
      <dgm:prSet presAssocID="{9B25104C-74D1-4CF5-8127-05DEDBB91415}" presName="sibTrans" presStyleCnt="0"/>
      <dgm:spPr/>
      <dgm:t>
        <a:bodyPr/>
        <a:lstStyle/>
        <a:p>
          <a:endParaRPr lang="en-US"/>
        </a:p>
      </dgm:t>
    </dgm:pt>
    <dgm:pt modelId="{ABFF46FB-BAC7-45DE-B5CB-44E421F041C4}" type="pres">
      <dgm:prSet presAssocID="{95D18441-DBA3-4BFE-B5AA-3B664D1D8CF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80800-9B33-4CFA-A7B1-2AF303B2E9E6}" type="pres">
      <dgm:prSet presAssocID="{AC2FD195-5464-42C6-A7B7-DDAE03C9F587}" presName="sibTrans" presStyleCnt="0"/>
      <dgm:spPr/>
      <dgm:t>
        <a:bodyPr/>
        <a:lstStyle/>
        <a:p>
          <a:endParaRPr lang="en-US"/>
        </a:p>
      </dgm:t>
    </dgm:pt>
    <dgm:pt modelId="{0C782125-7195-4D8F-B311-6F376CF3574C}" type="pres">
      <dgm:prSet presAssocID="{5FC870D7-30E3-4542-B953-68ED2A32433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78380-6BA1-4511-AF80-49CAE4FDD37A}" type="pres">
      <dgm:prSet presAssocID="{F7BD3C83-8A62-4E6C-A0E1-686C5049E8AD}" presName="sibTrans" presStyleCnt="0"/>
      <dgm:spPr/>
      <dgm:t>
        <a:bodyPr/>
        <a:lstStyle/>
        <a:p>
          <a:endParaRPr lang="en-US"/>
        </a:p>
      </dgm:t>
    </dgm:pt>
    <dgm:pt modelId="{4373BDD6-C6CD-4209-959F-A45000B54795}" type="pres">
      <dgm:prSet presAssocID="{CB6BDB04-BD6E-4311-92DC-A1CA208D8C9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E267D-785D-4DCB-93C6-E14A5626997C}" type="pres">
      <dgm:prSet presAssocID="{E818D463-7D1F-493A-AA2F-ED79C606A2AC}" presName="sibTrans" presStyleCnt="0"/>
      <dgm:spPr/>
      <dgm:t>
        <a:bodyPr/>
        <a:lstStyle/>
        <a:p>
          <a:endParaRPr lang="en-US"/>
        </a:p>
      </dgm:t>
    </dgm:pt>
    <dgm:pt modelId="{CF540C34-5395-4031-87F1-F196F9529957}" type="pres">
      <dgm:prSet presAssocID="{E8B785C8-B149-4B24-A6BB-D11AF67984B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6E289-8C45-4DA9-AA47-3F89145CDF8D}" type="presOf" srcId="{05AC3C88-578A-4ED3-8F6D-7FFCF63C9E73}" destId="{C8B11492-2311-425F-B8A9-4E98D6BA0A1A}" srcOrd="0" destOrd="0" presId="urn:microsoft.com/office/officeart/2005/8/layout/default#1"/>
    <dgm:cxn modelId="{0EDD219B-5EF9-45EE-B325-6EBC381DB831}" srcId="{A0078106-B771-4939-8907-469C8293F106}" destId="{E8B785C8-B149-4B24-A6BB-D11AF67984BC}" srcOrd="8" destOrd="0" parTransId="{84B7FD22-A575-4F9D-93F7-1457BCFB2E84}" sibTransId="{89B0FF53-7711-4FB8-9920-ED6A8099AD0B}"/>
    <dgm:cxn modelId="{1987EB03-625C-4D5E-8731-7A567C742CD5}" srcId="{A0078106-B771-4939-8907-469C8293F106}" destId="{C258752B-3DEE-4A06-8567-6FE82686E2A3}" srcOrd="3" destOrd="0" parTransId="{AEC59444-C7A1-4D70-BBFE-E58584A51D80}" sibTransId="{AF0F420C-6D1E-4D01-8C49-71A3C1FB9EB5}"/>
    <dgm:cxn modelId="{45111610-A202-4DD2-A4D3-6D4B174B99A1}" type="presOf" srcId="{C258752B-3DEE-4A06-8567-6FE82686E2A3}" destId="{8908EA9F-1468-4E7F-9501-CEBE89639494}" srcOrd="0" destOrd="0" presId="urn:microsoft.com/office/officeart/2005/8/layout/default#1"/>
    <dgm:cxn modelId="{A78393FB-8CD2-4A08-8925-09093E120F7E}" type="presOf" srcId="{CB6BDB04-BD6E-4311-92DC-A1CA208D8C98}" destId="{4373BDD6-C6CD-4209-959F-A45000B54795}" srcOrd="0" destOrd="0" presId="urn:microsoft.com/office/officeart/2005/8/layout/default#1"/>
    <dgm:cxn modelId="{02909E99-F653-4AD6-B54E-15E884DDA533}" srcId="{A0078106-B771-4939-8907-469C8293F106}" destId="{05AC3C88-578A-4ED3-8F6D-7FFCF63C9E73}" srcOrd="2" destOrd="0" parTransId="{22909B49-177A-4B97-87C5-955B189B57F6}" sibTransId="{97A74B28-10B6-4C9B-BA20-6C2969AE0BA1}"/>
    <dgm:cxn modelId="{EBF94989-51D7-4552-BECA-1BAC1BBA2FB7}" srcId="{A0078106-B771-4939-8907-469C8293F106}" destId="{F52F5E7E-CF0D-4E1B-8459-48A3752A9319}" srcOrd="0" destOrd="0" parTransId="{8C637B44-194C-42E0-8BE2-F658C99C7222}" sibTransId="{C18B20C9-5CF3-48BD-AC4D-5F71D784B1D4}"/>
    <dgm:cxn modelId="{8FFF7D53-96E7-44EC-81D1-FEA6C15BD4CB}" srcId="{A0078106-B771-4939-8907-469C8293F106}" destId="{C24F7DD2-3539-40A0-B23E-CB29920FD424}" srcOrd="1" destOrd="0" parTransId="{73B1B9D2-13EB-45A0-B74A-B11E73D619FD}" sibTransId="{99AD0E64-301B-4DE8-9F26-6D0E2F79ED1C}"/>
    <dgm:cxn modelId="{F8673913-71B1-49D3-B6D6-432852432DFB}" type="presOf" srcId="{E8B785C8-B149-4B24-A6BB-D11AF67984BC}" destId="{CF540C34-5395-4031-87F1-F196F9529957}" srcOrd="0" destOrd="0" presId="urn:microsoft.com/office/officeart/2005/8/layout/default#1"/>
    <dgm:cxn modelId="{7FEEF17E-5C31-48A2-85FD-45CB0569AA21}" srcId="{A0078106-B771-4939-8907-469C8293F106}" destId="{95D18441-DBA3-4BFE-B5AA-3B664D1D8CF7}" srcOrd="5" destOrd="0" parTransId="{DAD955DB-6C5D-46EE-85A4-2B3891E406C1}" sibTransId="{AC2FD195-5464-42C6-A7B7-DDAE03C9F587}"/>
    <dgm:cxn modelId="{A49EB0C0-0A53-4E4D-A096-A174DE879649}" srcId="{A0078106-B771-4939-8907-469C8293F106}" destId="{CB6BDB04-BD6E-4311-92DC-A1CA208D8C98}" srcOrd="7" destOrd="0" parTransId="{9A2B2A4B-8308-44BF-BD8C-A565D763A9BA}" sibTransId="{E818D463-7D1F-493A-AA2F-ED79C606A2AC}"/>
    <dgm:cxn modelId="{70E59DC4-610C-47A3-A7C8-277B70016C5E}" type="presOf" srcId="{C24F7DD2-3539-40A0-B23E-CB29920FD424}" destId="{067983A2-1599-4BDE-82FD-88B345BFE934}" srcOrd="0" destOrd="0" presId="urn:microsoft.com/office/officeart/2005/8/layout/default#1"/>
    <dgm:cxn modelId="{49A575C2-6848-46CD-9B66-1282F9F0F555}" type="presOf" srcId="{95D18441-DBA3-4BFE-B5AA-3B664D1D8CF7}" destId="{ABFF46FB-BAC7-45DE-B5CB-44E421F041C4}" srcOrd="0" destOrd="0" presId="urn:microsoft.com/office/officeart/2005/8/layout/default#1"/>
    <dgm:cxn modelId="{2FFFA89E-FE9C-43A7-8189-228B3FABAEDE}" srcId="{A0078106-B771-4939-8907-469C8293F106}" destId="{5FC870D7-30E3-4542-B953-68ED2A324331}" srcOrd="6" destOrd="0" parTransId="{9BDB2AD8-BF3F-48C7-9F23-D80FAD2195E8}" sibTransId="{F7BD3C83-8A62-4E6C-A0E1-686C5049E8AD}"/>
    <dgm:cxn modelId="{7677B7E2-C733-4365-84CB-8EA71A85C6D3}" type="presOf" srcId="{F52F5E7E-CF0D-4E1B-8459-48A3752A9319}" destId="{A40584B2-D0A3-4E78-99C0-EC7FFC6E186E}" srcOrd="0" destOrd="0" presId="urn:microsoft.com/office/officeart/2005/8/layout/default#1"/>
    <dgm:cxn modelId="{4B460497-87CC-4F51-8D39-2873BCD4BFD8}" type="presOf" srcId="{8019B110-4A12-410A-85DE-FA45F6B08642}" destId="{89A0DBFD-FDC0-4576-9341-4DACDEE691C7}" srcOrd="0" destOrd="0" presId="urn:microsoft.com/office/officeart/2005/8/layout/default#1"/>
    <dgm:cxn modelId="{B365E365-90DB-436D-8586-C9C2BDABEA7B}" type="presOf" srcId="{5FC870D7-30E3-4542-B953-68ED2A324331}" destId="{0C782125-7195-4D8F-B311-6F376CF3574C}" srcOrd="0" destOrd="0" presId="urn:microsoft.com/office/officeart/2005/8/layout/default#1"/>
    <dgm:cxn modelId="{7A789714-0BDD-4CDE-BA07-2769F42D8365}" type="presOf" srcId="{A0078106-B771-4939-8907-469C8293F106}" destId="{B00F0875-AE8D-443A-8D26-FB6FBC85999D}" srcOrd="0" destOrd="0" presId="urn:microsoft.com/office/officeart/2005/8/layout/default#1"/>
    <dgm:cxn modelId="{B5A09B7E-C569-4799-BC9A-F9F7FC082611}" srcId="{A0078106-B771-4939-8907-469C8293F106}" destId="{8019B110-4A12-410A-85DE-FA45F6B08642}" srcOrd="4" destOrd="0" parTransId="{4E3AC06C-67BC-4E66-A3AF-23E61C71C925}" sibTransId="{9B25104C-74D1-4CF5-8127-05DEDBB91415}"/>
    <dgm:cxn modelId="{721B99EF-B841-4CF9-8F72-360032D2C01D}" type="presParOf" srcId="{B00F0875-AE8D-443A-8D26-FB6FBC85999D}" destId="{A40584B2-D0A3-4E78-99C0-EC7FFC6E186E}" srcOrd="0" destOrd="0" presId="urn:microsoft.com/office/officeart/2005/8/layout/default#1"/>
    <dgm:cxn modelId="{23EC916C-F6D1-443F-957A-957C01BD3928}" type="presParOf" srcId="{B00F0875-AE8D-443A-8D26-FB6FBC85999D}" destId="{150261F5-3698-42E4-A691-4541360891E2}" srcOrd="1" destOrd="0" presId="urn:microsoft.com/office/officeart/2005/8/layout/default#1"/>
    <dgm:cxn modelId="{7C72208D-78FF-4B90-B886-9005D1974D97}" type="presParOf" srcId="{B00F0875-AE8D-443A-8D26-FB6FBC85999D}" destId="{067983A2-1599-4BDE-82FD-88B345BFE934}" srcOrd="2" destOrd="0" presId="urn:microsoft.com/office/officeart/2005/8/layout/default#1"/>
    <dgm:cxn modelId="{1E0A5478-D7C4-401F-95F0-52523CA26B42}" type="presParOf" srcId="{B00F0875-AE8D-443A-8D26-FB6FBC85999D}" destId="{E43EF9C2-AE25-4464-9D5A-40F90B4ACC89}" srcOrd="3" destOrd="0" presId="urn:microsoft.com/office/officeart/2005/8/layout/default#1"/>
    <dgm:cxn modelId="{5B56F268-089A-45BC-BD8D-15BA6513C5F0}" type="presParOf" srcId="{B00F0875-AE8D-443A-8D26-FB6FBC85999D}" destId="{C8B11492-2311-425F-B8A9-4E98D6BA0A1A}" srcOrd="4" destOrd="0" presId="urn:microsoft.com/office/officeart/2005/8/layout/default#1"/>
    <dgm:cxn modelId="{05465C1A-7DE2-451F-97D4-17ADAD822380}" type="presParOf" srcId="{B00F0875-AE8D-443A-8D26-FB6FBC85999D}" destId="{BED2C9BA-858D-4AC4-8113-98436B91B3D3}" srcOrd="5" destOrd="0" presId="urn:microsoft.com/office/officeart/2005/8/layout/default#1"/>
    <dgm:cxn modelId="{1BBC2956-BAE9-4A40-AE57-51B5217FF85B}" type="presParOf" srcId="{B00F0875-AE8D-443A-8D26-FB6FBC85999D}" destId="{8908EA9F-1468-4E7F-9501-CEBE89639494}" srcOrd="6" destOrd="0" presId="urn:microsoft.com/office/officeart/2005/8/layout/default#1"/>
    <dgm:cxn modelId="{DC744AE1-5C52-43E4-B57C-5276E9D85FC2}" type="presParOf" srcId="{B00F0875-AE8D-443A-8D26-FB6FBC85999D}" destId="{2747C7D4-DAF1-41EA-AA14-03CDEC533124}" srcOrd="7" destOrd="0" presId="urn:microsoft.com/office/officeart/2005/8/layout/default#1"/>
    <dgm:cxn modelId="{5136574D-0215-4934-ABB3-3EC401F52756}" type="presParOf" srcId="{B00F0875-AE8D-443A-8D26-FB6FBC85999D}" destId="{89A0DBFD-FDC0-4576-9341-4DACDEE691C7}" srcOrd="8" destOrd="0" presId="urn:microsoft.com/office/officeart/2005/8/layout/default#1"/>
    <dgm:cxn modelId="{CAE44DE7-BD95-49D6-B946-7AEDDD0B1D15}" type="presParOf" srcId="{B00F0875-AE8D-443A-8D26-FB6FBC85999D}" destId="{0A3A3094-46C2-4D17-8B52-60EFC44E5896}" srcOrd="9" destOrd="0" presId="urn:microsoft.com/office/officeart/2005/8/layout/default#1"/>
    <dgm:cxn modelId="{114E6551-2877-4F33-B3B9-FFB91772CD9C}" type="presParOf" srcId="{B00F0875-AE8D-443A-8D26-FB6FBC85999D}" destId="{ABFF46FB-BAC7-45DE-B5CB-44E421F041C4}" srcOrd="10" destOrd="0" presId="urn:microsoft.com/office/officeart/2005/8/layout/default#1"/>
    <dgm:cxn modelId="{6D51CAC3-0CBE-4C09-99A5-4566045C64FF}" type="presParOf" srcId="{B00F0875-AE8D-443A-8D26-FB6FBC85999D}" destId="{38780800-9B33-4CFA-A7B1-2AF303B2E9E6}" srcOrd="11" destOrd="0" presId="urn:microsoft.com/office/officeart/2005/8/layout/default#1"/>
    <dgm:cxn modelId="{C6354F7A-6493-4264-8C79-CC6D2C7EB117}" type="presParOf" srcId="{B00F0875-AE8D-443A-8D26-FB6FBC85999D}" destId="{0C782125-7195-4D8F-B311-6F376CF3574C}" srcOrd="12" destOrd="0" presId="urn:microsoft.com/office/officeart/2005/8/layout/default#1"/>
    <dgm:cxn modelId="{B6D20AFF-AB37-4DA5-80B2-86E50C34896F}" type="presParOf" srcId="{B00F0875-AE8D-443A-8D26-FB6FBC85999D}" destId="{89078380-6BA1-4511-AF80-49CAE4FDD37A}" srcOrd="13" destOrd="0" presId="urn:microsoft.com/office/officeart/2005/8/layout/default#1"/>
    <dgm:cxn modelId="{83680B83-92B3-4BF8-BC17-C97B86651244}" type="presParOf" srcId="{B00F0875-AE8D-443A-8D26-FB6FBC85999D}" destId="{4373BDD6-C6CD-4209-959F-A45000B54795}" srcOrd="14" destOrd="0" presId="urn:microsoft.com/office/officeart/2005/8/layout/default#1"/>
    <dgm:cxn modelId="{9D58B4A4-1884-4A9E-A7D8-A3EAECDBE050}" type="presParOf" srcId="{B00F0875-AE8D-443A-8D26-FB6FBC85999D}" destId="{D82E267D-785D-4DCB-93C6-E14A5626997C}" srcOrd="15" destOrd="0" presId="urn:microsoft.com/office/officeart/2005/8/layout/default#1"/>
    <dgm:cxn modelId="{49E5FBAF-7FB8-4418-AAD5-580DF719F307}" type="presParOf" srcId="{B00F0875-AE8D-443A-8D26-FB6FBC85999D}" destId="{CF540C34-5395-4031-87F1-F196F9529957}" srcOrd="1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099C09-BA28-486D-B07F-DCE468805490}" type="doc">
      <dgm:prSet loTypeId="urn:microsoft.com/office/officeart/2008/layout/VerticalCurvedList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50EED4-D1F7-43AC-9A18-95B507565C4D}">
      <dgm:prSet phldrT="[Text]" custT="1"/>
      <dgm:spPr/>
      <dgm:t>
        <a:bodyPr/>
        <a:lstStyle/>
        <a:p>
          <a:r>
            <a:rPr lang="en-US" sz="2400" b="1" smtClean="0">
              <a:effectLst/>
              <a:latin typeface="Arial" pitchFamily="34" charset="0"/>
              <a:cs typeface="Arial" pitchFamily="34" charset="0"/>
            </a:rPr>
            <a:t>2011 Realignment</a:t>
          </a:r>
          <a:endParaRPr lang="en-US" sz="2400" b="1" dirty="0">
            <a:effectLst/>
            <a:latin typeface="Arial" pitchFamily="34" charset="0"/>
            <a:cs typeface="Arial" pitchFamily="34" charset="0"/>
          </a:endParaRPr>
        </a:p>
      </dgm:t>
    </dgm:pt>
    <dgm:pt modelId="{57E7D243-A5BB-4E43-9373-5DC722593A6B}" type="parTrans" cxnId="{D8CE4EB0-8B3C-429F-9344-4E2B01B5725E}">
      <dgm:prSet/>
      <dgm:spPr/>
      <dgm:t>
        <a:bodyPr/>
        <a:lstStyle/>
        <a:p>
          <a:endParaRPr lang="en-US" b="1"/>
        </a:p>
      </dgm:t>
    </dgm:pt>
    <dgm:pt modelId="{D0FE40F9-5CAF-4DD2-A800-57D0CC4A2C6A}" type="sibTrans" cxnId="{D8CE4EB0-8B3C-429F-9344-4E2B01B5725E}">
      <dgm:prSet/>
      <dgm:spPr/>
      <dgm:t>
        <a:bodyPr/>
        <a:lstStyle/>
        <a:p>
          <a:endParaRPr lang="en-US" b="1"/>
        </a:p>
      </dgm:t>
    </dgm:pt>
    <dgm:pt modelId="{B49472C1-77CF-4F8E-9917-3A4E8E42C519}">
      <dgm:prSet phldrT="[Text]" custT="1"/>
      <dgm:spPr/>
      <dgm:t>
        <a:bodyPr/>
        <a:lstStyle/>
        <a:p>
          <a:r>
            <a:rPr lang="en-US" sz="2400" b="1" smtClean="0">
              <a:effectLst/>
              <a:latin typeface="Arial" pitchFamily="34" charset="0"/>
              <a:cs typeface="Arial" pitchFamily="34" charset="0"/>
            </a:rPr>
            <a:t>CalWORKs Maintenance of Effort (MOE)</a:t>
          </a:r>
          <a:endParaRPr lang="en-US" sz="2400" b="1" dirty="0">
            <a:effectLst/>
            <a:latin typeface="Arial" pitchFamily="34" charset="0"/>
            <a:cs typeface="Arial" pitchFamily="34" charset="0"/>
          </a:endParaRPr>
        </a:p>
      </dgm:t>
    </dgm:pt>
    <dgm:pt modelId="{93CA29DF-4337-4032-803B-A50B19B9AE3A}" type="sibTrans" cxnId="{ABE3E940-A2C7-4F31-9B6A-B7A896932D8D}">
      <dgm:prSet/>
      <dgm:spPr/>
      <dgm:t>
        <a:bodyPr/>
        <a:lstStyle/>
        <a:p>
          <a:endParaRPr lang="en-US" b="1"/>
        </a:p>
      </dgm:t>
    </dgm:pt>
    <dgm:pt modelId="{F60AF3A2-E778-4825-AD9C-7715FC1EFABA}" type="parTrans" cxnId="{ABE3E940-A2C7-4F31-9B6A-B7A896932D8D}">
      <dgm:prSet/>
      <dgm:spPr/>
      <dgm:t>
        <a:bodyPr/>
        <a:lstStyle/>
        <a:p>
          <a:endParaRPr lang="en-US" b="1"/>
        </a:p>
      </dgm:t>
    </dgm:pt>
    <dgm:pt modelId="{6615A98E-0BEF-497F-9C4A-ECF1741B7400}">
      <dgm:prSet phldrT="[Text]" custT="1"/>
      <dgm:spPr/>
      <dgm:t>
        <a:bodyPr/>
        <a:lstStyle/>
        <a:p>
          <a:r>
            <a:rPr lang="en-US" sz="2400" b="1" smtClean="0">
              <a:effectLst/>
              <a:latin typeface="Arial" pitchFamily="34" charset="0"/>
              <a:cs typeface="Arial" pitchFamily="34" charset="0"/>
            </a:rPr>
            <a:t>AB85</a:t>
          </a:r>
          <a:endParaRPr lang="en-US" sz="2400" b="1" dirty="0">
            <a:effectLst/>
            <a:latin typeface="Arial" pitchFamily="34" charset="0"/>
            <a:cs typeface="Arial" pitchFamily="34" charset="0"/>
          </a:endParaRPr>
        </a:p>
      </dgm:t>
    </dgm:pt>
    <dgm:pt modelId="{D60C2E1D-0CCF-4B7F-A9C2-846B1B50AF4A}" type="parTrans" cxnId="{0C6151F9-2EDD-4FCE-BB21-5B7C392261E2}">
      <dgm:prSet/>
      <dgm:spPr/>
      <dgm:t>
        <a:bodyPr/>
        <a:lstStyle/>
        <a:p>
          <a:endParaRPr lang="en-US"/>
        </a:p>
      </dgm:t>
    </dgm:pt>
    <dgm:pt modelId="{C229A179-74E1-44D8-B578-906DA3C0A0DE}" type="sibTrans" cxnId="{0C6151F9-2EDD-4FCE-BB21-5B7C392261E2}">
      <dgm:prSet/>
      <dgm:spPr/>
      <dgm:t>
        <a:bodyPr/>
        <a:lstStyle/>
        <a:p>
          <a:endParaRPr lang="en-US"/>
        </a:p>
      </dgm:t>
    </dgm:pt>
    <dgm:pt modelId="{398753BF-2CA4-4E5B-AAAE-A67E0F3C84AB}">
      <dgm:prSet phldrT="[Text]" custT="1"/>
      <dgm:spPr/>
      <dgm:t>
        <a:bodyPr/>
        <a:lstStyle/>
        <a:p>
          <a:r>
            <a:rPr lang="en-US" sz="2400" b="1" smtClean="0">
              <a:effectLst/>
              <a:latin typeface="Arial" pitchFamily="34" charset="0"/>
              <a:cs typeface="Arial" pitchFamily="34" charset="0"/>
            </a:rPr>
            <a:t>SB90 IHSS MOE / CCI</a:t>
          </a:r>
          <a:endParaRPr lang="en-US" sz="2400" b="1" dirty="0">
            <a:effectLst/>
            <a:latin typeface="Arial" pitchFamily="34" charset="0"/>
            <a:cs typeface="Arial" pitchFamily="34" charset="0"/>
          </a:endParaRPr>
        </a:p>
      </dgm:t>
    </dgm:pt>
    <dgm:pt modelId="{B428D727-731A-4390-A44D-9FBA493B8712}" type="parTrans" cxnId="{E0E9F403-1FCF-4838-AADE-4663A3B1F764}">
      <dgm:prSet/>
      <dgm:spPr/>
      <dgm:t>
        <a:bodyPr/>
        <a:lstStyle/>
        <a:p>
          <a:endParaRPr lang="en-US"/>
        </a:p>
      </dgm:t>
    </dgm:pt>
    <dgm:pt modelId="{691A7761-68E2-4E19-A32C-1F065ACE9453}" type="sibTrans" cxnId="{E0E9F403-1FCF-4838-AADE-4663A3B1F764}">
      <dgm:prSet/>
      <dgm:spPr/>
      <dgm:t>
        <a:bodyPr/>
        <a:lstStyle/>
        <a:p>
          <a:endParaRPr lang="en-US"/>
        </a:p>
      </dgm:t>
    </dgm:pt>
    <dgm:pt modelId="{C26C7EF8-D107-4F32-96EA-420D720931DD}" type="pres">
      <dgm:prSet presAssocID="{0B099C09-BA28-486D-B07F-DCE4688054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61C847-4517-4577-B1FC-9D9D21610AE8}" type="pres">
      <dgm:prSet presAssocID="{0B099C09-BA28-486D-B07F-DCE468805490}" presName="Name1" presStyleCnt="0"/>
      <dgm:spPr/>
      <dgm:t>
        <a:bodyPr/>
        <a:lstStyle/>
        <a:p>
          <a:endParaRPr lang="en-US"/>
        </a:p>
      </dgm:t>
    </dgm:pt>
    <dgm:pt modelId="{C3E4C455-88CB-4BD2-98DA-351B651DE4E3}" type="pres">
      <dgm:prSet presAssocID="{0B099C09-BA28-486D-B07F-DCE468805490}" presName="cycle" presStyleCnt="0"/>
      <dgm:spPr/>
      <dgm:t>
        <a:bodyPr/>
        <a:lstStyle/>
        <a:p>
          <a:endParaRPr lang="en-US"/>
        </a:p>
      </dgm:t>
    </dgm:pt>
    <dgm:pt modelId="{4EAD752C-DD1B-4F72-8F93-63D4AA58F1EA}" type="pres">
      <dgm:prSet presAssocID="{0B099C09-BA28-486D-B07F-DCE468805490}" presName="srcNode" presStyleLbl="node1" presStyleIdx="0" presStyleCnt="4"/>
      <dgm:spPr/>
      <dgm:t>
        <a:bodyPr/>
        <a:lstStyle/>
        <a:p>
          <a:endParaRPr lang="en-US"/>
        </a:p>
      </dgm:t>
    </dgm:pt>
    <dgm:pt modelId="{9BCE9204-33CD-423A-ACC3-1B737501FA0D}" type="pres">
      <dgm:prSet presAssocID="{0B099C09-BA28-486D-B07F-DCE468805490}" presName="conn" presStyleLbl="parChTrans1D2" presStyleIdx="0" presStyleCnt="1"/>
      <dgm:spPr/>
      <dgm:t>
        <a:bodyPr/>
        <a:lstStyle/>
        <a:p>
          <a:endParaRPr lang="en-US"/>
        </a:p>
      </dgm:t>
    </dgm:pt>
    <dgm:pt modelId="{D7C56167-4B14-4C34-9221-B79B8904BA73}" type="pres">
      <dgm:prSet presAssocID="{0B099C09-BA28-486D-B07F-DCE468805490}" presName="extraNode" presStyleLbl="node1" presStyleIdx="0" presStyleCnt="4"/>
      <dgm:spPr/>
      <dgm:t>
        <a:bodyPr/>
        <a:lstStyle/>
        <a:p>
          <a:endParaRPr lang="en-US"/>
        </a:p>
      </dgm:t>
    </dgm:pt>
    <dgm:pt modelId="{8F2BA26B-17BF-44C8-B90B-4A925BA56784}" type="pres">
      <dgm:prSet presAssocID="{0B099C09-BA28-486D-B07F-DCE468805490}" presName="dstNode" presStyleLbl="node1" presStyleIdx="0" presStyleCnt="4"/>
      <dgm:spPr/>
      <dgm:t>
        <a:bodyPr/>
        <a:lstStyle/>
        <a:p>
          <a:endParaRPr lang="en-US"/>
        </a:p>
      </dgm:t>
    </dgm:pt>
    <dgm:pt modelId="{15615A73-FE7D-4AAE-9EC9-576C52CFA731}" type="pres">
      <dgm:prSet presAssocID="{2F50EED4-D1F7-43AC-9A18-95B507565C4D}" presName="text_1" presStyleLbl="node1" presStyleIdx="0" presStyleCnt="4" custScaleX="94218" custScaleY="84216" custLinFactNeighborY="-26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45782-8D52-47FC-98B1-B58F00486A60}" type="pres">
      <dgm:prSet presAssocID="{2F50EED4-D1F7-43AC-9A18-95B507565C4D}" presName="accent_1" presStyleCnt="0"/>
      <dgm:spPr/>
      <dgm:t>
        <a:bodyPr/>
        <a:lstStyle/>
        <a:p>
          <a:endParaRPr lang="en-US"/>
        </a:p>
      </dgm:t>
    </dgm:pt>
    <dgm:pt modelId="{698ECB2F-6148-4B09-827F-A5D35D1FB526}" type="pres">
      <dgm:prSet presAssocID="{2F50EED4-D1F7-43AC-9A18-95B507565C4D}" presName="accentRepeatNode" presStyleLbl="solidFgAcc1" presStyleIdx="0" presStyleCnt="4" custScaleX="87165" custScaleY="87165" custLinFactNeighborY="-20824"/>
      <dgm:spPr/>
      <dgm:t>
        <a:bodyPr/>
        <a:lstStyle/>
        <a:p>
          <a:endParaRPr lang="en-US"/>
        </a:p>
      </dgm:t>
    </dgm:pt>
    <dgm:pt modelId="{7098369D-A7EA-43B9-AE4C-D615667E31CE}" type="pres">
      <dgm:prSet presAssocID="{B49472C1-77CF-4F8E-9917-3A4E8E42C519}" presName="text_2" presStyleLbl="node1" presStyleIdx="1" presStyleCnt="4" custScaleX="95182" custScaleY="93952" custLinFactNeighborX="-569" custLinFactNeighborY="-4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683D-5912-4BD7-A637-D4E2E696A209}" type="pres">
      <dgm:prSet presAssocID="{B49472C1-77CF-4F8E-9917-3A4E8E42C519}" presName="accent_2" presStyleCnt="0"/>
      <dgm:spPr/>
      <dgm:t>
        <a:bodyPr/>
        <a:lstStyle/>
        <a:p>
          <a:endParaRPr lang="en-US"/>
        </a:p>
      </dgm:t>
    </dgm:pt>
    <dgm:pt modelId="{3B7FA312-363F-4619-B370-8711BB02E6C5}" type="pres">
      <dgm:prSet presAssocID="{B49472C1-77CF-4F8E-9917-3A4E8E42C519}" presName="accentRepeatNode" presStyleLbl="solidFgAcc1" presStyleIdx="1" presStyleCnt="4" custScaleX="87165" custScaleY="87165" custLinFactNeighborX="9067" custLinFactNeighborY="-34874"/>
      <dgm:spPr/>
      <dgm:t>
        <a:bodyPr/>
        <a:lstStyle/>
        <a:p>
          <a:endParaRPr lang="en-US"/>
        </a:p>
      </dgm:t>
    </dgm:pt>
    <dgm:pt modelId="{564E192C-0CCC-4256-89A3-40F231E5032E}" type="pres">
      <dgm:prSet presAssocID="{6615A98E-0BEF-497F-9C4A-ECF1741B7400}" presName="text_3" presStyleLbl="node1" presStyleIdx="2" presStyleCnt="4" custScaleX="91438" custScaleY="94944" custLinFactNeighborX="1686" custLinFactNeighborY="-38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07B6B-EE60-4BE5-B8E4-24B67D4EA658}" type="pres">
      <dgm:prSet presAssocID="{6615A98E-0BEF-497F-9C4A-ECF1741B7400}" presName="accent_3" presStyleCnt="0"/>
      <dgm:spPr/>
      <dgm:t>
        <a:bodyPr/>
        <a:lstStyle/>
        <a:p>
          <a:endParaRPr lang="en-US"/>
        </a:p>
      </dgm:t>
    </dgm:pt>
    <dgm:pt modelId="{23482157-F40E-49ED-9830-0B7EB80EE773}" type="pres">
      <dgm:prSet presAssocID="{6615A98E-0BEF-497F-9C4A-ECF1741B7400}" presName="accentRepeatNode" presStyleLbl="solidFgAcc1" presStyleIdx="2" presStyleCnt="4" custScaleX="87165" custScaleY="87165" custLinFactNeighborX="7974" custLinFactNeighborY="-31007"/>
      <dgm:spPr/>
      <dgm:t>
        <a:bodyPr/>
        <a:lstStyle/>
        <a:p>
          <a:endParaRPr lang="en-US"/>
        </a:p>
      </dgm:t>
    </dgm:pt>
    <dgm:pt modelId="{ED8315DC-BDF5-4005-96D3-751751DFFE08}" type="pres">
      <dgm:prSet presAssocID="{398753BF-2CA4-4E5B-AAAE-A67E0F3C84AB}" presName="text_4" presStyleLbl="node1" presStyleIdx="3" presStyleCnt="4" custScaleX="91438" custScaleY="94944" custLinFactNeighborX="1686" custLinFactNeighborY="-44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EE591-DBED-40C1-A2E7-9911FEFA8EB9}" type="pres">
      <dgm:prSet presAssocID="{398753BF-2CA4-4E5B-AAAE-A67E0F3C84AB}" presName="accent_4" presStyleCnt="0"/>
      <dgm:spPr/>
      <dgm:t>
        <a:bodyPr/>
        <a:lstStyle/>
        <a:p>
          <a:endParaRPr lang="en-US"/>
        </a:p>
      </dgm:t>
    </dgm:pt>
    <dgm:pt modelId="{A144FAD1-A4CB-46D0-8045-A713C9A9BA10}" type="pres">
      <dgm:prSet presAssocID="{398753BF-2CA4-4E5B-AAAE-A67E0F3C84AB}" presName="accentRepeatNode" presStyleLbl="solidFgAcc1" presStyleIdx="3" presStyleCnt="4" custScaleX="87165" custScaleY="87165" custLinFactNeighborX="13062" custLinFactNeighborY="-35925"/>
      <dgm:spPr/>
      <dgm:t>
        <a:bodyPr/>
        <a:lstStyle/>
        <a:p>
          <a:endParaRPr lang="en-US"/>
        </a:p>
      </dgm:t>
    </dgm:pt>
  </dgm:ptLst>
  <dgm:cxnLst>
    <dgm:cxn modelId="{CF3727E7-9FBD-4CF6-9F4E-B9437B545576}" type="presOf" srcId="{2F50EED4-D1F7-43AC-9A18-95B507565C4D}" destId="{15615A73-FE7D-4AAE-9EC9-576C52CFA731}" srcOrd="0" destOrd="0" presId="urn:microsoft.com/office/officeart/2008/layout/VerticalCurvedList"/>
    <dgm:cxn modelId="{3D087CF1-812A-42E3-97C7-C512B7520576}" type="presOf" srcId="{D0FE40F9-5CAF-4DD2-A800-57D0CC4A2C6A}" destId="{9BCE9204-33CD-423A-ACC3-1B737501FA0D}" srcOrd="0" destOrd="0" presId="urn:microsoft.com/office/officeart/2008/layout/VerticalCurvedList"/>
    <dgm:cxn modelId="{D13FC870-010A-4233-94DE-0105748658E9}" type="presOf" srcId="{6615A98E-0BEF-497F-9C4A-ECF1741B7400}" destId="{564E192C-0CCC-4256-89A3-40F231E5032E}" srcOrd="0" destOrd="0" presId="urn:microsoft.com/office/officeart/2008/layout/VerticalCurvedList"/>
    <dgm:cxn modelId="{1D2E2EC7-39D9-43E7-980E-BA380C7AB88A}" type="presOf" srcId="{B49472C1-77CF-4F8E-9917-3A4E8E42C519}" destId="{7098369D-A7EA-43B9-AE4C-D615667E31CE}" srcOrd="0" destOrd="0" presId="urn:microsoft.com/office/officeart/2008/layout/VerticalCurvedList"/>
    <dgm:cxn modelId="{C7FE0558-28AD-4AE2-8269-B008C0D3F55A}" type="presOf" srcId="{0B099C09-BA28-486D-B07F-DCE468805490}" destId="{C26C7EF8-D107-4F32-96EA-420D720931DD}" srcOrd="0" destOrd="0" presId="urn:microsoft.com/office/officeart/2008/layout/VerticalCurvedList"/>
    <dgm:cxn modelId="{D8CE4EB0-8B3C-429F-9344-4E2B01B5725E}" srcId="{0B099C09-BA28-486D-B07F-DCE468805490}" destId="{2F50EED4-D1F7-43AC-9A18-95B507565C4D}" srcOrd="0" destOrd="0" parTransId="{57E7D243-A5BB-4E43-9373-5DC722593A6B}" sibTransId="{D0FE40F9-5CAF-4DD2-A800-57D0CC4A2C6A}"/>
    <dgm:cxn modelId="{E0E9F403-1FCF-4838-AADE-4663A3B1F764}" srcId="{0B099C09-BA28-486D-B07F-DCE468805490}" destId="{398753BF-2CA4-4E5B-AAAE-A67E0F3C84AB}" srcOrd="3" destOrd="0" parTransId="{B428D727-731A-4390-A44D-9FBA493B8712}" sibTransId="{691A7761-68E2-4E19-A32C-1F065ACE9453}"/>
    <dgm:cxn modelId="{0C6151F9-2EDD-4FCE-BB21-5B7C392261E2}" srcId="{0B099C09-BA28-486D-B07F-DCE468805490}" destId="{6615A98E-0BEF-497F-9C4A-ECF1741B7400}" srcOrd="2" destOrd="0" parTransId="{D60C2E1D-0CCF-4B7F-A9C2-846B1B50AF4A}" sibTransId="{C229A179-74E1-44D8-B578-906DA3C0A0DE}"/>
    <dgm:cxn modelId="{48069ED8-EE8C-4374-8278-F9CC448F07B7}" type="presOf" srcId="{398753BF-2CA4-4E5B-AAAE-A67E0F3C84AB}" destId="{ED8315DC-BDF5-4005-96D3-751751DFFE08}" srcOrd="0" destOrd="0" presId="urn:microsoft.com/office/officeart/2008/layout/VerticalCurvedList"/>
    <dgm:cxn modelId="{ABE3E940-A2C7-4F31-9B6A-B7A896932D8D}" srcId="{0B099C09-BA28-486D-B07F-DCE468805490}" destId="{B49472C1-77CF-4F8E-9917-3A4E8E42C519}" srcOrd="1" destOrd="0" parTransId="{F60AF3A2-E778-4825-AD9C-7715FC1EFABA}" sibTransId="{93CA29DF-4337-4032-803B-A50B19B9AE3A}"/>
    <dgm:cxn modelId="{0D506ED1-0B42-44BD-A662-BE23BFAC9562}" type="presParOf" srcId="{C26C7EF8-D107-4F32-96EA-420D720931DD}" destId="{B161C847-4517-4577-B1FC-9D9D21610AE8}" srcOrd="0" destOrd="0" presId="urn:microsoft.com/office/officeart/2008/layout/VerticalCurvedList"/>
    <dgm:cxn modelId="{FEFE3AFE-5BDC-49B6-9A62-EED4B754D9C7}" type="presParOf" srcId="{B161C847-4517-4577-B1FC-9D9D21610AE8}" destId="{C3E4C455-88CB-4BD2-98DA-351B651DE4E3}" srcOrd="0" destOrd="0" presId="urn:microsoft.com/office/officeart/2008/layout/VerticalCurvedList"/>
    <dgm:cxn modelId="{BB11CCA8-E9B8-4C62-ABA8-E36B5B2B4441}" type="presParOf" srcId="{C3E4C455-88CB-4BD2-98DA-351B651DE4E3}" destId="{4EAD752C-DD1B-4F72-8F93-63D4AA58F1EA}" srcOrd="0" destOrd="0" presId="urn:microsoft.com/office/officeart/2008/layout/VerticalCurvedList"/>
    <dgm:cxn modelId="{D6AC1E0F-6332-4CFA-9192-4E929E7D2F87}" type="presParOf" srcId="{C3E4C455-88CB-4BD2-98DA-351B651DE4E3}" destId="{9BCE9204-33CD-423A-ACC3-1B737501FA0D}" srcOrd="1" destOrd="0" presId="urn:microsoft.com/office/officeart/2008/layout/VerticalCurvedList"/>
    <dgm:cxn modelId="{4C38A3CA-53D4-4C23-9583-EBB9CF67665F}" type="presParOf" srcId="{C3E4C455-88CB-4BD2-98DA-351B651DE4E3}" destId="{D7C56167-4B14-4C34-9221-B79B8904BA73}" srcOrd="2" destOrd="0" presId="urn:microsoft.com/office/officeart/2008/layout/VerticalCurvedList"/>
    <dgm:cxn modelId="{FA4BC42C-5008-44C8-AD67-9E003C956EB6}" type="presParOf" srcId="{C3E4C455-88CB-4BD2-98DA-351B651DE4E3}" destId="{8F2BA26B-17BF-44C8-B90B-4A925BA56784}" srcOrd="3" destOrd="0" presId="urn:microsoft.com/office/officeart/2008/layout/VerticalCurvedList"/>
    <dgm:cxn modelId="{51373C7F-4A34-4E0D-890F-A4E23F82B8D8}" type="presParOf" srcId="{B161C847-4517-4577-B1FC-9D9D21610AE8}" destId="{15615A73-FE7D-4AAE-9EC9-576C52CFA731}" srcOrd="1" destOrd="0" presId="urn:microsoft.com/office/officeart/2008/layout/VerticalCurvedList"/>
    <dgm:cxn modelId="{E9D82DE7-06EC-48A1-9649-418B3BF09DBD}" type="presParOf" srcId="{B161C847-4517-4577-B1FC-9D9D21610AE8}" destId="{64345782-8D52-47FC-98B1-B58F00486A60}" srcOrd="2" destOrd="0" presId="urn:microsoft.com/office/officeart/2008/layout/VerticalCurvedList"/>
    <dgm:cxn modelId="{51A1DED9-A871-436A-8567-9D372AF85BAC}" type="presParOf" srcId="{64345782-8D52-47FC-98B1-B58F00486A60}" destId="{698ECB2F-6148-4B09-827F-A5D35D1FB526}" srcOrd="0" destOrd="0" presId="urn:microsoft.com/office/officeart/2008/layout/VerticalCurvedList"/>
    <dgm:cxn modelId="{FB74C46A-5905-42F3-9934-647D2EBC7488}" type="presParOf" srcId="{B161C847-4517-4577-B1FC-9D9D21610AE8}" destId="{7098369D-A7EA-43B9-AE4C-D615667E31CE}" srcOrd="3" destOrd="0" presId="urn:microsoft.com/office/officeart/2008/layout/VerticalCurvedList"/>
    <dgm:cxn modelId="{281DCBBD-A73D-4A7C-A490-CEA76A271FFD}" type="presParOf" srcId="{B161C847-4517-4577-B1FC-9D9D21610AE8}" destId="{3B3A683D-5912-4BD7-A637-D4E2E696A209}" srcOrd="4" destOrd="0" presId="urn:microsoft.com/office/officeart/2008/layout/VerticalCurvedList"/>
    <dgm:cxn modelId="{FD8C850D-B6C9-4249-87E3-73C0F79828C1}" type="presParOf" srcId="{3B3A683D-5912-4BD7-A637-D4E2E696A209}" destId="{3B7FA312-363F-4619-B370-8711BB02E6C5}" srcOrd="0" destOrd="0" presId="urn:microsoft.com/office/officeart/2008/layout/VerticalCurvedList"/>
    <dgm:cxn modelId="{B95BF624-491A-4A35-ACD3-3323BC4FE809}" type="presParOf" srcId="{B161C847-4517-4577-B1FC-9D9D21610AE8}" destId="{564E192C-0CCC-4256-89A3-40F231E5032E}" srcOrd="5" destOrd="0" presId="urn:microsoft.com/office/officeart/2008/layout/VerticalCurvedList"/>
    <dgm:cxn modelId="{16B6FC5C-0672-4428-A076-33659F0D07BF}" type="presParOf" srcId="{B161C847-4517-4577-B1FC-9D9D21610AE8}" destId="{80C07B6B-EE60-4BE5-B8E4-24B67D4EA658}" srcOrd="6" destOrd="0" presId="urn:microsoft.com/office/officeart/2008/layout/VerticalCurvedList"/>
    <dgm:cxn modelId="{6CE53065-3D00-4D5E-A3A2-5E3A980D2871}" type="presParOf" srcId="{80C07B6B-EE60-4BE5-B8E4-24B67D4EA658}" destId="{23482157-F40E-49ED-9830-0B7EB80EE773}" srcOrd="0" destOrd="0" presId="urn:microsoft.com/office/officeart/2008/layout/VerticalCurvedList"/>
    <dgm:cxn modelId="{48A3C349-3ADF-4AE7-A310-56B4C5052ECB}" type="presParOf" srcId="{B161C847-4517-4577-B1FC-9D9D21610AE8}" destId="{ED8315DC-BDF5-4005-96D3-751751DFFE08}" srcOrd="7" destOrd="0" presId="urn:microsoft.com/office/officeart/2008/layout/VerticalCurvedList"/>
    <dgm:cxn modelId="{E102EB40-E279-4F04-915F-B10EE23B8E18}" type="presParOf" srcId="{B161C847-4517-4577-B1FC-9D9D21610AE8}" destId="{606EE591-DBED-40C1-A2E7-9911FEFA8EB9}" srcOrd="8" destOrd="0" presId="urn:microsoft.com/office/officeart/2008/layout/VerticalCurvedList"/>
    <dgm:cxn modelId="{0212F8C2-38B7-4F3A-9153-C849B74E0887}" type="presParOf" srcId="{606EE591-DBED-40C1-A2E7-9911FEFA8EB9}" destId="{A144FAD1-A4CB-46D0-8045-A713C9A9BA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F56D3-25E2-4D38-A1F9-0C146033F358}" type="doc">
      <dgm:prSet loTypeId="urn:microsoft.com/office/officeart/2005/8/layout/orgChart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4A9A53C-A1F9-48BC-9859-8318E2DBBAD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dirty="0">
              <a:latin typeface="Aharoni" panose="02010803020104030203" pitchFamily="2" charset="-79"/>
              <a:cs typeface="Aharoni" panose="02010803020104030203" pitchFamily="2" charset="-79"/>
            </a:rPr>
            <a:t>Local Revenue Fund 2011</a:t>
          </a:r>
        </a:p>
        <a:p>
          <a:pPr algn="l"/>
          <a:r>
            <a:rPr lang="en-US" sz="1600" dirty="0">
              <a:latin typeface="Aharoni" panose="02010803020104030203" pitchFamily="2" charset="-79"/>
              <a:cs typeface="Aharoni" panose="02010803020104030203" pitchFamily="2" charset="-79"/>
            </a:rPr>
            <a:t>Sales &amp; Use Tax 6051.15 &amp; 6201.15  VLF 11001.5 &amp; 11005</a:t>
          </a:r>
        </a:p>
      </dgm:t>
    </dgm:pt>
    <dgm:pt modelId="{21B43B09-9202-49BC-9D5B-27E800F996C9}" type="parTrans" cxnId="{BCF06E9D-BAC5-46F8-B255-784E866650A2}">
      <dgm:prSet/>
      <dgm:spPr/>
      <dgm:t>
        <a:bodyPr/>
        <a:lstStyle/>
        <a:p>
          <a:endParaRPr lang="en-US"/>
        </a:p>
      </dgm:t>
    </dgm:pt>
    <dgm:pt modelId="{C049863C-4B7A-4CFF-9D4A-A8D9C9943B98}" type="sibTrans" cxnId="{BCF06E9D-BAC5-46F8-B255-784E866650A2}">
      <dgm:prSet/>
      <dgm:spPr/>
      <dgm:t>
        <a:bodyPr/>
        <a:lstStyle/>
        <a:p>
          <a:endParaRPr lang="en-US"/>
        </a:p>
      </dgm:t>
    </dgm:pt>
    <dgm:pt modelId="{85587869-1EBD-41F5-9AC0-C2579F4ECB9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Mental Health Account</a:t>
          </a:r>
        </a:p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(1991 Mental Health Responsibilities)</a:t>
          </a:r>
        </a:p>
      </dgm:t>
    </dgm:pt>
    <dgm:pt modelId="{097304C5-757F-494C-816F-A39AA2CE9F8F}" type="parTrans" cxnId="{F092DD72-E3ED-4007-9D5F-9E65DE3A8C82}">
      <dgm:prSet/>
      <dgm:spPr/>
      <dgm:t>
        <a:bodyPr/>
        <a:lstStyle/>
        <a:p>
          <a:endParaRPr lang="en-US"/>
        </a:p>
      </dgm:t>
    </dgm:pt>
    <dgm:pt modelId="{F1B51029-C4CD-48D7-A85E-6BEE416ABA28}" type="sibTrans" cxnId="{F092DD72-E3ED-4007-9D5F-9E65DE3A8C82}">
      <dgm:prSet/>
      <dgm:spPr/>
      <dgm:t>
        <a:bodyPr/>
        <a:lstStyle/>
        <a:p>
          <a:endParaRPr lang="en-US"/>
        </a:p>
      </dgm:t>
    </dgm:pt>
    <dgm:pt modelId="{B2594DF6-62B6-4BC4-9AE6-E776968D378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Aharoni" panose="02010803020104030203" pitchFamily="2" charset="-79"/>
              <a:cs typeface="Aharoni" panose="02010803020104030203" pitchFamily="2" charset="-79"/>
            </a:rPr>
            <a:t>Support Services Account</a:t>
          </a:r>
        </a:p>
      </dgm:t>
    </dgm:pt>
    <dgm:pt modelId="{6B764C56-3F4E-4C04-B84A-FDB24893BD56}" type="parTrans" cxnId="{36309488-C458-4676-A967-02814EEC6CEC}">
      <dgm:prSet/>
      <dgm:spPr/>
      <dgm:t>
        <a:bodyPr/>
        <a:lstStyle/>
        <a:p>
          <a:endParaRPr lang="en-US"/>
        </a:p>
      </dgm:t>
    </dgm:pt>
    <dgm:pt modelId="{7F7EBB3F-199F-40DE-9EBC-20CB8CAB1E16}" type="sibTrans" cxnId="{36309488-C458-4676-A967-02814EEC6CEC}">
      <dgm:prSet/>
      <dgm:spPr/>
      <dgm:t>
        <a:bodyPr/>
        <a:lstStyle/>
        <a:p>
          <a:endParaRPr lang="en-US"/>
        </a:p>
      </dgm:t>
    </dgm:pt>
    <dgm:pt modelId="{4F16FD6F-CE69-4D0A-B4CC-EA5FA7BC8BA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Law Enforcement Services Account</a:t>
          </a:r>
        </a:p>
      </dgm:t>
    </dgm:pt>
    <dgm:pt modelId="{6B920328-C93A-459C-945C-87B2BFC34EDD}" type="parTrans" cxnId="{FC230B50-2F6C-49C6-ABA5-D0B73B9C4B39}">
      <dgm:prSet/>
      <dgm:spPr/>
      <dgm:t>
        <a:bodyPr/>
        <a:lstStyle/>
        <a:p>
          <a:endParaRPr lang="en-US"/>
        </a:p>
      </dgm:t>
    </dgm:pt>
    <dgm:pt modelId="{EBC6695C-F72E-4FC0-991C-2EAC5B41C718}" type="sibTrans" cxnId="{FC230B50-2F6C-49C6-ABA5-D0B73B9C4B39}">
      <dgm:prSet/>
      <dgm:spPr/>
      <dgm:t>
        <a:bodyPr/>
        <a:lstStyle/>
        <a:p>
          <a:endParaRPr lang="en-US"/>
        </a:p>
      </dgm:t>
    </dgm:pt>
    <dgm:pt modelId="{119B3926-BFC8-4AFC-B208-77F0C77B2B55}" type="pres">
      <dgm:prSet presAssocID="{AE7F56D3-25E2-4D38-A1F9-0C146033F3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9D9286-4DC3-4404-9A21-61B52C5BCDD3}" type="pres">
      <dgm:prSet presAssocID="{C4A9A53C-A1F9-48BC-9859-8318E2DBBADC}" presName="hierRoot1" presStyleCnt="0">
        <dgm:presLayoutVars>
          <dgm:hierBranch val="init"/>
        </dgm:presLayoutVars>
      </dgm:prSet>
      <dgm:spPr/>
    </dgm:pt>
    <dgm:pt modelId="{4C8D35DE-066C-45CB-81FE-D881324C4FC7}" type="pres">
      <dgm:prSet presAssocID="{C4A9A53C-A1F9-48BC-9859-8318E2DBBADC}" presName="rootComposite1" presStyleCnt="0"/>
      <dgm:spPr/>
    </dgm:pt>
    <dgm:pt modelId="{1D7A7060-ACCB-4AAD-AB10-48D33FBBCC26}" type="pres">
      <dgm:prSet presAssocID="{C4A9A53C-A1F9-48BC-9859-8318E2DBBADC}" presName="rootText1" presStyleLbl="node0" presStyleIdx="0" presStyleCnt="1" custScaleX="249750" custScaleY="138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D0A72F-9900-4C11-99D4-D0C283F506A8}" type="pres">
      <dgm:prSet presAssocID="{C4A9A53C-A1F9-48BC-9859-8318E2DBBAD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F532F3E-3C7C-421A-B1AF-3193C3D0ADEE}" type="pres">
      <dgm:prSet presAssocID="{C4A9A53C-A1F9-48BC-9859-8318E2DBBADC}" presName="hierChild2" presStyleCnt="0"/>
      <dgm:spPr/>
    </dgm:pt>
    <dgm:pt modelId="{95CC4AE4-180A-4095-AA17-A70EF27CE5DB}" type="pres">
      <dgm:prSet presAssocID="{097304C5-757F-494C-816F-A39AA2CE9F8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EDAA4E3-8FCA-4A9C-AB92-61E3B2EF9A4C}" type="pres">
      <dgm:prSet presAssocID="{85587869-1EBD-41F5-9AC0-C2579F4ECB95}" presName="hierRoot2" presStyleCnt="0">
        <dgm:presLayoutVars>
          <dgm:hierBranch val="init"/>
        </dgm:presLayoutVars>
      </dgm:prSet>
      <dgm:spPr/>
    </dgm:pt>
    <dgm:pt modelId="{FFDB1E82-18B5-49FE-A597-2DBF5EC7894E}" type="pres">
      <dgm:prSet presAssocID="{85587869-1EBD-41F5-9AC0-C2579F4ECB95}" presName="rootComposite" presStyleCnt="0"/>
      <dgm:spPr/>
    </dgm:pt>
    <dgm:pt modelId="{ACD376F0-0F8F-4CE4-BBEB-6599B3B13844}" type="pres">
      <dgm:prSet presAssocID="{85587869-1EBD-41F5-9AC0-C2579F4ECB9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6FB595-A9C4-401B-8834-CC618CFCBB1C}" type="pres">
      <dgm:prSet presAssocID="{85587869-1EBD-41F5-9AC0-C2579F4ECB95}" presName="rootConnector" presStyleLbl="node2" presStyleIdx="0" presStyleCnt="3"/>
      <dgm:spPr/>
      <dgm:t>
        <a:bodyPr/>
        <a:lstStyle/>
        <a:p>
          <a:endParaRPr lang="en-US"/>
        </a:p>
      </dgm:t>
    </dgm:pt>
    <dgm:pt modelId="{C1E118FE-AD17-4109-BA1B-15622F2DF8DA}" type="pres">
      <dgm:prSet presAssocID="{85587869-1EBD-41F5-9AC0-C2579F4ECB95}" presName="hierChild4" presStyleCnt="0"/>
      <dgm:spPr/>
    </dgm:pt>
    <dgm:pt modelId="{62EE8CC2-B2C2-4FCC-B379-197FBEF5ECB0}" type="pres">
      <dgm:prSet presAssocID="{85587869-1EBD-41F5-9AC0-C2579F4ECB95}" presName="hierChild5" presStyleCnt="0"/>
      <dgm:spPr/>
    </dgm:pt>
    <dgm:pt modelId="{278109AC-5C2D-49F2-8301-867701B73D4B}" type="pres">
      <dgm:prSet presAssocID="{6B764C56-3F4E-4C04-B84A-FDB24893BD5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33C5B6D-D241-4E64-B979-E579DF6BF037}" type="pres">
      <dgm:prSet presAssocID="{B2594DF6-62B6-4BC4-9AE6-E776968D3789}" presName="hierRoot2" presStyleCnt="0">
        <dgm:presLayoutVars>
          <dgm:hierBranch val="init"/>
        </dgm:presLayoutVars>
      </dgm:prSet>
      <dgm:spPr/>
    </dgm:pt>
    <dgm:pt modelId="{4E13074D-BF02-4A7F-84E8-81D2E650930F}" type="pres">
      <dgm:prSet presAssocID="{B2594DF6-62B6-4BC4-9AE6-E776968D3789}" presName="rootComposite" presStyleCnt="0"/>
      <dgm:spPr/>
    </dgm:pt>
    <dgm:pt modelId="{223973E7-24E3-4D6E-914C-A0DD95732214}" type="pres">
      <dgm:prSet presAssocID="{B2594DF6-62B6-4BC4-9AE6-E776968D378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5B48B0-168E-4AF7-B6B7-35BA4BB7CC1F}" type="pres">
      <dgm:prSet presAssocID="{B2594DF6-62B6-4BC4-9AE6-E776968D3789}" presName="rootConnector" presStyleLbl="node2" presStyleIdx="1" presStyleCnt="3"/>
      <dgm:spPr/>
      <dgm:t>
        <a:bodyPr/>
        <a:lstStyle/>
        <a:p>
          <a:endParaRPr lang="en-US"/>
        </a:p>
      </dgm:t>
    </dgm:pt>
    <dgm:pt modelId="{6524CA4A-3D90-4032-9706-A431061E483E}" type="pres">
      <dgm:prSet presAssocID="{B2594DF6-62B6-4BC4-9AE6-E776968D3789}" presName="hierChild4" presStyleCnt="0"/>
      <dgm:spPr/>
    </dgm:pt>
    <dgm:pt modelId="{8E2EBFA8-9E27-4EA3-AE4E-D52213512133}" type="pres">
      <dgm:prSet presAssocID="{B2594DF6-62B6-4BC4-9AE6-E776968D3789}" presName="hierChild5" presStyleCnt="0"/>
      <dgm:spPr/>
    </dgm:pt>
    <dgm:pt modelId="{E8D60F19-DD58-4079-9397-C56F39361177}" type="pres">
      <dgm:prSet presAssocID="{6B920328-C93A-459C-945C-87B2BFC34ED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801E912-26A6-4D84-B80A-7337922A5907}" type="pres">
      <dgm:prSet presAssocID="{4F16FD6F-CE69-4D0A-B4CC-EA5FA7BC8BA2}" presName="hierRoot2" presStyleCnt="0">
        <dgm:presLayoutVars>
          <dgm:hierBranch val="init"/>
        </dgm:presLayoutVars>
      </dgm:prSet>
      <dgm:spPr/>
    </dgm:pt>
    <dgm:pt modelId="{E41CFD6E-145B-4719-9F9F-0D5C19FF39A5}" type="pres">
      <dgm:prSet presAssocID="{4F16FD6F-CE69-4D0A-B4CC-EA5FA7BC8BA2}" presName="rootComposite" presStyleCnt="0"/>
      <dgm:spPr/>
    </dgm:pt>
    <dgm:pt modelId="{92A6268A-CBED-421B-ADE0-FF17DB776AF3}" type="pres">
      <dgm:prSet presAssocID="{4F16FD6F-CE69-4D0A-B4CC-EA5FA7BC8BA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00869D-8CBF-4657-ADB7-60FEB70F8F6C}" type="pres">
      <dgm:prSet presAssocID="{4F16FD6F-CE69-4D0A-B4CC-EA5FA7BC8BA2}" presName="rootConnector" presStyleLbl="node2" presStyleIdx="2" presStyleCnt="3"/>
      <dgm:spPr/>
      <dgm:t>
        <a:bodyPr/>
        <a:lstStyle/>
        <a:p>
          <a:endParaRPr lang="en-US"/>
        </a:p>
      </dgm:t>
    </dgm:pt>
    <dgm:pt modelId="{4A413CE0-D2D8-40C2-B5A4-E9EEC76CED04}" type="pres">
      <dgm:prSet presAssocID="{4F16FD6F-CE69-4D0A-B4CC-EA5FA7BC8BA2}" presName="hierChild4" presStyleCnt="0"/>
      <dgm:spPr/>
    </dgm:pt>
    <dgm:pt modelId="{1DEB683B-FD2F-4BA4-B265-7C44CE5C8DF5}" type="pres">
      <dgm:prSet presAssocID="{4F16FD6F-CE69-4D0A-B4CC-EA5FA7BC8BA2}" presName="hierChild5" presStyleCnt="0"/>
      <dgm:spPr/>
    </dgm:pt>
    <dgm:pt modelId="{BEEEE97A-AA14-445D-8981-282499A3A424}" type="pres">
      <dgm:prSet presAssocID="{C4A9A53C-A1F9-48BC-9859-8318E2DBBADC}" presName="hierChild3" presStyleCnt="0"/>
      <dgm:spPr/>
    </dgm:pt>
  </dgm:ptLst>
  <dgm:cxnLst>
    <dgm:cxn modelId="{87F3FEBF-83AA-446F-89AB-E5F8D64E7FC9}" type="presOf" srcId="{6B764C56-3F4E-4C04-B84A-FDB24893BD56}" destId="{278109AC-5C2D-49F2-8301-867701B73D4B}" srcOrd="0" destOrd="0" presId="urn:microsoft.com/office/officeart/2005/8/layout/orgChart1"/>
    <dgm:cxn modelId="{FC230B50-2F6C-49C6-ABA5-D0B73B9C4B39}" srcId="{C4A9A53C-A1F9-48BC-9859-8318E2DBBADC}" destId="{4F16FD6F-CE69-4D0A-B4CC-EA5FA7BC8BA2}" srcOrd="2" destOrd="0" parTransId="{6B920328-C93A-459C-945C-87B2BFC34EDD}" sibTransId="{EBC6695C-F72E-4FC0-991C-2EAC5B41C718}"/>
    <dgm:cxn modelId="{983BBB59-3848-42C6-9BF0-424243676D20}" type="presOf" srcId="{C4A9A53C-A1F9-48BC-9859-8318E2DBBADC}" destId="{D7D0A72F-9900-4C11-99D4-D0C283F506A8}" srcOrd="1" destOrd="0" presId="urn:microsoft.com/office/officeart/2005/8/layout/orgChart1"/>
    <dgm:cxn modelId="{18CB33AA-379C-4A5B-9D47-DB9A50372F43}" type="presOf" srcId="{4F16FD6F-CE69-4D0A-B4CC-EA5FA7BC8BA2}" destId="{92A6268A-CBED-421B-ADE0-FF17DB776AF3}" srcOrd="0" destOrd="0" presId="urn:microsoft.com/office/officeart/2005/8/layout/orgChart1"/>
    <dgm:cxn modelId="{846B1684-1F1D-4890-89CC-5B9C26A15FCB}" type="presOf" srcId="{AE7F56D3-25E2-4D38-A1F9-0C146033F358}" destId="{119B3926-BFC8-4AFC-B208-77F0C77B2B55}" srcOrd="0" destOrd="0" presId="urn:microsoft.com/office/officeart/2005/8/layout/orgChart1"/>
    <dgm:cxn modelId="{BCF06E9D-BAC5-46F8-B255-784E866650A2}" srcId="{AE7F56D3-25E2-4D38-A1F9-0C146033F358}" destId="{C4A9A53C-A1F9-48BC-9859-8318E2DBBADC}" srcOrd="0" destOrd="0" parTransId="{21B43B09-9202-49BC-9D5B-27E800F996C9}" sibTransId="{C049863C-4B7A-4CFF-9D4A-A8D9C9943B98}"/>
    <dgm:cxn modelId="{EEEDB68C-0865-45FD-8B39-53B8ED773E0E}" type="presOf" srcId="{C4A9A53C-A1F9-48BC-9859-8318E2DBBADC}" destId="{1D7A7060-ACCB-4AAD-AB10-48D33FBBCC26}" srcOrd="0" destOrd="0" presId="urn:microsoft.com/office/officeart/2005/8/layout/orgChart1"/>
    <dgm:cxn modelId="{0A0B4AE5-FEC3-4F2F-8F5B-C86D492165CE}" type="presOf" srcId="{85587869-1EBD-41F5-9AC0-C2579F4ECB95}" destId="{A56FB595-A9C4-401B-8834-CC618CFCBB1C}" srcOrd="1" destOrd="0" presId="urn:microsoft.com/office/officeart/2005/8/layout/orgChart1"/>
    <dgm:cxn modelId="{F092DD72-E3ED-4007-9D5F-9E65DE3A8C82}" srcId="{C4A9A53C-A1F9-48BC-9859-8318E2DBBADC}" destId="{85587869-1EBD-41F5-9AC0-C2579F4ECB95}" srcOrd="0" destOrd="0" parTransId="{097304C5-757F-494C-816F-A39AA2CE9F8F}" sibTransId="{F1B51029-C4CD-48D7-A85E-6BEE416ABA28}"/>
    <dgm:cxn modelId="{36309488-C458-4676-A967-02814EEC6CEC}" srcId="{C4A9A53C-A1F9-48BC-9859-8318E2DBBADC}" destId="{B2594DF6-62B6-4BC4-9AE6-E776968D3789}" srcOrd="1" destOrd="0" parTransId="{6B764C56-3F4E-4C04-B84A-FDB24893BD56}" sibTransId="{7F7EBB3F-199F-40DE-9EBC-20CB8CAB1E16}"/>
    <dgm:cxn modelId="{261BB1ED-AB4C-4B89-A8EF-DECF3B197D18}" type="presOf" srcId="{097304C5-757F-494C-816F-A39AA2CE9F8F}" destId="{95CC4AE4-180A-4095-AA17-A70EF27CE5DB}" srcOrd="0" destOrd="0" presId="urn:microsoft.com/office/officeart/2005/8/layout/orgChart1"/>
    <dgm:cxn modelId="{58977B91-06C1-49BC-9C0F-F1F11053A548}" type="presOf" srcId="{85587869-1EBD-41F5-9AC0-C2579F4ECB95}" destId="{ACD376F0-0F8F-4CE4-BBEB-6599B3B13844}" srcOrd="0" destOrd="0" presId="urn:microsoft.com/office/officeart/2005/8/layout/orgChart1"/>
    <dgm:cxn modelId="{99B2381F-6A10-4758-AAF1-1C2175BD085D}" type="presOf" srcId="{B2594DF6-62B6-4BC4-9AE6-E776968D3789}" destId="{223973E7-24E3-4D6E-914C-A0DD95732214}" srcOrd="0" destOrd="0" presId="urn:microsoft.com/office/officeart/2005/8/layout/orgChart1"/>
    <dgm:cxn modelId="{79FEBE17-DEBF-4FEA-99FE-157FD07D4FAC}" type="presOf" srcId="{6B920328-C93A-459C-945C-87B2BFC34EDD}" destId="{E8D60F19-DD58-4079-9397-C56F39361177}" srcOrd="0" destOrd="0" presId="urn:microsoft.com/office/officeart/2005/8/layout/orgChart1"/>
    <dgm:cxn modelId="{AC0398A3-FDF8-4345-89C4-9AA113E59132}" type="presOf" srcId="{B2594DF6-62B6-4BC4-9AE6-E776968D3789}" destId="{CD5B48B0-168E-4AF7-B6B7-35BA4BB7CC1F}" srcOrd="1" destOrd="0" presId="urn:microsoft.com/office/officeart/2005/8/layout/orgChart1"/>
    <dgm:cxn modelId="{28C16D0A-310E-4F5D-A20A-EFA7D4324A0E}" type="presOf" srcId="{4F16FD6F-CE69-4D0A-B4CC-EA5FA7BC8BA2}" destId="{3E00869D-8CBF-4657-ADB7-60FEB70F8F6C}" srcOrd="1" destOrd="0" presId="urn:microsoft.com/office/officeart/2005/8/layout/orgChart1"/>
    <dgm:cxn modelId="{621A5E4A-26AD-4E80-A0DA-8BB9B9AD5ED3}" type="presParOf" srcId="{119B3926-BFC8-4AFC-B208-77F0C77B2B55}" destId="{399D9286-4DC3-4404-9A21-61B52C5BCDD3}" srcOrd="0" destOrd="0" presId="urn:microsoft.com/office/officeart/2005/8/layout/orgChart1"/>
    <dgm:cxn modelId="{905CD6D1-3167-415D-AA60-7635154B6C6C}" type="presParOf" srcId="{399D9286-4DC3-4404-9A21-61B52C5BCDD3}" destId="{4C8D35DE-066C-45CB-81FE-D881324C4FC7}" srcOrd="0" destOrd="0" presId="urn:microsoft.com/office/officeart/2005/8/layout/orgChart1"/>
    <dgm:cxn modelId="{F8038BF5-D69A-41F5-88B0-8986C56F0D35}" type="presParOf" srcId="{4C8D35DE-066C-45CB-81FE-D881324C4FC7}" destId="{1D7A7060-ACCB-4AAD-AB10-48D33FBBCC26}" srcOrd="0" destOrd="0" presId="urn:microsoft.com/office/officeart/2005/8/layout/orgChart1"/>
    <dgm:cxn modelId="{0BBC5DA1-ED85-48B1-8F8F-6041B727B147}" type="presParOf" srcId="{4C8D35DE-066C-45CB-81FE-D881324C4FC7}" destId="{D7D0A72F-9900-4C11-99D4-D0C283F506A8}" srcOrd="1" destOrd="0" presId="urn:microsoft.com/office/officeart/2005/8/layout/orgChart1"/>
    <dgm:cxn modelId="{487B6807-8FEA-4CF5-9EA3-DD17A766F6BC}" type="presParOf" srcId="{399D9286-4DC3-4404-9A21-61B52C5BCDD3}" destId="{7F532F3E-3C7C-421A-B1AF-3193C3D0ADEE}" srcOrd="1" destOrd="0" presId="urn:microsoft.com/office/officeart/2005/8/layout/orgChart1"/>
    <dgm:cxn modelId="{6F81A397-C86A-495D-AF59-CAFC96EB88D8}" type="presParOf" srcId="{7F532F3E-3C7C-421A-B1AF-3193C3D0ADEE}" destId="{95CC4AE4-180A-4095-AA17-A70EF27CE5DB}" srcOrd="0" destOrd="0" presId="urn:microsoft.com/office/officeart/2005/8/layout/orgChart1"/>
    <dgm:cxn modelId="{90324A73-CDAB-4FA9-9295-F3FAE01597DC}" type="presParOf" srcId="{7F532F3E-3C7C-421A-B1AF-3193C3D0ADEE}" destId="{EEDAA4E3-8FCA-4A9C-AB92-61E3B2EF9A4C}" srcOrd="1" destOrd="0" presId="urn:microsoft.com/office/officeart/2005/8/layout/orgChart1"/>
    <dgm:cxn modelId="{48E66043-D399-4A2B-86A5-5A9A61ED6BDF}" type="presParOf" srcId="{EEDAA4E3-8FCA-4A9C-AB92-61E3B2EF9A4C}" destId="{FFDB1E82-18B5-49FE-A597-2DBF5EC7894E}" srcOrd="0" destOrd="0" presId="urn:microsoft.com/office/officeart/2005/8/layout/orgChart1"/>
    <dgm:cxn modelId="{02E9B7A9-A682-4866-AE29-66520729F5FC}" type="presParOf" srcId="{FFDB1E82-18B5-49FE-A597-2DBF5EC7894E}" destId="{ACD376F0-0F8F-4CE4-BBEB-6599B3B13844}" srcOrd="0" destOrd="0" presId="urn:microsoft.com/office/officeart/2005/8/layout/orgChart1"/>
    <dgm:cxn modelId="{93D3ACD5-647F-4BCA-BC7E-C9C017AE24CF}" type="presParOf" srcId="{FFDB1E82-18B5-49FE-A597-2DBF5EC7894E}" destId="{A56FB595-A9C4-401B-8834-CC618CFCBB1C}" srcOrd="1" destOrd="0" presId="urn:microsoft.com/office/officeart/2005/8/layout/orgChart1"/>
    <dgm:cxn modelId="{332F479F-5AF8-4164-8E17-F489C2208D0C}" type="presParOf" srcId="{EEDAA4E3-8FCA-4A9C-AB92-61E3B2EF9A4C}" destId="{C1E118FE-AD17-4109-BA1B-15622F2DF8DA}" srcOrd="1" destOrd="0" presId="urn:microsoft.com/office/officeart/2005/8/layout/orgChart1"/>
    <dgm:cxn modelId="{29E951E9-C22F-4206-A647-6EF302422B10}" type="presParOf" srcId="{EEDAA4E3-8FCA-4A9C-AB92-61E3B2EF9A4C}" destId="{62EE8CC2-B2C2-4FCC-B379-197FBEF5ECB0}" srcOrd="2" destOrd="0" presId="urn:microsoft.com/office/officeart/2005/8/layout/orgChart1"/>
    <dgm:cxn modelId="{3DF1F16C-2302-4CEE-BFB3-D32E07E1780B}" type="presParOf" srcId="{7F532F3E-3C7C-421A-B1AF-3193C3D0ADEE}" destId="{278109AC-5C2D-49F2-8301-867701B73D4B}" srcOrd="2" destOrd="0" presId="urn:microsoft.com/office/officeart/2005/8/layout/orgChart1"/>
    <dgm:cxn modelId="{45259D69-FF8A-4A31-9322-921CEE8E3A07}" type="presParOf" srcId="{7F532F3E-3C7C-421A-B1AF-3193C3D0ADEE}" destId="{B33C5B6D-D241-4E64-B979-E579DF6BF037}" srcOrd="3" destOrd="0" presId="urn:microsoft.com/office/officeart/2005/8/layout/orgChart1"/>
    <dgm:cxn modelId="{EA8568FA-4ABE-45F9-BE89-642960334534}" type="presParOf" srcId="{B33C5B6D-D241-4E64-B979-E579DF6BF037}" destId="{4E13074D-BF02-4A7F-84E8-81D2E650930F}" srcOrd="0" destOrd="0" presId="urn:microsoft.com/office/officeart/2005/8/layout/orgChart1"/>
    <dgm:cxn modelId="{5C62AFEF-CD54-4DC7-BD81-FF22272F9C64}" type="presParOf" srcId="{4E13074D-BF02-4A7F-84E8-81D2E650930F}" destId="{223973E7-24E3-4D6E-914C-A0DD95732214}" srcOrd="0" destOrd="0" presId="urn:microsoft.com/office/officeart/2005/8/layout/orgChart1"/>
    <dgm:cxn modelId="{EED752EB-77D6-411D-88BA-54A55060D6CE}" type="presParOf" srcId="{4E13074D-BF02-4A7F-84E8-81D2E650930F}" destId="{CD5B48B0-168E-4AF7-B6B7-35BA4BB7CC1F}" srcOrd="1" destOrd="0" presId="urn:microsoft.com/office/officeart/2005/8/layout/orgChart1"/>
    <dgm:cxn modelId="{9FABEF3E-E9A9-4565-BE2E-CBFDE97E31D4}" type="presParOf" srcId="{B33C5B6D-D241-4E64-B979-E579DF6BF037}" destId="{6524CA4A-3D90-4032-9706-A431061E483E}" srcOrd="1" destOrd="0" presId="urn:microsoft.com/office/officeart/2005/8/layout/orgChart1"/>
    <dgm:cxn modelId="{A9AA9A9C-DBB2-4685-9553-CBDDFEF2A9CA}" type="presParOf" srcId="{B33C5B6D-D241-4E64-B979-E579DF6BF037}" destId="{8E2EBFA8-9E27-4EA3-AE4E-D52213512133}" srcOrd="2" destOrd="0" presId="urn:microsoft.com/office/officeart/2005/8/layout/orgChart1"/>
    <dgm:cxn modelId="{711F5730-EB4B-4AFF-8F4C-1332EEB82042}" type="presParOf" srcId="{7F532F3E-3C7C-421A-B1AF-3193C3D0ADEE}" destId="{E8D60F19-DD58-4079-9397-C56F39361177}" srcOrd="4" destOrd="0" presId="urn:microsoft.com/office/officeart/2005/8/layout/orgChart1"/>
    <dgm:cxn modelId="{DAC355CF-AD69-49C7-996F-2A941B6854D9}" type="presParOf" srcId="{7F532F3E-3C7C-421A-B1AF-3193C3D0ADEE}" destId="{B801E912-26A6-4D84-B80A-7337922A5907}" srcOrd="5" destOrd="0" presId="urn:microsoft.com/office/officeart/2005/8/layout/orgChart1"/>
    <dgm:cxn modelId="{067A8863-FC8D-4FF6-81AA-082CC6BEB6FE}" type="presParOf" srcId="{B801E912-26A6-4D84-B80A-7337922A5907}" destId="{E41CFD6E-145B-4719-9F9F-0D5C19FF39A5}" srcOrd="0" destOrd="0" presId="urn:microsoft.com/office/officeart/2005/8/layout/orgChart1"/>
    <dgm:cxn modelId="{EF271B76-AC2F-4EBF-8FE0-E59605C4A0D3}" type="presParOf" srcId="{E41CFD6E-145B-4719-9F9F-0D5C19FF39A5}" destId="{92A6268A-CBED-421B-ADE0-FF17DB776AF3}" srcOrd="0" destOrd="0" presId="urn:microsoft.com/office/officeart/2005/8/layout/orgChart1"/>
    <dgm:cxn modelId="{5A5ED770-9447-4783-9030-1A097761ECF3}" type="presParOf" srcId="{E41CFD6E-145B-4719-9F9F-0D5C19FF39A5}" destId="{3E00869D-8CBF-4657-ADB7-60FEB70F8F6C}" srcOrd="1" destOrd="0" presId="urn:microsoft.com/office/officeart/2005/8/layout/orgChart1"/>
    <dgm:cxn modelId="{BA557AE2-D572-48AA-9877-AE70A324DE38}" type="presParOf" srcId="{B801E912-26A6-4D84-B80A-7337922A5907}" destId="{4A413CE0-D2D8-40C2-B5A4-E9EEC76CED04}" srcOrd="1" destOrd="0" presId="urn:microsoft.com/office/officeart/2005/8/layout/orgChart1"/>
    <dgm:cxn modelId="{1BF50D4C-1595-471A-9861-C3C635F71001}" type="presParOf" srcId="{B801E912-26A6-4D84-B80A-7337922A5907}" destId="{1DEB683B-FD2F-4BA4-B265-7C44CE5C8DF5}" srcOrd="2" destOrd="0" presId="urn:microsoft.com/office/officeart/2005/8/layout/orgChart1"/>
    <dgm:cxn modelId="{ABFD95B5-8514-44ED-A31D-518669AB91D5}" type="presParOf" srcId="{399D9286-4DC3-4404-9A21-61B52C5BCDD3}" destId="{BEEEE97A-AA14-445D-8981-282499A3A4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7F56D3-25E2-4D38-A1F9-0C146033F358}" type="doc">
      <dgm:prSet loTypeId="urn:microsoft.com/office/officeart/2005/8/layout/orgChart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4A9A53C-A1F9-48BC-9859-8318E2DBBAD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dirty="0">
              <a:latin typeface="Aharoni" panose="02010803020104030203" pitchFamily="2" charset="-79"/>
              <a:cs typeface="Aharoni" panose="02010803020104030203" pitchFamily="2" charset="-79"/>
            </a:rPr>
            <a:t>Local Revenue Fund 2011</a:t>
          </a:r>
        </a:p>
        <a:p>
          <a:pPr algn="ctr"/>
          <a:r>
            <a:rPr lang="en-US" sz="1600" dirty="0">
              <a:latin typeface="Aharoni" panose="02010803020104030203" pitchFamily="2" charset="-79"/>
              <a:cs typeface="Aharoni" panose="02010803020104030203" pitchFamily="2" charset="-79"/>
            </a:rPr>
            <a:t>Sales Tax 6051.15 &amp; 6201.15</a:t>
          </a:r>
        </a:p>
      </dgm:t>
    </dgm:pt>
    <dgm:pt modelId="{21B43B09-9202-49BC-9D5B-27E800F996C9}" type="parTrans" cxnId="{BCF06E9D-BAC5-46F8-B255-784E866650A2}">
      <dgm:prSet/>
      <dgm:spPr/>
      <dgm:t>
        <a:bodyPr/>
        <a:lstStyle/>
        <a:p>
          <a:endParaRPr lang="en-US"/>
        </a:p>
      </dgm:t>
    </dgm:pt>
    <dgm:pt modelId="{C049863C-4B7A-4CFF-9D4A-A8D9C9943B98}" type="sibTrans" cxnId="{BCF06E9D-BAC5-46F8-B255-784E866650A2}">
      <dgm:prSet/>
      <dgm:spPr/>
      <dgm:t>
        <a:bodyPr/>
        <a:lstStyle/>
        <a:p>
          <a:endParaRPr lang="en-US"/>
        </a:p>
      </dgm:t>
    </dgm:pt>
    <dgm:pt modelId="{85587869-1EBD-41F5-9AC0-C2579F4ECB9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Mental Health Account</a:t>
          </a:r>
        </a:p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(1991 Mental Health Responsibilities)</a:t>
          </a:r>
        </a:p>
      </dgm:t>
    </dgm:pt>
    <dgm:pt modelId="{097304C5-757F-494C-816F-A39AA2CE9F8F}" type="parTrans" cxnId="{F092DD72-E3ED-4007-9D5F-9E65DE3A8C82}">
      <dgm:prSet/>
      <dgm:spPr/>
      <dgm:t>
        <a:bodyPr/>
        <a:lstStyle/>
        <a:p>
          <a:endParaRPr lang="en-US"/>
        </a:p>
      </dgm:t>
    </dgm:pt>
    <dgm:pt modelId="{F1B51029-C4CD-48D7-A85E-6BEE416ABA28}" type="sibTrans" cxnId="{F092DD72-E3ED-4007-9D5F-9E65DE3A8C82}">
      <dgm:prSet/>
      <dgm:spPr/>
      <dgm:t>
        <a:bodyPr/>
        <a:lstStyle/>
        <a:p>
          <a:endParaRPr lang="en-US"/>
        </a:p>
      </dgm:t>
    </dgm:pt>
    <dgm:pt modelId="{119B3926-BFC8-4AFC-B208-77F0C77B2B55}" type="pres">
      <dgm:prSet presAssocID="{AE7F56D3-25E2-4D38-A1F9-0C146033F3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9D9286-4DC3-4404-9A21-61B52C5BCDD3}" type="pres">
      <dgm:prSet presAssocID="{C4A9A53C-A1F9-48BC-9859-8318E2DBBADC}" presName="hierRoot1" presStyleCnt="0">
        <dgm:presLayoutVars>
          <dgm:hierBranch val="init"/>
        </dgm:presLayoutVars>
      </dgm:prSet>
      <dgm:spPr/>
    </dgm:pt>
    <dgm:pt modelId="{4C8D35DE-066C-45CB-81FE-D881324C4FC7}" type="pres">
      <dgm:prSet presAssocID="{C4A9A53C-A1F9-48BC-9859-8318E2DBBADC}" presName="rootComposite1" presStyleCnt="0"/>
      <dgm:spPr/>
    </dgm:pt>
    <dgm:pt modelId="{1D7A7060-ACCB-4AAD-AB10-48D33FBBCC26}" type="pres">
      <dgm:prSet presAssocID="{C4A9A53C-A1F9-48BC-9859-8318E2DBBADC}" presName="rootText1" presStyleLbl="node0" presStyleIdx="0" presStyleCnt="1" custScaleX="230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D0A72F-9900-4C11-99D4-D0C283F506A8}" type="pres">
      <dgm:prSet presAssocID="{C4A9A53C-A1F9-48BC-9859-8318E2DBBAD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F532F3E-3C7C-421A-B1AF-3193C3D0ADEE}" type="pres">
      <dgm:prSet presAssocID="{C4A9A53C-A1F9-48BC-9859-8318E2DBBADC}" presName="hierChild2" presStyleCnt="0"/>
      <dgm:spPr/>
    </dgm:pt>
    <dgm:pt modelId="{95CC4AE4-180A-4095-AA17-A70EF27CE5DB}" type="pres">
      <dgm:prSet presAssocID="{097304C5-757F-494C-816F-A39AA2CE9F8F}" presName="Name37" presStyleLbl="parChTrans1D2" presStyleIdx="0" presStyleCnt="1"/>
      <dgm:spPr/>
      <dgm:t>
        <a:bodyPr/>
        <a:lstStyle/>
        <a:p>
          <a:endParaRPr lang="en-US"/>
        </a:p>
      </dgm:t>
    </dgm:pt>
    <dgm:pt modelId="{EEDAA4E3-8FCA-4A9C-AB92-61E3B2EF9A4C}" type="pres">
      <dgm:prSet presAssocID="{85587869-1EBD-41F5-9AC0-C2579F4ECB95}" presName="hierRoot2" presStyleCnt="0">
        <dgm:presLayoutVars>
          <dgm:hierBranch val="init"/>
        </dgm:presLayoutVars>
      </dgm:prSet>
      <dgm:spPr/>
    </dgm:pt>
    <dgm:pt modelId="{FFDB1E82-18B5-49FE-A597-2DBF5EC7894E}" type="pres">
      <dgm:prSet presAssocID="{85587869-1EBD-41F5-9AC0-C2579F4ECB95}" presName="rootComposite" presStyleCnt="0"/>
      <dgm:spPr/>
    </dgm:pt>
    <dgm:pt modelId="{ACD376F0-0F8F-4CE4-BBEB-6599B3B13844}" type="pres">
      <dgm:prSet presAssocID="{85587869-1EBD-41F5-9AC0-C2579F4ECB9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6FB595-A9C4-401B-8834-CC618CFCBB1C}" type="pres">
      <dgm:prSet presAssocID="{85587869-1EBD-41F5-9AC0-C2579F4ECB95}" presName="rootConnector" presStyleLbl="node2" presStyleIdx="0" presStyleCnt="1"/>
      <dgm:spPr/>
      <dgm:t>
        <a:bodyPr/>
        <a:lstStyle/>
        <a:p>
          <a:endParaRPr lang="en-US"/>
        </a:p>
      </dgm:t>
    </dgm:pt>
    <dgm:pt modelId="{C1E118FE-AD17-4109-BA1B-15622F2DF8DA}" type="pres">
      <dgm:prSet presAssocID="{85587869-1EBD-41F5-9AC0-C2579F4ECB95}" presName="hierChild4" presStyleCnt="0"/>
      <dgm:spPr/>
    </dgm:pt>
    <dgm:pt modelId="{62EE8CC2-B2C2-4FCC-B379-197FBEF5ECB0}" type="pres">
      <dgm:prSet presAssocID="{85587869-1EBD-41F5-9AC0-C2579F4ECB95}" presName="hierChild5" presStyleCnt="0"/>
      <dgm:spPr/>
    </dgm:pt>
    <dgm:pt modelId="{BEEEE97A-AA14-445D-8981-282499A3A424}" type="pres">
      <dgm:prSet presAssocID="{C4A9A53C-A1F9-48BC-9859-8318E2DBBADC}" presName="hierChild3" presStyleCnt="0"/>
      <dgm:spPr/>
    </dgm:pt>
  </dgm:ptLst>
  <dgm:cxnLst>
    <dgm:cxn modelId="{2E752BA2-CF83-474C-BD76-CA287160BC75}" type="presOf" srcId="{097304C5-757F-494C-816F-A39AA2CE9F8F}" destId="{95CC4AE4-180A-4095-AA17-A70EF27CE5DB}" srcOrd="0" destOrd="0" presId="urn:microsoft.com/office/officeart/2005/8/layout/orgChart1"/>
    <dgm:cxn modelId="{FFABA53C-77AB-4962-B3E0-2B8C68AA491E}" type="presOf" srcId="{85587869-1EBD-41F5-9AC0-C2579F4ECB95}" destId="{A56FB595-A9C4-401B-8834-CC618CFCBB1C}" srcOrd="1" destOrd="0" presId="urn:microsoft.com/office/officeart/2005/8/layout/orgChart1"/>
    <dgm:cxn modelId="{F092DD72-E3ED-4007-9D5F-9E65DE3A8C82}" srcId="{C4A9A53C-A1F9-48BC-9859-8318E2DBBADC}" destId="{85587869-1EBD-41F5-9AC0-C2579F4ECB95}" srcOrd="0" destOrd="0" parTransId="{097304C5-757F-494C-816F-A39AA2CE9F8F}" sibTransId="{F1B51029-C4CD-48D7-A85E-6BEE416ABA28}"/>
    <dgm:cxn modelId="{58D1D91E-0441-4AC6-913E-878782A35F62}" type="presOf" srcId="{C4A9A53C-A1F9-48BC-9859-8318E2DBBADC}" destId="{1D7A7060-ACCB-4AAD-AB10-48D33FBBCC26}" srcOrd="0" destOrd="0" presId="urn:microsoft.com/office/officeart/2005/8/layout/orgChart1"/>
    <dgm:cxn modelId="{7CB9579D-8206-47A0-8C7B-BDF6ADE942B7}" type="presOf" srcId="{85587869-1EBD-41F5-9AC0-C2579F4ECB95}" destId="{ACD376F0-0F8F-4CE4-BBEB-6599B3B13844}" srcOrd="0" destOrd="0" presId="urn:microsoft.com/office/officeart/2005/8/layout/orgChart1"/>
    <dgm:cxn modelId="{D7F52B56-B679-4C05-AEBB-E0A0EA865CD5}" type="presOf" srcId="{AE7F56D3-25E2-4D38-A1F9-0C146033F358}" destId="{119B3926-BFC8-4AFC-B208-77F0C77B2B55}" srcOrd="0" destOrd="0" presId="urn:microsoft.com/office/officeart/2005/8/layout/orgChart1"/>
    <dgm:cxn modelId="{BCF06E9D-BAC5-46F8-B255-784E866650A2}" srcId="{AE7F56D3-25E2-4D38-A1F9-0C146033F358}" destId="{C4A9A53C-A1F9-48BC-9859-8318E2DBBADC}" srcOrd="0" destOrd="0" parTransId="{21B43B09-9202-49BC-9D5B-27E800F996C9}" sibTransId="{C049863C-4B7A-4CFF-9D4A-A8D9C9943B98}"/>
    <dgm:cxn modelId="{25C248AF-13A9-44B4-ABB0-61DA10F4743E}" type="presOf" srcId="{C4A9A53C-A1F9-48BC-9859-8318E2DBBADC}" destId="{D7D0A72F-9900-4C11-99D4-D0C283F506A8}" srcOrd="1" destOrd="0" presId="urn:microsoft.com/office/officeart/2005/8/layout/orgChart1"/>
    <dgm:cxn modelId="{8BBEA90F-5AEC-4AAE-A700-5B8529C9AD60}" type="presParOf" srcId="{119B3926-BFC8-4AFC-B208-77F0C77B2B55}" destId="{399D9286-4DC3-4404-9A21-61B52C5BCDD3}" srcOrd="0" destOrd="0" presId="urn:microsoft.com/office/officeart/2005/8/layout/orgChart1"/>
    <dgm:cxn modelId="{CA474DD9-84EB-4848-8764-6F71B319BB70}" type="presParOf" srcId="{399D9286-4DC3-4404-9A21-61B52C5BCDD3}" destId="{4C8D35DE-066C-45CB-81FE-D881324C4FC7}" srcOrd="0" destOrd="0" presId="urn:microsoft.com/office/officeart/2005/8/layout/orgChart1"/>
    <dgm:cxn modelId="{5E9F4C25-7E18-4D35-9E64-248451891DDE}" type="presParOf" srcId="{4C8D35DE-066C-45CB-81FE-D881324C4FC7}" destId="{1D7A7060-ACCB-4AAD-AB10-48D33FBBCC26}" srcOrd="0" destOrd="0" presId="urn:microsoft.com/office/officeart/2005/8/layout/orgChart1"/>
    <dgm:cxn modelId="{B7FE1DD9-6644-4DE2-AFCB-9D22F93AD880}" type="presParOf" srcId="{4C8D35DE-066C-45CB-81FE-D881324C4FC7}" destId="{D7D0A72F-9900-4C11-99D4-D0C283F506A8}" srcOrd="1" destOrd="0" presId="urn:microsoft.com/office/officeart/2005/8/layout/orgChart1"/>
    <dgm:cxn modelId="{4B9B2886-1DD1-440D-8A10-53890A1675B5}" type="presParOf" srcId="{399D9286-4DC3-4404-9A21-61B52C5BCDD3}" destId="{7F532F3E-3C7C-421A-B1AF-3193C3D0ADEE}" srcOrd="1" destOrd="0" presId="urn:microsoft.com/office/officeart/2005/8/layout/orgChart1"/>
    <dgm:cxn modelId="{A2DC6FAB-BA50-4A9C-BA00-16937F5967C7}" type="presParOf" srcId="{7F532F3E-3C7C-421A-B1AF-3193C3D0ADEE}" destId="{95CC4AE4-180A-4095-AA17-A70EF27CE5DB}" srcOrd="0" destOrd="0" presId="urn:microsoft.com/office/officeart/2005/8/layout/orgChart1"/>
    <dgm:cxn modelId="{0CDE04CC-11A8-4071-B816-6A24E611BF8D}" type="presParOf" srcId="{7F532F3E-3C7C-421A-B1AF-3193C3D0ADEE}" destId="{EEDAA4E3-8FCA-4A9C-AB92-61E3B2EF9A4C}" srcOrd="1" destOrd="0" presId="urn:microsoft.com/office/officeart/2005/8/layout/orgChart1"/>
    <dgm:cxn modelId="{3E004E4B-8F18-4459-8B0C-9DE029C95F17}" type="presParOf" srcId="{EEDAA4E3-8FCA-4A9C-AB92-61E3B2EF9A4C}" destId="{FFDB1E82-18B5-49FE-A597-2DBF5EC7894E}" srcOrd="0" destOrd="0" presId="urn:microsoft.com/office/officeart/2005/8/layout/orgChart1"/>
    <dgm:cxn modelId="{0B4A1C14-F12D-4262-B13A-5BB7212D288E}" type="presParOf" srcId="{FFDB1E82-18B5-49FE-A597-2DBF5EC7894E}" destId="{ACD376F0-0F8F-4CE4-BBEB-6599B3B13844}" srcOrd="0" destOrd="0" presId="urn:microsoft.com/office/officeart/2005/8/layout/orgChart1"/>
    <dgm:cxn modelId="{270E2DF8-5D7F-419B-9BD8-1D2F1C5F1B73}" type="presParOf" srcId="{FFDB1E82-18B5-49FE-A597-2DBF5EC7894E}" destId="{A56FB595-A9C4-401B-8834-CC618CFCBB1C}" srcOrd="1" destOrd="0" presId="urn:microsoft.com/office/officeart/2005/8/layout/orgChart1"/>
    <dgm:cxn modelId="{14464516-FB3F-4DD9-9294-007F612653F1}" type="presParOf" srcId="{EEDAA4E3-8FCA-4A9C-AB92-61E3B2EF9A4C}" destId="{C1E118FE-AD17-4109-BA1B-15622F2DF8DA}" srcOrd="1" destOrd="0" presId="urn:microsoft.com/office/officeart/2005/8/layout/orgChart1"/>
    <dgm:cxn modelId="{2A4CD2C9-DF42-4140-BF63-46F33FA69C76}" type="presParOf" srcId="{EEDAA4E3-8FCA-4A9C-AB92-61E3B2EF9A4C}" destId="{62EE8CC2-B2C2-4FCC-B379-197FBEF5ECB0}" srcOrd="2" destOrd="0" presId="urn:microsoft.com/office/officeart/2005/8/layout/orgChart1"/>
    <dgm:cxn modelId="{5118B15D-EE99-49EA-9C1D-6764EE981E06}" type="presParOf" srcId="{399D9286-4DC3-4404-9A21-61B52C5BCDD3}" destId="{BEEEE97A-AA14-445D-8981-282499A3A4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779A03-F301-467C-AE5A-BBBCD32901E3}" type="doc">
      <dgm:prSet loTypeId="urn:microsoft.com/office/officeart/2005/8/layout/orgChart1" loCatId="hierarchy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FA9C9BA-64DF-4BD0-BE2F-EC91BBA8403C}">
      <dgm:prSet phldrT="[Text]" custT="1"/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SUPPORT SERVICES ACCOUNT</a:t>
          </a:r>
        </a:p>
      </dgm:t>
    </dgm:pt>
    <dgm:pt modelId="{09BD6CD2-711D-4423-AEF7-FB9311A93ECF}" type="parTrans" cxnId="{0DD8A25E-348E-407B-ABF0-476588F36519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9E06BB3-3ACF-4B21-8E27-7FDA9A106722}" type="sibTrans" cxnId="{0DD8A25E-348E-407B-ABF0-476588F36519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62D740E-10FD-4BEC-9A59-4FDAE8006DC8}">
      <dgm:prSet phldrT="[Text]" custT="1"/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Protective Services Subaccount</a:t>
          </a:r>
        </a:p>
      </dgm:t>
    </dgm:pt>
    <dgm:pt modelId="{C00D7126-34B1-4534-9EF9-661F2953BBF0}" type="parTrans" cxnId="{456A1C8C-4CA4-4496-917A-2496DF18392C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C69B066-FEBF-4323-9ECA-BF37E6BB64C5}" type="sibTrans" cxnId="{456A1C8C-4CA4-4496-917A-2496DF18392C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77B7869-81D1-44CC-B2BA-7B4602B5EB21}">
      <dgm:prSet phldrT="[Text]" custT="1"/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Behavioral Health Subaccount</a:t>
          </a:r>
        </a:p>
      </dgm:t>
    </dgm:pt>
    <dgm:pt modelId="{4FFAD6F9-9B13-4222-971B-CEA3D4D61D84}" type="parTrans" cxnId="{C7A85D7A-1114-437A-BDCB-9714B466C8AE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5FECAF1-1DD7-4B43-B2C1-EC4802384E4D}" type="sibTrans" cxnId="{C7A85D7A-1114-437A-BDCB-9714B466C8AE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96345AB-EA91-4A3D-9FD9-CC852B6237C9}" type="pres">
      <dgm:prSet presAssocID="{06779A03-F301-467C-AE5A-BBBCD32901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958795-BB6B-4C72-91D7-08AD26CF8B83}" type="pres">
      <dgm:prSet presAssocID="{9FA9C9BA-64DF-4BD0-BE2F-EC91BBA8403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AC655A-8AAD-4A28-A2A2-9D7F2B52DC91}" type="pres">
      <dgm:prSet presAssocID="{9FA9C9BA-64DF-4BD0-BE2F-EC91BBA8403C}" presName="rootComposite1" presStyleCnt="0"/>
      <dgm:spPr/>
      <dgm:t>
        <a:bodyPr/>
        <a:lstStyle/>
        <a:p>
          <a:endParaRPr lang="en-US"/>
        </a:p>
      </dgm:t>
    </dgm:pt>
    <dgm:pt modelId="{466F5F5E-08FE-4A40-84BF-A3D543AE1A5A}" type="pres">
      <dgm:prSet presAssocID="{9FA9C9BA-64DF-4BD0-BE2F-EC91BBA840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355BB-D2E4-43B0-8107-343CD4E1A368}" type="pres">
      <dgm:prSet presAssocID="{9FA9C9BA-64DF-4BD0-BE2F-EC91BBA8403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8629FAF-32AC-4665-A452-2A108CBA84A2}" type="pres">
      <dgm:prSet presAssocID="{9FA9C9BA-64DF-4BD0-BE2F-EC91BBA8403C}" presName="hierChild2" presStyleCnt="0"/>
      <dgm:spPr/>
      <dgm:t>
        <a:bodyPr/>
        <a:lstStyle/>
        <a:p>
          <a:endParaRPr lang="en-US"/>
        </a:p>
      </dgm:t>
    </dgm:pt>
    <dgm:pt modelId="{557C6DE2-353D-45B0-BE9E-AE1A5D6907B0}" type="pres">
      <dgm:prSet presAssocID="{C00D7126-34B1-4534-9EF9-661F2953BBF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7111F99-5BC0-4A58-92C2-BBE9555503D0}" type="pres">
      <dgm:prSet presAssocID="{862D740E-10FD-4BEC-9A59-4FDAE8006D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876358D-8F93-4CE9-A178-A9EA2EDCCB79}" type="pres">
      <dgm:prSet presAssocID="{862D740E-10FD-4BEC-9A59-4FDAE8006DC8}" presName="rootComposite" presStyleCnt="0"/>
      <dgm:spPr/>
      <dgm:t>
        <a:bodyPr/>
        <a:lstStyle/>
        <a:p>
          <a:endParaRPr lang="en-US"/>
        </a:p>
      </dgm:t>
    </dgm:pt>
    <dgm:pt modelId="{F9962A29-9E1A-4A97-A831-35A7D4913124}" type="pres">
      <dgm:prSet presAssocID="{862D740E-10FD-4BEC-9A59-4FDAE8006DC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FE06B-5181-404A-A8D5-98DD38D59D29}" type="pres">
      <dgm:prSet presAssocID="{862D740E-10FD-4BEC-9A59-4FDAE8006DC8}" presName="rootConnector" presStyleLbl="node2" presStyleIdx="0" presStyleCnt="2"/>
      <dgm:spPr/>
      <dgm:t>
        <a:bodyPr/>
        <a:lstStyle/>
        <a:p>
          <a:endParaRPr lang="en-US"/>
        </a:p>
      </dgm:t>
    </dgm:pt>
    <dgm:pt modelId="{275D1F0D-3D95-4BF5-AC57-B30EC125EA48}" type="pres">
      <dgm:prSet presAssocID="{862D740E-10FD-4BEC-9A59-4FDAE8006DC8}" presName="hierChild4" presStyleCnt="0"/>
      <dgm:spPr/>
      <dgm:t>
        <a:bodyPr/>
        <a:lstStyle/>
        <a:p>
          <a:endParaRPr lang="en-US"/>
        </a:p>
      </dgm:t>
    </dgm:pt>
    <dgm:pt modelId="{16C1DB8B-E3E1-4554-99EB-49135A97CF72}" type="pres">
      <dgm:prSet presAssocID="{862D740E-10FD-4BEC-9A59-4FDAE8006DC8}" presName="hierChild5" presStyleCnt="0"/>
      <dgm:spPr/>
      <dgm:t>
        <a:bodyPr/>
        <a:lstStyle/>
        <a:p>
          <a:endParaRPr lang="en-US"/>
        </a:p>
      </dgm:t>
    </dgm:pt>
    <dgm:pt modelId="{14999A08-D90D-4F50-B316-FC26CA82BFFC}" type="pres">
      <dgm:prSet presAssocID="{4FFAD6F9-9B13-4222-971B-CEA3D4D61D8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5AC78C0-45CF-4D8E-93B6-3B1079BEF44A}" type="pres">
      <dgm:prSet presAssocID="{777B7869-81D1-44CC-B2BA-7B4602B5EB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4C67AA5-39DE-4B72-97F1-C51FB0F127B8}" type="pres">
      <dgm:prSet presAssocID="{777B7869-81D1-44CC-B2BA-7B4602B5EB21}" presName="rootComposite" presStyleCnt="0"/>
      <dgm:spPr/>
      <dgm:t>
        <a:bodyPr/>
        <a:lstStyle/>
        <a:p>
          <a:endParaRPr lang="en-US"/>
        </a:p>
      </dgm:t>
    </dgm:pt>
    <dgm:pt modelId="{53B8A8A5-29E9-4908-97AE-CB03E449EC77}" type="pres">
      <dgm:prSet presAssocID="{777B7869-81D1-44CC-B2BA-7B4602B5EB2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F7775-E0D5-4030-8F0F-7A2097A6BCC3}" type="pres">
      <dgm:prSet presAssocID="{777B7869-81D1-44CC-B2BA-7B4602B5EB21}" presName="rootConnector" presStyleLbl="node2" presStyleIdx="1" presStyleCnt="2"/>
      <dgm:spPr/>
      <dgm:t>
        <a:bodyPr/>
        <a:lstStyle/>
        <a:p>
          <a:endParaRPr lang="en-US"/>
        </a:p>
      </dgm:t>
    </dgm:pt>
    <dgm:pt modelId="{16ED3E8A-B896-40A4-9160-3EBE7DBFAD37}" type="pres">
      <dgm:prSet presAssocID="{777B7869-81D1-44CC-B2BA-7B4602B5EB21}" presName="hierChild4" presStyleCnt="0"/>
      <dgm:spPr/>
      <dgm:t>
        <a:bodyPr/>
        <a:lstStyle/>
        <a:p>
          <a:endParaRPr lang="en-US"/>
        </a:p>
      </dgm:t>
    </dgm:pt>
    <dgm:pt modelId="{CC0D3010-0EA3-4A78-9D4B-34707424D99B}" type="pres">
      <dgm:prSet presAssocID="{777B7869-81D1-44CC-B2BA-7B4602B5EB21}" presName="hierChild5" presStyleCnt="0"/>
      <dgm:spPr/>
      <dgm:t>
        <a:bodyPr/>
        <a:lstStyle/>
        <a:p>
          <a:endParaRPr lang="en-US"/>
        </a:p>
      </dgm:t>
    </dgm:pt>
    <dgm:pt modelId="{33497E0F-4789-4706-AC19-06FAB718061D}" type="pres">
      <dgm:prSet presAssocID="{9FA9C9BA-64DF-4BD0-BE2F-EC91BBA8403C}" presName="hierChild3" presStyleCnt="0"/>
      <dgm:spPr/>
      <dgm:t>
        <a:bodyPr/>
        <a:lstStyle/>
        <a:p>
          <a:endParaRPr lang="en-US"/>
        </a:p>
      </dgm:t>
    </dgm:pt>
  </dgm:ptLst>
  <dgm:cxnLst>
    <dgm:cxn modelId="{03DB1157-093B-455A-A5FE-07DFDB513DCA}" type="presOf" srcId="{C00D7126-34B1-4534-9EF9-661F2953BBF0}" destId="{557C6DE2-353D-45B0-BE9E-AE1A5D6907B0}" srcOrd="0" destOrd="0" presId="urn:microsoft.com/office/officeart/2005/8/layout/orgChart1"/>
    <dgm:cxn modelId="{1E263FDB-7ED2-4F3F-AA60-788585836CBC}" type="presOf" srcId="{777B7869-81D1-44CC-B2BA-7B4602B5EB21}" destId="{53B8A8A5-29E9-4908-97AE-CB03E449EC77}" srcOrd="0" destOrd="0" presId="urn:microsoft.com/office/officeart/2005/8/layout/orgChart1"/>
    <dgm:cxn modelId="{C7A85D7A-1114-437A-BDCB-9714B466C8AE}" srcId="{9FA9C9BA-64DF-4BD0-BE2F-EC91BBA8403C}" destId="{777B7869-81D1-44CC-B2BA-7B4602B5EB21}" srcOrd="1" destOrd="0" parTransId="{4FFAD6F9-9B13-4222-971B-CEA3D4D61D84}" sibTransId="{D5FECAF1-1DD7-4B43-B2C1-EC4802384E4D}"/>
    <dgm:cxn modelId="{D90A212F-C0E9-40E3-97AA-72F654ADE7D6}" type="presOf" srcId="{9FA9C9BA-64DF-4BD0-BE2F-EC91BBA8403C}" destId="{780355BB-D2E4-43B0-8107-343CD4E1A368}" srcOrd="1" destOrd="0" presId="urn:microsoft.com/office/officeart/2005/8/layout/orgChart1"/>
    <dgm:cxn modelId="{0DD8A25E-348E-407B-ABF0-476588F36519}" srcId="{06779A03-F301-467C-AE5A-BBBCD32901E3}" destId="{9FA9C9BA-64DF-4BD0-BE2F-EC91BBA8403C}" srcOrd="0" destOrd="0" parTransId="{09BD6CD2-711D-4423-AEF7-FB9311A93ECF}" sibTransId="{69E06BB3-3ACF-4B21-8E27-7FDA9A106722}"/>
    <dgm:cxn modelId="{25A98B81-BE81-4531-A70F-5588EC1593C6}" type="presOf" srcId="{9FA9C9BA-64DF-4BD0-BE2F-EC91BBA8403C}" destId="{466F5F5E-08FE-4A40-84BF-A3D543AE1A5A}" srcOrd="0" destOrd="0" presId="urn:microsoft.com/office/officeart/2005/8/layout/orgChart1"/>
    <dgm:cxn modelId="{37138A6D-FE58-4598-BFE5-3641511F7AA6}" type="presOf" srcId="{862D740E-10FD-4BEC-9A59-4FDAE8006DC8}" destId="{F9962A29-9E1A-4A97-A831-35A7D4913124}" srcOrd="0" destOrd="0" presId="urn:microsoft.com/office/officeart/2005/8/layout/orgChart1"/>
    <dgm:cxn modelId="{5D077C04-9FEB-491C-B659-5B7B72B804C5}" type="presOf" srcId="{777B7869-81D1-44CC-B2BA-7B4602B5EB21}" destId="{ADFF7775-E0D5-4030-8F0F-7A2097A6BCC3}" srcOrd="1" destOrd="0" presId="urn:microsoft.com/office/officeart/2005/8/layout/orgChart1"/>
    <dgm:cxn modelId="{B78FD596-8647-4E03-A7D4-EB62B36076B3}" type="presOf" srcId="{06779A03-F301-467C-AE5A-BBBCD32901E3}" destId="{596345AB-EA91-4A3D-9FD9-CC852B6237C9}" srcOrd="0" destOrd="0" presId="urn:microsoft.com/office/officeart/2005/8/layout/orgChart1"/>
    <dgm:cxn modelId="{77C9F06D-A5D2-49D4-85D9-302064E23741}" type="presOf" srcId="{4FFAD6F9-9B13-4222-971B-CEA3D4D61D84}" destId="{14999A08-D90D-4F50-B316-FC26CA82BFFC}" srcOrd="0" destOrd="0" presId="urn:microsoft.com/office/officeart/2005/8/layout/orgChart1"/>
    <dgm:cxn modelId="{9E4E6CDC-824A-4B90-9EAE-4732C2E72699}" type="presOf" srcId="{862D740E-10FD-4BEC-9A59-4FDAE8006DC8}" destId="{D3DFE06B-5181-404A-A8D5-98DD38D59D29}" srcOrd="1" destOrd="0" presId="urn:microsoft.com/office/officeart/2005/8/layout/orgChart1"/>
    <dgm:cxn modelId="{456A1C8C-4CA4-4496-917A-2496DF18392C}" srcId="{9FA9C9BA-64DF-4BD0-BE2F-EC91BBA8403C}" destId="{862D740E-10FD-4BEC-9A59-4FDAE8006DC8}" srcOrd="0" destOrd="0" parTransId="{C00D7126-34B1-4534-9EF9-661F2953BBF0}" sibTransId="{9C69B066-FEBF-4323-9ECA-BF37E6BB64C5}"/>
    <dgm:cxn modelId="{507717B7-1A19-497D-8A3D-7B84D0EB93D4}" type="presParOf" srcId="{596345AB-EA91-4A3D-9FD9-CC852B6237C9}" destId="{7D958795-BB6B-4C72-91D7-08AD26CF8B83}" srcOrd="0" destOrd="0" presId="urn:microsoft.com/office/officeart/2005/8/layout/orgChart1"/>
    <dgm:cxn modelId="{EBD67774-815A-45E6-9777-80C5589FCF9C}" type="presParOf" srcId="{7D958795-BB6B-4C72-91D7-08AD26CF8B83}" destId="{D3AC655A-8AAD-4A28-A2A2-9D7F2B52DC91}" srcOrd="0" destOrd="0" presId="urn:microsoft.com/office/officeart/2005/8/layout/orgChart1"/>
    <dgm:cxn modelId="{6C3551DA-716B-43D9-AF61-7389811D04F6}" type="presParOf" srcId="{D3AC655A-8AAD-4A28-A2A2-9D7F2B52DC91}" destId="{466F5F5E-08FE-4A40-84BF-A3D543AE1A5A}" srcOrd="0" destOrd="0" presId="urn:microsoft.com/office/officeart/2005/8/layout/orgChart1"/>
    <dgm:cxn modelId="{3E94B0EF-8B1D-4657-94F7-FF00F71FDD67}" type="presParOf" srcId="{D3AC655A-8AAD-4A28-A2A2-9D7F2B52DC91}" destId="{780355BB-D2E4-43B0-8107-343CD4E1A368}" srcOrd="1" destOrd="0" presId="urn:microsoft.com/office/officeart/2005/8/layout/orgChart1"/>
    <dgm:cxn modelId="{312950ED-EC9D-4246-8278-6075F6FFC16D}" type="presParOf" srcId="{7D958795-BB6B-4C72-91D7-08AD26CF8B83}" destId="{78629FAF-32AC-4665-A452-2A108CBA84A2}" srcOrd="1" destOrd="0" presId="urn:microsoft.com/office/officeart/2005/8/layout/orgChart1"/>
    <dgm:cxn modelId="{C06199F6-60CE-4AC3-83E5-01498BF26172}" type="presParOf" srcId="{78629FAF-32AC-4665-A452-2A108CBA84A2}" destId="{557C6DE2-353D-45B0-BE9E-AE1A5D6907B0}" srcOrd="0" destOrd="0" presId="urn:microsoft.com/office/officeart/2005/8/layout/orgChart1"/>
    <dgm:cxn modelId="{9CD33F04-2CEE-4FEC-8BA3-535E68F8FE6B}" type="presParOf" srcId="{78629FAF-32AC-4665-A452-2A108CBA84A2}" destId="{D7111F99-5BC0-4A58-92C2-BBE9555503D0}" srcOrd="1" destOrd="0" presId="urn:microsoft.com/office/officeart/2005/8/layout/orgChart1"/>
    <dgm:cxn modelId="{683CCE86-A5EA-46E4-BF9B-09BAD75E60D6}" type="presParOf" srcId="{D7111F99-5BC0-4A58-92C2-BBE9555503D0}" destId="{6876358D-8F93-4CE9-A178-A9EA2EDCCB79}" srcOrd="0" destOrd="0" presId="urn:microsoft.com/office/officeart/2005/8/layout/orgChart1"/>
    <dgm:cxn modelId="{8F967838-73CE-4104-8446-278C5054DD9B}" type="presParOf" srcId="{6876358D-8F93-4CE9-A178-A9EA2EDCCB79}" destId="{F9962A29-9E1A-4A97-A831-35A7D4913124}" srcOrd="0" destOrd="0" presId="urn:microsoft.com/office/officeart/2005/8/layout/orgChart1"/>
    <dgm:cxn modelId="{C2106E0A-A68A-4371-8777-E1BD4A4DAC4B}" type="presParOf" srcId="{6876358D-8F93-4CE9-A178-A9EA2EDCCB79}" destId="{D3DFE06B-5181-404A-A8D5-98DD38D59D29}" srcOrd="1" destOrd="0" presId="urn:microsoft.com/office/officeart/2005/8/layout/orgChart1"/>
    <dgm:cxn modelId="{5B6F1FBE-86D7-40FF-8228-6173C45C8747}" type="presParOf" srcId="{D7111F99-5BC0-4A58-92C2-BBE9555503D0}" destId="{275D1F0D-3D95-4BF5-AC57-B30EC125EA48}" srcOrd="1" destOrd="0" presId="urn:microsoft.com/office/officeart/2005/8/layout/orgChart1"/>
    <dgm:cxn modelId="{EC3227BE-44F6-430D-8390-5DFDF1AD0B4C}" type="presParOf" srcId="{D7111F99-5BC0-4A58-92C2-BBE9555503D0}" destId="{16C1DB8B-E3E1-4554-99EB-49135A97CF72}" srcOrd="2" destOrd="0" presId="urn:microsoft.com/office/officeart/2005/8/layout/orgChart1"/>
    <dgm:cxn modelId="{D7E1A361-2FAC-43CB-A251-121C14605951}" type="presParOf" srcId="{78629FAF-32AC-4665-A452-2A108CBA84A2}" destId="{14999A08-D90D-4F50-B316-FC26CA82BFFC}" srcOrd="2" destOrd="0" presId="urn:microsoft.com/office/officeart/2005/8/layout/orgChart1"/>
    <dgm:cxn modelId="{8AEE1742-6ED2-4667-AA0D-51B0F502F03C}" type="presParOf" srcId="{78629FAF-32AC-4665-A452-2A108CBA84A2}" destId="{85AC78C0-45CF-4D8E-93B6-3B1079BEF44A}" srcOrd="3" destOrd="0" presId="urn:microsoft.com/office/officeart/2005/8/layout/orgChart1"/>
    <dgm:cxn modelId="{89436CA9-360A-47A6-8B84-52D487B42FF4}" type="presParOf" srcId="{85AC78C0-45CF-4D8E-93B6-3B1079BEF44A}" destId="{54C67AA5-39DE-4B72-97F1-C51FB0F127B8}" srcOrd="0" destOrd="0" presId="urn:microsoft.com/office/officeart/2005/8/layout/orgChart1"/>
    <dgm:cxn modelId="{97FD1501-A672-4211-956E-999CB8E3FB75}" type="presParOf" srcId="{54C67AA5-39DE-4B72-97F1-C51FB0F127B8}" destId="{53B8A8A5-29E9-4908-97AE-CB03E449EC77}" srcOrd="0" destOrd="0" presId="urn:microsoft.com/office/officeart/2005/8/layout/orgChart1"/>
    <dgm:cxn modelId="{99288823-8298-4189-9DE8-41357EA5B17E}" type="presParOf" srcId="{54C67AA5-39DE-4B72-97F1-C51FB0F127B8}" destId="{ADFF7775-E0D5-4030-8F0F-7A2097A6BCC3}" srcOrd="1" destOrd="0" presId="urn:microsoft.com/office/officeart/2005/8/layout/orgChart1"/>
    <dgm:cxn modelId="{A1C6E541-B7FA-473E-90A5-E90FEDA64338}" type="presParOf" srcId="{85AC78C0-45CF-4D8E-93B6-3B1079BEF44A}" destId="{16ED3E8A-B896-40A4-9160-3EBE7DBFAD37}" srcOrd="1" destOrd="0" presId="urn:microsoft.com/office/officeart/2005/8/layout/orgChart1"/>
    <dgm:cxn modelId="{FB765D2C-1D6E-4968-8FAD-427C9CF931AE}" type="presParOf" srcId="{85AC78C0-45CF-4D8E-93B6-3B1079BEF44A}" destId="{CC0D3010-0EA3-4A78-9D4B-34707424D99B}" srcOrd="2" destOrd="0" presId="urn:microsoft.com/office/officeart/2005/8/layout/orgChart1"/>
    <dgm:cxn modelId="{71160EBF-4491-4C6B-90EF-53484B8386C3}" type="presParOf" srcId="{7D958795-BB6B-4C72-91D7-08AD26CF8B83}" destId="{33497E0F-4789-4706-AC19-06FAB7180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779A03-F301-467C-AE5A-BBBCD32901E3}" type="doc">
      <dgm:prSet loTypeId="urn:microsoft.com/office/officeart/2005/8/layout/orgChart1" loCatId="hierarchy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FA9C9BA-64DF-4BD0-BE2F-EC91BBA8403C}">
      <dgm:prSet phldrT="[Text]" custT="1"/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SUPPORT SERVICES ACCOUNT</a:t>
          </a:r>
        </a:p>
      </dgm:t>
    </dgm:pt>
    <dgm:pt modelId="{09BD6CD2-711D-4423-AEF7-FB9311A93ECF}" type="parTrans" cxnId="{0DD8A25E-348E-407B-ABF0-476588F36519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9E06BB3-3ACF-4B21-8E27-7FDA9A106722}" type="sibTrans" cxnId="{0DD8A25E-348E-407B-ABF0-476588F36519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62D740E-10FD-4BEC-9A59-4FDAE8006DC8}">
      <dgm:prSet phldrT="[Text]" custT="1"/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County Protective Services Subaccount</a:t>
          </a:r>
        </a:p>
      </dgm:t>
    </dgm:pt>
    <dgm:pt modelId="{C00D7126-34B1-4534-9EF9-661F2953BBF0}" type="parTrans" cxnId="{456A1C8C-4CA4-4496-917A-2496DF18392C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C69B066-FEBF-4323-9ECA-BF37E6BB64C5}" type="sibTrans" cxnId="{456A1C8C-4CA4-4496-917A-2496DF18392C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77B7869-81D1-44CC-B2BA-7B4602B5EB21}">
      <dgm:prSet phldrT="[Text]" custT="1"/>
      <dgm:spPr/>
      <dgm:t>
        <a:bodyPr/>
        <a:lstStyle/>
        <a:p>
          <a:r>
            <a:rPr lang="en-US" sz="1800" dirty="0">
              <a:latin typeface="Aharoni" panose="02010803020104030203" pitchFamily="2" charset="-79"/>
              <a:cs typeface="Aharoni" panose="02010803020104030203" pitchFamily="2" charset="-79"/>
            </a:rPr>
            <a:t>County Behavioral Health Subaccount</a:t>
          </a:r>
        </a:p>
      </dgm:t>
    </dgm:pt>
    <dgm:pt modelId="{4FFAD6F9-9B13-4222-971B-CEA3D4D61D84}" type="parTrans" cxnId="{C7A85D7A-1114-437A-BDCB-9714B466C8AE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5FECAF1-1DD7-4B43-B2C1-EC4802384E4D}" type="sibTrans" cxnId="{C7A85D7A-1114-437A-BDCB-9714B466C8AE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96345AB-EA91-4A3D-9FD9-CC852B6237C9}" type="pres">
      <dgm:prSet presAssocID="{06779A03-F301-467C-AE5A-BBBCD32901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958795-BB6B-4C72-91D7-08AD26CF8B83}" type="pres">
      <dgm:prSet presAssocID="{9FA9C9BA-64DF-4BD0-BE2F-EC91BBA8403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AC655A-8AAD-4A28-A2A2-9D7F2B52DC91}" type="pres">
      <dgm:prSet presAssocID="{9FA9C9BA-64DF-4BD0-BE2F-EC91BBA8403C}" presName="rootComposite1" presStyleCnt="0"/>
      <dgm:spPr/>
      <dgm:t>
        <a:bodyPr/>
        <a:lstStyle/>
        <a:p>
          <a:endParaRPr lang="en-US"/>
        </a:p>
      </dgm:t>
    </dgm:pt>
    <dgm:pt modelId="{466F5F5E-08FE-4A40-84BF-A3D543AE1A5A}" type="pres">
      <dgm:prSet presAssocID="{9FA9C9BA-64DF-4BD0-BE2F-EC91BBA840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355BB-D2E4-43B0-8107-343CD4E1A368}" type="pres">
      <dgm:prSet presAssocID="{9FA9C9BA-64DF-4BD0-BE2F-EC91BBA8403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8629FAF-32AC-4665-A452-2A108CBA84A2}" type="pres">
      <dgm:prSet presAssocID="{9FA9C9BA-64DF-4BD0-BE2F-EC91BBA8403C}" presName="hierChild2" presStyleCnt="0"/>
      <dgm:spPr/>
      <dgm:t>
        <a:bodyPr/>
        <a:lstStyle/>
        <a:p>
          <a:endParaRPr lang="en-US"/>
        </a:p>
      </dgm:t>
    </dgm:pt>
    <dgm:pt modelId="{557C6DE2-353D-45B0-BE9E-AE1A5D6907B0}" type="pres">
      <dgm:prSet presAssocID="{C00D7126-34B1-4534-9EF9-661F2953BBF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7111F99-5BC0-4A58-92C2-BBE9555503D0}" type="pres">
      <dgm:prSet presAssocID="{862D740E-10FD-4BEC-9A59-4FDAE8006D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876358D-8F93-4CE9-A178-A9EA2EDCCB79}" type="pres">
      <dgm:prSet presAssocID="{862D740E-10FD-4BEC-9A59-4FDAE8006DC8}" presName="rootComposite" presStyleCnt="0"/>
      <dgm:spPr/>
      <dgm:t>
        <a:bodyPr/>
        <a:lstStyle/>
        <a:p>
          <a:endParaRPr lang="en-US"/>
        </a:p>
      </dgm:t>
    </dgm:pt>
    <dgm:pt modelId="{F9962A29-9E1A-4A97-A831-35A7D4913124}" type="pres">
      <dgm:prSet presAssocID="{862D740E-10FD-4BEC-9A59-4FDAE8006DC8}" presName="rootText" presStyleLbl="node2" presStyleIdx="0" presStyleCnt="2" custScaleX="91061" custLinFactNeighborX="-25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FE06B-5181-404A-A8D5-98DD38D59D29}" type="pres">
      <dgm:prSet presAssocID="{862D740E-10FD-4BEC-9A59-4FDAE8006DC8}" presName="rootConnector" presStyleLbl="node2" presStyleIdx="0" presStyleCnt="2"/>
      <dgm:spPr/>
      <dgm:t>
        <a:bodyPr/>
        <a:lstStyle/>
        <a:p>
          <a:endParaRPr lang="en-US"/>
        </a:p>
      </dgm:t>
    </dgm:pt>
    <dgm:pt modelId="{275D1F0D-3D95-4BF5-AC57-B30EC125EA48}" type="pres">
      <dgm:prSet presAssocID="{862D740E-10FD-4BEC-9A59-4FDAE8006DC8}" presName="hierChild4" presStyleCnt="0"/>
      <dgm:spPr/>
      <dgm:t>
        <a:bodyPr/>
        <a:lstStyle/>
        <a:p>
          <a:endParaRPr lang="en-US"/>
        </a:p>
      </dgm:t>
    </dgm:pt>
    <dgm:pt modelId="{16C1DB8B-E3E1-4554-99EB-49135A97CF72}" type="pres">
      <dgm:prSet presAssocID="{862D740E-10FD-4BEC-9A59-4FDAE8006DC8}" presName="hierChild5" presStyleCnt="0"/>
      <dgm:spPr/>
      <dgm:t>
        <a:bodyPr/>
        <a:lstStyle/>
        <a:p>
          <a:endParaRPr lang="en-US"/>
        </a:p>
      </dgm:t>
    </dgm:pt>
    <dgm:pt modelId="{14999A08-D90D-4F50-B316-FC26CA82BFFC}" type="pres">
      <dgm:prSet presAssocID="{4FFAD6F9-9B13-4222-971B-CEA3D4D61D8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5AC78C0-45CF-4D8E-93B6-3B1079BEF44A}" type="pres">
      <dgm:prSet presAssocID="{777B7869-81D1-44CC-B2BA-7B4602B5EB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4C67AA5-39DE-4B72-97F1-C51FB0F127B8}" type="pres">
      <dgm:prSet presAssocID="{777B7869-81D1-44CC-B2BA-7B4602B5EB21}" presName="rootComposite" presStyleCnt="0"/>
      <dgm:spPr/>
      <dgm:t>
        <a:bodyPr/>
        <a:lstStyle/>
        <a:p>
          <a:endParaRPr lang="en-US"/>
        </a:p>
      </dgm:t>
    </dgm:pt>
    <dgm:pt modelId="{53B8A8A5-29E9-4908-97AE-CB03E449EC77}" type="pres">
      <dgm:prSet presAssocID="{777B7869-81D1-44CC-B2BA-7B4602B5EB21}" presName="rootText" presStyleLbl="node2" presStyleIdx="1" presStyleCnt="2" custScaleX="91061" custLinFactNeighborX="26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F7775-E0D5-4030-8F0F-7A2097A6BCC3}" type="pres">
      <dgm:prSet presAssocID="{777B7869-81D1-44CC-B2BA-7B4602B5EB21}" presName="rootConnector" presStyleLbl="node2" presStyleIdx="1" presStyleCnt="2"/>
      <dgm:spPr/>
      <dgm:t>
        <a:bodyPr/>
        <a:lstStyle/>
        <a:p>
          <a:endParaRPr lang="en-US"/>
        </a:p>
      </dgm:t>
    </dgm:pt>
    <dgm:pt modelId="{16ED3E8A-B896-40A4-9160-3EBE7DBFAD37}" type="pres">
      <dgm:prSet presAssocID="{777B7869-81D1-44CC-B2BA-7B4602B5EB21}" presName="hierChild4" presStyleCnt="0"/>
      <dgm:spPr/>
      <dgm:t>
        <a:bodyPr/>
        <a:lstStyle/>
        <a:p>
          <a:endParaRPr lang="en-US"/>
        </a:p>
      </dgm:t>
    </dgm:pt>
    <dgm:pt modelId="{CC0D3010-0EA3-4A78-9D4B-34707424D99B}" type="pres">
      <dgm:prSet presAssocID="{777B7869-81D1-44CC-B2BA-7B4602B5EB21}" presName="hierChild5" presStyleCnt="0"/>
      <dgm:spPr/>
      <dgm:t>
        <a:bodyPr/>
        <a:lstStyle/>
        <a:p>
          <a:endParaRPr lang="en-US"/>
        </a:p>
      </dgm:t>
    </dgm:pt>
    <dgm:pt modelId="{33497E0F-4789-4706-AC19-06FAB718061D}" type="pres">
      <dgm:prSet presAssocID="{9FA9C9BA-64DF-4BD0-BE2F-EC91BBA8403C}" presName="hierChild3" presStyleCnt="0"/>
      <dgm:spPr/>
      <dgm:t>
        <a:bodyPr/>
        <a:lstStyle/>
        <a:p>
          <a:endParaRPr lang="en-US"/>
        </a:p>
      </dgm:t>
    </dgm:pt>
  </dgm:ptLst>
  <dgm:cxnLst>
    <dgm:cxn modelId="{82819C40-3061-434B-9546-89CF37B43049}" type="presOf" srcId="{862D740E-10FD-4BEC-9A59-4FDAE8006DC8}" destId="{F9962A29-9E1A-4A97-A831-35A7D4913124}" srcOrd="0" destOrd="0" presId="urn:microsoft.com/office/officeart/2005/8/layout/orgChart1"/>
    <dgm:cxn modelId="{C7A85D7A-1114-437A-BDCB-9714B466C8AE}" srcId="{9FA9C9BA-64DF-4BD0-BE2F-EC91BBA8403C}" destId="{777B7869-81D1-44CC-B2BA-7B4602B5EB21}" srcOrd="1" destOrd="0" parTransId="{4FFAD6F9-9B13-4222-971B-CEA3D4D61D84}" sibTransId="{D5FECAF1-1DD7-4B43-B2C1-EC4802384E4D}"/>
    <dgm:cxn modelId="{02EA4787-893D-4A64-B995-27701F69F946}" type="presOf" srcId="{862D740E-10FD-4BEC-9A59-4FDAE8006DC8}" destId="{D3DFE06B-5181-404A-A8D5-98DD38D59D29}" srcOrd="1" destOrd="0" presId="urn:microsoft.com/office/officeart/2005/8/layout/orgChart1"/>
    <dgm:cxn modelId="{0DD8A25E-348E-407B-ABF0-476588F36519}" srcId="{06779A03-F301-467C-AE5A-BBBCD32901E3}" destId="{9FA9C9BA-64DF-4BD0-BE2F-EC91BBA8403C}" srcOrd="0" destOrd="0" parTransId="{09BD6CD2-711D-4423-AEF7-FB9311A93ECF}" sibTransId="{69E06BB3-3ACF-4B21-8E27-7FDA9A106722}"/>
    <dgm:cxn modelId="{B58FBC6E-77BC-4448-9091-63A9CDA99D7F}" type="presOf" srcId="{06779A03-F301-467C-AE5A-BBBCD32901E3}" destId="{596345AB-EA91-4A3D-9FD9-CC852B6237C9}" srcOrd="0" destOrd="0" presId="urn:microsoft.com/office/officeart/2005/8/layout/orgChart1"/>
    <dgm:cxn modelId="{F00B7DDA-8121-4F4C-9B60-E6C89409EABB}" type="presOf" srcId="{4FFAD6F9-9B13-4222-971B-CEA3D4D61D84}" destId="{14999A08-D90D-4F50-B316-FC26CA82BFFC}" srcOrd="0" destOrd="0" presId="urn:microsoft.com/office/officeart/2005/8/layout/orgChart1"/>
    <dgm:cxn modelId="{17276E3E-1D81-4EDE-9EE5-A483A8284D9F}" type="presOf" srcId="{C00D7126-34B1-4534-9EF9-661F2953BBF0}" destId="{557C6DE2-353D-45B0-BE9E-AE1A5D6907B0}" srcOrd="0" destOrd="0" presId="urn:microsoft.com/office/officeart/2005/8/layout/orgChart1"/>
    <dgm:cxn modelId="{6AD1B38F-8B25-412D-B870-B41A187D857F}" type="presOf" srcId="{777B7869-81D1-44CC-B2BA-7B4602B5EB21}" destId="{ADFF7775-E0D5-4030-8F0F-7A2097A6BCC3}" srcOrd="1" destOrd="0" presId="urn:microsoft.com/office/officeart/2005/8/layout/orgChart1"/>
    <dgm:cxn modelId="{1B32FB22-25A8-4271-829D-B1A3B014B7DD}" type="presOf" srcId="{9FA9C9BA-64DF-4BD0-BE2F-EC91BBA8403C}" destId="{780355BB-D2E4-43B0-8107-343CD4E1A368}" srcOrd="1" destOrd="0" presId="urn:microsoft.com/office/officeart/2005/8/layout/orgChart1"/>
    <dgm:cxn modelId="{12AB21D4-94DF-43EF-ADD7-00F0BA958732}" type="presOf" srcId="{777B7869-81D1-44CC-B2BA-7B4602B5EB21}" destId="{53B8A8A5-29E9-4908-97AE-CB03E449EC77}" srcOrd="0" destOrd="0" presId="urn:microsoft.com/office/officeart/2005/8/layout/orgChart1"/>
    <dgm:cxn modelId="{37F171D8-A8B9-434B-BD71-7C78C5050043}" type="presOf" srcId="{9FA9C9BA-64DF-4BD0-BE2F-EC91BBA8403C}" destId="{466F5F5E-08FE-4A40-84BF-A3D543AE1A5A}" srcOrd="0" destOrd="0" presId="urn:microsoft.com/office/officeart/2005/8/layout/orgChart1"/>
    <dgm:cxn modelId="{456A1C8C-4CA4-4496-917A-2496DF18392C}" srcId="{9FA9C9BA-64DF-4BD0-BE2F-EC91BBA8403C}" destId="{862D740E-10FD-4BEC-9A59-4FDAE8006DC8}" srcOrd="0" destOrd="0" parTransId="{C00D7126-34B1-4534-9EF9-661F2953BBF0}" sibTransId="{9C69B066-FEBF-4323-9ECA-BF37E6BB64C5}"/>
    <dgm:cxn modelId="{E9589176-E3D4-413E-986A-6FA4D0E0612A}" type="presParOf" srcId="{596345AB-EA91-4A3D-9FD9-CC852B6237C9}" destId="{7D958795-BB6B-4C72-91D7-08AD26CF8B83}" srcOrd="0" destOrd="0" presId="urn:microsoft.com/office/officeart/2005/8/layout/orgChart1"/>
    <dgm:cxn modelId="{DA5708B9-91E7-4932-B8F1-9AC2F3427BDB}" type="presParOf" srcId="{7D958795-BB6B-4C72-91D7-08AD26CF8B83}" destId="{D3AC655A-8AAD-4A28-A2A2-9D7F2B52DC91}" srcOrd="0" destOrd="0" presId="urn:microsoft.com/office/officeart/2005/8/layout/orgChart1"/>
    <dgm:cxn modelId="{804B17AD-3ADE-4B86-BF0A-787A4E543EEB}" type="presParOf" srcId="{D3AC655A-8AAD-4A28-A2A2-9D7F2B52DC91}" destId="{466F5F5E-08FE-4A40-84BF-A3D543AE1A5A}" srcOrd="0" destOrd="0" presId="urn:microsoft.com/office/officeart/2005/8/layout/orgChart1"/>
    <dgm:cxn modelId="{3126E799-87F6-4895-948A-B7183F82A0CD}" type="presParOf" srcId="{D3AC655A-8AAD-4A28-A2A2-9D7F2B52DC91}" destId="{780355BB-D2E4-43B0-8107-343CD4E1A368}" srcOrd="1" destOrd="0" presId="urn:microsoft.com/office/officeart/2005/8/layout/orgChart1"/>
    <dgm:cxn modelId="{3237FFAA-18A4-4D8C-BAB1-085DCF8125DE}" type="presParOf" srcId="{7D958795-BB6B-4C72-91D7-08AD26CF8B83}" destId="{78629FAF-32AC-4665-A452-2A108CBA84A2}" srcOrd="1" destOrd="0" presId="urn:microsoft.com/office/officeart/2005/8/layout/orgChart1"/>
    <dgm:cxn modelId="{448FCB4A-2662-4F8F-8753-12EB32E8E540}" type="presParOf" srcId="{78629FAF-32AC-4665-A452-2A108CBA84A2}" destId="{557C6DE2-353D-45B0-BE9E-AE1A5D6907B0}" srcOrd="0" destOrd="0" presId="urn:microsoft.com/office/officeart/2005/8/layout/orgChart1"/>
    <dgm:cxn modelId="{034B46D0-8106-4C42-9443-6A9E67D3464E}" type="presParOf" srcId="{78629FAF-32AC-4665-A452-2A108CBA84A2}" destId="{D7111F99-5BC0-4A58-92C2-BBE9555503D0}" srcOrd="1" destOrd="0" presId="urn:microsoft.com/office/officeart/2005/8/layout/orgChart1"/>
    <dgm:cxn modelId="{E57EB68E-0DE9-47FF-AE60-5CA516C4711B}" type="presParOf" srcId="{D7111F99-5BC0-4A58-92C2-BBE9555503D0}" destId="{6876358D-8F93-4CE9-A178-A9EA2EDCCB79}" srcOrd="0" destOrd="0" presId="urn:microsoft.com/office/officeart/2005/8/layout/orgChart1"/>
    <dgm:cxn modelId="{5C2103B6-1559-4047-9381-7568E91CC1CA}" type="presParOf" srcId="{6876358D-8F93-4CE9-A178-A9EA2EDCCB79}" destId="{F9962A29-9E1A-4A97-A831-35A7D4913124}" srcOrd="0" destOrd="0" presId="urn:microsoft.com/office/officeart/2005/8/layout/orgChart1"/>
    <dgm:cxn modelId="{E7AC75BA-626E-4D28-B52A-A7DFEC031846}" type="presParOf" srcId="{6876358D-8F93-4CE9-A178-A9EA2EDCCB79}" destId="{D3DFE06B-5181-404A-A8D5-98DD38D59D29}" srcOrd="1" destOrd="0" presId="urn:microsoft.com/office/officeart/2005/8/layout/orgChart1"/>
    <dgm:cxn modelId="{91C18127-BCB2-4BD4-A082-55A8A022D79B}" type="presParOf" srcId="{D7111F99-5BC0-4A58-92C2-BBE9555503D0}" destId="{275D1F0D-3D95-4BF5-AC57-B30EC125EA48}" srcOrd="1" destOrd="0" presId="urn:microsoft.com/office/officeart/2005/8/layout/orgChart1"/>
    <dgm:cxn modelId="{82B4F56F-09F4-4B1A-B57A-C26B527FD7A6}" type="presParOf" srcId="{D7111F99-5BC0-4A58-92C2-BBE9555503D0}" destId="{16C1DB8B-E3E1-4554-99EB-49135A97CF72}" srcOrd="2" destOrd="0" presId="urn:microsoft.com/office/officeart/2005/8/layout/orgChart1"/>
    <dgm:cxn modelId="{9EECFCA9-D581-47CA-A62C-A7B954289BEA}" type="presParOf" srcId="{78629FAF-32AC-4665-A452-2A108CBA84A2}" destId="{14999A08-D90D-4F50-B316-FC26CA82BFFC}" srcOrd="2" destOrd="0" presId="urn:microsoft.com/office/officeart/2005/8/layout/orgChart1"/>
    <dgm:cxn modelId="{A2C340D3-29DF-4C1B-9CDF-5AB19444236B}" type="presParOf" srcId="{78629FAF-32AC-4665-A452-2A108CBA84A2}" destId="{85AC78C0-45CF-4D8E-93B6-3B1079BEF44A}" srcOrd="3" destOrd="0" presId="urn:microsoft.com/office/officeart/2005/8/layout/orgChart1"/>
    <dgm:cxn modelId="{40775805-5CA3-464C-A199-B33BA78C2FFD}" type="presParOf" srcId="{85AC78C0-45CF-4D8E-93B6-3B1079BEF44A}" destId="{54C67AA5-39DE-4B72-97F1-C51FB0F127B8}" srcOrd="0" destOrd="0" presId="urn:microsoft.com/office/officeart/2005/8/layout/orgChart1"/>
    <dgm:cxn modelId="{B1466581-4704-4F98-B1A7-3B18EA968AFE}" type="presParOf" srcId="{54C67AA5-39DE-4B72-97F1-C51FB0F127B8}" destId="{53B8A8A5-29E9-4908-97AE-CB03E449EC77}" srcOrd="0" destOrd="0" presId="urn:microsoft.com/office/officeart/2005/8/layout/orgChart1"/>
    <dgm:cxn modelId="{C7C47A50-C0A9-407E-8A8C-1E314CFEC4B1}" type="presParOf" srcId="{54C67AA5-39DE-4B72-97F1-C51FB0F127B8}" destId="{ADFF7775-E0D5-4030-8F0F-7A2097A6BCC3}" srcOrd="1" destOrd="0" presId="urn:microsoft.com/office/officeart/2005/8/layout/orgChart1"/>
    <dgm:cxn modelId="{95CDFF52-1AFF-4E2B-AFD6-911737E22280}" type="presParOf" srcId="{85AC78C0-45CF-4D8E-93B6-3B1079BEF44A}" destId="{16ED3E8A-B896-40A4-9160-3EBE7DBFAD37}" srcOrd="1" destOrd="0" presId="urn:microsoft.com/office/officeart/2005/8/layout/orgChart1"/>
    <dgm:cxn modelId="{8372CE08-D772-485A-9CF7-6D73BA584FEA}" type="presParOf" srcId="{85AC78C0-45CF-4D8E-93B6-3B1079BEF44A}" destId="{CC0D3010-0EA3-4A78-9D4B-34707424D99B}" srcOrd="2" destOrd="0" presId="urn:microsoft.com/office/officeart/2005/8/layout/orgChart1"/>
    <dgm:cxn modelId="{A687FF01-74D3-4BB1-8AC3-5C1A33FF63A5}" type="presParOf" srcId="{7D958795-BB6B-4C72-91D7-08AD26CF8B83}" destId="{33497E0F-4789-4706-AC19-06FAB7180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779A03-F301-467C-AE5A-BBBCD32901E3}" type="doc">
      <dgm:prSet loTypeId="urn:microsoft.com/office/officeart/2005/8/layout/orgChart1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FA9C9BA-64DF-4BD0-BE2F-EC91BBA8403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LAW ENFORCEMENT</a:t>
          </a:r>
        </a:p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ACCOUNT</a:t>
          </a:r>
        </a:p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FROM SALES TAX</a:t>
          </a:r>
        </a:p>
      </dgm:t>
    </dgm:pt>
    <dgm:pt modelId="{09BD6CD2-711D-4423-AEF7-FB9311A93ECF}" type="parTrans" cxnId="{0DD8A25E-348E-407B-ABF0-476588F36519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9E06BB3-3ACF-4B21-8E27-7FDA9A106722}" type="sibTrans" cxnId="{0DD8A25E-348E-407B-ABF0-476588F36519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62D740E-10FD-4BEC-9A59-4FDAE8006DC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Juvenile Justice Subaccount</a:t>
          </a:r>
        </a:p>
      </dgm:t>
    </dgm:pt>
    <dgm:pt modelId="{C00D7126-34B1-4534-9EF9-661F2953BBF0}" type="parTrans" cxnId="{456A1C8C-4CA4-4496-917A-2496DF18392C}">
      <dgm:prSet/>
      <dgm:spPr/>
      <dgm:t>
        <a:bodyPr/>
        <a:lstStyle/>
        <a:p>
          <a:endParaRPr lang="en-US" sz="12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C69B066-FEBF-4323-9ECA-BF37E6BB64C5}" type="sibTrans" cxnId="{456A1C8C-4CA4-4496-917A-2496DF18392C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77B7869-81D1-44CC-B2BA-7B4602B5EB2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Trial Court Security Subaccount</a:t>
          </a:r>
        </a:p>
      </dgm:t>
    </dgm:pt>
    <dgm:pt modelId="{4FFAD6F9-9B13-4222-971B-CEA3D4D61D84}" type="parTrans" cxnId="{C7A85D7A-1114-437A-BDCB-9714B466C8AE}">
      <dgm:prSet/>
      <dgm:spPr/>
      <dgm:t>
        <a:bodyPr/>
        <a:lstStyle/>
        <a:p>
          <a:endParaRPr lang="en-US" sz="12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5FECAF1-1DD7-4B43-B2C1-EC4802384E4D}" type="sibTrans" cxnId="{C7A85D7A-1114-437A-BDCB-9714B466C8AE}">
      <dgm:prSet/>
      <dgm:spPr/>
      <dgm:t>
        <a:bodyPr/>
        <a:lstStyle/>
        <a:p>
          <a:endParaRPr lang="en-US" sz="180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F65FD1D-4E0E-4D82-B71B-D7F0EB9339B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Community Corrections Subaccount</a:t>
          </a:r>
        </a:p>
      </dgm:t>
    </dgm:pt>
    <dgm:pt modelId="{50CABA38-CEA7-456E-8210-6D4750413313}" type="parTrans" cxnId="{B4E75766-0735-4857-BE35-46A84F24B6D1}">
      <dgm:prSet/>
      <dgm:spPr/>
      <dgm:t>
        <a:bodyPr/>
        <a:lstStyle/>
        <a:p>
          <a:endParaRPr lang="en-US" sz="1200"/>
        </a:p>
      </dgm:t>
    </dgm:pt>
    <dgm:pt modelId="{CE14149F-13F9-44B9-A07F-032AC51F60C8}" type="sibTrans" cxnId="{B4E75766-0735-4857-BE35-46A84F24B6D1}">
      <dgm:prSet/>
      <dgm:spPr/>
      <dgm:t>
        <a:bodyPr/>
        <a:lstStyle/>
        <a:p>
          <a:endParaRPr lang="en-US"/>
        </a:p>
      </dgm:t>
    </dgm:pt>
    <dgm:pt modelId="{95FAFEB5-8FFA-4A46-9549-FB37C12780D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Aharoni" panose="02010803020104030203" pitchFamily="2" charset="-79"/>
              <a:cs typeface="Aharoni" panose="02010803020104030203" pitchFamily="2" charset="-79"/>
            </a:rPr>
            <a:t>DA and Public Defender Subaccount</a:t>
          </a:r>
        </a:p>
      </dgm:t>
    </dgm:pt>
    <dgm:pt modelId="{7E433808-E655-47BD-B0A4-6F6E23B50975}" type="parTrans" cxnId="{6E9B2FAE-98F5-4DDF-80FA-568A042CBFAD}">
      <dgm:prSet/>
      <dgm:spPr/>
      <dgm:t>
        <a:bodyPr/>
        <a:lstStyle/>
        <a:p>
          <a:endParaRPr lang="en-US" sz="1200"/>
        </a:p>
      </dgm:t>
    </dgm:pt>
    <dgm:pt modelId="{EC51AB9C-4B65-4B5A-A16D-1AC7300F6FB9}" type="sibTrans" cxnId="{6E9B2FAE-98F5-4DDF-80FA-568A042CBFAD}">
      <dgm:prSet/>
      <dgm:spPr/>
      <dgm:t>
        <a:bodyPr/>
        <a:lstStyle/>
        <a:p>
          <a:endParaRPr lang="en-US"/>
        </a:p>
      </dgm:t>
    </dgm:pt>
    <dgm:pt modelId="{E3C92D2E-53C2-4A14-8870-2EC3004D9D6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Candara" panose="020E0502030303020204" pitchFamily="34" charset="0"/>
            </a:rPr>
            <a:t>Youthful Offender Block Grant</a:t>
          </a:r>
        </a:p>
      </dgm:t>
    </dgm:pt>
    <dgm:pt modelId="{7F129AB4-4AC1-4243-9373-C62C925A7B24}" type="parTrans" cxnId="{02CDC29C-B742-4B65-8106-7DBAB8AEFF29}">
      <dgm:prSet/>
      <dgm:spPr/>
      <dgm:t>
        <a:bodyPr/>
        <a:lstStyle/>
        <a:p>
          <a:endParaRPr lang="en-US" sz="1200"/>
        </a:p>
      </dgm:t>
    </dgm:pt>
    <dgm:pt modelId="{39CBB630-698D-4A8B-BBE4-97F2713B1B25}" type="sibTrans" cxnId="{02CDC29C-B742-4B65-8106-7DBAB8AEFF29}">
      <dgm:prSet/>
      <dgm:spPr/>
      <dgm:t>
        <a:bodyPr/>
        <a:lstStyle/>
        <a:p>
          <a:endParaRPr lang="en-US"/>
        </a:p>
      </dgm:t>
    </dgm:pt>
    <dgm:pt modelId="{0CFC9683-1698-4610-8960-1898BEB1931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Candara" panose="020E0502030303020204" pitchFamily="34" charset="0"/>
            </a:rPr>
            <a:t>Juvenile Reentry Grant</a:t>
          </a:r>
        </a:p>
      </dgm:t>
    </dgm:pt>
    <dgm:pt modelId="{D4F5CE0D-E23C-41A0-A301-5F7333E22628}" type="parTrans" cxnId="{F321B26B-FF5F-416C-BF0C-E4DFDDEA6868}">
      <dgm:prSet/>
      <dgm:spPr/>
      <dgm:t>
        <a:bodyPr/>
        <a:lstStyle/>
        <a:p>
          <a:endParaRPr lang="en-US" sz="1200"/>
        </a:p>
      </dgm:t>
    </dgm:pt>
    <dgm:pt modelId="{E77ED768-E9D1-458A-9D2A-83862B3E2915}" type="sibTrans" cxnId="{F321B26B-FF5F-416C-BF0C-E4DFDDEA6868}">
      <dgm:prSet/>
      <dgm:spPr/>
      <dgm:t>
        <a:bodyPr/>
        <a:lstStyle/>
        <a:p>
          <a:endParaRPr lang="en-US"/>
        </a:p>
      </dgm:t>
    </dgm:pt>
    <dgm:pt modelId="{596345AB-EA91-4A3D-9FD9-CC852B6237C9}" type="pres">
      <dgm:prSet presAssocID="{06779A03-F301-467C-AE5A-BBBCD32901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958795-BB6B-4C72-91D7-08AD26CF8B83}" type="pres">
      <dgm:prSet presAssocID="{9FA9C9BA-64DF-4BD0-BE2F-EC91BBA8403C}" presName="hierRoot1" presStyleCnt="0">
        <dgm:presLayoutVars>
          <dgm:hierBranch val="init"/>
        </dgm:presLayoutVars>
      </dgm:prSet>
      <dgm:spPr/>
    </dgm:pt>
    <dgm:pt modelId="{D3AC655A-8AAD-4A28-A2A2-9D7F2B52DC91}" type="pres">
      <dgm:prSet presAssocID="{9FA9C9BA-64DF-4BD0-BE2F-EC91BBA8403C}" presName="rootComposite1" presStyleCnt="0"/>
      <dgm:spPr/>
    </dgm:pt>
    <dgm:pt modelId="{466F5F5E-08FE-4A40-84BF-A3D543AE1A5A}" type="pres">
      <dgm:prSet presAssocID="{9FA9C9BA-64DF-4BD0-BE2F-EC91BBA8403C}" presName="rootText1" presStyleLbl="node0" presStyleIdx="0" presStyleCnt="1" custLinFactX="-20702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355BB-D2E4-43B0-8107-343CD4E1A368}" type="pres">
      <dgm:prSet presAssocID="{9FA9C9BA-64DF-4BD0-BE2F-EC91BBA8403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8629FAF-32AC-4665-A452-2A108CBA84A2}" type="pres">
      <dgm:prSet presAssocID="{9FA9C9BA-64DF-4BD0-BE2F-EC91BBA8403C}" presName="hierChild2" presStyleCnt="0"/>
      <dgm:spPr/>
    </dgm:pt>
    <dgm:pt modelId="{557C6DE2-353D-45B0-BE9E-AE1A5D6907B0}" type="pres">
      <dgm:prSet presAssocID="{C00D7126-34B1-4534-9EF9-661F2953BBF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7111F99-5BC0-4A58-92C2-BBE9555503D0}" type="pres">
      <dgm:prSet presAssocID="{862D740E-10FD-4BEC-9A59-4FDAE8006DC8}" presName="hierRoot2" presStyleCnt="0">
        <dgm:presLayoutVars>
          <dgm:hierBranch val="init"/>
        </dgm:presLayoutVars>
      </dgm:prSet>
      <dgm:spPr/>
    </dgm:pt>
    <dgm:pt modelId="{6876358D-8F93-4CE9-A178-A9EA2EDCCB79}" type="pres">
      <dgm:prSet presAssocID="{862D740E-10FD-4BEC-9A59-4FDAE8006DC8}" presName="rootComposite" presStyleCnt="0"/>
      <dgm:spPr/>
    </dgm:pt>
    <dgm:pt modelId="{F9962A29-9E1A-4A97-A831-35A7D4913124}" type="pres">
      <dgm:prSet presAssocID="{862D740E-10FD-4BEC-9A59-4FDAE8006DC8}" presName="rootText" presStyleLbl="node2" presStyleIdx="0" presStyleCnt="4" custLinFactY="4207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FE06B-5181-404A-A8D5-98DD38D59D29}" type="pres">
      <dgm:prSet presAssocID="{862D740E-10FD-4BEC-9A59-4FDAE8006DC8}" presName="rootConnector" presStyleLbl="node2" presStyleIdx="0" presStyleCnt="4"/>
      <dgm:spPr/>
      <dgm:t>
        <a:bodyPr/>
        <a:lstStyle/>
        <a:p>
          <a:endParaRPr lang="en-US"/>
        </a:p>
      </dgm:t>
    </dgm:pt>
    <dgm:pt modelId="{275D1F0D-3D95-4BF5-AC57-B30EC125EA48}" type="pres">
      <dgm:prSet presAssocID="{862D740E-10FD-4BEC-9A59-4FDAE8006DC8}" presName="hierChild4" presStyleCnt="0"/>
      <dgm:spPr/>
    </dgm:pt>
    <dgm:pt modelId="{A03510CF-5671-404B-A6DD-8E2AA7344353}" type="pres">
      <dgm:prSet presAssocID="{7F129AB4-4AC1-4243-9373-C62C925A7B24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0DC9669-097B-4596-BCBF-524BC1688845}" type="pres">
      <dgm:prSet presAssocID="{E3C92D2E-53C2-4A14-8870-2EC3004D9D60}" presName="hierRoot2" presStyleCnt="0">
        <dgm:presLayoutVars>
          <dgm:hierBranch val="init"/>
        </dgm:presLayoutVars>
      </dgm:prSet>
      <dgm:spPr/>
    </dgm:pt>
    <dgm:pt modelId="{EA2FFA64-F59F-483C-AA1F-4050DD78FF0A}" type="pres">
      <dgm:prSet presAssocID="{E3C92D2E-53C2-4A14-8870-2EC3004D9D60}" presName="rootComposite" presStyleCnt="0"/>
      <dgm:spPr/>
    </dgm:pt>
    <dgm:pt modelId="{6F5CAA8F-4FD8-4F5C-8E8A-BB254F31DC77}" type="pres">
      <dgm:prSet presAssocID="{E3C92D2E-53C2-4A14-8870-2EC3004D9D60}" presName="rootText" presStyleLbl="node3" presStyleIdx="0" presStyleCnt="2" custScaleX="64546" custScaleY="67738" custLinFactY="3303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A8243A-9109-460A-B23C-019B3C786702}" type="pres">
      <dgm:prSet presAssocID="{E3C92D2E-53C2-4A14-8870-2EC3004D9D60}" presName="rootConnector" presStyleLbl="node3" presStyleIdx="0" presStyleCnt="2"/>
      <dgm:spPr/>
      <dgm:t>
        <a:bodyPr/>
        <a:lstStyle/>
        <a:p>
          <a:endParaRPr lang="en-US"/>
        </a:p>
      </dgm:t>
    </dgm:pt>
    <dgm:pt modelId="{E0104FB5-101F-4519-90D5-3C957AF6A226}" type="pres">
      <dgm:prSet presAssocID="{E3C92D2E-53C2-4A14-8870-2EC3004D9D60}" presName="hierChild4" presStyleCnt="0"/>
      <dgm:spPr/>
    </dgm:pt>
    <dgm:pt modelId="{58743B1F-1230-4448-968E-055BD82FF6A1}" type="pres">
      <dgm:prSet presAssocID="{E3C92D2E-53C2-4A14-8870-2EC3004D9D60}" presName="hierChild5" presStyleCnt="0"/>
      <dgm:spPr/>
    </dgm:pt>
    <dgm:pt modelId="{B4924BCF-33B9-4A54-B82D-8A48D85B15BB}" type="pres">
      <dgm:prSet presAssocID="{D4F5CE0D-E23C-41A0-A301-5F7333E22628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A1BC3A1-B02F-46EE-B200-647DE1E4C8CA}" type="pres">
      <dgm:prSet presAssocID="{0CFC9683-1698-4610-8960-1898BEB19319}" presName="hierRoot2" presStyleCnt="0">
        <dgm:presLayoutVars>
          <dgm:hierBranch val="init"/>
        </dgm:presLayoutVars>
      </dgm:prSet>
      <dgm:spPr/>
    </dgm:pt>
    <dgm:pt modelId="{03AA88CC-A378-45FF-AC4F-592DC77C9181}" type="pres">
      <dgm:prSet presAssocID="{0CFC9683-1698-4610-8960-1898BEB19319}" presName="rootComposite" presStyleCnt="0"/>
      <dgm:spPr/>
    </dgm:pt>
    <dgm:pt modelId="{7E342CFF-A6ED-4E50-B911-B71ED2E475AF}" type="pres">
      <dgm:prSet presAssocID="{0CFC9683-1698-4610-8960-1898BEB19319}" presName="rootText" presStyleLbl="node3" presStyleIdx="1" presStyleCnt="2" custScaleX="64546" custScaleY="67738" custLinFactY="2119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92E06-F062-452A-B7DA-B82ADE89A068}" type="pres">
      <dgm:prSet presAssocID="{0CFC9683-1698-4610-8960-1898BEB19319}" presName="rootConnector" presStyleLbl="node3" presStyleIdx="1" presStyleCnt="2"/>
      <dgm:spPr/>
      <dgm:t>
        <a:bodyPr/>
        <a:lstStyle/>
        <a:p>
          <a:endParaRPr lang="en-US"/>
        </a:p>
      </dgm:t>
    </dgm:pt>
    <dgm:pt modelId="{6C4A0A06-BB7A-4CA6-82FA-76731F04104D}" type="pres">
      <dgm:prSet presAssocID="{0CFC9683-1698-4610-8960-1898BEB19319}" presName="hierChild4" presStyleCnt="0"/>
      <dgm:spPr/>
    </dgm:pt>
    <dgm:pt modelId="{4C7642BA-DCC5-4C6A-A149-615307F19EB6}" type="pres">
      <dgm:prSet presAssocID="{0CFC9683-1698-4610-8960-1898BEB19319}" presName="hierChild5" presStyleCnt="0"/>
      <dgm:spPr/>
    </dgm:pt>
    <dgm:pt modelId="{16C1DB8B-E3E1-4554-99EB-49135A97CF72}" type="pres">
      <dgm:prSet presAssocID="{862D740E-10FD-4BEC-9A59-4FDAE8006DC8}" presName="hierChild5" presStyleCnt="0"/>
      <dgm:spPr/>
    </dgm:pt>
    <dgm:pt modelId="{14999A08-D90D-4F50-B316-FC26CA82BFFC}" type="pres">
      <dgm:prSet presAssocID="{4FFAD6F9-9B13-4222-971B-CEA3D4D61D8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5AC78C0-45CF-4D8E-93B6-3B1079BEF44A}" type="pres">
      <dgm:prSet presAssocID="{777B7869-81D1-44CC-B2BA-7B4602B5EB21}" presName="hierRoot2" presStyleCnt="0">
        <dgm:presLayoutVars>
          <dgm:hierBranch val="init"/>
        </dgm:presLayoutVars>
      </dgm:prSet>
      <dgm:spPr/>
    </dgm:pt>
    <dgm:pt modelId="{54C67AA5-39DE-4B72-97F1-C51FB0F127B8}" type="pres">
      <dgm:prSet presAssocID="{777B7869-81D1-44CC-B2BA-7B4602B5EB21}" presName="rootComposite" presStyleCnt="0"/>
      <dgm:spPr/>
    </dgm:pt>
    <dgm:pt modelId="{53B8A8A5-29E9-4908-97AE-CB03E449EC77}" type="pres">
      <dgm:prSet presAssocID="{777B7869-81D1-44CC-B2BA-7B4602B5EB21}" presName="rootText" presStyleLbl="node2" presStyleIdx="1" presStyleCnt="4" custLinFactY="4207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F7775-E0D5-4030-8F0F-7A2097A6BCC3}" type="pres">
      <dgm:prSet presAssocID="{777B7869-81D1-44CC-B2BA-7B4602B5EB21}" presName="rootConnector" presStyleLbl="node2" presStyleIdx="1" presStyleCnt="4"/>
      <dgm:spPr/>
      <dgm:t>
        <a:bodyPr/>
        <a:lstStyle/>
        <a:p>
          <a:endParaRPr lang="en-US"/>
        </a:p>
      </dgm:t>
    </dgm:pt>
    <dgm:pt modelId="{16ED3E8A-B896-40A4-9160-3EBE7DBFAD37}" type="pres">
      <dgm:prSet presAssocID="{777B7869-81D1-44CC-B2BA-7B4602B5EB21}" presName="hierChild4" presStyleCnt="0"/>
      <dgm:spPr/>
    </dgm:pt>
    <dgm:pt modelId="{CC0D3010-0EA3-4A78-9D4B-34707424D99B}" type="pres">
      <dgm:prSet presAssocID="{777B7869-81D1-44CC-B2BA-7B4602B5EB21}" presName="hierChild5" presStyleCnt="0"/>
      <dgm:spPr/>
    </dgm:pt>
    <dgm:pt modelId="{822AC517-FAF2-4CCE-BF37-1EF447CC5647}" type="pres">
      <dgm:prSet presAssocID="{50CABA38-CEA7-456E-8210-6D475041331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04DC17F-A3F8-4492-98AA-55ADF2562B33}" type="pres">
      <dgm:prSet presAssocID="{7F65FD1D-4E0E-4D82-B71B-D7F0EB9339B4}" presName="hierRoot2" presStyleCnt="0">
        <dgm:presLayoutVars>
          <dgm:hierBranch val="init"/>
        </dgm:presLayoutVars>
      </dgm:prSet>
      <dgm:spPr/>
    </dgm:pt>
    <dgm:pt modelId="{89CC03F1-6F2C-4B69-931D-8683025FF4F6}" type="pres">
      <dgm:prSet presAssocID="{7F65FD1D-4E0E-4D82-B71B-D7F0EB9339B4}" presName="rootComposite" presStyleCnt="0"/>
      <dgm:spPr/>
    </dgm:pt>
    <dgm:pt modelId="{26F40FEF-C248-466E-8C59-9748D63F27CA}" type="pres">
      <dgm:prSet presAssocID="{7F65FD1D-4E0E-4D82-B71B-D7F0EB9339B4}" presName="rootText" presStyleLbl="node2" presStyleIdx="2" presStyleCnt="4" custLinFactX="-100000" custLinFactNeighborX="-142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4C8549-600B-425E-B5B9-A2564EBE27E7}" type="pres">
      <dgm:prSet presAssocID="{7F65FD1D-4E0E-4D82-B71B-D7F0EB9339B4}" presName="rootConnector" presStyleLbl="node2" presStyleIdx="2" presStyleCnt="4"/>
      <dgm:spPr/>
      <dgm:t>
        <a:bodyPr/>
        <a:lstStyle/>
        <a:p>
          <a:endParaRPr lang="en-US"/>
        </a:p>
      </dgm:t>
    </dgm:pt>
    <dgm:pt modelId="{1EE20C86-5F34-4718-BB77-6F33539806D4}" type="pres">
      <dgm:prSet presAssocID="{7F65FD1D-4E0E-4D82-B71B-D7F0EB9339B4}" presName="hierChild4" presStyleCnt="0"/>
      <dgm:spPr/>
    </dgm:pt>
    <dgm:pt modelId="{7FF9104E-115F-4F44-821B-E98A13AA8A93}" type="pres">
      <dgm:prSet presAssocID="{7F65FD1D-4E0E-4D82-B71B-D7F0EB9339B4}" presName="hierChild5" presStyleCnt="0"/>
      <dgm:spPr/>
    </dgm:pt>
    <dgm:pt modelId="{5C528C5B-CCA3-457D-99D8-10E3619B691A}" type="pres">
      <dgm:prSet presAssocID="{7E433808-E655-47BD-B0A4-6F6E23B5097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6BD3828-DF62-4A26-83E5-7940480B7C0B}" type="pres">
      <dgm:prSet presAssocID="{95FAFEB5-8FFA-4A46-9549-FB37C12780D4}" presName="hierRoot2" presStyleCnt="0">
        <dgm:presLayoutVars>
          <dgm:hierBranch val="hang"/>
        </dgm:presLayoutVars>
      </dgm:prSet>
      <dgm:spPr/>
    </dgm:pt>
    <dgm:pt modelId="{E2305129-D3FB-487E-8B99-7FF11BD41B1B}" type="pres">
      <dgm:prSet presAssocID="{95FAFEB5-8FFA-4A46-9549-FB37C12780D4}" presName="rootComposite" presStyleCnt="0"/>
      <dgm:spPr/>
    </dgm:pt>
    <dgm:pt modelId="{5CBE8CAC-D30F-43CB-9C53-D420B09C6198}" type="pres">
      <dgm:prSet presAssocID="{95FAFEB5-8FFA-4A46-9549-FB37C12780D4}" presName="rootText" presStyleLbl="node2" presStyleIdx="3" presStyleCnt="4" custLinFactX="-100000" custLinFactNeighborX="-141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7E042-F7BF-4594-BA69-068EC75CCC6D}" type="pres">
      <dgm:prSet presAssocID="{95FAFEB5-8FFA-4A46-9549-FB37C12780D4}" presName="rootConnector" presStyleLbl="node2" presStyleIdx="3" presStyleCnt="4"/>
      <dgm:spPr/>
      <dgm:t>
        <a:bodyPr/>
        <a:lstStyle/>
        <a:p>
          <a:endParaRPr lang="en-US"/>
        </a:p>
      </dgm:t>
    </dgm:pt>
    <dgm:pt modelId="{8BBDCF04-D883-4292-86DE-394DA178341A}" type="pres">
      <dgm:prSet presAssocID="{95FAFEB5-8FFA-4A46-9549-FB37C12780D4}" presName="hierChild4" presStyleCnt="0"/>
      <dgm:spPr/>
    </dgm:pt>
    <dgm:pt modelId="{23B7D442-E5C1-4B65-A60D-DA5CAEBEF5A2}" type="pres">
      <dgm:prSet presAssocID="{95FAFEB5-8FFA-4A46-9549-FB37C12780D4}" presName="hierChild5" presStyleCnt="0"/>
      <dgm:spPr/>
    </dgm:pt>
    <dgm:pt modelId="{33497E0F-4789-4706-AC19-06FAB718061D}" type="pres">
      <dgm:prSet presAssocID="{9FA9C9BA-64DF-4BD0-BE2F-EC91BBA8403C}" presName="hierChild3" presStyleCnt="0"/>
      <dgm:spPr/>
    </dgm:pt>
  </dgm:ptLst>
  <dgm:cxnLst>
    <dgm:cxn modelId="{EA6457D9-76D3-4902-B71F-3F8E3A278A07}" type="presOf" srcId="{06779A03-F301-467C-AE5A-BBBCD32901E3}" destId="{596345AB-EA91-4A3D-9FD9-CC852B6237C9}" srcOrd="0" destOrd="0" presId="urn:microsoft.com/office/officeart/2005/8/layout/orgChart1"/>
    <dgm:cxn modelId="{569EA14A-F78F-41AE-9F2F-4B62BC8CBA26}" type="presOf" srcId="{D4F5CE0D-E23C-41A0-A301-5F7333E22628}" destId="{B4924BCF-33B9-4A54-B82D-8A48D85B15BB}" srcOrd="0" destOrd="0" presId="urn:microsoft.com/office/officeart/2005/8/layout/orgChart1"/>
    <dgm:cxn modelId="{02CDC29C-B742-4B65-8106-7DBAB8AEFF29}" srcId="{862D740E-10FD-4BEC-9A59-4FDAE8006DC8}" destId="{E3C92D2E-53C2-4A14-8870-2EC3004D9D60}" srcOrd="0" destOrd="0" parTransId="{7F129AB4-4AC1-4243-9373-C62C925A7B24}" sibTransId="{39CBB630-698D-4A8B-BBE4-97F2713B1B25}"/>
    <dgm:cxn modelId="{F11F3A7E-4727-4F14-B866-A17FAA1C973A}" type="presOf" srcId="{9FA9C9BA-64DF-4BD0-BE2F-EC91BBA8403C}" destId="{780355BB-D2E4-43B0-8107-343CD4E1A368}" srcOrd="1" destOrd="0" presId="urn:microsoft.com/office/officeart/2005/8/layout/orgChart1"/>
    <dgm:cxn modelId="{C7A85D7A-1114-437A-BDCB-9714B466C8AE}" srcId="{9FA9C9BA-64DF-4BD0-BE2F-EC91BBA8403C}" destId="{777B7869-81D1-44CC-B2BA-7B4602B5EB21}" srcOrd="1" destOrd="0" parTransId="{4FFAD6F9-9B13-4222-971B-CEA3D4D61D84}" sibTransId="{D5FECAF1-1DD7-4B43-B2C1-EC4802384E4D}"/>
    <dgm:cxn modelId="{456A1C8C-4CA4-4496-917A-2496DF18392C}" srcId="{9FA9C9BA-64DF-4BD0-BE2F-EC91BBA8403C}" destId="{862D740E-10FD-4BEC-9A59-4FDAE8006DC8}" srcOrd="0" destOrd="0" parTransId="{C00D7126-34B1-4534-9EF9-661F2953BBF0}" sibTransId="{9C69B066-FEBF-4323-9ECA-BF37E6BB64C5}"/>
    <dgm:cxn modelId="{55BE51E3-51F0-4C89-ADBA-33B4B28C6780}" type="presOf" srcId="{7F65FD1D-4E0E-4D82-B71B-D7F0EB9339B4}" destId="{26F40FEF-C248-466E-8C59-9748D63F27CA}" srcOrd="0" destOrd="0" presId="urn:microsoft.com/office/officeart/2005/8/layout/orgChart1"/>
    <dgm:cxn modelId="{56B9E21F-DD20-4B3D-A056-FD607632421F}" type="presOf" srcId="{95FAFEB5-8FFA-4A46-9549-FB37C12780D4}" destId="{5CBE8CAC-D30F-43CB-9C53-D420B09C6198}" srcOrd="0" destOrd="0" presId="urn:microsoft.com/office/officeart/2005/8/layout/orgChart1"/>
    <dgm:cxn modelId="{450FF2AE-D0AF-44B6-B327-07F7A79850B0}" type="presOf" srcId="{777B7869-81D1-44CC-B2BA-7B4602B5EB21}" destId="{53B8A8A5-29E9-4908-97AE-CB03E449EC77}" srcOrd="0" destOrd="0" presId="urn:microsoft.com/office/officeart/2005/8/layout/orgChart1"/>
    <dgm:cxn modelId="{EEB84C80-6A21-434B-B036-E0F578E555C0}" type="presOf" srcId="{7F129AB4-4AC1-4243-9373-C62C925A7B24}" destId="{A03510CF-5671-404B-A6DD-8E2AA7344353}" srcOrd="0" destOrd="0" presId="urn:microsoft.com/office/officeart/2005/8/layout/orgChart1"/>
    <dgm:cxn modelId="{D0D9D2D0-FB29-45E7-9D61-1A5D70AB0616}" type="presOf" srcId="{7E433808-E655-47BD-B0A4-6F6E23B50975}" destId="{5C528C5B-CCA3-457D-99D8-10E3619B691A}" srcOrd="0" destOrd="0" presId="urn:microsoft.com/office/officeart/2005/8/layout/orgChart1"/>
    <dgm:cxn modelId="{89984AE4-EE69-41E0-A5EE-BE3E11BD664F}" type="presOf" srcId="{862D740E-10FD-4BEC-9A59-4FDAE8006DC8}" destId="{D3DFE06B-5181-404A-A8D5-98DD38D59D29}" srcOrd="1" destOrd="0" presId="urn:microsoft.com/office/officeart/2005/8/layout/orgChart1"/>
    <dgm:cxn modelId="{B4E75766-0735-4857-BE35-46A84F24B6D1}" srcId="{9FA9C9BA-64DF-4BD0-BE2F-EC91BBA8403C}" destId="{7F65FD1D-4E0E-4D82-B71B-D7F0EB9339B4}" srcOrd="2" destOrd="0" parTransId="{50CABA38-CEA7-456E-8210-6D4750413313}" sibTransId="{CE14149F-13F9-44B9-A07F-032AC51F60C8}"/>
    <dgm:cxn modelId="{43C4DCF6-9DC8-4BA5-96C9-58C6808E8337}" type="presOf" srcId="{95FAFEB5-8FFA-4A46-9549-FB37C12780D4}" destId="{1D07E042-F7BF-4594-BA69-068EC75CCC6D}" srcOrd="1" destOrd="0" presId="urn:microsoft.com/office/officeart/2005/8/layout/orgChart1"/>
    <dgm:cxn modelId="{D2AAD70B-16F5-4072-90E1-EB2A4C547D11}" type="presOf" srcId="{E3C92D2E-53C2-4A14-8870-2EC3004D9D60}" destId="{C0A8243A-9109-460A-B23C-019B3C786702}" srcOrd="1" destOrd="0" presId="urn:microsoft.com/office/officeart/2005/8/layout/orgChart1"/>
    <dgm:cxn modelId="{79A4B569-C74B-40C1-8FC4-5BD661F73985}" type="presOf" srcId="{C00D7126-34B1-4534-9EF9-661F2953BBF0}" destId="{557C6DE2-353D-45B0-BE9E-AE1A5D6907B0}" srcOrd="0" destOrd="0" presId="urn:microsoft.com/office/officeart/2005/8/layout/orgChart1"/>
    <dgm:cxn modelId="{C61A5A78-0AC4-44FC-B1D6-A3E5772B141B}" type="presOf" srcId="{862D740E-10FD-4BEC-9A59-4FDAE8006DC8}" destId="{F9962A29-9E1A-4A97-A831-35A7D4913124}" srcOrd="0" destOrd="0" presId="urn:microsoft.com/office/officeart/2005/8/layout/orgChart1"/>
    <dgm:cxn modelId="{DCA036E7-DA34-4276-8531-B3148AFF9000}" type="presOf" srcId="{0CFC9683-1698-4610-8960-1898BEB19319}" destId="{8F992E06-F062-452A-B7DA-B82ADE89A068}" srcOrd="1" destOrd="0" presId="urn:microsoft.com/office/officeart/2005/8/layout/orgChart1"/>
    <dgm:cxn modelId="{B74136A7-755E-4A62-965F-C545D70927B6}" type="presOf" srcId="{50CABA38-CEA7-456E-8210-6D4750413313}" destId="{822AC517-FAF2-4CCE-BF37-1EF447CC5647}" srcOrd="0" destOrd="0" presId="urn:microsoft.com/office/officeart/2005/8/layout/orgChart1"/>
    <dgm:cxn modelId="{97E3FDCD-3C56-4896-8A78-B74A25C9C449}" type="presOf" srcId="{777B7869-81D1-44CC-B2BA-7B4602B5EB21}" destId="{ADFF7775-E0D5-4030-8F0F-7A2097A6BCC3}" srcOrd="1" destOrd="0" presId="urn:microsoft.com/office/officeart/2005/8/layout/orgChart1"/>
    <dgm:cxn modelId="{6E9B2FAE-98F5-4DDF-80FA-568A042CBFAD}" srcId="{9FA9C9BA-64DF-4BD0-BE2F-EC91BBA8403C}" destId="{95FAFEB5-8FFA-4A46-9549-FB37C12780D4}" srcOrd="3" destOrd="0" parTransId="{7E433808-E655-47BD-B0A4-6F6E23B50975}" sibTransId="{EC51AB9C-4B65-4B5A-A16D-1AC7300F6FB9}"/>
    <dgm:cxn modelId="{209FE237-172E-46F8-8AE9-3E4FDBEBBCAC}" type="presOf" srcId="{0CFC9683-1698-4610-8960-1898BEB19319}" destId="{7E342CFF-A6ED-4E50-B911-B71ED2E475AF}" srcOrd="0" destOrd="0" presId="urn:microsoft.com/office/officeart/2005/8/layout/orgChart1"/>
    <dgm:cxn modelId="{4A59D4C8-2737-4960-8BAA-9B67422D2A14}" type="presOf" srcId="{9FA9C9BA-64DF-4BD0-BE2F-EC91BBA8403C}" destId="{466F5F5E-08FE-4A40-84BF-A3D543AE1A5A}" srcOrd="0" destOrd="0" presId="urn:microsoft.com/office/officeart/2005/8/layout/orgChart1"/>
    <dgm:cxn modelId="{0DD8A25E-348E-407B-ABF0-476588F36519}" srcId="{06779A03-F301-467C-AE5A-BBBCD32901E3}" destId="{9FA9C9BA-64DF-4BD0-BE2F-EC91BBA8403C}" srcOrd="0" destOrd="0" parTransId="{09BD6CD2-711D-4423-AEF7-FB9311A93ECF}" sibTransId="{69E06BB3-3ACF-4B21-8E27-7FDA9A106722}"/>
    <dgm:cxn modelId="{F321B26B-FF5F-416C-BF0C-E4DFDDEA6868}" srcId="{862D740E-10FD-4BEC-9A59-4FDAE8006DC8}" destId="{0CFC9683-1698-4610-8960-1898BEB19319}" srcOrd="1" destOrd="0" parTransId="{D4F5CE0D-E23C-41A0-A301-5F7333E22628}" sibTransId="{E77ED768-E9D1-458A-9D2A-83862B3E2915}"/>
    <dgm:cxn modelId="{6CAEAB50-8474-4EC2-8255-887EABE79853}" type="presOf" srcId="{4FFAD6F9-9B13-4222-971B-CEA3D4D61D84}" destId="{14999A08-D90D-4F50-B316-FC26CA82BFFC}" srcOrd="0" destOrd="0" presId="urn:microsoft.com/office/officeart/2005/8/layout/orgChart1"/>
    <dgm:cxn modelId="{B73DDC42-30EB-4ECB-AB03-74D673E0A04D}" type="presOf" srcId="{7F65FD1D-4E0E-4D82-B71B-D7F0EB9339B4}" destId="{904C8549-600B-425E-B5B9-A2564EBE27E7}" srcOrd="1" destOrd="0" presId="urn:microsoft.com/office/officeart/2005/8/layout/orgChart1"/>
    <dgm:cxn modelId="{36EA86FF-740C-4332-9DAE-596E31026D53}" type="presOf" srcId="{E3C92D2E-53C2-4A14-8870-2EC3004D9D60}" destId="{6F5CAA8F-4FD8-4F5C-8E8A-BB254F31DC77}" srcOrd="0" destOrd="0" presId="urn:microsoft.com/office/officeart/2005/8/layout/orgChart1"/>
    <dgm:cxn modelId="{35DEE81E-36DD-474E-8F20-5A9E2320AC2E}" type="presParOf" srcId="{596345AB-EA91-4A3D-9FD9-CC852B6237C9}" destId="{7D958795-BB6B-4C72-91D7-08AD26CF8B83}" srcOrd="0" destOrd="0" presId="urn:microsoft.com/office/officeart/2005/8/layout/orgChart1"/>
    <dgm:cxn modelId="{1906961B-FBC7-4128-97FE-6511C11BA759}" type="presParOf" srcId="{7D958795-BB6B-4C72-91D7-08AD26CF8B83}" destId="{D3AC655A-8AAD-4A28-A2A2-9D7F2B52DC91}" srcOrd="0" destOrd="0" presId="urn:microsoft.com/office/officeart/2005/8/layout/orgChart1"/>
    <dgm:cxn modelId="{C3767620-7E0C-4185-915D-A17F3D5D8F12}" type="presParOf" srcId="{D3AC655A-8AAD-4A28-A2A2-9D7F2B52DC91}" destId="{466F5F5E-08FE-4A40-84BF-A3D543AE1A5A}" srcOrd="0" destOrd="0" presId="urn:microsoft.com/office/officeart/2005/8/layout/orgChart1"/>
    <dgm:cxn modelId="{3B06ED45-F2B6-4335-B8A5-5232FDC8AB69}" type="presParOf" srcId="{D3AC655A-8AAD-4A28-A2A2-9D7F2B52DC91}" destId="{780355BB-D2E4-43B0-8107-343CD4E1A368}" srcOrd="1" destOrd="0" presId="urn:microsoft.com/office/officeart/2005/8/layout/orgChart1"/>
    <dgm:cxn modelId="{F9C8A006-1D73-4874-B53A-B14C5F66D62A}" type="presParOf" srcId="{7D958795-BB6B-4C72-91D7-08AD26CF8B83}" destId="{78629FAF-32AC-4665-A452-2A108CBA84A2}" srcOrd="1" destOrd="0" presId="urn:microsoft.com/office/officeart/2005/8/layout/orgChart1"/>
    <dgm:cxn modelId="{F7A3D33E-0A8A-4299-9FE3-DB017D3FA51C}" type="presParOf" srcId="{78629FAF-32AC-4665-A452-2A108CBA84A2}" destId="{557C6DE2-353D-45B0-BE9E-AE1A5D6907B0}" srcOrd="0" destOrd="0" presId="urn:microsoft.com/office/officeart/2005/8/layout/orgChart1"/>
    <dgm:cxn modelId="{1AE7DE55-C20F-43D0-83F2-4AC2F0920C76}" type="presParOf" srcId="{78629FAF-32AC-4665-A452-2A108CBA84A2}" destId="{D7111F99-5BC0-4A58-92C2-BBE9555503D0}" srcOrd="1" destOrd="0" presId="urn:microsoft.com/office/officeart/2005/8/layout/orgChart1"/>
    <dgm:cxn modelId="{82445259-1BCE-490B-8741-5147AAFBF892}" type="presParOf" srcId="{D7111F99-5BC0-4A58-92C2-BBE9555503D0}" destId="{6876358D-8F93-4CE9-A178-A9EA2EDCCB79}" srcOrd="0" destOrd="0" presId="urn:microsoft.com/office/officeart/2005/8/layout/orgChart1"/>
    <dgm:cxn modelId="{89ECE6A0-4791-42E4-8018-498F951136A6}" type="presParOf" srcId="{6876358D-8F93-4CE9-A178-A9EA2EDCCB79}" destId="{F9962A29-9E1A-4A97-A831-35A7D4913124}" srcOrd="0" destOrd="0" presId="urn:microsoft.com/office/officeart/2005/8/layout/orgChart1"/>
    <dgm:cxn modelId="{04B40451-8C92-4448-B02B-D5B3DBB823A7}" type="presParOf" srcId="{6876358D-8F93-4CE9-A178-A9EA2EDCCB79}" destId="{D3DFE06B-5181-404A-A8D5-98DD38D59D29}" srcOrd="1" destOrd="0" presId="urn:microsoft.com/office/officeart/2005/8/layout/orgChart1"/>
    <dgm:cxn modelId="{D73971A3-4F20-453B-9A7F-611E14ACBBE9}" type="presParOf" srcId="{D7111F99-5BC0-4A58-92C2-BBE9555503D0}" destId="{275D1F0D-3D95-4BF5-AC57-B30EC125EA48}" srcOrd="1" destOrd="0" presId="urn:microsoft.com/office/officeart/2005/8/layout/orgChart1"/>
    <dgm:cxn modelId="{0E8D19D2-4A30-4013-B21D-7F9C270864EF}" type="presParOf" srcId="{275D1F0D-3D95-4BF5-AC57-B30EC125EA48}" destId="{A03510CF-5671-404B-A6DD-8E2AA7344353}" srcOrd="0" destOrd="0" presId="urn:microsoft.com/office/officeart/2005/8/layout/orgChart1"/>
    <dgm:cxn modelId="{DD68A125-A918-4470-81EE-BACDC6ED59AD}" type="presParOf" srcId="{275D1F0D-3D95-4BF5-AC57-B30EC125EA48}" destId="{60DC9669-097B-4596-BCBF-524BC1688845}" srcOrd="1" destOrd="0" presId="urn:microsoft.com/office/officeart/2005/8/layout/orgChart1"/>
    <dgm:cxn modelId="{292CC80D-873E-4695-97A9-B7F28E7F9F1C}" type="presParOf" srcId="{60DC9669-097B-4596-BCBF-524BC1688845}" destId="{EA2FFA64-F59F-483C-AA1F-4050DD78FF0A}" srcOrd="0" destOrd="0" presId="urn:microsoft.com/office/officeart/2005/8/layout/orgChart1"/>
    <dgm:cxn modelId="{E1B319AE-349A-488D-8AF6-129CED893078}" type="presParOf" srcId="{EA2FFA64-F59F-483C-AA1F-4050DD78FF0A}" destId="{6F5CAA8F-4FD8-4F5C-8E8A-BB254F31DC77}" srcOrd="0" destOrd="0" presId="urn:microsoft.com/office/officeart/2005/8/layout/orgChart1"/>
    <dgm:cxn modelId="{F50D109E-6240-477D-BCDC-3267D0F07FFB}" type="presParOf" srcId="{EA2FFA64-F59F-483C-AA1F-4050DD78FF0A}" destId="{C0A8243A-9109-460A-B23C-019B3C786702}" srcOrd="1" destOrd="0" presId="urn:microsoft.com/office/officeart/2005/8/layout/orgChart1"/>
    <dgm:cxn modelId="{6D40F275-84E3-47C4-BF91-D05BA0C34F81}" type="presParOf" srcId="{60DC9669-097B-4596-BCBF-524BC1688845}" destId="{E0104FB5-101F-4519-90D5-3C957AF6A226}" srcOrd="1" destOrd="0" presId="urn:microsoft.com/office/officeart/2005/8/layout/orgChart1"/>
    <dgm:cxn modelId="{0F31C132-AE42-4528-99AF-EFDDD007AA19}" type="presParOf" srcId="{60DC9669-097B-4596-BCBF-524BC1688845}" destId="{58743B1F-1230-4448-968E-055BD82FF6A1}" srcOrd="2" destOrd="0" presId="urn:microsoft.com/office/officeart/2005/8/layout/orgChart1"/>
    <dgm:cxn modelId="{4D100E39-B253-4485-861C-D1920E3CEBB1}" type="presParOf" srcId="{275D1F0D-3D95-4BF5-AC57-B30EC125EA48}" destId="{B4924BCF-33B9-4A54-B82D-8A48D85B15BB}" srcOrd="2" destOrd="0" presId="urn:microsoft.com/office/officeart/2005/8/layout/orgChart1"/>
    <dgm:cxn modelId="{8E604C1A-97E3-44DA-8F3D-021CC1A50343}" type="presParOf" srcId="{275D1F0D-3D95-4BF5-AC57-B30EC125EA48}" destId="{7A1BC3A1-B02F-46EE-B200-647DE1E4C8CA}" srcOrd="3" destOrd="0" presId="urn:microsoft.com/office/officeart/2005/8/layout/orgChart1"/>
    <dgm:cxn modelId="{4859E7C3-4A60-4A88-91F4-14246D4100AB}" type="presParOf" srcId="{7A1BC3A1-B02F-46EE-B200-647DE1E4C8CA}" destId="{03AA88CC-A378-45FF-AC4F-592DC77C9181}" srcOrd="0" destOrd="0" presId="urn:microsoft.com/office/officeart/2005/8/layout/orgChart1"/>
    <dgm:cxn modelId="{74FAD81D-54E7-41C3-BBE6-AA40071AEC98}" type="presParOf" srcId="{03AA88CC-A378-45FF-AC4F-592DC77C9181}" destId="{7E342CFF-A6ED-4E50-B911-B71ED2E475AF}" srcOrd="0" destOrd="0" presId="urn:microsoft.com/office/officeart/2005/8/layout/orgChart1"/>
    <dgm:cxn modelId="{0E8CC5C9-7FBA-4DA3-9B19-9F37532AABA3}" type="presParOf" srcId="{03AA88CC-A378-45FF-AC4F-592DC77C9181}" destId="{8F992E06-F062-452A-B7DA-B82ADE89A068}" srcOrd="1" destOrd="0" presId="urn:microsoft.com/office/officeart/2005/8/layout/orgChart1"/>
    <dgm:cxn modelId="{A5A16FE4-2C94-4331-9430-566F898C99D7}" type="presParOf" srcId="{7A1BC3A1-B02F-46EE-B200-647DE1E4C8CA}" destId="{6C4A0A06-BB7A-4CA6-82FA-76731F04104D}" srcOrd="1" destOrd="0" presId="urn:microsoft.com/office/officeart/2005/8/layout/orgChart1"/>
    <dgm:cxn modelId="{DBE721A2-3A3A-48E3-8898-78D91AB61FDB}" type="presParOf" srcId="{7A1BC3A1-B02F-46EE-B200-647DE1E4C8CA}" destId="{4C7642BA-DCC5-4C6A-A149-615307F19EB6}" srcOrd="2" destOrd="0" presId="urn:microsoft.com/office/officeart/2005/8/layout/orgChart1"/>
    <dgm:cxn modelId="{FBBBFFBF-DE25-4257-935B-2BEB2C637D6D}" type="presParOf" srcId="{D7111F99-5BC0-4A58-92C2-BBE9555503D0}" destId="{16C1DB8B-E3E1-4554-99EB-49135A97CF72}" srcOrd="2" destOrd="0" presId="urn:microsoft.com/office/officeart/2005/8/layout/orgChart1"/>
    <dgm:cxn modelId="{36797721-2828-41F0-8ABA-E661B578DC5F}" type="presParOf" srcId="{78629FAF-32AC-4665-A452-2A108CBA84A2}" destId="{14999A08-D90D-4F50-B316-FC26CA82BFFC}" srcOrd="2" destOrd="0" presId="urn:microsoft.com/office/officeart/2005/8/layout/orgChart1"/>
    <dgm:cxn modelId="{3CA7C29E-567B-4DE0-9631-AA79D1B7D674}" type="presParOf" srcId="{78629FAF-32AC-4665-A452-2A108CBA84A2}" destId="{85AC78C0-45CF-4D8E-93B6-3B1079BEF44A}" srcOrd="3" destOrd="0" presId="urn:microsoft.com/office/officeart/2005/8/layout/orgChart1"/>
    <dgm:cxn modelId="{5C38FA8A-3257-4041-BC75-388DD5546D36}" type="presParOf" srcId="{85AC78C0-45CF-4D8E-93B6-3B1079BEF44A}" destId="{54C67AA5-39DE-4B72-97F1-C51FB0F127B8}" srcOrd="0" destOrd="0" presId="urn:microsoft.com/office/officeart/2005/8/layout/orgChart1"/>
    <dgm:cxn modelId="{CEC4FFF0-DF1B-4164-A6FC-D80D1BFDB11E}" type="presParOf" srcId="{54C67AA5-39DE-4B72-97F1-C51FB0F127B8}" destId="{53B8A8A5-29E9-4908-97AE-CB03E449EC77}" srcOrd="0" destOrd="0" presId="urn:microsoft.com/office/officeart/2005/8/layout/orgChart1"/>
    <dgm:cxn modelId="{FE93A9A2-F3D1-43E4-A59D-0C9C751CE166}" type="presParOf" srcId="{54C67AA5-39DE-4B72-97F1-C51FB0F127B8}" destId="{ADFF7775-E0D5-4030-8F0F-7A2097A6BCC3}" srcOrd="1" destOrd="0" presId="urn:microsoft.com/office/officeart/2005/8/layout/orgChart1"/>
    <dgm:cxn modelId="{EB0A68DA-BE1F-4A89-B1AB-4F777298C6D9}" type="presParOf" srcId="{85AC78C0-45CF-4D8E-93B6-3B1079BEF44A}" destId="{16ED3E8A-B896-40A4-9160-3EBE7DBFAD37}" srcOrd="1" destOrd="0" presId="urn:microsoft.com/office/officeart/2005/8/layout/orgChart1"/>
    <dgm:cxn modelId="{CC390BD3-F565-47C2-B132-27D5E8DE756A}" type="presParOf" srcId="{85AC78C0-45CF-4D8E-93B6-3B1079BEF44A}" destId="{CC0D3010-0EA3-4A78-9D4B-34707424D99B}" srcOrd="2" destOrd="0" presId="urn:microsoft.com/office/officeart/2005/8/layout/orgChart1"/>
    <dgm:cxn modelId="{304510D3-1CD5-4504-B4F0-EFFFEB400660}" type="presParOf" srcId="{78629FAF-32AC-4665-A452-2A108CBA84A2}" destId="{822AC517-FAF2-4CCE-BF37-1EF447CC5647}" srcOrd="4" destOrd="0" presId="urn:microsoft.com/office/officeart/2005/8/layout/orgChart1"/>
    <dgm:cxn modelId="{92BD38FA-0331-46C2-AC52-B9F549DF1107}" type="presParOf" srcId="{78629FAF-32AC-4665-A452-2A108CBA84A2}" destId="{B04DC17F-A3F8-4492-98AA-55ADF2562B33}" srcOrd="5" destOrd="0" presId="urn:microsoft.com/office/officeart/2005/8/layout/orgChart1"/>
    <dgm:cxn modelId="{8D123DC9-4DEE-4710-A105-0726E3CFFB5D}" type="presParOf" srcId="{B04DC17F-A3F8-4492-98AA-55ADF2562B33}" destId="{89CC03F1-6F2C-4B69-931D-8683025FF4F6}" srcOrd="0" destOrd="0" presId="urn:microsoft.com/office/officeart/2005/8/layout/orgChart1"/>
    <dgm:cxn modelId="{106B8452-5037-4C9F-80ED-6C3BFA690793}" type="presParOf" srcId="{89CC03F1-6F2C-4B69-931D-8683025FF4F6}" destId="{26F40FEF-C248-466E-8C59-9748D63F27CA}" srcOrd="0" destOrd="0" presId="urn:microsoft.com/office/officeart/2005/8/layout/orgChart1"/>
    <dgm:cxn modelId="{7E6B9025-E27D-4C52-9D91-D0B3E2541DAC}" type="presParOf" srcId="{89CC03F1-6F2C-4B69-931D-8683025FF4F6}" destId="{904C8549-600B-425E-B5B9-A2564EBE27E7}" srcOrd="1" destOrd="0" presId="urn:microsoft.com/office/officeart/2005/8/layout/orgChart1"/>
    <dgm:cxn modelId="{D568D301-0B3D-49E0-84B7-A7C9A209C4C1}" type="presParOf" srcId="{B04DC17F-A3F8-4492-98AA-55ADF2562B33}" destId="{1EE20C86-5F34-4718-BB77-6F33539806D4}" srcOrd="1" destOrd="0" presId="urn:microsoft.com/office/officeart/2005/8/layout/orgChart1"/>
    <dgm:cxn modelId="{A9F83200-DA47-48A9-A2D9-4D8EC3B58F22}" type="presParOf" srcId="{B04DC17F-A3F8-4492-98AA-55ADF2562B33}" destId="{7FF9104E-115F-4F44-821B-E98A13AA8A93}" srcOrd="2" destOrd="0" presId="urn:microsoft.com/office/officeart/2005/8/layout/orgChart1"/>
    <dgm:cxn modelId="{1D870234-0E79-4F71-B5B4-6F684C0A0C28}" type="presParOf" srcId="{78629FAF-32AC-4665-A452-2A108CBA84A2}" destId="{5C528C5B-CCA3-457D-99D8-10E3619B691A}" srcOrd="6" destOrd="0" presId="urn:microsoft.com/office/officeart/2005/8/layout/orgChart1"/>
    <dgm:cxn modelId="{903AD2D0-E755-4C4C-B811-40B75A899482}" type="presParOf" srcId="{78629FAF-32AC-4665-A452-2A108CBA84A2}" destId="{66BD3828-DF62-4A26-83E5-7940480B7C0B}" srcOrd="7" destOrd="0" presId="urn:microsoft.com/office/officeart/2005/8/layout/orgChart1"/>
    <dgm:cxn modelId="{0170E071-E7DB-40B1-B1EC-00A532B4AAE5}" type="presParOf" srcId="{66BD3828-DF62-4A26-83E5-7940480B7C0B}" destId="{E2305129-D3FB-487E-8B99-7FF11BD41B1B}" srcOrd="0" destOrd="0" presId="urn:microsoft.com/office/officeart/2005/8/layout/orgChart1"/>
    <dgm:cxn modelId="{7DFD3481-9A2F-4EC0-89ED-DC9DFC005DAF}" type="presParOf" srcId="{E2305129-D3FB-487E-8B99-7FF11BD41B1B}" destId="{5CBE8CAC-D30F-43CB-9C53-D420B09C6198}" srcOrd="0" destOrd="0" presId="urn:microsoft.com/office/officeart/2005/8/layout/orgChart1"/>
    <dgm:cxn modelId="{C8CCCBE3-1036-4CD7-8031-29E5B4D56BBD}" type="presParOf" srcId="{E2305129-D3FB-487E-8B99-7FF11BD41B1B}" destId="{1D07E042-F7BF-4594-BA69-068EC75CCC6D}" srcOrd="1" destOrd="0" presId="urn:microsoft.com/office/officeart/2005/8/layout/orgChart1"/>
    <dgm:cxn modelId="{943CAABE-9181-4B03-BAAC-81D1F13BD4B1}" type="presParOf" srcId="{66BD3828-DF62-4A26-83E5-7940480B7C0B}" destId="{8BBDCF04-D883-4292-86DE-394DA178341A}" srcOrd="1" destOrd="0" presId="urn:microsoft.com/office/officeart/2005/8/layout/orgChart1"/>
    <dgm:cxn modelId="{B5B79ED1-9FDF-4B1A-BEC4-48D33B5D5831}" type="presParOf" srcId="{66BD3828-DF62-4A26-83E5-7940480B7C0B}" destId="{23B7D442-E5C1-4B65-A60D-DA5CAEBEF5A2}" srcOrd="2" destOrd="0" presId="urn:microsoft.com/office/officeart/2005/8/layout/orgChart1"/>
    <dgm:cxn modelId="{B4C5D271-4D3E-4DA7-A8CB-B27ED98937A3}" type="presParOf" srcId="{7D958795-BB6B-4C72-91D7-08AD26CF8B83}" destId="{33497E0F-4789-4706-AC19-06FAB7180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E9204-33CD-423A-ACC3-1B737501FA0D}">
      <dsp:nvSpPr>
        <dsp:cNvPr id="0" name=""/>
        <dsp:cNvSpPr/>
      </dsp:nvSpPr>
      <dsp:spPr>
        <a:xfrm>
          <a:off x="-4657198" y="-713964"/>
          <a:ext cx="5547492" cy="5547492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15A73-FE7D-4AAE-9EC9-576C52CFA731}">
      <dsp:nvSpPr>
        <dsp:cNvPr id="0" name=""/>
        <dsp:cNvSpPr/>
      </dsp:nvSpPr>
      <dsp:spPr>
        <a:xfrm>
          <a:off x="779009" y="138647"/>
          <a:ext cx="7450590" cy="6128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14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/>
              <a:latin typeface="Arial" pitchFamily="34" charset="0"/>
              <a:cs typeface="Arial" pitchFamily="34" charset="0"/>
            </a:rPr>
            <a:t>Public Health</a:t>
          </a:r>
          <a:endParaRPr lang="en-US" sz="36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779009" y="138647"/>
        <a:ext cx="7450590" cy="612823"/>
      </dsp:txXfrm>
    </dsp:sp>
    <dsp:sp modelId="{698ECB2F-6148-4B09-827F-A5D35D1FB526}">
      <dsp:nvSpPr>
        <dsp:cNvPr id="0" name=""/>
        <dsp:cNvSpPr/>
      </dsp:nvSpPr>
      <dsp:spPr>
        <a:xfrm>
          <a:off x="107034" y="237267"/>
          <a:ext cx="1231822" cy="1266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8369D-A7EA-43B9-AE4C-D615667E31CE}">
      <dsp:nvSpPr>
        <dsp:cNvPr id="0" name=""/>
        <dsp:cNvSpPr/>
      </dsp:nvSpPr>
      <dsp:spPr>
        <a:xfrm>
          <a:off x="706479" y="2987425"/>
          <a:ext cx="7450590" cy="73979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1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/>
              <a:latin typeface="Arial" pitchFamily="34" charset="0"/>
              <a:cs typeface="Arial" pitchFamily="34" charset="0"/>
            </a:rPr>
            <a:t>Indigent Health Care (MISP/CMSP)</a:t>
          </a:r>
          <a:endParaRPr lang="en-US" sz="28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706479" y="2987425"/>
        <a:ext cx="7450590" cy="739796"/>
      </dsp:txXfrm>
    </dsp:sp>
    <dsp:sp modelId="{3B7FA312-363F-4619-B370-8711BB02E6C5}">
      <dsp:nvSpPr>
        <dsp:cNvPr id="0" name=""/>
        <dsp:cNvSpPr/>
      </dsp:nvSpPr>
      <dsp:spPr>
        <a:xfrm>
          <a:off x="63577" y="2731729"/>
          <a:ext cx="1275278" cy="1275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C6DE2-353D-45B0-BE9E-AE1A5D6907B0}">
      <dsp:nvSpPr>
        <dsp:cNvPr id="0" name=""/>
        <dsp:cNvSpPr/>
      </dsp:nvSpPr>
      <dsp:spPr>
        <a:xfrm>
          <a:off x="707945" y="1481259"/>
          <a:ext cx="91440" cy="316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4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F5F5E-08FE-4A40-84BF-A3D543AE1A5A}">
      <dsp:nvSpPr>
        <dsp:cNvPr id="0" name=""/>
        <dsp:cNvSpPr/>
      </dsp:nvSpPr>
      <dsp:spPr>
        <a:xfrm>
          <a:off x="184" y="727778"/>
          <a:ext cx="1506961" cy="753480"/>
        </a:xfrm>
        <a:prstGeom prst="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LAW ENFORCEMENT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ACCOUNT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FROM VLF</a:t>
          </a:r>
        </a:p>
      </dsp:txBody>
      <dsp:txXfrm>
        <a:off x="184" y="727778"/>
        <a:ext cx="1506961" cy="753480"/>
      </dsp:txXfrm>
    </dsp:sp>
    <dsp:sp modelId="{F9962A29-9E1A-4A97-A831-35A7D4913124}">
      <dsp:nvSpPr>
        <dsp:cNvPr id="0" name=""/>
        <dsp:cNvSpPr/>
      </dsp:nvSpPr>
      <dsp:spPr>
        <a:xfrm>
          <a:off x="184" y="1797722"/>
          <a:ext cx="1506961" cy="75348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ENHANCING LAW ENFORCEMENT SVCS ACCOUNT</a:t>
          </a:r>
        </a:p>
      </dsp:txBody>
      <dsp:txXfrm>
        <a:off x="184" y="1797722"/>
        <a:ext cx="1506961" cy="753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354C2-72C5-40BB-9C38-5CC5125F1DE7}">
      <dsp:nvSpPr>
        <dsp:cNvPr id="0" name=""/>
        <dsp:cNvSpPr/>
      </dsp:nvSpPr>
      <dsp:spPr>
        <a:xfrm>
          <a:off x="4309" y="0"/>
          <a:ext cx="3878382" cy="4408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Program</a:t>
          </a:r>
        </a:p>
      </dsp:txBody>
      <dsp:txXfrm>
        <a:off x="4309" y="0"/>
        <a:ext cx="3878382" cy="1322546"/>
      </dsp:txXfrm>
    </dsp:sp>
    <dsp:sp modelId="{2C43E122-17E2-48BE-A227-046663AA056E}">
      <dsp:nvSpPr>
        <dsp:cNvPr id="0" name=""/>
        <dsp:cNvSpPr/>
      </dsp:nvSpPr>
      <dsp:spPr>
        <a:xfrm>
          <a:off x="383293" y="1324275"/>
          <a:ext cx="3450090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Foster Care</a:t>
          </a:r>
        </a:p>
      </dsp:txBody>
      <dsp:txXfrm>
        <a:off x="397175" y="1338157"/>
        <a:ext cx="3422326" cy="446207"/>
      </dsp:txXfrm>
    </dsp:sp>
    <dsp:sp modelId="{4D094905-0290-469F-8278-CE0D2683745A}">
      <dsp:nvSpPr>
        <dsp:cNvPr id="0" name=""/>
        <dsp:cNvSpPr/>
      </dsp:nvSpPr>
      <dsp:spPr>
        <a:xfrm>
          <a:off x="373155" y="1801892"/>
          <a:ext cx="3470365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Child Welfare Services</a:t>
          </a:r>
        </a:p>
      </dsp:txBody>
      <dsp:txXfrm>
        <a:off x="387037" y="1815774"/>
        <a:ext cx="3442601" cy="446207"/>
      </dsp:txXfrm>
    </dsp:sp>
    <dsp:sp modelId="{5EEDFC0B-9B22-4C76-BA2B-3643AD0455E5}">
      <dsp:nvSpPr>
        <dsp:cNvPr id="0" name=""/>
        <dsp:cNvSpPr/>
      </dsp:nvSpPr>
      <dsp:spPr>
        <a:xfrm>
          <a:off x="373155" y="2279510"/>
          <a:ext cx="3470365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Adoptions Assistance</a:t>
          </a:r>
        </a:p>
      </dsp:txBody>
      <dsp:txXfrm>
        <a:off x="387037" y="2293392"/>
        <a:ext cx="3442601" cy="446207"/>
      </dsp:txXfrm>
    </dsp:sp>
    <dsp:sp modelId="{CBE6BF6A-3093-4798-8FB8-1B346B1934AC}">
      <dsp:nvSpPr>
        <dsp:cNvPr id="0" name=""/>
        <dsp:cNvSpPr/>
      </dsp:nvSpPr>
      <dsp:spPr>
        <a:xfrm>
          <a:off x="373155" y="2757127"/>
          <a:ext cx="3470365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Adoptions Eligibility</a:t>
          </a:r>
        </a:p>
      </dsp:txBody>
      <dsp:txXfrm>
        <a:off x="387037" y="2771009"/>
        <a:ext cx="3442601" cy="446207"/>
      </dsp:txXfrm>
    </dsp:sp>
    <dsp:sp modelId="{E4B4B5BA-B512-4AA4-A20E-B522E990F3EB}">
      <dsp:nvSpPr>
        <dsp:cNvPr id="0" name=""/>
        <dsp:cNvSpPr/>
      </dsp:nvSpPr>
      <dsp:spPr>
        <a:xfrm>
          <a:off x="373155" y="3234745"/>
          <a:ext cx="3470365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Adult Protective Services</a:t>
          </a:r>
        </a:p>
      </dsp:txBody>
      <dsp:txXfrm>
        <a:off x="387037" y="3248627"/>
        <a:ext cx="3442601" cy="446207"/>
      </dsp:txXfrm>
    </dsp:sp>
    <dsp:sp modelId="{E27AEAAF-CE26-4F9F-B4E0-658E9185B45B}">
      <dsp:nvSpPr>
        <dsp:cNvPr id="0" name=""/>
        <dsp:cNvSpPr/>
      </dsp:nvSpPr>
      <dsp:spPr>
        <a:xfrm>
          <a:off x="373155" y="3712363"/>
          <a:ext cx="3470365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" pitchFamily="34" charset="0"/>
              <a:cs typeface="Arial" pitchFamily="34" charset="0"/>
            </a:rPr>
            <a:t>Child Abuse Prevention, Intervention, &amp; Treatment (CAPIT)</a:t>
          </a:r>
        </a:p>
      </dsp:txBody>
      <dsp:txXfrm>
        <a:off x="387037" y="3726245"/>
        <a:ext cx="3442601" cy="446207"/>
      </dsp:txXfrm>
    </dsp:sp>
    <dsp:sp modelId="{ED2A3EC4-1907-4543-AA49-B53225189D14}">
      <dsp:nvSpPr>
        <dsp:cNvPr id="0" name=""/>
        <dsp:cNvSpPr/>
      </dsp:nvSpPr>
      <dsp:spPr>
        <a:xfrm>
          <a:off x="4173928" y="0"/>
          <a:ext cx="1560446" cy="4408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1991        Share       (non-Fed)</a:t>
          </a:r>
        </a:p>
      </dsp:txBody>
      <dsp:txXfrm>
        <a:off x="4173928" y="0"/>
        <a:ext cx="1560446" cy="1322546"/>
      </dsp:txXfrm>
    </dsp:sp>
    <dsp:sp modelId="{F7C29C00-15F4-4628-A136-1F9459B139DB}">
      <dsp:nvSpPr>
        <dsp:cNvPr id="0" name=""/>
        <dsp:cNvSpPr/>
      </dsp:nvSpPr>
      <dsp:spPr>
        <a:xfrm>
          <a:off x="4408939" y="1324275"/>
          <a:ext cx="1110934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  60%</a:t>
          </a:r>
        </a:p>
      </dsp:txBody>
      <dsp:txXfrm>
        <a:off x="4422821" y="1338157"/>
        <a:ext cx="1083170" cy="446207"/>
      </dsp:txXfrm>
    </dsp:sp>
    <dsp:sp modelId="{4F9025C4-9F21-4C76-8E64-EAFC654192CE}">
      <dsp:nvSpPr>
        <dsp:cNvPr id="0" name=""/>
        <dsp:cNvSpPr/>
      </dsp:nvSpPr>
      <dsp:spPr>
        <a:xfrm>
          <a:off x="4408939" y="1801892"/>
          <a:ext cx="1110934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30%</a:t>
          </a:r>
        </a:p>
      </dsp:txBody>
      <dsp:txXfrm>
        <a:off x="4422821" y="1815774"/>
        <a:ext cx="1083170" cy="446207"/>
      </dsp:txXfrm>
    </dsp:sp>
    <dsp:sp modelId="{12B58ED0-8B77-4628-9012-B478ACB3DC10}">
      <dsp:nvSpPr>
        <dsp:cNvPr id="0" name=""/>
        <dsp:cNvSpPr/>
      </dsp:nvSpPr>
      <dsp:spPr>
        <a:xfrm>
          <a:off x="4408939" y="2279510"/>
          <a:ext cx="1110934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itchFamily="34" charset="0"/>
              <a:cs typeface="Arial" pitchFamily="34" charset="0"/>
            </a:rPr>
            <a:t>  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25%</a:t>
          </a:r>
        </a:p>
      </dsp:txBody>
      <dsp:txXfrm>
        <a:off x="4422821" y="2293392"/>
        <a:ext cx="1083170" cy="446207"/>
      </dsp:txXfrm>
    </dsp:sp>
    <dsp:sp modelId="{9666F41A-CC20-49B9-908D-F03CF451168E}">
      <dsp:nvSpPr>
        <dsp:cNvPr id="0" name=""/>
        <dsp:cNvSpPr/>
      </dsp:nvSpPr>
      <dsp:spPr>
        <a:xfrm>
          <a:off x="4408939" y="2757127"/>
          <a:ext cx="1110934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itchFamily="34" charset="0"/>
              <a:cs typeface="Arial" pitchFamily="34" charset="0"/>
            </a:rPr>
            <a:t>  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0%</a:t>
          </a:r>
        </a:p>
      </dsp:txBody>
      <dsp:txXfrm>
        <a:off x="4422821" y="2771009"/>
        <a:ext cx="1083170" cy="446207"/>
      </dsp:txXfrm>
    </dsp:sp>
    <dsp:sp modelId="{014CAB5A-BEDF-4C95-941B-855864307665}">
      <dsp:nvSpPr>
        <dsp:cNvPr id="0" name=""/>
        <dsp:cNvSpPr/>
      </dsp:nvSpPr>
      <dsp:spPr>
        <a:xfrm>
          <a:off x="4408939" y="3234745"/>
          <a:ext cx="1110934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itchFamily="34" charset="0"/>
              <a:cs typeface="Arial" pitchFamily="34" charset="0"/>
            </a:rPr>
            <a:t>  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MOE</a:t>
          </a:r>
        </a:p>
      </dsp:txBody>
      <dsp:txXfrm>
        <a:off x="4422821" y="3248627"/>
        <a:ext cx="1083170" cy="446207"/>
      </dsp:txXfrm>
    </dsp:sp>
    <dsp:sp modelId="{04D11226-A801-4A95-A63E-95A0E1FD7D6E}">
      <dsp:nvSpPr>
        <dsp:cNvPr id="0" name=""/>
        <dsp:cNvSpPr/>
      </dsp:nvSpPr>
      <dsp:spPr>
        <a:xfrm>
          <a:off x="4408939" y="3712363"/>
          <a:ext cx="1110934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16%</a:t>
          </a:r>
        </a:p>
      </dsp:txBody>
      <dsp:txXfrm>
        <a:off x="4422821" y="3726245"/>
        <a:ext cx="1083170" cy="446207"/>
      </dsp:txXfrm>
    </dsp:sp>
    <dsp:sp modelId="{E8A6BED1-925E-41FC-A490-401E8B309E7E}">
      <dsp:nvSpPr>
        <dsp:cNvPr id="0" name=""/>
        <dsp:cNvSpPr/>
      </dsp:nvSpPr>
      <dsp:spPr>
        <a:xfrm>
          <a:off x="5876523" y="0"/>
          <a:ext cx="1497188" cy="4408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itchFamily="34" charset="0"/>
              <a:cs typeface="Arial" pitchFamily="34" charset="0"/>
            </a:rPr>
            <a:t>New 2011 Share      (non-Fed)</a:t>
          </a:r>
        </a:p>
      </dsp:txBody>
      <dsp:txXfrm>
        <a:off x="5876523" y="0"/>
        <a:ext cx="1497188" cy="1322546"/>
      </dsp:txXfrm>
    </dsp:sp>
    <dsp:sp modelId="{1B496ECC-AE7D-4AFC-8A0A-A803853BF7E3}">
      <dsp:nvSpPr>
        <dsp:cNvPr id="0" name=""/>
        <dsp:cNvSpPr/>
      </dsp:nvSpPr>
      <dsp:spPr>
        <a:xfrm>
          <a:off x="6026241" y="1324275"/>
          <a:ext cx="1197751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Arial" pitchFamily="34" charset="0"/>
              <a:cs typeface="Arial" pitchFamily="34" charset="0"/>
            </a:rPr>
            <a:t>100%</a:t>
          </a:r>
        </a:p>
      </dsp:txBody>
      <dsp:txXfrm>
        <a:off x="6040123" y="1338157"/>
        <a:ext cx="1169987" cy="446207"/>
      </dsp:txXfrm>
    </dsp:sp>
    <dsp:sp modelId="{B984BE17-6637-4DAF-8B8A-3BB3DA92F64F}">
      <dsp:nvSpPr>
        <dsp:cNvPr id="0" name=""/>
        <dsp:cNvSpPr/>
      </dsp:nvSpPr>
      <dsp:spPr>
        <a:xfrm>
          <a:off x="6026241" y="1801892"/>
          <a:ext cx="1197751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Arial" pitchFamily="34" charset="0"/>
              <a:cs typeface="Arial" pitchFamily="34" charset="0"/>
            </a:rPr>
            <a:t>100%</a:t>
          </a:r>
        </a:p>
      </dsp:txBody>
      <dsp:txXfrm>
        <a:off x="6040123" y="1815774"/>
        <a:ext cx="1169987" cy="446207"/>
      </dsp:txXfrm>
    </dsp:sp>
    <dsp:sp modelId="{C8DA000B-1BD0-4215-A08F-C4DC59351CE8}">
      <dsp:nvSpPr>
        <dsp:cNvPr id="0" name=""/>
        <dsp:cNvSpPr/>
      </dsp:nvSpPr>
      <dsp:spPr>
        <a:xfrm>
          <a:off x="6026241" y="2279510"/>
          <a:ext cx="1197751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Arial" pitchFamily="34" charset="0"/>
              <a:cs typeface="Arial" pitchFamily="34" charset="0"/>
            </a:rPr>
            <a:t>100%</a:t>
          </a:r>
        </a:p>
      </dsp:txBody>
      <dsp:txXfrm>
        <a:off x="6040123" y="2293392"/>
        <a:ext cx="1169987" cy="446207"/>
      </dsp:txXfrm>
    </dsp:sp>
    <dsp:sp modelId="{DF88198F-431F-48BC-9055-EF140C89409F}">
      <dsp:nvSpPr>
        <dsp:cNvPr id="0" name=""/>
        <dsp:cNvSpPr/>
      </dsp:nvSpPr>
      <dsp:spPr>
        <a:xfrm>
          <a:off x="6026241" y="2757127"/>
          <a:ext cx="1197751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Arial" pitchFamily="34" charset="0"/>
              <a:cs typeface="Arial" pitchFamily="34" charset="0"/>
            </a:rPr>
            <a:t>100%</a:t>
          </a:r>
        </a:p>
      </dsp:txBody>
      <dsp:txXfrm>
        <a:off x="6040123" y="2771009"/>
        <a:ext cx="1169987" cy="446207"/>
      </dsp:txXfrm>
    </dsp:sp>
    <dsp:sp modelId="{B19289EE-217E-43BB-882D-563E6DE9C449}">
      <dsp:nvSpPr>
        <dsp:cNvPr id="0" name=""/>
        <dsp:cNvSpPr/>
      </dsp:nvSpPr>
      <dsp:spPr>
        <a:xfrm>
          <a:off x="6026241" y="3234745"/>
          <a:ext cx="1197751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Arial" pitchFamily="34" charset="0"/>
              <a:cs typeface="Arial" pitchFamily="34" charset="0"/>
            </a:rPr>
            <a:t>100%</a:t>
          </a:r>
        </a:p>
      </dsp:txBody>
      <dsp:txXfrm>
        <a:off x="6040123" y="3248627"/>
        <a:ext cx="1169987" cy="446207"/>
      </dsp:txXfrm>
    </dsp:sp>
    <dsp:sp modelId="{AA0BCC8C-FEE6-45B2-8CEE-530A347F96EB}">
      <dsp:nvSpPr>
        <dsp:cNvPr id="0" name=""/>
        <dsp:cNvSpPr/>
      </dsp:nvSpPr>
      <dsp:spPr>
        <a:xfrm>
          <a:off x="6026241" y="3712363"/>
          <a:ext cx="1197751" cy="473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Arial" pitchFamily="34" charset="0"/>
              <a:cs typeface="Arial" pitchFamily="34" charset="0"/>
            </a:rPr>
            <a:t>100%</a:t>
          </a:r>
        </a:p>
      </dsp:txBody>
      <dsp:txXfrm>
        <a:off x="6040123" y="3726245"/>
        <a:ext cx="1169987" cy="44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E9204-33CD-423A-ACC3-1B737501FA0D}">
      <dsp:nvSpPr>
        <dsp:cNvPr id="0" name=""/>
        <dsp:cNvSpPr/>
      </dsp:nvSpPr>
      <dsp:spPr>
        <a:xfrm>
          <a:off x="-5339777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15A73-FE7D-4AAE-9EC9-576C52CFA731}">
      <dsp:nvSpPr>
        <dsp:cNvPr id="0" name=""/>
        <dsp:cNvSpPr/>
      </dsp:nvSpPr>
      <dsp:spPr>
        <a:xfrm>
          <a:off x="974829" y="293331"/>
          <a:ext cx="7207138" cy="833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Arial" pitchFamily="34" charset="0"/>
              <a:cs typeface="Arial" pitchFamily="34" charset="0"/>
            </a:rPr>
            <a:t>Community-based Mental Health Programs</a:t>
          </a:r>
          <a:endParaRPr lang="en-US" sz="28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974829" y="293331"/>
        <a:ext cx="7207138" cy="833720"/>
      </dsp:txXfrm>
    </dsp:sp>
    <dsp:sp modelId="{698ECB2F-6148-4B09-827F-A5D35D1FB526}">
      <dsp:nvSpPr>
        <dsp:cNvPr id="0" name=""/>
        <dsp:cNvSpPr/>
      </dsp:nvSpPr>
      <dsp:spPr>
        <a:xfrm>
          <a:off x="251211" y="193500"/>
          <a:ext cx="1004945" cy="1033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8369D-A7EA-43B9-AE4C-D615667E31CE}">
      <dsp:nvSpPr>
        <dsp:cNvPr id="0" name=""/>
        <dsp:cNvSpPr/>
      </dsp:nvSpPr>
      <dsp:spPr>
        <a:xfrm>
          <a:off x="1237016" y="1472852"/>
          <a:ext cx="6948690" cy="930106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/>
              <a:latin typeface="Arial" pitchFamily="34" charset="0"/>
              <a:cs typeface="Arial" pitchFamily="34" charset="0"/>
            </a:rPr>
            <a:t>State Hospital Services for County Patients</a:t>
          </a:r>
          <a:endParaRPr lang="en-US" sz="28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237016" y="1472852"/>
        <a:ext cx="6948690" cy="930106"/>
      </dsp:txXfrm>
    </dsp:sp>
    <dsp:sp modelId="{3B7FA312-363F-4619-B370-8711BB02E6C5}">
      <dsp:nvSpPr>
        <dsp:cNvPr id="0" name=""/>
        <dsp:cNvSpPr/>
      </dsp:nvSpPr>
      <dsp:spPr>
        <a:xfrm>
          <a:off x="691306" y="1461560"/>
          <a:ext cx="1040398" cy="1040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E192C-0CCC-4256-89A3-40F231E5032E}">
      <dsp:nvSpPr>
        <dsp:cNvPr id="0" name=""/>
        <dsp:cNvSpPr/>
      </dsp:nvSpPr>
      <dsp:spPr>
        <a:xfrm>
          <a:off x="1187483" y="2987749"/>
          <a:ext cx="6994484" cy="93991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/>
              <a:latin typeface="Arial" pitchFamily="34" charset="0"/>
              <a:cs typeface="Arial" pitchFamily="34" charset="0"/>
            </a:rPr>
            <a:t>Institutions for Mental Diseases (IMDs)</a:t>
          </a:r>
          <a:endParaRPr lang="en-US" sz="28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187483" y="2987749"/>
        <a:ext cx="6994484" cy="939919"/>
      </dsp:txXfrm>
    </dsp:sp>
    <dsp:sp modelId="{23482157-F40E-49ED-9830-0B7EB80EE773}">
      <dsp:nvSpPr>
        <dsp:cNvPr id="0" name=""/>
        <dsp:cNvSpPr/>
      </dsp:nvSpPr>
      <dsp:spPr>
        <a:xfrm>
          <a:off x="266915" y="2913328"/>
          <a:ext cx="1164937" cy="1110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84B2-D0A3-4E78-99C0-EC7FFC6E186E}">
      <dsp:nvSpPr>
        <dsp:cNvPr id="0" name=""/>
        <dsp:cNvSpPr/>
      </dsp:nvSpPr>
      <dsp:spPr>
        <a:xfrm>
          <a:off x="22800" y="1946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CalWORKs Assistance, Eligibility, Employment Services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2800" y="1946"/>
        <a:ext cx="2265796" cy="1359477"/>
      </dsp:txXfrm>
    </dsp:sp>
    <dsp:sp modelId="{067983A2-1599-4BDE-82FD-88B345BFE934}">
      <dsp:nvSpPr>
        <dsp:cNvPr id="0" name=""/>
        <dsp:cNvSpPr/>
      </dsp:nvSpPr>
      <dsp:spPr>
        <a:xfrm>
          <a:off x="2515176" y="1946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Foster Care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515176" y="1946"/>
        <a:ext cx="2265796" cy="1359477"/>
      </dsp:txXfrm>
    </dsp:sp>
    <dsp:sp modelId="{C8B11492-2311-425F-B8A9-4E98D6BA0A1A}">
      <dsp:nvSpPr>
        <dsp:cNvPr id="0" name=""/>
        <dsp:cNvSpPr/>
      </dsp:nvSpPr>
      <dsp:spPr>
        <a:xfrm>
          <a:off x="5007552" y="1946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Child Welfare Services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007552" y="1946"/>
        <a:ext cx="2265796" cy="1359477"/>
      </dsp:txXfrm>
    </dsp:sp>
    <dsp:sp modelId="{8908EA9F-1468-4E7F-9501-CEBE89639494}">
      <dsp:nvSpPr>
        <dsp:cNvPr id="0" name=""/>
        <dsp:cNvSpPr/>
      </dsp:nvSpPr>
      <dsp:spPr>
        <a:xfrm>
          <a:off x="22800" y="1588004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Adoptions Assistance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2800" y="1588004"/>
        <a:ext cx="2265796" cy="1359477"/>
      </dsp:txXfrm>
    </dsp:sp>
    <dsp:sp modelId="{89A0DBFD-FDC0-4576-9341-4DACDEE691C7}">
      <dsp:nvSpPr>
        <dsp:cNvPr id="0" name=""/>
        <dsp:cNvSpPr/>
      </dsp:nvSpPr>
      <dsp:spPr>
        <a:xfrm>
          <a:off x="2515176" y="1588004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In-Home Supportive Services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515176" y="1588004"/>
        <a:ext cx="2265796" cy="1359477"/>
      </dsp:txXfrm>
    </dsp:sp>
    <dsp:sp modelId="{ABFF46FB-BAC7-45DE-B5CB-44E421F041C4}">
      <dsp:nvSpPr>
        <dsp:cNvPr id="0" name=""/>
        <dsp:cNvSpPr/>
      </dsp:nvSpPr>
      <dsp:spPr>
        <a:xfrm>
          <a:off x="5007552" y="1588004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County Services Block Grant</a:t>
          </a:r>
        </a:p>
      </dsp:txBody>
      <dsp:txXfrm>
        <a:off x="5007552" y="1588004"/>
        <a:ext cx="2265796" cy="1359477"/>
      </dsp:txXfrm>
    </dsp:sp>
    <dsp:sp modelId="{0C782125-7195-4D8F-B311-6F376CF3574C}">
      <dsp:nvSpPr>
        <dsp:cNvPr id="0" name=""/>
        <dsp:cNvSpPr/>
      </dsp:nvSpPr>
      <dsp:spPr>
        <a:xfrm>
          <a:off x="22800" y="3174062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County Juvenile Justice Subventions (AB90)</a:t>
          </a:r>
        </a:p>
      </dsp:txBody>
      <dsp:txXfrm>
        <a:off x="22800" y="3174062"/>
        <a:ext cx="2265796" cy="1359477"/>
      </dsp:txXfrm>
    </dsp:sp>
    <dsp:sp modelId="{4373BDD6-C6CD-4209-959F-A45000B54795}">
      <dsp:nvSpPr>
        <dsp:cNvPr id="0" name=""/>
        <dsp:cNvSpPr/>
      </dsp:nvSpPr>
      <dsp:spPr>
        <a:xfrm>
          <a:off x="2515176" y="3174062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County Stabilization Subventions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515176" y="3174062"/>
        <a:ext cx="2265796" cy="1359477"/>
      </dsp:txXfrm>
    </dsp:sp>
    <dsp:sp modelId="{CF540C34-5395-4031-87F1-F196F9529957}">
      <dsp:nvSpPr>
        <dsp:cNvPr id="0" name=""/>
        <dsp:cNvSpPr/>
      </dsp:nvSpPr>
      <dsp:spPr>
        <a:xfrm>
          <a:off x="5007552" y="3174062"/>
          <a:ext cx="2265796" cy="135947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California Children’s Services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007552" y="3174062"/>
        <a:ext cx="2265796" cy="1359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E9204-33CD-423A-ACC3-1B737501FA0D}">
      <dsp:nvSpPr>
        <dsp:cNvPr id="0" name=""/>
        <dsp:cNvSpPr/>
      </dsp:nvSpPr>
      <dsp:spPr>
        <a:xfrm>
          <a:off x="-5339182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15A73-FE7D-4AAE-9EC9-576C52CFA731}">
      <dsp:nvSpPr>
        <dsp:cNvPr id="0" name=""/>
        <dsp:cNvSpPr/>
      </dsp:nvSpPr>
      <dsp:spPr>
        <a:xfrm>
          <a:off x="855150" y="235109"/>
          <a:ext cx="7323832" cy="621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/>
              <a:latin typeface="Arial" pitchFamily="34" charset="0"/>
              <a:cs typeface="Arial" pitchFamily="34" charset="0"/>
            </a:rPr>
            <a:t>2011 Realignment</a:t>
          </a:r>
          <a:endParaRPr lang="en-US" sz="2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855150" y="235109"/>
        <a:ext cx="7323832" cy="621955"/>
      </dsp:txXfrm>
    </dsp:sp>
    <dsp:sp modelId="{698ECB2F-6148-4B09-827F-A5D35D1FB526}">
      <dsp:nvSpPr>
        <dsp:cNvPr id="0" name=""/>
        <dsp:cNvSpPr/>
      </dsp:nvSpPr>
      <dsp:spPr>
        <a:xfrm>
          <a:off x="228090" y="143760"/>
          <a:ext cx="804668" cy="804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8369D-A7EA-43B9-AE4C-D615667E31CE}">
      <dsp:nvSpPr>
        <dsp:cNvPr id="0" name=""/>
        <dsp:cNvSpPr/>
      </dsp:nvSpPr>
      <dsp:spPr>
        <a:xfrm>
          <a:off x="1189075" y="1143708"/>
          <a:ext cx="6995754" cy="693858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/>
              <a:latin typeface="Arial" pitchFamily="34" charset="0"/>
              <a:cs typeface="Arial" pitchFamily="34" charset="0"/>
            </a:rPr>
            <a:t>CalWORKs Maintenance of Effort (MOE)</a:t>
          </a:r>
          <a:endParaRPr lang="en-US" sz="2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189075" y="1143708"/>
        <a:ext cx="6995754" cy="693858"/>
      </dsp:txXfrm>
    </dsp:sp>
    <dsp:sp modelId="{3B7FA312-363F-4619-B370-8711BB02E6C5}">
      <dsp:nvSpPr>
        <dsp:cNvPr id="0" name=""/>
        <dsp:cNvSpPr/>
      </dsp:nvSpPr>
      <dsp:spPr>
        <a:xfrm>
          <a:off x="735206" y="1122035"/>
          <a:ext cx="804668" cy="804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E192C-0CCC-4256-89A3-40F231E5032E}">
      <dsp:nvSpPr>
        <dsp:cNvPr id="0" name=""/>
        <dsp:cNvSpPr/>
      </dsp:nvSpPr>
      <dsp:spPr>
        <a:xfrm>
          <a:off x="1492404" y="2322105"/>
          <a:ext cx="6720575" cy="70118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/>
              <a:latin typeface="Arial" pitchFamily="34" charset="0"/>
              <a:cs typeface="Arial" pitchFamily="34" charset="0"/>
            </a:rPr>
            <a:t>AB85</a:t>
          </a:r>
          <a:endParaRPr lang="en-US" sz="2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492404" y="2322105"/>
        <a:ext cx="6720575" cy="701184"/>
      </dsp:txXfrm>
    </dsp:sp>
    <dsp:sp modelId="{23482157-F40E-49ED-9830-0B7EB80EE773}">
      <dsp:nvSpPr>
        <dsp:cNvPr id="0" name=""/>
        <dsp:cNvSpPr/>
      </dsp:nvSpPr>
      <dsp:spPr>
        <a:xfrm>
          <a:off x="725116" y="2265712"/>
          <a:ext cx="804668" cy="804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315DC-BDF5-4005-96D3-751751DFFE08}">
      <dsp:nvSpPr>
        <dsp:cNvPr id="0" name=""/>
        <dsp:cNvSpPr/>
      </dsp:nvSpPr>
      <dsp:spPr>
        <a:xfrm>
          <a:off x="1094256" y="3379826"/>
          <a:ext cx="7107735" cy="70118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/>
              <a:latin typeface="Arial" pitchFamily="34" charset="0"/>
              <a:cs typeface="Arial" pitchFamily="34" charset="0"/>
            </a:rPr>
            <a:t>SB90 IHSS MOE / CCI</a:t>
          </a:r>
          <a:endParaRPr lang="en-US" sz="2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094256" y="3379826"/>
        <a:ext cx="7107735" cy="701184"/>
      </dsp:txXfrm>
    </dsp:sp>
    <dsp:sp modelId="{A144FAD1-A4CB-46D0-8045-A713C9A9BA10}">
      <dsp:nvSpPr>
        <dsp:cNvPr id="0" name=""/>
        <dsp:cNvSpPr/>
      </dsp:nvSpPr>
      <dsp:spPr>
        <a:xfrm>
          <a:off x="348673" y="3328289"/>
          <a:ext cx="804668" cy="804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60F19-DD58-4079-9397-C56F39361177}">
      <dsp:nvSpPr>
        <dsp:cNvPr id="0" name=""/>
        <dsp:cNvSpPr/>
      </dsp:nvSpPr>
      <dsp:spPr>
        <a:xfrm>
          <a:off x="3048000" y="2018553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109AC-5C2D-49F2-8301-867701B73D4B}">
      <dsp:nvSpPr>
        <dsp:cNvPr id="0" name=""/>
        <dsp:cNvSpPr/>
      </dsp:nvSpPr>
      <dsp:spPr>
        <a:xfrm>
          <a:off x="3002280" y="2018553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C4AE4-180A-4095-AA17-A70EF27CE5DB}">
      <dsp:nvSpPr>
        <dsp:cNvPr id="0" name=""/>
        <dsp:cNvSpPr/>
      </dsp:nvSpPr>
      <dsp:spPr>
        <a:xfrm>
          <a:off x="891517" y="2018553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A7060-ACCB-4AAD-AB10-48D33FBBCC26}">
      <dsp:nvSpPr>
        <dsp:cNvPr id="0" name=""/>
        <dsp:cNvSpPr/>
      </dsp:nvSpPr>
      <dsp:spPr>
        <a:xfrm>
          <a:off x="822456" y="780072"/>
          <a:ext cx="4451086" cy="123848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haroni" panose="02010803020104030203" pitchFamily="2" charset="-79"/>
              <a:cs typeface="Aharoni" panose="02010803020104030203" pitchFamily="2" charset="-79"/>
            </a:rPr>
            <a:t>Local Revenue Fund 2011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haroni" panose="02010803020104030203" pitchFamily="2" charset="-79"/>
              <a:cs typeface="Aharoni" panose="02010803020104030203" pitchFamily="2" charset="-79"/>
            </a:rPr>
            <a:t>Sales &amp; Use Tax 6051.15 &amp; 6201.15  VLF 11001.5 &amp; 11005</a:t>
          </a:r>
        </a:p>
      </dsp:txBody>
      <dsp:txXfrm>
        <a:off x="822456" y="780072"/>
        <a:ext cx="4451086" cy="1238480"/>
      </dsp:txXfrm>
    </dsp:sp>
    <dsp:sp modelId="{ACD376F0-0F8F-4CE4-BBEB-6599B3B13844}">
      <dsp:nvSpPr>
        <dsp:cNvPr id="0" name=""/>
        <dsp:cNvSpPr/>
      </dsp:nvSpPr>
      <dsp:spPr>
        <a:xfrm>
          <a:off x="409" y="2392818"/>
          <a:ext cx="1782216" cy="8911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Mental Health Account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(1991 Mental Health Responsibilities)</a:t>
          </a:r>
        </a:p>
      </dsp:txBody>
      <dsp:txXfrm>
        <a:off x="409" y="2392818"/>
        <a:ext cx="1782216" cy="891108"/>
      </dsp:txXfrm>
    </dsp:sp>
    <dsp:sp modelId="{223973E7-24E3-4D6E-914C-A0DD95732214}">
      <dsp:nvSpPr>
        <dsp:cNvPr id="0" name=""/>
        <dsp:cNvSpPr/>
      </dsp:nvSpPr>
      <dsp:spPr>
        <a:xfrm>
          <a:off x="2156891" y="2392818"/>
          <a:ext cx="1782216" cy="89110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haroni" panose="02010803020104030203" pitchFamily="2" charset="-79"/>
              <a:cs typeface="Aharoni" panose="02010803020104030203" pitchFamily="2" charset="-79"/>
            </a:rPr>
            <a:t>Support Services Account</a:t>
          </a:r>
        </a:p>
      </dsp:txBody>
      <dsp:txXfrm>
        <a:off x="2156891" y="2392818"/>
        <a:ext cx="1782216" cy="891108"/>
      </dsp:txXfrm>
    </dsp:sp>
    <dsp:sp modelId="{92A6268A-CBED-421B-ADE0-FF17DB776AF3}">
      <dsp:nvSpPr>
        <dsp:cNvPr id="0" name=""/>
        <dsp:cNvSpPr/>
      </dsp:nvSpPr>
      <dsp:spPr>
        <a:xfrm>
          <a:off x="4313373" y="2392818"/>
          <a:ext cx="1782216" cy="89110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Law Enforcement Services Account</a:t>
          </a:r>
        </a:p>
      </dsp:txBody>
      <dsp:txXfrm>
        <a:off x="4313373" y="2392818"/>
        <a:ext cx="1782216" cy="891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4AE4-180A-4095-AA17-A70EF27CE5DB}">
      <dsp:nvSpPr>
        <dsp:cNvPr id="0" name=""/>
        <dsp:cNvSpPr/>
      </dsp:nvSpPr>
      <dsp:spPr>
        <a:xfrm>
          <a:off x="2738404" y="1458788"/>
          <a:ext cx="91440" cy="507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4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A7060-ACCB-4AAD-AB10-48D33FBBCC26}">
      <dsp:nvSpPr>
        <dsp:cNvPr id="0" name=""/>
        <dsp:cNvSpPr/>
      </dsp:nvSpPr>
      <dsp:spPr>
        <a:xfrm>
          <a:off x="253" y="250590"/>
          <a:ext cx="5567740" cy="120819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haroni" panose="02010803020104030203" pitchFamily="2" charset="-79"/>
              <a:cs typeface="Aharoni" panose="02010803020104030203" pitchFamily="2" charset="-79"/>
            </a:rPr>
            <a:t>Local Revenue Fund 2011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haroni" panose="02010803020104030203" pitchFamily="2" charset="-79"/>
              <a:cs typeface="Aharoni" panose="02010803020104030203" pitchFamily="2" charset="-79"/>
            </a:rPr>
            <a:t>Sales Tax 6051.15 &amp; 6201.15</a:t>
          </a:r>
        </a:p>
      </dsp:txBody>
      <dsp:txXfrm>
        <a:off x="253" y="250590"/>
        <a:ext cx="5567740" cy="1208198"/>
      </dsp:txXfrm>
    </dsp:sp>
    <dsp:sp modelId="{ACD376F0-0F8F-4CE4-BBEB-6599B3B13844}">
      <dsp:nvSpPr>
        <dsp:cNvPr id="0" name=""/>
        <dsp:cNvSpPr/>
      </dsp:nvSpPr>
      <dsp:spPr>
        <a:xfrm>
          <a:off x="1575925" y="1966232"/>
          <a:ext cx="2416396" cy="12081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Mental Health Account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(1991 Mental Health Responsibilities)</a:t>
          </a:r>
        </a:p>
      </dsp:txBody>
      <dsp:txXfrm>
        <a:off x="1575925" y="1966232"/>
        <a:ext cx="2416396" cy="1208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99A08-D90D-4F50-B316-FC26CA82BFFC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C6DE2-353D-45B0-BE9E-AE1A5D6907B0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F5F5E-08FE-4A40-84BF-A3D543AE1A5A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SUPPORT SERVICES ACCOUNT</a:t>
          </a:r>
        </a:p>
      </dsp:txBody>
      <dsp:txXfrm>
        <a:off x="1669479" y="363990"/>
        <a:ext cx="2757041" cy="1378520"/>
      </dsp:txXfrm>
    </dsp:sp>
    <dsp:sp modelId="{F9962A29-9E1A-4A97-A831-35A7D4913124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Protective Services Subaccount</a:t>
          </a:r>
        </a:p>
      </dsp:txBody>
      <dsp:txXfrm>
        <a:off x="1469" y="2321489"/>
        <a:ext cx="2757041" cy="1378520"/>
      </dsp:txXfrm>
    </dsp:sp>
    <dsp:sp modelId="{53B8A8A5-29E9-4908-97AE-CB03E449EC77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Behavioral Health Subaccount</a:t>
          </a:r>
        </a:p>
      </dsp:txBody>
      <dsp:txXfrm>
        <a:off x="3337489" y="2321489"/>
        <a:ext cx="2757041" cy="1378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99A08-D90D-4F50-B316-FC26CA82BFFC}">
      <dsp:nvSpPr>
        <dsp:cNvPr id="0" name=""/>
        <dsp:cNvSpPr/>
      </dsp:nvSpPr>
      <dsp:spPr>
        <a:xfrm>
          <a:off x="3652781" y="1255471"/>
          <a:ext cx="2062202" cy="527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591"/>
              </a:lnTo>
              <a:lnTo>
                <a:pt x="2062202" y="263591"/>
              </a:lnTo>
              <a:lnTo>
                <a:pt x="2062202" y="5271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C6DE2-353D-45B0-BE9E-AE1A5D6907B0}">
      <dsp:nvSpPr>
        <dsp:cNvPr id="0" name=""/>
        <dsp:cNvSpPr/>
      </dsp:nvSpPr>
      <dsp:spPr>
        <a:xfrm>
          <a:off x="1600194" y="1255471"/>
          <a:ext cx="2052587" cy="527183"/>
        </a:xfrm>
        <a:custGeom>
          <a:avLst/>
          <a:gdLst/>
          <a:ahLst/>
          <a:cxnLst/>
          <a:rect l="0" t="0" r="0" b="0"/>
          <a:pathLst>
            <a:path>
              <a:moveTo>
                <a:pt x="2052587" y="0"/>
              </a:moveTo>
              <a:lnTo>
                <a:pt x="2052587" y="263591"/>
              </a:lnTo>
              <a:lnTo>
                <a:pt x="0" y="263591"/>
              </a:lnTo>
              <a:lnTo>
                <a:pt x="0" y="5271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F5F5E-08FE-4A40-84BF-A3D543AE1A5A}">
      <dsp:nvSpPr>
        <dsp:cNvPr id="0" name=""/>
        <dsp:cNvSpPr/>
      </dsp:nvSpPr>
      <dsp:spPr>
        <a:xfrm>
          <a:off x="2397584" y="274"/>
          <a:ext cx="2510395" cy="1255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SUPPORT SERVICES ACCOUNT</a:t>
          </a:r>
        </a:p>
      </dsp:txBody>
      <dsp:txXfrm>
        <a:off x="2397584" y="274"/>
        <a:ext cx="2510395" cy="1255197"/>
      </dsp:txXfrm>
    </dsp:sp>
    <dsp:sp modelId="{F9962A29-9E1A-4A97-A831-35A7D4913124}">
      <dsp:nvSpPr>
        <dsp:cNvPr id="0" name=""/>
        <dsp:cNvSpPr/>
      </dsp:nvSpPr>
      <dsp:spPr>
        <a:xfrm>
          <a:off x="457198" y="1782655"/>
          <a:ext cx="2285991" cy="1255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County Protective Services Subaccount</a:t>
          </a:r>
        </a:p>
      </dsp:txBody>
      <dsp:txXfrm>
        <a:off x="457198" y="1782655"/>
        <a:ext cx="2285991" cy="1255197"/>
      </dsp:txXfrm>
    </dsp:sp>
    <dsp:sp modelId="{53B8A8A5-29E9-4908-97AE-CB03E449EC77}">
      <dsp:nvSpPr>
        <dsp:cNvPr id="0" name=""/>
        <dsp:cNvSpPr/>
      </dsp:nvSpPr>
      <dsp:spPr>
        <a:xfrm>
          <a:off x="4571988" y="1782655"/>
          <a:ext cx="2285991" cy="1255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haroni" panose="02010803020104030203" pitchFamily="2" charset="-79"/>
              <a:cs typeface="Aharoni" panose="02010803020104030203" pitchFamily="2" charset="-79"/>
            </a:rPr>
            <a:t>County Behavioral Health Subaccount</a:t>
          </a:r>
        </a:p>
      </dsp:txBody>
      <dsp:txXfrm>
        <a:off x="4571988" y="1782655"/>
        <a:ext cx="2285991" cy="12551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28C5B-CCA3-457D-99D8-10E3619B691A}">
      <dsp:nvSpPr>
        <dsp:cNvPr id="0" name=""/>
        <dsp:cNvSpPr/>
      </dsp:nvSpPr>
      <dsp:spPr>
        <a:xfrm>
          <a:off x="1680086" y="1716348"/>
          <a:ext cx="914397" cy="317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73"/>
              </a:lnTo>
              <a:lnTo>
                <a:pt x="914397" y="158873"/>
              </a:lnTo>
              <a:lnTo>
                <a:pt x="914397" y="31774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AC517-FAF2-4CCE-BF37-1EF447CC5647}">
      <dsp:nvSpPr>
        <dsp:cNvPr id="0" name=""/>
        <dsp:cNvSpPr/>
      </dsp:nvSpPr>
      <dsp:spPr>
        <a:xfrm>
          <a:off x="756549" y="1716348"/>
          <a:ext cx="923536" cy="317746"/>
        </a:xfrm>
        <a:custGeom>
          <a:avLst/>
          <a:gdLst/>
          <a:ahLst/>
          <a:cxnLst/>
          <a:rect l="0" t="0" r="0" b="0"/>
          <a:pathLst>
            <a:path>
              <a:moveTo>
                <a:pt x="923536" y="0"/>
              </a:moveTo>
              <a:lnTo>
                <a:pt x="923536" y="158873"/>
              </a:lnTo>
              <a:lnTo>
                <a:pt x="0" y="158873"/>
              </a:lnTo>
              <a:lnTo>
                <a:pt x="0" y="31774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99A08-D90D-4F50-B316-FC26CA82BFFC}">
      <dsp:nvSpPr>
        <dsp:cNvPr id="0" name=""/>
        <dsp:cNvSpPr/>
      </dsp:nvSpPr>
      <dsp:spPr>
        <a:xfrm>
          <a:off x="1680086" y="1716348"/>
          <a:ext cx="910902" cy="139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740"/>
              </a:lnTo>
              <a:lnTo>
                <a:pt x="910902" y="1233740"/>
              </a:lnTo>
              <a:lnTo>
                <a:pt x="910902" y="139261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24BCF-33B9-4A54-B82D-8A48D85B15BB}">
      <dsp:nvSpPr>
        <dsp:cNvPr id="0" name=""/>
        <dsp:cNvSpPr/>
      </dsp:nvSpPr>
      <dsp:spPr>
        <a:xfrm>
          <a:off x="154935" y="3865499"/>
          <a:ext cx="226961" cy="1246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192"/>
              </a:lnTo>
              <a:lnTo>
                <a:pt x="226961" y="124619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510CF-5671-404B-A6DD-8E2AA7344353}">
      <dsp:nvSpPr>
        <dsp:cNvPr id="0" name=""/>
        <dsp:cNvSpPr/>
      </dsp:nvSpPr>
      <dsp:spPr>
        <a:xfrm>
          <a:off x="154935" y="3865499"/>
          <a:ext cx="226961" cy="50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534"/>
              </a:lnTo>
              <a:lnTo>
                <a:pt x="226961" y="50553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C6DE2-353D-45B0-BE9E-AE1A5D6907B0}">
      <dsp:nvSpPr>
        <dsp:cNvPr id="0" name=""/>
        <dsp:cNvSpPr/>
      </dsp:nvSpPr>
      <dsp:spPr>
        <a:xfrm>
          <a:off x="760165" y="1716348"/>
          <a:ext cx="919920" cy="1392613"/>
        </a:xfrm>
        <a:custGeom>
          <a:avLst/>
          <a:gdLst/>
          <a:ahLst/>
          <a:cxnLst/>
          <a:rect l="0" t="0" r="0" b="0"/>
          <a:pathLst>
            <a:path>
              <a:moveTo>
                <a:pt x="919920" y="0"/>
              </a:moveTo>
              <a:lnTo>
                <a:pt x="919920" y="1233740"/>
              </a:lnTo>
              <a:lnTo>
                <a:pt x="0" y="1233740"/>
              </a:lnTo>
              <a:lnTo>
                <a:pt x="0" y="139261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F5F5E-08FE-4A40-84BF-A3D543AE1A5A}">
      <dsp:nvSpPr>
        <dsp:cNvPr id="0" name=""/>
        <dsp:cNvSpPr/>
      </dsp:nvSpPr>
      <dsp:spPr>
        <a:xfrm>
          <a:off x="923547" y="959810"/>
          <a:ext cx="1513076" cy="756538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LAW ENFORCEMENT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ACCOUNT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FROM SALES TAX</a:t>
          </a:r>
        </a:p>
      </dsp:txBody>
      <dsp:txXfrm>
        <a:off x="923547" y="959810"/>
        <a:ext cx="1513076" cy="756538"/>
      </dsp:txXfrm>
    </dsp:sp>
    <dsp:sp modelId="{F9962A29-9E1A-4A97-A831-35A7D4913124}">
      <dsp:nvSpPr>
        <dsp:cNvPr id="0" name=""/>
        <dsp:cNvSpPr/>
      </dsp:nvSpPr>
      <dsp:spPr>
        <a:xfrm>
          <a:off x="3627" y="3108961"/>
          <a:ext cx="1513076" cy="7565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Juvenile Justice Subaccount</a:t>
          </a:r>
        </a:p>
      </dsp:txBody>
      <dsp:txXfrm>
        <a:off x="3627" y="3108961"/>
        <a:ext cx="1513076" cy="756538"/>
      </dsp:txXfrm>
    </dsp:sp>
    <dsp:sp modelId="{6F5CAA8F-4FD8-4F5C-8E8A-BB254F31DC77}">
      <dsp:nvSpPr>
        <dsp:cNvPr id="0" name=""/>
        <dsp:cNvSpPr/>
      </dsp:nvSpPr>
      <dsp:spPr>
        <a:xfrm>
          <a:off x="381896" y="4114801"/>
          <a:ext cx="976630" cy="51246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ndara" panose="020E0502030303020204" pitchFamily="34" charset="0"/>
            </a:rPr>
            <a:t>Youthful Offender Block Grant</a:t>
          </a:r>
        </a:p>
      </dsp:txBody>
      <dsp:txXfrm>
        <a:off x="381896" y="4114801"/>
        <a:ext cx="976630" cy="512463"/>
      </dsp:txXfrm>
    </dsp:sp>
    <dsp:sp modelId="{7E342CFF-A6ED-4E50-B911-B71ED2E475AF}">
      <dsp:nvSpPr>
        <dsp:cNvPr id="0" name=""/>
        <dsp:cNvSpPr/>
      </dsp:nvSpPr>
      <dsp:spPr>
        <a:xfrm>
          <a:off x="381896" y="4855460"/>
          <a:ext cx="976630" cy="51246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ndara" panose="020E0502030303020204" pitchFamily="34" charset="0"/>
            </a:rPr>
            <a:t>Juvenile Reentry Grant</a:t>
          </a:r>
        </a:p>
      </dsp:txBody>
      <dsp:txXfrm>
        <a:off x="381896" y="4855460"/>
        <a:ext cx="976630" cy="512463"/>
      </dsp:txXfrm>
    </dsp:sp>
    <dsp:sp modelId="{53B8A8A5-29E9-4908-97AE-CB03E449EC77}">
      <dsp:nvSpPr>
        <dsp:cNvPr id="0" name=""/>
        <dsp:cNvSpPr/>
      </dsp:nvSpPr>
      <dsp:spPr>
        <a:xfrm>
          <a:off x="1834450" y="3108961"/>
          <a:ext cx="1513076" cy="7565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Trial Court Security Subaccount</a:t>
          </a:r>
        </a:p>
      </dsp:txBody>
      <dsp:txXfrm>
        <a:off x="1834450" y="3108961"/>
        <a:ext cx="1513076" cy="756538"/>
      </dsp:txXfrm>
    </dsp:sp>
    <dsp:sp modelId="{26F40FEF-C248-466E-8C59-9748D63F27CA}">
      <dsp:nvSpPr>
        <dsp:cNvPr id="0" name=""/>
        <dsp:cNvSpPr/>
      </dsp:nvSpPr>
      <dsp:spPr>
        <a:xfrm>
          <a:off x="11" y="2034094"/>
          <a:ext cx="1513076" cy="7565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Community Corrections Subaccount</a:t>
          </a:r>
        </a:p>
      </dsp:txBody>
      <dsp:txXfrm>
        <a:off x="11" y="2034094"/>
        <a:ext cx="1513076" cy="756538"/>
      </dsp:txXfrm>
    </dsp:sp>
    <dsp:sp modelId="{5CBE8CAC-D30F-43CB-9C53-D420B09C6198}">
      <dsp:nvSpPr>
        <dsp:cNvPr id="0" name=""/>
        <dsp:cNvSpPr/>
      </dsp:nvSpPr>
      <dsp:spPr>
        <a:xfrm>
          <a:off x="1837945" y="2034094"/>
          <a:ext cx="1513076" cy="7565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haroni" panose="02010803020104030203" pitchFamily="2" charset="-79"/>
              <a:cs typeface="Aharoni" panose="02010803020104030203" pitchFamily="2" charset="-79"/>
            </a:rPr>
            <a:t>DA and Public Defender Subaccount</a:t>
          </a:r>
        </a:p>
      </dsp:txBody>
      <dsp:txXfrm>
        <a:off x="1837945" y="2034094"/>
        <a:ext cx="1513076" cy="756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169698" cy="4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4" rIns="94805" bIns="474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34" y="4"/>
            <a:ext cx="3169698" cy="4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4" rIns="94805" bIns="474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462FC98-1562-4F1D-AE36-6B979CC829D6}" type="datetimeFigureOut">
              <a:rPr lang="en-US"/>
              <a:pPr>
                <a:defRPr/>
              </a:pPr>
              <a:t>9/24/2018</a:t>
            </a:fld>
            <a:endParaRPr lang="en-US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325"/>
            <a:ext cx="3169698" cy="4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4" rIns="94805" bIns="4740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34" y="9119325"/>
            <a:ext cx="3169698" cy="4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5" tIns="47404" rIns="94805" bIns="474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7BCB25-C109-4CDD-B7A7-EF95AF6D5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88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69698" cy="47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7" rIns="96149" bIns="48077" numCol="1" anchor="t" anchorCtr="0" compatLnSpc="1">
            <a:prstTxWarp prst="textNoShape">
              <a:avLst/>
            </a:prstTxWarp>
          </a:bodyPr>
          <a:lstStyle>
            <a:lvl1pPr defTabSz="961214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6" y="3"/>
            <a:ext cx="3169697" cy="47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7" rIns="96149" bIns="48077" numCol="1" anchor="t" anchorCtr="0" compatLnSpc="1">
            <a:prstTxWarp prst="textNoShape">
              <a:avLst/>
            </a:prstTxWarp>
          </a:bodyPr>
          <a:lstStyle>
            <a:lvl1pPr algn="r" defTabSz="961214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11" y="4561319"/>
            <a:ext cx="5363589" cy="431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7" rIns="96149" bIns="48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2629"/>
            <a:ext cx="3169698" cy="47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7" rIns="96149" bIns="48077" numCol="1" anchor="b" anchorCtr="0" compatLnSpc="1">
            <a:prstTxWarp prst="textNoShape">
              <a:avLst/>
            </a:prstTxWarp>
          </a:bodyPr>
          <a:lstStyle>
            <a:lvl1pPr defTabSz="961214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6" y="9122629"/>
            <a:ext cx="3169697" cy="47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7" rIns="96149" bIns="48077" numCol="1" anchor="b" anchorCtr="0" compatLnSpc="1">
            <a:prstTxWarp prst="textNoShape">
              <a:avLst/>
            </a:prstTxWarp>
          </a:bodyPr>
          <a:lstStyle>
            <a:lvl1pPr algn="r" defTabSz="961214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2CAEB0-36EF-492A-9EEB-3950FA0FB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48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3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64A6-4EDD-4005-971C-BAC8F8EEAB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90D94487-65D7-40AD-99C8-B911FFFAAA86}" type="slidenum">
              <a:rPr lang="en-US" smtClean="0"/>
              <a:pPr defTabSz="960231"/>
              <a:t>31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687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90D94487-65D7-40AD-99C8-B911FFFAAA86}" type="slidenum">
              <a:rPr lang="en-US" smtClean="0"/>
              <a:pPr defTabSz="960231"/>
              <a:t>32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087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5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35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85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99" indent="-17779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50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799" indent="-177799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22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90D94487-65D7-40AD-99C8-B911FFFAAA86}" type="slidenum">
              <a:rPr lang="en-US" smtClean="0"/>
              <a:pPr defTabSz="960231"/>
              <a:t>38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34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8133">
              <a:buFontTx/>
              <a:buChar char="•"/>
              <a:defRPr/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E65FBDF4-38C9-471B-B8BE-994015DD8093}" type="slidenum">
              <a:rPr lang="en-US" smtClean="0"/>
              <a:pPr defTabSz="960091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4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00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8A9211A4-6CB5-4BF2-8EF9-1170102A5D89}" type="slidenum">
              <a:rPr lang="en-US" smtClean="0"/>
              <a:pPr defTabSz="960231"/>
              <a:t>40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21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04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007"/>
            <a:fld id="{90D94487-65D7-40AD-99C8-B911FFFAAA86}" type="slidenum">
              <a:rPr lang="en-US" smtClean="0"/>
              <a:pPr defTabSz="927007"/>
              <a:t>42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970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007"/>
            <a:fld id="{8E431B3C-4D33-431D-98BE-9CDABD11B22E}" type="slidenum">
              <a:rPr lang="en-US" smtClean="0"/>
              <a:pPr defTabSz="927007"/>
              <a:t>43</a:t>
            </a:fld>
            <a:endParaRPr lang="en-US" dirty="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165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799" indent="-17779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BF499E83-D103-457E-B094-205B75BE52AF}" type="slidenum">
              <a:rPr lang="en-US" smtClean="0"/>
              <a:pPr defTabSz="960231"/>
              <a:t>44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870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BF499E83-D103-457E-B094-205B75BE52AF}" type="slidenum">
              <a:rPr lang="en-US" smtClean="0"/>
              <a:pPr defTabSz="960231"/>
              <a:t>45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760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80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BF499E83-D103-457E-B094-205B75BE52AF}" type="slidenum">
              <a:rPr lang="en-US" smtClean="0"/>
              <a:pPr defTabSz="960231"/>
              <a:t>47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0882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BF499E83-D103-457E-B094-205B75BE52AF}" type="slidenum">
              <a:rPr lang="en-US" smtClean="0"/>
              <a:pPr defTabSz="960231"/>
              <a:t>48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819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205FDAEC-2B99-4175-A54A-D973925CFECC}" type="slidenum">
              <a:rPr lang="en-US" smtClean="0"/>
              <a:pPr defTabSz="96009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91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BF499E83-D103-457E-B094-205B75BE52AF}" type="slidenum">
              <a:rPr lang="en-US" smtClean="0"/>
              <a:pPr defTabSz="960231"/>
              <a:t>49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0625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99" indent="-177799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03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99" indent="-177799"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83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60785-9338-114B-891F-4D52A71C2C76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74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72" indent="-17777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30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07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36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69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108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4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205FDAEC-2B99-4175-A54A-D973925CFECC}" type="slidenum">
              <a:rPr lang="en-US" smtClean="0"/>
              <a:pPr defTabSz="96009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05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72" indent="-17777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9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879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64A6-4EDD-4005-971C-BAC8F8EEABA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1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252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19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60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710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799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497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6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50000"/>
              </a:lnSpc>
              <a:spcBef>
                <a:spcPts val="26"/>
              </a:spcBef>
              <a:buClr>
                <a:srgbClr val="FFC000"/>
              </a:buClr>
              <a:buFontTx/>
              <a:buChar char="•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205FDAEC-2B99-4175-A54A-D973925CFECC}" type="slidenum">
              <a:rPr lang="en-US" smtClean="0"/>
              <a:pPr defTabSz="96009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596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602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441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50000"/>
              </a:lnSpc>
              <a:spcBef>
                <a:spcPts val="26"/>
              </a:spcBef>
              <a:buClr>
                <a:srgbClr val="FFC000"/>
              </a:buClr>
              <a:buFontTx/>
              <a:buChar char="•"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205FDAEC-2B99-4175-A54A-D973925CFECC}" type="slidenum">
              <a:rPr lang="en-US" smtClean="0"/>
              <a:pPr defTabSz="960091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697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6D8EF350-2226-42A2-8F65-E12A0058525A}" type="slidenum">
              <a:rPr lang="en-US" smtClean="0"/>
              <a:pPr defTabSz="960091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9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8FD45817-E2C2-40A5-B7C3-EE59AAFF4886}" type="slidenum">
              <a:rPr lang="en-US" smtClean="0"/>
              <a:pPr defTabSz="960091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835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F0D45E41-679A-449B-BEEE-A92ECB823EEA}" type="slidenum">
              <a:rPr lang="en-US" smtClean="0">
                <a:solidFill>
                  <a:srgbClr val="000000"/>
                </a:solidFill>
              </a:rPr>
              <a:pPr defTabSz="960091"/>
              <a:t>76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876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81A49516-6392-4C9B-A31D-E9DE15FC14D8}" type="slidenum">
              <a:rPr lang="en-US" smtClean="0"/>
              <a:pPr defTabSz="960091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1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81A49516-6392-4C9B-A31D-E9DE15FC14D8}" type="slidenum">
              <a:rPr lang="en-US" smtClean="0"/>
              <a:pPr defTabSz="960091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926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8287AD59-BED0-45BE-B2CD-896170912F21}" type="slidenum">
              <a:rPr lang="en-US" smtClean="0"/>
              <a:pPr defTabSz="960091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261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31"/>
            <a:fld id="{90D94487-65D7-40AD-99C8-B911FFFAAA86}" type="slidenum">
              <a:rPr lang="en-US" smtClean="0"/>
              <a:pPr defTabSz="960231"/>
              <a:t>80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0001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40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438"/>
            <a:fld id="{96AEBCF7-FFD9-4EDB-99CF-9B985BF5E660}" type="slidenum">
              <a:rPr lang="en-US" smtClean="0"/>
              <a:pPr defTabSz="960438"/>
              <a:t>81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32117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772" indent="-177772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FE7B239A-34C3-49D2-8AB4-EDA309D960D3}" type="slidenum">
              <a:rPr lang="en-US" smtClean="0"/>
              <a:pPr defTabSz="960091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975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277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BF499E83-D103-457E-B094-205B75BE52AF}" type="slidenum">
              <a:rPr lang="en-US" smtClean="0"/>
              <a:pPr defTabSz="960091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212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9F15D363-DAD4-43FF-94C4-26CD55B475B3}" type="slidenum">
              <a:rPr lang="en-US" smtClean="0"/>
              <a:pPr defTabSz="960091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592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21" indent="-17162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342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21" indent="-17162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738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59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9287" lvl="1" indent="-171621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277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B0693E3D-7E28-4C03-B73C-E5EB8A8F9447}" type="slidenum">
              <a:rPr lang="en-US" smtClean="0"/>
              <a:pPr defTabSz="960091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1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start</a:t>
            </a:r>
            <a:r>
              <a:rPr lang="en-US" baseline="0" dirty="0"/>
              <a:t> with 1991 Realignment and then transition into 2011 Realignment…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CAEB0-36EF-492A-9EEB-3950FA0FB9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320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772" indent="-17777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B0693E3D-7E28-4C03-B73C-E5EB8A8F9447}" type="slidenum">
              <a:rPr lang="en-US" smtClean="0"/>
              <a:pPr defTabSz="960091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188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6D8EF350-2226-42A2-8F65-E12A0058525A}" type="slidenum">
              <a:rPr lang="en-US" smtClean="0"/>
              <a:pPr defTabSz="960091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341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772" indent="-17777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091"/>
            <a:fld id="{CB1ECFA3-BF3D-47B0-A4ED-E42C6A38FC62}" type="slidenum">
              <a:rPr lang="en-US" smtClean="0"/>
              <a:pPr defTabSz="960091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8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60785-9338-114B-891F-4D52A71C2C7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60785-9338-114B-891F-4D52A71C2C7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454351"/>
            <a:ext cx="8847502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7" y="5704465"/>
            <a:ext cx="5480829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454333"/>
            <a:ext cx="53679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656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708FA-B4C8-4AC0-8A6A-B9F1C6468D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1298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4F83D-E733-45BF-98B7-9D662AB713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576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713B0C5-4EBF-42B0-89C8-3FCA57CD121D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>
              <a:defRPr lang="en-US" sz="2800" dirty="0"/>
            </a:lvl1pPr>
            <a:lvl2pPr>
              <a:defRPr lang="en-US" sz="2800" dirty="0"/>
            </a:lvl2pPr>
            <a:lvl3pPr>
              <a:defRPr lang="en-US" sz="2800" dirty="0"/>
            </a:lvl3pPr>
            <a:lvl4pPr>
              <a:defRPr lang="en-US" sz="2800" dirty="0"/>
            </a:lvl4pPr>
            <a:lvl5pPr>
              <a:defRPr lang="en-US" sz="28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943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713B0C5-4EBF-42B0-89C8-3FCA57CD121D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>
              <a:defRPr lang="en-US" sz="2800" dirty="0"/>
            </a:lvl1pPr>
            <a:lvl2pPr>
              <a:defRPr lang="en-US" sz="2800" dirty="0"/>
            </a:lvl2pPr>
            <a:lvl3pPr>
              <a:defRPr lang="en-US" sz="2800" dirty="0"/>
            </a:lvl3pPr>
            <a:lvl4pPr>
              <a:defRPr lang="en-US" sz="2800" dirty="0"/>
            </a:lvl4pPr>
            <a:lvl5pPr>
              <a:defRPr lang="en-US" sz="28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958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7A04-BA52-4A84-BFBA-017C83C158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4671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8BC98-4259-4383-B08F-1363EC490E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3907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B384E-779D-4918-93CC-CA75F6F5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713B0C5-4EBF-42B0-89C8-3FCA57CD121D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503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713B0C5-4EBF-42B0-89C8-3FCA57CD121D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827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713B0C5-4EBF-42B0-89C8-3FCA57CD121D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742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3514025"/>
            <a:ext cx="8892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3899768"/>
            <a:ext cx="6589087" cy="2703024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3828197"/>
            <a:ext cx="409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5300599"/>
            <a:ext cx="409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1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713B0C5-4EBF-42B0-89C8-3FCA57CD121D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558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713B0C5-4EBF-42B0-89C8-3FCA57CD121D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179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454351"/>
            <a:ext cx="8847502" cy="3949300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602667"/>
            <a:ext cx="50907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352767"/>
            <a:ext cx="6765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3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492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1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>
                <a:solidFill>
                  <a:schemeClr val="tx2">
                    <a:lumMod val="10000"/>
                  </a:schemeClr>
                </a:solidFill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>
                <a:solidFill>
                  <a:schemeClr val="tx2">
                    <a:lumMod val="10000"/>
                  </a:schemeClr>
                </a:solidFill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8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6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70460" y="524029"/>
            <a:ext cx="5976339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5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9" y="5963632"/>
            <a:ext cx="6686825" cy="894393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6182000"/>
            <a:ext cx="6004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96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9B300EBB-4472-4609-8647-40C257692A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Google Shape;142;p8"/>
          <p:cNvSpPr txBox="1">
            <a:spLocks/>
          </p:cNvSpPr>
          <p:nvPr userDrawn="1"/>
        </p:nvSpPr>
        <p:spPr>
          <a:xfrm>
            <a:off x="7497683" y="6200427"/>
            <a:ext cx="14874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lvl="0" algn="r" rtl="0" fontAlgn="base">
              <a:spcBef>
                <a:spcPct val="0"/>
              </a:spcBef>
              <a:spcAft>
                <a:spcPct val="0"/>
              </a:spcAft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457200" lvl="1" algn="r" rtl="0" fontAlgn="base">
              <a:spcBef>
                <a:spcPct val="0"/>
              </a:spcBef>
              <a:spcAft>
                <a:spcPct val="0"/>
              </a:spcAft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914400" lvl="2" algn="r" rtl="0" fontAlgn="base">
              <a:spcBef>
                <a:spcPct val="0"/>
              </a:spcBef>
              <a:spcAft>
                <a:spcPct val="0"/>
              </a:spcAft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371600" lvl="3" algn="r" rtl="0" fontAlgn="base">
              <a:spcBef>
                <a:spcPct val="0"/>
              </a:spcBef>
              <a:spcAft>
                <a:spcPct val="0"/>
              </a:spcAft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1828800" lvl="4" algn="r" rtl="0" fontAlgn="base">
              <a:spcBef>
                <a:spcPct val="0"/>
              </a:spcBef>
              <a:spcAft>
                <a:spcPct val="0"/>
              </a:spcAft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286000" lvl="5" algn="r" defTabSz="914400" rtl="0" eaLnBrk="1" latinLnBrk="0" hangingPunct="1"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2743200" lvl="6" algn="r" defTabSz="914400" rtl="0" eaLnBrk="1" latinLnBrk="0" hangingPunct="1"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200400" lvl="7" algn="r" defTabSz="914400" rtl="0" eaLnBrk="1" latinLnBrk="0" hangingPunct="1"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3657600" lvl="8" algn="r" defTabSz="914400" rtl="0" eaLnBrk="1" latinLnBrk="0" hangingPunct="1">
              <a:buNone/>
              <a:defRPr sz="1200" b="1" kern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468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defRPr/>
            </a:pPr>
            <a:fld id="{01AFAD2D-E209-4ACB-A85F-6B4329DBC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35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  <p:sldLayoutId id="2147484188" r:id="rId18"/>
    <p:sldLayoutId id="2147484189" r:id="rId19"/>
    <p:sldLayoutId id="2147484190" r:id="rId20"/>
    <p:sldLayoutId id="2147483958" r:id="rId2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cummins@dof.ca.gov" TargetMode="External"/><Relationship Id="rId7" Type="http://schemas.openxmlformats.org/officeDocument/2006/relationships/hyperlink" Target="mailto:gneill@counties.org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agstaffB@saccounty.net" TargetMode="External"/><Relationship Id="rId5" Type="http://schemas.openxmlformats.org/officeDocument/2006/relationships/hyperlink" Target="mailto:andrew.pease@sdcounty.ca.gov" TargetMode="External"/><Relationship Id="rId4" Type="http://schemas.openxmlformats.org/officeDocument/2006/relationships/hyperlink" Target="mailto:rmanchia@smchsa.org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notesSlide" Target="../notesSlides/notesSlide18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454333"/>
            <a:ext cx="6186714" cy="3949200"/>
          </a:xfrm>
        </p:spPr>
        <p:txBody>
          <a:bodyPr anchor="t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7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7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The Basics of 1991 and </a:t>
            </a:r>
            <a:b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2011 Realignments</a:t>
            </a:r>
            <a: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lang="en-US" sz="4000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12287" y="184384"/>
            <a:ext cx="8153400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914400" eaLnBrk="1" latinLnBrk="0" hangingPunct="1">
              <a:buNone/>
              <a:defRPr sz="540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Realignment 101: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4290" y="5697247"/>
            <a:ext cx="3693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boto Condensed"/>
                <a:cs typeface="Arial" pitchFamily="34" charset="0"/>
              </a:rPr>
              <a:t>September 27 &amp; 28, 2018</a:t>
            </a:r>
            <a:endParaRPr lang="en-US" sz="2400" dirty="0">
              <a:latin typeface="Roboto Condensed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90" y="523433"/>
            <a:ext cx="5258400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r>
              <a:rPr lang="en-US" sz="3200" dirty="0"/>
              <a:t>Detour During the 1980’s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74221"/>
            <a:ext cx="8369300" cy="4194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Budget Problems (1981-82 to 1984-85)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VLF Cuts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Medically Indigent Health (MIA) transfer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 New Partnership Task Force (1983)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Stabilize local government funding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Realign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Realignment, Restructuring or Disengagement – trade Trial Court costs for AFDC. Didn’t happen but there was a benefit……..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39127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0528"/>
            <a:ext cx="8229600" cy="1143000"/>
          </a:xfrm>
          <a:noFill/>
          <a:ln>
            <a:noFill/>
          </a:ln>
          <a:effectLst/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r>
              <a:rPr lang="en-US" sz="4000" dirty="0"/>
              <a:t>Discussion and Wrap-Up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7851" y="2264602"/>
            <a:ext cx="6422119" cy="3338738"/>
            <a:chOff x="1134502" y="1357576"/>
            <a:chExt cx="6422119" cy="3338738"/>
          </a:xfrm>
        </p:grpSpPr>
        <p:sp>
          <p:nvSpPr>
            <p:cNvPr id="13" name="Oval 12"/>
            <p:cNvSpPr/>
            <p:nvPr/>
          </p:nvSpPr>
          <p:spPr>
            <a:xfrm>
              <a:off x="1294925" y="3056017"/>
              <a:ext cx="569495" cy="6657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1718270" y="4122819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1268387" y="4122819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86527" y="2630900"/>
              <a:ext cx="569495" cy="6657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elay 16"/>
            <p:cNvSpPr/>
            <p:nvPr/>
          </p:nvSpPr>
          <p:spPr>
            <a:xfrm rot="16200000">
              <a:off x="2346158" y="3288615"/>
              <a:ext cx="850233" cy="890339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2997251" y="3709723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528116" y="3709723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89940" y="3176333"/>
              <a:ext cx="569495" cy="6657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220942" y="2458453"/>
              <a:ext cx="569495" cy="6657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12932" y="3116173"/>
              <a:ext cx="569495" cy="6657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V="1">
              <a:off x="2823493" y="3362613"/>
              <a:ext cx="128878" cy="1653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Delay 23"/>
            <p:cNvSpPr/>
            <p:nvPr/>
          </p:nvSpPr>
          <p:spPr>
            <a:xfrm rot="16200000">
              <a:off x="1154555" y="3713731"/>
              <a:ext cx="850233" cy="890339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1805648" y="4134839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336513" y="4134839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flipV="1">
              <a:off x="1472858" y="3721761"/>
              <a:ext cx="213629" cy="2286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Delay 27"/>
            <p:cNvSpPr/>
            <p:nvPr/>
          </p:nvSpPr>
          <p:spPr>
            <a:xfrm rot="16200000">
              <a:off x="3958118" y="3826028"/>
              <a:ext cx="850233" cy="890339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4609211" y="4247136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4140076" y="4247136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flipV="1">
              <a:off x="4276420" y="3834058"/>
              <a:ext cx="213629" cy="2286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Delay 31"/>
            <p:cNvSpPr/>
            <p:nvPr/>
          </p:nvSpPr>
          <p:spPr>
            <a:xfrm rot="16200000">
              <a:off x="5087427" y="3104147"/>
              <a:ext cx="850233" cy="890339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5738520" y="3525255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5269385" y="3525255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flipV="1">
              <a:off x="5405729" y="3112177"/>
              <a:ext cx="213629" cy="2286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Delay 35"/>
            <p:cNvSpPr/>
            <p:nvPr/>
          </p:nvSpPr>
          <p:spPr>
            <a:xfrm rot="16200000">
              <a:off x="6686335" y="3773890"/>
              <a:ext cx="850233" cy="890339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337428" y="4194998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6868293" y="4194998"/>
              <a:ext cx="45719" cy="4491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flipV="1">
              <a:off x="7056149" y="3781920"/>
              <a:ext cx="110604" cy="465216"/>
            </a:xfrm>
            <a:prstGeom prst="triangle">
              <a:avLst>
                <a:gd name="adj" fmla="val 537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6200000" flipH="1" flipV="1">
              <a:off x="2657472" y="3357404"/>
              <a:ext cx="124333" cy="17123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360375" y="424267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360375" y="439507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360375" y="454747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Callout 43"/>
            <p:cNvSpPr/>
            <p:nvPr/>
          </p:nvSpPr>
          <p:spPr>
            <a:xfrm>
              <a:off x="5629514" y="1357576"/>
              <a:ext cx="1238779" cy="729911"/>
            </a:xfrm>
            <a:prstGeom prst="wedgeEllipse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Callout 44"/>
            <p:cNvSpPr/>
            <p:nvPr/>
          </p:nvSpPr>
          <p:spPr>
            <a:xfrm>
              <a:off x="1382232" y="1357576"/>
              <a:ext cx="1024083" cy="729911"/>
            </a:xfrm>
            <a:prstGeom prst="wedgeEllipseCallout">
              <a:avLst>
                <a:gd name="adj1" fmla="val 72023"/>
                <a:gd name="adj2" fmla="val 9431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8150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r>
              <a:rPr lang="en-US" sz="4000" dirty="0"/>
              <a:t>Contact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0460" y="2010910"/>
            <a:ext cx="7460343" cy="47672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u="sng" dirty="0">
                <a:solidFill>
                  <a:schemeClr val="tx1"/>
                </a:solidFill>
                <a:effectLst/>
              </a:rPr>
              <a:t>PRESENTERS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Diane Cummins, </a:t>
            </a:r>
            <a:r>
              <a:rPr lang="en-US" sz="2000" dirty="0">
                <a:solidFill>
                  <a:schemeClr val="tx1"/>
                </a:solidFill>
                <a:effectLst/>
              </a:rPr>
              <a:t>Special Advisor to the Governor</a:t>
            </a:r>
            <a:r>
              <a:rPr lang="en-US" sz="2000" dirty="0">
                <a:solidFill>
                  <a:schemeClr val="tx1"/>
                </a:solidFill>
              </a:rPr>
              <a:t>; (916) 445-4141; </a:t>
            </a:r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diane.cummins@dof.ca.gov</a:t>
            </a:r>
            <a:endParaRPr lang="en-US" sz="2000" b="1" dirty="0">
              <a:solidFill>
                <a:schemeClr val="tx1"/>
              </a:solidFill>
              <a:effectLst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Robert Manchia</a:t>
            </a:r>
            <a:r>
              <a:rPr lang="en-US" sz="200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County Budget </a:t>
            </a:r>
            <a:r>
              <a:rPr lang="en-US" sz="2000" dirty="0">
                <a:solidFill>
                  <a:schemeClr val="tx1"/>
                </a:solidFill>
                <a:effectLst/>
              </a:rPr>
              <a:t>Director, San Mateo County </a:t>
            </a:r>
            <a:r>
              <a:rPr lang="en-US" sz="2000" dirty="0">
                <a:solidFill>
                  <a:schemeClr val="tx1"/>
                </a:solidFill>
              </a:rPr>
              <a:t>Manager’s Office</a:t>
            </a:r>
            <a:r>
              <a:rPr lang="en-US" sz="2000" dirty="0">
                <a:solidFill>
                  <a:schemeClr val="tx1"/>
                </a:solidFill>
                <a:effectLst/>
              </a:rPr>
              <a:t>; (650) 363-4597; </a:t>
            </a:r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rmanchia@smcgov.org</a:t>
            </a:r>
            <a:endParaRPr lang="en-US" sz="20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Andrew Pease</a:t>
            </a:r>
            <a:r>
              <a:rPr lang="en-US" sz="2000" dirty="0">
                <a:solidFill>
                  <a:schemeClr val="tx1"/>
                </a:solidFill>
                <a:effectLst/>
              </a:rPr>
              <a:t>, Finance Director, County of San Diego, Health &amp; Human Services Agency; (619) </a:t>
            </a:r>
            <a:r>
              <a:rPr lang="en-US" sz="2000" dirty="0">
                <a:solidFill>
                  <a:schemeClr val="tx1"/>
                </a:solidFill>
              </a:rPr>
              <a:t>515</a:t>
            </a:r>
            <a:r>
              <a:rPr lang="en-US" sz="2000" dirty="0">
                <a:solidFill>
                  <a:schemeClr val="tx1"/>
                </a:solidFill>
                <a:effectLst/>
              </a:rPr>
              <a:t>-6548; 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andrew.pease@sdcounty.ca.gov</a:t>
            </a:r>
            <a:endParaRPr lang="en-US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Bruce Wagstaff</a:t>
            </a:r>
            <a:r>
              <a:rPr lang="en-US" sz="2000" dirty="0" smtClean="0">
                <a:solidFill>
                  <a:schemeClr val="tx1"/>
                </a:solidFill>
              </a:rPr>
              <a:t>, Deputy County Executive, </a:t>
            </a:r>
            <a:r>
              <a:rPr lang="en-US" sz="2000" dirty="0">
                <a:solidFill>
                  <a:schemeClr val="tx1"/>
                </a:solidFill>
              </a:rPr>
              <a:t>County of </a:t>
            </a:r>
            <a:r>
              <a:rPr lang="en-US" sz="2000" dirty="0" smtClean="0">
                <a:solidFill>
                  <a:schemeClr val="tx1"/>
                </a:solidFill>
              </a:rPr>
              <a:t>Sacramento, Social Services </a:t>
            </a:r>
            <a:r>
              <a:rPr lang="en-US" sz="2000" dirty="0">
                <a:solidFill>
                  <a:schemeClr val="tx1"/>
                </a:solidFill>
              </a:rPr>
              <a:t>Agency; </a:t>
            </a:r>
            <a:r>
              <a:rPr lang="en-US" sz="2000" dirty="0" smtClean="0">
                <a:solidFill>
                  <a:schemeClr val="tx1"/>
                </a:solidFill>
              </a:rPr>
              <a:t>(916) 874-5886; 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wagstaffB@saccounty.net</a:t>
            </a:r>
            <a:endParaRPr lang="en-US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Geoff Neill</a:t>
            </a:r>
            <a:r>
              <a:rPr lang="en-US" sz="2000" dirty="0" smtClean="0">
                <a:solidFill>
                  <a:schemeClr val="tx1"/>
                </a:solidFill>
              </a:rPr>
              <a:t>, Principal Analyst, CSAC; </a:t>
            </a:r>
            <a:r>
              <a:rPr lang="en-US" sz="2000" dirty="0">
                <a:solidFill>
                  <a:schemeClr val="tx1"/>
                </a:solidFill>
              </a:rPr>
              <a:t>(916) </a:t>
            </a:r>
            <a:r>
              <a:rPr lang="en-US" sz="2000" dirty="0" smtClean="0">
                <a:solidFill>
                  <a:schemeClr val="tx1"/>
                </a:solidFill>
              </a:rPr>
              <a:t>650-8115; 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gneill@counties.org</a:t>
            </a:r>
            <a:endParaRPr lang="en-US" sz="20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lvl="1" indent="0">
              <a:buClr>
                <a:schemeClr val="accent1"/>
              </a:buClr>
              <a:buNone/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25"/>
              </a:spcBef>
              <a:buClr>
                <a:srgbClr val="FFC000"/>
              </a:buClr>
              <a:defRPr/>
            </a:pPr>
            <a:endParaRPr lang="en-US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7829" y="248171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ea typeface="+mn-ea"/>
                <a:cs typeface="+mn-cs"/>
              </a:rPr>
              <a:t>Thank You</a:t>
            </a:r>
            <a:endParaRPr lang="en-US" sz="4800" b="1" dirty="0">
              <a:solidFill>
                <a:schemeClr val="accent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8240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1991 – Getting to 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460" y="1960563"/>
            <a:ext cx="8973540" cy="4194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Prior budget reductions to Community Mental Health and Indigent Health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1990 election of Governor Wilson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January $7 billion budget problem – a major recession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Only two significant discretionary programs – community mental health and indigent health funding (AB 8 Block Grant and MIA programs) proposed for elimination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Willing to tax?  Could realign programs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094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60" y="511329"/>
            <a:ext cx="6560540" cy="1021600"/>
          </a:xfrm>
        </p:spPr>
        <p:txBody>
          <a:bodyPr/>
          <a:lstStyle/>
          <a:p>
            <a:r>
              <a:rPr lang="en-US" dirty="0" smtClean="0"/>
              <a:t>1991 January Budget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200" y="1884363"/>
            <a:ext cx="8242300" cy="4194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Increase alcoholic beverage tax to national average; change VLF depreciation – revenue for Realignment ($942 million)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Transfer responsibility /funding to counties for AB 8 block grant, MIA block grant and community mental health ($942 million)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Provide counties authority to increase sales tax by ½% for drug enforcement and crime prevention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371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Politics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460" y="1871663"/>
            <a:ext cx="8402040" cy="4194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 Different 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New Governor but old relationships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“Big 5” met weekly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Members knew the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As budget problem grew to $14 billion, Realignment grew to $2.2 billion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Revenue structure changed – no alcohol beverage tax; ½ cent sales tax added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Added shares of cost in social services programs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2800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Money, Policy, Meeting Needs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03401"/>
            <a:ext cx="6807200" cy="48847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Flexibility for counties – Mental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Policy Changes through fiscal incentives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Money – 1 account or many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Who did the allocations and why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Maintained baseline funding plus growth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Mandate protection for the State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Poison pills</a:t>
            </a:r>
          </a:p>
          <a:p>
            <a:pPr marL="971550" lvl="1" indent="-514350">
              <a:buFont typeface="Wingdings" panose="05000000000000000000" pitchFamily="2" charset="2"/>
              <a:buChar char="v"/>
            </a:pPr>
            <a:r>
              <a:rPr lang="en-US" dirty="0" smtClean="0"/>
              <a:t>Sales tax and Proposition 98</a:t>
            </a:r>
          </a:p>
          <a:p>
            <a:pPr marL="971550" lvl="1" indent="-514350">
              <a:buFont typeface="Wingdings" panose="05000000000000000000" pitchFamily="2" charset="2"/>
              <a:buChar char="v"/>
            </a:pPr>
            <a:r>
              <a:rPr lang="en-US" dirty="0" smtClean="0"/>
              <a:t>MIA Lawsuits</a:t>
            </a:r>
          </a:p>
          <a:p>
            <a:pPr marL="971550" lvl="1" indent="-514350">
              <a:buFont typeface="Wingdings" panose="05000000000000000000" pitchFamily="2" charset="2"/>
              <a:buChar char="v"/>
            </a:pPr>
            <a:r>
              <a:rPr lang="en-US" dirty="0" smtClean="0"/>
              <a:t>Mandates in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31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0460" y="2011363"/>
            <a:ext cx="8389340" cy="4194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Programs realigned may be underfunded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Growth in revenue may not cover increased costs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New legislation costs money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Federal or state government can change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Poison pills limit the policy 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Generally considered a “success”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945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029"/>
            <a:ext cx="7005040" cy="1021600"/>
          </a:xfrm>
        </p:spPr>
        <p:txBody>
          <a:bodyPr>
            <a:normAutofit/>
          </a:bodyPr>
          <a:lstStyle/>
          <a:p>
            <a:r>
              <a:rPr lang="en-US" dirty="0" smtClean="0"/>
              <a:t>If Successful, Why Wait 20 Years?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60563"/>
            <a:ext cx="8089900" cy="4194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1994 – Community-Based Punishment 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1997 – State Trial Court Funding (initial steps in 1988)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1997 – CYA Sliding Scale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2007 – Juvenile Justice Realignment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2009 – Felony Probation (SB 678)  BUT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Lawsuits regarding state prison overcrowding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No overcrowding 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144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029"/>
            <a:ext cx="7995640" cy="1021600"/>
          </a:xfrm>
        </p:spPr>
        <p:txBody>
          <a:bodyPr>
            <a:noAutofit/>
          </a:bodyPr>
          <a:lstStyle/>
          <a:p>
            <a:r>
              <a:rPr lang="en-US" dirty="0" smtClean="0"/>
              <a:t>A New Governor With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356600" cy="4194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Build on previous success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Move government closer to the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More flexibility/accountability at local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Interconnected programs together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Focus on core services/improve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Clarify state/local roles – reduce duplication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Help address budget gap of $26.6 billion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Federal 3-Judge panel on prison overcrowding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482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Governor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70063"/>
            <a:ext cx="7759700" cy="41941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Constitutional Amendment for June ballot – a 2/3 vote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Extension of $5.9 billion in temporary taxes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5 year temporary tax for Realignment with an on-going guarantee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Protections for both the state and counties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Why a Constitutional Amendment?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2039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Public Safety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" y="1770063"/>
            <a:ext cx="9207500" cy="4746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Public Safety defined broadly ($5.9 billion)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Child Welfare and Foster Care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Behavioral Health – EPSDT and SUD         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Adult Protective Services</a:t>
            </a:r>
          </a:p>
          <a:p>
            <a:pPr>
              <a:buNone/>
            </a:pPr>
            <a:r>
              <a:rPr lang="en-US" sz="2800" dirty="0" smtClean="0"/>
              <a:t>		Court security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Law enforcement subventions	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Juvenile justice programs      </a:t>
            </a:r>
            <a:r>
              <a:rPr lang="en-US" sz="2800" dirty="0"/>
              <a:t>	</a:t>
            </a:r>
            <a:r>
              <a:rPr lang="en-US" sz="2800" dirty="0" smtClean="0"/>
              <a:t>	Community Corrections Program (AB 109)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1991 Mental Health Funding to CalWORKs MOE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73908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95818" y="465376"/>
            <a:ext cx="5492400" cy="1021600"/>
          </a:xfrm>
        </p:spPr>
        <p:txBody>
          <a:bodyPr/>
          <a:lstStyle/>
          <a:p>
            <a:pPr eaLnBrk="1" hangingPunct="1"/>
            <a:r>
              <a:rPr lang="en-US" sz="5400" dirty="0">
                <a:effectLst/>
              </a:rPr>
              <a:t>Presenters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type="body" idx="1"/>
          </p:nvPr>
        </p:nvSpPr>
        <p:spPr>
          <a:xfrm>
            <a:off x="814275" y="1769799"/>
            <a:ext cx="6132600" cy="4638257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Diane Cummins –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33400" lvl="1" indent="0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Special </a:t>
            </a:r>
            <a:r>
              <a:rPr lang="en-US" sz="2800" dirty="0">
                <a:solidFill>
                  <a:schemeClr val="tx1"/>
                </a:solidFill>
              </a:rPr>
              <a:t>Advisor to the Governor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/>
              </a:rPr>
              <a:t>Robert Manchia, San Mateo – County Manager’s Office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/>
              </a:rPr>
              <a:t>Andrew Pease, San Diego – Health &amp; Human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Services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Bruce Wagstaff, Sacramento – Social Services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Geoff Neill, CSAC</a:t>
            </a:r>
            <a:endParaRPr lang="en-US" sz="2600" dirty="0">
              <a:solidFill>
                <a:schemeClr val="tx1"/>
              </a:solidFill>
              <a:effectLst/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rgbClr val="FFC000"/>
              </a:buClr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Else Was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200" y="1922463"/>
            <a:ext cx="7975600" cy="4194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Counties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Health and Human Services interests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Legislature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California Department of Corrections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Law Enforcement (Sheriffs, Probation, DAs, Police Chiefs)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Criminologists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Other interests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79652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70063"/>
            <a:ext cx="7950200" cy="4194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AB 109 enacted in March, 2011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No vote on a Constitutional Amendment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2011 Budget Act (June) included the entire Public Safety Realignment package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Funded with 1.0625 cent state special fund sales tax and certain VLF funds – reduced GF sales tax by the same amount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Agreement to delay AB 109 until October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4724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460" y="2316163"/>
            <a:ext cx="8432800" cy="4194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Governor committed to Constitutional protections – Prop 30 - November, 2012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Benefits to children’s programs - $200 million for Child Welfare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Mental Health Funding protected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Possibility of additional growth funding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Saved General Fund Prop 98 costs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No other major solution for 3 Judge Panel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Majority Vote Budget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993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 Didn’t End There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0460" y="2379663"/>
            <a:ext cx="8509000" cy="419417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dirty="0" smtClean="0"/>
              <a:t>Change builds on previous Realignment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2013 Health Care Reform – move money from 1991 Health Account to new Family Support Account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CCI Initiative and IHSS “savings” due to MOE to fund new Child Poverty Account - CalWORKs COLAs and Maximum Family Grant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Pulling the trigger on CCI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Revised MOE structure and changes to 1991 Realignment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322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So Complicated?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0460" y="1884363"/>
            <a:ext cx="8140700" cy="4194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Can’t bring Realignment money to the state level – necessitates moving money around within 1991 Realignment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Trying to avoid use of General Fund in case of a downturn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People want things and if something is done once, it’s easier to do it a second time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1201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the Similarities?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0460" y="2341563"/>
            <a:ext cx="8153400" cy="4194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State Budget crisis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threat of something worse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Governor who knew what he was willing to 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Given a dollar amount to work with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Seemed to make sense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Counties being flexible and willing to solve a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Relationships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Other?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8029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oursebridge.com/wp-content/uploads/2016/06/construction-loans-homes-build-lan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25" y="146804"/>
            <a:ext cx="3937210" cy="31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0189" y="4227441"/>
            <a:ext cx="4906965" cy="15464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SzPts val="4800"/>
            </a:pPr>
            <a:r>
              <a:rPr lang="en-US" sz="5400" dirty="0">
                <a:cs typeface="Arial" pitchFamily="34" charset="0"/>
              </a:rPr>
              <a:t>Structure of Realignment</a:t>
            </a:r>
          </a:p>
        </p:txBody>
      </p:sp>
    </p:spTree>
    <p:extLst>
      <p:ext uri="{BB962C8B-B14F-4D97-AF65-F5344CB8AC3E}">
        <p14:creationId xmlns:p14="http://schemas.microsoft.com/office/powerpoint/2010/main" val="35364527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98271"/>
            <a:ext cx="5976339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 algn="ctr"/>
            <a:r>
              <a:rPr lang="en-US" sz="3600" dirty="0"/>
              <a:t>What is 1991 Realignment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489398" y="1988675"/>
            <a:ext cx="9208395" cy="440372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Change in State and County Relationship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A “realignment” of program responsibilities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Transfer of financial liability &amp; administrative </a:t>
            </a:r>
            <a:r>
              <a:rPr lang="en-US" sz="2600" dirty="0" smtClean="0"/>
              <a:t>authority</a:t>
            </a:r>
            <a:endParaRPr lang="en-US" sz="2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Goal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Mitigate State revenue gap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Give counties greater funding stability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Create an incentive to counties to operate programs with greater efficiency and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0402534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r>
              <a:rPr lang="en-US" sz="3600" dirty="0"/>
              <a:t>1991 Realignment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460" y="2347913"/>
            <a:ext cx="8414740" cy="4191000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1991 Realignment (W&amp;I Code 17600-17613.4)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Health</a:t>
            </a:r>
            <a:endParaRPr lang="en-US" sz="2800" dirty="0"/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Mental Health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Social Services</a:t>
            </a:r>
            <a:endParaRPr lang="en-US" sz="28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1991 Realignment ½ cent sales tax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Appx. 75% vehicle license fees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Rolling Base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61742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8" y="502257"/>
            <a:ext cx="5976339" cy="102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1991 Realignment “Rolling </a:t>
            </a:r>
            <a:r>
              <a:rPr lang="en-US" sz="3600" dirty="0"/>
              <a:t>B</a:t>
            </a:r>
            <a:r>
              <a:rPr lang="en-US" sz="3600" dirty="0" smtClean="0"/>
              <a:t>ase”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011" y="2067605"/>
            <a:ext cx="7331075" cy="3970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“Rolling” Base: Base funding + Growth funding = Next </a:t>
            </a:r>
            <a:r>
              <a:rPr lang="en-US" dirty="0"/>
              <a:t>F</a:t>
            </a:r>
            <a:r>
              <a:rPr lang="en-US" dirty="0" smtClean="0"/>
              <a:t>iscal </a:t>
            </a:r>
            <a:r>
              <a:rPr lang="en-US" dirty="0"/>
              <a:t>Y</a:t>
            </a:r>
            <a:r>
              <a:rPr lang="en-US" dirty="0" smtClean="0"/>
              <a:t>ear’s </a:t>
            </a:r>
            <a:r>
              <a:rPr lang="en-US" dirty="0"/>
              <a:t>B</a:t>
            </a:r>
            <a:r>
              <a:rPr lang="en-US" dirty="0" smtClean="0"/>
              <a:t>ase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 base restoration – if base funding level is not met in any fiscal year then next fiscal year’s base starts out 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84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103075" y="501662"/>
            <a:ext cx="5258400" cy="1021600"/>
          </a:xfrm>
        </p:spPr>
        <p:txBody>
          <a:bodyPr/>
          <a:lstStyle/>
          <a:p>
            <a:pPr eaLnBrk="1" hangingPunct="1"/>
            <a:r>
              <a:rPr lang="en-US" sz="5400" dirty="0" smtClean="0"/>
              <a:t>Video</a:t>
            </a:r>
            <a:endParaRPr lang="en-US" sz="54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45" y="1981201"/>
            <a:ext cx="4711426" cy="426016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2557" y="128955"/>
            <a:ext cx="7039199" cy="1011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eaLnBrk="1" latinLnBrk="0" hangingPunct="1">
              <a:buNone/>
              <a:defRPr sz="40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3200" dirty="0">
                <a:solidFill>
                  <a:schemeClr val="tx1"/>
                </a:solidFill>
              </a:rPr>
              <a:t>1991 Realignment Base Determination: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0398" y="1855036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30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0398" y="1855036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30">
                <a:moveTo>
                  <a:pt x="0" y="101346"/>
                </a:moveTo>
                <a:lnTo>
                  <a:pt x="7964" y="61898"/>
                </a:lnTo>
                <a:lnTo>
                  <a:pt x="29684" y="29684"/>
                </a:lnTo>
                <a:lnTo>
                  <a:pt x="61898" y="7964"/>
                </a:lnTo>
                <a:lnTo>
                  <a:pt x="101346" y="0"/>
                </a:lnTo>
                <a:lnTo>
                  <a:pt x="1346454" y="0"/>
                </a:lnTo>
                <a:lnTo>
                  <a:pt x="1385901" y="7964"/>
                </a:lnTo>
                <a:lnTo>
                  <a:pt x="1418115" y="29684"/>
                </a:lnTo>
                <a:lnTo>
                  <a:pt x="1439835" y="61898"/>
                </a:lnTo>
                <a:lnTo>
                  <a:pt x="1447800" y="101346"/>
                </a:lnTo>
                <a:lnTo>
                  <a:pt x="1447800" y="506730"/>
                </a:lnTo>
                <a:lnTo>
                  <a:pt x="1439835" y="546177"/>
                </a:lnTo>
                <a:lnTo>
                  <a:pt x="1418115" y="578391"/>
                </a:lnTo>
                <a:lnTo>
                  <a:pt x="1385901" y="600111"/>
                </a:lnTo>
                <a:lnTo>
                  <a:pt x="1346454" y="608076"/>
                </a:lnTo>
                <a:lnTo>
                  <a:pt x="101346" y="608076"/>
                </a:lnTo>
                <a:lnTo>
                  <a:pt x="61898" y="600111"/>
                </a:lnTo>
                <a:lnTo>
                  <a:pt x="29684" y="578391"/>
                </a:lnTo>
                <a:lnTo>
                  <a:pt x="7964" y="546177"/>
                </a:lnTo>
                <a:lnTo>
                  <a:pt x="0" y="506730"/>
                </a:lnTo>
                <a:lnTo>
                  <a:pt x="0" y="101346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0210" y="1996159"/>
            <a:ext cx="1015008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spc="-33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88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84687" y="2233869"/>
            <a:ext cx="117872" cy="125016"/>
          </a:xfrm>
          <a:custGeom>
            <a:avLst/>
            <a:gdLst/>
            <a:ahLst/>
            <a:cxnLst/>
            <a:rect l="l" t="t" r="r" b="b"/>
            <a:pathLst>
              <a:path w="125730" h="133350">
                <a:moveTo>
                  <a:pt x="125450" y="0"/>
                </a:moveTo>
                <a:lnTo>
                  <a:pt x="0" y="0"/>
                </a:lnTo>
                <a:lnTo>
                  <a:pt x="0" y="133273"/>
                </a:lnTo>
                <a:lnTo>
                  <a:pt x="125450" y="133273"/>
                </a:lnTo>
                <a:lnTo>
                  <a:pt x="12545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9745" y="2116259"/>
            <a:ext cx="367903" cy="117872"/>
          </a:xfrm>
          <a:custGeom>
            <a:avLst/>
            <a:gdLst/>
            <a:ahLst/>
            <a:cxnLst/>
            <a:rect l="l" t="t" r="r" b="b"/>
            <a:pathLst>
              <a:path w="392430" h="125730">
                <a:moveTo>
                  <a:pt x="391998" y="0"/>
                </a:moveTo>
                <a:lnTo>
                  <a:pt x="0" y="0"/>
                </a:lnTo>
                <a:lnTo>
                  <a:pt x="0" y="125450"/>
                </a:lnTo>
                <a:lnTo>
                  <a:pt x="391998" y="125450"/>
                </a:lnTo>
                <a:lnTo>
                  <a:pt x="391998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4687" y="1991327"/>
            <a:ext cx="117872" cy="125016"/>
          </a:xfrm>
          <a:custGeom>
            <a:avLst/>
            <a:gdLst/>
            <a:ahLst/>
            <a:cxnLst/>
            <a:rect l="l" t="t" r="r" b="b"/>
            <a:pathLst>
              <a:path w="125730" h="133350">
                <a:moveTo>
                  <a:pt x="125450" y="0"/>
                </a:moveTo>
                <a:lnTo>
                  <a:pt x="0" y="0"/>
                </a:lnTo>
                <a:lnTo>
                  <a:pt x="0" y="133261"/>
                </a:lnTo>
                <a:lnTo>
                  <a:pt x="125450" y="133261"/>
                </a:lnTo>
                <a:lnTo>
                  <a:pt x="12545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9745" y="1991329"/>
            <a:ext cx="367903" cy="367903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33261"/>
                </a:moveTo>
                <a:lnTo>
                  <a:pt x="133273" y="133261"/>
                </a:lnTo>
                <a:lnTo>
                  <a:pt x="133273" y="0"/>
                </a:lnTo>
                <a:lnTo>
                  <a:pt x="258724" y="0"/>
                </a:lnTo>
                <a:lnTo>
                  <a:pt x="258724" y="133261"/>
                </a:lnTo>
                <a:lnTo>
                  <a:pt x="391998" y="133261"/>
                </a:lnTo>
                <a:lnTo>
                  <a:pt x="391998" y="258711"/>
                </a:lnTo>
                <a:lnTo>
                  <a:pt x="258724" y="258711"/>
                </a:lnTo>
                <a:lnTo>
                  <a:pt x="258724" y="391985"/>
                </a:lnTo>
                <a:lnTo>
                  <a:pt x="133273" y="391985"/>
                </a:lnTo>
                <a:lnTo>
                  <a:pt x="133273" y="258711"/>
                </a:lnTo>
                <a:lnTo>
                  <a:pt x="0" y="258711"/>
                </a:lnTo>
                <a:lnTo>
                  <a:pt x="0" y="133261"/>
                </a:lnTo>
                <a:close/>
              </a:path>
            </a:pathLst>
          </a:custGeom>
          <a:ln w="25908">
            <a:solidFill>
              <a:srgbClr val="7189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9273" y="1925043"/>
            <a:ext cx="1260277" cy="500063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71" y="526413"/>
                </a:lnTo>
                <a:lnTo>
                  <a:pt x="1318129" y="507361"/>
                </a:lnTo>
                <a:lnTo>
                  <a:pt x="1337181" y="479103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1" y="54296"/>
                </a:lnTo>
                <a:lnTo>
                  <a:pt x="1318129" y="26038"/>
                </a:lnTo>
                <a:lnTo>
                  <a:pt x="1289871" y="6986"/>
                </a:lnTo>
                <a:lnTo>
                  <a:pt x="125526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9273" y="1925043"/>
            <a:ext cx="1260277" cy="500063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0" y="88900"/>
                </a:moveTo>
                <a:lnTo>
                  <a:pt x="6986" y="54296"/>
                </a:lnTo>
                <a:lnTo>
                  <a:pt x="26038" y="26038"/>
                </a:lnTo>
                <a:lnTo>
                  <a:pt x="54296" y="6986"/>
                </a:lnTo>
                <a:lnTo>
                  <a:pt x="88900" y="0"/>
                </a:lnTo>
                <a:lnTo>
                  <a:pt x="1255268" y="0"/>
                </a:lnTo>
                <a:lnTo>
                  <a:pt x="1289871" y="6986"/>
                </a:lnTo>
                <a:lnTo>
                  <a:pt x="1318129" y="26038"/>
                </a:lnTo>
                <a:lnTo>
                  <a:pt x="1337181" y="54296"/>
                </a:lnTo>
                <a:lnTo>
                  <a:pt x="1344168" y="88900"/>
                </a:lnTo>
                <a:lnTo>
                  <a:pt x="1344168" y="444500"/>
                </a:lnTo>
                <a:lnTo>
                  <a:pt x="1337181" y="479103"/>
                </a:lnTo>
                <a:lnTo>
                  <a:pt x="1318129" y="507361"/>
                </a:lnTo>
                <a:lnTo>
                  <a:pt x="1289871" y="526413"/>
                </a:lnTo>
                <a:lnTo>
                  <a:pt x="1255268" y="533400"/>
                </a:lnTo>
                <a:lnTo>
                  <a:pt x="88900" y="533400"/>
                </a:lnTo>
                <a:lnTo>
                  <a:pt x="54296" y="526413"/>
                </a:lnTo>
                <a:lnTo>
                  <a:pt x="26038" y="507361"/>
                </a:lnTo>
                <a:lnTo>
                  <a:pt x="6986" y="479103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908">
            <a:solidFill>
              <a:srgbClr val="8C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68976" y="1902659"/>
            <a:ext cx="679847" cy="519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marR="4763" indent="62508" algn="ctr"/>
            <a:r>
              <a:rPr sz="1688" spc="-33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1  G</a:t>
            </a:r>
            <a:r>
              <a:rPr sz="1688" spc="-2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88" spc="-1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88" spc="-5" dirty="0">
                <a:solidFill>
                  <a:srgbClr val="FFFFFF"/>
                </a:solidFill>
                <a:latin typeface="Calibri"/>
                <a:cs typeface="Calibri"/>
              </a:rPr>
              <a:t>wt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29075" y="2055286"/>
            <a:ext cx="394097" cy="110133"/>
          </a:xfrm>
          <a:custGeom>
            <a:avLst/>
            <a:gdLst/>
            <a:ahLst/>
            <a:cxnLst/>
            <a:rect l="l" t="t" r="r" b="b"/>
            <a:pathLst>
              <a:path w="420370" h="117475">
                <a:moveTo>
                  <a:pt x="419988" y="0"/>
                </a:moveTo>
                <a:lnTo>
                  <a:pt x="0" y="0"/>
                </a:lnTo>
                <a:lnTo>
                  <a:pt x="0" y="116852"/>
                </a:lnTo>
                <a:lnTo>
                  <a:pt x="419988" y="116852"/>
                </a:lnTo>
                <a:lnTo>
                  <a:pt x="41998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29075" y="2219603"/>
            <a:ext cx="394097" cy="110133"/>
          </a:xfrm>
          <a:custGeom>
            <a:avLst/>
            <a:gdLst/>
            <a:ahLst/>
            <a:cxnLst/>
            <a:rect l="l" t="t" r="r" b="b"/>
            <a:pathLst>
              <a:path w="420370" h="117475">
                <a:moveTo>
                  <a:pt x="419988" y="0"/>
                </a:moveTo>
                <a:lnTo>
                  <a:pt x="0" y="0"/>
                </a:lnTo>
                <a:lnTo>
                  <a:pt x="0" y="116852"/>
                </a:lnTo>
                <a:lnTo>
                  <a:pt x="419988" y="116852"/>
                </a:lnTo>
                <a:lnTo>
                  <a:pt x="41998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9075" y="2055286"/>
            <a:ext cx="394097" cy="110133"/>
          </a:xfrm>
          <a:custGeom>
            <a:avLst/>
            <a:gdLst/>
            <a:ahLst/>
            <a:cxnLst/>
            <a:rect l="l" t="t" r="r" b="b"/>
            <a:pathLst>
              <a:path w="420370" h="117475">
                <a:moveTo>
                  <a:pt x="0" y="0"/>
                </a:moveTo>
                <a:lnTo>
                  <a:pt x="419988" y="0"/>
                </a:lnTo>
                <a:lnTo>
                  <a:pt x="419988" y="116852"/>
                </a:lnTo>
                <a:lnTo>
                  <a:pt x="0" y="11685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9075" y="2219603"/>
            <a:ext cx="394097" cy="110133"/>
          </a:xfrm>
          <a:custGeom>
            <a:avLst/>
            <a:gdLst/>
            <a:ahLst/>
            <a:cxnLst/>
            <a:rect l="l" t="t" r="r" b="b"/>
            <a:pathLst>
              <a:path w="420370" h="117475">
                <a:moveTo>
                  <a:pt x="0" y="0"/>
                </a:moveTo>
                <a:lnTo>
                  <a:pt x="419988" y="0"/>
                </a:lnTo>
                <a:lnTo>
                  <a:pt x="419988" y="116852"/>
                </a:lnTo>
                <a:lnTo>
                  <a:pt x="0" y="11685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2460" y="1906470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19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2460" y="1906470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19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1213866" y="0"/>
                </a:lnTo>
                <a:lnTo>
                  <a:pt x="1249757" y="7244"/>
                </a:lnTo>
                <a:lnTo>
                  <a:pt x="1279064" y="27003"/>
                </a:lnTo>
                <a:lnTo>
                  <a:pt x="1298823" y="56310"/>
                </a:lnTo>
                <a:lnTo>
                  <a:pt x="1306068" y="92201"/>
                </a:lnTo>
                <a:lnTo>
                  <a:pt x="1306068" y="461009"/>
                </a:lnTo>
                <a:lnTo>
                  <a:pt x="1298823" y="496896"/>
                </a:lnTo>
                <a:lnTo>
                  <a:pt x="1279064" y="526203"/>
                </a:lnTo>
                <a:lnTo>
                  <a:pt x="1249757" y="545965"/>
                </a:lnTo>
                <a:lnTo>
                  <a:pt x="1213866" y="553211"/>
                </a:lnTo>
                <a:lnTo>
                  <a:pt x="92202" y="553211"/>
                </a:lnTo>
                <a:lnTo>
                  <a:pt x="56310" y="545965"/>
                </a:lnTo>
                <a:lnTo>
                  <a:pt x="27003" y="526203"/>
                </a:lnTo>
                <a:lnTo>
                  <a:pt x="7244" y="496896"/>
                </a:lnTo>
                <a:lnTo>
                  <a:pt x="0" y="461009"/>
                </a:lnTo>
                <a:lnTo>
                  <a:pt x="0" y="92201"/>
                </a:lnTo>
                <a:close/>
              </a:path>
            </a:pathLst>
          </a:custGeom>
          <a:ln w="25908">
            <a:solidFill>
              <a:srgbClr val="7189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15435" y="2022420"/>
            <a:ext cx="1015008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spc="-33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88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50398" y="3140908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29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0398" y="3140908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29">
                <a:moveTo>
                  <a:pt x="0" y="101346"/>
                </a:moveTo>
                <a:lnTo>
                  <a:pt x="7964" y="61898"/>
                </a:lnTo>
                <a:lnTo>
                  <a:pt x="29684" y="29684"/>
                </a:lnTo>
                <a:lnTo>
                  <a:pt x="61898" y="7964"/>
                </a:lnTo>
                <a:lnTo>
                  <a:pt x="101346" y="0"/>
                </a:lnTo>
                <a:lnTo>
                  <a:pt x="1346454" y="0"/>
                </a:lnTo>
                <a:lnTo>
                  <a:pt x="1385901" y="7964"/>
                </a:lnTo>
                <a:lnTo>
                  <a:pt x="1418115" y="29684"/>
                </a:lnTo>
                <a:lnTo>
                  <a:pt x="1439835" y="61898"/>
                </a:lnTo>
                <a:lnTo>
                  <a:pt x="1447800" y="101346"/>
                </a:lnTo>
                <a:lnTo>
                  <a:pt x="1447800" y="506730"/>
                </a:lnTo>
                <a:lnTo>
                  <a:pt x="1439835" y="546177"/>
                </a:lnTo>
                <a:lnTo>
                  <a:pt x="1418115" y="578391"/>
                </a:lnTo>
                <a:lnTo>
                  <a:pt x="1385901" y="600111"/>
                </a:lnTo>
                <a:lnTo>
                  <a:pt x="1346454" y="608076"/>
                </a:lnTo>
                <a:lnTo>
                  <a:pt x="101346" y="608076"/>
                </a:lnTo>
                <a:lnTo>
                  <a:pt x="61898" y="600111"/>
                </a:lnTo>
                <a:lnTo>
                  <a:pt x="29684" y="578391"/>
                </a:lnTo>
                <a:lnTo>
                  <a:pt x="7964" y="546177"/>
                </a:lnTo>
                <a:lnTo>
                  <a:pt x="0" y="506730"/>
                </a:lnTo>
                <a:lnTo>
                  <a:pt x="0" y="101346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98847" y="3282033"/>
            <a:ext cx="458985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$100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84687" y="3519744"/>
            <a:ext cx="117872" cy="125016"/>
          </a:xfrm>
          <a:custGeom>
            <a:avLst/>
            <a:gdLst/>
            <a:ahLst/>
            <a:cxnLst/>
            <a:rect l="l" t="t" r="r" b="b"/>
            <a:pathLst>
              <a:path w="125730" h="133350">
                <a:moveTo>
                  <a:pt x="125450" y="0"/>
                </a:moveTo>
                <a:lnTo>
                  <a:pt x="0" y="0"/>
                </a:lnTo>
                <a:lnTo>
                  <a:pt x="0" y="133273"/>
                </a:lnTo>
                <a:lnTo>
                  <a:pt x="125450" y="133273"/>
                </a:lnTo>
                <a:lnTo>
                  <a:pt x="12545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59745" y="3402134"/>
            <a:ext cx="367903" cy="117872"/>
          </a:xfrm>
          <a:custGeom>
            <a:avLst/>
            <a:gdLst/>
            <a:ahLst/>
            <a:cxnLst/>
            <a:rect l="l" t="t" r="r" b="b"/>
            <a:pathLst>
              <a:path w="392430" h="125729">
                <a:moveTo>
                  <a:pt x="391998" y="0"/>
                </a:moveTo>
                <a:lnTo>
                  <a:pt x="0" y="0"/>
                </a:lnTo>
                <a:lnTo>
                  <a:pt x="0" y="125450"/>
                </a:lnTo>
                <a:lnTo>
                  <a:pt x="391998" y="125450"/>
                </a:lnTo>
                <a:lnTo>
                  <a:pt x="391998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4687" y="3277202"/>
            <a:ext cx="117872" cy="125016"/>
          </a:xfrm>
          <a:custGeom>
            <a:avLst/>
            <a:gdLst/>
            <a:ahLst/>
            <a:cxnLst/>
            <a:rect l="l" t="t" r="r" b="b"/>
            <a:pathLst>
              <a:path w="125730" h="133350">
                <a:moveTo>
                  <a:pt x="125450" y="0"/>
                </a:moveTo>
                <a:lnTo>
                  <a:pt x="0" y="0"/>
                </a:lnTo>
                <a:lnTo>
                  <a:pt x="0" y="133261"/>
                </a:lnTo>
                <a:lnTo>
                  <a:pt x="125450" y="133261"/>
                </a:lnTo>
                <a:lnTo>
                  <a:pt x="12545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59745" y="3277204"/>
            <a:ext cx="367903" cy="367903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33261"/>
                </a:moveTo>
                <a:lnTo>
                  <a:pt x="133273" y="133261"/>
                </a:lnTo>
                <a:lnTo>
                  <a:pt x="133273" y="0"/>
                </a:lnTo>
                <a:lnTo>
                  <a:pt x="258724" y="0"/>
                </a:lnTo>
                <a:lnTo>
                  <a:pt x="258724" y="133261"/>
                </a:lnTo>
                <a:lnTo>
                  <a:pt x="391998" y="133261"/>
                </a:lnTo>
                <a:lnTo>
                  <a:pt x="391998" y="258711"/>
                </a:lnTo>
                <a:lnTo>
                  <a:pt x="258724" y="258711"/>
                </a:lnTo>
                <a:lnTo>
                  <a:pt x="258724" y="391985"/>
                </a:lnTo>
                <a:lnTo>
                  <a:pt x="133273" y="391985"/>
                </a:lnTo>
                <a:lnTo>
                  <a:pt x="133273" y="258711"/>
                </a:lnTo>
                <a:lnTo>
                  <a:pt x="0" y="258711"/>
                </a:lnTo>
                <a:lnTo>
                  <a:pt x="0" y="133261"/>
                </a:lnTo>
                <a:close/>
              </a:path>
            </a:pathLst>
          </a:custGeom>
          <a:ln w="25908">
            <a:solidFill>
              <a:srgbClr val="7189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9273" y="3210918"/>
            <a:ext cx="1260277" cy="500063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71" y="526413"/>
                </a:lnTo>
                <a:lnTo>
                  <a:pt x="1318129" y="507361"/>
                </a:lnTo>
                <a:lnTo>
                  <a:pt x="1337181" y="479103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1" y="54296"/>
                </a:lnTo>
                <a:lnTo>
                  <a:pt x="1318129" y="26038"/>
                </a:lnTo>
                <a:lnTo>
                  <a:pt x="1289871" y="6986"/>
                </a:lnTo>
                <a:lnTo>
                  <a:pt x="125526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79273" y="3210918"/>
            <a:ext cx="1260277" cy="500063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0" y="88900"/>
                </a:moveTo>
                <a:lnTo>
                  <a:pt x="6986" y="54296"/>
                </a:lnTo>
                <a:lnTo>
                  <a:pt x="26038" y="26038"/>
                </a:lnTo>
                <a:lnTo>
                  <a:pt x="54296" y="6986"/>
                </a:lnTo>
                <a:lnTo>
                  <a:pt x="88900" y="0"/>
                </a:lnTo>
                <a:lnTo>
                  <a:pt x="1255268" y="0"/>
                </a:lnTo>
                <a:lnTo>
                  <a:pt x="1289871" y="6986"/>
                </a:lnTo>
                <a:lnTo>
                  <a:pt x="1318129" y="26038"/>
                </a:lnTo>
                <a:lnTo>
                  <a:pt x="1337181" y="54296"/>
                </a:lnTo>
                <a:lnTo>
                  <a:pt x="1344168" y="88900"/>
                </a:lnTo>
                <a:lnTo>
                  <a:pt x="1344168" y="444500"/>
                </a:lnTo>
                <a:lnTo>
                  <a:pt x="1337181" y="479103"/>
                </a:lnTo>
                <a:lnTo>
                  <a:pt x="1318129" y="507361"/>
                </a:lnTo>
                <a:lnTo>
                  <a:pt x="1289871" y="526413"/>
                </a:lnTo>
                <a:lnTo>
                  <a:pt x="1255268" y="533400"/>
                </a:lnTo>
                <a:lnTo>
                  <a:pt x="88900" y="533400"/>
                </a:lnTo>
                <a:lnTo>
                  <a:pt x="54296" y="526413"/>
                </a:lnTo>
                <a:lnTo>
                  <a:pt x="26038" y="507361"/>
                </a:lnTo>
                <a:lnTo>
                  <a:pt x="6986" y="479103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908">
            <a:solidFill>
              <a:srgbClr val="8C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33212" y="3317121"/>
            <a:ext cx="350044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$10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29075" y="3341161"/>
            <a:ext cx="394097" cy="110133"/>
          </a:xfrm>
          <a:custGeom>
            <a:avLst/>
            <a:gdLst/>
            <a:ahLst/>
            <a:cxnLst/>
            <a:rect l="l" t="t" r="r" b="b"/>
            <a:pathLst>
              <a:path w="420370" h="117475">
                <a:moveTo>
                  <a:pt x="419988" y="0"/>
                </a:moveTo>
                <a:lnTo>
                  <a:pt x="0" y="0"/>
                </a:lnTo>
                <a:lnTo>
                  <a:pt x="0" y="116852"/>
                </a:lnTo>
                <a:lnTo>
                  <a:pt x="419988" y="116852"/>
                </a:lnTo>
                <a:lnTo>
                  <a:pt x="41998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29075" y="3505478"/>
            <a:ext cx="394097" cy="110133"/>
          </a:xfrm>
          <a:custGeom>
            <a:avLst/>
            <a:gdLst/>
            <a:ahLst/>
            <a:cxnLst/>
            <a:rect l="l" t="t" r="r" b="b"/>
            <a:pathLst>
              <a:path w="420370" h="117475">
                <a:moveTo>
                  <a:pt x="419988" y="0"/>
                </a:moveTo>
                <a:lnTo>
                  <a:pt x="0" y="0"/>
                </a:lnTo>
                <a:lnTo>
                  <a:pt x="0" y="116852"/>
                </a:lnTo>
                <a:lnTo>
                  <a:pt x="419988" y="116852"/>
                </a:lnTo>
                <a:lnTo>
                  <a:pt x="41998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9075" y="3341161"/>
            <a:ext cx="394097" cy="110133"/>
          </a:xfrm>
          <a:custGeom>
            <a:avLst/>
            <a:gdLst/>
            <a:ahLst/>
            <a:cxnLst/>
            <a:rect l="l" t="t" r="r" b="b"/>
            <a:pathLst>
              <a:path w="420370" h="117475">
                <a:moveTo>
                  <a:pt x="0" y="0"/>
                </a:moveTo>
                <a:lnTo>
                  <a:pt x="419988" y="0"/>
                </a:lnTo>
                <a:lnTo>
                  <a:pt x="419988" y="116852"/>
                </a:lnTo>
                <a:lnTo>
                  <a:pt x="0" y="11685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29075" y="3505478"/>
            <a:ext cx="394097" cy="110133"/>
          </a:xfrm>
          <a:custGeom>
            <a:avLst/>
            <a:gdLst/>
            <a:ahLst/>
            <a:cxnLst/>
            <a:rect l="l" t="t" r="r" b="b"/>
            <a:pathLst>
              <a:path w="420370" h="117475">
                <a:moveTo>
                  <a:pt x="0" y="0"/>
                </a:moveTo>
                <a:lnTo>
                  <a:pt x="419988" y="0"/>
                </a:lnTo>
                <a:lnTo>
                  <a:pt x="419988" y="116852"/>
                </a:lnTo>
                <a:lnTo>
                  <a:pt x="0" y="11685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12460" y="3192344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20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12460" y="3192344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20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1213866" y="0"/>
                </a:lnTo>
                <a:lnTo>
                  <a:pt x="1249757" y="7244"/>
                </a:lnTo>
                <a:lnTo>
                  <a:pt x="1279064" y="27003"/>
                </a:lnTo>
                <a:lnTo>
                  <a:pt x="1298823" y="56310"/>
                </a:lnTo>
                <a:lnTo>
                  <a:pt x="1306068" y="92201"/>
                </a:lnTo>
                <a:lnTo>
                  <a:pt x="1306068" y="461009"/>
                </a:lnTo>
                <a:lnTo>
                  <a:pt x="1298823" y="496896"/>
                </a:lnTo>
                <a:lnTo>
                  <a:pt x="1279064" y="526203"/>
                </a:lnTo>
                <a:lnTo>
                  <a:pt x="1249757" y="545965"/>
                </a:lnTo>
                <a:lnTo>
                  <a:pt x="1213866" y="553211"/>
                </a:lnTo>
                <a:lnTo>
                  <a:pt x="92202" y="553211"/>
                </a:lnTo>
                <a:lnTo>
                  <a:pt x="56310" y="545965"/>
                </a:lnTo>
                <a:lnTo>
                  <a:pt x="27003" y="526203"/>
                </a:lnTo>
                <a:lnTo>
                  <a:pt x="7244" y="496896"/>
                </a:lnTo>
                <a:lnTo>
                  <a:pt x="0" y="461009"/>
                </a:lnTo>
                <a:lnTo>
                  <a:pt x="0" y="92201"/>
                </a:lnTo>
                <a:close/>
              </a:path>
            </a:pathLst>
          </a:custGeom>
          <a:ln w="25908">
            <a:solidFill>
              <a:srgbClr val="7189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94072" y="3308295"/>
            <a:ext cx="458985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$110</a:t>
            </a:r>
            <a:endParaRPr sz="16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12255" y="2687860"/>
            <a:ext cx="856059" cy="519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i="1" dirty="0">
                <a:solidFill>
                  <a:srgbClr val="002060"/>
                </a:solidFill>
                <a:latin typeface="Arial"/>
                <a:cs typeface="Arial"/>
              </a:rPr>
              <a:t>Ex</a:t>
            </a:r>
            <a:r>
              <a:rPr sz="1688" i="1" spc="-5" dirty="0">
                <a:solidFill>
                  <a:srgbClr val="002060"/>
                </a:solidFill>
                <a:latin typeface="Arial"/>
                <a:cs typeface="Arial"/>
              </a:rPr>
              <a:t>amp</a:t>
            </a:r>
            <a:r>
              <a:rPr sz="1688" i="1" spc="-9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1688" i="1" spc="-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lang="en-US" sz="1688" i="1" spc="-5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1688" i="1" dirty="0">
              <a:latin typeface="Arial"/>
              <a:cs typeface="Arial"/>
            </a:endParaRPr>
          </a:p>
        </p:txBody>
      </p:sp>
      <p:sp>
        <p:nvSpPr>
          <p:cNvPr id="40" name="object 3"/>
          <p:cNvSpPr txBox="1"/>
          <p:nvPr/>
        </p:nvSpPr>
        <p:spPr>
          <a:xfrm>
            <a:off x="1499684" y="3885969"/>
            <a:ext cx="65290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>
              <a:tabLst>
                <a:tab pos="332780" algn="l"/>
                <a:tab pos="333375" algn="l"/>
              </a:tabLst>
            </a:pPr>
            <a:r>
              <a:rPr lang="en-US" sz="2400" b="1" spc="-5" dirty="0" smtClean="0">
                <a:solidFill>
                  <a:srgbClr val="002060"/>
                </a:solidFill>
                <a:latin typeface="Arial"/>
                <a:cs typeface="Arial"/>
              </a:rPr>
              <a:t>Base </a:t>
            </a:r>
            <a:r>
              <a:rPr lang="en-US" sz="2400" b="1" spc="-5" dirty="0">
                <a:solidFill>
                  <a:srgbClr val="002060"/>
                </a:solidFill>
                <a:latin typeface="Arial"/>
                <a:cs typeface="Arial"/>
              </a:rPr>
              <a:t>not met, growth unavailable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41" name="object 4"/>
          <p:cNvSpPr/>
          <p:nvPr/>
        </p:nvSpPr>
        <p:spPr>
          <a:xfrm>
            <a:off x="1450398" y="4389646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30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42" name="object 5"/>
          <p:cNvSpPr/>
          <p:nvPr/>
        </p:nvSpPr>
        <p:spPr>
          <a:xfrm>
            <a:off x="1450398" y="4389646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30">
                <a:moveTo>
                  <a:pt x="0" y="101346"/>
                </a:moveTo>
                <a:lnTo>
                  <a:pt x="7964" y="61898"/>
                </a:lnTo>
                <a:lnTo>
                  <a:pt x="29684" y="29684"/>
                </a:lnTo>
                <a:lnTo>
                  <a:pt x="61898" y="7964"/>
                </a:lnTo>
                <a:lnTo>
                  <a:pt x="101346" y="0"/>
                </a:lnTo>
                <a:lnTo>
                  <a:pt x="1346454" y="0"/>
                </a:lnTo>
                <a:lnTo>
                  <a:pt x="1385901" y="7964"/>
                </a:lnTo>
                <a:lnTo>
                  <a:pt x="1418115" y="29684"/>
                </a:lnTo>
                <a:lnTo>
                  <a:pt x="1439835" y="61898"/>
                </a:lnTo>
                <a:lnTo>
                  <a:pt x="1447800" y="101346"/>
                </a:lnTo>
                <a:lnTo>
                  <a:pt x="1447800" y="506730"/>
                </a:lnTo>
                <a:lnTo>
                  <a:pt x="1439835" y="546177"/>
                </a:lnTo>
                <a:lnTo>
                  <a:pt x="1418115" y="578391"/>
                </a:lnTo>
                <a:lnTo>
                  <a:pt x="1385901" y="600111"/>
                </a:lnTo>
                <a:lnTo>
                  <a:pt x="1346454" y="608076"/>
                </a:lnTo>
                <a:lnTo>
                  <a:pt x="101346" y="608076"/>
                </a:lnTo>
                <a:lnTo>
                  <a:pt x="61898" y="600111"/>
                </a:lnTo>
                <a:lnTo>
                  <a:pt x="29684" y="578391"/>
                </a:lnTo>
                <a:lnTo>
                  <a:pt x="7964" y="546177"/>
                </a:lnTo>
                <a:lnTo>
                  <a:pt x="0" y="506730"/>
                </a:lnTo>
                <a:lnTo>
                  <a:pt x="0" y="101346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 txBox="1"/>
          <p:nvPr/>
        </p:nvSpPr>
        <p:spPr>
          <a:xfrm>
            <a:off x="1620210" y="4530769"/>
            <a:ext cx="1015008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spc="-33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88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44" name="object 7"/>
          <p:cNvSpPr/>
          <p:nvPr/>
        </p:nvSpPr>
        <p:spPr>
          <a:xfrm>
            <a:off x="3809358" y="4449927"/>
            <a:ext cx="1458131" cy="824508"/>
          </a:xfrm>
          <a:custGeom>
            <a:avLst/>
            <a:gdLst/>
            <a:ahLst/>
            <a:cxnLst/>
            <a:rect l="l" t="t" r="r" b="b"/>
            <a:pathLst>
              <a:path w="1752600" h="879475">
                <a:moveTo>
                  <a:pt x="1606042" y="0"/>
                </a:moveTo>
                <a:lnTo>
                  <a:pt x="146558" y="0"/>
                </a:lnTo>
                <a:lnTo>
                  <a:pt x="100236" y="7470"/>
                </a:lnTo>
                <a:lnTo>
                  <a:pt x="60004" y="28274"/>
                </a:lnTo>
                <a:lnTo>
                  <a:pt x="28278" y="59999"/>
                </a:lnTo>
                <a:lnTo>
                  <a:pt x="7472" y="100231"/>
                </a:lnTo>
                <a:lnTo>
                  <a:pt x="0" y="146558"/>
                </a:lnTo>
                <a:lnTo>
                  <a:pt x="0" y="732777"/>
                </a:lnTo>
                <a:lnTo>
                  <a:pt x="7472" y="779105"/>
                </a:lnTo>
                <a:lnTo>
                  <a:pt x="28278" y="819340"/>
                </a:lnTo>
                <a:lnTo>
                  <a:pt x="60004" y="851068"/>
                </a:lnTo>
                <a:lnTo>
                  <a:pt x="100236" y="871875"/>
                </a:lnTo>
                <a:lnTo>
                  <a:pt x="146558" y="879348"/>
                </a:lnTo>
                <a:lnTo>
                  <a:pt x="1606042" y="879348"/>
                </a:lnTo>
                <a:lnTo>
                  <a:pt x="1652363" y="871875"/>
                </a:lnTo>
                <a:lnTo>
                  <a:pt x="1692595" y="851068"/>
                </a:lnTo>
                <a:lnTo>
                  <a:pt x="1724321" y="819340"/>
                </a:lnTo>
                <a:lnTo>
                  <a:pt x="1745127" y="779105"/>
                </a:lnTo>
                <a:lnTo>
                  <a:pt x="1752600" y="732777"/>
                </a:lnTo>
                <a:lnTo>
                  <a:pt x="1752600" y="146558"/>
                </a:lnTo>
                <a:lnTo>
                  <a:pt x="1745127" y="100231"/>
                </a:lnTo>
                <a:lnTo>
                  <a:pt x="1724321" y="59999"/>
                </a:lnTo>
                <a:lnTo>
                  <a:pt x="1692595" y="28274"/>
                </a:lnTo>
                <a:lnTo>
                  <a:pt x="1652363" y="7470"/>
                </a:lnTo>
                <a:lnTo>
                  <a:pt x="160604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"/>
          <p:cNvSpPr/>
          <p:nvPr/>
        </p:nvSpPr>
        <p:spPr>
          <a:xfrm>
            <a:off x="3817131" y="4448278"/>
            <a:ext cx="1452897" cy="824508"/>
          </a:xfrm>
          <a:custGeom>
            <a:avLst/>
            <a:gdLst/>
            <a:ahLst/>
            <a:cxnLst/>
            <a:rect l="l" t="t" r="r" b="b"/>
            <a:pathLst>
              <a:path w="1752600" h="879475">
                <a:moveTo>
                  <a:pt x="0" y="146558"/>
                </a:moveTo>
                <a:lnTo>
                  <a:pt x="7472" y="100231"/>
                </a:lnTo>
                <a:lnTo>
                  <a:pt x="28278" y="59999"/>
                </a:lnTo>
                <a:lnTo>
                  <a:pt x="60004" y="28274"/>
                </a:lnTo>
                <a:lnTo>
                  <a:pt x="100236" y="7470"/>
                </a:lnTo>
                <a:lnTo>
                  <a:pt x="146558" y="0"/>
                </a:lnTo>
                <a:lnTo>
                  <a:pt x="1606042" y="0"/>
                </a:lnTo>
                <a:lnTo>
                  <a:pt x="1652363" y="7470"/>
                </a:lnTo>
                <a:lnTo>
                  <a:pt x="1692595" y="28274"/>
                </a:lnTo>
                <a:lnTo>
                  <a:pt x="1724321" y="59999"/>
                </a:lnTo>
                <a:lnTo>
                  <a:pt x="1745127" y="100231"/>
                </a:lnTo>
                <a:lnTo>
                  <a:pt x="1752600" y="146558"/>
                </a:lnTo>
                <a:lnTo>
                  <a:pt x="1752600" y="732777"/>
                </a:lnTo>
                <a:lnTo>
                  <a:pt x="1745127" y="779105"/>
                </a:lnTo>
                <a:lnTo>
                  <a:pt x="1724321" y="819340"/>
                </a:lnTo>
                <a:lnTo>
                  <a:pt x="1692595" y="851068"/>
                </a:lnTo>
                <a:lnTo>
                  <a:pt x="1652363" y="871875"/>
                </a:lnTo>
                <a:lnTo>
                  <a:pt x="1606042" y="879348"/>
                </a:lnTo>
                <a:lnTo>
                  <a:pt x="146558" y="879348"/>
                </a:lnTo>
                <a:lnTo>
                  <a:pt x="100236" y="871875"/>
                </a:lnTo>
                <a:lnTo>
                  <a:pt x="60004" y="851068"/>
                </a:lnTo>
                <a:lnTo>
                  <a:pt x="28278" y="819340"/>
                </a:lnTo>
                <a:lnTo>
                  <a:pt x="7472" y="779105"/>
                </a:lnTo>
                <a:lnTo>
                  <a:pt x="0" y="732777"/>
                </a:lnTo>
                <a:lnTo>
                  <a:pt x="0" y="146558"/>
                </a:lnTo>
                <a:close/>
              </a:path>
            </a:pathLst>
          </a:custGeom>
          <a:ln w="25907">
            <a:solidFill>
              <a:srgbClr val="8C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9"/>
          <p:cNvSpPr txBox="1"/>
          <p:nvPr/>
        </p:nvSpPr>
        <p:spPr>
          <a:xfrm>
            <a:off x="3836369" y="4470906"/>
            <a:ext cx="1394222" cy="77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marR="4763" algn="ctr"/>
            <a:r>
              <a:rPr sz="1688" spc="-5" dirty="0">
                <a:solidFill>
                  <a:srgbClr val="FFFFFF"/>
                </a:solidFill>
                <a:latin typeface="Calibri"/>
                <a:cs typeface="Calibri"/>
              </a:rPr>
              <a:t>Actual Sales</a:t>
            </a:r>
            <a:r>
              <a:rPr sz="1688" spc="-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8" spc="-52" dirty="0">
                <a:solidFill>
                  <a:srgbClr val="FFFFFF"/>
                </a:solidFill>
                <a:latin typeface="Calibri"/>
                <a:cs typeface="Calibri"/>
              </a:rPr>
              <a:t>Tax  </a:t>
            </a:r>
            <a:r>
              <a:rPr sz="1688" spc="-5" dirty="0">
                <a:solidFill>
                  <a:srgbClr val="FFFFFF"/>
                </a:solidFill>
                <a:latin typeface="Calibri"/>
                <a:cs typeface="Calibri"/>
              </a:rPr>
              <a:t>comes in </a:t>
            </a:r>
            <a:r>
              <a:rPr sz="1688" spc="-9" dirty="0">
                <a:solidFill>
                  <a:srgbClr val="FFFFFF"/>
                </a:solidFill>
                <a:latin typeface="Calibri"/>
                <a:cs typeface="Calibri"/>
              </a:rPr>
              <a:t>lower  </a:t>
            </a:r>
            <a:r>
              <a:rPr lang="en-US" sz="1688" spc="-9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1688" spc="-9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sz="1688" spc="-5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688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47" name="object 10"/>
          <p:cNvSpPr/>
          <p:nvPr/>
        </p:nvSpPr>
        <p:spPr>
          <a:xfrm>
            <a:off x="6512460" y="4441079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19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/>
          <p:nvPr/>
        </p:nvSpPr>
        <p:spPr>
          <a:xfrm>
            <a:off x="6512460" y="4441079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19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1213866" y="0"/>
                </a:lnTo>
                <a:lnTo>
                  <a:pt x="1249757" y="7244"/>
                </a:lnTo>
                <a:lnTo>
                  <a:pt x="1279064" y="27003"/>
                </a:lnTo>
                <a:lnTo>
                  <a:pt x="1298823" y="56310"/>
                </a:lnTo>
                <a:lnTo>
                  <a:pt x="1306068" y="92201"/>
                </a:lnTo>
                <a:lnTo>
                  <a:pt x="1306068" y="461009"/>
                </a:lnTo>
                <a:lnTo>
                  <a:pt x="1298823" y="496896"/>
                </a:lnTo>
                <a:lnTo>
                  <a:pt x="1279064" y="526203"/>
                </a:lnTo>
                <a:lnTo>
                  <a:pt x="1249757" y="545965"/>
                </a:lnTo>
                <a:lnTo>
                  <a:pt x="1213866" y="553211"/>
                </a:lnTo>
                <a:lnTo>
                  <a:pt x="92202" y="553211"/>
                </a:lnTo>
                <a:lnTo>
                  <a:pt x="56310" y="545965"/>
                </a:lnTo>
                <a:lnTo>
                  <a:pt x="27003" y="526203"/>
                </a:lnTo>
                <a:lnTo>
                  <a:pt x="7244" y="496896"/>
                </a:lnTo>
                <a:lnTo>
                  <a:pt x="0" y="461009"/>
                </a:lnTo>
                <a:lnTo>
                  <a:pt x="0" y="92201"/>
                </a:lnTo>
                <a:close/>
              </a:path>
            </a:pathLst>
          </a:custGeom>
          <a:ln w="25908">
            <a:solidFill>
              <a:srgbClr val="7189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2"/>
          <p:cNvSpPr txBox="1"/>
          <p:nvPr/>
        </p:nvSpPr>
        <p:spPr>
          <a:xfrm>
            <a:off x="6615435" y="4557030"/>
            <a:ext cx="1015008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spc="-33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88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50" name="object 13"/>
          <p:cNvSpPr/>
          <p:nvPr/>
        </p:nvSpPr>
        <p:spPr>
          <a:xfrm>
            <a:off x="1450398" y="5675518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29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4"/>
          <p:cNvSpPr/>
          <p:nvPr/>
        </p:nvSpPr>
        <p:spPr>
          <a:xfrm>
            <a:off x="1450398" y="5675518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29">
                <a:moveTo>
                  <a:pt x="0" y="101346"/>
                </a:moveTo>
                <a:lnTo>
                  <a:pt x="7964" y="61898"/>
                </a:lnTo>
                <a:lnTo>
                  <a:pt x="29684" y="29684"/>
                </a:lnTo>
                <a:lnTo>
                  <a:pt x="61898" y="7964"/>
                </a:lnTo>
                <a:lnTo>
                  <a:pt x="101346" y="0"/>
                </a:lnTo>
                <a:lnTo>
                  <a:pt x="1346454" y="0"/>
                </a:lnTo>
                <a:lnTo>
                  <a:pt x="1385901" y="7964"/>
                </a:lnTo>
                <a:lnTo>
                  <a:pt x="1418115" y="29684"/>
                </a:lnTo>
                <a:lnTo>
                  <a:pt x="1439835" y="61898"/>
                </a:lnTo>
                <a:lnTo>
                  <a:pt x="1447800" y="101346"/>
                </a:lnTo>
                <a:lnTo>
                  <a:pt x="1447800" y="506730"/>
                </a:lnTo>
                <a:lnTo>
                  <a:pt x="1439835" y="546177"/>
                </a:lnTo>
                <a:lnTo>
                  <a:pt x="1418115" y="578391"/>
                </a:lnTo>
                <a:lnTo>
                  <a:pt x="1385901" y="600111"/>
                </a:lnTo>
                <a:lnTo>
                  <a:pt x="1346454" y="608076"/>
                </a:lnTo>
                <a:lnTo>
                  <a:pt x="101346" y="608076"/>
                </a:lnTo>
                <a:lnTo>
                  <a:pt x="61898" y="600111"/>
                </a:lnTo>
                <a:lnTo>
                  <a:pt x="29684" y="578391"/>
                </a:lnTo>
                <a:lnTo>
                  <a:pt x="7964" y="546177"/>
                </a:lnTo>
                <a:lnTo>
                  <a:pt x="0" y="506730"/>
                </a:lnTo>
                <a:lnTo>
                  <a:pt x="0" y="101346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/>
          <p:cNvSpPr txBox="1"/>
          <p:nvPr/>
        </p:nvSpPr>
        <p:spPr>
          <a:xfrm>
            <a:off x="1898847" y="5816643"/>
            <a:ext cx="458985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$100</a:t>
            </a:r>
            <a:endParaRPr sz="1688">
              <a:latin typeface="Calibri"/>
              <a:cs typeface="Calibri"/>
            </a:endParaRPr>
          </a:p>
        </p:txBody>
      </p:sp>
      <p:sp>
        <p:nvSpPr>
          <p:cNvPr id="53" name="object 16"/>
          <p:cNvSpPr/>
          <p:nvPr/>
        </p:nvSpPr>
        <p:spPr>
          <a:xfrm>
            <a:off x="3879273" y="5745528"/>
            <a:ext cx="1260277" cy="500063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71" y="526413"/>
                </a:lnTo>
                <a:lnTo>
                  <a:pt x="1318129" y="507361"/>
                </a:lnTo>
                <a:lnTo>
                  <a:pt x="1337181" y="479103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1" y="54296"/>
                </a:lnTo>
                <a:lnTo>
                  <a:pt x="1318129" y="26038"/>
                </a:lnTo>
                <a:lnTo>
                  <a:pt x="1289871" y="6986"/>
                </a:lnTo>
                <a:lnTo>
                  <a:pt x="125526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7"/>
          <p:cNvSpPr/>
          <p:nvPr/>
        </p:nvSpPr>
        <p:spPr>
          <a:xfrm>
            <a:off x="3879273" y="5745528"/>
            <a:ext cx="1260277" cy="500063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0" y="88900"/>
                </a:moveTo>
                <a:lnTo>
                  <a:pt x="6986" y="54296"/>
                </a:lnTo>
                <a:lnTo>
                  <a:pt x="26038" y="26038"/>
                </a:lnTo>
                <a:lnTo>
                  <a:pt x="54296" y="6986"/>
                </a:lnTo>
                <a:lnTo>
                  <a:pt x="88900" y="0"/>
                </a:lnTo>
                <a:lnTo>
                  <a:pt x="1255268" y="0"/>
                </a:lnTo>
                <a:lnTo>
                  <a:pt x="1289871" y="6986"/>
                </a:lnTo>
                <a:lnTo>
                  <a:pt x="1318129" y="26038"/>
                </a:lnTo>
                <a:lnTo>
                  <a:pt x="1337181" y="54296"/>
                </a:lnTo>
                <a:lnTo>
                  <a:pt x="1344168" y="88900"/>
                </a:lnTo>
                <a:lnTo>
                  <a:pt x="1344168" y="444500"/>
                </a:lnTo>
                <a:lnTo>
                  <a:pt x="1337181" y="479103"/>
                </a:lnTo>
                <a:lnTo>
                  <a:pt x="1318129" y="507361"/>
                </a:lnTo>
                <a:lnTo>
                  <a:pt x="1289871" y="526413"/>
                </a:lnTo>
                <a:lnTo>
                  <a:pt x="1255268" y="533400"/>
                </a:lnTo>
                <a:lnTo>
                  <a:pt x="88900" y="533400"/>
                </a:lnTo>
                <a:lnTo>
                  <a:pt x="54296" y="526413"/>
                </a:lnTo>
                <a:lnTo>
                  <a:pt x="26038" y="507361"/>
                </a:lnTo>
                <a:lnTo>
                  <a:pt x="6986" y="479103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908">
            <a:solidFill>
              <a:srgbClr val="8C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8"/>
          <p:cNvSpPr txBox="1"/>
          <p:nvPr/>
        </p:nvSpPr>
        <p:spPr>
          <a:xfrm>
            <a:off x="4333212" y="5851731"/>
            <a:ext cx="350044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$90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56" name="object 19"/>
          <p:cNvSpPr/>
          <p:nvPr/>
        </p:nvSpPr>
        <p:spPr>
          <a:xfrm>
            <a:off x="6512460" y="5726954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20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0"/>
          <p:cNvSpPr/>
          <p:nvPr/>
        </p:nvSpPr>
        <p:spPr>
          <a:xfrm>
            <a:off x="6512460" y="5726954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20">
                <a:moveTo>
                  <a:pt x="0" y="92201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2" y="0"/>
                </a:lnTo>
                <a:lnTo>
                  <a:pt x="1213866" y="0"/>
                </a:lnTo>
                <a:lnTo>
                  <a:pt x="1249757" y="7244"/>
                </a:lnTo>
                <a:lnTo>
                  <a:pt x="1279064" y="27003"/>
                </a:lnTo>
                <a:lnTo>
                  <a:pt x="1298823" y="56310"/>
                </a:lnTo>
                <a:lnTo>
                  <a:pt x="1306068" y="92201"/>
                </a:lnTo>
                <a:lnTo>
                  <a:pt x="1306068" y="461009"/>
                </a:lnTo>
                <a:lnTo>
                  <a:pt x="1298823" y="496896"/>
                </a:lnTo>
                <a:lnTo>
                  <a:pt x="1279064" y="526203"/>
                </a:lnTo>
                <a:lnTo>
                  <a:pt x="1249757" y="545965"/>
                </a:lnTo>
                <a:lnTo>
                  <a:pt x="1213866" y="553211"/>
                </a:lnTo>
                <a:lnTo>
                  <a:pt x="92202" y="553211"/>
                </a:lnTo>
                <a:lnTo>
                  <a:pt x="56310" y="545965"/>
                </a:lnTo>
                <a:lnTo>
                  <a:pt x="27003" y="526203"/>
                </a:lnTo>
                <a:lnTo>
                  <a:pt x="7244" y="496896"/>
                </a:lnTo>
                <a:lnTo>
                  <a:pt x="0" y="461009"/>
                </a:lnTo>
                <a:lnTo>
                  <a:pt x="0" y="92201"/>
                </a:lnTo>
                <a:close/>
              </a:path>
            </a:pathLst>
          </a:custGeom>
          <a:ln w="25908">
            <a:solidFill>
              <a:srgbClr val="7189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1"/>
          <p:cNvSpPr txBox="1"/>
          <p:nvPr/>
        </p:nvSpPr>
        <p:spPr>
          <a:xfrm>
            <a:off x="6948334" y="5842905"/>
            <a:ext cx="350044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$90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59" name="object 22"/>
          <p:cNvSpPr txBox="1"/>
          <p:nvPr/>
        </p:nvSpPr>
        <p:spPr>
          <a:xfrm>
            <a:off x="1512297" y="5222471"/>
            <a:ext cx="856059" cy="519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i="1" dirty="0">
                <a:solidFill>
                  <a:srgbClr val="002060"/>
                </a:solidFill>
                <a:latin typeface="Arial"/>
                <a:cs typeface="Arial"/>
              </a:rPr>
              <a:t>Ex</a:t>
            </a:r>
            <a:r>
              <a:rPr sz="1688" i="1" spc="-5" dirty="0">
                <a:solidFill>
                  <a:srgbClr val="002060"/>
                </a:solidFill>
                <a:latin typeface="Arial"/>
                <a:cs typeface="Arial"/>
              </a:rPr>
              <a:t>amp</a:t>
            </a:r>
            <a:r>
              <a:rPr sz="1688" i="1" spc="-9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1688" i="1" spc="-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lang="en-US" sz="1688" i="1" spc="-5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1688" i="1" dirty="0">
              <a:latin typeface="Arial"/>
              <a:cs typeface="Arial"/>
            </a:endParaRPr>
          </a:p>
        </p:txBody>
      </p:sp>
      <p:sp>
        <p:nvSpPr>
          <p:cNvPr id="60" name="object 23"/>
          <p:cNvSpPr/>
          <p:nvPr/>
        </p:nvSpPr>
        <p:spPr>
          <a:xfrm>
            <a:off x="3060600" y="5745525"/>
            <a:ext cx="676275" cy="471488"/>
          </a:xfrm>
          <a:custGeom>
            <a:avLst/>
            <a:gdLst/>
            <a:ahLst/>
            <a:cxnLst/>
            <a:rect l="l" t="t" r="r" b="b"/>
            <a:pathLst>
              <a:path w="721360" h="502920">
                <a:moveTo>
                  <a:pt x="469392" y="0"/>
                </a:moveTo>
                <a:lnTo>
                  <a:pt x="469392" y="125729"/>
                </a:lnTo>
                <a:lnTo>
                  <a:pt x="0" y="125729"/>
                </a:lnTo>
                <a:lnTo>
                  <a:pt x="0" y="377189"/>
                </a:lnTo>
                <a:lnTo>
                  <a:pt x="469392" y="377189"/>
                </a:lnTo>
                <a:lnTo>
                  <a:pt x="469392" y="502919"/>
                </a:lnTo>
                <a:lnTo>
                  <a:pt x="720852" y="251459"/>
                </a:lnTo>
                <a:lnTo>
                  <a:pt x="46939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4"/>
          <p:cNvSpPr/>
          <p:nvPr/>
        </p:nvSpPr>
        <p:spPr>
          <a:xfrm>
            <a:off x="3060600" y="5745525"/>
            <a:ext cx="676275" cy="471488"/>
          </a:xfrm>
          <a:custGeom>
            <a:avLst/>
            <a:gdLst/>
            <a:ahLst/>
            <a:cxnLst/>
            <a:rect l="l" t="t" r="r" b="b"/>
            <a:pathLst>
              <a:path w="721360" h="502920">
                <a:moveTo>
                  <a:pt x="0" y="125729"/>
                </a:moveTo>
                <a:lnTo>
                  <a:pt x="469392" y="125729"/>
                </a:lnTo>
                <a:lnTo>
                  <a:pt x="469392" y="0"/>
                </a:lnTo>
                <a:lnTo>
                  <a:pt x="720852" y="251459"/>
                </a:lnTo>
                <a:lnTo>
                  <a:pt x="469392" y="502919"/>
                </a:lnTo>
                <a:lnTo>
                  <a:pt x="469392" y="377189"/>
                </a:lnTo>
                <a:lnTo>
                  <a:pt x="0" y="377189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5"/>
          <p:cNvSpPr/>
          <p:nvPr/>
        </p:nvSpPr>
        <p:spPr>
          <a:xfrm>
            <a:off x="3006308" y="4473937"/>
            <a:ext cx="676275" cy="471488"/>
          </a:xfrm>
          <a:custGeom>
            <a:avLst/>
            <a:gdLst/>
            <a:ahLst/>
            <a:cxnLst/>
            <a:rect l="l" t="t" r="r" b="b"/>
            <a:pathLst>
              <a:path w="721360" h="502919">
                <a:moveTo>
                  <a:pt x="469392" y="0"/>
                </a:moveTo>
                <a:lnTo>
                  <a:pt x="469392" y="125729"/>
                </a:lnTo>
                <a:lnTo>
                  <a:pt x="0" y="125729"/>
                </a:lnTo>
                <a:lnTo>
                  <a:pt x="0" y="377189"/>
                </a:lnTo>
                <a:lnTo>
                  <a:pt x="469392" y="377189"/>
                </a:lnTo>
                <a:lnTo>
                  <a:pt x="469392" y="502919"/>
                </a:lnTo>
                <a:lnTo>
                  <a:pt x="720852" y="251459"/>
                </a:lnTo>
                <a:lnTo>
                  <a:pt x="46939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6"/>
          <p:cNvSpPr/>
          <p:nvPr/>
        </p:nvSpPr>
        <p:spPr>
          <a:xfrm>
            <a:off x="3006308" y="4473937"/>
            <a:ext cx="676275" cy="471488"/>
          </a:xfrm>
          <a:custGeom>
            <a:avLst/>
            <a:gdLst/>
            <a:ahLst/>
            <a:cxnLst/>
            <a:rect l="l" t="t" r="r" b="b"/>
            <a:pathLst>
              <a:path w="721360" h="502919">
                <a:moveTo>
                  <a:pt x="0" y="125729"/>
                </a:moveTo>
                <a:lnTo>
                  <a:pt x="469392" y="125729"/>
                </a:lnTo>
                <a:lnTo>
                  <a:pt x="469392" y="0"/>
                </a:lnTo>
                <a:lnTo>
                  <a:pt x="720852" y="251459"/>
                </a:lnTo>
                <a:lnTo>
                  <a:pt x="469392" y="502919"/>
                </a:lnTo>
                <a:lnTo>
                  <a:pt x="469392" y="377189"/>
                </a:lnTo>
                <a:lnTo>
                  <a:pt x="0" y="377189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7"/>
          <p:cNvSpPr/>
          <p:nvPr/>
        </p:nvSpPr>
        <p:spPr>
          <a:xfrm>
            <a:off x="5488044" y="4473937"/>
            <a:ext cx="676275" cy="471488"/>
          </a:xfrm>
          <a:custGeom>
            <a:avLst/>
            <a:gdLst/>
            <a:ahLst/>
            <a:cxnLst/>
            <a:rect l="l" t="t" r="r" b="b"/>
            <a:pathLst>
              <a:path w="721360" h="502919">
                <a:moveTo>
                  <a:pt x="469392" y="0"/>
                </a:moveTo>
                <a:lnTo>
                  <a:pt x="469392" y="125729"/>
                </a:lnTo>
                <a:lnTo>
                  <a:pt x="0" y="125729"/>
                </a:lnTo>
                <a:lnTo>
                  <a:pt x="0" y="377189"/>
                </a:lnTo>
                <a:lnTo>
                  <a:pt x="469392" y="377189"/>
                </a:lnTo>
                <a:lnTo>
                  <a:pt x="469392" y="502919"/>
                </a:lnTo>
                <a:lnTo>
                  <a:pt x="720852" y="251459"/>
                </a:lnTo>
                <a:lnTo>
                  <a:pt x="46939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8"/>
          <p:cNvSpPr/>
          <p:nvPr/>
        </p:nvSpPr>
        <p:spPr>
          <a:xfrm>
            <a:off x="5488044" y="4473937"/>
            <a:ext cx="676275" cy="471488"/>
          </a:xfrm>
          <a:custGeom>
            <a:avLst/>
            <a:gdLst/>
            <a:ahLst/>
            <a:cxnLst/>
            <a:rect l="l" t="t" r="r" b="b"/>
            <a:pathLst>
              <a:path w="721360" h="502919">
                <a:moveTo>
                  <a:pt x="0" y="125729"/>
                </a:moveTo>
                <a:lnTo>
                  <a:pt x="469392" y="125729"/>
                </a:lnTo>
                <a:lnTo>
                  <a:pt x="469392" y="0"/>
                </a:lnTo>
                <a:lnTo>
                  <a:pt x="720852" y="251459"/>
                </a:lnTo>
                <a:lnTo>
                  <a:pt x="469392" y="502919"/>
                </a:lnTo>
                <a:lnTo>
                  <a:pt x="469392" y="377189"/>
                </a:lnTo>
                <a:lnTo>
                  <a:pt x="0" y="377189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9"/>
          <p:cNvSpPr/>
          <p:nvPr/>
        </p:nvSpPr>
        <p:spPr>
          <a:xfrm>
            <a:off x="5583773" y="5759812"/>
            <a:ext cx="676275" cy="471488"/>
          </a:xfrm>
          <a:custGeom>
            <a:avLst/>
            <a:gdLst/>
            <a:ahLst/>
            <a:cxnLst/>
            <a:rect l="l" t="t" r="r" b="b"/>
            <a:pathLst>
              <a:path w="721360" h="502920">
                <a:moveTo>
                  <a:pt x="469392" y="0"/>
                </a:moveTo>
                <a:lnTo>
                  <a:pt x="469392" y="125729"/>
                </a:lnTo>
                <a:lnTo>
                  <a:pt x="0" y="125729"/>
                </a:lnTo>
                <a:lnTo>
                  <a:pt x="0" y="377189"/>
                </a:lnTo>
                <a:lnTo>
                  <a:pt x="469392" y="377189"/>
                </a:lnTo>
                <a:lnTo>
                  <a:pt x="469392" y="502919"/>
                </a:lnTo>
                <a:lnTo>
                  <a:pt x="720852" y="251459"/>
                </a:lnTo>
                <a:lnTo>
                  <a:pt x="46939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0"/>
          <p:cNvSpPr/>
          <p:nvPr/>
        </p:nvSpPr>
        <p:spPr>
          <a:xfrm>
            <a:off x="5583773" y="5759812"/>
            <a:ext cx="676275" cy="471488"/>
          </a:xfrm>
          <a:custGeom>
            <a:avLst/>
            <a:gdLst/>
            <a:ahLst/>
            <a:cxnLst/>
            <a:rect l="l" t="t" r="r" b="b"/>
            <a:pathLst>
              <a:path w="721360" h="502920">
                <a:moveTo>
                  <a:pt x="0" y="125729"/>
                </a:moveTo>
                <a:lnTo>
                  <a:pt x="469392" y="125729"/>
                </a:lnTo>
                <a:lnTo>
                  <a:pt x="469392" y="0"/>
                </a:lnTo>
                <a:lnTo>
                  <a:pt x="720852" y="251459"/>
                </a:lnTo>
                <a:lnTo>
                  <a:pt x="469392" y="502919"/>
                </a:lnTo>
                <a:lnTo>
                  <a:pt x="469392" y="377189"/>
                </a:lnTo>
                <a:lnTo>
                  <a:pt x="0" y="377189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"/>
          <p:cNvSpPr txBox="1"/>
          <p:nvPr/>
        </p:nvSpPr>
        <p:spPr>
          <a:xfrm>
            <a:off x="1476701" y="1443846"/>
            <a:ext cx="65290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>
              <a:tabLst>
                <a:tab pos="332780" algn="l"/>
                <a:tab pos="333375" algn="l"/>
              </a:tabLst>
            </a:pPr>
            <a:r>
              <a:rPr lang="en-US" sz="2400" b="1" spc="-5" dirty="0" smtClean="0">
                <a:solidFill>
                  <a:srgbClr val="002060"/>
                </a:solidFill>
                <a:latin typeface="Arial"/>
                <a:cs typeface="Arial"/>
              </a:rPr>
              <a:t>Base </a:t>
            </a:r>
            <a:r>
              <a:rPr lang="en-US" sz="2400" b="1" spc="-5" dirty="0">
                <a:solidFill>
                  <a:srgbClr val="002060"/>
                </a:solidFill>
                <a:latin typeface="Arial"/>
                <a:cs typeface="Arial"/>
              </a:rPr>
              <a:t>met, growth </a:t>
            </a:r>
            <a:r>
              <a:rPr lang="en-US" sz="2400" b="1" spc="-5" dirty="0" smtClean="0">
                <a:solidFill>
                  <a:srgbClr val="002060"/>
                </a:solidFill>
                <a:latin typeface="Arial"/>
                <a:cs typeface="Arial"/>
              </a:rPr>
              <a:t>available</a:t>
            </a:r>
            <a:endParaRPr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8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4"/>
          <p:cNvSpPr txBox="1">
            <a:spLocks noChangeArrowheads="1"/>
          </p:cNvSpPr>
          <p:nvPr/>
        </p:nvSpPr>
        <p:spPr bwMode="auto">
          <a:xfrm>
            <a:off x="808554" y="503232"/>
            <a:ext cx="8001000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eaLnBrk="1" latinLnBrk="0" hangingPunct="1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1991 </a:t>
            </a:r>
            <a:r>
              <a:rPr lang="en-US" dirty="0" smtClean="0">
                <a:solidFill>
                  <a:schemeClr val="tx1"/>
                </a:solidFill>
              </a:rPr>
              <a:t>Realignment Structure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66812" y="1695036"/>
            <a:ext cx="2668587" cy="755649"/>
          </a:xfrm>
          <a:custGeom>
            <a:avLst/>
            <a:gdLst>
              <a:gd name="connsiteX0" fmla="*/ 0 w 2918499"/>
              <a:gd name="connsiteY0" fmla="*/ 0 h 609275"/>
              <a:gd name="connsiteX1" fmla="*/ 2918499 w 2918499"/>
              <a:gd name="connsiteY1" fmla="*/ 0 h 609275"/>
              <a:gd name="connsiteX2" fmla="*/ 2918499 w 2918499"/>
              <a:gd name="connsiteY2" fmla="*/ 609275 h 609275"/>
              <a:gd name="connsiteX3" fmla="*/ 0 w 2918499"/>
              <a:gd name="connsiteY3" fmla="*/ 609275 h 609275"/>
              <a:gd name="connsiteX4" fmla="*/ 0 w 2918499"/>
              <a:gd name="connsiteY4" fmla="*/ 0 h 6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499" h="609275">
                <a:moveTo>
                  <a:pt x="0" y="0"/>
                </a:moveTo>
                <a:lnTo>
                  <a:pt x="2918499" y="0"/>
                </a:lnTo>
                <a:lnTo>
                  <a:pt x="2918499" y="609275"/>
                </a:lnTo>
                <a:lnTo>
                  <a:pt x="0" y="609275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5240" tIns="15240" rIns="15240" bIns="152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Local Revenue Fund </a:t>
            </a:r>
          </a:p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Source: ½ cent Sales Tax; Source: 74.9% Vehicle License Fees </a:t>
            </a:r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23926" y="2650711"/>
            <a:ext cx="1857375" cy="711200"/>
          </a:xfrm>
          <a:custGeom>
            <a:avLst/>
            <a:gdLst>
              <a:gd name="connsiteX0" fmla="*/ 0 w 1103913"/>
              <a:gd name="connsiteY0" fmla="*/ 0 h 711613"/>
              <a:gd name="connsiteX1" fmla="*/ 1103913 w 1103913"/>
              <a:gd name="connsiteY1" fmla="*/ 0 h 711613"/>
              <a:gd name="connsiteX2" fmla="*/ 1103913 w 1103913"/>
              <a:gd name="connsiteY2" fmla="*/ 711613 h 711613"/>
              <a:gd name="connsiteX3" fmla="*/ 0 w 1103913"/>
              <a:gd name="connsiteY3" fmla="*/ 711613 h 711613"/>
              <a:gd name="connsiteX4" fmla="*/ 0 w 1103913"/>
              <a:gd name="connsiteY4" fmla="*/ 0 h 7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913" h="711613">
                <a:moveTo>
                  <a:pt x="0" y="0"/>
                </a:moveTo>
                <a:lnTo>
                  <a:pt x="1103913" y="0"/>
                </a:lnTo>
                <a:lnTo>
                  <a:pt x="1103913" y="711613"/>
                </a:lnTo>
                <a:lnTo>
                  <a:pt x="0" y="711613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Sales 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Tax/VLF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Base Account</a:t>
            </a:r>
          </a:p>
        </p:txBody>
      </p:sp>
      <p:sp>
        <p:nvSpPr>
          <p:cNvPr id="28" name="Freeform 27"/>
          <p:cNvSpPr/>
          <p:nvPr/>
        </p:nvSpPr>
        <p:spPr>
          <a:xfrm>
            <a:off x="6312992" y="2649124"/>
            <a:ext cx="1858963" cy="712787"/>
          </a:xfrm>
          <a:custGeom>
            <a:avLst/>
            <a:gdLst>
              <a:gd name="connsiteX0" fmla="*/ 0 w 1099851"/>
              <a:gd name="connsiteY0" fmla="*/ 0 h 715678"/>
              <a:gd name="connsiteX1" fmla="*/ 1099851 w 1099851"/>
              <a:gd name="connsiteY1" fmla="*/ 0 h 715678"/>
              <a:gd name="connsiteX2" fmla="*/ 1099851 w 1099851"/>
              <a:gd name="connsiteY2" fmla="*/ 715678 h 715678"/>
              <a:gd name="connsiteX3" fmla="*/ 0 w 1099851"/>
              <a:gd name="connsiteY3" fmla="*/ 715678 h 715678"/>
              <a:gd name="connsiteX4" fmla="*/ 0 w 1099851"/>
              <a:gd name="connsiteY4" fmla="*/ 0 h 7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51" h="715678">
                <a:moveTo>
                  <a:pt x="0" y="0"/>
                </a:moveTo>
                <a:lnTo>
                  <a:pt x="1099851" y="0"/>
                </a:lnTo>
                <a:lnTo>
                  <a:pt x="1099851" y="715678"/>
                </a:lnTo>
                <a:lnTo>
                  <a:pt x="0" y="715678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eaLnBrk="0" hangingPunct="0">
              <a:defRPr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Sales 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Tax/VLF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Growth Account </a:t>
            </a:r>
          </a:p>
          <a:p>
            <a:pPr algn="ctr" eaLnBrk="0" hangingPunct="0">
              <a:defRPr/>
            </a:pPr>
            <a:r>
              <a:rPr lang="en-US" sz="900" dirty="0">
                <a:latin typeface="Aharoni" panose="02010803020104030203" pitchFamily="2" charset="-79"/>
                <a:cs typeface="Aharoni" panose="02010803020104030203" pitchFamily="2" charset="-79"/>
              </a:rPr>
              <a:t>(Revenues in Excess of Base Payments)</a:t>
            </a:r>
          </a:p>
        </p:txBody>
      </p:sp>
      <p:cxnSp>
        <p:nvCxnSpPr>
          <p:cNvPr id="27654" name="Straight Connector 53"/>
          <p:cNvCxnSpPr>
            <a:cxnSpLocks noChangeShapeType="1"/>
          </p:cNvCxnSpPr>
          <p:nvPr/>
        </p:nvCxnSpPr>
        <p:spPr bwMode="auto">
          <a:xfrm>
            <a:off x="7217388" y="2531649"/>
            <a:ext cx="0" cy="11112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55" name="Straight Connector 54"/>
          <p:cNvCxnSpPr>
            <a:cxnSpLocks noChangeShapeType="1"/>
          </p:cNvCxnSpPr>
          <p:nvPr/>
        </p:nvCxnSpPr>
        <p:spPr bwMode="auto">
          <a:xfrm>
            <a:off x="2461937" y="2526886"/>
            <a:ext cx="0" cy="1254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7" name="Freeform 56"/>
          <p:cNvSpPr/>
          <p:nvPr/>
        </p:nvSpPr>
        <p:spPr>
          <a:xfrm>
            <a:off x="141524" y="3931098"/>
            <a:ext cx="1350962" cy="774700"/>
          </a:xfrm>
          <a:custGeom>
            <a:avLst/>
            <a:gdLst>
              <a:gd name="connsiteX0" fmla="*/ 0 w 1618919"/>
              <a:gd name="connsiteY0" fmla="*/ 0 h 893719"/>
              <a:gd name="connsiteX1" fmla="*/ 1618919 w 1618919"/>
              <a:gd name="connsiteY1" fmla="*/ 0 h 893719"/>
              <a:gd name="connsiteX2" fmla="*/ 1618919 w 1618919"/>
              <a:gd name="connsiteY2" fmla="*/ 893719 h 893719"/>
              <a:gd name="connsiteX3" fmla="*/ 0 w 1618919"/>
              <a:gd name="connsiteY3" fmla="*/ 893719 h 893719"/>
              <a:gd name="connsiteX4" fmla="*/ 0 w 1618919"/>
              <a:gd name="connsiteY4" fmla="*/ 0 h 8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919" h="893719">
                <a:moveTo>
                  <a:pt x="0" y="0"/>
                </a:moveTo>
                <a:lnTo>
                  <a:pt x="1618919" y="0"/>
                </a:lnTo>
                <a:lnTo>
                  <a:pt x="1618919" y="893719"/>
                </a:lnTo>
                <a:lnTo>
                  <a:pt x="0" y="893719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Mental Health Subaccount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>
                <a:latin typeface="Aharoni" panose="02010803020104030203" pitchFamily="2" charset="-79"/>
                <a:cs typeface="Aharoni" panose="02010803020104030203" pitchFamily="2" charset="-79"/>
              </a:rPr>
              <a:t>($1.12 billion base funding from 2011 Realignment)</a:t>
            </a:r>
          </a:p>
        </p:txBody>
      </p:sp>
      <p:sp>
        <p:nvSpPr>
          <p:cNvPr id="60" name="Freeform 59"/>
          <p:cNvSpPr/>
          <p:nvPr/>
        </p:nvSpPr>
        <p:spPr>
          <a:xfrm>
            <a:off x="2846987" y="3927923"/>
            <a:ext cx="1250950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Health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Subaccount</a:t>
            </a:r>
          </a:p>
        </p:txBody>
      </p:sp>
      <p:sp>
        <p:nvSpPr>
          <p:cNvPr id="61" name="Freeform 60"/>
          <p:cNvSpPr/>
          <p:nvPr/>
        </p:nvSpPr>
        <p:spPr>
          <a:xfrm>
            <a:off x="1550926" y="3927923"/>
            <a:ext cx="1250950" cy="777875"/>
          </a:xfrm>
          <a:custGeom>
            <a:avLst/>
            <a:gdLst>
              <a:gd name="connsiteX0" fmla="*/ 0 w 1604370"/>
              <a:gd name="connsiteY0" fmla="*/ 0 h 892436"/>
              <a:gd name="connsiteX1" fmla="*/ 1604370 w 1604370"/>
              <a:gd name="connsiteY1" fmla="*/ 0 h 892436"/>
              <a:gd name="connsiteX2" fmla="*/ 1604370 w 1604370"/>
              <a:gd name="connsiteY2" fmla="*/ 892436 h 892436"/>
              <a:gd name="connsiteX3" fmla="*/ 0 w 1604370"/>
              <a:gd name="connsiteY3" fmla="*/ 892436 h 892436"/>
              <a:gd name="connsiteX4" fmla="*/ 0 w 1604370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370" h="892436">
                <a:moveTo>
                  <a:pt x="0" y="0"/>
                </a:moveTo>
                <a:lnTo>
                  <a:pt x="1604370" y="0"/>
                </a:lnTo>
                <a:lnTo>
                  <a:pt x="1604370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Social Services Subaccount</a:t>
            </a:r>
          </a:p>
        </p:txBody>
      </p: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141524" y="5730345"/>
            <a:ext cx="3941762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 eaLnBrk="0" hangingPunct="0">
              <a:buFont typeface="Calibri" pitchFamily="34" charset="0"/>
              <a:buNone/>
              <a:defRPr/>
            </a:pPr>
            <a:r>
              <a:rPr lang="en-US" sz="1100" dirty="0">
                <a:solidFill>
                  <a:srgbClr val="4E5B6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CalWORKs has reached cap, funds in excess go to Mental Health</a:t>
            </a:r>
          </a:p>
        </p:txBody>
      </p:sp>
      <p:cxnSp>
        <p:nvCxnSpPr>
          <p:cNvPr id="27679" name="Straight Connector 84"/>
          <p:cNvCxnSpPr>
            <a:cxnSpLocks noChangeShapeType="1"/>
          </p:cNvCxnSpPr>
          <p:nvPr/>
        </p:nvCxnSpPr>
        <p:spPr bwMode="auto">
          <a:xfrm flipV="1">
            <a:off x="970199" y="3734248"/>
            <a:ext cx="7386125" cy="4762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0" name="Straight Connector 85"/>
          <p:cNvCxnSpPr>
            <a:cxnSpLocks noChangeShapeType="1"/>
          </p:cNvCxnSpPr>
          <p:nvPr/>
        </p:nvCxnSpPr>
        <p:spPr bwMode="auto">
          <a:xfrm>
            <a:off x="3478812" y="3746948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1" name="Straight Connector 86"/>
          <p:cNvCxnSpPr>
            <a:cxnSpLocks noChangeShapeType="1"/>
          </p:cNvCxnSpPr>
          <p:nvPr/>
        </p:nvCxnSpPr>
        <p:spPr bwMode="auto">
          <a:xfrm>
            <a:off x="2252601" y="3361911"/>
            <a:ext cx="1" cy="556487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2" name="Straight Connector 87"/>
          <p:cNvCxnSpPr>
            <a:cxnSpLocks noChangeShapeType="1"/>
          </p:cNvCxnSpPr>
          <p:nvPr/>
        </p:nvCxnSpPr>
        <p:spPr bwMode="auto">
          <a:xfrm>
            <a:off x="970199" y="3739010"/>
            <a:ext cx="0" cy="182563"/>
          </a:xfrm>
          <a:prstGeom prst="line">
            <a:avLst/>
          </a:pr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27683" name="Straight Connector 88"/>
          <p:cNvCxnSpPr>
            <a:cxnSpLocks noChangeShapeType="1"/>
          </p:cNvCxnSpPr>
          <p:nvPr/>
        </p:nvCxnSpPr>
        <p:spPr bwMode="auto">
          <a:xfrm flipV="1">
            <a:off x="2451304" y="2531649"/>
            <a:ext cx="4766084" cy="1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4" name="Straight Connector 91"/>
          <p:cNvCxnSpPr>
            <a:cxnSpLocks noChangeShapeType="1"/>
          </p:cNvCxnSpPr>
          <p:nvPr/>
        </p:nvCxnSpPr>
        <p:spPr bwMode="auto">
          <a:xfrm>
            <a:off x="4701105" y="2450686"/>
            <a:ext cx="794" cy="7620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93" name="Freeform 92"/>
          <p:cNvSpPr/>
          <p:nvPr/>
        </p:nvSpPr>
        <p:spPr>
          <a:xfrm>
            <a:off x="4148439" y="3927923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CMSP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7686" name="Straight Connector 93"/>
          <p:cNvCxnSpPr>
            <a:cxnSpLocks noChangeShapeType="1"/>
          </p:cNvCxnSpPr>
          <p:nvPr/>
        </p:nvCxnSpPr>
        <p:spPr bwMode="auto">
          <a:xfrm>
            <a:off x="7303435" y="3735835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49" name="Freeform 48"/>
          <p:cNvSpPr/>
          <p:nvPr/>
        </p:nvSpPr>
        <p:spPr>
          <a:xfrm>
            <a:off x="6747597" y="3927923"/>
            <a:ext cx="1055590" cy="777875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Child Poverty and Family Supplemental Support</a:t>
            </a:r>
          </a:p>
        </p:txBody>
      </p:sp>
      <p:cxnSp>
        <p:nvCxnSpPr>
          <p:cNvPr id="27692" name="Straight Connector 50"/>
          <p:cNvCxnSpPr>
            <a:cxnSpLocks noChangeShapeType="1"/>
          </p:cNvCxnSpPr>
          <p:nvPr/>
        </p:nvCxnSpPr>
        <p:spPr bwMode="auto">
          <a:xfrm>
            <a:off x="4840589" y="3743773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5" name="Freeform 54"/>
          <p:cNvSpPr/>
          <p:nvPr/>
        </p:nvSpPr>
        <p:spPr>
          <a:xfrm>
            <a:off x="5449203" y="3931461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CalWORKs MOE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>
                <a:latin typeface="Aharoni" panose="02010803020104030203" pitchFamily="2" charset="-79"/>
                <a:cs typeface="Aharoni" panose="02010803020104030203" pitchFamily="2" charset="-79"/>
              </a:rPr>
              <a:t>(capped at $1.12 billion)</a:t>
            </a:r>
          </a:p>
        </p:txBody>
      </p:sp>
      <p:cxnSp>
        <p:nvCxnSpPr>
          <p:cNvPr id="62" name="Straight Connector 50"/>
          <p:cNvCxnSpPr>
            <a:cxnSpLocks noChangeShapeType="1"/>
          </p:cNvCxnSpPr>
          <p:nvPr/>
        </p:nvCxnSpPr>
        <p:spPr bwMode="auto">
          <a:xfrm>
            <a:off x="6141353" y="3747311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63" name="Freeform 62"/>
          <p:cNvSpPr/>
          <p:nvPr/>
        </p:nvSpPr>
        <p:spPr>
          <a:xfrm>
            <a:off x="3880367" y="2642774"/>
            <a:ext cx="1857375" cy="711200"/>
          </a:xfrm>
          <a:custGeom>
            <a:avLst/>
            <a:gdLst>
              <a:gd name="connsiteX0" fmla="*/ 0 w 1103913"/>
              <a:gd name="connsiteY0" fmla="*/ 0 h 711613"/>
              <a:gd name="connsiteX1" fmla="*/ 1103913 w 1103913"/>
              <a:gd name="connsiteY1" fmla="*/ 0 h 711613"/>
              <a:gd name="connsiteX2" fmla="*/ 1103913 w 1103913"/>
              <a:gd name="connsiteY2" fmla="*/ 711613 h 711613"/>
              <a:gd name="connsiteX3" fmla="*/ 0 w 1103913"/>
              <a:gd name="connsiteY3" fmla="*/ 711613 h 711613"/>
              <a:gd name="connsiteX4" fmla="*/ 0 w 1103913"/>
              <a:gd name="connsiteY4" fmla="*/ 0 h 7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913" h="711613">
                <a:moveTo>
                  <a:pt x="0" y="0"/>
                </a:moveTo>
                <a:lnTo>
                  <a:pt x="1103913" y="0"/>
                </a:lnTo>
                <a:lnTo>
                  <a:pt x="1103913" y="711613"/>
                </a:lnTo>
                <a:lnTo>
                  <a:pt x="0" y="711613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Vehicle License Collection</a:t>
            </a:r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3" name="Straight Connector 54"/>
          <p:cNvCxnSpPr>
            <a:cxnSpLocks noChangeShapeType="1"/>
          </p:cNvCxnSpPr>
          <p:nvPr/>
        </p:nvCxnSpPr>
        <p:spPr bwMode="auto">
          <a:xfrm>
            <a:off x="4705718" y="2518949"/>
            <a:ext cx="0" cy="1254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74" name="Straight Connector 93"/>
          <p:cNvCxnSpPr>
            <a:cxnSpLocks noChangeShapeType="1"/>
          </p:cNvCxnSpPr>
          <p:nvPr/>
        </p:nvCxnSpPr>
        <p:spPr bwMode="auto">
          <a:xfrm>
            <a:off x="8356324" y="3734248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76" name="Freeform 75"/>
          <p:cNvSpPr/>
          <p:nvPr/>
        </p:nvSpPr>
        <p:spPr>
          <a:xfrm>
            <a:off x="7849398" y="3931461"/>
            <a:ext cx="1056383" cy="777875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Family Support</a:t>
            </a:r>
          </a:p>
        </p:txBody>
      </p:sp>
    </p:spTree>
    <p:extLst>
      <p:ext uri="{BB962C8B-B14F-4D97-AF65-F5344CB8AC3E}">
        <p14:creationId xmlns:p14="http://schemas.microsoft.com/office/powerpoint/2010/main" val="11038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3297238" y="2778401"/>
            <a:ext cx="2668587" cy="755649"/>
          </a:xfrm>
          <a:custGeom>
            <a:avLst/>
            <a:gdLst>
              <a:gd name="connsiteX0" fmla="*/ 0 w 2918499"/>
              <a:gd name="connsiteY0" fmla="*/ 0 h 609275"/>
              <a:gd name="connsiteX1" fmla="*/ 2918499 w 2918499"/>
              <a:gd name="connsiteY1" fmla="*/ 0 h 609275"/>
              <a:gd name="connsiteX2" fmla="*/ 2918499 w 2918499"/>
              <a:gd name="connsiteY2" fmla="*/ 609275 h 609275"/>
              <a:gd name="connsiteX3" fmla="*/ 0 w 2918499"/>
              <a:gd name="connsiteY3" fmla="*/ 609275 h 609275"/>
              <a:gd name="connsiteX4" fmla="*/ 0 w 2918499"/>
              <a:gd name="connsiteY4" fmla="*/ 0 h 6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499" h="609275">
                <a:moveTo>
                  <a:pt x="0" y="0"/>
                </a:moveTo>
                <a:lnTo>
                  <a:pt x="2918499" y="0"/>
                </a:lnTo>
                <a:lnTo>
                  <a:pt x="2918499" y="609275"/>
                </a:lnTo>
                <a:lnTo>
                  <a:pt x="0" y="609275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5240" tIns="15240" rIns="15240" bIns="152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County Local Revenue Fund </a:t>
            </a:r>
          </a:p>
        </p:txBody>
      </p:sp>
      <p:sp>
        <p:nvSpPr>
          <p:cNvPr id="57" name="Freeform 56"/>
          <p:cNvSpPr/>
          <p:nvPr/>
        </p:nvSpPr>
        <p:spPr>
          <a:xfrm>
            <a:off x="85734" y="3919264"/>
            <a:ext cx="1350962" cy="774700"/>
          </a:xfrm>
          <a:custGeom>
            <a:avLst/>
            <a:gdLst>
              <a:gd name="connsiteX0" fmla="*/ 0 w 1618919"/>
              <a:gd name="connsiteY0" fmla="*/ 0 h 893719"/>
              <a:gd name="connsiteX1" fmla="*/ 1618919 w 1618919"/>
              <a:gd name="connsiteY1" fmla="*/ 0 h 893719"/>
              <a:gd name="connsiteX2" fmla="*/ 1618919 w 1618919"/>
              <a:gd name="connsiteY2" fmla="*/ 893719 h 893719"/>
              <a:gd name="connsiteX3" fmla="*/ 0 w 1618919"/>
              <a:gd name="connsiteY3" fmla="*/ 893719 h 893719"/>
              <a:gd name="connsiteX4" fmla="*/ 0 w 1618919"/>
              <a:gd name="connsiteY4" fmla="*/ 0 h 8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919" h="893719">
                <a:moveTo>
                  <a:pt x="0" y="0"/>
                </a:moveTo>
                <a:lnTo>
                  <a:pt x="1618919" y="0"/>
                </a:lnTo>
                <a:lnTo>
                  <a:pt x="1618919" y="893719"/>
                </a:lnTo>
                <a:lnTo>
                  <a:pt x="0" y="893719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Mental Health Subaccount </a:t>
            </a:r>
          </a:p>
        </p:txBody>
      </p:sp>
      <p:sp>
        <p:nvSpPr>
          <p:cNvPr id="60" name="Freeform 59"/>
          <p:cNvSpPr/>
          <p:nvPr/>
        </p:nvSpPr>
        <p:spPr>
          <a:xfrm>
            <a:off x="3426026" y="3916089"/>
            <a:ext cx="1250950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Health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Subaccount</a:t>
            </a:r>
          </a:p>
        </p:txBody>
      </p:sp>
      <p:sp>
        <p:nvSpPr>
          <p:cNvPr id="61" name="Freeform 60"/>
          <p:cNvSpPr/>
          <p:nvPr/>
        </p:nvSpPr>
        <p:spPr>
          <a:xfrm>
            <a:off x="1810975" y="3916089"/>
            <a:ext cx="1250950" cy="777875"/>
          </a:xfrm>
          <a:custGeom>
            <a:avLst/>
            <a:gdLst>
              <a:gd name="connsiteX0" fmla="*/ 0 w 1604370"/>
              <a:gd name="connsiteY0" fmla="*/ 0 h 892436"/>
              <a:gd name="connsiteX1" fmla="*/ 1604370 w 1604370"/>
              <a:gd name="connsiteY1" fmla="*/ 0 h 892436"/>
              <a:gd name="connsiteX2" fmla="*/ 1604370 w 1604370"/>
              <a:gd name="connsiteY2" fmla="*/ 892436 h 892436"/>
              <a:gd name="connsiteX3" fmla="*/ 0 w 1604370"/>
              <a:gd name="connsiteY3" fmla="*/ 892436 h 892436"/>
              <a:gd name="connsiteX4" fmla="*/ 0 w 1604370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370" h="892436">
                <a:moveTo>
                  <a:pt x="0" y="0"/>
                </a:moveTo>
                <a:lnTo>
                  <a:pt x="1604370" y="0"/>
                </a:lnTo>
                <a:lnTo>
                  <a:pt x="1604370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Social Services Subaccount</a:t>
            </a:r>
          </a:p>
        </p:txBody>
      </p:sp>
      <p:cxnSp>
        <p:nvCxnSpPr>
          <p:cNvPr id="27679" name="Straight Connector 84"/>
          <p:cNvCxnSpPr>
            <a:cxnSpLocks noChangeShapeType="1"/>
          </p:cNvCxnSpPr>
          <p:nvPr/>
        </p:nvCxnSpPr>
        <p:spPr bwMode="auto">
          <a:xfrm flipV="1">
            <a:off x="900625" y="3722414"/>
            <a:ext cx="7483706" cy="4762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0" name="Straight Connector 85"/>
          <p:cNvCxnSpPr>
            <a:cxnSpLocks noChangeShapeType="1"/>
          </p:cNvCxnSpPr>
          <p:nvPr/>
        </p:nvCxnSpPr>
        <p:spPr bwMode="auto">
          <a:xfrm>
            <a:off x="4047218" y="3735114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2" name="Straight Connector 87"/>
          <p:cNvCxnSpPr>
            <a:cxnSpLocks noChangeShapeType="1"/>
          </p:cNvCxnSpPr>
          <p:nvPr/>
        </p:nvCxnSpPr>
        <p:spPr bwMode="auto">
          <a:xfrm>
            <a:off x="900625" y="3727176"/>
            <a:ext cx="0" cy="18256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5" name="Freeform 54"/>
          <p:cNvSpPr/>
          <p:nvPr/>
        </p:nvSpPr>
        <p:spPr>
          <a:xfrm>
            <a:off x="5007474" y="3919627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CalWORKs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MOE </a:t>
            </a:r>
          </a:p>
        </p:txBody>
      </p:sp>
      <p:cxnSp>
        <p:nvCxnSpPr>
          <p:cNvPr id="62" name="Straight Connector 50"/>
          <p:cNvCxnSpPr>
            <a:cxnSpLocks noChangeShapeType="1"/>
          </p:cNvCxnSpPr>
          <p:nvPr/>
        </p:nvCxnSpPr>
        <p:spPr bwMode="auto">
          <a:xfrm>
            <a:off x="5667725" y="3735477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73" name="Straight Connector 54"/>
          <p:cNvCxnSpPr>
            <a:cxnSpLocks noChangeShapeType="1"/>
          </p:cNvCxnSpPr>
          <p:nvPr/>
        </p:nvCxnSpPr>
        <p:spPr bwMode="auto">
          <a:xfrm>
            <a:off x="4582979" y="3534050"/>
            <a:ext cx="0" cy="193677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74" name="Straight Connector 93"/>
          <p:cNvCxnSpPr>
            <a:cxnSpLocks noChangeShapeType="1"/>
          </p:cNvCxnSpPr>
          <p:nvPr/>
        </p:nvCxnSpPr>
        <p:spPr bwMode="auto">
          <a:xfrm>
            <a:off x="7021423" y="3722414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76" name="Freeform 75"/>
          <p:cNvSpPr/>
          <p:nvPr/>
        </p:nvSpPr>
        <p:spPr>
          <a:xfrm>
            <a:off x="6453920" y="3919627"/>
            <a:ext cx="1136077" cy="774337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Family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Support</a:t>
            </a:r>
          </a:p>
        </p:txBody>
      </p:sp>
      <p:cxnSp>
        <p:nvCxnSpPr>
          <p:cNvPr id="29" name="Straight Connector 85"/>
          <p:cNvCxnSpPr>
            <a:cxnSpLocks noChangeShapeType="1"/>
          </p:cNvCxnSpPr>
          <p:nvPr/>
        </p:nvCxnSpPr>
        <p:spPr bwMode="auto">
          <a:xfrm>
            <a:off x="2446814" y="3727176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30" name="Straight Connector 93"/>
          <p:cNvCxnSpPr>
            <a:cxnSpLocks noChangeShapeType="1"/>
          </p:cNvCxnSpPr>
          <p:nvPr/>
        </p:nvCxnSpPr>
        <p:spPr bwMode="auto">
          <a:xfrm>
            <a:off x="8384331" y="3725952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31" name="Freeform 30"/>
          <p:cNvSpPr/>
          <p:nvPr/>
        </p:nvSpPr>
        <p:spPr>
          <a:xfrm>
            <a:off x="7827461" y="3923165"/>
            <a:ext cx="1136077" cy="770799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VLF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Collections</a:t>
            </a:r>
          </a:p>
        </p:txBody>
      </p:sp>
      <p:sp>
        <p:nvSpPr>
          <p:cNvPr id="18" name="Text Box 74"/>
          <p:cNvSpPr txBox="1">
            <a:spLocks noChangeArrowheads="1"/>
          </p:cNvSpPr>
          <p:nvPr/>
        </p:nvSpPr>
        <p:spPr bwMode="auto">
          <a:xfrm>
            <a:off x="761215" y="387118"/>
            <a:ext cx="8001000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1991 Realignment Structure</a:t>
            </a:r>
          </a:p>
          <a:p>
            <a:r>
              <a:rPr lang="en-US" dirty="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34392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4" y="438838"/>
            <a:ext cx="5976339" cy="1021600"/>
          </a:xfrm>
          <a:noFill/>
          <a:ln>
            <a:noFill/>
          </a:ln>
          <a:effectLst/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r>
              <a:rPr lang="en-US" sz="3600" dirty="0"/>
              <a:t>Health Realignment: 1991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250495929"/>
              </p:ext>
            </p:extLst>
          </p:nvPr>
        </p:nvGraphicFramePr>
        <p:xfrm>
          <a:off x="0" y="1819275"/>
          <a:ext cx="8229600" cy="411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537252" y="2689603"/>
            <a:ext cx="7239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100" b="1" dirty="0"/>
              <a:t>AB </a:t>
            </a:r>
            <a:r>
              <a:rPr lang="en-US" sz="2100" b="1" dirty="0" smtClean="0"/>
              <a:t>8: public/indigent </a:t>
            </a:r>
            <a:r>
              <a:rPr lang="en-US" sz="2100" b="1" dirty="0"/>
              <a:t>health block grant post-Prop 13</a:t>
            </a:r>
          </a:p>
          <a:p>
            <a:pPr marL="282575" indent="-282575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100" b="1" dirty="0"/>
              <a:t>Local Health </a:t>
            </a:r>
            <a:r>
              <a:rPr lang="en-US" sz="2100" b="1" dirty="0" smtClean="0"/>
              <a:t>Services: public </a:t>
            </a:r>
            <a:r>
              <a:rPr lang="en-US" sz="2100" b="1" dirty="0"/>
              <a:t>health </a:t>
            </a:r>
            <a:r>
              <a:rPr lang="en-US" sz="2100" b="1" dirty="0" smtClean="0"/>
              <a:t>staff </a:t>
            </a:r>
            <a:r>
              <a:rPr lang="en-US" sz="2100" b="1" dirty="0"/>
              <a:t>in small/rural counties</a:t>
            </a:r>
          </a:p>
          <a:p>
            <a:pPr marL="282575" indent="-282575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100" b="1" dirty="0"/>
              <a:t>California Children Services (CCS) – Seriously ill or injured </a:t>
            </a:r>
            <a:r>
              <a:rPr lang="en-US" sz="2100" b="1" dirty="0" smtClean="0"/>
              <a:t>children</a:t>
            </a:r>
          </a:p>
          <a:p>
            <a:pPr lvl="1" indent="169863">
              <a:buFont typeface="Courier New" pitchFamily="49" charset="0"/>
              <a:buChar char="o"/>
            </a:pPr>
            <a:r>
              <a:rPr lang="en-US" sz="2100" b="1" dirty="0" smtClean="0"/>
              <a:t> Folded </a:t>
            </a:r>
            <a:r>
              <a:rPr lang="en-US" sz="2100" b="1" dirty="0"/>
              <a:t>in to Social Services </a:t>
            </a:r>
            <a:r>
              <a:rPr lang="en-US" sz="2100" b="1" dirty="0" smtClean="0"/>
              <a:t>– caseload </a:t>
            </a:r>
            <a:r>
              <a:rPr lang="en-US" sz="2100" b="1" dirty="0"/>
              <a:t>driven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471443" y="5590565"/>
            <a:ext cx="708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100" b="1" dirty="0"/>
              <a:t>Medically Indigent Services Program – large counties</a:t>
            </a:r>
          </a:p>
          <a:p>
            <a:pPr marL="282575" indent="-282575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100" b="1" dirty="0"/>
              <a:t>County Medical Services Program – </a:t>
            </a:r>
            <a:r>
              <a:rPr lang="en-US" sz="2100" b="1" dirty="0" smtClean="0"/>
              <a:t>small </a:t>
            </a:r>
            <a:r>
              <a:rPr lang="en-US" sz="2100" b="1" dirty="0"/>
              <a:t>counties</a:t>
            </a:r>
          </a:p>
        </p:txBody>
      </p:sp>
    </p:spTree>
    <p:extLst>
      <p:ext uri="{BB962C8B-B14F-4D97-AF65-F5344CB8AC3E}">
        <p14:creationId xmlns:p14="http://schemas.microsoft.com/office/powerpoint/2010/main" val="2541781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1991 Mental Health Realignment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4363072"/>
              </p:ext>
            </p:extLst>
          </p:nvPr>
        </p:nvGraphicFramePr>
        <p:xfrm>
          <a:off x="0" y="1938338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91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1991 Social Services Realignment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6685034"/>
              </p:ext>
            </p:extLst>
          </p:nvPr>
        </p:nvGraphicFramePr>
        <p:xfrm>
          <a:off x="998764" y="1930174"/>
          <a:ext cx="7296150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42476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Components of State and Local Program Realignment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767" y="1632857"/>
            <a:ext cx="5656262" cy="51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56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2403" y="524029"/>
            <a:ext cx="5976339" cy="102160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Major Changes </a:t>
            </a:r>
            <a:r>
              <a:rPr lang="en-US" sz="3600" dirty="0" smtClean="0"/>
              <a:t>Impacting </a:t>
            </a:r>
            <a:r>
              <a:rPr lang="en-US" sz="3600" dirty="0"/>
              <a:t>1991 </a:t>
            </a:r>
            <a:r>
              <a:rPr lang="en-US" sz="3600" dirty="0" smtClean="0"/>
              <a:t>Realignment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627763"/>
              </p:ext>
            </p:extLst>
          </p:nvPr>
        </p:nvGraphicFramePr>
        <p:xfrm>
          <a:off x="357396" y="1974826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38049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4"/>
          <p:cNvSpPr txBox="1">
            <a:spLocks noChangeArrowheads="1"/>
          </p:cNvSpPr>
          <p:nvPr/>
        </p:nvSpPr>
        <p:spPr bwMode="auto">
          <a:xfrm>
            <a:off x="662761" y="339093"/>
            <a:ext cx="8001000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eaLnBrk="1" latinLnBrk="0" hangingPunct="1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1991 </a:t>
            </a:r>
            <a:r>
              <a:rPr lang="en-US" dirty="0" smtClean="0">
                <a:solidFill>
                  <a:schemeClr val="tx1"/>
                </a:solidFill>
              </a:rPr>
              <a:t>Realignment Structure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66812" y="1695036"/>
            <a:ext cx="2668587" cy="755649"/>
          </a:xfrm>
          <a:custGeom>
            <a:avLst/>
            <a:gdLst>
              <a:gd name="connsiteX0" fmla="*/ 0 w 2918499"/>
              <a:gd name="connsiteY0" fmla="*/ 0 h 609275"/>
              <a:gd name="connsiteX1" fmla="*/ 2918499 w 2918499"/>
              <a:gd name="connsiteY1" fmla="*/ 0 h 609275"/>
              <a:gd name="connsiteX2" fmla="*/ 2918499 w 2918499"/>
              <a:gd name="connsiteY2" fmla="*/ 609275 h 609275"/>
              <a:gd name="connsiteX3" fmla="*/ 0 w 2918499"/>
              <a:gd name="connsiteY3" fmla="*/ 609275 h 609275"/>
              <a:gd name="connsiteX4" fmla="*/ 0 w 2918499"/>
              <a:gd name="connsiteY4" fmla="*/ 0 h 6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499" h="609275">
                <a:moveTo>
                  <a:pt x="0" y="0"/>
                </a:moveTo>
                <a:lnTo>
                  <a:pt x="2918499" y="0"/>
                </a:lnTo>
                <a:lnTo>
                  <a:pt x="2918499" y="609275"/>
                </a:lnTo>
                <a:lnTo>
                  <a:pt x="0" y="609275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5240" tIns="15240" rIns="15240" bIns="152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Local Revenue Fund </a:t>
            </a:r>
          </a:p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Source: ½ cent Sales Tax; Source: 74.9% Vehicle License Fees </a:t>
            </a:r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23926" y="2650711"/>
            <a:ext cx="1857375" cy="711200"/>
          </a:xfrm>
          <a:custGeom>
            <a:avLst/>
            <a:gdLst>
              <a:gd name="connsiteX0" fmla="*/ 0 w 1103913"/>
              <a:gd name="connsiteY0" fmla="*/ 0 h 711613"/>
              <a:gd name="connsiteX1" fmla="*/ 1103913 w 1103913"/>
              <a:gd name="connsiteY1" fmla="*/ 0 h 711613"/>
              <a:gd name="connsiteX2" fmla="*/ 1103913 w 1103913"/>
              <a:gd name="connsiteY2" fmla="*/ 711613 h 711613"/>
              <a:gd name="connsiteX3" fmla="*/ 0 w 1103913"/>
              <a:gd name="connsiteY3" fmla="*/ 711613 h 711613"/>
              <a:gd name="connsiteX4" fmla="*/ 0 w 1103913"/>
              <a:gd name="connsiteY4" fmla="*/ 0 h 7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913" h="711613">
                <a:moveTo>
                  <a:pt x="0" y="0"/>
                </a:moveTo>
                <a:lnTo>
                  <a:pt x="1103913" y="0"/>
                </a:lnTo>
                <a:lnTo>
                  <a:pt x="1103913" y="711613"/>
                </a:lnTo>
                <a:lnTo>
                  <a:pt x="0" y="711613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Sales 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Tax/VLF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Base Account</a:t>
            </a:r>
          </a:p>
        </p:txBody>
      </p:sp>
      <p:sp>
        <p:nvSpPr>
          <p:cNvPr id="28" name="Freeform 27"/>
          <p:cNvSpPr/>
          <p:nvPr/>
        </p:nvSpPr>
        <p:spPr>
          <a:xfrm>
            <a:off x="6312992" y="2649124"/>
            <a:ext cx="1858963" cy="712787"/>
          </a:xfrm>
          <a:custGeom>
            <a:avLst/>
            <a:gdLst>
              <a:gd name="connsiteX0" fmla="*/ 0 w 1099851"/>
              <a:gd name="connsiteY0" fmla="*/ 0 h 715678"/>
              <a:gd name="connsiteX1" fmla="*/ 1099851 w 1099851"/>
              <a:gd name="connsiteY1" fmla="*/ 0 h 715678"/>
              <a:gd name="connsiteX2" fmla="*/ 1099851 w 1099851"/>
              <a:gd name="connsiteY2" fmla="*/ 715678 h 715678"/>
              <a:gd name="connsiteX3" fmla="*/ 0 w 1099851"/>
              <a:gd name="connsiteY3" fmla="*/ 715678 h 715678"/>
              <a:gd name="connsiteX4" fmla="*/ 0 w 1099851"/>
              <a:gd name="connsiteY4" fmla="*/ 0 h 7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51" h="715678">
                <a:moveTo>
                  <a:pt x="0" y="0"/>
                </a:moveTo>
                <a:lnTo>
                  <a:pt x="1099851" y="0"/>
                </a:lnTo>
                <a:lnTo>
                  <a:pt x="1099851" y="715678"/>
                </a:lnTo>
                <a:lnTo>
                  <a:pt x="0" y="715678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eaLnBrk="0" hangingPunct="0">
              <a:defRPr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Sales 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Tax/VLF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Growth Account </a:t>
            </a:r>
          </a:p>
          <a:p>
            <a:pPr algn="ctr" eaLnBrk="0" hangingPunct="0">
              <a:defRPr/>
            </a:pPr>
            <a:r>
              <a:rPr lang="en-US" sz="900" dirty="0">
                <a:latin typeface="Aharoni" panose="02010803020104030203" pitchFamily="2" charset="-79"/>
                <a:cs typeface="Aharoni" panose="02010803020104030203" pitchFamily="2" charset="-79"/>
              </a:rPr>
              <a:t>(Revenues in Excess of Base Payments)</a:t>
            </a:r>
          </a:p>
        </p:txBody>
      </p:sp>
      <p:cxnSp>
        <p:nvCxnSpPr>
          <p:cNvPr id="27654" name="Straight Connector 53"/>
          <p:cNvCxnSpPr>
            <a:cxnSpLocks noChangeShapeType="1"/>
          </p:cNvCxnSpPr>
          <p:nvPr/>
        </p:nvCxnSpPr>
        <p:spPr bwMode="auto">
          <a:xfrm>
            <a:off x="7217388" y="2531649"/>
            <a:ext cx="0" cy="11112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55" name="Straight Connector 54"/>
          <p:cNvCxnSpPr>
            <a:cxnSpLocks noChangeShapeType="1"/>
          </p:cNvCxnSpPr>
          <p:nvPr/>
        </p:nvCxnSpPr>
        <p:spPr bwMode="auto">
          <a:xfrm>
            <a:off x="2461937" y="2526886"/>
            <a:ext cx="0" cy="1254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7" name="Freeform 56"/>
          <p:cNvSpPr/>
          <p:nvPr/>
        </p:nvSpPr>
        <p:spPr>
          <a:xfrm>
            <a:off x="141524" y="3931098"/>
            <a:ext cx="1350962" cy="774700"/>
          </a:xfrm>
          <a:custGeom>
            <a:avLst/>
            <a:gdLst>
              <a:gd name="connsiteX0" fmla="*/ 0 w 1618919"/>
              <a:gd name="connsiteY0" fmla="*/ 0 h 893719"/>
              <a:gd name="connsiteX1" fmla="*/ 1618919 w 1618919"/>
              <a:gd name="connsiteY1" fmla="*/ 0 h 893719"/>
              <a:gd name="connsiteX2" fmla="*/ 1618919 w 1618919"/>
              <a:gd name="connsiteY2" fmla="*/ 893719 h 893719"/>
              <a:gd name="connsiteX3" fmla="*/ 0 w 1618919"/>
              <a:gd name="connsiteY3" fmla="*/ 893719 h 893719"/>
              <a:gd name="connsiteX4" fmla="*/ 0 w 1618919"/>
              <a:gd name="connsiteY4" fmla="*/ 0 h 8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919" h="893719">
                <a:moveTo>
                  <a:pt x="0" y="0"/>
                </a:moveTo>
                <a:lnTo>
                  <a:pt x="1618919" y="0"/>
                </a:lnTo>
                <a:lnTo>
                  <a:pt x="1618919" y="893719"/>
                </a:lnTo>
                <a:lnTo>
                  <a:pt x="0" y="893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Mental Health Subaccount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>
                <a:latin typeface="Aharoni" panose="02010803020104030203" pitchFamily="2" charset="-79"/>
                <a:cs typeface="Aharoni" panose="02010803020104030203" pitchFamily="2" charset="-79"/>
              </a:rPr>
              <a:t>($1.12 billion base funding from 2011 Realignment)</a:t>
            </a:r>
          </a:p>
        </p:txBody>
      </p:sp>
      <p:sp>
        <p:nvSpPr>
          <p:cNvPr id="60" name="Freeform 59"/>
          <p:cNvSpPr/>
          <p:nvPr/>
        </p:nvSpPr>
        <p:spPr>
          <a:xfrm>
            <a:off x="2846987" y="3927923"/>
            <a:ext cx="1250950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Health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Subaccount</a:t>
            </a:r>
          </a:p>
        </p:txBody>
      </p:sp>
      <p:sp>
        <p:nvSpPr>
          <p:cNvPr id="61" name="Freeform 60"/>
          <p:cNvSpPr/>
          <p:nvPr/>
        </p:nvSpPr>
        <p:spPr>
          <a:xfrm>
            <a:off x="1550926" y="3927923"/>
            <a:ext cx="1250950" cy="777875"/>
          </a:xfrm>
          <a:custGeom>
            <a:avLst/>
            <a:gdLst>
              <a:gd name="connsiteX0" fmla="*/ 0 w 1604370"/>
              <a:gd name="connsiteY0" fmla="*/ 0 h 892436"/>
              <a:gd name="connsiteX1" fmla="*/ 1604370 w 1604370"/>
              <a:gd name="connsiteY1" fmla="*/ 0 h 892436"/>
              <a:gd name="connsiteX2" fmla="*/ 1604370 w 1604370"/>
              <a:gd name="connsiteY2" fmla="*/ 892436 h 892436"/>
              <a:gd name="connsiteX3" fmla="*/ 0 w 1604370"/>
              <a:gd name="connsiteY3" fmla="*/ 892436 h 892436"/>
              <a:gd name="connsiteX4" fmla="*/ 0 w 1604370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370" h="892436">
                <a:moveTo>
                  <a:pt x="0" y="0"/>
                </a:moveTo>
                <a:lnTo>
                  <a:pt x="1604370" y="0"/>
                </a:lnTo>
                <a:lnTo>
                  <a:pt x="1604370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Social Services Subaccount</a:t>
            </a:r>
          </a:p>
        </p:txBody>
      </p:sp>
      <p:cxnSp>
        <p:nvCxnSpPr>
          <p:cNvPr id="27679" name="Straight Connector 84"/>
          <p:cNvCxnSpPr>
            <a:cxnSpLocks noChangeShapeType="1"/>
          </p:cNvCxnSpPr>
          <p:nvPr/>
        </p:nvCxnSpPr>
        <p:spPr bwMode="auto">
          <a:xfrm flipV="1">
            <a:off x="970199" y="3734248"/>
            <a:ext cx="7386125" cy="4762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0" name="Straight Connector 85"/>
          <p:cNvCxnSpPr>
            <a:cxnSpLocks noChangeShapeType="1"/>
          </p:cNvCxnSpPr>
          <p:nvPr/>
        </p:nvCxnSpPr>
        <p:spPr bwMode="auto">
          <a:xfrm>
            <a:off x="3478812" y="3746948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1" name="Straight Connector 86"/>
          <p:cNvCxnSpPr>
            <a:cxnSpLocks noChangeShapeType="1"/>
          </p:cNvCxnSpPr>
          <p:nvPr/>
        </p:nvCxnSpPr>
        <p:spPr bwMode="auto">
          <a:xfrm>
            <a:off x="2252601" y="3361911"/>
            <a:ext cx="1" cy="556487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2" name="Straight Connector 87"/>
          <p:cNvCxnSpPr>
            <a:cxnSpLocks noChangeShapeType="1"/>
          </p:cNvCxnSpPr>
          <p:nvPr/>
        </p:nvCxnSpPr>
        <p:spPr bwMode="auto">
          <a:xfrm>
            <a:off x="970199" y="3739010"/>
            <a:ext cx="0" cy="182563"/>
          </a:xfrm>
          <a:prstGeom prst="line">
            <a:avLst/>
          </a:pr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27683" name="Straight Connector 88"/>
          <p:cNvCxnSpPr>
            <a:cxnSpLocks noChangeShapeType="1"/>
          </p:cNvCxnSpPr>
          <p:nvPr/>
        </p:nvCxnSpPr>
        <p:spPr bwMode="auto">
          <a:xfrm flipV="1">
            <a:off x="2451304" y="2531649"/>
            <a:ext cx="4766084" cy="1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4" name="Straight Connector 91"/>
          <p:cNvCxnSpPr>
            <a:cxnSpLocks noChangeShapeType="1"/>
          </p:cNvCxnSpPr>
          <p:nvPr/>
        </p:nvCxnSpPr>
        <p:spPr bwMode="auto">
          <a:xfrm>
            <a:off x="4701105" y="2450686"/>
            <a:ext cx="794" cy="7620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93" name="Freeform 92"/>
          <p:cNvSpPr/>
          <p:nvPr/>
        </p:nvSpPr>
        <p:spPr>
          <a:xfrm>
            <a:off x="4148439" y="3927923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CMSP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7686" name="Straight Connector 93"/>
          <p:cNvCxnSpPr>
            <a:cxnSpLocks noChangeShapeType="1"/>
          </p:cNvCxnSpPr>
          <p:nvPr/>
        </p:nvCxnSpPr>
        <p:spPr bwMode="auto">
          <a:xfrm>
            <a:off x="7303435" y="3735835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49" name="Freeform 48"/>
          <p:cNvSpPr/>
          <p:nvPr/>
        </p:nvSpPr>
        <p:spPr>
          <a:xfrm>
            <a:off x="6747597" y="3927923"/>
            <a:ext cx="1055590" cy="777875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Child Poverty and Family Supplemental Support</a:t>
            </a:r>
          </a:p>
        </p:txBody>
      </p:sp>
      <p:cxnSp>
        <p:nvCxnSpPr>
          <p:cNvPr id="27692" name="Straight Connector 50"/>
          <p:cNvCxnSpPr>
            <a:cxnSpLocks noChangeShapeType="1"/>
          </p:cNvCxnSpPr>
          <p:nvPr/>
        </p:nvCxnSpPr>
        <p:spPr bwMode="auto">
          <a:xfrm>
            <a:off x="4840589" y="3743773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5" name="Freeform 54"/>
          <p:cNvSpPr/>
          <p:nvPr/>
        </p:nvSpPr>
        <p:spPr>
          <a:xfrm>
            <a:off x="5449203" y="3931461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CalWORKs MOE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>
                <a:latin typeface="Aharoni" panose="02010803020104030203" pitchFamily="2" charset="-79"/>
                <a:cs typeface="Aharoni" panose="02010803020104030203" pitchFamily="2" charset="-79"/>
              </a:rPr>
              <a:t>(capped at $1.12 billion)</a:t>
            </a:r>
          </a:p>
        </p:txBody>
      </p:sp>
      <p:cxnSp>
        <p:nvCxnSpPr>
          <p:cNvPr id="62" name="Straight Connector 50"/>
          <p:cNvCxnSpPr>
            <a:cxnSpLocks noChangeShapeType="1"/>
          </p:cNvCxnSpPr>
          <p:nvPr/>
        </p:nvCxnSpPr>
        <p:spPr bwMode="auto">
          <a:xfrm>
            <a:off x="6141353" y="3747311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63" name="Freeform 62"/>
          <p:cNvSpPr/>
          <p:nvPr/>
        </p:nvSpPr>
        <p:spPr>
          <a:xfrm>
            <a:off x="3880367" y="2642774"/>
            <a:ext cx="1857375" cy="711200"/>
          </a:xfrm>
          <a:custGeom>
            <a:avLst/>
            <a:gdLst>
              <a:gd name="connsiteX0" fmla="*/ 0 w 1103913"/>
              <a:gd name="connsiteY0" fmla="*/ 0 h 711613"/>
              <a:gd name="connsiteX1" fmla="*/ 1103913 w 1103913"/>
              <a:gd name="connsiteY1" fmla="*/ 0 h 711613"/>
              <a:gd name="connsiteX2" fmla="*/ 1103913 w 1103913"/>
              <a:gd name="connsiteY2" fmla="*/ 711613 h 711613"/>
              <a:gd name="connsiteX3" fmla="*/ 0 w 1103913"/>
              <a:gd name="connsiteY3" fmla="*/ 711613 h 711613"/>
              <a:gd name="connsiteX4" fmla="*/ 0 w 1103913"/>
              <a:gd name="connsiteY4" fmla="*/ 0 h 7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913" h="711613">
                <a:moveTo>
                  <a:pt x="0" y="0"/>
                </a:moveTo>
                <a:lnTo>
                  <a:pt x="1103913" y="0"/>
                </a:lnTo>
                <a:lnTo>
                  <a:pt x="1103913" y="711613"/>
                </a:lnTo>
                <a:lnTo>
                  <a:pt x="0" y="711613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Vehicle License Collection</a:t>
            </a:r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3" name="Straight Connector 54"/>
          <p:cNvCxnSpPr>
            <a:cxnSpLocks noChangeShapeType="1"/>
          </p:cNvCxnSpPr>
          <p:nvPr/>
        </p:nvCxnSpPr>
        <p:spPr bwMode="auto">
          <a:xfrm>
            <a:off x="4705718" y="2518949"/>
            <a:ext cx="0" cy="1254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74" name="Straight Connector 93"/>
          <p:cNvCxnSpPr>
            <a:cxnSpLocks noChangeShapeType="1"/>
          </p:cNvCxnSpPr>
          <p:nvPr/>
        </p:nvCxnSpPr>
        <p:spPr bwMode="auto">
          <a:xfrm>
            <a:off x="8356324" y="3734248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76" name="Freeform 75"/>
          <p:cNvSpPr/>
          <p:nvPr/>
        </p:nvSpPr>
        <p:spPr>
          <a:xfrm>
            <a:off x="7849398" y="3931461"/>
            <a:ext cx="1056383" cy="777875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Family Support</a:t>
            </a:r>
          </a:p>
        </p:txBody>
      </p:sp>
      <p:sp>
        <p:nvSpPr>
          <p:cNvPr id="29" name="Freeform 28"/>
          <p:cNvSpPr/>
          <p:nvPr/>
        </p:nvSpPr>
        <p:spPr>
          <a:xfrm>
            <a:off x="2148572" y="5518297"/>
            <a:ext cx="2583711" cy="499731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Tied together with 2011 Realignment</a:t>
            </a:r>
            <a:endParaRPr lang="en-US" sz="1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0" name="Left Brace 29"/>
          <p:cNvSpPr/>
          <p:nvPr/>
        </p:nvSpPr>
        <p:spPr>
          <a:xfrm rot="16200000">
            <a:off x="7472271" y="4181009"/>
            <a:ext cx="712387" cy="1962190"/>
          </a:xfrm>
          <a:prstGeom prst="leftBrac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073986" y="5518298"/>
            <a:ext cx="1508955" cy="388937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AB 85</a:t>
            </a:r>
            <a:endParaRPr lang="en-US" sz="1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202347" y="4769099"/>
            <a:ext cx="1248957" cy="712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249600" y="4769099"/>
            <a:ext cx="1480474" cy="724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457201"/>
            <a:ext cx="7056783" cy="1143000"/>
          </a:xfrm>
          <a:noFill/>
          <a:ln>
            <a:noFill/>
          </a:ln>
          <a:effectLst/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r>
              <a:rPr lang="en-US" sz="3600" dirty="0"/>
              <a:t>Mental Health </a:t>
            </a:r>
            <a:br>
              <a:rPr lang="en-US" sz="3600" dirty="0"/>
            </a:br>
            <a:r>
              <a:rPr lang="en-US" sz="3600" dirty="0"/>
              <a:t>to CalWORKs MOE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279" y="2490973"/>
            <a:ext cx="1761710" cy="111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Mental </a:t>
            </a:r>
            <a:r>
              <a:rPr lang="en-US" dirty="0"/>
              <a:t>H</a:t>
            </a:r>
            <a:r>
              <a:rPr lang="en-US" dirty="0" smtClean="0"/>
              <a:t>ealth 1991 Realignment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91551" y="3778800"/>
            <a:ext cx="7460" cy="112170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37936" y="2490973"/>
            <a:ext cx="668406" cy="11131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Growth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6312589" y="2490973"/>
            <a:ext cx="1716985" cy="998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Mental Health 2011 Realignment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97033" y="4975714"/>
            <a:ext cx="1639956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CalWORKs MOE</a:t>
            </a:r>
          </a:p>
          <a:p>
            <a:pPr algn="ctr"/>
            <a:r>
              <a:rPr lang="en-US" sz="1600" dirty="0" smtClean="0"/>
              <a:t>(up to $1.12 B)</a:t>
            </a:r>
            <a:endParaRPr lang="en-US" sz="1600" dirty="0"/>
          </a:p>
        </p:txBody>
      </p:sp>
      <p:sp>
        <p:nvSpPr>
          <p:cNvPr id="11" name="Up Arrow 10"/>
          <p:cNvSpPr/>
          <p:nvPr/>
        </p:nvSpPr>
        <p:spPr>
          <a:xfrm>
            <a:off x="6159894" y="3909428"/>
            <a:ext cx="2196548" cy="1232452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Guaranteed</a:t>
            </a:r>
            <a:r>
              <a:rPr lang="en-US" sz="1400" dirty="0" smtClean="0"/>
              <a:t> amount</a:t>
            </a:r>
          </a:p>
          <a:p>
            <a:pPr algn="ctr"/>
            <a:r>
              <a:rPr lang="en-US" sz="1400" dirty="0" smtClean="0"/>
              <a:t>($1.12B)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362906" y="4964588"/>
            <a:ext cx="1716985" cy="998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Mental Health</a:t>
            </a:r>
          </a:p>
          <a:p>
            <a:pPr algn="ctr"/>
            <a:r>
              <a:rPr lang="en-US" sz="1400" dirty="0" smtClean="0"/>
              <a:t>1991 Realignment</a:t>
            </a:r>
          </a:p>
          <a:p>
            <a:pPr algn="ctr"/>
            <a:r>
              <a:rPr lang="en-US" sz="1400" dirty="0" smtClean="0"/>
              <a:t>After $1.12B Met</a:t>
            </a:r>
          </a:p>
          <a:p>
            <a:pPr algn="ctr"/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36989" y="3637919"/>
            <a:ext cx="1272704" cy="126258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135967" y="487147"/>
            <a:ext cx="5492400" cy="1021600"/>
          </a:xfrm>
        </p:spPr>
        <p:txBody>
          <a:bodyPr/>
          <a:lstStyle/>
          <a:p>
            <a:pPr eaLnBrk="1" hangingPunct="1"/>
            <a:r>
              <a:rPr lang="en-US" sz="5400" dirty="0">
                <a:effectLst/>
              </a:rPr>
              <a:t>Agenda – Day 1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type="body" idx="1"/>
          </p:nvPr>
        </p:nvSpPr>
        <p:spPr>
          <a:xfrm>
            <a:off x="378846" y="2089115"/>
            <a:ext cx="6132600" cy="41940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History, Policy, Politics and People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1991 Realignment Structure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 Realignment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Structure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Group Activity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rgbClr val="FFC000"/>
              </a:buClr>
              <a:buFont typeface="Wingdings" pitchFamily="2" charset="2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19576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 txBox="1">
            <a:spLocks/>
          </p:cNvSpPr>
          <p:nvPr/>
        </p:nvSpPr>
        <p:spPr bwMode="auto">
          <a:xfrm>
            <a:off x="127729" y="448938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3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3600" dirty="0"/>
              <a:t>AB 85: </a:t>
            </a:r>
            <a:endParaRPr lang="en-US" sz="3600" dirty="0" smtClean="0"/>
          </a:p>
          <a:p>
            <a:r>
              <a:rPr lang="en-US" sz="3600" dirty="0" smtClean="0"/>
              <a:t>State </a:t>
            </a:r>
            <a:r>
              <a:rPr lang="en-US" sz="3600" dirty="0"/>
              <a:t>to County Transfer </a:t>
            </a:r>
          </a:p>
        </p:txBody>
      </p:sp>
      <p:sp>
        <p:nvSpPr>
          <p:cNvPr id="3" name="Freeform 2"/>
          <p:cNvSpPr/>
          <p:nvPr/>
        </p:nvSpPr>
        <p:spPr>
          <a:xfrm>
            <a:off x="3198813" y="4927600"/>
            <a:ext cx="2862262" cy="1143000"/>
          </a:xfrm>
          <a:custGeom>
            <a:avLst/>
            <a:gdLst>
              <a:gd name="connsiteX0" fmla="*/ 0 w 2862506"/>
              <a:gd name="connsiteY0" fmla="*/ 114341 h 1143413"/>
              <a:gd name="connsiteX1" fmla="*/ 114341 w 2862506"/>
              <a:gd name="connsiteY1" fmla="*/ 0 h 1143413"/>
              <a:gd name="connsiteX2" fmla="*/ 2748165 w 2862506"/>
              <a:gd name="connsiteY2" fmla="*/ 0 h 1143413"/>
              <a:gd name="connsiteX3" fmla="*/ 2862506 w 2862506"/>
              <a:gd name="connsiteY3" fmla="*/ 114341 h 1143413"/>
              <a:gd name="connsiteX4" fmla="*/ 2862506 w 2862506"/>
              <a:gd name="connsiteY4" fmla="*/ 1029072 h 1143413"/>
              <a:gd name="connsiteX5" fmla="*/ 2748165 w 2862506"/>
              <a:gd name="connsiteY5" fmla="*/ 1143413 h 1143413"/>
              <a:gd name="connsiteX6" fmla="*/ 114341 w 2862506"/>
              <a:gd name="connsiteY6" fmla="*/ 1143413 h 1143413"/>
              <a:gd name="connsiteX7" fmla="*/ 0 w 2862506"/>
              <a:gd name="connsiteY7" fmla="*/ 1029072 h 1143413"/>
              <a:gd name="connsiteX8" fmla="*/ 0 w 2862506"/>
              <a:gd name="connsiteY8" fmla="*/ 114341 h 11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506" h="1143413">
                <a:moveTo>
                  <a:pt x="0" y="114341"/>
                </a:moveTo>
                <a:cubicBezTo>
                  <a:pt x="0" y="51192"/>
                  <a:pt x="51192" y="0"/>
                  <a:pt x="114341" y="0"/>
                </a:cubicBezTo>
                <a:lnTo>
                  <a:pt x="2748165" y="0"/>
                </a:lnTo>
                <a:cubicBezTo>
                  <a:pt x="2811314" y="0"/>
                  <a:pt x="2862506" y="51192"/>
                  <a:pt x="2862506" y="114341"/>
                </a:cubicBezTo>
                <a:lnTo>
                  <a:pt x="2862506" y="1029072"/>
                </a:lnTo>
                <a:cubicBezTo>
                  <a:pt x="2862506" y="1092221"/>
                  <a:pt x="2811314" y="1143413"/>
                  <a:pt x="2748165" y="1143413"/>
                </a:cubicBezTo>
                <a:lnTo>
                  <a:pt x="114341" y="1143413"/>
                </a:lnTo>
                <a:cubicBezTo>
                  <a:pt x="51192" y="1143413"/>
                  <a:pt x="0" y="1092221"/>
                  <a:pt x="0" y="1029072"/>
                </a:cubicBezTo>
                <a:lnTo>
                  <a:pt x="0" y="11434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47789" tIns="147789" rIns="147789" bIns="147789" spcCol="1270" anchor="ctr"/>
          <a:lstStyle/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Family Support </a:t>
            </a:r>
          </a:p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Account </a:t>
            </a:r>
          </a:p>
        </p:txBody>
      </p:sp>
      <p:sp>
        <p:nvSpPr>
          <p:cNvPr id="4" name="Freeform 3"/>
          <p:cNvSpPr/>
          <p:nvPr/>
        </p:nvSpPr>
        <p:spPr>
          <a:xfrm>
            <a:off x="4987925" y="1952625"/>
            <a:ext cx="2862263" cy="1144588"/>
          </a:xfrm>
          <a:custGeom>
            <a:avLst/>
            <a:gdLst>
              <a:gd name="connsiteX0" fmla="*/ 0 w 2862506"/>
              <a:gd name="connsiteY0" fmla="*/ 114341 h 1143413"/>
              <a:gd name="connsiteX1" fmla="*/ 114341 w 2862506"/>
              <a:gd name="connsiteY1" fmla="*/ 0 h 1143413"/>
              <a:gd name="connsiteX2" fmla="*/ 2748165 w 2862506"/>
              <a:gd name="connsiteY2" fmla="*/ 0 h 1143413"/>
              <a:gd name="connsiteX3" fmla="*/ 2862506 w 2862506"/>
              <a:gd name="connsiteY3" fmla="*/ 114341 h 1143413"/>
              <a:gd name="connsiteX4" fmla="*/ 2862506 w 2862506"/>
              <a:gd name="connsiteY4" fmla="*/ 1029072 h 1143413"/>
              <a:gd name="connsiteX5" fmla="*/ 2748165 w 2862506"/>
              <a:gd name="connsiteY5" fmla="*/ 1143413 h 1143413"/>
              <a:gd name="connsiteX6" fmla="*/ 114341 w 2862506"/>
              <a:gd name="connsiteY6" fmla="*/ 1143413 h 1143413"/>
              <a:gd name="connsiteX7" fmla="*/ 0 w 2862506"/>
              <a:gd name="connsiteY7" fmla="*/ 1029072 h 1143413"/>
              <a:gd name="connsiteX8" fmla="*/ 0 w 2862506"/>
              <a:gd name="connsiteY8" fmla="*/ 114341 h 11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506" h="1143413">
                <a:moveTo>
                  <a:pt x="0" y="114341"/>
                </a:moveTo>
                <a:cubicBezTo>
                  <a:pt x="0" y="51192"/>
                  <a:pt x="51192" y="0"/>
                  <a:pt x="114341" y="0"/>
                </a:cubicBezTo>
                <a:lnTo>
                  <a:pt x="2748165" y="0"/>
                </a:lnTo>
                <a:cubicBezTo>
                  <a:pt x="2811314" y="0"/>
                  <a:pt x="2862506" y="51192"/>
                  <a:pt x="2862506" y="114341"/>
                </a:cubicBezTo>
                <a:lnTo>
                  <a:pt x="2862506" y="1029072"/>
                </a:lnTo>
                <a:cubicBezTo>
                  <a:pt x="2862506" y="1092221"/>
                  <a:pt x="2811314" y="1143413"/>
                  <a:pt x="2748165" y="1143413"/>
                </a:cubicBezTo>
                <a:lnTo>
                  <a:pt x="114341" y="1143413"/>
                </a:lnTo>
                <a:cubicBezTo>
                  <a:pt x="51192" y="1143413"/>
                  <a:pt x="0" y="1092221"/>
                  <a:pt x="0" y="1029072"/>
                </a:cubicBezTo>
                <a:lnTo>
                  <a:pt x="0" y="11434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789" tIns="147789" rIns="147789" bIns="147789" spcCol="1270" anchor="ctr"/>
          <a:lstStyle/>
          <a:p>
            <a:pPr algn="ctr" defTabSz="13335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 defTabSz="1333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Child Poverty &amp; Family Supplemental Support Subaccount</a:t>
            </a:r>
          </a:p>
          <a:p>
            <a:pPr algn="ctr" defTabSz="13335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6131731" flipH="1">
            <a:off x="4222750" y="2143125"/>
            <a:ext cx="471488" cy="763588"/>
          </a:xfrm>
          <a:custGeom>
            <a:avLst/>
            <a:gdLst>
              <a:gd name="connsiteX0" fmla="*/ 0 w 470522"/>
              <a:gd name="connsiteY0" fmla="*/ 382145 h 764290"/>
              <a:gd name="connsiteX1" fmla="*/ 235261 w 470522"/>
              <a:gd name="connsiteY1" fmla="*/ 0 h 764290"/>
              <a:gd name="connsiteX2" fmla="*/ 235261 w 470522"/>
              <a:gd name="connsiteY2" fmla="*/ 152858 h 764290"/>
              <a:gd name="connsiteX3" fmla="*/ 235261 w 470522"/>
              <a:gd name="connsiteY3" fmla="*/ 152858 h 764290"/>
              <a:gd name="connsiteX4" fmla="*/ 235261 w 470522"/>
              <a:gd name="connsiteY4" fmla="*/ 0 h 764290"/>
              <a:gd name="connsiteX5" fmla="*/ 470522 w 470522"/>
              <a:gd name="connsiteY5" fmla="*/ 382145 h 764290"/>
              <a:gd name="connsiteX6" fmla="*/ 235261 w 470522"/>
              <a:gd name="connsiteY6" fmla="*/ 764290 h 764290"/>
              <a:gd name="connsiteX7" fmla="*/ 235261 w 470522"/>
              <a:gd name="connsiteY7" fmla="*/ 611432 h 764290"/>
              <a:gd name="connsiteX8" fmla="*/ 235261 w 470522"/>
              <a:gd name="connsiteY8" fmla="*/ 611432 h 764290"/>
              <a:gd name="connsiteX9" fmla="*/ 235261 w 470522"/>
              <a:gd name="connsiteY9" fmla="*/ 764290 h 764290"/>
              <a:gd name="connsiteX10" fmla="*/ 0 w 470522"/>
              <a:gd name="connsiteY10" fmla="*/ 382145 h 76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522" h="764290">
                <a:moveTo>
                  <a:pt x="470521" y="382145"/>
                </a:moveTo>
                <a:lnTo>
                  <a:pt x="235261" y="764290"/>
                </a:lnTo>
                <a:lnTo>
                  <a:pt x="235261" y="611432"/>
                </a:lnTo>
                <a:lnTo>
                  <a:pt x="235261" y="611432"/>
                </a:lnTo>
                <a:lnTo>
                  <a:pt x="235261" y="764290"/>
                </a:lnTo>
                <a:lnTo>
                  <a:pt x="1" y="382145"/>
                </a:lnTo>
                <a:lnTo>
                  <a:pt x="235261" y="0"/>
                </a:lnTo>
                <a:lnTo>
                  <a:pt x="235261" y="152858"/>
                </a:lnTo>
                <a:lnTo>
                  <a:pt x="235261" y="152858"/>
                </a:lnTo>
                <a:lnTo>
                  <a:pt x="235261" y="0"/>
                </a:lnTo>
                <a:lnTo>
                  <a:pt x="470521" y="382145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1156" tIns="152857" rIns="141157" bIns="152858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1490663" y="1981200"/>
            <a:ext cx="2862262" cy="1143000"/>
          </a:xfrm>
          <a:custGeom>
            <a:avLst/>
            <a:gdLst>
              <a:gd name="connsiteX0" fmla="*/ 0 w 2862506"/>
              <a:gd name="connsiteY0" fmla="*/ 114341 h 1143413"/>
              <a:gd name="connsiteX1" fmla="*/ 114341 w 2862506"/>
              <a:gd name="connsiteY1" fmla="*/ 0 h 1143413"/>
              <a:gd name="connsiteX2" fmla="*/ 2748165 w 2862506"/>
              <a:gd name="connsiteY2" fmla="*/ 0 h 1143413"/>
              <a:gd name="connsiteX3" fmla="*/ 2862506 w 2862506"/>
              <a:gd name="connsiteY3" fmla="*/ 114341 h 1143413"/>
              <a:gd name="connsiteX4" fmla="*/ 2862506 w 2862506"/>
              <a:gd name="connsiteY4" fmla="*/ 1029072 h 1143413"/>
              <a:gd name="connsiteX5" fmla="*/ 2748165 w 2862506"/>
              <a:gd name="connsiteY5" fmla="*/ 1143413 h 1143413"/>
              <a:gd name="connsiteX6" fmla="*/ 114341 w 2862506"/>
              <a:gd name="connsiteY6" fmla="*/ 1143413 h 1143413"/>
              <a:gd name="connsiteX7" fmla="*/ 0 w 2862506"/>
              <a:gd name="connsiteY7" fmla="*/ 1029072 h 1143413"/>
              <a:gd name="connsiteX8" fmla="*/ 0 w 2862506"/>
              <a:gd name="connsiteY8" fmla="*/ 114341 h 11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506" h="1143413">
                <a:moveTo>
                  <a:pt x="0" y="114341"/>
                </a:moveTo>
                <a:cubicBezTo>
                  <a:pt x="0" y="51192"/>
                  <a:pt x="51192" y="0"/>
                  <a:pt x="114341" y="0"/>
                </a:cubicBezTo>
                <a:lnTo>
                  <a:pt x="2748165" y="0"/>
                </a:lnTo>
                <a:cubicBezTo>
                  <a:pt x="2811314" y="0"/>
                  <a:pt x="2862506" y="51192"/>
                  <a:pt x="2862506" y="114341"/>
                </a:cubicBezTo>
                <a:lnTo>
                  <a:pt x="2862506" y="1029072"/>
                </a:lnTo>
                <a:cubicBezTo>
                  <a:pt x="2862506" y="1092221"/>
                  <a:pt x="2811314" y="1143413"/>
                  <a:pt x="2748165" y="1143413"/>
                </a:cubicBezTo>
                <a:lnTo>
                  <a:pt x="114341" y="1143413"/>
                </a:lnTo>
                <a:cubicBezTo>
                  <a:pt x="51192" y="1143413"/>
                  <a:pt x="0" y="1092221"/>
                  <a:pt x="0" y="1029072"/>
                </a:cubicBezTo>
                <a:lnTo>
                  <a:pt x="0" y="11434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7789" tIns="147789" rIns="147789" bIns="147789" anchor="ctr"/>
          <a:lstStyle/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Family Support </a:t>
            </a:r>
          </a:p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Subaccount</a:t>
            </a:r>
          </a:p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63" y="2228850"/>
            <a:ext cx="795337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 b="1" kern="0" dirty="0">
                <a:solidFill>
                  <a:srgbClr val="4E5B6F"/>
                </a:solidFill>
                <a:latin typeface="Calibri" pitchFamily="34" charset="0"/>
              </a:rPr>
              <a:t>State</a:t>
            </a:r>
            <a:endParaRPr lang="en-US" sz="2200" dirty="0">
              <a:solidFill>
                <a:srgbClr val="4E5B6F"/>
              </a:solidFill>
              <a:latin typeface="Calibri" pitchFamily="34" charset="0"/>
            </a:endParaRPr>
          </a:p>
        </p:txBody>
      </p:sp>
      <p:sp>
        <p:nvSpPr>
          <p:cNvPr id="9" name="Bent-Up Arrow 8"/>
          <p:cNvSpPr/>
          <p:nvPr/>
        </p:nvSpPr>
        <p:spPr bwMode="auto">
          <a:xfrm rot="5400000">
            <a:off x="1152525" y="3894138"/>
            <a:ext cx="2592387" cy="1252538"/>
          </a:xfrm>
          <a:prstGeom prst="bentUpArrow">
            <a:avLst/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 eaLnBrk="0" hangingPunct="0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0" name="Bent-Up Arrow 9"/>
          <p:cNvSpPr/>
          <p:nvPr/>
        </p:nvSpPr>
        <p:spPr bwMode="auto">
          <a:xfrm rot="16200000" flipH="1">
            <a:off x="5529263" y="3894138"/>
            <a:ext cx="2592387" cy="1252537"/>
          </a:xfrm>
          <a:prstGeom prst="bentUpArrow">
            <a:avLst/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 eaLnBrk="0" hangingPunct="0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729" y="4520406"/>
            <a:ext cx="137001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200" b="1" kern="0" dirty="0">
                <a:solidFill>
                  <a:srgbClr val="C00000"/>
                </a:solidFill>
                <a:latin typeface="Calibri" pitchFamily="34" charset="0"/>
              </a:rPr>
              <a:t>NEW County Account</a:t>
            </a:r>
            <a:endParaRPr lang="en-US" sz="22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9" y="528808"/>
            <a:ext cx="6288594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 fontAlgn="base"/>
            <a:r>
              <a:rPr lang="en-US" sz="3600" kern="1200" dirty="0"/>
              <a:t>CalWORKs MOE </a:t>
            </a:r>
            <a:r>
              <a:rPr lang="en-US" sz="3600" kern="1200" dirty="0" smtClean="0"/>
              <a:t>-Assistance</a:t>
            </a:r>
            <a:endParaRPr lang="en-US" sz="3600" kern="1200" dirty="0"/>
          </a:p>
        </p:txBody>
      </p:sp>
      <p:sp>
        <p:nvSpPr>
          <p:cNvPr id="3" name="Rectangle 2"/>
          <p:cNvSpPr/>
          <p:nvPr/>
        </p:nvSpPr>
        <p:spPr>
          <a:xfrm>
            <a:off x="457200" y="2524539"/>
            <a:ext cx="248478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CalWORKs MOE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2435" y="2524539"/>
            <a:ext cx="2484782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 Poverty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02018" y="2524539"/>
            <a:ext cx="2484782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Family Support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983159"/>
            <a:ext cx="248478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CalWORKs MOE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1166" y="4983160"/>
            <a:ext cx="2484782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Family Support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07836" y="5046643"/>
            <a:ext cx="2842592" cy="844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CalWORKs Assistance Payments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12435" y="1958009"/>
            <a:ext cx="2292626" cy="2882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67101" y="4401724"/>
            <a:ext cx="2292626" cy="2882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1699591" y="3667539"/>
            <a:ext cx="0" cy="13156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70744" y="3675797"/>
            <a:ext cx="1160454" cy="130736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567847" y="3667539"/>
            <a:ext cx="15710" cy="13156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</p:cNvCxnSpPr>
          <p:nvPr/>
        </p:nvCxnSpPr>
        <p:spPr>
          <a:xfrm flipH="1">
            <a:off x="4532244" y="2246243"/>
            <a:ext cx="26504" cy="278296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12774" y="2196547"/>
            <a:ext cx="573157" cy="32799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716657" y="2239960"/>
            <a:ext cx="624509" cy="284579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926273" y="4576571"/>
            <a:ext cx="545945" cy="38514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770744" y="4562575"/>
            <a:ext cx="625632" cy="420584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064286" y="5442846"/>
            <a:ext cx="251996" cy="111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41982" y="5357996"/>
            <a:ext cx="251997" cy="34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100052" y="5984769"/>
            <a:ext cx="1797165" cy="588239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CalWORKs Admin</a:t>
            </a:r>
          </a:p>
          <a:p>
            <a:pPr algn="ctr"/>
            <a:r>
              <a:rPr lang="en-US" sz="1400" dirty="0" smtClean="0"/>
              <a:t>(Some Counties)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925119" y="6096343"/>
            <a:ext cx="416047" cy="173279"/>
          </a:xfrm>
          <a:prstGeom prst="straightConnector1">
            <a:avLst/>
          </a:prstGeom>
          <a:ln w="444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4"/>
          <p:cNvSpPr txBox="1">
            <a:spLocks noChangeArrowheads="1"/>
          </p:cNvSpPr>
          <p:nvPr/>
        </p:nvSpPr>
        <p:spPr bwMode="auto">
          <a:xfrm>
            <a:off x="662761" y="339093"/>
            <a:ext cx="8001000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eaLnBrk="1" latinLnBrk="0" hangingPunct="1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1991 </a:t>
            </a:r>
            <a:r>
              <a:rPr lang="en-US" dirty="0" smtClean="0">
                <a:solidFill>
                  <a:schemeClr val="tx1"/>
                </a:solidFill>
              </a:rPr>
              <a:t>Realignment Structure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66812" y="1695036"/>
            <a:ext cx="2668587" cy="755649"/>
          </a:xfrm>
          <a:custGeom>
            <a:avLst/>
            <a:gdLst>
              <a:gd name="connsiteX0" fmla="*/ 0 w 2918499"/>
              <a:gd name="connsiteY0" fmla="*/ 0 h 609275"/>
              <a:gd name="connsiteX1" fmla="*/ 2918499 w 2918499"/>
              <a:gd name="connsiteY1" fmla="*/ 0 h 609275"/>
              <a:gd name="connsiteX2" fmla="*/ 2918499 w 2918499"/>
              <a:gd name="connsiteY2" fmla="*/ 609275 h 609275"/>
              <a:gd name="connsiteX3" fmla="*/ 0 w 2918499"/>
              <a:gd name="connsiteY3" fmla="*/ 609275 h 609275"/>
              <a:gd name="connsiteX4" fmla="*/ 0 w 2918499"/>
              <a:gd name="connsiteY4" fmla="*/ 0 h 6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499" h="609275">
                <a:moveTo>
                  <a:pt x="0" y="0"/>
                </a:moveTo>
                <a:lnTo>
                  <a:pt x="2918499" y="0"/>
                </a:lnTo>
                <a:lnTo>
                  <a:pt x="2918499" y="609275"/>
                </a:lnTo>
                <a:lnTo>
                  <a:pt x="0" y="609275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5240" tIns="15240" rIns="15240" bIns="152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Local Revenue Fund </a:t>
            </a:r>
          </a:p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Source: ½ cent Sales Tax; Source: 74.9% Vehicle License Fees </a:t>
            </a:r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23926" y="2650711"/>
            <a:ext cx="1857375" cy="711200"/>
          </a:xfrm>
          <a:custGeom>
            <a:avLst/>
            <a:gdLst>
              <a:gd name="connsiteX0" fmla="*/ 0 w 1103913"/>
              <a:gd name="connsiteY0" fmla="*/ 0 h 711613"/>
              <a:gd name="connsiteX1" fmla="*/ 1103913 w 1103913"/>
              <a:gd name="connsiteY1" fmla="*/ 0 h 711613"/>
              <a:gd name="connsiteX2" fmla="*/ 1103913 w 1103913"/>
              <a:gd name="connsiteY2" fmla="*/ 711613 h 711613"/>
              <a:gd name="connsiteX3" fmla="*/ 0 w 1103913"/>
              <a:gd name="connsiteY3" fmla="*/ 711613 h 711613"/>
              <a:gd name="connsiteX4" fmla="*/ 0 w 1103913"/>
              <a:gd name="connsiteY4" fmla="*/ 0 h 7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913" h="711613">
                <a:moveTo>
                  <a:pt x="0" y="0"/>
                </a:moveTo>
                <a:lnTo>
                  <a:pt x="1103913" y="0"/>
                </a:lnTo>
                <a:lnTo>
                  <a:pt x="1103913" y="711613"/>
                </a:lnTo>
                <a:lnTo>
                  <a:pt x="0" y="711613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Sales 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Tax/VLF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Base Account</a:t>
            </a:r>
          </a:p>
        </p:txBody>
      </p:sp>
      <p:sp>
        <p:nvSpPr>
          <p:cNvPr id="28" name="Freeform 27"/>
          <p:cNvSpPr/>
          <p:nvPr/>
        </p:nvSpPr>
        <p:spPr>
          <a:xfrm>
            <a:off x="6312992" y="2649124"/>
            <a:ext cx="1858963" cy="712787"/>
          </a:xfrm>
          <a:custGeom>
            <a:avLst/>
            <a:gdLst>
              <a:gd name="connsiteX0" fmla="*/ 0 w 1099851"/>
              <a:gd name="connsiteY0" fmla="*/ 0 h 715678"/>
              <a:gd name="connsiteX1" fmla="*/ 1099851 w 1099851"/>
              <a:gd name="connsiteY1" fmla="*/ 0 h 715678"/>
              <a:gd name="connsiteX2" fmla="*/ 1099851 w 1099851"/>
              <a:gd name="connsiteY2" fmla="*/ 715678 h 715678"/>
              <a:gd name="connsiteX3" fmla="*/ 0 w 1099851"/>
              <a:gd name="connsiteY3" fmla="*/ 715678 h 715678"/>
              <a:gd name="connsiteX4" fmla="*/ 0 w 1099851"/>
              <a:gd name="connsiteY4" fmla="*/ 0 h 7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51" h="715678">
                <a:moveTo>
                  <a:pt x="0" y="0"/>
                </a:moveTo>
                <a:lnTo>
                  <a:pt x="1099851" y="0"/>
                </a:lnTo>
                <a:lnTo>
                  <a:pt x="1099851" y="715678"/>
                </a:lnTo>
                <a:lnTo>
                  <a:pt x="0" y="71567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eaLnBrk="0" hangingPunct="0">
              <a:defRPr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Sales 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Tax/VLF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Growth Account </a:t>
            </a:r>
          </a:p>
          <a:p>
            <a:pPr algn="ctr" eaLnBrk="0" hangingPunct="0">
              <a:defRPr/>
            </a:pPr>
            <a:r>
              <a:rPr lang="en-US" sz="900" dirty="0">
                <a:latin typeface="Aharoni" panose="02010803020104030203" pitchFamily="2" charset="-79"/>
                <a:cs typeface="Aharoni" panose="02010803020104030203" pitchFamily="2" charset="-79"/>
              </a:rPr>
              <a:t>(Revenues in Excess of Base Payments)</a:t>
            </a:r>
          </a:p>
        </p:txBody>
      </p:sp>
      <p:cxnSp>
        <p:nvCxnSpPr>
          <p:cNvPr id="27654" name="Straight Connector 53"/>
          <p:cNvCxnSpPr>
            <a:cxnSpLocks noChangeShapeType="1"/>
          </p:cNvCxnSpPr>
          <p:nvPr/>
        </p:nvCxnSpPr>
        <p:spPr bwMode="auto">
          <a:xfrm>
            <a:off x="7217388" y="2531649"/>
            <a:ext cx="0" cy="11112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55" name="Straight Connector 54"/>
          <p:cNvCxnSpPr>
            <a:cxnSpLocks noChangeShapeType="1"/>
          </p:cNvCxnSpPr>
          <p:nvPr/>
        </p:nvCxnSpPr>
        <p:spPr bwMode="auto">
          <a:xfrm>
            <a:off x="2461937" y="2526886"/>
            <a:ext cx="0" cy="1254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7" name="Freeform 56"/>
          <p:cNvSpPr/>
          <p:nvPr/>
        </p:nvSpPr>
        <p:spPr>
          <a:xfrm>
            <a:off x="141524" y="3931098"/>
            <a:ext cx="1350962" cy="774700"/>
          </a:xfrm>
          <a:custGeom>
            <a:avLst/>
            <a:gdLst>
              <a:gd name="connsiteX0" fmla="*/ 0 w 1618919"/>
              <a:gd name="connsiteY0" fmla="*/ 0 h 893719"/>
              <a:gd name="connsiteX1" fmla="*/ 1618919 w 1618919"/>
              <a:gd name="connsiteY1" fmla="*/ 0 h 893719"/>
              <a:gd name="connsiteX2" fmla="*/ 1618919 w 1618919"/>
              <a:gd name="connsiteY2" fmla="*/ 893719 h 893719"/>
              <a:gd name="connsiteX3" fmla="*/ 0 w 1618919"/>
              <a:gd name="connsiteY3" fmla="*/ 893719 h 893719"/>
              <a:gd name="connsiteX4" fmla="*/ 0 w 1618919"/>
              <a:gd name="connsiteY4" fmla="*/ 0 h 8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919" h="893719">
                <a:moveTo>
                  <a:pt x="0" y="0"/>
                </a:moveTo>
                <a:lnTo>
                  <a:pt x="1618919" y="0"/>
                </a:lnTo>
                <a:lnTo>
                  <a:pt x="1618919" y="893719"/>
                </a:lnTo>
                <a:lnTo>
                  <a:pt x="0" y="893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Mental Health Subaccount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>
                <a:latin typeface="Aharoni" panose="02010803020104030203" pitchFamily="2" charset="-79"/>
                <a:cs typeface="Aharoni" panose="02010803020104030203" pitchFamily="2" charset="-79"/>
              </a:rPr>
              <a:t>($1.12 billion base funding from 2011 Realignment)</a:t>
            </a:r>
          </a:p>
        </p:txBody>
      </p:sp>
      <p:sp>
        <p:nvSpPr>
          <p:cNvPr id="60" name="Freeform 59"/>
          <p:cNvSpPr/>
          <p:nvPr/>
        </p:nvSpPr>
        <p:spPr>
          <a:xfrm>
            <a:off x="2846987" y="3927923"/>
            <a:ext cx="1250950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Health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Subaccount</a:t>
            </a:r>
          </a:p>
        </p:txBody>
      </p:sp>
      <p:sp>
        <p:nvSpPr>
          <p:cNvPr id="61" name="Freeform 60"/>
          <p:cNvSpPr/>
          <p:nvPr/>
        </p:nvSpPr>
        <p:spPr>
          <a:xfrm>
            <a:off x="1550926" y="3927923"/>
            <a:ext cx="1250950" cy="777875"/>
          </a:xfrm>
          <a:custGeom>
            <a:avLst/>
            <a:gdLst>
              <a:gd name="connsiteX0" fmla="*/ 0 w 1604370"/>
              <a:gd name="connsiteY0" fmla="*/ 0 h 892436"/>
              <a:gd name="connsiteX1" fmla="*/ 1604370 w 1604370"/>
              <a:gd name="connsiteY1" fmla="*/ 0 h 892436"/>
              <a:gd name="connsiteX2" fmla="*/ 1604370 w 1604370"/>
              <a:gd name="connsiteY2" fmla="*/ 892436 h 892436"/>
              <a:gd name="connsiteX3" fmla="*/ 0 w 1604370"/>
              <a:gd name="connsiteY3" fmla="*/ 892436 h 892436"/>
              <a:gd name="connsiteX4" fmla="*/ 0 w 1604370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370" h="892436">
                <a:moveTo>
                  <a:pt x="0" y="0"/>
                </a:moveTo>
                <a:lnTo>
                  <a:pt x="1604370" y="0"/>
                </a:lnTo>
                <a:lnTo>
                  <a:pt x="1604370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Social Services Subaccount</a:t>
            </a:r>
          </a:p>
        </p:txBody>
      </p:sp>
      <p:cxnSp>
        <p:nvCxnSpPr>
          <p:cNvPr id="27679" name="Straight Connector 84"/>
          <p:cNvCxnSpPr>
            <a:cxnSpLocks noChangeShapeType="1"/>
          </p:cNvCxnSpPr>
          <p:nvPr/>
        </p:nvCxnSpPr>
        <p:spPr bwMode="auto">
          <a:xfrm flipV="1">
            <a:off x="970199" y="3734248"/>
            <a:ext cx="7386125" cy="4762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0" name="Straight Connector 85"/>
          <p:cNvCxnSpPr>
            <a:cxnSpLocks noChangeShapeType="1"/>
          </p:cNvCxnSpPr>
          <p:nvPr/>
        </p:nvCxnSpPr>
        <p:spPr bwMode="auto">
          <a:xfrm>
            <a:off x="3478812" y="3746948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1" name="Straight Connector 86"/>
          <p:cNvCxnSpPr>
            <a:cxnSpLocks noChangeShapeType="1"/>
          </p:cNvCxnSpPr>
          <p:nvPr/>
        </p:nvCxnSpPr>
        <p:spPr bwMode="auto">
          <a:xfrm>
            <a:off x="2252601" y="3361911"/>
            <a:ext cx="1" cy="556487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2" name="Straight Connector 87"/>
          <p:cNvCxnSpPr>
            <a:cxnSpLocks noChangeShapeType="1"/>
          </p:cNvCxnSpPr>
          <p:nvPr/>
        </p:nvCxnSpPr>
        <p:spPr bwMode="auto">
          <a:xfrm>
            <a:off x="970199" y="3739010"/>
            <a:ext cx="0" cy="182563"/>
          </a:xfrm>
          <a:prstGeom prst="line">
            <a:avLst/>
          </a:pr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27683" name="Straight Connector 88"/>
          <p:cNvCxnSpPr>
            <a:cxnSpLocks noChangeShapeType="1"/>
          </p:cNvCxnSpPr>
          <p:nvPr/>
        </p:nvCxnSpPr>
        <p:spPr bwMode="auto">
          <a:xfrm flipV="1">
            <a:off x="2451304" y="2531649"/>
            <a:ext cx="4766084" cy="1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4" name="Straight Connector 91"/>
          <p:cNvCxnSpPr>
            <a:cxnSpLocks noChangeShapeType="1"/>
          </p:cNvCxnSpPr>
          <p:nvPr/>
        </p:nvCxnSpPr>
        <p:spPr bwMode="auto">
          <a:xfrm>
            <a:off x="4701105" y="2450686"/>
            <a:ext cx="794" cy="7620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93" name="Freeform 92"/>
          <p:cNvSpPr/>
          <p:nvPr/>
        </p:nvSpPr>
        <p:spPr>
          <a:xfrm>
            <a:off x="4148439" y="3927923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CMSP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7686" name="Straight Connector 93"/>
          <p:cNvCxnSpPr>
            <a:cxnSpLocks noChangeShapeType="1"/>
          </p:cNvCxnSpPr>
          <p:nvPr/>
        </p:nvCxnSpPr>
        <p:spPr bwMode="auto">
          <a:xfrm>
            <a:off x="7303435" y="3735835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49" name="Freeform 48"/>
          <p:cNvSpPr/>
          <p:nvPr/>
        </p:nvSpPr>
        <p:spPr>
          <a:xfrm>
            <a:off x="6747597" y="3927923"/>
            <a:ext cx="1055590" cy="777875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Child Poverty and Family Supplemental Support</a:t>
            </a:r>
          </a:p>
        </p:txBody>
      </p:sp>
      <p:cxnSp>
        <p:nvCxnSpPr>
          <p:cNvPr id="27692" name="Straight Connector 50"/>
          <p:cNvCxnSpPr>
            <a:cxnSpLocks noChangeShapeType="1"/>
          </p:cNvCxnSpPr>
          <p:nvPr/>
        </p:nvCxnSpPr>
        <p:spPr bwMode="auto">
          <a:xfrm>
            <a:off x="4840589" y="3743773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5" name="Freeform 54"/>
          <p:cNvSpPr/>
          <p:nvPr/>
        </p:nvSpPr>
        <p:spPr>
          <a:xfrm>
            <a:off x="5449203" y="3931461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CalWORKs MOE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>
                <a:latin typeface="Aharoni" panose="02010803020104030203" pitchFamily="2" charset="-79"/>
                <a:cs typeface="Aharoni" panose="02010803020104030203" pitchFamily="2" charset="-79"/>
              </a:rPr>
              <a:t>(capped at $1.12 billion)</a:t>
            </a:r>
          </a:p>
        </p:txBody>
      </p:sp>
      <p:cxnSp>
        <p:nvCxnSpPr>
          <p:cNvPr id="62" name="Straight Connector 50"/>
          <p:cNvCxnSpPr>
            <a:cxnSpLocks noChangeShapeType="1"/>
          </p:cNvCxnSpPr>
          <p:nvPr/>
        </p:nvCxnSpPr>
        <p:spPr bwMode="auto">
          <a:xfrm>
            <a:off x="6141353" y="3747311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63" name="Freeform 62"/>
          <p:cNvSpPr/>
          <p:nvPr/>
        </p:nvSpPr>
        <p:spPr>
          <a:xfrm>
            <a:off x="3880367" y="2642774"/>
            <a:ext cx="1857375" cy="711200"/>
          </a:xfrm>
          <a:custGeom>
            <a:avLst/>
            <a:gdLst>
              <a:gd name="connsiteX0" fmla="*/ 0 w 1103913"/>
              <a:gd name="connsiteY0" fmla="*/ 0 h 711613"/>
              <a:gd name="connsiteX1" fmla="*/ 1103913 w 1103913"/>
              <a:gd name="connsiteY1" fmla="*/ 0 h 711613"/>
              <a:gd name="connsiteX2" fmla="*/ 1103913 w 1103913"/>
              <a:gd name="connsiteY2" fmla="*/ 711613 h 711613"/>
              <a:gd name="connsiteX3" fmla="*/ 0 w 1103913"/>
              <a:gd name="connsiteY3" fmla="*/ 711613 h 711613"/>
              <a:gd name="connsiteX4" fmla="*/ 0 w 1103913"/>
              <a:gd name="connsiteY4" fmla="*/ 0 h 7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913" h="711613">
                <a:moveTo>
                  <a:pt x="0" y="0"/>
                </a:moveTo>
                <a:lnTo>
                  <a:pt x="1103913" y="0"/>
                </a:lnTo>
                <a:lnTo>
                  <a:pt x="1103913" y="711613"/>
                </a:lnTo>
                <a:lnTo>
                  <a:pt x="0" y="711613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Vehicle License Collection</a:t>
            </a:r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3" name="Straight Connector 54"/>
          <p:cNvCxnSpPr>
            <a:cxnSpLocks noChangeShapeType="1"/>
          </p:cNvCxnSpPr>
          <p:nvPr/>
        </p:nvCxnSpPr>
        <p:spPr bwMode="auto">
          <a:xfrm>
            <a:off x="4705718" y="2518949"/>
            <a:ext cx="0" cy="1254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74" name="Straight Connector 93"/>
          <p:cNvCxnSpPr>
            <a:cxnSpLocks noChangeShapeType="1"/>
          </p:cNvCxnSpPr>
          <p:nvPr/>
        </p:nvCxnSpPr>
        <p:spPr bwMode="auto">
          <a:xfrm>
            <a:off x="8356324" y="3734248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76" name="Freeform 75"/>
          <p:cNvSpPr/>
          <p:nvPr/>
        </p:nvSpPr>
        <p:spPr>
          <a:xfrm>
            <a:off x="7849398" y="3931461"/>
            <a:ext cx="1056383" cy="777875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Family Support</a:t>
            </a:r>
          </a:p>
        </p:txBody>
      </p:sp>
      <p:sp>
        <p:nvSpPr>
          <p:cNvPr id="29" name="Freeform 28"/>
          <p:cNvSpPr/>
          <p:nvPr/>
        </p:nvSpPr>
        <p:spPr>
          <a:xfrm>
            <a:off x="2148572" y="5518297"/>
            <a:ext cx="2583711" cy="499731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Tied together with 2011 Realignment</a:t>
            </a:r>
            <a:endParaRPr lang="en-US" sz="1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0" name="Left Brace 29"/>
          <p:cNvSpPr/>
          <p:nvPr/>
        </p:nvSpPr>
        <p:spPr>
          <a:xfrm rot="16200000">
            <a:off x="7472271" y="4181009"/>
            <a:ext cx="712387" cy="1962190"/>
          </a:xfrm>
          <a:prstGeom prst="leftBrac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073986" y="5518298"/>
            <a:ext cx="1508955" cy="388937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AB 85</a:t>
            </a:r>
            <a:endParaRPr lang="en-US" sz="1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202347" y="4769099"/>
            <a:ext cx="1248957" cy="712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249600" y="4769099"/>
            <a:ext cx="1480474" cy="724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4"/>
          <p:cNvSpPr txBox="1">
            <a:spLocks noChangeArrowheads="1"/>
          </p:cNvSpPr>
          <p:nvPr/>
        </p:nvSpPr>
        <p:spPr bwMode="auto">
          <a:xfrm>
            <a:off x="-120962" y="228177"/>
            <a:ext cx="8988516" cy="7557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eaLnBrk="1" latinLnBrk="0" hangingPunct="1">
              <a:buNone/>
              <a:defRPr sz="40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1991 </a:t>
            </a:r>
            <a:r>
              <a:rPr lang="en-US" sz="3600" dirty="0" smtClean="0">
                <a:solidFill>
                  <a:schemeClr val="tx1"/>
                </a:solidFill>
              </a:rPr>
              <a:t>Realignment Structure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Growth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988133" y="1601108"/>
            <a:ext cx="3233056" cy="712787"/>
          </a:xfrm>
          <a:custGeom>
            <a:avLst/>
            <a:gdLst>
              <a:gd name="connsiteX0" fmla="*/ 0 w 1099851"/>
              <a:gd name="connsiteY0" fmla="*/ 0 h 715678"/>
              <a:gd name="connsiteX1" fmla="*/ 1099851 w 1099851"/>
              <a:gd name="connsiteY1" fmla="*/ 0 h 715678"/>
              <a:gd name="connsiteX2" fmla="*/ 1099851 w 1099851"/>
              <a:gd name="connsiteY2" fmla="*/ 715678 h 715678"/>
              <a:gd name="connsiteX3" fmla="*/ 0 w 1099851"/>
              <a:gd name="connsiteY3" fmla="*/ 715678 h 715678"/>
              <a:gd name="connsiteX4" fmla="*/ 0 w 1099851"/>
              <a:gd name="connsiteY4" fmla="*/ 0 h 7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51" h="715678">
                <a:moveTo>
                  <a:pt x="0" y="0"/>
                </a:moveTo>
                <a:lnTo>
                  <a:pt x="1099851" y="0"/>
                </a:lnTo>
                <a:lnTo>
                  <a:pt x="1099851" y="715678"/>
                </a:lnTo>
                <a:lnTo>
                  <a:pt x="0" y="71567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eaLnBrk="0" hangingPunct="0">
              <a:defRPr/>
            </a:pPr>
            <a:r>
              <a:rPr lang="en-US" sz="1600" b="1" dirty="0"/>
              <a:t>Sales </a:t>
            </a:r>
            <a:r>
              <a:rPr lang="en-US" sz="1600" b="1" dirty="0" smtClean="0"/>
              <a:t>Tax/VLF </a:t>
            </a:r>
            <a:r>
              <a:rPr lang="en-US" sz="1600" b="1" dirty="0"/>
              <a:t>Growth Account </a:t>
            </a:r>
          </a:p>
          <a:p>
            <a:pPr algn="ctr" eaLnBrk="0" hangingPunct="0">
              <a:defRPr/>
            </a:pPr>
            <a:r>
              <a:rPr lang="en-US" sz="900" dirty="0"/>
              <a:t>(Revenues in Excess of Base Payments)</a:t>
            </a:r>
          </a:p>
        </p:txBody>
      </p:sp>
      <p:sp>
        <p:nvSpPr>
          <p:cNvPr id="65" name="Freeform 64"/>
          <p:cNvSpPr/>
          <p:nvPr/>
        </p:nvSpPr>
        <p:spPr>
          <a:xfrm>
            <a:off x="4028878" y="3755345"/>
            <a:ext cx="1100137" cy="914400"/>
          </a:xfrm>
          <a:custGeom>
            <a:avLst/>
            <a:gdLst>
              <a:gd name="connsiteX0" fmla="*/ 0 w 1323512"/>
              <a:gd name="connsiteY0" fmla="*/ 0 h 822961"/>
              <a:gd name="connsiteX1" fmla="*/ 1323512 w 1323512"/>
              <a:gd name="connsiteY1" fmla="*/ 0 h 822961"/>
              <a:gd name="connsiteX2" fmla="*/ 1323512 w 1323512"/>
              <a:gd name="connsiteY2" fmla="*/ 822961 h 822961"/>
              <a:gd name="connsiteX3" fmla="*/ 0 w 1323512"/>
              <a:gd name="connsiteY3" fmla="*/ 822961 h 822961"/>
              <a:gd name="connsiteX4" fmla="*/ 0 w 1323512"/>
              <a:gd name="connsiteY4" fmla="*/ 0 h 8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512" h="822961">
                <a:moveTo>
                  <a:pt x="0" y="0"/>
                </a:moveTo>
                <a:lnTo>
                  <a:pt x="1323512" y="0"/>
                </a:lnTo>
                <a:lnTo>
                  <a:pt x="1323512" y="822961"/>
                </a:lnTo>
                <a:lnTo>
                  <a:pt x="0" y="822961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/>
              <a:t>CMSP Growth</a:t>
            </a:r>
          </a:p>
          <a:p>
            <a:pPr algn="ctr" defTabSz="7112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dirty="0"/>
              <a:t>(2</a:t>
            </a:r>
            <a:r>
              <a:rPr lang="en-US" sz="900" baseline="30000" dirty="0"/>
              <a:t>nd</a:t>
            </a:r>
            <a:r>
              <a:rPr lang="en-US" sz="900" dirty="0"/>
              <a:t> call on Growth; 4.027% plus 4.027% </a:t>
            </a:r>
          </a:p>
          <a:p>
            <a:pPr algn="ctr" defTabSz="7112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dirty="0"/>
              <a:t>of caseload growth paid if over $20M</a:t>
            </a:r>
            <a:r>
              <a:rPr lang="en-US" sz="1000" dirty="0"/>
              <a:t>)</a:t>
            </a:r>
          </a:p>
        </p:txBody>
      </p:sp>
      <p:sp>
        <p:nvSpPr>
          <p:cNvPr id="66" name="Freeform 65"/>
          <p:cNvSpPr/>
          <p:nvPr/>
        </p:nvSpPr>
        <p:spPr>
          <a:xfrm>
            <a:off x="6527557" y="3755345"/>
            <a:ext cx="1095375" cy="914400"/>
          </a:xfrm>
          <a:custGeom>
            <a:avLst/>
            <a:gdLst>
              <a:gd name="connsiteX0" fmla="*/ 0 w 1323512"/>
              <a:gd name="connsiteY0" fmla="*/ 0 h 822961"/>
              <a:gd name="connsiteX1" fmla="*/ 1323512 w 1323512"/>
              <a:gd name="connsiteY1" fmla="*/ 0 h 822961"/>
              <a:gd name="connsiteX2" fmla="*/ 1323512 w 1323512"/>
              <a:gd name="connsiteY2" fmla="*/ 822961 h 822961"/>
              <a:gd name="connsiteX3" fmla="*/ 0 w 1323512"/>
              <a:gd name="connsiteY3" fmla="*/ 822961 h 822961"/>
              <a:gd name="connsiteX4" fmla="*/ 0 w 1323512"/>
              <a:gd name="connsiteY4" fmla="*/ 0 h 8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512" h="822961">
                <a:moveTo>
                  <a:pt x="0" y="0"/>
                </a:moveTo>
                <a:lnTo>
                  <a:pt x="1323512" y="0"/>
                </a:lnTo>
                <a:lnTo>
                  <a:pt x="1323512" y="822961"/>
                </a:lnTo>
                <a:lnTo>
                  <a:pt x="0" y="822961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General Growth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dirty="0"/>
              <a:t>(remaining Growth)</a:t>
            </a:r>
          </a:p>
        </p:txBody>
      </p:sp>
      <p:sp>
        <p:nvSpPr>
          <p:cNvPr id="67" name="Freeform 66"/>
          <p:cNvSpPr/>
          <p:nvPr/>
        </p:nvSpPr>
        <p:spPr>
          <a:xfrm>
            <a:off x="3909769" y="5079320"/>
            <a:ext cx="1206500" cy="841375"/>
          </a:xfrm>
          <a:custGeom>
            <a:avLst/>
            <a:gdLst>
              <a:gd name="connsiteX0" fmla="*/ 0 w 1184249"/>
              <a:gd name="connsiteY0" fmla="*/ 0 h 446411"/>
              <a:gd name="connsiteX1" fmla="*/ 1184249 w 1184249"/>
              <a:gd name="connsiteY1" fmla="*/ 0 h 446411"/>
              <a:gd name="connsiteX2" fmla="*/ 1184249 w 1184249"/>
              <a:gd name="connsiteY2" fmla="*/ 446411 h 446411"/>
              <a:gd name="connsiteX3" fmla="*/ 0 w 1184249"/>
              <a:gd name="connsiteY3" fmla="*/ 446411 h 446411"/>
              <a:gd name="connsiteX4" fmla="*/ 0 w 1184249"/>
              <a:gd name="connsiteY4" fmla="*/ 0 h 44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249" h="446411">
                <a:moveTo>
                  <a:pt x="0" y="0"/>
                </a:moveTo>
                <a:lnTo>
                  <a:pt x="1184249" y="0"/>
                </a:lnTo>
                <a:lnTo>
                  <a:pt x="1184249" y="446411"/>
                </a:lnTo>
                <a:lnTo>
                  <a:pt x="0" y="4464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7620" tIns="7620" rIns="7620" bIns="7620" spcCol="1270" anchor="ctr"/>
          <a:lstStyle/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Mental Health</a:t>
            </a:r>
          </a:p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(approx. 40%)</a:t>
            </a:r>
          </a:p>
        </p:txBody>
      </p:sp>
      <p:sp>
        <p:nvSpPr>
          <p:cNvPr id="68" name="Freeform 67"/>
          <p:cNvSpPr/>
          <p:nvPr/>
        </p:nvSpPr>
        <p:spPr>
          <a:xfrm>
            <a:off x="5186119" y="5079320"/>
            <a:ext cx="1208088" cy="841375"/>
          </a:xfrm>
          <a:custGeom>
            <a:avLst/>
            <a:gdLst>
              <a:gd name="connsiteX0" fmla="*/ 0 w 1184249"/>
              <a:gd name="connsiteY0" fmla="*/ 0 h 482405"/>
              <a:gd name="connsiteX1" fmla="*/ 1184249 w 1184249"/>
              <a:gd name="connsiteY1" fmla="*/ 0 h 482405"/>
              <a:gd name="connsiteX2" fmla="*/ 1184249 w 1184249"/>
              <a:gd name="connsiteY2" fmla="*/ 482405 h 482405"/>
              <a:gd name="connsiteX3" fmla="*/ 0 w 1184249"/>
              <a:gd name="connsiteY3" fmla="*/ 482405 h 482405"/>
              <a:gd name="connsiteX4" fmla="*/ 0 w 1184249"/>
              <a:gd name="connsiteY4" fmla="*/ 0 h 48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249" h="482405">
                <a:moveTo>
                  <a:pt x="0" y="0"/>
                </a:moveTo>
                <a:lnTo>
                  <a:pt x="1184249" y="0"/>
                </a:lnTo>
                <a:lnTo>
                  <a:pt x="1184249" y="482405"/>
                </a:lnTo>
                <a:lnTo>
                  <a:pt x="0" y="4824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7620" tIns="7620" rIns="7620" bIns="7620" spcCol="1270" anchor="ctr"/>
          <a:lstStyle/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Health</a:t>
            </a:r>
          </a:p>
          <a:p>
            <a:pPr algn="ctr" defTabSz="533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/>
              <a:t>(approx. 18.45%)</a:t>
            </a:r>
          </a:p>
        </p:txBody>
      </p:sp>
      <p:sp>
        <p:nvSpPr>
          <p:cNvPr id="69" name="Freeform 68"/>
          <p:cNvSpPr/>
          <p:nvPr/>
        </p:nvSpPr>
        <p:spPr>
          <a:xfrm>
            <a:off x="6483107" y="5082495"/>
            <a:ext cx="1201737" cy="838200"/>
          </a:xfrm>
          <a:custGeom>
            <a:avLst/>
            <a:gdLst>
              <a:gd name="connsiteX0" fmla="*/ 0 w 1184249"/>
              <a:gd name="connsiteY0" fmla="*/ 0 h 491776"/>
              <a:gd name="connsiteX1" fmla="*/ 1184249 w 1184249"/>
              <a:gd name="connsiteY1" fmla="*/ 0 h 491776"/>
              <a:gd name="connsiteX2" fmla="*/ 1184249 w 1184249"/>
              <a:gd name="connsiteY2" fmla="*/ 491776 h 491776"/>
              <a:gd name="connsiteX3" fmla="*/ 0 w 1184249"/>
              <a:gd name="connsiteY3" fmla="*/ 491776 h 491776"/>
              <a:gd name="connsiteX4" fmla="*/ 0 w 1184249"/>
              <a:gd name="connsiteY4" fmla="*/ 0 h 49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249" h="491776">
                <a:moveTo>
                  <a:pt x="0" y="0"/>
                </a:moveTo>
                <a:lnTo>
                  <a:pt x="1184249" y="0"/>
                </a:lnTo>
                <a:lnTo>
                  <a:pt x="1184249" y="491776"/>
                </a:lnTo>
                <a:lnTo>
                  <a:pt x="0" y="491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7620" tIns="7620" rIns="7620" bIns="7620" spcCol="1270" anchor="ctr"/>
          <a:lstStyle/>
          <a:p>
            <a:pPr algn="ctr" defTabSz="5334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/>
              <a:t>Child Poverty &amp; Family Supplemental Support</a:t>
            </a:r>
          </a:p>
          <a:p>
            <a:pPr algn="ctr" defTabSz="5334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000" dirty="0"/>
              <a:t>(remaining growth)</a:t>
            </a:r>
          </a:p>
        </p:txBody>
      </p:sp>
      <p:cxnSp>
        <p:nvCxnSpPr>
          <p:cNvPr id="140299" name="Straight Connector 76"/>
          <p:cNvCxnSpPr>
            <a:cxnSpLocks noChangeShapeType="1"/>
          </p:cNvCxnSpPr>
          <p:nvPr/>
        </p:nvCxnSpPr>
        <p:spPr bwMode="auto">
          <a:xfrm>
            <a:off x="4457457" y="4869770"/>
            <a:ext cx="2649537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140300" name="Straight Connector 77"/>
          <p:cNvCxnSpPr>
            <a:cxnSpLocks noChangeShapeType="1"/>
          </p:cNvCxnSpPr>
          <p:nvPr/>
        </p:nvCxnSpPr>
        <p:spPr bwMode="auto">
          <a:xfrm>
            <a:off x="5778257" y="4885645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140301" name="Straight Connector 78"/>
          <p:cNvCxnSpPr>
            <a:cxnSpLocks noChangeShapeType="1"/>
          </p:cNvCxnSpPr>
          <p:nvPr/>
        </p:nvCxnSpPr>
        <p:spPr bwMode="auto">
          <a:xfrm>
            <a:off x="7106994" y="4660220"/>
            <a:ext cx="0" cy="40957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140302" name="Straight Connector 79"/>
          <p:cNvCxnSpPr>
            <a:cxnSpLocks noChangeShapeType="1"/>
          </p:cNvCxnSpPr>
          <p:nvPr/>
        </p:nvCxnSpPr>
        <p:spPr bwMode="auto">
          <a:xfrm flipH="1">
            <a:off x="4457457" y="4869770"/>
            <a:ext cx="0" cy="198438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140303" name="Straight Connector 80"/>
          <p:cNvCxnSpPr>
            <a:cxnSpLocks noChangeShapeType="1"/>
          </p:cNvCxnSpPr>
          <p:nvPr/>
        </p:nvCxnSpPr>
        <p:spPr bwMode="auto">
          <a:xfrm flipV="1">
            <a:off x="1779220" y="3593420"/>
            <a:ext cx="5304755" cy="190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140304" name="Straight Connector 81"/>
          <p:cNvCxnSpPr>
            <a:cxnSpLocks noChangeShapeType="1"/>
          </p:cNvCxnSpPr>
          <p:nvPr/>
        </p:nvCxnSpPr>
        <p:spPr bwMode="auto">
          <a:xfrm>
            <a:off x="4597878" y="3602945"/>
            <a:ext cx="0" cy="13970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140305" name="Straight Connector 82"/>
          <p:cNvCxnSpPr>
            <a:cxnSpLocks noChangeShapeType="1"/>
          </p:cNvCxnSpPr>
          <p:nvPr/>
        </p:nvCxnSpPr>
        <p:spPr bwMode="auto">
          <a:xfrm>
            <a:off x="4588087" y="2313895"/>
            <a:ext cx="11112" cy="127952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140308" name="Straight Connector 94"/>
          <p:cNvCxnSpPr>
            <a:cxnSpLocks noChangeShapeType="1"/>
          </p:cNvCxnSpPr>
          <p:nvPr/>
        </p:nvCxnSpPr>
        <p:spPr bwMode="auto">
          <a:xfrm>
            <a:off x="7078419" y="3579133"/>
            <a:ext cx="0" cy="173037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9" name="Freeform 58"/>
          <p:cNvSpPr/>
          <p:nvPr/>
        </p:nvSpPr>
        <p:spPr>
          <a:xfrm>
            <a:off x="1252170" y="3755345"/>
            <a:ext cx="1098550" cy="914400"/>
          </a:xfrm>
          <a:custGeom>
            <a:avLst/>
            <a:gdLst>
              <a:gd name="connsiteX0" fmla="*/ 0 w 1323512"/>
              <a:gd name="connsiteY0" fmla="*/ 0 h 822961"/>
              <a:gd name="connsiteX1" fmla="*/ 1323512 w 1323512"/>
              <a:gd name="connsiteY1" fmla="*/ 0 h 822961"/>
              <a:gd name="connsiteX2" fmla="*/ 1323512 w 1323512"/>
              <a:gd name="connsiteY2" fmla="*/ 822961 h 822961"/>
              <a:gd name="connsiteX3" fmla="*/ 0 w 1323512"/>
              <a:gd name="connsiteY3" fmla="*/ 822961 h 822961"/>
              <a:gd name="connsiteX4" fmla="*/ 0 w 1323512"/>
              <a:gd name="connsiteY4" fmla="*/ 0 h 8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512" h="822961">
                <a:moveTo>
                  <a:pt x="0" y="0"/>
                </a:moveTo>
                <a:lnTo>
                  <a:pt x="1323512" y="0"/>
                </a:lnTo>
                <a:lnTo>
                  <a:pt x="1323512" y="822961"/>
                </a:lnTo>
                <a:lnTo>
                  <a:pt x="0" y="822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 smtClean="0"/>
              <a:t>Sales Tax Caseload </a:t>
            </a:r>
            <a:r>
              <a:rPr lang="en-US" sz="1200" dirty="0"/>
              <a:t>Subaccount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50" dirty="0"/>
              <a:t>(1</a:t>
            </a:r>
            <a:r>
              <a:rPr lang="en-US" sz="1050" baseline="30000" dirty="0"/>
              <a:t>st</a:t>
            </a:r>
            <a:r>
              <a:rPr lang="en-US" sz="1050" dirty="0"/>
              <a:t> call on Growth)</a:t>
            </a:r>
          </a:p>
        </p:txBody>
      </p:sp>
      <p:cxnSp>
        <p:nvCxnSpPr>
          <p:cNvPr id="140311" name="Straight Connector 61"/>
          <p:cNvCxnSpPr>
            <a:cxnSpLocks noChangeShapeType="1"/>
          </p:cNvCxnSpPr>
          <p:nvPr/>
        </p:nvCxnSpPr>
        <p:spPr bwMode="auto">
          <a:xfrm>
            <a:off x="1779220" y="3612470"/>
            <a:ext cx="0" cy="13970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127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1991 Realignment Sales Tax Caseload Subaccount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4294967295"/>
          </p:nvPr>
        </p:nvSpPr>
        <p:spPr>
          <a:xfrm>
            <a:off x="297543" y="2492829"/>
            <a:ext cx="8258629" cy="40290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Reflects mandated growth in Social Services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Amount based on program expenditures, not caseload (two year process)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Calculation based on change in County cost due to mandated cost increases (i.e. growth in caseload)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Determined by comparison of County-specific costs from two years ago compared to last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Increased costs generally = more caseload growth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935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/>
          </p:nvPr>
        </p:nvSpPr>
        <p:spPr>
          <a:xfrm>
            <a:off x="76117" y="535967"/>
            <a:ext cx="6673026" cy="1021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1991 Realignment Growth Order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2" name="Down Arrow Callout 1"/>
          <p:cNvSpPr/>
          <p:nvPr/>
        </p:nvSpPr>
        <p:spPr>
          <a:xfrm>
            <a:off x="2263190" y="1719260"/>
            <a:ext cx="4214553" cy="1097280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TAX GROWTH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5419320" y="2824430"/>
            <a:ext cx="3405276" cy="1454727"/>
          </a:xfrm>
          <a:prstGeom prst="chevr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General Growth (balance)</a:t>
            </a:r>
          </a:p>
          <a:p>
            <a:r>
              <a:rPr lang="en-US" sz="1200" dirty="0">
                <a:solidFill>
                  <a:schemeClr val="tx1"/>
                </a:solidFill>
              </a:rPr>
              <a:t>MH (approx. 40%)</a:t>
            </a:r>
          </a:p>
          <a:p>
            <a:r>
              <a:rPr lang="en-US" sz="1200" dirty="0">
                <a:solidFill>
                  <a:schemeClr val="tx1"/>
                </a:solidFill>
              </a:rPr>
              <a:t>Health (</a:t>
            </a:r>
            <a:r>
              <a:rPr lang="en-US" sz="1200" dirty="0" smtClean="0">
                <a:solidFill>
                  <a:schemeClr val="tx1"/>
                </a:solidFill>
              </a:rPr>
              <a:t>18.4545%)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Family Support (balance)</a:t>
            </a:r>
          </a:p>
        </p:txBody>
      </p:sp>
      <p:sp>
        <p:nvSpPr>
          <p:cNvPr id="10" name="Chevron 9"/>
          <p:cNvSpPr/>
          <p:nvPr/>
        </p:nvSpPr>
        <p:spPr>
          <a:xfrm>
            <a:off x="2601911" y="2824430"/>
            <a:ext cx="3405276" cy="1454727"/>
          </a:xfrm>
          <a:prstGeom prst="chevr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CMSP = 4.027% of remaining </a:t>
            </a:r>
            <a:r>
              <a:rPr lang="en-US" sz="1600" dirty="0" smtClean="0">
                <a:solidFill>
                  <a:schemeClr val="tx1"/>
                </a:solidFill>
              </a:rPr>
              <a:t>growth + 4.027% of total caseload growth </a:t>
            </a:r>
            <a:r>
              <a:rPr lang="en-US" sz="1200" dirty="0" smtClean="0">
                <a:solidFill>
                  <a:schemeClr val="tx1"/>
                </a:solidFill>
              </a:rPr>
              <a:t>(if deposit to caseload growth exceeds $20M)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0460" y="2816540"/>
            <a:ext cx="3023473" cy="145472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Caseload Growth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2373332" y="4540780"/>
            <a:ext cx="4214553" cy="109728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VLF GROWTH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4565816" y="5624143"/>
            <a:ext cx="3657600" cy="914400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General Growth (balance)</a:t>
            </a:r>
          </a:p>
          <a:p>
            <a:r>
              <a:rPr lang="en-US" sz="1400" dirty="0">
                <a:solidFill>
                  <a:schemeClr val="tx1"/>
                </a:solidFill>
              </a:rPr>
              <a:t>MH (approx. 40%)</a:t>
            </a:r>
          </a:p>
          <a:p>
            <a:r>
              <a:rPr lang="en-US" sz="1400" dirty="0">
                <a:solidFill>
                  <a:schemeClr val="tx1"/>
                </a:solidFill>
              </a:rPr>
              <a:t>Health (</a:t>
            </a:r>
            <a:r>
              <a:rPr lang="en-US" sz="1400" dirty="0" smtClean="0">
                <a:solidFill>
                  <a:schemeClr val="tx1"/>
                </a:solidFill>
              </a:rPr>
              <a:t>18.4545%)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Family Support (balance)</a:t>
            </a:r>
          </a:p>
        </p:txBody>
      </p:sp>
      <p:sp>
        <p:nvSpPr>
          <p:cNvPr id="14" name="Pentagon 13"/>
          <p:cNvSpPr/>
          <p:nvPr/>
        </p:nvSpPr>
        <p:spPr>
          <a:xfrm>
            <a:off x="1211628" y="5616253"/>
            <a:ext cx="3657600" cy="9144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CMSP = 4.027% of Growth</a:t>
            </a:r>
          </a:p>
        </p:txBody>
      </p:sp>
    </p:spTree>
    <p:extLst>
      <p:ext uri="{BB962C8B-B14F-4D97-AF65-F5344CB8AC3E}">
        <p14:creationId xmlns:p14="http://schemas.microsoft.com/office/powerpoint/2010/main" val="1222377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0" y="654658"/>
            <a:ext cx="5976339" cy="102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 90 Changes to 1991 Realignment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771" y="2103210"/>
            <a:ext cx="8272915" cy="3970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SB 90 established a revised IHSS MOE in FY 17/18 and included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A committed amount of one-time State </a:t>
            </a:r>
            <a:r>
              <a:rPr lang="en-US" sz="2800" dirty="0"/>
              <a:t>G</a:t>
            </a:r>
            <a:r>
              <a:rPr lang="en-US" sz="2800" dirty="0" smtClean="0"/>
              <a:t>eneral funds to counties for several years An Accelerated flow of Social Services </a:t>
            </a:r>
            <a:r>
              <a:rPr lang="en-US" sz="2800" dirty="0"/>
              <a:t>R</a:t>
            </a:r>
            <a:r>
              <a:rPr lang="en-US" sz="2800" dirty="0" smtClean="0"/>
              <a:t>ealignment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Temporarily redirected VLF Realignment from the Family </a:t>
            </a:r>
            <a:r>
              <a:rPr lang="en-US" sz="2800" dirty="0"/>
              <a:t>S</a:t>
            </a:r>
            <a:r>
              <a:rPr lang="en-US" sz="2800" dirty="0" smtClean="0"/>
              <a:t>upport, Health, &amp; Mental </a:t>
            </a:r>
            <a:r>
              <a:rPr lang="en-US" sz="2800" dirty="0"/>
              <a:t>H</a:t>
            </a:r>
            <a:r>
              <a:rPr lang="en-US" sz="2800" dirty="0" smtClean="0"/>
              <a:t>ealth Subaccounts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52883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4294967295"/>
          </p:nvPr>
        </p:nvSpPr>
        <p:spPr>
          <a:xfrm>
            <a:off x="232229" y="2025650"/>
            <a:ext cx="8985250" cy="43195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It is projected that 100% of sales tax growth will go towards caseload growth for the foreseeable future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Growth for IHSS caseload will be advanced prospectively and not after costs incurred (no two year wait)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Final reconciliation for IHSS caseload growth in 2 years to capture bargaining and any other net unfunded </a:t>
            </a:r>
            <a:r>
              <a:rPr lang="en-US" sz="2000" dirty="0" smtClean="0">
                <a:solidFill>
                  <a:schemeClr val="tx1"/>
                </a:solidFill>
              </a:rPr>
              <a:t>costs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2-year caseload growth </a:t>
            </a:r>
            <a:r>
              <a:rPr lang="en-US" sz="2000" dirty="0" smtClean="0">
                <a:solidFill>
                  <a:schemeClr val="tx1"/>
                </a:solidFill>
              </a:rPr>
              <a:t>process continues </a:t>
            </a:r>
            <a:r>
              <a:rPr lang="en-US" sz="2000" dirty="0">
                <a:solidFill>
                  <a:schemeClr val="tx1"/>
                </a:solidFill>
              </a:rPr>
              <a:t>for non-IHSS S</a:t>
            </a:r>
            <a:r>
              <a:rPr lang="en-US" sz="2000" dirty="0" smtClean="0">
                <a:solidFill>
                  <a:schemeClr val="tx1"/>
                </a:solidFill>
              </a:rPr>
              <a:t>ocial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ervices </a:t>
            </a:r>
            <a:r>
              <a:rPr lang="en-US" sz="2000" dirty="0">
                <a:solidFill>
                  <a:schemeClr val="tx1"/>
                </a:solidFill>
              </a:rPr>
              <a:t>programs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For three years, 100% of VLF growth for Family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upport subaccount, and the Mental 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</a:rPr>
              <a:t>ealth and Health subaccounts will be redirected to cover IHSS costs when sales tax realignment is insufficient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In the fourth and fifth year, 50% of VLF growth </a:t>
            </a:r>
            <a:r>
              <a:rPr lang="en-US" sz="2000" dirty="0">
                <a:solidFill>
                  <a:schemeClr val="tx1"/>
                </a:solidFill>
              </a:rPr>
              <a:t>for </a:t>
            </a:r>
            <a:r>
              <a:rPr lang="en-US" sz="2000" dirty="0" smtClean="0">
                <a:solidFill>
                  <a:schemeClr val="tx1"/>
                </a:solidFill>
              </a:rPr>
              <a:t>Family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upport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ubaccount</a:t>
            </a:r>
            <a:r>
              <a:rPr lang="en-US" sz="2000" dirty="0">
                <a:solidFill>
                  <a:schemeClr val="tx1"/>
                </a:solidFill>
              </a:rPr>
              <a:t>, and the </a:t>
            </a:r>
            <a:r>
              <a:rPr lang="en-US" sz="2000" dirty="0" smtClean="0">
                <a:solidFill>
                  <a:schemeClr val="tx1"/>
                </a:solidFill>
              </a:rPr>
              <a:t>Mental 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</a:rPr>
              <a:t>ealth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Health </a:t>
            </a:r>
            <a:r>
              <a:rPr lang="en-US" sz="2000" dirty="0">
                <a:solidFill>
                  <a:schemeClr val="tx1"/>
                </a:solidFill>
              </a:rPr>
              <a:t>subaccounts </a:t>
            </a:r>
            <a:r>
              <a:rPr lang="en-US" sz="2000" dirty="0" smtClean="0">
                <a:solidFill>
                  <a:schemeClr val="tx1"/>
                </a:solidFill>
              </a:rPr>
              <a:t>will be redirected to cover IHSS costs when sales tax is insufficient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In the sixth year, growth will go back to the normal flow (But – prior VLF redirection is permanent)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8849" name="Title 3"/>
          <p:cNvSpPr>
            <a:spLocks noGrp="1"/>
          </p:cNvSpPr>
          <p:nvPr>
            <p:ph type="title" idx="4294967295"/>
          </p:nvPr>
        </p:nvSpPr>
        <p:spPr>
          <a:xfrm>
            <a:off x="2561770" y="153761"/>
            <a:ext cx="6364515" cy="102235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1991 Realignment Growth Flow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(SB 90)</a:t>
            </a:r>
          </a:p>
        </p:txBody>
      </p:sp>
    </p:spTree>
    <p:extLst>
      <p:ext uri="{BB962C8B-B14F-4D97-AF65-F5344CB8AC3E}">
        <p14:creationId xmlns:p14="http://schemas.microsoft.com/office/powerpoint/2010/main" val="25848768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/>
          </p:nvPr>
        </p:nvSpPr>
        <p:spPr>
          <a:xfrm>
            <a:off x="115913" y="509515"/>
            <a:ext cx="5976339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/>
              <a:t>1991 Realignment Growth </a:t>
            </a:r>
            <a:br>
              <a:rPr lang="en-US" sz="3600" dirty="0"/>
            </a:br>
            <a:r>
              <a:rPr lang="en-US" sz="3600" dirty="0"/>
              <a:t>Expected flow (SB 90)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2348255" y="2231836"/>
            <a:ext cx="4214553" cy="1097280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TAX GROWTH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5504385" y="3337006"/>
            <a:ext cx="3405276" cy="145472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General Growth (balance)</a:t>
            </a:r>
          </a:p>
          <a:p>
            <a:r>
              <a:rPr lang="en-US" sz="1200" dirty="0">
                <a:solidFill>
                  <a:schemeClr val="tx1"/>
                </a:solidFill>
              </a:rPr>
              <a:t>MH (approx. 40%)</a:t>
            </a:r>
          </a:p>
          <a:p>
            <a:r>
              <a:rPr lang="en-US" sz="1200" dirty="0">
                <a:solidFill>
                  <a:schemeClr val="tx1"/>
                </a:solidFill>
              </a:rPr>
              <a:t>Health (</a:t>
            </a:r>
            <a:r>
              <a:rPr lang="en-US" sz="1200" dirty="0" smtClean="0">
                <a:solidFill>
                  <a:schemeClr val="tx1"/>
                </a:solidFill>
              </a:rPr>
              <a:t>18.4545%)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Family Support (balance)</a:t>
            </a:r>
          </a:p>
        </p:txBody>
      </p:sp>
      <p:sp>
        <p:nvSpPr>
          <p:cNvPr id="10" name="Chevron 9"/>
          <p:cNvSpPr/>
          <p:nvPr/>
        </p:nvSpPr>
        <p:spPr>
          <a:xfrm>
            <a:off x="2686976" y="3337006"/>
            <a:ext cx="3405276" cy="145472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CMSP = 4.027% of remaining </a:t>
            </a:r>
            <a:r>
              <a:rPr lang="en-US" sz="1600" dirty="0" smtClean="0">
                <a:solidFill>
                  <a:schemeClr val="tx1"/>
                </a:solidFill>
              </a:rPr>
              <a:t>growth + 4.027% of total caseload growth </a:t>
            </a:r>
            <a:r>
              <a:rPr lang="en-US" sz="1200" dirty="0" smtClean="0">
                <a:solidFill>
                  <a:schemeClr val="tx1"/>
                </a:solidFill>
              </a:rPr>
              <a:t>(if deposit to caseload growth exceeds $20M)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55525" y="3329116"/>
            <a:ext cx="3023473" cy="145472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100% towards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Caseload Growth </a:t>
            </a:r>
            <a:r>
              <a:rPr lang="en-US" sz="1400" i="1" dirty="0" smtClean="0">
                <a:solidFill>
                  <a:schemeClr val="tx1"/>
                </a:solidFill>
              </a:rPr>
              <a:t>(after base achieved)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507636" y="3210632"/>
            <a:ext cx="1916206" cy="1581101"/>
          </a:xfrm>
          <a:prstGeom prst="mathMultiply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140522" y="3223386"/>
            <a:ext cx="1916206" cy="1581101"/>
          </a:xfrm>
          <a:prstGeom prst="mathMultiply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2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/>
          </p:nvPr>
        </p:nvSpPr>
        <p:spPr>
          <a:xfrm>
            <a:off x="68860" y="479790"/>
            <a:ext cx="5976339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/>
              <a:t>1991 Realignment Growth </a:t>
            </a:r>
            <a:br>
              <a:rPr lang="en-US" sz="3600" dirty="0"/>
            </a:br>
            <a:r>
              <a:rPr lang="en-US" sz="3600" dirty="0"/>
              <a:t>Expected Flow (SB 90)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2149587" y="2285555"/>
            <a:ext cx="4214553" cy="896051"/>
          </a:xfrm>
          <a:prstGeom prst="downArrow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VLF GROWTH </a:t>
            </a:r>
          </a:p>
          <a:p>
            <a:pPr algn="ctr"/>
            <a:r>
              <a:rPr lang="en-US" sz="1400" dirty="0" smtClean="0"/>
              <a:t>(for FY 16/17, FY 17/18 &amp; FY 18/19)</a:t>
            </a:r>
            <a:endParaRPr lang="en-US" sz="1400" dirty="0"/>
          </a:p>
        </p:txBody>
      </p:sp>
      <p:sp>
        <p:nvSpPr>
          <p:cNvPr id="13" name="Chevron 12"/>
          <p:cNvSpPr/>
          <p:nvPr/>
        </p:nvSpPr>
        <p:spPr>
          <a:xfrm>
            <a:off x="4368965" y="3248372"/>
            <a:ext cx="3657600" cy="914400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General Growth (balance)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MH (approx. 40%)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Health (18.4545%)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Family Support (balance)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919159" y="3242117"/>
            <a:ext cx="3657600" cy="9144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100%</a:t>
            </a:r>
            <a:r>
              <a:rPr lang="en-US" sz="1400" dirty="0" smtClean="0">
                <a:solidFill>
                  <a:schemeClr val="tx1"/>
                </a:solidFill>
              </a:rPr>
              <a:t> of growth goes to Social 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4276" y="1784419"/>
            <a:ext cx="243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W&amp;I Code 17606.20(c)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5135202" y="2908766"/>
            <a:ext cx="1916206" cy="1581101"/>
          </a:xfrm>
          <a:prstGeom prst="mathMultiply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Callout 17"/>
          <p:cNvSpPr/>
          <p:nvPr/>
        </p:nvSpPr>
        <p:spPr>
          <a:xfrm>
            <a:off x="2149587" y="4582962"/>
            <a:ext cx="4333335" cy="896051"/>
          </a:xfrm>
          <a:prstGeom prst="downArrowCallout">
            <a:avLst/>
          </a:prstGeom>
          <a:solidFill>
            <a:srgbClr val="CC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VLF GROWTH </a:t>
            </a:r>
          </a:p>
          <a:p>
            <a:pPr algn="ctr"/>
            <a:r>
              <a:rPr lang="en-US" sz="1400" dirty="0" smtClean="0"/>
              <a:t>(for FY 19/20 &amp; FY 20/21)</a:t>
            </a:r>
            <a:endParaRPr lang="en-US" sz="1400" dirty="0"/>
          </a:p>
        </p:txBody>
      </p:sp>
      <p:sp>
        <p:nvSpPr>
          <p:cNvPr id="19" name="Chevron 18"/>
          <p:cNvSpPr/>
          <p:nvPr/>
        </p:nvSpPr>
        <p:spPr>
          <a:xfrm>
            <a:off x="4368965" y="5551143"/>
            <a:ext cx="3657600" cy="9144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General Growth (balance)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MH (approx. 40%)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Health (18.4545%)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Family Support (balance)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919159" y="5545779"/>
            <a:ext cx="3657600" cy="9144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5</a:t>
            </a:r>
            <a:r>
              <a:rPr lang="en-US" sz="2400" dirty="0" smtClean="0">
                <a:solidFill>
                  <a:srgbClr val="0070C0"/>
                </a:solidFill>
              </a:rPr>
              <a:t>0%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of growth goes to Social Services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49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168083" y="501661"/>
            <a:ext cx="5753361" cy="1021600"/>
          </a:xfrm>
        </p:spPr>
        <p:txBody>
          <a:bodyPr/>
          <a:lstStyle/>
          <a:p>
            <a:pPr eaLnBrk="1" hangingPunct="1"/>
            <a:r>
              <a:rPr lang="en-US" sz="5400" dirty="0">
                <a:effectLst/>
              </a:rPr>
              <a:t>Agenda – Day 2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0" y="1981200"/>
            <a:ext cx="8382000" cy="46482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Tools and Models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Recap - Similarities &amp;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Differences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Outcomes &amp; Opportunities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 Activity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Trends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Realigned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View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Discussion &amp; Wrap-up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rgbClr val="FFC000"/>
              </a:buClr>
              <a:buFont typeface="Wingdings" pitchFamily="2" charset="2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59113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1991 MOE Requirements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3528" y="2039257"/>
            <a:ext cx="7014071" cy="30718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Mental Health (WIC 17608.05)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Social Services (None)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Health (WIC 17608.1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016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1991 Transfer Options</a:t>
            </a:r>
            <a:endParaRPr 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70460" y="2784703"/>
            <a:ext cx="8654226" cy="3778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None for CalWORKs </a:t>
            </a:r>
            <a:r>
              <a:rPr lang="en-US" sz="2600" dirty="0">
                <a:solidFill>
                  <a:schemeClr val="tx1"/>
                </a:solidFill>
              </a:rPr>
              <a:t>MOE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None for </a:t>
            </a:r>
            <a:r>
              <a:rPr lang="en-US" sz="2600" dirty="0">
                <a:solidFill>
                  <a:schemeClr val="tx1"/>
                </a:solidFill>
              </a:rPr>
              <a:t>Family Support Account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May reallocate money among accounts, not to exceed 10% of amount deposited for that fiscal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May reallocate </a:t>
            </a:r>
            <a:r>
              <a:rPr lang="en-US" sz="2600" dirty="0" err="1">
                <a:solidFill>
                  <a:schemeClr val="tx1"/>
                </a:solidFill>
              </a:rPr>
              <a:t>addt’l</a:t>
            </a:r>
            <a:r>
              <a:rPr lang="en-US" sz="2600" dirty="0">
                <a:solidFill>
                  <a:schemeClr val="tx1"/>
                </a:solidFill>
              </a:rPr>
              <a:t>. 10% from health to social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May reallocate </a:t>
            </a:r>
            <a:r>
              <a:rPr lang="en-US" sz="2600" dirty="0" err="1">
                <a:solidFill>
                  <a:schemeClr val="tx1"/>
                </a:solidFill>
              </a:rPr>
              <a:t>addt’l</a:t>
            </a:r>
            <a:r>
              <a:rPr lang="en-US" sz="2600" dirty="0">
                <a:solidFill>
                  <a:schemeClr val="tx1"/>
                </a:solidFill>
              </a:rPr>
              <a:t>. 10% from social services to mental health or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Must go to BOS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Must notify SCO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29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-US" sz="4400" dirty="0"/>
              <a:t>2011 Realignment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05618" y="2351314"/>
            <a:ext cx="9015211" cy="4251486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 “Public Safety” Realignment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Code 30025-30029.12)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Behavioral Health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Protective Services (Social Services)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Law Enforcement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 “Public Safety” Realignment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Code 30025-30029.12)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1.06 cent sales tax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$489 million vehicle license fees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9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21930" y="3053661"/>
            <a:ext cx="157942" cy="3566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3774666"/>
              </p:ext>
            </p:extLst>
          </p:nvPr>
        </p:nvGraphicFramePr>
        <p:xfrm>
          <a:off x="977311" y="12809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6084681" y="2629072"/>
            <a:ext cx="698269" cy="21613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6791226" y="1471303"/>
            <a:ext cx="1446415" cy="1679171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Excess goes to</a:t>
            </a:r>
          </a:p>
          <a:p>
            <a:pPr algn="ctr"/>
            <a:r>
              <a:rPr lang="en-US" dirty="0"/>
              <a:t>GROWTH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10637" y="629928"/>
            <a:ext cx="6323178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4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3600" dirty="0"/>
              <a:t>Local Revenue Fund 2011</a:t>
            </a:r>
            <a:br>
              <a:rPr lang="en-US" sz="3600" dirty="0"/>
            </a:br>
            <a:r>
              <a:rPr lang="en-US" sz="3600" dirty="0"/>
              <a:t>State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076" y="1471303"/>
            <a:ext cx="291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 Light" panose="020F0302020204030204" pitchFamily="34" charset="0"/>
              </a:rPr>
              <a:t>Gov</a:t>
            </a:r>
            <a:r>
              <a:rPr lang="en-US" dirty="0">
                <a:latin typeface="Calibri Light" panose="020F0302020204030204" pitchFamily="34" charset="0"/>
              </a:rPr>
              <a:t> Code Section 30027.8</a:t>
            </a:r>
          </a:p>
        </p:txBody>
      </p:sp>
    </p:spTree>
    <p:extLst>
      <p:ext uri="{BB962C8B-B14F-4D97-AF65-F5344CB8AC3E}">
        <p14:creationId xmlns:p14="http://schemas.microsoft.com/office/powerpoint/2010/main" val="23166752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5120708"/>
              </p:ext>
            </p:extLst>
          </p:nvPr>
        </p:nvGraphicFramePr>
        <p:xfrm>
          <a:off x="2034463" y="1627570"/>
          <a:ext cx="5568248" cy="342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Up Arrow 15"/>
          <p:cNvSpPr/>
          <p:nvPr/>
        </p:nvSpPr>
        <p:spPr>
          <a:xfrm>
            <a:off x="3455299" y="5052591"/>
            <a:ext cx="2726575" cy="1429789"/>
          </a:xfrm>
          <a:prstGeom prst="upArrow">
            <a:avLst>
              <a:gd name="adj1" fmla="val 50000"/>
              <a:gd name="adj2" fmla="val 348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ookman Old Style" panose="02050604050505020204" pitchFamily="18" charset="0"/>
                <a:cs typeface="Aharoni" panose="02010803020104030203" pitchFamily="2" charset="-79"/>
              </a:rPr>
              <a:t>Guaranteed</a:t>
            </a:r>
          </a:p>
          <a:p>
            <a:pPr algn="ctr"/>
            <a:r>
              <a:rPr lang="en-US" sz="1600" dirty="0">
                <a:latin typeface="Bookman Old Style" panose="02050604050505020204" pitchFamily="18" charset="0"/>
                <a:cs typeface="Aharoni" panose="02010803020104030203" pitchFamily="2" charset="-79"/>
              </a:rPr>
              <a:t>$93.379M per month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5773" y="605378"/>
            <a:ext cx="571689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3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en-US" dirty="0"/>
              <a:t>Mental Health Account</a:t>
            </a:r>
            <a:br>
              <a:rPr lang="en-US" dirty="0"/>
            </a:br>
            <a:r>
              <a:rPr lang="en-US" dirty="0"/>
              <a:t>State Structure</a:t>
            </a:r>
          </a:p>
        </p:txBody>
      </p:sp>
    </p:spTree>
    <p:extLst>
      <p:ext uri="{BB962C8B-B14F-4D97-AF65-F5344CB8AC3E}">
        <p14:creationId xmlns:p14="http://schemas.microsoft.com/office/powerpoint/2010/main" val="2356947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0732267"/>
              </p:ext>
            </p:extLst>
          </p:nvPr>
        </p:nvGraphicFramePr>
        <p:xfrm>
          <a:off x="1036868" y="10582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325042" y="4781876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Adoption Assistance Program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5042" y="5005858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Foster Care Assistance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25041" y="5259166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Adoptions - Admin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25038" y="6078781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Child Welfare Services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25039" y="5787257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Adult Protective Services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25040" y="5512936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Child Abuse Prevention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037" y="6332088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Foster Care Administration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94468" y="4784359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Substance Abuse Fund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94468" y="5008341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Mental Health Fund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6300529" y="5381840"/>
            <a:ext cx="2194560" cy="715355"/>
          </a:xfrm>
          <a:prstGeom prst="borderCallout1">
            <a:avLst>
              <a:gd name="adj1" fmla="val -3329"/>
              <a:gd name="adj2" fmla="val 57521"/>
              <a:gd name="adj3" fmla="val -111774"/>
              <a:gd name="adj4" fmla="val 382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Women &amp; Children’s Residential Treatment Special Account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401535" y="79701"/>
            <a:ext cx="7983538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3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Services Account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Structure</a:t>
            </a:r>
          </a:p>
        </p:txBody>
      </p:sp>
      <p:sp>
        <p:nvSpPr>
          <p:cNvPr id="17" name="Up Arrow 16"/>
          <p:cNvSpPr/>
          <p:nvPr/>
        </p:nvSpPr>
        <p:spPr>
          <a:xfrm>
            <a:off x="6300529" y="6118748"/>
            <a:ext cx="2173460" cy="739252"/>
          </a:xfrm>
          <a:prstGeom prst="upArrow">
            <a:avLst>
              <a:gd name="adj1" fmla="val 50000"/>
              <a:gd name="adj2" fmla="val 348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  <a:cs typeface="Aharoni" panose="02010803020104030203" pitchFamily="2" charset="-79"/>
              </a:rPr>
              <a:t>Guaranteed</a:t>
            </a:r>
          </a:p>
          <a:p>
            <a:pPr algn="ctr"/>
            <a:r>
              <a:rPr lang="en-US" sz="1200" dirty="0">
                <a:latin typeface="Bookman Old Style" panose="02050604050505020204" pitchFamily="18" charset="0"/>
                <a:cs typeface="Aharoni" panose="02010803020104030203" pitchFamily="2" charset="-79"/>
              </a:rPr>
              <a:t>$5.104M</a:t>
            </a:r>
          </a:p>
          <a:p>
            <a:pPr algn="ctr"/>
            <a:r>
              <a:rPr lang="en-US" sz="1200" dirty="0">
                <a:latin typeface="Bookman Old Style" panose="02050604050505020204" pitchFamily="18" charset="0"/>
                <a:cs typeface="Aharoni" panose="02010803020104030203" pitchFamily="2" charset="-79"/>
              </a:rPr>
              <a:t>Per year</a:t>
            </a:r>
          </a:p>
        </p:txBody>
      </p:sp>
    </p:spTree>
    <p:extLst>
      <p:ext uri="{BB962C8B-B14F-4D97-AF65-F5344CB8AC3E}">
        <p14:creationId xmlns:p14="http://schemas.microsoft.com/office/powerpoint/2010/main" val="37967386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7465237"/>
              </p:ext>
            </p:extLst>
          </p:nvPr>
        </p:nvGraphicFramePr>
        <p:xfrm>
          <a:off x="805871" y="1224838"/>
          <a:ext cx="7305564" cy="303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322647" y="4265910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Adoption Assistance Program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2647" y="4489892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Foster Care Assistance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22646" y="4743200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Adoptions - Admin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22643" y="5562815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Child Welfare Services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22644" y="5271291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Adult Protective Services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22645" y="4996970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Child Abuse Prevention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2642" y="5816122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Foster Care Administration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17628" y="4265910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Substance Abuse Fund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17628" y="4489892"/>
            <a:ext cx="2152997" cy="2327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Mental Health Fund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5916875" y="4900574"/>
            <a:ext cx="2194560" cy="715355"/>
          </a:xfrm>
          <a:prstGeom prst="borderCallout1">
            <a:avLst>
              <a:gd name="adj1" fmla="val -3329"/>
              <a:gd name="adj2" fmla="val 57521"/>
              <a:gd name="adj3" fmla="val -111774"/>
              <a:gd name="adj4" fmla="val 382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Women &amp; Children’s Residential Treatment Special Account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97505" y="132364"/>
            <a:ext cx="7983538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Services Account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County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Structure</a:t>
            </a:r>
          </a:p>
        </p:txBody>
      </p:sp>
      <p:sp>
        <p:nvSpPr>
          <p:cNvPr id="17" name="Up Arrow 16"/>
          <p:cNvSpPr/>
          <p:nvPr/>
        </p:nvSpPr>
        <p:spPr>
          <a:xfrm>
            <a:off x="6357768" y="5731032"/>
            <a:ext cx="2173460" cy="739252"/>
          </a:xfrm>
          <a:prstGeom prst="upArrow">
            <a:avLst>
              <a:gd name="adj1" fmla="val 50000"/>
              <a:gd name="adj2" fmla="val 348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  <a:cs typeface="Aharoni" panose="02010803020104030203" pitchFamily="2" charset="-79"/>
              </a:rPr>
              <a:t>Guaranteed</a:t>
            </a:r>
          </a:p>
          <a:p>
            <a:pPr algn="ctr"/>
            <a:r>
              <a:rPr lang="en-US" sz="1200" dirty="0">
                <a:latin typeface="Bookman Old Style" panose="02050604050505020204" pitchFamily="18" charset="0"/>
                <a:cs typeface="Aharoni" panose="02010803020104030203" pitchFamily="2" charset="-79"/>
              </a:rPr>
              <a:t>$5.104M</a:t>
            </a:r>
          </a:p>
          <a:p>
            <a:pPr algn="ctr"/>
            <a:r>
              <a:rPr lang="en-US" sz="1200" dirty="0">
                <a:latin typeface="Bookman Old Style" panose="02050604050505020204" pitchFamily="18" charset="0"/>
                <a:cs typeface="Aharoni" panose="02010803020104030203" pitchFamily="2" charset="-79"/>
              </a:rPr>
              <a:t>Per year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4961046" y="3667081"/>
            <a:ext cx="276250" cy="261938"/>
          </a:xfrm>
          <a:prstGeom prst="rightArrow">
            <a:avLst>
              <a:gd name="adj1" fmla="val 64702"/>
              <a:gd name="adj2" fmla="val 54901"/>
            </a:avLst>
          </a:prstGeom>
          <a:gradFill>
            <a:gsLst>
              <a:gs pos="3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4E5B6F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5400000">
            <a:off x="3646183" y="3602637"/>
            <a:ext cx="319088" cy="299502"/>
          </a:xfrm>
          <a:prstGeom prst="downArrow">
            <a:avLst/>
          </a:prstGeom>
          <a:gradFill>
            <a:gsLst>
              <a:gs pos="3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4E5B6F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949515" y="3481800"/>
            <a:ext cx="1019175" cy="782638"/>
          </a:xfrm>
          <a:custGeom>
            <a:avLst/>
            <a:gdLst>
              <a:gd name="connsiteX0" fmla="*/ 0 w 936697"/>
              <a:gd name="connsiteY0" fmla="*/ 0 h 1248445"/>
              <a:gd name="connsiteX1" fmla="*/ 936697 w 936697"/>
              <a:gd name="connsiteY1" fmla="*/ 0 h 1248445"/>
              <a:gd name="connsiteX2" fmla="*/ 936697 w 936697"/>
              <a:gd name="connsiteY2" fmla="*/ 1248445 h 1248445"/>
              <a:gd name="connsiteX3" fmla="*/ 0 w 936697"/>
              <a:gd name="connsiteY3" fmla="*/ 1248445 h 1248445"/>
              <a:gd name="connsiteX4" fmla="*/ 0 w 936697"/>
              <a:gd name="connsiteY4" fmla="*/ 0 h 124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697" h="1248445">
                <a:moveTo>
                  <a:pt x="0" y="0"/>
                </a:moveTo>
                <a:lnTo>
                  <a:pt x="936697" y="0"/>
                </a:lnTo>
                <a:lnTo>
                  <a:pt x="936697" y="1248445"/>
                </a:lnTo>
                <a:lnTo>
                  <a:pt x="0" y="12484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b="1" dirty="0">
                <a:solidFill>
                  <a:srgbClr val="475365"/>
                </a:solidFill>
                <a:latin typeface="Candara" panose="020E0502030303020204" pitchFamily="34" charset="0"/>
              </a:rPr>
              <a:t>Ability to transfer up to 10% of the lesser subaccount between these Subaccounts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59161" y="5016424"/>
            <a:ext cx="1798983" cy="1202757"/>
          </a:xfrm>
          <a:prstGeom prst="rect">
            <a:avLst/>
          </a:prstGeom>
          <a:gradFill>
            <a:gsLst>
              <a:gs pos="3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000" b="1" dirty="0">
                <a:solidFill>
                  <a:srgbClr val="475365"/>
                </a:solidFill>
                <a:latin typeface="Candara" panose="020E0502030303020204" pitchFamily="34" charset="0"/>
              </a:rPr>
              <a:t>Support Services Reserve Subaccount </a:t>
            </a:r>
          </a:p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000" b="1" dirty="0">
                <a:solidFill>
                  <a:srgbClr val="475365"/>
                </a:solidFill>
                <a:latin typeface="Candara" panose="020E0502030303020204" pitchFamily="34" charset="0"/>
              </a:rPr>
              <a:t>(Local option – subject to direction of BOS)</a:t>
            </a:r>
          </a:p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000" b="1" dirty="0">
                <a:solidFill>
                  <a:srgbClr val="475365"/>
                </a:solidFill>
                <a:latin typeface="Candara" panose="020E0502030303020204" pitchFamily="34" charset="0"/>
              </a:rPr>
              <a:t>Up to 5% of total allocated subaccount for preceding year </a:t>
            </a:r>
          </a:p>
        </p:txBody>
      </p:sp>
      <p:sp>
        <p:nvSpPr>
          <p:cNvPr id="24" name="Right Arrow 23"/>
          <p:cNvSpPr/>
          <p:nvPr/>
        </p:nvSpPr>
        <p:spPr bwMode="auto">
          <a:xfrm rot="2736732">
            <a:off x="3497867" y="4478461"/>
            <a:ext cx="863807" cy="142681"/>
          </a:xfrm>
          <a:prstGeom prst="rightArrow">
            <a:avLst>
              <a:gd name="adj1" fmla="val 64702"/>
              <a:gd name="adj2" fmla="val 54901"/>
            </a:avLst>
          </a:prstGeom>
          <a:gradFill>
            <a:gsLst>
              <a:gs pos="3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4E5B6F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2404976">
            <a:off x="4940160" y="4182111"/>
            <a:ext cx="141502" cy="781366"/>
          </a:xfrm>
          <a:prstGeom prst="downArrow">
            <a:avLst/>
          </a:prstGeom>
          <a:gradFill>
            <a:gsLst>
              <a:gs pos="3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4E5B6F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8073" y="2850320"/>
            <a:ext cx="1493598" cy="5778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COUNTY OPTIONS</a:t>
            </a:r>
          </a:p>
        </p:txBody>
      </p:sp>
    </p:spTree>
    <p:extLst>
      <p:ext uri="{BB962C8B-B14F-4D97-AF65-F5344CB8AC3E}">
        <p14:creationId xmlns:p14="http://schemas.microsoft.com/office/powerpoint/2010/main" val="17057745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308638" y="147839"/>
            <a:ext cx="6412630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sng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Law Enforcement Account</a:t>
            </a:r>
            <a:b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Structure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4590799"/>
              </p:ext>
            </p:extLst>
          </p:nvPr>
        </p:nvGraphicFramePr>
        <p:xfrm>
          <a:off x="991739" y="1021183"/>
          <a:ext cx="7012800" cy="541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7186711"/>
              </p:ext>
            </p:extLst>
          </p:nvPr>
        </p:nvGraphicFramePr>
        <p:xfrm>
          <a:off x="6618792" y="1207240"/>
          <a:ext cx="1507330" cy="327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618792" y="3825721"/>
            <a:ext cx="1557335" cy="1791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andara" panose="020E0502030303020204" pitchFamily="34" charset="0"/>
              </a:rPr>
              <a:t>Booking &amp; Processing fees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18792" y="4049702"/>
            <a:ext cx="1557335" cy="2595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Candara" panose="020E0502030303020204" pitchFamily="34" charset="0"/>
              </a:rPr>
              <a:t>CA Office of Emergency </a:t>
            </a:r>
            <a:r>
              <a:rPr lang="en-US" sz="800" dirty="0" err="1">
                <a:latin typeface="Candara" panose="020E0502030303020204" pitchFamily="34" charset="0"/>
              </a:rPr>
              <a:t>Svcs</a:t>
            </a:r>
            <a:endParaRPr lang="en-US" sz="800" dirty="0">
              <a:latin typeface="Candara" panose="020E0502030303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8791" y="4303010"/>
            <a:ext cx="1557335" cy="2595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Candara" panose="020E0502030303020204" pitchFamily="34" charset="0"/>
              </a:rPr>
              <a:t>Citizens Option Public Safety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18788" y="5122625"/>
            <a:ext cx="1557335" cy="2595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Candara" panose="020E0502030303020204" pitchFamily="34" charset="0"/>
              </a:rPr>
              <a:t>Juvenile Probation Camp Fund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18789" y="4831101"/>
            <a:ext cx="1557335" cy="2595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Candara" panose="020E0502030303020204" pitchFamily="34" charset="0"/>
              </a:rPr>
              <a:t>Juvenile Probation Activities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18790" y="4556780"/>
            <a:ext cx="1557335" cy="2595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Candara" panose="020E0502030303020204" pitchFamily="34" charset="0"/>
              </a:rPr>
              <a:t>Juvenile Justice Program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18787" y="5375932"/>
            <a:ext cx="1557335" cy="2595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Candara" panose="020E0502030303020204" pitchFamily="34" charset="0"/>
              </a:rPr>
              <a:t>Rural Small </a:t>
            </a:r>
            <a:r>
              <a:rPr lang="en-US" sz="800" dirty="0" err="1">
                <a:latin typeface="Candara" panose="020E0502030303020204" pitchFamily="34" charset="0"/>
              </a:rPr>
              <a:t>Cty</a:t>
            </a:r>
            <a:r>
              <a:rPr lang="en-US" sz="800" dirty="0">
                <a:latin typeface="Candara" panose="020E0502030303020204" pitchFamily="34" charset="0"/>
              </a:rPr>
              <a:t> Assistance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498139" y="1635888"/>
            <a:ext cx="1755903" cy="142978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Bookman Old Style" panose="02050604050505020204" pitchFamily="18" charset="0"/>
                <a:cs typeface="Aharoni" panose="02010803020104030203" pitchFamily="2" charset="-79"/>
              </a:rPr>
              <a:t>Guaranteed</a:t>
            </a:r>
          </a:p>
          <a:p>
            <a:pPr algn="ctr"/>
            <a:r>
              <a:rPr lang="en-US" sz="1400" dirty="0">
                <a:latin typeface="Bookman Old Style" panose="02050604050505020204" pitchFamily="18" charset="0"/>
                <a:cs typeface="Aharoni" panose="02010803020104030203" pitchFamily="2" charset="-79"/>
              </a:rPr>
              <a:t>$489.9M per year</a:t>
            </a:r>
          </a:p>
        </p:txBody>
      </p:sp>
    </p:spTree>
    <p:extLst>
      <p:ext uri="{BB962C8B-B14F-4D97-AF65-F5344CB8AC3E}">
        <p14:creationId xmlns:p14="http://schemas.microsoft.com/office/powerpoint/2010/main" val="41805001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7" y="517848"/>
            <a:ext cx="8026399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US" sz="3200" kern="1200" dirty="0"/>
              <a:t>Long Term Allocation Formula </a:t>
            </a:r>
            <a:br>
              <a:rPr lang="en-US" sz="3200" kern="1200" dirty="0"/>
            </a:br>
            <a:r>
              <a:rPr lang="en-US" sz="3200" kern="1200" dirty="0"/>
              <a:t>Base Funding Factors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8501"/>
              </p:ext>
            </p:extLst>
          </p:nvPr>
        </p:nvGraphicFramePr>
        <p:xfrm>
          <a:off x="1012694" y="2926874"/>
          <a:ext cx="7364896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3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1170h jail inmates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Felony</a:t>
                      </a:r>
                      <a:r>
                        <a:rPr lang="en-US" baseline="0" dirty="0"/>
                        <a:t> Probation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Crime and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Number of</a:t>
                      </a:r>
                      <a:r>
                        <a:rPr lang="en-US" baseline="0" dirty="0"/>
                        <a:t> serious crimes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Adult Population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Poverty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Small</a:t>
                      </a:r>
                      <a:r>
                        <a:rPr lang="en-US" baseline="0" dirty="0"/>
                        <a:t> county minimums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Presence of State prison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6330" y="2133031"/>
            <a:ext cx="317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Beginning FY 2015-16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27" y="-75735"/>
            <a:ext cx="8026399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4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Community Corrections (AB109)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75924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>
            <a:off x="4869812" y="4582532"/>
            <a:ext cx="2637463" cy="1103327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Law Enforcement Growth</a:t>
            </a:r>
          </a:p>
          <a:p>
            <a:pPr algn="ctr"/>
            <a:r>
              <a:rPr lang="en-US" sz="1600" dirty="0"/>
              <a:t>35%</a:t>
            </a:r>
          </a:p>
        </p:txBody>
      </p:sp>
      <p:sp>
        <p:nvSpPr>
          <p:cNvPr id="3" name="Can 2"/>
          <p:cNvSpPr/>
          <p:nvPr/>
        </p:nvSpPr>
        <p:spPr>
          <a:xfrm>
            <a:off x="1786546" y="2282923"/>
            <a:ext cx="5131220" cy="1405608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2011 REALIGNMENT GROWTH</a:t>
            </a:r>
          </a:p>
          <a:p>
            <a:pPr algn="ctr"/>
            <a:r>
              <a:rPr lang="en-US" sz="2400" dirty="0"/>
              <a:t>(Sales Tax)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06" y="3832860"/>
            <a:ext cx="831273" cy="823717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1079209" y="4552305"/>
            <a:ext cx="2533114" cy="1133554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Support Services Growth</a:t>
            </a:r>
          </a:p>
          <a:p>
            <a:pPr algn="ctr"/>
            <a:r>
              <a:rPr lang="en-US" sz="1600" dirty="0"/>
              <a:t>65%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12" y="3832860"/>
            <a:ext cx="831273" cy="752678"/>
          </a:xfrm>
          <a:prstGeom prst="rect">
            <a:avLst/>
          </a:prstGeom>
        </p:spPr>
      </p:pic>
      <p:sp>
        <p:nvSpPr>
          <p:cNvPr id="9" name="Can 8"/>
          <p:cNvSpPr/>
          <p:nvPr/>
        </p:nvSpPr>
        <p:spPr>
          <a:xfrm>
            <a:off x="7404438" y="2202067"/>
            <a:ext cx="1246910" cy="1103326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Base Restoration</a:t>
            </a:r>
          </a:p>
          <a:p>
            <a:pPr algn="ctr"/>
            <a:r>
              <a:rPr lang="en-US" sz="1400" dirty="0"/>
              <a:t> (if needed)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006183" y="2616193"/>
            <a:ext cx="370294" cy="13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0" y="573860"/>
            <a:ext cx="5302881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3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/>
              <a:t>Growth Account</a:t>
            </a:r>
          </a:p>
          <a:p>
            <a:r>
              <a:rPr lang="en-US" dirty="0"/>
              <a:t>State Structure</a:t>
            </a:r>
          </a:p>
        </p:txBody>
      </p:sp>
    </p:spTree>
    <p:extLst>
      <p:ext uri="{BB962C8B-B14F-4D97-AF65-F5344CB8AC3E}">
        <p14:creationId xmlns:p14="http://schemas.microsoft.com/office/powerpoint/2010/main" val="12441278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1991 and 2011 REALIGNMENT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25" y="5300599"/>
            <a:ext cx="4094400" cy="1046400"/>
          </a:xfrm>
        </p:spPr>
        <p:txBody>
          <a:bodyPr/>
          <a:lstStyle/>
          <a:p>
            <a:r>
              <a:rPr lang="en-US" sz="2800" b="1" dirty="0" smtClean="0"/>
              <a:t> History, Policy, Politics and People</a:t>
            </a:r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09658" y="5947911"/>
            <a:ext cx="271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CSAC Institute</a:t>
            </a:r>
          </a:p>
          <a:p>
            <a:pPr algn="r"/>
            <a:r>
              <a:rPr lang="en-US" b="1" dirty="0"/>
              <a:t>September  27 &amp; 28, 2018</a:t>
            </a:r>
          </a:p>
        </p:txBody>
      </p:sp>
    </p:spTree>
    <p:extLst>
      <p:ext uri="{BB962C8B-B14F-4D97-AF65-F5344CB8AC3E}">
        <p14:creationId xmlns:p14="http://schemas.microsoft.com/office/powerpoint/2010/main" val="2387806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2353002" y="112070"/>
            <a:ext cx="6166355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none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 Realignment (Sales Tax)</a:t>
            </a:r>
          </a:p>
          <a:p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 Calculation Summary</a:t>
            </a:r>
          </a:p>
        </p:txBody>
      </p:sp>
      <p:sp>
        <p:nvSpPr>
          <p:cNvPr id="9" name="Can 8"/>
          <p:cNvSpPr/>
          <p:nvPr/>
        </p:nvSpPr>
        <p:spPr>
          <a:xfrm>
            <a:off x="914240" y="4484401"/>
            <a:ext cx="3341077" cy="1514622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PRIOR YEAR PROTECTIVE SERVICES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BASE</a:t>
            </a:r>
          </a:p>
        </p:txBody>
      </p:sp>
      <p:sp>
        <p:nvSpPr>
          <p:cNvPr id="10" name="Can 9"/>
          <p:cNvSpPr/>
          <p:nvPr/>
        </p:nvSpPr>
        <p:spPr>
          <a:xfrm>
            <a:off x="914239" y="3305059"/>
            <a:ext cx="3341077" cy="1514622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PRIOR YEAR BEHAVIORAL HEALTH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BASE</a:t>
            </a:r>
          </a:p>
        </p:txBody>
      </p:sp>
      <p:sp>
        <p:nvSpPr>
          <p:cNvPr id="11" name="Can 10"/>
          <p:cNvSpPr/>
          <p:nvPr/>
        </p:nvSpPr>
        <p:spPr>
          <a:xfrm>
            <a:off x="914238" y="2871973"/>
            <a:ext cx="3341077" cy="777745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PRIOR YEAR PROTECTIVE </a:t>
            </a:r>
            <a:r>
              <a:rPr lang="en-US" sz="1400" dirty="0" smtClean="0">
                <a:latin typeface="+mj-lt"/>
                <a:cs typeface="Aharoni" panose="02010803020104030203" pitchFamily="2" charset="-79"/>
              </a:rPr>
              <a:t>SVCS</a:t>
            </a:r>
            <a:endParaRPr lang="en-US" sz="1400" dirty="0"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GROWTH RECEIPTS</a:t>
            </a:r>
          </a:p>
        </p:txBody>
      </p:sp>
      <p:sp>
        <p:nvSpPr>
          <p:cNvPr id="13" name="Can 12"/>
          <p:cNvSpPr/>
          <p:nvPr/>
        </p:nvSpPr>
        <p:spPr>
          <a:xfrm>
            <a:off x="914238" y="2250650"/>
            <a:ext cx="3341077" cy="777745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PRIOR YEAR BEHAVIORAL HEALTH </a:t>
            </a:r>
          </a:p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GROWTH RECEIPTS</a:t>
            </a:r>
          </a:p>
        </p:txBody>
      </p:sp>
      <p:sp>
        <p:nvSpPr>
          <p:cNvPr id="16" name="Can 15"/>
          <p:cNvSpPr/>
          <p:nvPr/>
        </p:nvSpPr>
        <p:spPr>
          <a:xfrm>
            <a:off x="4909771" y="4495283"/>
            <a:ext cx="3341077" cy="151462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  <a:cs typeface="Aharoni" panose="02010803020104030203" pitchFamily="2" charset="-79"/>
              </a:rPr>
              <a:t>PRIOR YEAR LAW ENFORCEMENT SERVICES BASE</a:t>
            </a:r>
          </a:p>
        </p:txBody>
      </p:sp>
      <p:sp>
        <p:nvSpPr>
          <p:cNvPr id="17" name="Can 16"/>
          <p:cNvSpPr/>
          <p:nvPr/>
        </p:nvSpPr>
        <p:spPr>
          <a:xfrm>
            <a:off x="4909768" y="4073252"/>
            <a:ext cx="3341077" cy="777745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PRIOR YEAR JUVENILE JUSTICE</a:t>
            </a:r>
          </a:p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GROWTH RECEIPTS</a:t>
            </a:r>
          </a:p>
        </p:txBody>
      </p:sp>
      <p:sp>
        <p:nvSpPr>
          <p:cNvPr id="18" name="Can 17"/>
          <p:cNvSpPr/>
          <p:nvPr/>
        </p:nvSpPr>
        <p:spPr>
          <a:xfrm>
            <a:off x="4909768" y="3450252"/>
            <a:ext cx="3341077" cy="777745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PRIOR YEAR DA &amp; PUBLIC </a:t>
            </a:r>
            <a:r>
              <a:rPr lang="en-US" sz="1400" dirty="0" smtClean="0">
                <a:latin typeface="+mj-lt"/>
                <a:cs typeface="Aharoni" panose="02010803020104030203" pitchFamily="2" charset="-79"/>
              </a:rPr>
              <a:t>DEF</a:t>
            </a:r>
            <a:endParaRPr lang="en-US" sz="1400" dirty="0"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GROWTH RECEIPTS</a:t>
            </a:r>
          </a:p>
        </p:txBody>
      </p:sp>
      <p:sp>
        <p:nvSpPr>
          <p:cNvPr id="19" name="Can 18"/>
          <p:cNvSpPr/>
          <p:nvPr/>
        </p:nvSpPr>
        <p:spPr>
          <a:xfrm>
            <a:off x="4909767" y="2840492"/>
            <a:ext cx="3341077" cy="777745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PRIOR YEAT COMMUNITY CORR</a:t>
            </a:r>
          </a:p>
          <a:p>
            <a:pPr algn="ctr"/>
            <a:r>
              <a:rPr lang="en-US" sz="1400" dirty="0">
                <a:latin typeface="+mj-lt"/>
                <a:cs typeface="Aharoni" panose="02010803020104030203" pitchFamily="2" charset="-79"/>
              </a:rPr>
              <a:t>GROWTH RECEIPTS</a:t>
            </a:r>
          </a:p>
        </p:txBody>
      </p:sp>
      <p:sp>
        <p:nvSpPr>
          <p:cNvPr id="20" name="Can 19"/>
          <p:cNvSpPr/>
          <p:nvPr/>
        </p:nvSpPr>
        <p:spPr>
          <a:xfrm>
            <a:off x="4909766" y="2250650"/>
            <a:ext cx="3341077" cy="777745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Aharoni" panose="02010803020104030203" pitchFamily="2" charset="-79"/>
              </a:rPr>
              <a:t>PRIOR YEAR TRIAL COURT </a:t>
            </a:r>
            <a:r>
              <a:rPr lang="en-US" sz="1400" dirty="0" smtClean="0">
                <a:cs typeface="Aharoni" panose="02010803020104030203" pitchFamily="2" charset="-79"/>
              </a:rPr>
              <a:t>SEC</a:t>
            </a:r>
            <a:endParaRPr lang="en-US" sz="1400" dirty="0">
              <a:cs typeface="Aharoni" panose="02010803020104030203" pitchFamily="2" charset="-79"/>
            </a:endParaRPr>
          </a:p>
          <a:p>
            <a:pPr algn="ctr"/>
            <a:r>
              <a:rPr lang="en-US" sz="1400" dirty="0">
                <a:cs typeface="Aharoni" panose="02010803020104030203" pitchFamily="2" charset="-79"/>
              </a:rPr>
              <a:t>GROWTH RECEIPTS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489" y="1618445"/>
            <a:ext cx="349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SUPPORT 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9765" y="1366343"/>
            <a:ext cx="3498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LAW ENFORCEMENT SERVICES</a:t>
            </a:r>
          </a:p>
        </p:txBody>
      </p:sp>
    </p:spTree>
    <p:extLst>
      <p:ext uri="{BB962C8B-B14F-4D97-AF65-F5344CB8AC3E}">
        <p14:creationId xmlns:p14="http://schemas.microsoft.com/office/powerpoint/2010/main" val="203302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09638" y="143934"/>
            <a:ext cx="7039199" cy="1011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eaLnBrk="1" latinLnBrk="0" hangingPunct="1">
              <a:buNone/>
              <a:defRPr sz="40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 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Realignment Base Determination: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4756" y="1801362"/>
            <a:ext cx="1357313" cy="457200"/>
          </a:xfrm>
          <a:custGeom>
            <a:avLst/>
            <a:gdLst/>
            <a:ahLst/>
            <a:cxnLst/>
            <a:rect l="l" t="t" r="r" b="b"/>
            <a:pathLst>
              <a:path w="1447800" h="608330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Year 1 Base</a:t>
            </a:r>
            <a:endParaRPr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33631" y="1801362"/>
            <a:ext cx="1260277" cy="457200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71" y="526413"/>
                </a:lnTo>
                <a:lnTo>
                  <a:pt x="1318129" y="507361"/>
                </a:lnTo>
                <a:lnTo>
                  <a:pt x="1337181" y="479103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1" y="54296"/>
                </a:lnTo>
                <a:lnTo>
                  <a:pt x="1318129" y="26038"/>
                </a:lnTo>
                <a:lnTo>
                  <a:pt x="1289871" y="6986"/>
                </a:lnTo>
                <a:lnTo>
                  <a:pt x="125526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Year 1 Growth</a:t>
            </a:r>
            <a:endParaRPr sz="1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66818" y="1782789"/>
            <a:ext cx="1224558" cy="457200"/>
          </a:xfrm>
          <a:custGeom>
            <a:avLst/>
            <a:gdLst/>
            <a:ahLst/>
            <a:cxnLst/>
            <a:rect l="l" t="t" r="r" b="b"/>
            <a:pathLst>
              <a:path w="1306195" h="553719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69793" y="1898738"/>
            <a:ext cx="1015008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spc="-33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88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95267" y="2828239"/>
            <a:ext cx="1357313" cy="457200"/>
          </a:xfrm>
          <a:custGeom>
            <a:avLst/>
            <a:gdLst/>
            <a:ahLst/>
            <a:cxnLst/>
            <a:rect l="l" t="t" r="r" b="b"/>
            <a:pathLst>
              <a:path w="1447800" h="608329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44430" y="2897423"/>
            <a:ext cx="458985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$100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51260" y="2803673"/>
            <a:ext cx="1260277" cy="457200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71" y="526413"/>
                </a:lnTo>
                <a:lnTo>
                  <a:pt x="1318129" y="507361"/>
                </a:lnTo>
                <a:lnTo>
                  <a:pt x="1337181" y="479103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1" y="54296"/>
                </a:lnTo>
                <a:lnTo>
                  <a:pt x="1318129" y="26038"/>
                </a:lnTo>
                <a:lnTo>
                  <a:pt x="1289871" y="6986"/>
                </a:lnTo>
                <a:lnTo>
                  <a:pt x="125526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/>
              <a:t>$10</a:t>
            </a:r>
            <a:endParaRPr b="1" dirty="0"/>
          </a:p>
        </p:txBody>
      </p:sp>
      <p:sp>
        <p:nvSpPr>
          <p:cNvPr id="35" name="object 35"/>
          <p:cNvSpPr/>
          <p:nvPr/>
        </p:nvSpPr>
        <p:spPr>
          <a:xfrm>
            <a:off x="7157329" y="2809868"/>
            <a:ext cx="1224558" cy="457200"/>
          </a:xfrm>
          <a:custGeom>
            <a:avLst/>
            <a:gdLst/>
            <a:ahLst/>
            <a:cxnLst/>
            <a:rect l="l" t="t" r="r" b="b"/>
            <a:pathLst>
              <a:path w="1306195" h="553720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56355" y="2892560"/>
            <a:ext cx="458985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$110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66613" y="2476892"/>
            <a:ext cx="1282907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i="1" dirty="0">
                <a:solidFill>
                  <a:srgbClr val="002060"/>
                </a:solidFill>
                <a:latin typeface="Arial"/>
                <a:cs typeface="Arial"/>
              </a:rPr>
              <a:t>Ex</a:t>
            </a:r>
            <a:r>
              <a:rPr sz="1688" i="1" spc="-5" dirty="0">
                <a:solidFill>
                  <a:srgbClr val="002060"/>
                </a:solidFill>
                <a:latin typeface="Arial"/>
                <a:cs typeface="Arial"/>
              </a:rPr>
              <a:t>amp</a:t>
            </a:r>
            <a:r>
              <a:rPr sz="1688" i="1" spc="-9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1688" i="1" spc="-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lang="en-US" sz="1688" i="1" spc="-5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1688" i="1" dirty="0">
              <a:latin typeface="Arial"/>
              <a:cs typeface="Arial"/>
            </a:endParaRPr>
          </a:p>
        </p:txBody>
      </p:sp>
      <p:sp>
        <p:nvSpPr>
          <p:cNvPr id="58" name="object 21"/>
          <p:cNvSpPr txBox="1"/>
          <p:nvPr/>
        </p:nvSpPr>
        <p:spPr>
          <a:xfrm>
            <a:off x="7602692" y="5356016"/>
            <a:ext cx="350044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$90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69" name="object 3"/>
          <p:cNvSpPr txBox="1"/>
          <p:nvPr/>
        </p:nvSpPr>
        <p:spPr>
          <a:xfrm>
            <a:off x="2095267" y="1260142"/>
            <a:ext cx="65290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>
              <a:tabLst>
                <a:tab pos="332780" algn="l"/>
                <a:tab pos="333375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Arial"/>
                <a:cs typeface="Arial"/>
              </a:rPr>
              <a:t>Base </a:t>
            </a:r>
            <a:r>
              <a:rPr lang="en-US" sz="2400" b="1" u="sng" spc="-5" dirty="0">
                <a:solidFill>
                  <a:srgbClr val="002060"/>
                </a:solidFill>
                <a:latin typeface="Arial"/>
                <a:cs typeface="Arial"/>
              </a:rPr>
              <a:t>Amount</a:t>
            </a:r>
            <a:r>
              <a:rPr lang="en-US" sz="2400" b="1" spc="-5" dirty="0">
                <a:solidFill>
                  <a:srgbClr val="002060"/>
                </a:solidFill>
                <a:latin typeface="Arial"/>
                <a:cs typeface="Arial"/>
              </a:rPr>
              <a:t> Calculation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143" name="object 4"/>
          <p:cNvSpPr/>
          <p:nvPr/>
        </p:nvSpPr>
        <p:spPr>
          <a:xfrm>
            <a:off x="2104756" y="3917474"/>
            <a:ext cx="1357313" cy="570309"/>
          </a:xfrm>
          <a:custGeom>
            <a:avLst/>
            <a:gdLst/>
            <a:ahLst/>
            <a:cxnLst/>
            <a:rect l="l" t="t" r="r" b="b"/>
            <a:pathLst>
              <a:path w="1447800" h="608330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45" name="object 6"/>
          <p:cNvSpPr txBox="1"/>
          <p:nvPr/>
        </p:nvSpPr>
        <p:spPr>
          <a:xfrm>
            <a:off x="2104755" y="3979056"/>
            <a:ext cx="1344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400" spc="-33" dirty="0">
                <a:latin typeface="Calibri"/>
                <a:cs typeface="Calibri"/>
              </a:rPr>
              <a:t>Year </a:t>
            </a:r>
            <a:r>
              <a:rPr lang="en-US" sz="1400" dirty="0">
                <a:latin typeface="Calibri"/>
                <a:cs typeface="Calibri"/>
              </a:rPr>
              <a:t>2</a:t>
            </a:r>
            <a:r>
              <a:rPr sz="1400" spc="-47" dirty="0">
                <a:latin typeface="Calibri"/>
                <a:cs typeface="Calibri"/>
              </a:rPr>
              <a:t> </a:t>
            </a:r>
            <a:endParaRPr lang="en-US" sz="1400" spc="-47" dirty="0">
              <a:latin typeface="Calibri"/>
              <a:cs typeface="Calibri"/>
            </a:endParaRPr>
          </a:p>
          <a:p>
            <a:pPr marL="11906" algn="ctr"/>
            <a:r>
              <a:rPr lang="en-US" sz="1400" spc="-47" dirty="0">
                <a:latin typeface="Calibri"/>
                <a:cs typeface="Calibri"/>
              </a:rPr>
              <a:t>Subaccount </a:t>
            </a:r>
            <a:r>
              <a:rPr sz="1400" dirty="0">
                <a:latin typeface="Calibri"/>
                <a:cs typeface="Calibri"/>
              </a:rPr>
              <a:t>Base</a:t>
            </a:r>
          </a:p>
        </p:txBody>
      </p:sp>
      <p:sp>
        <p:nvSpPr>
          <p:cNvPr id="150" name="object 11"/>
          <p:cNvSpPr/>
          <p:nvPr/>
        </p:nvSpPr>
        <p:spPr>
          <a:xfrm>
            <a:off x="4533631" y="3939175"/>
            <a:ext cx="1260277" cy="548369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71" y="526413"/>
                </a:lnTo>
                <a:lnTo>
                  <a:pt x="1318129" y="507361"/>
                </a:lnTo>
                <a:lnTo>
                  <a:pt x="1337181" y="479103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1" y="54296"/>
                </a:lnTo>
                <a:lnTo>
                  <a:pt x="1318129" y="26038"/>
                </a:lnTo>
                <a:lnTo>
                  <a:pt x="1289871" y="6986"/>
                </a:lnTo>
                <a:lnTo>
                  <a:pt x="1255268" y="0"/>
                </a:ln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2" name="object 13"/>
          <p:cNvSpPr txBox="1"/>
          <p:nvPr/>
        </p:nvSpPr>
        <p:spPr>
          <a:xfrm>
            <a:off x="4533632" y="3993277"/>
            <a:ext cx="126027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lang="en-US" sz="1400" spc="-33" dirty="0">
                <a:latin typeface="Calibri"/>
                <a:cs typeface="Calibri"/>
              </a:rPr>
              <a:t>Year </a:t>
            </a:r>
            <a:r>
              <a:rPr lang="en-US" sz="1400" dirty="0">
                <a:latin typeface="Calibri"/>
                <a:cs typeface="Calibri"/>
              </a:rPr>
              <a:t>2</a:t>
            </a:r>
            <a:r>
              <a:rPr lang="en-US" sz="1400" spc="-47" dirty="0">
                <a:latin typeface="Calibri"/>
                <a:cs typeface="Calibri"/>
              </a:rPr>
              <a:t> Total SS + Law </a:t>
            </a:r>
            <a:r>
              <a:rPr lang="en-US" sz="1400" spc="-47" dirty="0" err="1" smtClean="0">
                <a:latin typeface="Calibri"/>
                <a:cs typeface="Calibri"/>
              </a:rPr>
              <a:t>Enf</a:t>
            </a:r>
            <a:r>
              <a:rPr lang="en-US" sz="1400" spc="-47" dirty="0" smtClean="0">
                <a:latin typeface="Calibri"/>
                <a:cs typeface="Calibri"/>
              </a:rPr>
              <a:t> </a:t>
            </a:r>
            <a:r>
              <a:rPr lang="en-US" sz="1400" spc="-47" dirty="0">
                <a:latin typeface="Calibri"/>
                <a:cs typeface="Calibri"/>
              </a:rPr>
              <a:t>Base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57" name="object 18"/>
          <p:cNvSpPr/>
          <p:nvPr/>
        </p:nvSpPr>
        <p:spPr>
          <a:xfrm>
            <a:off x="7166818" y="3968908"/>
            <a:ext cx="1224558" cy="519113"/>
          </a:xfrm>
          <a:custGeom>
            <a:avLst/>
            <a:gdLst/>
            <a:ahLst/>
            <a:cxnLst/>
            <a:rect l="l" t="t" r="r" b="b"/>
            <a:pathLst>
              <a:path w="1306195" h="553719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20"/>
          <p:cNvSpPr txBox="1"/>
          <p:nvPr/>
        </p:nvSpPr>
        <p:spPr>
          <a:xfrm>
            <a:off x="7293774" y="4008238"/>
            <a:ext cx="101500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400" spc="-33" dirty="0">
                <a:latin typeface="Calibri"/>
                <a:cs typeface="Calibri"/>
              </a:rPr>
              <a:t>Year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47" dirty="0">
                <a:latin typeface="Calibri"/>
                <a:cs typeface="Calibri"/>
              </a:rPr>
              <a:t> </a:t>
            </a:r>
            <a:r>
              <a:rPr lang="en-US" sz="1400" spc="-47" dirty="0">
                <a:latin typeface="Calibri"/>
                <a:cs typeface="Calibri"/>
              </a:rPr>
              <a:t>Subaccount 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0" name="object 21"/>
          <p:cNvSpPr/>
          <p:nvPr/>
        </p:nvSpPr>
        <p:spPr>
          <a:xfrm>
            <a:off x="2106556" y="5088171"/>
            <a:ext cx="1357313" cy="365760"/>
          </a:xfrm>
          <a:custGeom>
            <a:avLst/>
            <a:gdLst/>
            <a:ahLst/>
            <a:cxnLst/>
            <a:rect l="l" t="t" r="r" b="b"/>
            <a:pathLst>
              <a:path w="1447800" h="608329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2" name="object 23"/>
          <p:cNvSpPr txBox="1"/>
          <p:nvPr/>
        </p:nvSpPr>
        <p:spPr>
          <a:xfrm>
            <a:off x="2514215" y="5157564"/>
            <a:ext cx="458985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dirty="0">
                <a:latin typeface="Calibri"/>
                <a:cs typeface="Calibri"/>
              </a:rPr>
              <a:t>$</a:t>
            </a:r>
            <a:r>
              <a:rPr lang="en-US" sz="1688" dirty="0">
                <a:latin typeface="Calibri"/>
                <a:cs typeface="Calibri"/>
              </a:rPr>
              <a:t>220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167" name="object 28"/>
          <p:cNvSpPr/>
          <p:nvPr/>
        </p:nvSpPr>
        <p:spPr>
          <a:xfrm>
            <a:off x="4517815" y="5104093"/>
            <a:ext cx="1260277" cy="365760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71" y="526413"/>
                </a:lnTo>
                <a:lnTo>
                  <a:pt x="1318129" y="507361"/>
                </a:lnTo>
                <a:lnTo>
                  <a:pt x="1337181" y="479103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1" y="54296"/>
                </a:lnTo>
                <a:lnTo>
                  <a:pt x="1318129" y="26038"/>
                </a:lnTo>
                <a:lnTo>
                  <a:pt x="1289871" y="6986"/>
                </a:lnTo>
                <a:lnTo>
                  <a:pt x="1255268" y="0"/>
                </a:ln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9" name="object 30"/>
          <p:cNvSpPr txBox="1"/>
          <p:nvPr/>
        </p:nvSpPr>
        <p:spPr>
          <a:xfrm>
            <a:off x="4854395" y="5162839"/>
            <a:ext cx="567346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dirty="0">
                <a:latin typeface="Calibri"/>
                <a:cs typeface="Calibri"/>
              </a:rPr>
              <a:t>$</a:t>
            </a:r>
            <a:r>
              <a:rPr lang="en-US" sz="1688" dirty="0">
                <a:latin typeface="Calibri"/>
                <a:cs typeface="Calibri"/>
              </a:rPr>
              <a:t>330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174" name="object 35"/>
          <p:cNvSpPr/>
          <p:nvPr/>
        </p:nvSpPr>
        <p:spPr>
          <a:xfrm>
            <a:off x="7166818" y="5101745"/>
            <a:ext cx="1224558" cy="365760"/>
          </a:xfrm>
          <a:custGeom>
            <a:avLst/>
            <a:gdLst/>
            <a:ahLst/>
            <a:cxnLst/>
            <a:rect l="l" t="t" r="r" b="b"/>
            <a:pathLst>
              <a:path w="1306195" h="553720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66.67%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7" name="object 38"/>
          <p:cNvSpPr txBox="1"/>
          <p:nvPr/>
        </p:nvSpPr>
        <p:spPr>
          <a:xfrm>
            <a:off x="2166613" y="4750298"/>
            <a:ext cx="6118188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i="1" dirty="0">
                <a:solidFill>
                  <a:srgbClr val="002060"/>
                </a:solidFill>
                <a:latin typeface="Arial"/>
                <a:cs typeface="Arial"/>
              </a:rPr>
              <a:t>Ex</a:t>
            </a:r>
            <a:r>
              <a:rPr sz="1688" i="1" spc="-5" dirty="0">
                <a:solidFill>
                  <a:srgbClr val="002060"/>
                </a:solidFill>
                <a:latin typeface="Arial"/>
                <a:cs typeface="Arial"/>
              </a:rPr>
              <a:t>amp</a:t>
            </a:r>
            <a:r>
              <a:rPr sz="1688" i="1" spc="-9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1688" i="1" spc="-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lang="en-US" sz="1688" i="1" spc="-5" dirty="0">
                <a:solidFill>
                  <a:srgbClr val="002060"/>
                </a:solidFill>
                <a:latin typeface="Arial"/>
                <a:cs typeface="Arial"/>
              </a:rPr>
              <a:t>: Y2 Base Support Svc = 220; Law Enforcement = 110</a:t>
            </a:r>
            <a:endParaRPr sz="1688" i="1" dirty="0">
              <a:latin typeface="Arial"/>
              <a:cs typeface="Arial"/>
            </a:endParaRPr>
          </a:p>
        </p:txBody>
      </p:sp>
      <p:sp>
        <p:nvSpPr>
          <p:cNvPr id="178" name="object 21"/>
          <p:cNvSpPr txBox="1"/>
          <p:nvPr/>
        </p:nvSpPr>
        <p:spPr>
          <a:xfrm>
            <a:off x="7602692" y="7905343"/>
            <a:ext cx="350044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688" dirty="0">
                <a:solidFill>
                  <a:srgbClr val="FFFFFF"/>
                </a:solidFill>
                <a:latin typeface="Calibri"/>
                <a:cs typeface="Calibri"/>
              </a:rPr>
              <a:t>$90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179" name="object 3"/>
          <p:cNvSpPr txBox="1"/>
          <p:nvPr/>
        </p:nvSpPr>
        <p:spPr>
          <a:xfrm>
            <a:off x="2131059" y="3506284"/>
            <a:ext cx="65290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>
              <a:tabLst>
                <a:tab pos="332780" algn="l"/>
                <a:tab pos="333375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Arial"/>
                <a:cs typeface="Arial"/>
              </a:rPr>
              <a:t>Base </a:t>
            </a:r>
            <a:r>
              <a:rPr lang="en-US" sz="2400" b="1" u="sng" spc="-5" dirty="0">
                <a:solidFill>
                  <a:srgbClr val="002060"/>
                </a:solidFill>
                <a:latin typeface="Arial"/>
                <a:cs typeface="Arial"/>
              </a:rPr>
              <a:t>Ratio</a:t>
            </a:r>
            <a:r>
              <a:rPr lang="en-US" sz="2400" b="1" spc="-5" dirty="0">
                <a:solidFill>
                  <a:srgbClr val="002060"/>
                </a:solidFill>
                <a:latin typeface="Arial"/>
                <a:cs typeface="Arial"/>
              </a:rPr>
              <a:t> Calculation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2" name="Division 1"/>
          <p:cNvSpPr/>
          <p:nvPr/>
        </p:nvSpPr>
        <p:spPr>
          <a:xfrm>
            <a:off x="3761702" y="4037581"/>
            <a:ext cx="447198" cy="351745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3771049" y="1810102"/>
            <a:ext cx="378736" cy="36687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Plus 182"/>
          <p:cNvSpPr/>
          <p:nvPr/>
        </p:nvSpPr>
        <p:spPr>
          <a:xfrm>
            <a:off x="3816644" y="2865818"/>
            <a:ext cx="378736" cy="36687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Division 183"/>
          <p:cNvSpPr/>
          <p:nvPr/>
        </p:nvSpPr>
        <p:spPr>
          <a:xfrm>
            <a:off x="3763502" y="5088171"/>
            <a:ext cx="447198" cy="351745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qual 184"/>
          <p:cNvSpPr/>
          <p:nvPr/>
        </p:nvSpPr>
        <p:spPr>
          <a:xfrm>
            <a:off x="6197636" y="4073308"/>
            <a:ext cx="587115" cy="3508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6" name="Equal 185"/>
          <p:cNvSpPr/>
          <p:nvPr/>
        </p:nvSpPr>
        <p:spPr>
          <a:xfrm>
            <a:off x="6213966" y="5089061"/>
            <a:ext cx="587115" cy="3508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object 21"/>
          <p:cNvSpPr/>
          <p:nvPr/>
        </p:nvSpPr>
        <p:spPr>
          <a:xfrm>
            <a:off x="2095267" y="5539250"/>
            <a:ext cx="1357313" cy="365760"/>
          </a:xfrm>
          <a:custGeom>
            <a:avLst/>
            <a:gdLst/>
            <a:ahLst/>
            <a:cxnLst/>
            <a:rect l="l" t="t" r="r" b="b"/>
            <a:pathLst>
              <a:path w="1447800" h="608329">
                <a:moveTo>
                  <a:pt x="1346454" y="0"/>
                </a:moveTo>
                <a:lnTo>
                  <a:pt x="101346" y="0"/>
                </a:lnTo>
                <a:lnTo>
                  <a:pt x="61898" y="7964"/>
                </a:lnTo>
                <a:lnTo>
                  <a:pt x="29684" y="29684"/>
                </a:lnTo>
                <a:lnTo>
                  <a:pt x="7964" y="61898"/>
                </a:lnTo>
                <a:lnTo>
                  <a:pt x="0" y="101346"/>
                </a:lnTo>
                <a:lnTo>
                  <a:pt x="0" y="506730"/>
                </a:lnTo>
                <a:lnTo>
                  <a:pt x="7964" y="546177"/>
                </a:lnTo>
                <a:lnTo>
                  <a:pt x="29684" y="578391"/>
                </a:lnTo>
                <a:lnTo>
                  <a:pt x="61898" y="600111"/>
                </a:lnTo>
                <a:lnTo>
                  <a:pt x="101346" y="608076"/>
                </a:lnTo>
                <a:lnTo>
                  <a:pt x="1346454" y="608076"/>
                </a:lnTo>
                <a:lnTo>
                  <a:pt x="1385901" y="600111"/>
                </a:lnTo>
                <a:lnTo>
                  <a:pt x="1418115" y="578391"/>
                </a:lnTo>
                <a:lnTo>
                  <a:pt x="1439835" y="546177"/>
                </a:lnTo>
                <a:lnTo>
                  <a:pt x="1447800" y="506730"/>
                </a:lnTo>
                <a:lnTo>
                  <a:pt x="1447800" y="101346"/>
                </a:lnTo>
                <a:lnTo>
                  <a:pt x="1439835" y="61898"/>
                </a:lnTo>
                <a:lnTo>
                  <a:pt x="1418115" y="29684"/>
                </a:lnTo>
                <a:lnTo>
                  <a:pt x="1385901" y="7964"/>
                </a:lnTo>
                <a:lnTo>
                  <a:pt x="1346454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6" name="object 23"/>
          <p:cNvSpPr txBox="1"/>
          <p:nvPr/>
        </p:nvSpPr>
        <p:spPr>
          <a:xfrm>
            <a:off x="2502926" y="5608643"/>
            <a:ext cx="458985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dirty="0">
                <a:latin typeface="Calibri"/>
                <a:cs typeface="Calibri"/>
              </a:rPr>
              <a:t>$</a:t>
            </a:r>
            <a:r>
              <a:rPr lang="en-US" sz="1688" dirty="0">
                <a:latin typeface="Calibri"/>
                <a:cs typeface="Calibri"/>
              </a:rPr>
              <a:t>110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197" name="object 28"/>
          <p:cNvSpPr/>
          <p:nvPr/>
        </p:nvSpPr>
        <p:spPr>
          <a:xfrm>
            <a:off x="4506526" y="5555172"/>
            <a:ext cx="1260277" cy="365760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71" y="526413"/>
                </a:lnTo>
                <a:lnTo>
                  <a:pt x="1318129" y="507361"/>
                </a:lnTo>
                <a:lnTo>
                  <a:pt x="1337181" y="479103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1" y="54296"/>
                </a:lnTo>
                <a:lnTo>
                  <a:pt x="1318129" y="26038"/>
                </a:lnTo>
                <a:lnTo>
                  <a:pt x="1289871" y="6986"/>
                </a:lnTo>
                <a:lnTo>
                  <a:pt x="1255268" y="0"/>
                </a:ln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8" name="object 30"/>
          <p:cNvSpPr txBox="1"/>
          <p:nvPr/>
        </p:nvSpPr>
        <p:spPr>
          <a:xfrm>
            <a:off x="4843106" y="5613918"/>
            <a:ext cx="567346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 algn="ctr"/>
            <a:r>
              <a:rPr sz="1688" dirty="0">
                <a:latin typeface="Calibri"/>
                <a:cs typeface="Calibri"/>
              </a:rPr>
              <a:t>$</a:t>
            </a:r>
            <a:r>
              <a:rPr lang="en-US" sz="1688" dirty="0">
                <a:latin typeface="Calibri"/>
                <a:cs typeface="Calibri"/>
              </a:rPr>
              <a:t>330</a:t>
            </a:r>
            <a:endParaRPr sz="1688" dirty="0">
              <a:latin typeface="Calibri"/>
              <a:cs typeface="Calibri"/>
            </a:endParaRPr>
          </a:p>
        </p:txBody>
      </p:sp>
      <p:sp>
        <p:nvSpPr>
          <p:cNvPr id="199" name="object 35"/>
          <p:cNvSpPr/>
          <p:nvPr/>
        </p:nvSpPr>
        <p:spPr>
          <a:xfrm>
            <a:off x="7166818" y="5533457"/>
            <a:ext cx="1224558" cy="365760"/>
          </a:xfrm>
          <a:custGeom>
            <a:avLst/>
            <a:gdLst/>
            <a:ahLst/>
            <a:cxnLst/>
            <a:rect l="l" t="t" r="r" b="b"/>
            <a:pathLst>
              <a:path w="1306195" h="553720">
                <a:moveTo>
                  <a:pt x="1213866" y="0"/>
                </a:moveTo>
                <a:lnTo>
                  <a:pt x="92202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461009"/>
                </a:lnTo>
                <a:lnTo>
                  <a:pt x="7244" y="496896"/>
                </a:lnTo>
                <a:lnTo>
                  <a:pt x="27003" y="526203"/>
                </a:lnTo>
                <a:lnTo>
                  <a:pt x="56310" y="545965"/>
                </a:lnTo>
                <a:lnTo>
                  <a:pt x="92202" y="553211"/>
                </a:lnTo>
                <a:lnTo>
                  <a:pt x="1213866" y="553211"/>
                </a:lnTo>
                <a:lnTo>
                  <a:pt x="1249757" y="545965"/>
                </a:lnTo>
                <a:lnTo>
                  <a:pt x="1279064" y="526203"/>
                </a:lnTo>
                <a:lnTo>
                  <a:pt x="1298823" y="496896"/>
                </a:lnTo>
                <a:lnTo>
                  <a:pt x="1306068" y="461009"/>
                </a:lnTo>
                <a:lnTo>
                  <a:pt x="1306068" y="92201"/>
                </a:lnTo>
                <a:lnTo>
                  <a:pt x="1298823" y="56310"/>
                </a:lnTo>
                <a:lnTo>
                  <a:pt x="1279064" y="27003"/>
                </a:lnTo>
                <a:lnTo>
                  <a:pt x="1249757" y="7244"/>
                </a:lnTo>
                <a:lnTo>
                  <a:pt x="1213866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33.33%</a:t>
            </a:r>
          </a:p>
        </p:txBody>
      </p:sp>
      <p:sp>
        <p:nvSpPr>
          <p:cNvPr id="201" name="Division 200"/>
          <p:cNvSpPr/>
          <p:nvPr/>
        </p:nvSpPr>
        <p:spPr>
          <a:xfrm>
            <a:off x="3752213" y="5539250"/>
            <a:ext cx="447198" cy="351745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Equal 201"/>
          <p:cNvSpPr/>
          <p:nvPr/>
        </p:nvSpPr>
        <p:spPr>
          <a:xfrm>
            <a:off x="6202677" y="5540140"/>
            <a:ext cx="587115" cy="3508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3" name="Right Arrow 202"/>
          <p:cNvSpPr/>
          <p:nvPr/>
        </p:nvSpPr>
        <p:spPr>
          <a:xfrm>
            <a:off x="291489" y="4937411"/>
            <a:ext cx="1706834" cy="548480"/>
          </a:xfrm>
          <a:prstGeom prst="rightArrow">
            <a:avLst>
              <a:gd name="adj1" fmla="val 50000"/>
              <a:gd name="adj2" fmla="val 191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Support Services</a:t>
            </a:r>
          </a:p>
        </p:txBody>
      </p:sp>
      <p:sp>
        <p:nvSpPr>
          <p:cNvPr id="204" name="Equal 203"/>
          <p:cNvSpPr/>
          <p:nvPr/>
        </p:nvSpPr>
        <p:spPr>
          <a:xfrm>
            <a:off x="6169130" y="1835961"/>
            <a:ext cx="587115" cy="3508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" name="Equal 204"/>
          <p:cNvSpPr/>
          <p:nvPr/>
        </p:nvSpPr>
        <p:spPr>
          <a:xfrm>
            <a:off x="6157388" y="2856845"/>
            <a:ext cx="587115" cy="35085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6" name="Right Arrow 205"/>
          <p:cNvSpPr/>
          <p:nvPr/>
        </p:nvSpPr>
        <p:spPr>
          <a:xfrm>
            <a:off x="295047" y="5485891"/>
            <a:ext cx="1706834" cy="548480"/>
          </a:xfrm>
          <a:prstGeom prst="rightArrow">
            <a:avLst>
              <a:gd name="adj1" fmla="val 50000"/>
              <a:gd name="adj2" fmla="val 282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159851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540183" y="3923393"/>
            <a:ext cx="3341077" cy="1514622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FY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2017-18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PROTECTIVE SERVICES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BASE $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2,258,027,909</a:t>
            </a:r>
            <a:endParaRPr lang="en-US" sz="1600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4" name="Equal 3"/>
          <p:cNvSpPr/>
          <p:nvPr/>
        </p:nvSpPr>
        <p:spPr>
          <a:xfrm>
            <a:off x="4201300" y="3501362"/>
            <a:ext cx="900333" cy="422031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73134" y="311863"/>
            <a:ext cx="7983538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none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Services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 Year’s Base Calculation</a:t>
            </a:r>
          </a:p>
        </p:txBody>
      </p:sp>
      <p:sp>
        <p:nvSpPr>
          <p:cNvPr id="12" name="Can 11"/>
          <p:cNvSpPr/>
          <p:nvPr/>
        </p:nvSpPr>
        <p:spPr>
          <a:xfrm>
            <a:off x="540182" y="2744051"/>
            <a:ext cx="3341077" cy="1514622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FY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2017-18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BEHAVIORAL HEALTH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BASE $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1,333,722,218</a:t>
            </a:r>
            <a:endParaRPr lang="en-US" sz="1600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3" name="Can 2"/>
          <p:cNvSpPr/>
          <p:nvPr/>
        </p:nvSpPr>
        <p:spPr>
          <a:xfrm>
            <a:off x="540181" y="2310965"/>
            <a:ext cx="3341077" cy="777745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100" dirty="0" smtClean="0">
                <a:latin typeface="+mj-lt"/>
                <a:cs typeface="Aharoni" panose="02010803020104030203" pitchFamily="2" charset="-79"/>
              </a:rPr>
              <a:t>2017-18 </a:t>
            </a:r>
            <a:r>
              <a:rPr lang="en-US" sz="1100" dirty="0">
                <a:latin typeface="+mj-lt"/>
                <a:cs typeface="Aharoni" panose="02010803020104030203" pitchFamily="2" charset="-79"/>
              </a:rPr>
              <a:t>PROTECTIVE SERVICES </a:t>
            </a:r>
          </a:p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GROWTH RECEIPTS</a:t>
            </a:r>
          </a:p>
          <a:p>
            <a:pPr algn="ctr"/>
            <a:r>
              <a:rPr lang="en-US" sz="1100" dirty="0" smtClean="0">
                <a:latin typeface="+mj-lt"/>
                <a:cs typeface="Aharoni" panose="02010803020104030203" pitchFamily="2" charset="-79"/>
              </a:rPr>
              <a:t>$78,145,364*</a:t>
            </a:r>
            <a:endParaRPr lang="en-US" sz="11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3" name="Can 12"/>
          <p:cNvSpPr/>
          <p:nvPr/>
        </p:nvSpPr>
        <p:spPr>
          <a:xfrm>
            <a:off x="540181" y="1689642"/>
            <a:ext cx="3341077" cy="777745"/>
          </a:xfrm>
          <a:prstGeom prst="can">
            <a:avLst>
              <a:gd name="adj" fmla="val 203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100" dirty="0" smtClean="0">
                <a:latin typeface="+mj-lt"/>
                <a:cs typeface="Aharoni" panose="02010803020104030203" pitchFamily="2" charset="-79"/>
              </a:rPr>
              <a:t>2017-18 </a:t>
            </a:r>
            <a:r>
              <a:rPr lang="en-US" sz="1100" dirty="0">
                <a:latin typeface="+mj-lt"/>
                <a:cs typeface="Aharoni" panose="02010803020104030203" pitchFamily="2" charset="-79"/>
              </a:rPr>
              <a:t>BEHAVIORAL HEALTH </a:t>
            </a:r>
          </a:p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GROWTH RECEIPTS</a:t>
            </a:r>
          </a:p>
          <a:p>
            <a:pPr algn="ctr"/>
            <a:r>
              <a:rPr lang="en-US" sz="1100" dirty="0" smtClean="0">
                <a:latin typeface="+mj-lt"/>
                <a:cs typeface="Aharoni" panose="02010803020104030203" pitchFamily="2" charset="-79"/>
              </a:rPr>
              <a:t>$86,828,183*</a:t>
            </a:r>
            <a:endParaRPr lang="en-US" sz="11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5064" y="5875560"/>
            <a:ext cx="190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 Light" panose="020F0302020204030204" pitchFamily="34" charset="0"/>
              </a:rPr>
              <a:t>* Pending distribution</a:t>
            </a:r>
          </a:p>
        </p:txBody>
      </p:sp>
      <p:sp>
        <p:nvSpPr>
          <p:cNvPr id="14" name="Can 13"/>
          <p:cNvSpPr/>
          <p:nvPr/>
        </p:nvSpPr>
        <p:spPr>
          <a:xfrm>
            <a:off x="5265066" y="3501362"/>
            <a:ext cx="3341077" cy="1980737"/>
          </a:xfrm>
          <a:prstGeom prst="can">
            <a:avLst>
              <a:gd name="adj" fmla="val 127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Total Protective Services Base</a:t>
            </a:r>
          </a:p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$</a:t>
            </a:r>
            <a:r>
              <a:rPr lang="en-US" sz="1600" dirty="0" smtClean="0">
                <a:latin typeface="+mj-lt"/>
                <a:cs typeface="Aharoni" panose="02010803020104030203" pitchFamily="2" charset="-79"/>
              </a:rPr>
              <a:t>2,336,173,273</a:t>
            </a:r>
            <a:endParaRPr lang="en-US" sz="1600" dirty="0"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1600" dirty="0" smtClean="0">
                <a:latin typeface="+mj-lt"/>
                <a:cs typeface="Aharoni" panose="02010803020104030203" pitchFamily="2" charset="-79"/>
              </a:rPr>
              <a:t>62.1865%</a:t>
            </a:r>
            <a:endParaRPr lang="en-US" sz="16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5" name="Can 4"/>
          <p:cNvSpPr/>
          <p:nvPr/>
        </p:nvSpPr>
        <p:spPr>
          <a:xfrm>
            <a:off x="5265064" y="1753682"/>
            <a:ext cx="3341077" cy="1980737"/>
          </a:xfrm>
          <a:prstGeom prst="can">
            <a:avLst>
              <a:gd name="adj" fmla="val 127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Total Behavioral Health Base</a:t>
            </a:r>
          </a:p>
          <a:p>
            <a:pPr algn="ctr"/>
            <a:r>
              <a:rPr lang="en-US" sz="1600" dirty="0" smtClean="0">
                <a:latin typeface="+mj-lt"/>
                <a:cs typeface="Aharoni" panose="02010803020104030203" pitchFamily="2" charset="-79"/>
              </a:rPr>
              <a:t>$1,420,550,400</a:t>
            </a:r>
            <a:endParaRPr lang="en-US" sz="1600" dirty="0"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1600" dirty="0" smtClean="0">
                <a:latin typeface="+mj-lt"/>
                <a:cs typeface="Aharoni" panose="02010803020104030203" pitchFamily="2" charset="-79"/>
              </a:rPr>
              <a:t>37.8135%</a:t>
            </a:r>
            <a:endParaRPr lang="en-US" sz="16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2634" y="3134534"/>
            <a:ext cx="3305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Aharoni" panose="02010803020104030203" pitchFamily="2" charset="-79"/>
              </a:rPr>
              <a:t>FY </a:t>
            </a:r>
            <a:r>
              <a:rPr lang="en-US" b="1" dirty="0" smtClean="0">
                <a:latin typeface="Calibri" panose="020F0502020204030204" pitchFamily="34" charset="0"/>
                <a:cs typeface="Aharoni" panose="02010803020104030203" pitchFamily="2" charset="-79"/>
              </a:rPr>
              <a:t>2018-19 </a:t>
            </a:r>
            <a:r>
              <a:rPr lang="en-US" b="1" dirty="0">
                <a:latin typeface="Calibri" panose="020F0502020204030204" pitchFamily="34" charset="0"/>
                <a:cs typeface="Aharoni" panose="02010803020104030203" pitchFamily="2" charset="-79"/>
              </a:rPr>
              <a:t>BASE FOR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Aharoni" panose="02010803020104030203" pitchFamily="2" charset="-79"/>
              </a:rPr>
              <a:t>SUPPORT SERVICES ACCOUNT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  <a:cs typeface="Aharoni" panose="02010803020104030203" pitchFamily="2" charset="-79"/>
              </a:rPr>
              <a:t>$3,756,723,674</a:t>
            </a:r>
            <a:endParaRPr lang="en-US" b="1" dirty="0"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130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3" grpId="0" animBg="1"/>
      <p:bldP spid="13" grpId="0" animBg="1"/>
      <p:bldP spid="14" grpId="0" animBg="1"/>
      <p:bldP spid="5" grpId="0" animBg="1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85798" y="4497023"/>
            <a:ext cx="3341077" cy="151462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600" dirty="0" smtClean="0">
                <a:latin typeface="+mj-lt"/>
                <a:cs typeface="Aharoni" panose="02010803020104030203" pitchFamily="2" charset="-79"/>
              </a:rPr>
              <a:t>2017-18 </a:t>
            </a:r>
            <a:r>
              <a:rPr lang="en-US" sz="1600" dirty="0">
                <a:latin typeface="+mj-lt"/>
                <a:cs typeface="Aharoni" panose="02010803020104030203" pitchFamily="2" charset="-79"/>
              </a:rPr>
              <a:t>LAW ENFORCEMENT SERVICES ACCOUNTS</a:t>
            </a:r>
          </a:p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BASE </a:t>
            </a:r>
            <a:r>
              <a:rPr lang="en-US" sz="1600" dirty="0" smtClean="0">
                <a:latin typeface="+mj-lt"/>
                <a:cs typeface="Aharoni" panose="02010803020104030203" pitchFamily="2" charset="-79"/>
              </a:rPr>
              <a:t>$1,977,362,169</a:t>
            </a:r>
            <a:endParaRPr lang="en-US" sz="16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4" name="Equal 3"/>
          <p:cNvSpPr/>
          <p:nvPr/>
        </p:nvSpPr>
        <p:spPr>
          <a:xfrm>
            <a:off x="4346915" y="4074992"/>
            <a:ext cx="900333" cy="422031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5" name="Can 4"/>
          <p:cNvSpPr/>
          <p:nvPr/>
        </p:nvSpPr>
        <p:spPr>
          <a:xfrm>
            <a:off x="5410682" y="2263272"/>
            <a:ext cx="3341077" cy="3748373"/>
          </a:xfrm>
          <a:prstGeom prst="can">
            <a:avLst>
              <a:gd name="adj" fmla="val 127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600" dirty="0" smtClean="0">
                <a:latin typeface="+mj-lt"/>
                <a:cs typeface="Aharoni" panose="02010803020104030203" pitchFamily="2" charset="-79"/>
              </a:rPr>
              <a:t>2018-19 </a:t>
            </a:r>
            <a:r>
              <a:rPr lang="en-US" sz="1600" dirty="0">
                <a:latin typeface="+mj-lt"/>
                <a:cs typeface="Aharoni" panose="02010803020104030203" pitchFamily="2" charset="-79"/>
              </a:rPr>
              <a:t>BASE FOR</a:t>
            </a:r>
          </a:p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LAW ENFORCEMENT SERVICES ACCOUNT</a:t>
            </a:r>
          </a:p>
          <a:p>
            <a:pPr algn="ctr"/>
            <a:r>
              <a:rPr lang="en-US" sz="1600" dirty="0" smtClean="0">
                <a:latin typeface="+mj-lt"/>
                <a:cs typeface="Aharoni" panose="02010803020104030203" pitchFamily="2" charset="-79"/>
              </a:rPr>
              <a:t>$2,070,869,443</a:t>
            </a:r>
            <a:endParaRPr lang="en-US" sz="16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05312" y="252107"/>
            <a:ext cx="7983538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none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Law Enforcement Services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 Year’s Base Calculation</a:t>
            </a:r>
          </a:p>
        </p:txBody>
      </p:sp>
      <p:sp>
        <p:nvSpPr>
          <p:cNvPr id="3" name="Can 2"/>
          <p:cNvSpPr/>
          <p:nvPr/>
        </p:nvSpPr>
        <p:spPr>
          <a:xfrm>
            <a:off x="685795" y="4074992"/>
            <a:ext cx="3341077" cy="777745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100" dirty="0" smtClean="0">
                <a:latin typeface="+mj-lt"/>
                <a:cs typeface="Aharoni" panose="02010803020104030203" pitchFamily="2" charset="-79"/>
              </a:rPr>
              <a:t>2017-18 </a:t>
            </a:r>
            <a:r>
              <a:rPr lang="en-US" sz="1100" dirty="0">
                <a:latin typeface="+mj-lt"/>
                <a:cs typeface="Aharoni" panose="02010803020104030203" pitchFamily="2" charset="-79"/>
              </a:rPr>
              <a:t>JUVENILE JUSTICE</a:t>
            </a:r>
          </a:p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GROWTH RECEIPTS</a:t>
            </a:r>
          </a:p>
          <a:p>
            <a:pPr algn="ctr"/>
            <a:r>
              <a:rPr lang="en-US" sz="1100" dirty="0" smtClean="0">
                <a:latin typeface="+mj-lt"/>
                <a:cs typeface="Aharoni" panose="02010803020104030203" pitchFamily="2" charset="-79"/>
              </a:rPr>
              <a:t>$9,350,727*</a:t>
            </a:r>
            <a:endParaRPr lang="en-US" sz="11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85795" y="3451992"/>
            <a:ext cx="3341077" cy="777745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100" dirty="0" smtClean="0">
                <a:latin typeface="+mj-lt"/>
                <a:cs typeface="Aharoni" panose="02010803020104030203" pitchFamily="2" charset="-79"/>
              </a:rPr>
              <a:t>2017-18 </a:t>
            </a:r>
            <a:r>
              <a:rPr lang="en-US" sz="1100" dirty="0">
                <a:latin typeface="+mj-lt"/>
                <a:cs typeface="Aharoni" panose="02010803020104030203" pitchFamily="2" charset="-79"/>
              </a:rPr>
              <a:t>DA AND PUBLIC DEFENDER</a:t>
            </a:r>
          </a:p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GROWTH RECEIPTS</a:t>
            </a:r>
          </a:p>
          <a:p>
            <a:pPr algn="ctr"/>
            <a:r>
              <a:rPr lang="en-US" sz="1100" dirty="0" smtClean="0">
                <a:latin typeface="+mj-lt"/>
                <a:cs typeface="Aharoni" panose="02010803020104030203" pitchFamily="2" charset="-79"/>
              </a:rPr>
              <a:t>$4,675,364*</a:t>
            </a:r>
            <a:endParaRPr lang="en-US" sz="11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0" name="Can 9"/>
          <p:cNvSpPr/>
          <p:nvPr/>
        </p:nvSpPr>
        <p:spPr>
          <a:xfrm>
            <a:off x="685794" y="2842232"/>
            <a:ext cx="3341077" cy="777745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100" dirty="0" smtClean="0">
                <a:latin typeface="+mj-lt"/>
                <a:cs typeface="Aharoni" panose="02010803020104030203" pitchFamily="2" charset="-79"/>
              </a:rPr>
              <a:t>2017-18 </a:t>
            </a:r>
            <a:r>
              <a:rPr lang="en-US" sz="1100" dirty="0">
                <a:latin typeface="+mj-lt"/>
                <a:cs typeface="Aharoni" panose="02010803020104030203" pitchFamily="2" charset="-79"/>
              </a:rPr>
              <a:t>COMMUNITY CORRECTIONS</a:t>
            </a:r>
          </a:p>
          <a:p>
            <a:pPr algn="ctr"/>
            <a:r>
              <a:rPr lang="en-US" sz="1100" dirty="0">
                <a:latin typeface="+mj-lt"/>
                <a:cs typeface="Aharoni" panose="02010803020104030203" pitchFamily="2" charset="-79"/>
              </a:rPr>
              <a:t>GROWTH RECEIPTS</a:t>
            </a:r>
          </a:p>
          <a:p>
            <a:pPr algn="ctr"/>
            <a:r>
              <a:rPr lang="en-US" sz="1100" dirty="0" smtClean="0">
                <a:latin typeface="+mj-lt"/>
                <a:cs typeface="Aharoni" panose="02010803020104030203" pitchFamily="2" charset="-79"/>
              </a:rPr>
              <a:t>$70,130,455*</a:t>
            </a:r>
            <a:endParaRPr lang="en-US" sz="11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1" name="Can 10"/>
          <p:cNvSpPr/>
          <p:nvPr/>
        </p:nvSpPr>
        <p:spPr>
          <a:xfrm>
            <a:off x="685793" y="2252390"/>
            <a:ext cx="3341077" cy="777745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cs typeface="Aharoni" panose="02010803020104030203" pitchFamily="2" charset="-79"/>
              </a:rPr>
              <a:t>FY </a:t>
            </a:r>
            <a:r>
              <a:rPr lang="en-US" sz="1100" dirty="0" smtClean="0">
                <a:cs typeface="Aharoni" panose="02010803020104030203" pitchFamily="2" charset="-79"/>
              </a:rPr>
              <a:t>2017-18 </a:t>
            </a:r>
            <a:r>
              <a:rPr lang="en-US" sz="1100" dirty="0">
                <a:cs typeface="Aharoni" panose="02010803020104030203" pitchFamily="2" charset="-79"/>
              </a:rPr>
              <a:t>TRIAL COURT SECURITY</a:t>
            </a:r>
          </a:p>
          <a:p>
            <a:pPr algn="ctr"/>
            <a:r>
              <a:rPr lang="en-US" sz="1100" dirty="0">
                <a:cs typeface="Aharoni" panose="02010803020104030203" pitchFamily="2" charset="-79"/>
              </a:rPr>
              <a:t>GROWTH RECEIPTS</a:t>
            </a:r>
          </a:p>
          <a:p>
            <a:pPr algn="ctr"/>
            <a:r>
              <a:rPr lang="en-US" sz="1100" dirty="0" smtClean="0">
                <a:cs typeface="Aharoni" panose="02010803020104030203" pitchFamily="2" charset="-79"/>
              </a:rPr>
              <a:t>$9,350,727*</a:t>
            </a:r>
            <a:endParaRPr lang="en-US" sz="1100" dirty="0"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135" y="6311348"/>
            <a:ext cx="190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</a:rPr>
              <a:t>* Pending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16104509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13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30291" y="295590"/>
            <a:ext cx="7983538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none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Ratio for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2018-19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</a:t>
            </a:r>
          </a:p>
        </p:txBody>
      </p:sp>
      <p:sp>
        <p:nvSpPr>
          <p:cNvPr id="12" name="Can 11"/>
          <p:cNvSpPr/>
          <p:nvPr/>
        </p:nvSpPr>
        <p:spPr>
          <a:xfrm>
            <a:off x="874869" y="1943515"/>
            <a:ext cx="3341077" cy="3748373"/>
          </a:xfrm>
          <a:prstGeom prst="can">
            <a:avLst>
              <a:gd name="adj" fmla="val 127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600" dirty="0" smtClean="0">
                <a:latin typeface="+mj-lt"/>
                <a:cs typeface="Aharoni" panose="02010803020104030203" pitchFamily="2" charset="-79"/>
              </a:rPr>
              <a:t>2018-19 </a:t>
            </a:r>
            <a:r>
              <a:rPr lang="en-US" sz="1600" dirty="0">
                <a:latin typeface="+mj-lt"/>
                <a:cs typeface="Aharoni" panose="02010803020104030203" pitchFamily="2" charset="-79"/>
              </a:rPr>
              <a:t>BASE FOR</a:t>
            </a:r>
          </a:p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SUPPORT SERVICES ACCOUNT</a:t>
            </a:r>
          </a:p>
          <a:p>
            <a:pPr algn="ctr"/>
            <a:r>
              <a:rPr lang="en-US" sz="1600" dirty="0" smtClean="0">
                <a:latin typeface="+mj-lt"/>
                <a:cs typeface="Aharoni" panose="02010803020104030203" pitchFamily="2" charset="-79"/>
              </a:rPr>
              <a:t>$3,756,723,674</a:t>
            </a:r>
            <a:endParaRPr lang="en-US" sz="16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4" name="Can 13"/>
          <p:cNvSpPr/>
          <p:nvPr/>
        </p:nvSpPr>
        <p:spPr>
          <a:xfrm>
            <a:off x="5207841" y="1943515"/>
            <a:ext cx="3341077" cy="3748373"/>
          </a:xfrm>
          <a:prstGeom prst="can">
            <a:avLst>
              <a:gd name="adj" fmla="val 127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FY </a:t>
            </a:r>
            <a:r>
              <a:rPr lang="en-US" sz="1600" dirty="0" smtClean="0">
                <a:latin typeface="+mj-lt"/>
                <a:cs typeface="Aharoni" panose="02010803020104030203" pitchFamily="2" charset="-79"/>
              </a:rPr>
              <a:t>2018-19 </a:t>
            </a:r>
            <a:r>
              <a:rPr lang="en-US" sz="1600" dirty="0">
                <a:latin typeface="+mj-lt"/>
                <a:cs typeface="Aharoni" panose="02010803020104030203" pitchFamily="2" charset="-79"/>
              </a:rPr>
              <a:t>BASE FOR</a:t>
            </a:r>
          </a:p>
          <a:p>
            <a:pPr algn="ctr"/>
            <a:r>
              <a:rPr lang="en-US" sz="1600" dirty="0">
                <a:latin typeface="+mj-lt"/>
                <a:cs typeface="Aharoni" panose="02010803020104030203" pitchFamily="2" charset="-79"/>
              </a:rPr>
              <a:t>LAW ENFORCEMENT SERVICES ACCOUNT</a:t>
            </a:r>
          </a:p>
          <a:p>
            <a:pPr algn="ctr"/>
            <a:r>
              <a:rPr lang="en-US" sz="1600" dirty="0" smtClean="0">
                <a:latin typeface="+mj-lt"/>
                <a:cs typeface="Aharoni" panose="02010803020104030203" pitchFamily="2" charset="-79"/>
              </a:rPr>
              <a:t>$2,070,869,443</a:t>
            </a:r>
            <a:endParaRPr lang="en-US" sz="16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63120" y="4601642"/>
            <a:ext cx="1498208" cy="6822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64.4644%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129275" y="4543027"/>
            <a:ext cx="1498208" cy="6822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35.5356%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27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286" y="1785845"/>
            <a:ext cx="5323669" cy="4660747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83880" y="363311"/>
            <a:ext cx="8439279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3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CHANGES</a:t>
            </a:r>
          </a:p>
          <a:p>
            <a:r>
              <a:rPr lang="en-US" dirty="0"/>
              <a:t>BEHAVIORAL HEALTH COUNTY DISTRIBUTION RATIO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981516"/>
              </p:ext>
            </p:extLst>
          </p:nvPr>
        </p:nvGraphicFramePr>
        <p:xfrm>
          <a:off x="7443918" y="55379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9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3918" y="55379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933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>
            <a:off x="4909566" y="4612350"/>
            <a:ext cx="2637463" cy="1103327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Law Enforcement Growth</a:t>
            </a:r>
          </a:p>
          <a:p>
            <a:pPr algn="ctr"/>
            <a:r>
              <a:rPr lang="en-US" dirty="0"/>
              <a:t>35%</a:t>
            </a:r>
          </a:p>
        </p:txBody>
      </p:sp>
      <p:sp>
        <p:nvSpPr>
          <p:cNvPr id="3" name="Can 2"/>
          <p:cNvSpPr/>
          <p:nvPr/>
        </p:nvSpPr>
        <p:spPr>
          <a:xfrm>
            <a:off x="1826302" y="2312741"/>
            <a:ext cx="5131220" cy="1405608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2011 REALIGNMENT GROWTH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62" y="3862678"/>
            <a:ext cx="831273" cy="823717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1118965" y="4582123"/>
            <a:ext cx="2533114" cy="1133554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Services Growth</a:t>
            </a:r>
          </a:p>
          <a:p>
            <a:pPr algn="ctr"/>
            <a:r>
              <a:rPr lang="en-US" dirty="0"/>
              <a:t>65%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68" y="3862678"/>
            <a:ext cx="831273" cy="752678"/>
          </a:xfrm>
          <a:prstGeom prst="rect">
            <a:avLst/>
          </a:prstGeom>
        </p:spPr>
      </p:pic>
      <p:sp>
        <p:nvSpPr>
          <p:cNvPr id="9" name="Can 8"/>
          <p:cNvSpPr/>
          <p:nvPr/>
        </p:nvSpPr>
        <p:spPr>
          <a:xfrm>
            <a:off x="7444194" y="2231885"/>
            <a:ext cx="1246910" cy="1103326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Base Restoration</a:t>
            </a:r>
          </a:p>
          <a:p>
            <a:pPr algn="ctr"/>
            <a:r>
              <a:rPr lang="en-US" sz="1400" dirty="0"/>
              <a:t> (if needed)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045939" y="2646011"/>
            <a:ext cx="370294" cy="13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730405" y="290189"/>
            <a:ext cx="7983538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none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Growth Account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Structure</a:t>
            </a:r>
          </a:p>
        </p:txBody>
      </p:sp>
    </p:spTree>
    <p:extLst>
      <p:ext uri="{BB962C8B-B14F-4D97-AF65-F5344CB8AC3E}">
        <p14:creationId xmlns:p14="http://schemas.microsoft.com/office/powerpoint/2010/main" val="3992254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2817839" y="2450209"/>
            <a:ext cx="3374967" cy="1133554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Services Growth</a:t>
            </a:r>
          </a:p>
          <a:p>
            <a:pPr algn="ctr"/>
            <a:r>
              <a:rPr lang="en-US" dirty="0"/>
              <a:t>65%</a:t>
            </a:r>
          </a:p>
        </p:txBody>
      </p:sp>
      <p:sp>
        <p:nvSpPr>
          <p:cNvPr id="11" name="Can 10"/>
          <p:cNvSpPr/>
          <p:nvPr/>
        </p:nvSpPr>
        <p:spPr>
          <a:xfrm>
            <a:off x="2073290" y="3955001"/>
            <a:ext cx="1382935" cy="1360265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Protective Services Growth</a:t>
            </a:r>
          </a:p>
          <a:p>
            <a:pPr algn="ctr"/>
            <a:r>
              <a:rPr lang="en-US" sz="1400" dirty="0"/>
              <a:t>45%</a:t>
            </a:r>
          </a:p>
        </p:txBody>
      </p:sp>
      <p:sp>
        <p:nvSpPr>
          <p:cNvPr id="14" name="Can 13"/>
          <p:cNvSpPr/>
          <p:nvPr/>
        </p:nvSpPr>
        <p:spPr>
          <a:xfrm>
            <a:off x="3797431" y="4115964"/>
            <a:ext cx="1382935" cy="1360265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Behavioral Health </a:t>
            </a:r>
            <a:r>
              <a:rPr lang="en-US" sz="1400" dirty="0" smtClean="0"/>
              <a:t>Growth</a:t>
            </a:r>
            <a:endParaRPr lang="en-US" sz="1400" dirty="0"/>
          </a:p>
          <a:p>
            <a:pPr algn="ctr"/>
            <a:r>
              <a:rPr lang="en-US" sz="1400" dirty="0"/>
              <a:t>50%</a:t>
            </a:r>
          </a:p>
        </p:txBody>
      </p:sp>
      <p:sp>
        <p:nvSpPr>
          <p:cNvPr id="15" name="Can 14"/>
          <p:cNvSpPr/>
          <p:nvPr/>
        </p:nvSpPr>
        <p:spPr>
          <a:xfrm>
            <a:off x="5484714" y="3930066"/>
            <a:ext cx="1382935" cy="1360265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Mental Health</a:t>
            </a:r>
          </a:p>
          <a:p>
            <a:pPr algn="ctr"/>
            <a:r>
              <a:rPr lang="en-US" sz="1400" dirty="0"/>
              <a:t>Subaccount</a:t>
            </a:r>
          </a:p>
          <a:p>
            <a:pPr algn="ctr"/>
            <a:r>
              <a:rPr lang="en-US" sz="1400" dirty="0"/>
              <a:t>5%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51" y="3542010"/>
            <a:ext cx="649904" cy="438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17" y="3761163"/>
            <a:ext cx="649904" cy="4383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14" y="3480041"/>
            <a:ext cx="821465" cy="562244"/>
          </a:xfrm>
          <a:prstGeom prst="rect">
            <a:avLst/>
          </a:prstGeom>
        </p:spPr>
      </p:pic>
      <p:sp>
        <p:nvSpPr>
          <p:cNvPr id="31" name="Title 4"/>
          <p:cNvSpPr txBox="1">
            <a:spLocks/>
          </p:cNvSpPr>
          <p:nvPr/>
        </p:nvSpPr>
        <p:spPr>
          <a:xfrm>
            <a:off x="992404" y="273884"/>
            <a:ext cx="7983538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none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Support Services </a:t>
            </a:r>
            <a:r>
              <a:rPr 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Growth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Account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State Structure</a:t>
            </a:r>
          </a:p>
        </p:txBody>
      </p:sp>
    </p:spTree>
    <p:extLst>
      <p:ext uri="{BB962C8B-B14F-4D97-AF65-F5344CB8AC3E}">
        <p14:creationId xmlns:p14="http://schemas.microsoft.com/office/powerpoint/2010/main" val="37144564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4" y="490538"/>
            <a:ext cx="8229600" cy="11430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US" sz="3600" kern="1200" dirty="0"/>
              <a:t>2016-17 Behavioral Health</a:t>
            </a:r>
            <a:br>
              <a:rPr lang="en-US" sz="3600" kern="1200" dirty="0"/>
            </a:br>
            <a:r>
              <a:rPr lang="en-US" sz="3600" kern="1200" dirty="0"/>
              <a:t>Growth Allocation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84846"/>
              </p:ext>
            </p:extLst>
          </p:nvPr>
        </p:nvGraphicFramePr>
        <p:xfrm>
          <a:off x="1187174" y="2898361"/>
          <a:ext cx="6096000" cy="2788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ALLOCATION 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OF FUNDING</a:t>
                      </a:r>
                    </a:p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FUNDING</a:t>
                      </a:r>
                    </a:p>
                    <a:p>
                      <a:pPr algn="ctr"/>
                      <a:r>
                        <a:rPr lang="en-US" baseline="0" dirty="0"/>
                        <a:t>(A</a:t>
                      </a:r>
                      <a:r>
                        <a:rPr lang="en-US" baseline="0" dirty="0" smtClean="0"/>
                        <a:t>*$98,363,658)</a:t>
                      </a:r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One-time % adjustment to correct omission of Drug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Medi</a:t>
                      </a:r>
                      <a:r>
                        <a:rPr lang="en-US" dirty="0" smtClean="0"/>
                        <a:t>-Cal claims</a:t>
                      </a:r>
                      <a:r>
                        <a:rPr lang="en-US" baseline="0" dirty="0" smtClean="0"/>
                        <a:t> in FY15-16 BHRS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  <a:r>
                        <a:rPr lang="en-US" baseline="0" dirty="0"/>
                        <a:t> of Claims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$49,181,829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Medi</a:t>
                      </a:r>
                      <a:r>
                        <a:rPr lang="en-US" dirty="0" smtClean="0"/>
                        <a:t>-Cal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$49,181,829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$98,363,658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715959"/>
              </p:ext>
            </p:extLst>
          </p:nvPr>
        </p:nvGraphicFramePr>
        <p:xfrm>
          <a:off x="7757652" y="53015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2"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57652" y="53015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4523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>
            <a:off x="2995447" y="2047903"/>
            <a:ext cx="3387063" cy="1103327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Law Enforcement Growth</a:t>
            </a:r>
          </a:p>
          <a:p>
            <a:pPr algn="ctr"/>
            <a:r>
              <a:rPr lang="en-US" dirty="0"/>
              <a:t>35%</a:t>
            </a:r>
          </a:p>
        </p:txBody>
      </p:sp>
      <p:sp>
        <p:nvSpPr>
          <p:cNvPr id="17" name="Can 16"/>
          <p:cNvSpPr/>
          <p:nvPr/>
        </p:nvSpPr>
        <p:spPr>
          <a:xfrm>
            <a:off x="2340471" y="3631974"/>
            <a:ext cx="1099549" cy="1186459"/>
          </a:xfrm>
          <a:prstGeom prst="can">
            <a:avLst>
              <a:gd name="adj" fmla="val 184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Trial </a:t>
            </a:r>
            <a:r>
              <a:rPr lang="en-US" sz="1400" dirty="0"/>
              <a:t>Court Security</a:t>
            </a:r>
          </a:p>
          <a:p>
            <a:pPr algn="ctr"/>
            <a:r>
              <a:rPr lang="en-US" sz="1400" dirty="0"/>
              <a:t>Growth</a:t>
            </a:r>
          </a:p>
          <a:p>
            <a:pPr algn="ctr"/>
            <a:r>
              <a:rPr lang="en-US" sz="1400" dirty="0"/>
              <a:t>10%</a:t>
            </a:r>
          </a:p>
        </p:txBody>
      </p:sp>
      <p:sp>
        <p:nvSpPr>
          <p:cNvPr id="18" name="Can 17"/>
          <p:cNvSpPr/>
          <p:nvPr/>
        </p:nvSpPr>
        <p:spPr>
          <a:xfrm>
            <a:off x="3581764" y="3860083"/>
            <a:ext cx="1099549" cy="1186459"/>
          </a:xfrm>
          <a:prstGeom prst="can">
            <a:avLst>
              <a:gd name="adj" fmla="val 184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Juvenile </a:t>
            </a:r>
            <a:r>
              <a:rPr lang="en-US" sz="1400" dirty="0"/>
              <a:t>Justice Growth</a:t>
            </a:r>
          </a:p>
          <a:p>
            <a:pPr algn="ctr"/>
            <a:r>
              <a:rPr lang="en-US" sz="1400" dirty="0"/>
              <a:t>10%</a:t>
            </a:r>
          </a:p>
        </p:txBody>
      </p:sp>
      <p:sp>
        <p:nvSpPr>
          <p:cNvPr id="19" name="Can 18"/>
          <p:cNvSpPr/>
          <p:nvPr/>
        </p:nvSpPr>
        <p:spPr>
          <a:xfrm>
            <a:off x="4866350" y="3951519"/>
            <a:ext cx="1099549" cy="1186459"/>
          </a:xfrm>
          <a:prstGeom prst="can">
            <a:avLst>
              <a:gd name="adj" fmla="val 197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Community Corrections</a:t>
            </a:r>
          </a:p>
          <a:p>
            <a:pPr algn="ctr"/>
            <a:r>
              <a:rPr lang="en-US" sz="1400" dirty="0"/>
              <a:t>Growth</a:t>
            </a:r>
          </a:p>
          <a:p>
            <a:pPr algn="ctr"/>
            <a:r>
              <a:rPr lang="en-US" sz="1400" dirty="0"/>
              <a:t>75%</a:t>
            </a:r>
          </a:p>
        </p:txBody>
      </p:sp>
      <p:sp>
        <p:nvSpPr>
          <p:cNvPr id="20" name="Can 19"/>
          <p:cNvSpPr/>
          <p:nvPr/>
        </p:nvSpPr>
        <p:spPr>
          <a:xfrm>
            <a:off x="6064110" y="3572902"/>
            <a:ext cx="1099549" cy="1186459"/>
          </a:xfrm>
          <a:prstGeom prst="can">
            <a:avLst>
              <a:gd name="adj" fmla="val 197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DA/ Public Defender Growth</a:t>
            </a:r>
          </a:p>
          <a:p>
            <a:pPr algn="ctr"/>
            <a:r>
              <a:rPr lang="en-US" sz="1400" dirty="0"/>
              <a:t>5%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42" y="3080629"/>
            <a:ext cx="649904" cy="4383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43" y="3399857"/>
            <a:ext cx="649904" cy="602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13" y="3158026"/>
            <a:ext cx="995035" cy="9287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1" y="3077173"/>
            <a:ext cx="649904" cy="438306"/>
          </a:xfrm>
          <a:prstGeom prst="rect">
            <a:avLst/>
          </a:prstGeom>
        </p:spPr>
      </p:pic>
      <p:sp>
        <p:nvSpPr>
          <p:cNvPr id="30" name="Title 4"/>
          <p:cNvSpPr txBox="1">
            <a:spLocks/>
          </p:cNvSpPr>
          <p:nvPr/>
        </p:nvSpPr>
        <p:spPr>
          <a:xfrm>
            <a:off x="1043778" y="162136"/>
            <a:ext cx="7983538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none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Law Enforcement </a:t>
            </a:r>
            <a:r>
              <a:rPr 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Growth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Account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State Structure</a:t>
            </a:r>
          </a:p>
        </p:txBody>
      </p:sp>
    </p:spTree>
    <p:extLst>
      <p:ext uri="{BB962C8B-B14F-4D97-AF65-F5344CB8AC3E}">
        <p14:creationId xmlns:p14="http://schemas.microsoft.com/office/powerpoint/2010/main" val="2515323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508919"/>
            <a:ext cx="6945085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r>
              <a:rPr lang="en-US" sz="3600" dirty="0"/>
              <a:t>What’s It All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14275" y="1987515"/>
            <a:ext cx="6132600" cy="4194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dirty="0" smtClean="0"/>
              <a:t>The State-Local Relationship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 smtClean="0"/>
              <a:t>Governance</a:t>
            </a:r>
          </a:p>
          <a:p>
            <a:pPr algn="ctr">
              <a:buNone/>
            </a:pPr>
            <a:r>
              <a:rPr lang="en-US" sz="3600" dirty="0" smtClean="0"/>
              <a:t>Services</a:t>
            </a:r>
          </a:p>
          <a:p>
            <a:pPr algn="ctr">
              <a:buNone/>
            </a:pPr>
            <a:r>
              <a:rPr lang="en-US" sz="3600" dirty="0" smtClean="0"/>
              <a:t>Money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And, outside influences/pressures</a:t>
            </a:r>
          </a:p>
          <a:p>
            <a:pPr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3902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n 16"/>
          <p:cNvSpPr/>
          <p:nvPr/>
        </p:nvSpPr>
        <p:spPr>
          <a:xfrm>
            <a:off x="1965071" y="2750429"/>
            <a:ext cx="1099549" cy="1186459"/>
          </a:xfrm>
          <a:prstGeom prst="can">
            <a:avLst>
              <a:gd name="adj" fmla="val 190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County Trial Court Security</a:t>
            </a:r>
          </a:p>
          <a:p>
            <a:pPr algn="ctr"/>
            <a:r>
              <a:rPr lang="en-US" sz="1400" dirty="0"/>
              <a:t>Growth</a:t>
            </a:r>
          </a:p>
        </p:txBody>
      </p:sp>
      <p:sp>
        <p:nvSpPr>
          <p:cNvPr id="18" name="Can 17"/>
          <p:cNvSpPr/>
          <p:nvPr/>
        </p:nvSpPr>
        <p:spPr>
          <a:xfrm>
            <a:off x="3376931" y="2741353"/>
            <a:ext cx="1099549" cy="1186459"/>
          </a:xfrm>
          <a:prstGeom prst="can">
            <a:avLst>
              <a:gd name="adj" fmla="val 197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County Juvenile Justice Growth</a:t>
            </a:r>
          </a:p>
        </p:txBody>
      </p:sp>
      <p:sp>
        <p:nvSpPr>
          <p:cNvPr id="19" name="Can 18"/>
          <p:cNvSpPr/>
          <p:nvPr/>
        </p:nvSpPr>
        <p:spPr>
          <a:xfrm>
            <a:off x="4744077" y="2770114"/>
            <a:ext cx="1099549" cy="1186459"/>
          </a:xfrm>
          <a:prstGeom prst="can">
            <a:avLst>
              <a:gd name="adj" fmla="val 184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County Community Corrections</a:t>
            </a:r>
          </a:p>
          <a:p>
            <a:pPr algn="ctr"/>
            <a:r>
              <a:rPr lang="en-US" sz="1400" dirty="0"/>
              <a:t>Growth</a:t>
            </a:r>
          </a:p>
        </p:txBody>
      </p:sp>
      <p:sp>
        <p:nvSpPr>
          <p:cNvPr id="20" name="Can 19"/>
          <p:cNvSpPr/>
          <p:nvPr/>
        </p:nvSpPr>
        <p:spPr>
          <a:xfrm>
            <a:off x="6044231" y="2787753"/>
            <a:ext cx="1099549" cy="1186459"/>
          </a:xfrm>
          <a:prstGeom prst="can">
            <a:avLst>
              <a:gd name="adj" fmla="val 164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County DA/ Public Defender Growth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006439" y="200587"/>
            <a:ext cx="7983538" cy="8413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400" eaLnBrk="1" latinLnBrk="0" hangingPunct="1">
              <a:buNone/>
              <a:defRPr sz="3600" u="none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Law Enforcement </a:t>
            </a:r>
            <a:r>
              <a:rPr 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Growth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Account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County Structure</a:t>
            </a:r>
          </a:p>
        </p:txBody>
      </p:sp>
      <p:sp>
        <p:nvSpPr>
          <p:cNvPr id="13" name="Can 12"/>
          <p:cNvSpPr/>
          <p:nvPr/>
        </p:nvSpPr>
        <p:spPr>
          <a:xfrm>
            <a:off x="1831510" y="4924007"/>
            <a:ext cx="5602779" cy="1103327"/>
          </a:xfrm>
          <a:prstGeom prst="can">
            <a:avLst>
              <a:gd name="adj" fmla="val 3092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Local Innovation Subaccount</a:t>
            </a:r>
          </a:p>
          <a:p>
            <a:pPr algn="ctr"/>
            <a:endParaRPr lang="en-US" sz="1200" dirty="0">
              <a:latin typeface="Candara" panose="020E0502030303020204" pitchFamily="34" charset="0"/>
            </a:endParaRPr>
          </a:p>
          <a:p>
            <a:pPr algn="ctr"/>
            <a:r>
              <a:rPr lang="en-US" sz="1200" dirty="0">
                <a:solidFill>
                  <a:srgbClr val="4E5B6F"/>
                </a:solidFill>
                <a:latin typeface="Candara" panose="020E0502030303020204" pitchFamily="34" charset="0"/>
              </a:rPr>
              <a:t>(Beginning FY 15-16 each County shall transfer 10% from Trial Court Security Growth Special Account, Community Corrections Growth Special Account, DA and Public Defender Growth Account, and Juvenile Justice Growth Special Account)</a:t>
            </a:r>
          </a:p>
          <a:p>
            <a:pPr algn="ctr"/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2363525" y="1986451"/>
            <a:ext cx="4424289" cy="637918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County Law Enforcement Growth</a:t>
            </a:r>
          </a:p>
        </p:txBody>
      </p:sp>
      <p:sp>
        <p:nvSpPr>
          <p:cNvPr id="3" name="Down Arrow 2"/>
          <p:cNvSpPr/>
          <p:nvPr/>
        </p:nvSpPr>
        <p:spPr>
          <a:xfrm>
            <a:off x="1965072" y="4000770"/>
            <a:ext cx="1003364" cy="41235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10 %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3376931" y="3989545"/>
            <a:ext cx="1003364" cy="41235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10 %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4788790" y="3997224"/>
            <a:ext cx="1003364" cy="41235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10 %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6092323" y="4026005"/>
            <a:ext cx="1003364" cy="41235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10 %</a:t>
            </a:r>
          </a:p>
        </p:txBody>
      </p:sp>
    </p:spTree>
    <p:extLst>
      <p:ext uri="{BB962C8B-B14F-4D97-AF65-F5344CB8AC3E}">
        <p14:creationId xmlns:p14="http://schemas.microsoft.com/office/powerpoint/2010/main" val="2981964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0821" y="485638"/>
            <a:ext cx="4658979" cy="119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3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Arial" charset="0"/>
                <a:sym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4000" dirty="0"/>
              <a:t> Group </a:t>
            </a:r>
            <a:r>
              <a:rPr lang="en-US" sz="4000" dirty="0" smtClean="0"/>
              <a:t>Activity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6480733" y="3713581"/>
            <a:ext cx="1594896" cy="2361204"/>
          </a:xfrm>
          <a:custGeom>
            <a:avLst/>
            <a:gdLst>
              <a:gd name="connsiteX0" fmla="*/ 601579 w 1203158"/>
              <a:gd name="connsiteY0" fmla="*/ 0 h 1828801"/>
              <a:gd name="connsiteX1" fmla="*/ 862264 w 1203158"/>
              <a:gd name="connsiteY1" fmla="*/ 260685 h 1828801"/>
              <a:gd name="connsiteX2" fmla="*/ 785911 w 1203158"/>
              <a:gd name="connsiteY2" fmla="*/ 445017 h 1828801"/>
              <a:gd name="connsiteX3" fmla="*/ 721894 w 1203158"/>
              <a:gd name="connsiteY3" fmla="*/ 488179 h 1828801"/>
              <a:gd name="connsiteX4" fmla="*/ 721894 w 1203158"/>
              <a:gd name="connsiteY4" fmla="*/ 625643 h 1828801"/>
              <a:gd name="connsiteX5" fmla="*/ 1203158 w 1203158"/>
              <a:gd name="connsiteY5" fmla="*/ 625643 h 1828801"/>
              <a:gd name="connsiteX6" fmla="*/ 1203158 w 1203158"/>
              <a:gd name="connsiteY6" fmla="*/ 1102895 h 1828801"/>
              <a:gd name="connsiteX7" fmla="*/ 1065695 w 1203158"/>
              <a:gd name="connsiteY7" fmla="*/ 1102895 h 1828801"/>
              <a:gd name="connsiteX8" fmla="*/ 1022533 w 1203158"/>
              <a:gd name="connsiteY8" fmla="*/ 1038878 h 1828801"/>
              <a:gd name="connsiteX9" fmla="*/ 838201 w 1203158"/>
              <a:gd name="connsiteY9" fmla="*/ 962525 h 1828801"/>
              <a:gd name="connsiteX10" fmla="*/ 577516 w 1203158"/>
              <a:gd name="connsiteY10" fmla="*/ 1223210 h 1828801"/>
              <a:gd name="connsiteX11" fmla="*/ 838201 w 1203158"/>
              <a:gd name="connsiteY11" fmla="*/ 1483895 h 1828801"/>
              <a:gd name="connsiteX12" fmla="*/ 1022533 w 1203158"/>
              <a:gd name="connsiteY12" fmla="*/ 1407542 h 1828801"/>
              <a:gd name="connsiteX13" fmla="*/ 1065693 w 1203158"/>
              <a:gd name="connsiteY13" fmla="*/ 1343527 h 1828801"/>
              <a:gd name="connsiteX14" fmla="*/ 1203158 w 1203158"/>
              <a:gd name="connsiteY14" fmla="*/ 1343527 h 1828801"/>
              <a:gd name="connsiteX15" fmla="*/ 1203158 w 1203158"/>
              <a:gd name="connsiteY15" fmla="*/ 1828801 h 1828801"/>
              <a:gd name="connsiteX16" fmla="*/ 0 w 1203158"/>
              <a:gd name="connsiteY16" fmla="*/ 1828801 h 1828801"/>
              <a:gd name="connsiteX17" fmla="*/ 0 w 1203158"/>
              <a:gd name="connsiteY17" fmla="*/ 625643 h 1828801"/>
              <a:gd name="connsiteX18" fmla="*/ 481262 w 1203158"/>
              <a:gd name="connsiteY18" fmla="*/ 625643 h 1828801"/>
              <a:gd name="connsiteX19" fmla="*/ 481262 w 1203158"/>
              <a:gd name="connsiteY19" fmla="*/ 488177 h 1828801"/>
              <a:gd name="connsiteX20" fmla="*/ 417247 w 1203158"/>
              <a:gd name="connsiteY20" fmla="*/ 445017 h 1828801"/>
              <a:gd name="connsiteX21" fmla="*/ 340894 w 1203158"/>
              <a:gd name="connsiteY21" fmla="*/ 260685 h 1828801"/>
              <a:gd name="connsiteX22" fmla="*/ 601579 w 1203158"/>
              <a:gd name="connsiteY22" fmla="*/ 0 h 18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3158" h="1828801">
                <a:moveTo>
                  <a:pt x="601579" y="0"/>
                </a:moveTo>
                <a:cubicBezTo>
                  <a:pt x="745551" y="0"/>
                  <a:pt x="862264" y="116713"/>
                  <a:pt x="862264" y="260685"/>
                </a:cubicBezTo>
                <a:cubicBezTo>
                  <a:pt x="862264" y="332671"/>
                  <a:pt x="833086" y="397842"/>
                  <a:pt x="785911" y="445017"/>
                </a:cubicBezTo>
                <a:lnTo>
                  <a:pt x="721894" y="488179"/>
                </a:lnTo>
                <a:lnTo>
                  <a:pt x="721894" y="625643"/>
                </a:lnTo>
                <a:lnTo>
                  <a:pt x="1203158" y="625643"/>
                </a:lnTo>
                <a:lnTo>
                  <a:pt x="1203158" y="1102895"/>
                </a:lnTo>
                <a:lnTo>
                  <a:pt x="1065695" y="1102895"/>
                </a:lnTo>
                <a:lnTo>
                  <a:pt x="1022533" y="1038878"/>
                </a:lnTo>
                <a:cubicBezTo>
                  <a:pt x="975358" y="991703"/>
                  <a:pt x="910187" y="962525"/>
                  <a:pt x="838201" y="962525"/>
                </a:cubicBezTo>
                <a:cubicBezTo>
                  <a:pt x="694229" y="962525"/>
                  <a:pt x="577516" y="1079238"/>
                  <a:pt x="577516" y="1223210"/>
                </a:cubicBezTo>
                <a:cubicBezTo>
                  <a:pt x="577516" y="1367182"/>
                  <a:pt x="694229" y="1483895"/>
                  <a:pt x="838201" y="1483895"/>
                </a:cubicBezTo>
                <a:cubicBezTo>
                  <a:pt x="910187" y="1483895"/>
                  <a:pt x="975358" y="1454716"/>
                  <a:pt x="1022533" y="1407542"/>
                </a:cubicBezTo>
                <a:lnTo>
                  <a:pt x="1065693" y="1343527"/>
                </a:lnTo>
                <a:lnTo>
                  <a:pt x="1203158" y="1343527"/>
                </a:lnTo>
                <a:lnTo>
                  <a:pt x="1203158" y="1828801"/>
                </a:lnTo>
                <a:lnTo>
                  <a:pt x="0" y="1828801"/>
                </a:lnTo>
                <a:lnTo>
                  <a:pt x="0" y="625643"/>
                </a:lnTo>
                <a:lnTo>
                  <a:pt x="481262" y="625643"/>
                </a:lnTo>
                <a:lnTo>
                  <a:pt x="481262" y="488177"/>
                </a:lnTo>
                <a:lnTo>
                  <a:pt x="417247" y="445017"/>
                </a:lnTo>
                <a:cubicBezTo>
                  <a:pt x="370073" y="397842"/>
                  <a:pt x="340894" y="332671"/>
                  <a:pt x="340894" y="260685"/>
                </a:cubicBezTo>
                <a:cubicBezTo>
                  <a:pt x="340894" y="116713"/>
                  <a:pt x="457607" y="0"/>
                  <a:pt x="601579" y="0"/>
                </a:cubicBezTo>
                <a:close/>
              </a:path>
            </a:pathLst>
          </a:custGeom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isometricOffAxis1Top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48075" y="2371680"/>
            <a:ext cx="3189792" cy="3096492"/>
            <a:chOff x="2751219" y="684168"/>
            <a:chExt cx="4098760" cy="4085101"/>
          </a:xfrm>
          <a:scene3d>
            <a:camera prst="orthographicFront"/>
            <a:lightRig rig="threePt" dir="t"/>
          </a:scene3d>
        </p:grpSpPr>
        <p:sp>
          <p:nvSpPr>
            <p:cNvPr id="7" name="Freeform 6"/>
            <p:cNvSpPr/>
            <p:nvPr/>
          </p:nvSpPr>
          <p:spPr>
            <a:xfrm rot="5400000">
              <a:off x="3284059" y="151329"/>
              <a:ext cx="2049380" cy="3115058"/>
            </a:xfrm>
            <a:custGeom>
              <a:avLst/>
              <a:gdLst>
                <a:gd name="connsiteX0" fmla="*/ 601579 w 1203158"/>
                <a:gd name="connsiteY0" fmla="*/ 0 h 1828801"/>
                <a:gd name="connsiteX1" fmla="*/ 862264 w 1203158"/>
                <a:gd name="connsiteY1" fmla="*/ 260685 h 1828801"/>
                <a:gd name="connsiteX2" fmla="*/ 785911 w 1203158"/>
                <a:gd name="connsiteY2" fmla="*/ 445017 h 1828801"/>
                <a:gd name="connsiteX3" fmla="*/ 721894 w 1203158"/>
                <a:gd name="connsiteY3" fmla="*/ 488179 h 1828801"/>
                <a:gd name="connsiteX4" fmla="*/ 721894 w 1203158"/>
                <a:gd name="connsiteY4" fmla="*/ 625643 h 1828801"/>
                <a:gd name="connsiteX5" fmla="*/ 1203158 w 1203158"/>
                <a:gd name="connsiteY5" fmla="*/ 625643 h 1828801"/>
                <a:gd name="connsiteX6" fmla="*/ 1203158 w 1203158"/>
                <a:gd name="connsiteY6" fmla="*/ 1102895 h 1828801"/>
                <a:gd name="connsiteX7" fmla="*/ 1065695 w 1203158"/>
                <a:gd name="connsiteY7" fmla="*/ 1102895 h 1828801"/>
                <a:gd name="connsiteX8" fmla="*/ 1022533 w 1203158"/>
                <a:gd name="connsiteY8" fmla="*/ 1038878 h 1828801"/>
                <a:gd name="connsiteX9" fmla="*/ 838201 w 1203158"/>
                <a:gd name="connsiteY9" fmla="*/ 962525 h 1828801"/>
                <a:gd name="connsiteX10" fmla="*/ 577516 w 1203158"/>
                <a:gd name="connsiteY10" fmla="*/ 1223210 h 1828801"/>
                <a:gd name="connsiteX11" fmla="*/ 838201 w 1203158"/>
                <a:gd name="connsiteY11" fmla="*/ 1483895 h 1828801"/>
                <a:gd name="connsiteX12" fmla="*/ 1022533 w 1203158"/>
                <a:gd name="connsiteY12" fmla="*/ 1407542 h 1828801"/>
                <a:gd name="connsiteX13" fmla="*/ 1065693 w 1203158"/>
                <a:gd name="connsiteY13" fmla="*/ 1343527 h 1828801"/>
                <a:gd name="connsiteX14" fmla="*/ 1203158 w 1203158"/>
                <a:gd name="connsiteY14" fmla="*/ 1343527 h 1828801"/>
                <a:gd name="connsiteX15" fmla="*/ 1203158 w 1203158"/>
                <a:gd name="connsiteY15" fmla="*/ 1828801 h 1828801"/>
                <a:gd name="connsiteX16" fmla="*/ 0 w 1203158"/>
                <a:gd name="connsiteY16" fmla="*/ 1828801 h 1828801"/>
                <a:gd name="connsiteX17" fmla="*/ 0 w 1203158"/>
                <a:gd name="connsiteY17" fmla="*/ 625643 h 1828801"/>
                <a:gd name="connsiteX18" fmla="*/ 481262 w 1203158"/>
                <a:gd name="connsiteY18" fmla="*/ 625643 h 1828801"/>
                <a:gd name="connsiteX19" fmla="*/ 481262 w 1203158"/>
                <a:gd name="connsiteY19" fmla="*/ 488177 h 1828801"/>
                <a:gd name="connsiteX20" fmla="*/ 417247 w 1203158"/>
                <a:gd name="connsiteY20" fmla="*/ 445017 h 1828801"/>
                <a:gd name="connsiteX21" fmla="*/ 340894 w 1203158"/>
                <a:gd name="connsiteY21" fmla="*/ 260685 h 1828801"/>
                <a:gd name="connsiteX22" fmla="*/ 601579 w 1203158"/>
                <a:gd name="connsiteY22" fmla="*/ 0 h 18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3158" h="1828801">
                  <a:moveTo>
                    <a:pt x="601579" y="0"/>
                  </a:moveTo>
                  <a:cubicBezTo>
                    <a:pt x="745551" y="0"/>
                    <a:pt x="862264" y="116713"/>
                    <a:pt x="862264" y="260685"/>
                  </a:cubicBezTo>
                  <a:cubicBezTo>
                    <a:pt x="862264" y="332671"/>
                    <a:pt x="833086" y="397842"/>
                    <a:pt x="785911" y="445017"/>
                  </a:cubicBezTo>
                  <a:lnTo>
                    <a:pt x="721894" y="488179"/>
                  </a:lnTo>
                  <a:lnTo>
                    <a:pt x="721894" y="625643"/>
                  </a:lnTo>
                  <a:lnTo>
                    <a:pt x="1203158" y="625643"/>
                  </a:lnTo>
                  <a:lnTo>
                    <a:pt x="1203158" y="1102895"/>
                  </a:lnTo>
                  <a:lnTo>
                    <a:pt x="1065695" y="1102895"/>
                  </a:lnTo>
                  <a:lnTo>
                    <a:pt x="1022533" y="1038878"/>
                  </a:lnTo>
                  <a:cubicBezTo>
                    <a:pt x="975358" y="991703"/>
                    <a:pt x="910187" y="962525"/>
                    <a:pt x="838201" y="962525"/>
                  </a:cubicBezTo>
                  <a:cubicBezTo>
                    <a:pt x="694229" y="962525"/>
                    <a:pt x="577516" y="1079238"/>
                    <a:pt x="577516" y="1223210"/>
                  </a:cubicBezTo>
                  <a:cubicBezTo>
                    <a:pt x="577516" y="1367182"/>
                    <a:pt x="694229" y="1483895"/>
                    <a:pt x="838201" y="1483895"/>
                  </a:cubicBezTo>
                  <a:cubicBezTo>
                    <a:pt x="910187" y="1483895"/>
                    <a:pt x="975358" y="1454716"/>
                    <a:pt x="1022533" y="1407542"/>
                  </a:cubicBezTo>
                  <a:lnTo>
                    <a:pt x="1065693" y="1343527"/>
                  </a:lnTo>
                  <a:lnTo>
                    <a:pt x="1203158" y="1343527"/>
                  </a:lnTo>
                  <a:lnTo>
                    <a:pt x="1203158" y="1828801"/>
                  </a:lnTo>
                  <a:lnTo>
                    <a:pt x="0" y="1828801"/>
                  </a:lnTo>
                  <a:lnTo>
                    <a:pt x="0" y="625643"/>
                  </a:lnTo>
                  <a:lnTo>
                    <a:pt x="481262" y="625643"/>
                  </a:lnTo>
                  <a:lnTo>
                    <a:pt x="481262" y="488177"/>
                  </a:lnTo>
                  <a:lnTo>
                    <a:pt x="417247" y="445017"/>
                  </a:lnTo>
                  <a:cubicBezTo>
                    <a:pt x="370073" y="397842"/>
                    <a:pt x="340894" y="332671"/>
                    <a:pt x="340894" y="260685"/>
                  </a:cubicBezTo>
                  <a:cubicBezTo>
                    <a:pt x="340894" y="116713"/>
                    <a:pt x="457607" y="0"/>
                    <a:pt x="601579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4267760" y="2187049"/>
              <a:ext cx="2049380" cy="3115058"/>
            </a:xfrm>
            <a:custGeom>
              <a:avLst/>
              <a:gdLst>
                <a:gd name="connsiteX0" fmla="*/ 601579 w 1203158"/>
                <a:gd name="connsiteY0" fmla="*/ 0 h 1828801"/>
                <a:gd name="connsiteX1" fmla="*/ 862264 w 1203158"/>
                <a:gd name="connsiteY1" fmla="*/ 260685 h 1828801"/>
                <a:gd name="connsiteX2" fmla="*/ 785911 w 1203158"/>
                <a:gd name="connsiteY2" fmla="*/ 445017 h 1828801"/>
                <a:gd name="connsiteX3" fmla="*/ 721894 w 1203158"/>
                <a:gd name="connsiteY3" fmla="*/ 488179 h 1828801"/>
                <a:gd name="connsiteX4" fmla="*/ 721894 w 1203158"/>
                <a:gd name="connsiteY4" fmla="*/ 625643 h 1828801"/>
                <a:gd name="connsiteX5" fmla="*/ 1203158 w 1203158"/>
                <a:gd name="connsiteY5" fmla="*/ 625643 h 1828801"/>
                <a:gd name="connsiteX6" fmla="*/ 1203158 w 1203158"/>
                <a:gd name="connsiteY6" fmla="*/ 1102895 h 1828801"/>
                <a:gd name="connsiteX7" fmla="*/ 1065695 w 1203158"/>
                <a:gd name="connsiteY7" fmla="*/ 1102895 h 1828801"/>
                <a:gd name="connsiteX8" fmla="*/ 1022533 w 1203158"/>
                <a:gd name="connsiteY8" fmla="*/ 1038878 h 1828801"/>
                <a:gd name="connsiteX9" fmla="*/ 838201 w 1203158"/>
                <a:gd name="connsiteY9" fmla="*/ 962525 h 1828801"/>
                <a:gd name="connsiteX10" fmla="*/ 577516 w 1203158"/>
                <a:gd name="connsiteY10" fmla="*/ 1223210 h 1828801"/>
                <a:gd name="connsiteX11" fmla="*/ 838201 w 1203158"/>
                <a:gd name="connsiteY11" fmla="*/ 1483895 h 1828801"/>
                <a:gd name="connsiteX12" fmla="*/ 1022533 w 1203158"/>
                <a:gd name="connsiteY12" fmla="*/ 1407542 h 1828801"/>
                <a:gd name="connsiteX13" fmla="*/ 1065693 w 1203158"/>
                <a:gd name="connsiteY13" fmla="*/ 1343527 h 1828801"/>
                <a:gd name="connsiteX14" fmla="*/ 1203158 w 1203158"/>
                <a:gd name="connsiteY14" fmla="*/ 1343527 h 1828801"/>
                <a:gd name="connsiteX15" fmla="*/ 1203158 w 1203158"/>
                <a:gd name="connsiteY15" fmla="*/ 1828801 h 1828801"/>
                <a:gd name="connsiteX16" fmla="*/ 0 w 1203158"/>
                <a:gd name="connsiteY16" fmla="*/ 1828801 h 1828801"/>
                <a:gd name="connsiteX17" fmla="*/ 0 w 1203158"/>
                <a:gd name="connsiteY17" fmla="*/ 625643 h 1828801"/>
                <a:gd name="connsiteX18" fmla="*/ 481262 w 1203158"/>
                <a:gd name="connsiteY18" fmla="*/ 625643 h 1828801"/>
                <a:gd name="connsiteX19" fmla="*/ 481262 w 1203158"/>
                <a:gd name="connsiteY19" fmla="*/ 488177 h 1828801"/>
                <a:gd name="connsiteX20" fmla="*/ 417247 w 1203158"/>
                <a:gd name="connsiteY20" fmla="*/ 445017 h 1828801"/>
                <a:gd name="connsiteX21" fmla="*/ 340894 w 1203158"/>
                <a:gd name="connsiteY21" fmla="*/ 260685 h 1828801"/>
                <a:gd name="connsiteX22" fmla="*/ 601579 w 1203158"/>
                <a:gd name="connsiteY22" fmla="*/ 0 h 18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3158" h="1828801">
                  <a:moveTo>
                    <a:pt x="601579" y="0"/>
                  </a:moveTo>
                  <a:cubicBezTo>
                    <a:pt x="745551" y="0"/>
                    <a:pt x="862264" y="116713"/>
                    <a:pt x="862264" y="260685"/>
                  </a:cubicBezTo>
                  <a:cubicBezTo>
                    <a:pt x="862264" y="332671"/>
                    <a:pt x="833086" y="397842"/>
                    <a:pt x="785911" y="445017"/>
                  </a:cubicBezTo>
                  <a:lnTo>
                    <a:pt x="721894" y="488179"/>
                  </a:lnTo>
                  <a:lnTo>
                    <a:pt x="721894" y="625643"/>
                  </a:lnTo>
                  <a:lnTo>
                    <a:pt x="1203158" y="625643"/>
                  </a:lnTo>
                  <a:lnTo>
                    <a:pt x="1203158" y="1102895"/>
                  </a:lnTo>
                  <a:lnTo>
                    <a:pt x="1065695" y="1102895"/>
                  </a:lnTo>
                  <a:lnTo>
                    <a:pt x="1022533" y="1038878"/>
                  </a:lnTo>
                  <a:cubicBezTo>
                    <a:pt x="975358" y="991703"/>
                    <a:pt x="910187" y="962525"/>
                    <a:pt x="838201" y="962525"/>
                  </a:cubicBezTo>
                  <a:cubicBezTo>
                    <a:pt x="694229" y="962525"/>
                    <a:pt x="577516" y="1079238"/>
                    <a:pt x="577516" y="1223210"/>
                  </a:cubicBezTo>
                  <a:cubicBezTo>
                    <a:pt x="577516" y="1367182"/>
                    <a:pt x="694229" y="1483895"/>
                    <a:pt x="838201" y="1483895"/>
                  </a:cubicBezTo>
                  <a:cubicBezTo>
                    <a:pt x="910187" y="1483895"/>
                    <a:pt x="975358" y="1454716"/>
                    <a:pt x="1022533" y="1407542"/>
                  </a:cubicBezTo>
                  <a:lnTo>
                    <a:pt x="1065693" y="1343527"/>
                  </a:lnTo>
                  <a:lnTo>
                    <a:pt x="1203158" y="1343527"/>
                  </a:lnTo>
                  <a:lnTo>
                    <a:pt x="1203158" y="1828801"/>
                  </a:lnTo>
                  <a:lnTo>
                    <a:pt x="0" y="1828801"/>
                  </a:lnTo>
                  <a:lnTo>
                    <a:pt x="0" y="625643"/>
                  </a:lnTo>
                  <a:lnTo>
                    <a:pt x="481262" y="625643"/>
                  </a:lnTo>
                  <a:lnTo>
                    <a:pt x="481262" y="488177"/>
                  </a:lnTo>
                  <a:lnTo>
                    <a:pt x="417247" y="445017"/>
                  </a:lnTo>
                  <a:cubicBezTo>
                    <a:pt x="370073" y="397842"/>
                    <a:pt x="340894" y="332671"/>
                    <a:pt x="340894" y="260685"/>
                  </a:cubicBezTo>
                  <a:cubicBezTo>
                    <a:pt x="340894" y="116713"/>
                    <a:pt x="457607" y="0"/>
                    <a:pt x="601579" y="0"/>
                  </a:cubicBezTo>
                  <a:close/>
                </a:path>
              </a:pathLst>
            </a:custGeom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51219" y="1654210"/>
              <a:ext cx="2049380" cy="3115059"/>
            </a:xfrm>
            <a:custGeom>
              <a:avLst/>
              <a:gdLst>
                <a:gd name="connsiteX0" fmla="*/ 601579 w 1203158"/>
                <a:gd name="connsiteY0" fmla="*/ 0 h 1828801"/>
                <a:gd name="connsiteX1" fmla="*/ 862264 w 1203158"/>
                <a:gd name="connsiteY1" fmla="*/ 260685 h 1828801"/>
                <a:gd name="connsiteX2" fmla="*/ 785911 w 1203158"/>
                <a:gd name="connsiteY2" fmla="*/ 445017 h 1828801"/>
                <a:gd name="connsiteX3" fmla="*/ 721894 w 1203158"/>
                <a:gd name="connsiteY3" fmla="*/ 488179 h 1828801"/>
                <a:gd name="connsiteX4" fmla="*/ 721894 w 1203158"/>
                <a:gd name="connsiteY4" fmla="*/ 625643 h 1828801"/>
                <a:gd name="connsiteX5" fmla="*/ 1203158 w 1203158"/>
                <a:gd name="connsiteY5" fmla="*/ 625643 h 1828801"/>
                <a:gd name="connsiteX6" fmla="*/ 1203158 w 1203158"/>
                <a:gd name="connsiteY6" fmla="*/ 1102895 h 1828801"/>
                <a:gd name="connsiteX7" fmla="*/ 1065695 w 1203158"/>
                <a:gd name="connsiteY7" fmla="*/ 1102895 h 1828801"/>
                <a:gd name="connsiteX8" fmla="*/ 1022533 w 1203158"/>
                <a:gd name="connsiteY8" fmla="*/ 1038878 h 1828801"/>
                <a:gd name="connsiteX9" fmla="*/ 838201 w 1203158"/>
                <a:gd name="connsiteY9" fmla="*/ 962525 h 1828801"/>
                <a:gd name="connsiteX10" fmla="*/ 577516 w 1203158"/>
                <a:gd name="connsiteY10" fmla="*/ 1223210 h 1828801"/>
                <a:gd name="connsiteX11" fmla="*/ 838201 w 1203158"/>
                <a:gd name="connsiteY11" fmla="*/ 1483895 h 1828801"/>
                <a:gd name="connsiteX12" fmla="*/ 1022533 w 1203158"/>
                <a:gd name="connsiteY12" fmla="*/ 1407542 h 1828801"/>
                <a:gd name="connsiteX13" fmla="*/ 1065693 w 1203158"/>
                <a:gd name="connsiteY13" fmla="*/ 1343527 h 1828801"/>
                <a:gd name="connsiteX14" fmla="*/ 1203158 w 1203158"/>
                <a:gd name="connsiteY14" fmla="*/ 1343527 h 1828801"/>
                <a:gd name="connsiteX15" fmla="*/ 1203158 w 1203158"/>
                <a:gd name="connsiteY15" fmla="*/ 1828801 h 1828801"/>
                <a:gd name="connsiteX16" fmla="*/ 0 w 1203158"/>
                <a:gd name="connsiteY16" fmla="*/ 1828801 h 1828801"/>
                <a:gd name="connsiteX17" fmla="*/ 0 w 1203158"/>
                <a:gd name="connsiteY17" fmla="*/ 625643 h 1828801"/>
                <a:gd name="connsiteX18" fmla="*/ 481262 w 1203158"/>
                <a:gd name="connsiteY18" fmla="*/ 625643 h 1828801"/>
                <a:gd name="connsiteX19" fmla="*/ 481262 w 1203158"/>
                <a:gd name="connsiteY19" fmla="*/ 488177 h 1828801"/>
                <a:gd name="connsiteX20" fmla="*/ 417247 w 1203158"/>
                <a:gd name="connsiteY20" fmla="*/ 445017 h 1828801"/>
                <a:gd name="connsiteX21" fmla="*/ 340894 w 1203158"/>
                <a:gd name="connsiteY21" fmla="*/ 260685 h 1828801"/>
                <a:gd name="connsiteX22" fmla="*/ 601579 w 1203158"/>
                <a:gd name="connsiteY22" fmla="*/ 0 h 18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3158" h="1828801">
                  <a:moveTo>
                    <a:pt x="601579" y="0"/>
                  </a:moveTo>
                  <a:cubicBezTo>
                    <a:pt x="745551" y="0"/>
                    <a:pt x="862264" y="116713"/>
                    <a:pt x="862264" y="260685"/>
                  </a:cubicBezTo>
                  <a:cubicBezTo>
                    <a:pt x="862264" y="332671"/>
                    <a:pt x="833086" y="397842"/>
                    <a:pt x="785911" y="445017"/>
                  </a:cubicBezTo>
                  <a:lnTo>
                    <a:pt x="721894" y="488179"/>
                  </a:lnTo>
                  <a:lnTo>
                    <a:pt x="721894" y="625643"/>
                  </a:lnTo>
                  <a:lnTo>
                    <a:pt x="1203158" y="625643"/>
                  </a:lnTo>
                  <a:lnTo>
                    <a:pt x="1203158" y="1102895"/>
                  </a:lnTo>
                  <a:lnTo>
                    <a:pt x="1065695" y="1102895"/>
                  </a:lnTo>
                  <a:lnTo>
                    <a:pt x="1022533" y="1038878"/>
                  </a:lnTo>
                  <a:cubicBezTo>
                    <a:pt x="975358" y="991703"/>
                    <a:pt x="910187" y="962525"/>
                    <a:pt x="838201" y="962525"/>
                  </a:cubicBezTo>
                  <a:cubicBezTo>
                    <a:pt x="694229" y="962525"/>
                    <a:pt x="577516" y="1079238"/>
                    <a:pt x="577516" y="1223210"/>
                  </a:cubicBezTo>
                  <a:cubicBezTo>
                    <a:pt x="577516" y="1367182"/>
                    <a:pt x="694229" y="1483895"/>
                    <a:pt x="838201" y="1483895"/>
                  </a:cubicBezTo>
                  <a:cubicBezTo>
                    <a:pt x="910187" y="1483895"/>
                    <a:pt x="975358" y="1454716"/>
                    <a:pt x="1022533" y="1407542"/>
                  </a:cubicBezTo>
                  <a:lnTo>
                    <a:pt x="1065693" y="1343527"/>
                  </a:lnTo>
                  <a:lnTo>
                    <a:pt x="1203158" y="1343527"/>
                  </a:lnTo>
                  <a:lnTo>
                    <a:pt x="1203158" y="1828801"/>
                  </a:lnTo>
                  <a:lnTo>
                    <a:pt x="0" y="1828801"/>
                  </a:lnTo>
                  <a:lnTo>
                    <a:pt x="0" y="625643"/>
                  </a:lnTo>
                  <a:lnTo>
                    <a:pt x="481262" y="625643"/>
                  </a:lnTo>
                  <a:lnTo>
                    <a:pt x="481262" y="488177"/>
                  </a:lnTo>
                  <a:lnTo>
                    <a:pt x="417247" y="445017"/>
                  </a:lnTo>
                  <a:cubicBezTo>
                    <a:pt x="370073" y="397842"/>
                    <a:pt x="340894" y="332671"/>
                    <a:pt x="340894" y="260685"/>
                  </a:cubicBezTo>
                  <a:cubicBezTo>
                    <a:pt x="340894" y="116713"/>
                    <a:pt x="457607" y="0"/>
                    <a:pt x="60157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61972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454333"/>
            <a:ext cx="6186714" cy="3949200"/>
          </a:xfrm>
        </p:spPr>
        <p:txBody>
          <a:bodyPr anchor="t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7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7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The Basics of 1991 and </a:t>
            </a:r>
            <a:b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2011 Realignments</a:t>
            </a:r>
            <a: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5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lang="en-US" sz="4000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12287" y="184384"/>
            <a:ext cx="8153400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914400" eaLnBrk="1" latinLnBrk="0" hangingPunct="1">
              <a:buNone/>
              <a:defRPr sz="540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Realignment 101: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3319" y="5675475"/>
            <a:ext cx="3693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boto Condensed"/>
                <a:cs typeface="Arial" pitchFamily="34" charset="0"/>
              </a:rPr>
              <a:t>September 27 &amp; 28, 2018</a:t>
            </a:r>
            <a:endParaRPr lang="en-US" sz="2400" dirty="0"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657629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>
                <a:effectLst/>
              </a:rPr>
              <a:t>Agenda – Day 2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170460" y="2049284"/>
            <a:ext cx="8382000" cy="46482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Tools and Models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Recap - Similarities &amp;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Differences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Outcomes &amp; Opportunities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 Activity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Trends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Realigned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View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Discussion &amp; Wrap-up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rgbClr val="FFC000"/>
              </a:buClr>
              <a:buFont typeface="Wingdings" pitchFamily="2" charset="2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80098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302711"/>
            <a:ext cx="8963025" cy="1362075"/>
          </a:xfrm>
          <a:effectLst/>
        </p:spPr>
        <p:txBody>
          <a:bodyPr vert="horz" lIns="91440" tIns="45720" rIns="91440" bIns="45720" rtlCol="0" anchor="t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lvl="1" algn="ctr" rtl="0">
              <a:spcBef>
                <a:spcPct val="20000"/>
              </a:spcBef>
              <a:buFont typeface="Arial" pitchFamily="34" charset="0"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Tools and Models</a:t>
            </a:r>
          </a:p>
        </p:txBody>
      </p:sp>
      <p:pic>
        <p:nvPicPr>
          <p:cNvPr id="149506" name="Picture 2" descr="http://smallbusiness.chron.com/DM-Resize/photos.demandstudios.com/162/244/fotolia_1923812_XS.jpg?w=410&amp;h=410&amp;keep_ratio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3835" y="2664786"/>
            <a:ext cx="35528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6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>
                <a:effectLst/>
              </a:rPr>
              <a:t>2011 Realignment </a:t>
            </a:r>
            <a:br>
              <a:rPr lang="en-US" sz="4000" b="1" dirty="0">
                <a:effectLst/>
              </a:rPr>
            </a:br>
            <a:r>
              <a:rPr lang="en-US" sz="4000" b="1" dirty="0">
                <a:effectLst/>
              </a:rPr>
              <a:t>Forecasting Tool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462" y="1829152"/>
            <a:ext cx="4583470" cy="46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74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itle 3"/>
          <p:cNvSpPr>
            <a:spLocks noGrp="1"/>
          </p:cNvSpPr>
          <p:nvPr>
            <p:ph type="title"/>
          </p:nvPr>
        </p:nvSpPr>
        <p:spPr>
          <a:xfrm>
            <a:off x="58058" y="711958"/>
            <a:ext cx="6581104" cy="102160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/>
              <a:t>Forecasting VLF &amp; Sales Tax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31" y="1949850"/>
            <a:ext cx="5968093" cy="438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7" y="2119085"/>
            <a:ext cx="6735840" cy="3886266"/>
          </a:xfrm>
          <a:prstGeom prst="rect">
            <a:avLst/>
          </a:prstGeom>
        </p:spPr>
      </p:pic>
      <p:sp>
        <p:nvSpPr>
          <p:cNvPr id="64600" name="Title 3"/>
          <p:cNvSpPr>
            <a:spLocks noGrp="1"/>
          </p:cNvSpPr>
          <p:nvPr>
            <p:ph type="title"/>
          </p:nvPr>
        </p:nvSpPr>
        <p:spPr>
          <a:xfrm>
            <a:off x="123372" y="516771"/>
            <a:ext cx="6642464" cy="102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effectLst/>
              </a:rPr>
              <a:t>CalWORKs </a:t>
            </a:r>
            <a:r>
              <a:rPr lang="en-US" sz="3600" b="1" dirty="0">
                <a:effectLst/>
              </a:rPr>
              <a:t>MOE </a:t>
            </a:r>
            <a:br>
              <a:rPr lang="en-US" sz="3600" b="1" dirty="0">
                <a:effectLst/>
              </a:rPr>
            </a:br>
            <a:r>
              <a:rPr lang="en-US" sz="3600" b="1" dirty="0">
                <a:effectLst/>
              </a:rPr>
              <a:t>Reconciliation Spreadsheet</a:t>
            </a:r>
          </a:p>
        </p:txBody>
      </p:sp>
    </p:spTree>
    <p:extLst>
      <p:ext uri="{BB962C8B-B14F-4D97-AF65-F5344CB8AC3E}">
        <p14:creationId xmlns:p14="http://schemas.microsoft.com/office/powerpoint/2010/main" val="341390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00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effectLst/>
              </a:rPr>
              <a:t>Video</a:t>
            </a:r>
            <a:endParaRPr lang="en-US" sz="4000" b="1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82" y="2634342"/>
            <a:ext cx="3793245" cy="28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9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Image result for architecture design MAGNIFY GLAS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66" y="186625"/>
            <a:ext cx="3873819" cy="34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749300" y="3828197"/>
            <a:ext cx="6959599" cy="1546400"/>
          </a:xfrm>
          <a:effectLst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lvl="1" algn="ctr" rtl="0">
              <a:spcBef>
                <a:spcPct val="20000"/>
              </a:spcBef>
              <a:buFont typeface="Arial" pitchFamily="34" charset="0"/>
              <a:buNone/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Realignment Overview &amp; Structure - 1991 &amp; 2011</a:t>
            </a:r>
            <a:br>
              <a:rPr lang="en-US" sz="3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endParaRPr lang="en-US" sz="3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93" y="5304698"/>
            <a:ext cx="532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Similarities and Differences</a:t>
            </a:r>
          </a:p>
        </p:txBody>
      </p:sp>
    </p:spTree>
    <p:extLst>
      <p:ext uri="{BB962C8B-B14F-4D97-AF65-F5344CB8AC3E}">
        <p14:creationId xmlns:p14="http://schemas.microsoft.com/office/powerpoint/2010/main" val="126852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9857" y="2083934"/>
            <a:ext cx="7104743" cy="4194175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3200" dirty="0" smtClean="0"/>
              <a:t>Governance – State programs administered by counties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Services - Realignment is meant to be a way to improve the ability of the state and counties to serve the citizens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Money - What program couldn’t benefit from more money?</a:t>
            </a:r>
          </a:p>
          <a:p>
            <a:pPr marL="109728" indent="0">
              <a:buNone/>
            </a:pP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r>
              <a:rPr lang="en-US" sz="3600" dirty="0"/>
              <a:t>What’s It All About?</a:t>
            </a:r>
          </a:p>
        </p:txBody>
      </p:sp>
    </p:spTree>
    <p:extLst>
      <p:ext uri="{BB962C8B-B14F-4D97-AF65-F5344CB8AC3E}">
        <p14:creationId xmlns:p14="http://schemas.microsoft.com/office/powerpoint/2010/main" val="2006994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4"/>
          <p:cNvSpPr txBox="1">
            <a:spLocks noChangeArrowheads="1"/>
          </p:cNvSpPr>
          <p:nvPr/>
        </p:nvSpPr>
        <p:spPr bwMode="auto">
          <a:xfrm>
            <a:off x="817005" y="347323"/>
            <a:ext cx="8001000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eaLnBrk="1" latinLnBrk="0" hangingPunct="1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Roboto Condensed"/>
              </a:rPr>
              <a:t>1991 </a:t>
            </a:r>
            <a:r>
              <a:rPr lang="en-US" dirty="0" smtClean="0">
                <a:solidFill>
                  <a:schemeClr val="tx1"/>
                </a:solidFill>
                <a:latin typeface="Roboto Condensed"/>
              </a:rPr>
              <a:t>Realignment Structure</a:t>
            </a:r>
          </a:p>
          <a:p>
            <a:r>
              <a:rPr lang="en-US" dirty="0" smtClean="0">
                <a:solidFill>
                  <a:schemeClr val="tx1"/>
                </a:solidFill>
                <a:latin typeface="Roboto Condensed"/>
              </a:rPr>
              <a:t>State</a:t>
            </a:r>
            <a:endParaRPr lang="en-US" dirty="0">
              <a:solidFill>
                <a:schemeClr val="tx1"/>
              </a:solidFill>
              <a:latin typeface="Roboto Condensed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66812" y="1695036"/>
            <a:ext cx="2668587" cy="755649"/>
          </a:xfrm>
          <a:custGeom>
            <a:avLst/>
            <a:gdLst>
              <a:gd name="connsiteX0" fmla="*/ 0 w 2918499"/>
              <a:gd name="connsiteY0" fmla="*/ 0 h 609275"/>
              <a:gd name="connsiteX1" fmla="*/ 2918499 w 2918499"/>
              <a:gd name="connsiteY1" fmla="*/ 0 h 609275"/>
              <a:gd name="connsiteX2" fmla="*/ 2918499 w 2918499"/>
              <a:gd name="connsiteY2" fmla="*/ 609275 h 609275"/>
              <a:gd name="connsiteX3" fmla="*/ 0 w 2918499"/>
              <a:gd name="connsiteY3" fmla="*/ 609275 h 609275"/>
              <a:gd name="connsiteX4" fmla="*/ 0 w 2918499"/>
              <a:gd name="connsiteY4" fmla="*/ 0 h 6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499" h="609275">
                <a:moveTo>
                  <a:pt x="0" y="0"/>
                </a:moveTo>
                <a:lnTo>
                  <a:pt x="2918499" y="0"/>
                </a:lnTo>
                <a:lnTo>
                  <a:pt x="2918499" y="609275"/>
                </a:lnTo>
                <a:lnTo>
                  <a:pt x="0" y="609275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5240" tIns="15240" rIns="15240" bIns="152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Local Revenue Fund </a:t>
            </a:r>
          </a:p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Source: ½ cent Sales Tax; Source: 74.9% Vehicle License Fees </a:t>
            </a:r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23926" y="2650711"/>
            <a:ext cx="1857375" cy="711200"/>
          </a:xfrm>
          <a:custGeom>
            <a:avLst/>
            <a:gdLst>
              <a:gd name="connsiteX0" fmla="*/ 0 w 1103913"/>
              <a:gd name="connsiteY0" fmla="*/ 0 h 711613"/>
              <a:gd name="connsiteX1" fmla="*/ 1103913 w 1103913"/>
              <a:gd name="connsiteY1" fmla="*/ 0 h 711613"/>
              <a:gd name="connsiteX2" fmla="*/ 1103913 w 1103913"/>
              <a:gd name="connsiteY2" fmla="*/ 711613 h 711613"/>
              <a:gd name="connsiteX3" fmla="*/ 0 w 1103913"/>
              <a:gd name="connsiteY3" fmla="*/ 711613 h 711613"/>
              <a:gd name="connsiteX4" fmla="*/ 0 w 1103913"/>
              <a:gd name="connsiteY4" fmla="*/ 0 h 7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913" h="711613">
                <a:moveTo>
                  <a:pt x="0" y="0"/>
                </a:moveTo>
                <a:lnTo>
                  <a:pt x="1103913" y="0"/>
                </a:lnTo>
                <a:lnTo>
                  <a:pt x="1103913" y="711613"/>
                </a:lnTo>
                <a:lnTo>
                  <a:pt x="0" y="711613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Sales 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Tax/VLF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Base Account</a:t>
            </a:r>
          </a:p>
        </p:txBody>
      </p:sp>
      <p:sp>
        <p:nvSpPr>
          <p:cNvPr id="28" name="Freeform 27"/>
          <p:cNvSpPr/>
          <p:nvPr/>
        </p:nvSpPr>
        <p:spPr>
          <a:xfrm>
            <a:off x="6312992" y="2649124"/>
            <a:ext cx="1858963" cy="712787"/>
          </a:xfrm>
          <a:custGeom>
            <a:avLst/>
            <a:gdLst>
              <a:gd name="connsiteX0" fmla="*/ 0 w 1099851"/>
              <a:gd name="connsiteY0" fmla="*/ 0 h 715678"/>
              <a:gd name="connsiteX1" fmla="*/ 1099851 w 1099851"/>
              <a:gd name="connsiteY1" fmla="*/ 0 h 715678"/>
              <a:gd name="connsiteX2" fmla="*/ 1099851 w 1099851"/>
              <a:gd name="connsiteY2" fmla="*/ 715678 h 715678"/>
              <a:gd name="connsiteX3" fmla="*/ 0 w 1099851"/>
              <a:gd name="connsiteY3" fmla="*/ 715678 h 715678"/>
              <a:gd name="connsiteX4" fmla="*/ 0 w 1099851"/>
              <a:gd name="connsiteY4" fmla="*/ 0 h 7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51" h="715678">
                <a:moveTo>
                  <a:pt x="0" y="0"/>
                </a:moveTo>
                <a:lnTo>
                  <a:pt x="1099851" y="0"/>
                </a:lnTo>
                <a:lnTo>
                  <a:pt x="1099851" y="715678"/>
                </a:lnTo>
                <a:lnTo>
                  <a:pt x="0" y="715678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eaLnBrk="0" hangingPunct="0">
              <a:defRPr/>
            </a:pP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Sales </a:t>
            </a: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Tax/VLF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Growth Account </a:t>
            </a:r>
          </a:p>
          <a:p>
            <a:pPr algn="ctr" eaLnBrk="0" hangingPunct="0">
              <a:defRPr/>
            </a:pPr>
            <a:r>
              <a:rPr lang="en-US" sz="900" dirty="0">
                <a:latin typeface="Aharoni" panose="02010803020104030203" pitchFamily="2" charset="-79"/>
                <a:cs typeface="Aharoni" panose="02010803020104030203" pitchFamily="2" charset="-79"/>
              </a:rPr>
              <a:t>(Revenues in Excess of Base Payments)</a:t>
            </a:r>
          </a:p>
        </p:txBody>
      </p:sp>
      <p:cxnSp>
        <p:nvCxnSpPr>
          <p:cNvPr id="27654" name="Straight Connector 53"/>
          <p:cNvCxnSpPr>
            <a:cxnSpLocks noChangeShapeType="1"/>
          </p:cNvCxnSpPr>
          <p:nvPr/>
        </p:nvCxnSpPr>
        <p:spPr bwMode="auto">
          <a:xfrm>
            <a:off x="7217388" y="2531649"/>
            <a:ext cx="0" cy="11112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55" name="Straight Connector 54"/>
          <p:cNvCxnSpPr>
            <a:cxnSpLocks noChangeShapeType="1"/>
          </p:cNvCxnSpPr>
          <p:nvPr/>
        </p:nvCxnSpPr>
        <p:spPr bwMode="auto">
          <a:xfrm>
            <a:off x="2461937" y="2526886"/>
            <a:ext cx="0" cy="1254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7" name="Freeform 56"/>
          <p:cNvSpPr/>
          <p:nvPr/>
        </p:nvSpPr>
        <p:spPr>
          <a:xfrm>
            <a:off x="141524" y="3931098"/>
            <a:ext cx="1350962" cy="774700"/>
          </a:xfrm>
          <a:custGeom>
            <a:avLst/>
            <a:gdLst>
              <a:gd name="connsiteX0" fmla="*/ 0 w 1618919"/>
              <a:gd name="connsiteY0" fmla="*/ 0 h 893719"/>
              <a:gd name="connsiteX1" fmla="*/ 1618919 w 1618919"/>
              <a:gd name="connsiteY1" fmla="*/ 0 h 893719"/>
              <a:gd name="connsiteX2" fmla="*/ 1618919 w 1618919"/>
              <a:gd name="connsiteY2" fmla="*/ 893719 h 893719"/>
              <a:gd name="connsiteX3" fmla="*/ 0 w 1618919"/>
              <a:gd name="connsiteY3" fmla="*/ 893719 h 893719"/>
              <a:gd name="connsiteX4" fmla="*/ 0 w 1618919"/>
              <a:gd name="connsiteY4" fmla="*/ 0 h 89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919" h="893719">
                <a:moveTo>
                  <a:pt x="0" y="0"/>
                </a:moveTo>
                <a:lnTo>
                  <a:pt x="1618919" y="0"/>
                </a:lnTo>
                <a:lnTo>
                  <a:pt x="1618919" y="893719"/>
                </a:lnTo>
                <a:lnTo>
                  <a:pt x="0" y="893719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Mental Health Subaccount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>
                <a:latin typeface="Aharoni" panose="02010803020104030203" pitchFamily="2" charset="-79"/>
                <a:cs typeface="Aharoni" panose="02010803020104030203" pitchFamily="2" charset="-79"/>
              </a:rPr>
              <a:t>($1.12 billion base funding from 2011 Realignment)</a:t>
            </a:r>
          </a:p>
        </p:txBody>
      </p:sp>
      <p:sp>
        <p:nvSpPr>
          <p:cNvPr id="60" name="Freeform 59"/>
          <p:cNvSpPr/>
          <p:nvPr/>
        </p:nvSpPr>
        <p:spPr>
          <a:xfrm>
            <a:off x="2846987" y="3927923"/>
            <a:ext cx="1250950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Health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Subaccount</a:t>
            </a:r>
          </a:p>
        </p:txBody>
      </p:sp>
      <p:sp>
        <p:nvSpPr>
          <p:cNvPr id="61" name="Freeform 60"/>
          <p:cNvSpPr/>
          <p:nvPr/>
        </p:nvSpPr>
        <p:spPr>
          <a:xfrm>
            <a:off x="1550926" y="3927923"/>
            <a:ext cx="1250950" cy="777875"/>
          </a:xfrm>
          <a:custGeom>
            <a:avLst/>
            <a:gdLst>
              <a:gd name="connsiteX0" fmla="*/ 0 w 1604370"/>
              <a:gd name="connsiteY0" fmla="*/ 0 h 892436"/>
              <a:gd name="connsiteX1" fmla="*/ 1604370 w 1604370"/>
              <a:gd name="connsiteY1" fmla="*/ 0 h 892436"/>
              <a:gd name="connsiteX2" fmla="*/ 1604370 w 1604370"/>
              <a:gd name="connsiteY2" fmla="*/ 892436 h 892436"/>
              <a:gd name="connsiteX3" fmla="*/ 0 w 1604370"/>
              <a:gd name="connsiteY3" fmla="*/ 892436 h 892436"/>
              <a:gd name="connsiteX4" fmla="*/ 0 w 1604370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370" h="892436">
                <a:moveTo>
                  <a:pt x="0" y="0"/>
                </a:moveTo>
                <a:lnTo>
                  <a:pt x="1604370" y="0"/>
                </a:lnTo>
                <a:lnTo>
                  <a:pt x="1604370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Social Services Subaccount</a:t>
            </a:r>
          </a:p>
        </p:txBody>
      </p: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141524" y="5730345"/>
            <a:ext cx="3941762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 eaLnBrk="0" hangingPunct="0">
              <a:buFont typeface="Calibri" pitchFamily="34" charset="0"/>
              <a:buNone/>
              <a:defRPr/>
            </a:pPr>
            <a:r>
              <a:rPr lang="en-US" sz="1100" dirty="0">
                <a:solidFill>
                  <a:srgbClr val="4E5B6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CalWORKs has reached cap, funds in excess go to Mental Health</a:t>
            </a:r>
          </a:p>
        </p:txBody>
      </p:sp>
      <p:cxnSp>
        <p:nvCxnSpPr>
          <p:cNvPr id="27679" name="Straight Connector 84"/>
          <p:cNvCxnSpPr>
            <a:cxnSpLocks noChangeShapeType="1"/>
          </p:cNvCxnSpPr>
          <p:nvPr/>
        </p:nvCxnSpPr>
        <p:spPr bwMode="auto">
          <a:xfrm flipV="1">
            <a:off x="970199" y="3734248"/>
            <a:ext cx="7386125" cy="4762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0" name="Straight Connector 85"/>
          <p:cNvCxnSpPr>
            <a:cxnSpLocks noChangeShapeType="1"/>
          </p:cNvCxnSpPr>
          <p:nvPr/>
        </p:nvCxnSpPr>
        <p:spPr bwMode="auto">
          <a:xfrm>
            <a:off x="3478812" y="3746948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1" name="Straight Connector 86"/>
          <p:cNvCxnSpPr>
            <a:cxnSpLocks noChangeShapeType="1"/>
          </p:cNvCxnSpPr>
          <p:nvPr/>
        </p:nvCxnSpPr>
        <p:spPr bwMode="auto">
          <a:xfrm>
            <a:off x="2252601" y="3361911"/>
            <a:ext cx="1" cy="556487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2" name="Straight Connector 87"/>
          <p:cNvCxnSpPr>
            <a:cxnSpLocks noChangeShapeType="1"/>
          </p:cNvCxnSpPr>
          <p:nvPr/>
        </p:nvCxnSpPr>
        <p:spPr bwMode="auto">
          <a:xfrm>
            <a:off x="970199" y="3739010"/>
            <a:ext cx="0" cy="182563"/>
          </a:xfrm>
          <a:prstGeom prst="line">
            <a:avLst/>
          </a:pr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27683" name="Straight Connector 88"/>
          <p:cNvCxnSpPr>
            <a:cxnSpLocks noChangeShapeType="1"/>
          </p:cNvCxnSpPr>
          <p:nvPr/>
        </p:nvCxnSpPr>
        <p:spPr bwMode="auto">
          <a:xfrm flipV="1">
            <a:off x="2451304" y="2531649"/>
            <a:ext cx="4766084" cy="1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7684" name="Straight Connector 91"/>
          <p:cNvCxnSpPr>
            <a:cxnSpLocks noChangeShapeType="1"/>
          </p:cNvCxnSpPr>
          <p:nvPr/>
        </p:nvCxnSpPr>
        <p:spPr bwMode="auto">
          <a:xfrm>
            <a:off x="4701105" y="2450686"/>
            <a:ext cx="794" cy="7620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93" name="Freeform 92"/>
          <p:cNvSpPr/>
          <p:nvPr/>
        </p:nvSpPr>
        <p:spPr>
          <a:xfrm>
            <a:off x="4148439" y="3927923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CMSP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7686" name="Straight Connector 93"/>
          <p:cNvCxnSpPr>
            <a:cxnSpLocks noChangeShapeType="1"/>
          </p:cNvCxnSpPr>
          <p:nvPr/>
        </p:nvCxnSpPr>
        <p:spPr bwMode="auto">
          <a:xfrm>
            <a:off x="7303435" y="3735835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49" name="Freeform 48"/>
          <p:cNvSpPr/>
          <p:nvPr/>
        </p:nvSpPr>
        <p:spPr>
          <a:xfrm>
            <a:off x="6747597" y="3927923"/>
            <a:ext cx="1055590" cy="777875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Child Poverty and Family Supplemental Support</a:t>
            </a:r>
          </a:p>
        </p:txBody>
      </p:sp>
      <p:cxnSp>
        <p:nvCxnSpPr>
          <p:cNvPr id="27692" name="Straight Connector 50"/>
          <p:cNvCxnSpPr>
            <a:cxnSpLocks noChangeShapeType="1"/>
          </p:cNvCxnSpPr>
          <p:nvPr/>
        </p:nvCxnSpPr>
        <p:spPr bwMode="auto">
          <a:xfrm>
            <a:off x="4840589" y="3743773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55" name="Freeform 54"/>
          <p:cNvSpPr/>
          <p:nvPr/>
        </p:nvSpPr>
        <p:spPr>
          <a:xfrm>
            <a:off x="5449203" y="3931461"/>
            <a:ext cx="1246187" cy="777875"/>
          </a:xfrm>
          <a:custGeom>
            <a:avLst/>
            <a:gdLst>
              <a:gd name="connsiteX0" fmla="*/ 0 w 1600794"/>
              <a:gd name="connsiteY0" fmla="*/ 0 h 892436"/>
              <a:gd name="connsiteX1" fmla="*/ 1600794 w 1600794"/>
              <a:gd name="connsiteY1" fmla="*/ 0 h 892436"/>
              <a:gd name="connsiteX2" fmla="*/ 1600794 w 1600794"/>
              <a:gd name="connsiteY2" fmla="*/ 892436 h 892436"/>
              <a:gd name="connsiteX3" fmla="*/ 0 w 1600794"/>
              <a:gd name="connsiteY3" fmla="*/ 892436 h 892436"/>
              <a:gd name="connsiteX4" fmla="*/ 0 w 1600794"/>
              <a:gd name="connsiteY4" fmla="*/ 0 h 8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4" h="892436">
                <a:moveTo>
                  <a:pt x="0" y="0"/>
                </a:moveTo>
                <a:lnTo>
                  <a:pt x="1600794" y="0"/>
                </a:lnTo>
                <a:lnTo>
                  <a:pt x="1600794" y="892436"/>
                </a:lnTo>
                <a:lnTo>
                  <a:pt x="0" y="89243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CalWORKs MOE </a:t>
            </a:r>
          </a:p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>
                <a:latin typeface="Aharoni" panose="02010803020104030203" pitchFamily="2" charset="-79"/>
                <a:cs typeface="Aharoni" panose="02010803020104030203" pitchFamily="2" charset="-79"/>
              </a:rPr>
              <a:t>(capped at $1.12 billion)</a:t>
            </a:r>
          </a:p>
        </p:txBody>
      </p:sp>
      <p:cxnSp>
        <p:nvCxnSpPr>
          <p:cNvPr id="62" name="Straight Connector 50"/>
          <p:cNvCxnSpPr>
            <a:cxnSpLocks noChangeShapeType="1"/>
          </p:cNvCxnSpPr>
          <p:nvPr/>
        </p:nvCxnSpPr>
        <p:spPr bwMode="auto">
          <a:xfrm>
            <a:off x="6141353" y="3747311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63" name="Freeform 62"/>
          <p:cNvSpPr/>
          <p:nvPr/>
        </p:nvSpPr>
        <p:spPr>
          <a:xfrm>
            <a:off x="3880367" y="2642774"/>
            <a:ext cx="1857375" cy="711200"/>
          </a:xfrm>
          <a:custGeom>
            <a:avLst/>
            <a:gdLst>
              <a:gd name="connsiteX0" fmla="*/ 0 w 1103913"/>
              <a:gd name="connsiteY0" fmla="*/ 0 h 711613"/>
              <a:gd name="connsiteX1" fmla="*/ 1103913 w 1103913"/>
              <a:gd name="connsiteY1" fmla="*/ 0 h 711613"/>
              <a:gd name="connsiteX2" fmla="*/ 1103913 w 1103913"/>
              <a:gd name="connsiteY2" fmla="*/ 711613 h 711613"/>
              <a:gd name="connsiteX3" fmla="*/ 0 w 1103913"/>
              <a:gd name="connsiteY3" fmla="*/ 711613 h 711613"/>
              <a:gd name="connsiteX4" fmla="*/ 0 w 1103913"/>
              <a:gd name="connsiteY4" fmla="*/ 0 h 7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913" h="711613">
                <a:moveTo>
                  <a:pt x="0" y="0"/>
                </a:moveTo>
                <a:lnTo>
                  <a:pt x="1103913" y="0"/>
                </a:lnTo>
                <a:lnTo>
                  <a:pt x="1103913" y="711613"/>
                </a:lnTo>
                <a:lnTo>
                  <a:pt x="0" y="711613"/>
                </a:lnTo>
                <a:lnTo>
                  <a:pt x="0" y="0"/>
                </a:lnTo>
                <a:close/>
              </a:path>
            </a:pathLst>
          </a:custGeom>
          <a:solidFill>
            <a:srgbClr val="D9CE79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Vehicle License Collection</a:t>
            </a:r>
            <a:endParaRPr lang="en-US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3" name="Straight Connector 54"/>
          <p:cNvCxnSpPr>
            <a:cxnSpLocks noChangeShapeType="1"/>
          </p:cNvCxnSpPr>
          <p:nvPr/>
        </p:nvCxnSpPr>
        <p:spPr bwMode="auto">
          <a:xfrm>
            <a:off x="4705718" y="2518949"/>
            <a:ext cx="0" cy="1254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74" name="Straight Connector 93"/>
          <p:cNvCxnSpPr>
            <a:cxnSpLocks noChangeShapeType="1"/>
          </p:cNvCxnSpPr>
          <p:nvPr/>
        </p:nvCxnSpPr>
        <p:spPr bwMode="auto">
          <a:xfrm>
            <a:off x="8356324" y="3734248"/>
            <a:ext cx="0" cy="18415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76" name="Freeform 75"/>
          <p:cNvSpPr/>
          <p:nvPr/>
        </p:nvSpPr>
        <p:spPr>
          <a:xfrm>
            <a:off x="7849398" y="3931461"/>
            <a:ext cx="1056383" cy="777875"/>
          </a:xfrm>
          <a:custGeom>
            <a:avLst/>
            <a:gdLst>
              <a:gd name="connsiteX0" fmla="*/ 0 w 1722476"/>
              <a:gd name="connsiteY0" fmla="*/ 0 h 731521"/>
              <a:gd name="connsiteX1" fmla="*/ 1722476 w 1722476"/>
              <a:gd name="connsiteY1" fmla="*/ 0 h 731521"/>
              <a:gd name="connsiteX2" fmla="*/ 1722476 w 1722476"/>
              <a:gd name="connsiteY2" fmla="*/ 731521 h 731521"/>
              <a:gd name="connsiteX3" fmla="*/ 0 w 1722476"/>
              <a:gd name="connsiteY3" fmla="*/ 731521 h 731521"/>
              <a:gd name="connsiteX4" fmla="*/ 0 w 1722476"/>
              <a:gd name="connsiteY4" fmla="*/ 0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476" h="731521">
                <a:moveTo>
                  <a:pt x="0" y="0"/>
                </a:moveTo>
                <a:lnTo>
                  <a:pt x="1722476" y="0"/>
                </a:lnTo>
                <a:lnTo>
                  <a:pt x="1722476" y="731521"/>
                </a:lnTo>
                <a:lnTo>
                  <a:pt x="0" y="7315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solidFill>
              <a:srgbClr val="4E5B6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Family Support</a:t>
            </a:r>
          </a:p>
        </p:txBody>
      </p:sp>
    </p:spTree>
    <p:extLst>
      <p:ext uri="{BB962C8B-B14F-4D97-AF65-F5344CB8AC3E}">
        <p14:creationId xmlns:p14="http://schemas.microsoft.com/office/powerpoint/2010/main" val="32689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5" name="Straight Connector 97"/>
          <p:cNvCxnSpPr>
            <a:cxnSpLocks noChangeShapeType="1"/>
          </p:cNvCxnSpPr>
          <p:nvPr/>
        </p:nvCxnSpPr>
        <p:spPr bwMode="auto">
          <a:xfrm>
            <a:off x="3979409" y="4958681"/>
            <a:ext cx="215900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86" name="Straight Connector 98"/>
          <p:cNvCxnSpPr>
            <a:cxnSpLocks noChangeShapeType="1"/>
          </p:cNvCxnSpPr>
          <p:nvPr/>
        </p:nvCxnSpPr>
        <p:spPr bwMode="auto">
          <a:xfrm>
            <a:off x="3979409" y="4277644"/>
            <a:ext cx="415925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87" name="Straight Connector 100"/>
          <p:cNvCxnSpPr>
            <a:cxnSpLocks noChangeShapeType="1"/>
          </p:cNvCxnSpPr>
          <p:nvPr/>
        </p:nvCxnSpPr>
        <p:spPr bwMode="auto">
          <a:xfrm flipV="1">
            <a:off x="3988934" y="3468019"/>
            <a:ext cx="406400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7" name="Straight Connector 124"/>
          <p:cNvCxnSpPr>
            <a:cxnSpLocks noChangeShapeType="1"/>
          </p:cNvCxnSpPr>
          <p:nvPr/>
        </p:nvCxnSpPr>
        <p:spPr bwMode="auto">
          <a:xfrm>
            <a:off x="7426325" y="3476625"/>
            <a:ext cx="269875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sp>
        <p:nvSpPr>
          <p:cNvPr id="20481" name="Title 4"/>
          <p:cNvSpPr>
            <a:spLocks noGrp="1"/>
          </p:cNvSpPr>
          <p:nvPr>
            <p:ph type="title" idx="4294967295"/>
          </p:nvPr>
        </p:nvSpPr>
        <p:spPr>
          <a:xfrm>
            <a:off x="1075810" y="173034"/>
            <a:ext cx="7983538" cy="841375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0" kern="1200" dirty="0">
                <a:solidFill>
                  <a:schemeClr val="tx1"/>
                </a:solidFill>
                <a:ea typeface="+mj-ea"/>
                <a:cs typeface="+mj-cs"/>
              </a:rPr>
              <a:t>2011 Realignment Structure</a:t>
            </a:r>
            <a:br>
              <a:rPr lang="en-US" sz="3600" b="0" kern="12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3600" b="0" kern="1200" dirty="0">
                <a:solidFill>
                  <a:schemeClr val="tx1"/>
                </a:solidFill>
                <a:ea typeface="+mj-ea"/>
                <a:cs typeface="+mj-cs"/>
              </a:rPr>
              <a:t>State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1759" y="1257296"/>
            <a:ext cx="8862529" cy="5400678"/>
            <a:chOff x="190500" y="1257297"/>
            <a:chExt cx="8862529" cy="5151051"/>
          </a:xfrm>
          <a:noFill/>
        </p:grpSpPr>
        <p:sp>
          <p:nvSpPr>
            <p:cNvPr id="65" name="Freeform 64"/>
            <p:cNvSpPr/>
            <p:nvPr/>
          </p:nvSpPr>
          <p:spPr>
            <a:xfrm>
              <a:off x="3412157" y="1257297"/>
              <a:ext cx="2307714" cy="541122"/>
            </a:xfrm>
            <a:custGeom>
              <a:avLst/>
              <a:gdLst>
                <a:gd name="connsiteX0" fmla="*/ 0 w 1574097"/>
                <a:gd name="connsiteY0" fmla="*/ 0 h 541122"/>
                <a:gd name="connsiteX1" fmla="*/ 1574097 w 1574097"/>
                <a:gd name="connsiteY1" fmla="*/ 0 h 541122"/>
                <a:gd name="connsiteX2" fmla="*/ 1574097 w 1574097"/>
                <a:gd name="connsiteY2" fmla="*/ 541122 h 541122"/>
                <a:gd name="connsiteX3" fmla="*/ 0 w 1574097"/>
                <a:gd name="connsiteY3" fmla="*/ 541122 h 541122"/>
                <a:gd name="connsiteX4" fmla="*/ 0 w 1574097"/>
                <a:gd name="connsiteY4" fmla="*/ 0 h 54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097" h="541122">
                  <a:moveTo>
                    <a:pt x="0" y="0"/>
                  </a:moveTo>
                  <a:lnTo>
                    <a:pt x="1574097" y="0"/>
                  </a:lnTo>
                  <a:lnTo>
                    <a:pt x="1574097" y="541122"/>
                  </a:lnTo>
                  <a:lnTo>
                    <a:pt x="0" y="54112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Local Revenue Fund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2011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0500" y="2188066"/>
              <a:ext cx="1338485" cy="665655"/>
            </a:xfrm>
            <a:custGeom>
              <a:avLst/>
              <a:gdLst>
                <a:gd name="connsiteX0" fmla="*/ 0 w 1616334"/>
                <a:gd name="connsiteY0" fmla="*/ 0 h 580583"/>
                <a:gd name="connsiteX1" fmla="*/ 1616334 w 1616334"/>
                <a:gd name="connsiteY1" fmla="*/ 0 h 580583"/>
                <a:gd name="connsiteX2" fmla="*/ 1616334 w 1616334"/>
                <a:gd name="connsiteY2" fmla="*/ 580583 h 580583"/>
                <a:gd name="connsiteX3" fmla="*/ 0 w 1616334"/>
                <a:gd name="connsiteY3" fmla="*/ 580583 h 580583"/>
                <a:gd name="connsiteX4" fmla="*/ 0 w 1616334"/>
                <a:gd name="connsiteY4" fmla="*/ 0 h 58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334" h="580583">
                  <a:moveTo>
                    <a:pt x="0" y="0"/>
                  </a:moveTo>
                  <a:lnTo>
                    <a:pt x="1616334" y="0"/>
                  </a:lnTo>
                  <a:lnTo>
                    <a:pt x="1616334" y="580583"/>
                  </a:lnTo>
                  <a:lnTo>
                    <a:pt x="0" y="58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985" tIns="6985" rIns="6985" bIns="6985" spcCol="12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Mental Health Account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 defTabSz="4889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(1991 Mental Health Responsibilities)</a:t>
              </a:r>
            </a:p>
            <a:p>
              <a:pPr algn="ctr" defTabSz="4889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$1,120,551,024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73759" y="2188066"/>
              <a:ext cx="1600200" cy="667512"/>
            </a:xfrm>
            <a:custGeom>
              <a:avLst/>
              <a:gdLst>
                <a:gd name="connsiteX0" fmla="*/ 0 w 1340877"/>
                <a:gd name="connsiteY0" fmla="*/ 0 h 582690"/>
                <a:gd name="connsiteX1" fmla="*/ 1340877 w 1340877"/>
                <a:gd name="connsiteY1" fmla="*/ 0 h 582690"/>
                <a:gd name="connsiteX2" fmla="*/ 1340877 w 1340877"/>
                <a:gd name="connsiteY2" fmla="*/ 582690 h 582690"/>
                <a:gd name="connsiteX3" fmla="*/ 0 w 1340877"/>
                <a:gd name="connsiteY3" fmla="*/ 582690 h 582690"/>
                <a:gd name="connsiteX4" fmla="*/ 0 w 1340877"/>
                <a:gd name="connsiteY4" fmla="*/ 0 h 58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877" h="582690">
                  <a:moveTo>
                    <a:pt x="0" y="0"/>
                  </a:moveTo>
                  <a:lnTo>
                    <a:pt x="1340877" y="0"/>
                  </a:lnTo>
                  <a:lnTo>
                    <a:pt x="1340877" y="582690"/>
                  </a:lnTo>
                  <a:lnTo>
                    <a:pt x="0" y="582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Support Services Account 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552260" y="3849665"/>
              <a:ext cx="1442644" cy="533343"/>
            </a:xfrm>
            <a:custGeom>
              <a:avLst/>
              <a:gdLst>
                <a:gd name="connsiteX0" fmla="*/ 0 w 1442644"/>
                <a:gd name="connsiteY0" fmla="*/ 0 h 533343"/>
                <a:gd name="connsiteX1" fmla="*/ 1442644 w 1442644"/>
                <a:gd name="connsiteY1" fmla="*/ 0 h 533343"/>
                <a:gd name="connsiteX2" fmla="*/ 1442644 w 1442644"/>
                <a:gd name="connsiteY2" fmla="*/ 533343 h 533343"/>
                <a:gd name="connsiteX3" fmla="*/ 0 w 1442644"/>
                <a:gd name="connsiteY3" fmla="*/ 533343 h 533343"/>
                <a:gd name="connsiteX4" fmla="*/ 0 w 1442644"/>
                <a:gd name="connsiteY4" fmla="*/ 0 h 5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644" h="533343">
                  <a:moveTo>
                    <a:pt x="0" y="0"/>
                  </a:moveTo>
                  <a:lnTo>
                    <a:pt x="1442644" y="0"/>
                  </a:lnTo>
                  <a:lnTo>
                    <a:pt x="1442644" y="533343"/>
                  </a:lnTo>
                  <a:lnTo>
                    <a:pt x="0" y="53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Protective Services </a:t>
              </a:r>
              <a:r>
                <a:rPr lang="en-US" sz="900" dirty="0" smtClean="0">
                  <a:solidFill>
                    <a:schemeClr val="tx1"/>
                  </a:solidFill>
                </a:rPr>
                <a:t>Subaccount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50395" y="3152451"/>
              <a:ext cx="1442644" cy="533343"/>
            </a:xfrm>
            <a:custGeom>
              <a:avLst/>
              <a:gdLst>
                <a:gd name="connsiteX0" fmla="*/ 0 w 1442644"/>
                <a:gd name="connsiteY0" fmla="*/ 0 h 533343"/>
                <a:gd name="connsiteX1" fmla="*/ 1442644 w 1442644"/>
                <a:gd name="connsiteY1" fmla="*/ 0 h 533343"/>
                <a:gd name="connsiteX2" fmla="*/ 1442644 w 1442644"/>
                <a:gd name="connsiteY2" fmla="*/ 533343 h 533343"/>
                <a:gd name="connsiteX3" fmla="*/ 0 w 1442644"/>
                <a:gd name="connsiteY3" fmla="*/ 533343 h 533343"/>
                <a:gd name="connsiteX4" fmla="*/ 0 w 1442644"/>
                <a:gd name="connsiteY4" fmla="*/ 0 h 5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644" h="533343">
                  <a:moveTo>
                    <a:pt x="0" y="0"/>
                  </a:moveTo>
                  <a:lnTo>
                    <a:pt x="1442644" y="0"/>
                  </a:lnTo>
                  <a:lnTo>
                    <a:pt x="1442644" y="533343"/>
                  </a:lnTo>
                  <a:lnTo>
                    <a:pt x="0" y="53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County Intervention Support Services Subaccount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2260" y="4577192"/>
              <a:ext cx="1442644" cy="533343"/>
            </a:xfrm>
            <a:custGeom>
              <a:avLst/>
              <a:gdLst>
                <a:gd name="connsiteX0" fmla="*/ 0 w 1442644"/>
                <a:gd name="connsiteY0" fmla="*/ 0 h 533343"/>
                <a:gd name="connsiteX1" fmla="*/ 1442644 w 1442644"/>
                <a:gd name="connsiteY1" fmla="*/ 0 h 533343"/>
                <a:gd name="connsiteX2" fmla="*/ 1442644 w 1442644"/>
                <a:gd name="connsiteY2" fmla="*/ 533343 h 533343"/>
                <a:gd name="connsiteX3" fmla="*/ 0 w 1442644"/>
                <a:gd name="connsiteY3" fmla="*/ 533343 h 533343"/>
                <a:gd name="connsiteX4" fmla="*/ 0 w 1442644"/>
                <a:gd name="connsiteY4" fmla="*/ 0 h 5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644" h="533343">
                  <a:moveTo>
                    <a:pt x="0" y="0"/>
                  </a:moveTo>
                  <a:lnTo>
                    <a:pt x="1442644" y="0"/>
                  </a:lnTo>
                  <a:lnTo>
                    <a:pt x="1442644" y="533343"/>
                  </a:lnTo>
                  <a:lnTo>
                    <a:pt x="0" y="533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Behavioral Health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 smtClean="0">
                  <a:solidFill>
                    <a:schemeClr val="tx1"/>
                  </a:solidFill>
                </a:rPr>
                <a:t>Subaccount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552260" y="5328189"/>
              <a:ext cx="1444752" cy="532002"/>
            </a:xfrm>
            <a:custGeom>
              <a:avLst/>
              <a:gdLst>
                <a:gd name="connsiteX0" fmla="*/ 0 w 1671435"/>
                <a:gd name="connsiteY0" fmla="*/ 0 h 558897"/>
                <a:gd name="connsiteX1" fmla="*/ 1671435 w 1671435"/>
                <a:gd name="connsiteY1" fmla="*/ 0 h 558897"/>
                <a:gd name="connsiteX2" fmla="*/ 1671435 w 1671435"/>
                <a:gd name="connsiteY2" fmla="*/ 558897 h 558897"/>
                <a:gd name="connsiteX3" fmla="*/ 0 w 1671435"/>
                <a:gd name="connsiteY3" fmla="*/ 558897 h 558897"/>
                <a:gd name="connsiteX4" fmla="*/ 0 w 1671435"/>
                <a:gd name="connsiteY4" fmla="*/ 0 h 55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435" h="558897">
                  <a:moveTo>
                    <a:pt x="0" y="0"/>
                  </a:moveTo>
                  <a:lnTo>
                    <a:pt x="1671435" y="0"/>
                  </a:lnTo>
                  <a:lnTo>
                    <a:pt x="1671435" y="558897"/>
                  </a:lnTo>
                  <a:lnTo>
                    <a:pt x="0" y="558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Women and Children’s Residential Treatment Special Account </a:t>
              </a:r>
              <a:r>
                <a:rPr lang="en-US" sz="800" dirty="0">
                  <a:solidFill>
                    <a:schemeClr val="tx1"/>
                  </a:solidFill>
                </a:rPr>
                <a:t>(subset of BH Subaccount) </a:t>
              </a:r>
              <a:r>
                <a:rPr lang="en-US" sz="900" dirty="0">
                  <a:solidFill>
                    <a:schemeClr val="tx1"/>
                  </a:solidFill>
                </a:rPr>
                <a:t>$5,104,000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856550" y="2197149"/>
              <a:ext cx="1600200" cy="667512"/>
            </a:xfrm>
            <a:custGeom>
              <a:avLst/>
              <a:gdLst>
                <a:gd name="connsiteX0" fmla="*/ 0 w 1398829"/>
                <a:gd name="connsiteY0" fmla="*/ 0 h 566191"/>
                <a:gd name="connsiteX1" fmla="*/ 1398829 w 1398829"/>
                <a:gd name="connsiteY1" fmla="*/ 0 h 566191"/>
                <a:gd name="connsiteX2" fmla="*/ 1398829 w 1398829"/>
                <a:gd name="connsiteY2" fmla="*/ 566191 h 566191"/>
                <a:gd name="connsiteX3" fmla="*/ 0 w 1398829"/>
                <a:gd name="connsiteY3" fmla="*/ 566191 h 566191"/>
                <a:gd name="connsiteX4" fmla="*/ 0 w 1398829"/>
                <a:gd name="connsiteY4" fmla="*/ 0 h 56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829" h="566191">
                  <a:moveTo>
                    <a:pt x="0" y="0"/>
                  </a:moveTo>
                  <a:lnTo>
                    <a:pt x="1398829" y="0"/>
                  </a:lnTo>
                  <a:lnTo>
                    <a:pt x="1398829" y="566191"/>
                  </a:lnTo>
                  <a:lnTo>
                    <a:pt x="0" y="566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Law Enforcement Services Account</a:t>
              </a:r>
              <a:r>
                <a:rPr lang="en-US" sz="11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4343944" y="3897007"/>
              <a:ext cx="1444752" cy="53035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Juvenile Justice </a:t>
              </a:r>
              <a:r>
                <a:rPr lang="en-US" sz="900" dirty="0" smtClean="0">
                  <a:solidFill>
                    <a:schemeClr val="tx1"/>
                  </a:solidFill>
                </a:rPr>
                <a:t>Subaccount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4594067" y="4650734"/>
              <a:ext cx="1194629" cy="530352"/>
            </a:xfrm>
            <a:custGeom>
              <a:avLst/>
              <a:gdLst>
                <a:gd name="connsiteX0" fmla="*/ 0 w 944408"/>
                <a:gd name="connsiteY0" fmla="*/ 0 h 458802"/>
                <a:gd name="connsiteX1" fmla="*/ 944408 w 944408"/>
                <a:gd name="connsiteY1" fmla="*/ 0 h 458802"/>
                <a:gd name="connsiteX2" fmla="*/ 944408 w 944408"/>
                <a:gd name="connsiteY2" fmla="*/ 458802 h 458802"/>
                <a:gd name="connsiteX3" fmla="*/ 0 w 944408"/>
                <a:gd name="connsiteY3" fmla="*/ 458802 h 458802"/>
                <a:gd name="connsiteX4" fmla="*/ 0 w 944408"/>
                <a:gd name="connsiteY4" fmla="*/ 0 h 4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408" h="458802">
                  <a:moveTo>
                    <a:pt x="0" y="0"/>
                  </a:moveTo>
                  <a:lnTo>
                    <a:pt x="944408" y="0"/>
                  </a:lnTo>
                  <a:lnTo>
                    <a:pt x="944408" y="458802"/>
                  </a:lnTo>
                  <a:lnTo>
                    <a:pt x="0" y="45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Juvenile Reentry Grant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Special </a:t>
              </a:r>
              <a:r>
                <a:rPr lang="en-US" sz="900" dirty="0" smtClean="0">
                  <a:solidFill>
                    <a:schemeClr val="tx1"/>
                  </a:solidFill>
                </a:rPr>
                <a:t>Account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594066" y="5323304"/>
              <a:ext cx="1194630" cy="53035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Youthful Offender Block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Grant Special </a:t>
              </a:r>
              <a:r>
                <a:rPr lang="en-US" sz="900" dirty="0" smtClean="0">
                  <a:solidFill>
                    <a:schemeClr val="tx1"/>
                  </a:solidFill>
                </a:rPr>
                <a:t>Account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4343944" y="3152451"/>
              <a:ext cx="1444752" cy="53035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District Attorney and Public Defender </a:t>
              </a:r>
              <a:r>
                <a:rPr lang="en-US" sz="900" dirty="0" smtClean="0">
                  <a:solidFill>
                    <a:schemeClr val="tx1"/>
                  </a:solidFill>
                </a:rPr>
                <a:t>Subaccount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6771063" y="2178225"/>
              <a:ext cx="1600200" cy="667512"/>
            </a:xfrm>
            <a:custGeom>
              <a:avLst/>
              <a:gdLst>
                <a:gd name="connsiteX0" fmla="*/ 0 w 1557627"/>
                <a:gd name="connsiteY0" fmla="*/ 0 h 566191"/>
                <a:gd name="connsiteX1" fmla="*/ 1557627 w 1557627"/>
                <a:gd name="connsiteY1" fmla="*/ 0 h 566191"/>
                <a:gd name="connsiteX2" fmla="*/ 1557627 w 1557627"/>
                <a:gd name="connsiteY2" fmla="*/ 566191 h 566191"/>
                <a:gd name="connsiteX3" fmla="*/ 0 w 1557627"/>
                <a:gd name="connsiteY3" fmla="*/ 566191 h 566191"/>
                <a:gd name="connsiteX4" fmla="*/ 0 w 1557627"/>
                <a:gd name="connsiteY4" fmla="*/ 0 h 56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627" h="566191">
                  <a:moveTo>
                    <a:pt x="0" y="0"/>
                  </a:moveTo>
                  <a:lnTo>
                    <a:pt x="1557627" y="0"/>
                  </a:lnTo>
                  <a:lnTo>
                    <a:pt x="1557627" y="566191"/>
                  </a:lnTo>
                  <a:lnTo>
                    <a:pt x="0" y="566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Sales and use Tax Growth Account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(Excess revenues above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base allocations</a:t>
              </a:r>
              <a:r>
                <a:rPr lang="en-US" sz="900" dirty="0" smtClean="0">
                  <a:solidFill>
                    <a:schemeClr val="tx1"/>
                  </a:solidFill>
                </a:rPr>
                <a:t>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6210773" y="3107921"/>
              <a:ext cx="1259012" cy="532002"/>
            </a:xfrm>
            <a:custGeom>
              <a:avLst/>
              <a:gdLst>
                <a:gd name="connsiteX0" fmla="*/ 0 w 841985"/>
                <a:gd name="connsiteY0" fmla="*/ 0 h 472389"/>
                <a:gd name="connsiteX1" fmla="*/ 841985 w 841985"/>
                <a:gd name="connsiteY1" fmla="*/ 0 h 472389"/>
                <a:gd name="connsiteX2" fmla="*/ 841985 w 841985"/>
                <a:gd name="connsiteY2" fmla="*/ 472389 h 472389"/>
                <a:gd name="connsiteX3" fmla="*/ 0 w 841985"/>
                <a:gd name="connsiteY3" fmla="*/ 472389 h 472389"/>
                <a:gd name="connsiteX4" fmla="*/ 0 w 841985"/>
                <a:gd name="connsiteY4" fmla="*/ 0 h 4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985" h="472389">
                  <a:moveTo>
                    <a:pt x="0" y="0"/>
                  </a:moveTo>
                  <a:lnTo>
                    <a:pt x="841985" y="0"/>
                  </a:lnTo>
                  <a:lnTo>
                    <a:pt x="841985" y="472389"/>
                  </a:lnTo>
                  <a:lnTo>
                    <a:pt x="0" y="47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Support Services Growth Subaccount (65</a:t>
              </a:r>
              <a:r>
                <a:rPr lang="en-US" sz="900" dirty="0" smtClean="0">
                  <a:solidFill>
                    <a:schemeClr val="tx1"/>
                  </a:solidFill>
                </a:rPr>
                <a:t>%)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6135090" y="3877604"/>
              <a:ext cx="1124712" cy="516544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Protective Services Growth </a:t>
              </a:r>
              <a:r>
                <a:rPr lang="en-US" sz="900" dirty="0" smtClean="0">
                  <a:solidFill>
                    <a:schemeClr val="tx1"/>
                  </a:solidFill>
                </a:rPr>
                <a:t>Special Account (45%)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162810" y="4617523"/>
              <a:ext cx="1124712" cy="53200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Behavioral Health Services Growth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Special </a:t>
              </a:r>
              <a:r>
                <a:rPr lang="en-US" sz="900" dirty="0" smtClean="0">
                  <a:solidFill>
                    <a:schemeClr val="tx1"/>
                  </a:solidFill>
                </a:rPr>
                <a:t>Account (50%)  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165474" y="5288442"/>
              <a:ext cx="1127295" cy="53200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Mental Health Subaccount (5%) 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96965" y="3107921"/>
              <a:ext cx="1356064" cy="53200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Law Enforcement Services Growth Subaccount  (35</a:t>
              </a:r>
              <a:r>
                <a:rPr lang="en-US" sz="900" dirty="0" smtClean="0">
                  <a:solidFill>
                    <a:schemeClr val="tx1"/>
                  </a:solidFill>
                </a:rPr>
                <a:t>%)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926293" y="3842739"/>
              <a:ext cx="1124712" cy="505838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Trial Court Security Growth Special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 smtClean="0">
                  <a:solidFill>
                    <a:schemeClr val="tx1"/>
                  </a:solidFill>
                </a:rPr>
                <a:t>Account (10%)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7926293" y="4514252"/>
              <a:ext cx="1124712" cy="505838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Community Corrections Growth Special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Account (75</a:t>
              </a:r>
              <a:r>
                <a:rPr lang="en-US" sz="900" dirty="0" smtClean="0">
                  <a:solidFill>
                    <a:schemeClr val="tx1"/>
                  </a:solidFill>
                </a:rPr>
                <a:t>%)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926293" y="5169130"/>
              <a:ext cx="1124712" cy="505838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Juvenile Justice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Growth Special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Account (10</a:t>
              </a:r>
              <a:r>
                <a:rPr lang="en-US" sz="900" dirty="0" smtClean="0">
                  <a:solidFill>
                    <a:schemeClr val="tx1"/>
                  </a:solidFill>
                </a:rPr>
                <a:t>%)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7926293" y="5773871"/>
              <a:ext cx="1124712" cy="634477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District Attorney &amp; Public Defender Growth Special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Account (5</a:t>
              </a:r>
              <a:r>
                <a:rPr lang="en-US" sz="900" dirty="0" smtClean="0">
                  <a:solidFill>
                    <a:schemeClr val="tx1"/>
                  </a:solidFill>
                </a:rPr>
                <a:t>%)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601778" y="3161295"/>
              <a:ext cx="1444752" cy="53035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Trial Court Security </a:t>
              </a:r>
              <a:r>
                <a:rPr lang="en-US" sz="900" dirty="0" smtClean="0">
                  <a:solidFill>
                    <a:schemeClr val="tx1"/>
                  </a:solidFill>
                </a:rPr>
                <a:t>Subaccount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87454" y="3860796"/>
              <a:ext cx="1444752" cy="53035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Community Corrections </a:t>
              </a:r>
              <a:r>
                <a:rPr lang="en-US" sz="900" dirty="0" smtClean="0">
                  <a:solidFill>
                    <a:schemeClr val="tx1"/>
                  </a:solidFill>
                </a:rPr>
                <a:t>Subaccount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614972" y="4584391"/>
              <a:ext cx="1444752" cy="53035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Enhancing Law Enforcement Activities Subaccount </a:t>
              </a:r>
            </a:p>
            <a:p>
              <a:pPr algn="ctr" defTabSz="4000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$489,900,000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614972" y="5327474"/>
              <a:ext cx="1444752" cy="532002"/>
            </a:xfrm>
            <a:custGeom>
              <a:avLst/>
              <a:gdLst>
                <a:gd name="connsiteX0" fmla="*/ 0 w 821425"/>
                <a:gd name="connsiteY0" fmla="*/ 0 h 410712"/>
                <a:gd name="connsiteX1" fmla="*/ 821425 w 821425"/>
                <a:gd name="connsiteY1" fmla="*/ 0 h 410712"/>
                <a:gd name="connsiteX2" fmla="*/ 821425 w 821425"/>
                <a:gd name="connsiteY2" fmla="*/ 410712 h 410712"/>
                <a:gd name="connsiteX3" fmla="*/ 0 w 821425"/>
                <a:gd name="connsiteY3" fmla="*/ 410712 h 410712"/>
                <a:gd name="connsiteX4" fmla="*/ 0 w 821425"/>
                <a:gd name="connsiteY4" fmla="*/ 0 h 4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425" h="410712">
                  <a:moveTo>
                    <a:pt x="0" y="0"/>
                  </a:moveTo>
                  <a:lnTo>
                    <a:pt x="821425" y="0"/>
                  </a:lnTo>
                  <a:lnTo>
                    <a:pt x="821425" y="410712"/>
                  </a:lnTo>
                  <a:lnTo>
                    <a:pt x="0" y="410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>
              <a:solidFill>
                <a:srgbClr val="4E5B6F"/>
              </a:solidFill>
            </a:ln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Enhancing Law Enforcement Activities Growth Special Account (Residual VLF revenue above the capped allocation</a:t>
              </a:r>
              <a:r>
                <a:rPr lang="en-US" sz="800" dirty="0" smtClean="0">
                  <a:solidFill>
                    <a:schemeClr val="tx1"/>
                  </a:solidFill>
                </a:rPr>
                <a:t>)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483" name="Straight Connector 91"/>
          <p:cNvCxnSpPr>
            <a:cxnSpLocks noChangeShapeType="1"/>
          </p:cNvCxnSpPr>
          <p:nvPr/>
        </p:nvCxnSpPr>
        <p:spPr bwMode="auto">
          <a:xfrm>
            <a:off x="1403350" y="5286375"/>
            <a:ext cx="0" cy="21590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84" name="Straight Connector 95"/>
          <p:cNvCxnSpPr>
            <a:cxnSpLocks noChangeShapeType="1"/>
          </p:cNvCxnSpPr>
          <p:nvPr/>
        </p:nvCxnSpPr>
        <p:spPr bwMode="auto">
          <a:xfrm>
            <a:off x="4204834" y="2942556"/>
            <a:ext cx="0" cy="201612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88" name="Straight Connector 101"/>
          <p:cNvCxnSpPr>
            <a:cxnSpLocks noChangeShapeType="1"/>
          </p:cNvCxnSpPr>
          <p:nvPr/>
        </p:nvCxnSpPr>
        <p:spPr bwMode="auto">
          <a:xfrm flipH="1">
            <a:off x="3379788" y="5286375"/>
            <a:ext cx="0" cy="21907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89" name="Straight Connector 102"/>
          <p:cNvCxnSpPr>
            <a:cxnSpLocks noChangeShapeType="1"/>
          </p:cNvCxnSpPr>
          <p:nvPr/>
        </p:nvCxnSpPr>
        <p:spPr bwMode="auto">
          <a:xfrm flipH="1">
            <a:off x="4450217" y="4578351"/>
            <a:ext cx="0" cy="1185862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0" name="Straight Connector 104"/>
          <p:cNvCxnSpPr>
            <a:cxnSpLocks noChangeShapeType="1"/>
          </p:cNvCxnSpPr>
          <p:nvPr/>
        </p:nvCxnSpPr>
        <p:spPr bwMode="auto">
          <a:xfrm>
            <a:off x="4450217" y="5764213"/>
            <a:ext cx="155575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1" name="Straight Connector 105"/>
          <p:cNvCxnSpPr>
            <a:cxnSpLocks noChangeShapeType="1"/>
          </p:cNvCxnSpPr>
          <p:nvPr/>
        </p:nvCxnSpPr>
        <p:spPr bwMode="auto">
          <a:xfrm>
            <a:off x="4450217" y="5102226"/>
            <a:ext cx="155575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2" name="Straight Connector 107"/>
          <p:cNvCxnSpPr>
            <a:cxnSpLocks noChangeShapeType="1"/>
          </p:cNvCxnSpPr>
          <p:nvPr/>
        </p:nvCxnSpPr>
        <p:spPr bwMode="auto">
          <a:xfrm>
            <a:off x="2198235" y="2921099"/>
            <a:ext cx="0" cy="2016125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3" name="Straight Connector 108"/>
          <p:cNvCxnSpPr>
            <a:cxnSpLocks noChangeShapeType="1"/>
          </p:cNvCxnSpPr>
          <p:nvPr/>
        </p:nvCxnSpPr>
        <p:spPr bwMode="auto">
          <a:xfrm>
            <a:off x="1991860" y="4927699"/>
            <a:ext cx="206375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4" name="Straight Connector 109"/>
          <p:cNvCxnSpPr>
            <a:cxnSpLocks noChangeShapeType="1"/>
          </p:cNvCxnSpPr>
          <p:nvPr/>
        </p:nvCxnSpPr>
        <p:spPr bwMode="auto">
          <a:xfrm>
            <a:off x="2001385" y="3484662"/>
            <a:ext cx="206375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5" name="Straight Connector 110"/>
          <p:cNvCxnSpPr>
            <a:cxnSpLocks noChangeShapeType="1"/>
          </p:cNvCxnSpPr>
          <p:nvPr/>
        </p:nvCxnSpPr>
        <p:spPr bwMode="auto">
          <a:xfrm>
            <a:off x="2002972" y="4246662"/>
            <a:ext cx="206375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6" name="Straight Connector 122"/>
          <p:cNvCxnSpPr>
            <a:cxnSpLocks noChangeShapeType="1"/>
          </p:cNvCxnSpPr>
          <p:nvPr/>
        </p:nvCxnSpPr>
        <p:spPr bwMode="auto">
          <a:xfrm>
            <a:off x="7570788" y="2930525"/>
            <a:ext cx="0" cy="554038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8" name="Straight Connector 126"/>
          <p:cNvCxnSpPr>
            <a:cxnSpLocks noChangeShapeType="1"/>
          </p:cNvCxnSpPr>
          <p:nvPr/>
        </p:nvCxnSpPr>
        <p:spPr bwMode="auto">
          <a:xfrm>
            <a:off x="7426325" y="3763963"/>
            <a:ext cx="0" cy="128746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499" name="Straight Connector 128"/>
          <p:cNvCxnSpPr>
            <a:cxnSpLocks noChangeShapeType="1"/>
          </p:cNvCxnSpPr>
          <p:nvPr/>
        </p:nvCxnSpPr>
        <p:spPr bwMode="auto">
          <a:xfrm flipH="1">
            <a:off x="7299780" y="5759450"/>
            <a:ext cx="103187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prstDash val="sysDash"/>
            <a:round/>
            <a:headEnd/>
            <a:tailEnd/>
          </a:ln>
        </p:spPr>
      </p:cxnSp>
      <p:cxnSp>
        <p:nvCxnSpPr>
          <p:cNvPr id="20500" name="Straight Connector 131"/>
          <p:cNvCxnSpPr>
            <a:cxnSpLocks noChangeShapeType="1"/>
          </p:cNvCxnSpPr>
          <p:nvPr/>
        </p:nvCxnSpPr>
        <p:spPr bwMode="auto">
          <a:xfrm flipH="1">
            <a:off x="7316788" y="5051426"/>
            <a:ext cx="103187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1" name="Straight Connector 132"/>
          <p:cNvCxnSpPr>
            <a:cxnSpLocks noChangeShapeType="1"/>
          </p:cNvCxnSpPr>
          <p:nvPr/>
        </p:nvCxnSpPr>
        <p:spPr bwMode="auto">
          <a:xfrm flipH="1">
            <a:off x="7283450" y="4281488"/>
            <a:ext cx="131763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2" name="Straight Connector 139"/>
          <p:cNvCxnSpPr>
            <a:cxnSpLocks noChangeShapeType="1"/>
          </p:cNvCxnSpPr>
          <p:nvPr/>
        </p:nvCxnSpPr>
        <p:spPr bwMode="auto">
          <a:xfrm>
            <a:off x="7788275" y="3763963"/>
            <a:ext cx="0" cy="252730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3" name="Straight Connector 140"/>
          <p:cNvCxnSpPr>
            <a:cxnSpLocks noChangeShapeType="1"/>
          </p:cNvCxnSpPr>
          <p:nvPr/>
        </p:nvCxnSpPr>
        <p:spPr bwMode="auto">
          <a:xfrm flipH="1">
            <a:off x="7788275" y="5624513"/>
            <a:ext cx="139700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4" name="Straight Connector 141"/>
          <p:cNvCxnSpPr>
            <a:cxnSpLocks noChangeShapeType="1"/>
          </p:cNvCxnSpPr>
          <p:nvPr/>
        </p:nvCxnSpPr>
        <p:spPr bwMode="auto">
          <a:xfrm flipH="1">
            <a:off x="7799388" y="4945063"/>
            <a:ext cx="103187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5" name="Straight Connector 142"/>
          <p:cNvCxnSpPr>
            <a:cxnSpLocks noChangeShapeType="1"/>
          </p:cNvCxnSpPr>
          <p:nvPr/>
        </p:nvCxnSpPr>
        <p:spPr bwMode="auto">
          <a:xfrm flipH="1">
            <a:off x="7788275" y="4281488"/>
            <a:ext cx="131763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6" name="Straight Connector 145"/>
          <p:cNvCxnSpPr>
            <a:cxnSpLocks noChangeShapeType="1"/>
          </p:cNvCxnSpPr>
          <p:nvPr/>
        </p:nvCxnSpPr>
        <p:spPr bwMode="auto">
          <a:xfrm flipH="1">
            <a:off x="7783513" y="6291263"/>
            <a:ext cx="138112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7" name="Straight Connector 148"/>
          <p:cNvCxnSpPr>
            <a:cxnSpLocks noChangeShapeType="1"/>
          </p:cNvCxnSpPr>
          <p:nvPr/>
        </p:nvCxnSpPr>
        <p:spPr bwMode="auto">
          <a:xfrm>
            <a:off x="992188" y="2019300"/>
            <a:ext cx="6704012" cy="0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8" name="Straight Connector 151"/>
          <p:cNvCxnSpPr>
            <a:cxnSpLocks noChangeShapeType="1"/>
          </p:cNvCxnSpPr>
          <p:nvPr/>
        </p:nvCxnSpPr>
        <p:spPr bwMode="auto">
          <a:xfrm>
            <a:off x="1001713" y="2019300"/>
            <a:ext cx="0" cy="2143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09" name="Straight Connector 152"/>
          <p:cNvCxnSpPr>
            <a:cxnSpLocks noChangeShapeType="1"/>
          </p:cNvCxnSpPr>
          <p:nvPr/>
        </p:nvCxnSpPr>
        <p:spPr bwMode="auto">
          <a:xfrm>
            <a:off x="7696200" y="2009775"/>
            <a:ext cx="0" cy="2143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10" name="Straight Connector 153"/>
          <p:cNvCxnSpPr>
            <a:cxnSpLocks noChangeShapeType="1"/>
          </p:cNvCxnSpPr>
          <p:nvPr/>
        </p:nvCxnSpPr>
        <p:spPr bwMode="auto">
          <a:xfrm>
            <a:off x="4537075" y="2008540"/>
            <a:ext cx="0" cy="2143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11" name="Straight Connector 154"/>
          <p:cNvCxnSpPr>
            <a:cxnSpLocks noChangeShapeType="1"/>
          </p:cNvCxnSpPr>
          <p:nvPr/>
        </p:nvCxnSpPr>
        <p:spPr bwMode="auto">
          <a:xfrm>
            <a:off x="2814638" y="2019300"/>
            <a:ext cx="0" cy="214313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12" name="Straight Connector 155"/>
          <p:cNvCxnSpPr>
            <a:cxnSpLocks noChangeShapeType="1"/>
          </p:cNvCxnSpPr>
          <p:nvPr/>
        </p:nvCxnSpPr>
        <p:spPr bwMode="auto">
          <a:xfrm>
            <a:off x="4537075" y="1814513"/>
            <a:ext cx="0" cy="214312"/>
          </a:xfrm>
          <a:prstGeom prst="line">
            <a:avLst/>
          </a:prstGeom>
          <a:noFill/>
          <a:ln w="25400" algn="ctr">
            <a:solidFill>
              <a:srgbClr val="4E5B6F"/>
            </a:solidFill>
            <a:round/>
            <a:headEnd/>
            <a:tailEnd/>
          </a:ln>
        </p:spPr>
      </p:cxnSp>
      <p:cxnSp>
        <p:nvCxnSpPr>
          <p:cNvPr id="20513" name="Straight Connector 159"/>
          <p:cNvCxnSpPr>
            <a:cxnSpLocks noChangeShapeType="1"/>
          </p:cNvCxnSpPr>
          <p:nvPr/>
        </p:nvCxnSpPr>
        <p:spPr bwMode="auto">
          <a:xfrm>
            <a:off x="7410905" y="5030788"/>
            <a:ext cx="0" cy="733425"/>
          </a:xfrm>
          <a:prstGeom prst="line">
            <a:avLst/>
          </a:prstGeom>
          <a:noFill/>
          <a:ln w="25400" algn="ctr">
            <a:solidFill>
              <a:srgbClr val="4E5B6F"/>
            </a:solidFill>
            <a:prstDash val="solid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03548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/>
              <a:t>Intersection </a:t>
            </a:r>
            <a:r>
              <a:rPr lang="en-US" sz="3600" b="1" dirty="0"/>
              <a:t>of Realignment Programs</a:t>
            </a:r>
          </a:p>
        </p:txBody>
      </p: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1222375" y="2676525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400" b="1" dirty="0"/>
          </a:p>
          <a:p>
            <a:pPr eaLnBrk="0" hangingPunct="0">
              <a:buFont typeface="Arial" charset="0"/>
              <a:buChar char="•"/>
            </a:pPr>
            <a:endParaRPr lang="en-US" sz="1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48159" y="1739836"/>
            <a:ext cx="8859195" cy="4796854"/>
            <a:chOff x="164885" y="1888759"/>
            <a:chExt cx="8859195" cy="4796854"/>
          </a:xfrm>
        </p:grpSpPr>
        <p:grpSp>
          <p:nvGrpSpPr>
            <p:cNvPr id="18" name="Group 17"/>
            <p:cNvGrpSpPr/>
            <p:nvPr/>
          </p:nvGrpSpPr>
          <p:grpSpPr>
            <a:xfrm>
              <a:off x="3567660" y="1888759"/>
              <a:ext cx="5456420" cy="4796854"/>
              <a:chOff x="3567660" y="1888759"/>
              <a:chExt cx="5456420" cy="479685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" name="Oval 13"/>
              <p:cNvSpPr/>
              <p:nvPr/>
            </p:nvSpPr>
            <p:spPr bwMode="auto">
              <a:xfrm>
                <a:off x="3567660" y="1888759"/>
                <a:ext cx="5456420" cy="4796854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solidFill>
                    <a:schemeClr val="tx1"/>
                  </a:solidFill>
                  <a:latin typeface="Garamond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34720" y="2400855"/>
                <a:ext cx="2473377" cy="41857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Adult Protective Services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Child Abuse Prevention, Intervention &amp; Treatment (CAPIT)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Women and Children’s Residential Treatment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Drug Medical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Nondrug Medical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Drug Court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Law Enforcement</a:t>
                </a:r>
              </a:p>
              <a:p>
                <a:pPr lvl="1"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Trial Court Security</a:t>
                </a:r>
              </a:p>
              <a:p>
                <a:pPr lvl="1"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Juvenile Justice</a:t>
                </a:r>
              </a:p>
              <a:p>
                <a:pPr lvl="1"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District Attorney and Public Defender</a:t>
                </a:r>
              </a:p>
              <a:p>
                <a:pPr lvl="1"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Community </a:t>
                </a:r>
              </a:p>
              <a:p>
                <a:pPr lvl="1" eaLnBrk="0" hangingPunct="0">
                  <a:defRPr/>
                </a:pPr>
                <a:r>
                  <a:rPr lang="en-US" sz="1400" b="1" dirty="0"/>
                  <a:t>Corrections</a:t>
                </a:r>
              </a:p>
              <a:p>
                <a:pPr lvl="1"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Local Public Safety </a:t>
                </a:r>
              </a:p>
              <a:p>
                <a:pPr lvl="1" eaLnBrk="0" hangingPunct="0">
                  <a:defRPr/>
                </a:pPr>
                <a:r>
                  <a:rPr lang="en-US" sz="1400" b="1" dirty="0"/>
                  <a:t>Subventions</a:t>
                </a:r>
              </a:p>
              <a:p>
                <a:pPr lvl="1" eaLnBrk="0" hangingPunct="0">
                  <a:defRPr/>
                </a:pPr>
                <a:endParaRPr lang="en-US" sz="1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8898" y="2026170"/>
                <a:ext cx="1648918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b="1" dirty="0"/>
                  <a:t>2011 Realignment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64885" y="1888759"/>
              <a:ext cx="5456420" cy="4796854"/>
              <a:chOff x="164885" y="1888759"/>
              <a:chExt cx="5456420" cy="4796854"/>
            </a:xfrm>
            <a:solidFill>
              <a:schemeClr val="accent3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" name="Oval 5"/>
              <p:cNvSpPr/>
              <p:nvPr/>
            </p:nvSpPr>
            <p:spPr bwMode="auto">
              <a:xfrm>
                <a:off x="164885" y="1888759"/>
                <a:ext cx="5456420" cy="4796854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solidFill>
                    <a:schemeClr val="tx1"/>
                  </a:solidFill>
                  <a:latin typeface="Garamond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36817" y="2377188"/>
                <a:ext cx="1991190" cy="397031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AB 8 County Health Services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Local Health Services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California Children’s Services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Indigent Health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CalWORKs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Employment Services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County Services Block Grant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In-Home Supportive Services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County Stabilization Subvention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County Juvenile Justice Subvention (AB90)</a:t>
                </a:r>
              </a:p>
              <a:p>
                <a:pPr eaLnBrk="0" hangingPunct="0">
                  <a:defRPr/>
                </a:pPr>
                <a:endParaRPr lang="en-US" sz="1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68642" y="2008682"/>
                <a:ext cx="1648918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b="1" dirty="0"/>
                  <a:t>1991 Realignment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921833" y="2706348"/>
              <a:ext cx="3132944" cy="3267856"/>
              <a:chOff x="2998033" y="2668248"/>
              <a:chExt cx="3132944" cy="3267856"/>
            </a:xfrm>
            <a:solidFill>
              <a:schemeClr val="accent5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0" name="Oval 9"/>
              <p:cNvSpPr/>
              <p:nvPr/>
            </p:nvSpPr>
            <p:spPr bwMode="auto">
              <a:xfrm>
                <a:off x="2998033" y="2668248"/>
                <a:ext cx="3132944" cy="3267856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solidFill>
                    <a:schemeClr val="tx1"/>
                  </a:solidFill>
                  <a:latin typeface="Garamond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93760" y="3575946"/>
                <a:ext cx="1676400" cy="16004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Foster Care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CWS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Adoptions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Mental Health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EPSDT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Managed Care</a:t>
                </a:r>
              </a:p>
              <a:p>
                <a:pPr eaLnBrk="0" hangingPunct="0">
                  <a:buFont typeface="Arial" pitchFamily="34" charset="0"/>
                  <a:buChar char="•"/>
                  <a:defRPr/>
                </a:pPr>
                <a:r>
                  <a:rPr lang="en-US" sz="1400" b="1" dirty="0"/>
                  <a:t>APS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85936" y="3063451"/>
                <a:ext cx="798884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b="1" dirty="0"/>
                  <a:t>Shared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1638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79829" y="509515"/>
            <a:ext cx="6616706" cy="102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effectLst/>
                <a:cs typeface="Arial" charset="0"/>
              </a:rPr>
              <a:t>Impact of 2011 Realignment </a:t>
            </a:r>
            <a:br>
              <a:rPr lang="en-US" sz="3600" b="1" dirty="0">
                <a:effectLst/>
                <a:cs typeface="Arial" charset="0"/>
              </a:rPr>
            </a:br>
            <a:r>
              <a:rPr lang="en-US" sz="3600" b="1" dirty="0">
                <a:effectLst/>
                <a:cs typeface="Arial" charset="0"/>
              </a:rPr>
              <a:t>to 1991 Sharing Ratios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8700279"/>
              </p:ext>
            </p:extLst>
          </p:nvPr>
        </p:nvGraphicFramePr>
        <p:xfrm>
          <a:off x="471713" y="1906815"/>
          <a:ext cx="7373938" cy="440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29438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/>
          </p:nvPr>
        </p:nvSpPr>
        <p:spPr>
          <a:xfrm>
            <a:off x="0" y="498271"/>
            <a:ext cx="6552312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>
                <a:cs typeface="Arial" charset="0"/>
              </a:rPr>
              <a:t>Similarities and Differences</a:t>
            </a:r>
            <a:br>
              <a:rPr lang="en-US" sz="3600" dirty="0">
                <a:cs typeface="Arial" charset="0"/>
              </a:rPr>
            </a:br>
            <a:r>
              <a:rPr lang="en-US" sz="3600" dirty="0">
                <a:cs typeface="Arial" charset="0"/>
              </a:rPr>
              <a:t> 1991 &amp; 2011</a:t>
            </a:r>
          </a:p>
        </p:txBody>
      </p:sp>
      <p:sp>
        <p:nvSpPr>
          <p:cNvPr id="78850" name="Content Placeholder 4"/>
          <p:cNvSpPr>
            <a:spLocks noGrp="1"/>
          </p:cNvSpPr>
          <p:nvPr>
            <p:ph sz="half" idx="4294967295"/>
          </p:nvPr>
        </p:nvSpPr>
        <p:spPr>
          <a:xfrm>
            <a:off x="163203" y="1962331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Base Restoration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Programs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Reserve Account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VLF vs. Sales Tax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Transfer Abilities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Reporting Requirements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Fed/Court Changes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effectLst/>
              </a:rPr>
              <a:t>Flexibility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78851" name="Content Placeholder 5"/>
          <p:cNvSpPr>
            <a:spLocks noGrp="1"/>
          </p:cNvSpPr>
          <p:nvPr>
            <p:ph sz="half" idx="4294967295"/>
          </p:nvPr>
        </p:nvSpPr>
        <p:spPr>
          <a:xfrm>
            <a:off x="4737535" y="2230437"/>
            <a:ext cx="4038600" cy="452596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Growth allocated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County Intervention Services Account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Fiscal Years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effectLst/>
              </a:rPr>
              <a:t>Constitutional Protections</a:t>
            </a: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rgbClr val="FFC000"/>
              </a:buClr>
            </a:pPr>
            <a:endParaRPr lang="en-US" dirty="0">
              <a:solidFill>
                <a:schemeClr val="tx1"/>
              </a:solidFill>
              <a:effectLst/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rgbClr val="FFC000"/>
              </a:buClr>
            </a:pPr>
            <a:endParaRPr lang="en-US" dirty="0">
              <a:solidFill>
                <a:schemeClr val="tx1"/>
              </a:solidFill>
              <a:effectLst/>
            </a:endParaRPr>
          </a:p>
          <a:p>
            <a:pPr lvl="1" eaLnBrk="1" hangingPunct="1">
              <a:lnSpc>
                <a:spcPct val="150000"/>
              </a:lnSpc>
              <a:spcBef>
                <a:spcPts val="25"/>
              </a:spcBef>
              <a:buClr>
                <a:srgbClr val="FFC000"/>
              </a:buClr>
            </a:pP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0268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0" y="3850069"/>
            <a:ext cx="4906965" cy="15464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SzPts val="4800"/>
            </a:pPr>
            <a:r>
              <a:rPr lang="en-US" sz="5400" dirty="0" smtClean="0">
                <a:cs typeface="Arial" pitchFamily="34" charset="0"/>
              </a:rPr>
              <a:t>Outcomes and Opportunities</a:t>
            </a:r>
            <a:endParaRPr lang="en-US" sz="5400" dirty="0"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6295" y="230156"/>
            <a:ext cx="6307151" cy="2670753"/>
            <a:chOff x="206295" y="230156"/>
            <a:chExt cx="6307151" cy="2670753"/>
          </a:xfrm>
        </p:grpSpPr>
        <p:sp>
          <p:nvSpPr>
            <p:cNvPr id="15" name="Right Arrow 14"/>
            <p:cNvSpPr/>
            <p:nvPr/>
          </p:nvSpPr>
          <p:spPr>
            <a:xfrm rot="16200000">
              <a:off x="2234276" y="939542"/>
              <a:ext cx="2286000" cy="867228"/>
            </a:xfrm>
            <a:custGeom>
              <a:avLst/>
              <a:gdLst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273957 h 1095829"/>
                <a:gd name="connsiteX0" fmla="*/ 7257 w 1915886"/>
                <a:gd name="connsiteY0" fmla="*/ 273957 h 1095829"/>
                <a:gd name="connsiteX1" fmla="*/ 1367972 w 1915886"/>
                <a:gd name="connsiteY1" fmla="*/ 273957 h 1095829"/>
                <a:gd name="connsiteX2" fmla="*/ 1367972 w 1915886"/>
                <a:gd name="connsiteY2" fmla="*/ 0 h 1095829"/>
                <a:gd name="connsiteX3" fmla="*/ 1915886 w 1915886"/>
                <a:gd name="connsiteY3" fmla="*/ 547915 h 1095829"/>
                <a:gd name="connsiteX4" fmla="*/ 1367972 w 1915886"/>
                <a:gd name="connsiteY4" fmla="*/ 1095829 h 1095829"/>
                <a:gd name="connsiteX5" fmla="*/ 1367972 w 1915886"/>
                <a:gd name="connsiteY5" fmla="*/ 821872 h 1095829"/>
                <a:gd name="connsiteX6" fmla="*/ 7257 w 1915886"/>
                <a:gd name="connsiteY6" fmla="*/ 821872 h 1095829"/>
                <a:gd name="connsiteX7" fmla="*/ 0 w 1915886"/>
                <a:gd name="connsiteY7" fmla="*/ 529771 h 1095829"/>
                <a:gd name="connsiteX8" fmla="*/ 7257 w 1915886"/>
                <a:gd name="connsiteY8" fmla="*/ 273957 h 1095829"/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8" fmla="*/ 0 w 1908629"/>
                <a:gd name="connsiteY8" fmla="*/ 273957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558800 h 109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629" h="1095829">
                  <a:moveTo>
                    <a:pt x="0" y="558800"/>
                  </a:moveTo>
                  <a:lnTo>
                    <a:pt x="1360715" y="273957"/>
                  </a:lnTo>
                  <a:lnTo>
                    <a:pt x="1360715" y="0"/>
                  </a:lnTo>
                  <a:lnTo>
                    <a:pt x="1908629" y="547915"/>
                  </a:lnTo>
                  <a:lnTo>
                    <a:pt x="1360715" y="1095829"/>
                  </a:lnTo>
                  <a:lnTo>
                    <a:pt x="1360715" y="821872"/>
                  </a:lnTo>
                  <a:lnTo>
                    <a:pt x="0" y="55880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4"/>
            <p:cNvSpPr/>
            <p:nvPr/>
          </p:nvSpPr>
          <p:spPr>
            <a:xfrm rot="17905309">
              <a:off x="3292499" y="1216583"/>
              <a:ext cx="2286000" cy="867228"/>
            </a:xfrm>
            <a:custGeom>
              <a:avLst/>
              <a:gdLst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273957 h 1095829"/>
                <a:gd name="connsiteX0" fmla="*/ 7257 w 1915886"/>
                <a:gd name="connsiteY0" fmla="*/ 273957 h 1095829"/>
                <a:gd name="connsiteX1" fmla="*/ 1367972 w 1915886"/>
                <a:gd name="connsiteY1" fmla="*/ 273957 h 1095829"/>
                <a:gd name="connsiteX2" fmla="*/ 1367972 w 1915886"/>
                <a:gd name="connsiteY2" fmla="*/ 0 h 1095829"/>
                <a:gd name="connsiteX3" fmla="*/ 1915886 w 1915886"/>
                <a:gd name="connsiteY3" fmla="*/ 547915 h 1095829"/>
                <a:gd name="connsiteX4" fmla="*/ 1367972 w 1915886"/>
                <a:gd name="connsiteY4" fmla="*/ 1095829 h 1095829"/>
                <a:gd name="connsiteX5" fmla="*/ 1367972 w 1915886"/>
                <a:gd name="connsiteY5" fmla="*/ 821872 h 1095829"/>
                <a:gd name="connsiteX6" fmla="*/ 7257 w 1915886"/>
                <a:gd name="connsiteY6" fmla="*/ 821872 h 1095829"/>
                <a:gd name="connsiteX7" fmla="*/ 0 w 1915886"/>
                <a:gd name="connsiteY7" fmla="*/ 529771 h 1095829"/>
                <a:gd name="connsiteX8" fmla="*/ 7257 w 1915886"/>
                <a:gd name="connsiteY8" fmla="*/ 273957 h 1095829"/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8" fmla="*/ 0 w 1908629"/>
                <a:gd name="connsiteY8" fmla="*/ 273957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558800 h 109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629" h="1095829">
                  <a:moveTo>
                    <a:pt x="0" y="558800"/>
                  </a:moveTo>
                  <a:lnTo>
                    <a:pt x="1360715" y="273957"/>
                  </a:lnTo>
                  <a:lnTo>
                    <a:pt x="1360715" y="0"/>
                  </a:lnTo>
                  <a:lnTo>
                    <a:pt x="1908629" y="547915"/>
                  </a:lnTo>
                  <a:lnTo>
                    <a:pt x="1360715" y="1095829"/>
                  </a:lnTo>
                  <a:lnTo>
                    <a:pt x="1360715" y="821872"/>
                  </a:lnTo>
                  <a:lnTo>
                    <a:pt x="0" y="55880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4"/>
            <p:cNvSpPr/>
            <p:nvPr/>
          </p:nvSpPr>
          <p:spPr>
            <a:xfrm rot="14538155">
              <a:off x="1074075" y="1218543"/>
              <a:ext cx="2286000" cy="867228"/>
            </a:xfrm>
            <a:custGeom>
              <a:avLst/>
              <a:gdLst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273957 h 1095829"/>
                <a:gd name="connsiteX0" fmla="*/ 7257 w 1915886"/>
                <a:gd name="connsiteY0" fmla="*/ 273957 h 1095829"/>
                <a:gd name="connsiteX1" fmla="*/ 1367972 w 1915886"/>
                <a:gd name="connsiteY1" fmla="*/ 273957 h 1095829"/>
                <a:gd name="connsiteX2" fmla="*/ 1367972 w 1915886"/>
                <a:gd name="connsiteY2" fmla="*/ 0 h 1095829"/>
                <a:gd name="connsiteX3" fmla="*/ 1915886 w 1915886"/>
                <a:gd name="connsiteY3" fmla="*/ 547915 h 1095829"/>
                <a:gd name="connsiteX4" fmla="*/ 1367972 w 1915886"/>
                <a:gd name="connsiteY4" fmla="*/ 1095829 h 1095829"/>
                <a:gd name="connsiteX5" fmla="*/ 1367972 w 1915886"/>
                <a:gd name="connsiteY5" fmla="*/ 821872 h 1095829"/>
                <a:gd name="connsiteX6" fmla="*/ 7257 w 1915886"/>
                <a:gd name="connsiteY6" fmla="*/ 821872 h 1095829"/>
                <a:gd name="connsiteX7" fmla="*/ 0 w 1915886"/>
                <a:gd name="connsiteY7" fmla="*/ 529771 h 1095829"/>
                <a:gd name="connsiteX8" fmla="*/ 7257 w 1915886"/>
                <a:gd name="connsiteY8" fmla="*/ 273957 h 1095829"/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8" fmla="*/ 0 w 1908629"/>
                <a:gd name="connsiteY8" fmla="*/ 273957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558800 h 109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629" h="1095829">
                  <a:moveTo>
                    <a:pt x="0" y="558800"/>
                  </a:moveTo>
                  <a:lnTo>
                    <a:pt x="1360715" y="273957"/>
                  </a:lnTo>
                  <a:lnTo>
                    <a:pt x="1360715" y="0"/>
                  </a:lnTo>
                  <a:lnTo>
                    <a:pt x="1908629" y="547915"/>
                  </a:lnTo>
                  <a:lnTo>
                    <a:pt x="1360715" y="1095829"/>
                  </a:lnTo>
                  <a:lnTo>
                    <a:pt x="1360715" y="821872"/>
                  </a:lnTo>
                  <a:lnTo>
                    <a:pt x="0" y="55880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4"/>
            <p:cNvSpPr/>
            <p:nvPr/>
          </p:nvSpPr>
          <p:spPr>
            <a:xfrm rot="12386505">
              <a:off x="206295" y="2033681"/>
              <a:ext cx="2286000" cy="867228"/>
            </a:xfrm>
            <a:custGeom>
              <a:avLst/>
              <a:gdLst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273957 h 1095829"/>
                <a:gd name="connsiteX0" fmla="*/ 7257 w 1915886"/>
                <a:gd name="connsiteY0" fmla="*/ 273957 h 1095829"/>
                <a:gd name="connsiteX1" fmla="*/ 1367972 w 1915886"/>
                <a:gd name="connsiteY1" fmla="*/ 273957 h 1095829"/>
                <a:gd name="connsiteX2" fmla="*/ 1367972 w 1915886"/>
                <a:gd name="connsiteY2" fmla="*/ 0 h 1095829"/>
                <a:gd name="connsiteX3" fmla="*/ 1915886 w 1915886"/>
                <a:gd name="connsiteY3" fmla="*/ 547915 h 1095829"/>
                <a:gd name="connsiteX4" fmla="*/ 1367972 w 1915886"/>
                <a:gd name="connsiteY4" fmla="*/ 1095829 h 1095829"/>
                <a:gd name="connsiteX5" fmla="*/ 1367972 w 1915886"/>
                <a:gd name="connsiteY5" fmla="*/ 821872 h 1095829"/>
                <a:gd name="connsiteX6" fmla="*/ 7257 w 1915886"/>
                <a:gd name="connsiteY6" fmla="*/ 821872 h 1095829"/>
                <a:gd name="connsiteX7" fmla="*/ 0 w 1915886"/>
                <a:gd name="connsiteY7" fmla="*/ 529771 h 1095829"/>
                <a:gd name="connsiteX8" fmla="*/ 7257 w 1915886"/>
                <a:gd name="connsiteY8" fmla="*/ 273957 h 1095829"/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8" fmla="*/ 0 w 1908629"/>
                <a:gd name="connsiteY8" fmla="*/ 273957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558800 h 109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629" h="1095829">
                  <a:moveTo>
                    <a:pt x="0" y="558800"/>
                  </a:moveTo>
                  <a:lnTo>
                    <a:pt x="1360715" y="273957"/>
                  </a:lnTo>
                  <a:lnTo>
                    <a:pt x="1360715" y="0"/>
                  </a:lnTo>
                  <a:lnTo>
                    <a:pt x="1908629" y="547915"/>
                  </a:lnTo>
                  <a:lnTo>
                    <a:pt x="1360715" y="1095829"/>
                  </a:lnTo>
                  <a:lnTo>
                    <a:pt x="1360715" y="821872"/>
                  </a:lnTo>
                  <a:lnTo>
                    <a:pt x="0" y="55880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4"/>
            <p:cNvSpPr/>
            <p:nvPr/>
          </p:nvSpPr>
          <p:spPr>
            <a:xfrm rot="19770099">
              <a:off x="4227446" y="1967560"/>
              <a:ext cx="2286000" cy="867228"/>
            </a:xfrm>
            <a:custGeom>
              <a:avLst/>
              <a:gdLst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273957 h 1095829"/>
                <a:gd name="connsiteX0" fmla="*/ 7257 w 1915886"/>
                <a:gd name="connsiteY0" fmla="*/ 273957 h 1095829"/>
                <a:gd name="connsiteX1" fmla="*/ 1367972 w 1915886"/>
                <a:gd name="connsiteY1" fmla="*/ 273957 h 1095829"/>
                <a:gd name="connsiteX2" fmla="*/ 1367972 w 1915886"/>
                <a:gd name="connsiteY2" fmla="*/ 0 h 1095829"/>
                <a:gd name="connsiteX3" fmla="*/ 1915886 w 1915886"/>
                <a:gd name="connsiteY3" fmla="*/ 547915 h 1095829"/>
                <a:gd name="connsiteX4" fmla="*/ 1367972 w 1915886"/>
                <a:gd name="connsiteY4" fmla="*/ 1095829 h 1095829"/>
                <a:gd name="connsiteX5" fmla="*/ 1367972 w 1915886"/>
                <a:gd name="connsiteY5" fmla="*/ 821872 h 1095829"/>
                <a:gd name="connsiteX6" fmla="*/ 7257 w 1915886"/>
                <a:gd name="connsiteY6" fmla="*/ 821872 h 1095829"/>
                <a:gd name="connsiteX7" fmla="*/ 0 w 1915886"/>
                <a:gd name="connsiteY7" fmla="*/ 529771 h 1095829"/>
                <a:gd name="connsiteX8" fmla="*/ 7257 w 1915886"/>
                <a:gd name="connsiteY8" fmla="*/ 273957 h 1095829"/>
                <a:gd name="connsiteX0" fmla="*/ 0 w 1908629"/>
                <a:gd name="connsiteY0" fmla="*/ 273957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8" fmla="*/ 0 w 1908629"/>
                <a:gd name="connsiteY8" fmla="*/ 273957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821872 h 1095829"/>
                <a:gd name="connsiteX7" fmla="*/ 0 w 1908629"/>
                <a:gd name="connsiteY7" fmla="*/ 558800 h 1095829"/>
                <a:gd name="connsiteX0" fmla="*/ 0 w 1908629"/>
                <a:gd name="connsiteY0" fmla="*/ 558800 h 1095829"/>
                <a:gd name="connsiteX1" fmla="*/ 1360715 w 1908629"/>
                <a:gd name="connsiteY1" fmla="*/ 273957 h 1095829"/>
                <a:gd name="connsiteX2" fmla="*/ 1360715 w 1908629"/>
                <a:gd name="connsiteY2" fmla="*/ 0 h 1095829"/>
                <a:gd name="connsiteX3" fmla="*/ 1908629 w 1908629"/>
                <a:gd name="connsiteY3" fmla="*/ 547915 h 1095829"/>
                <a:gd name="connsiteX4" fmla="*/ 1360715 w 1908629"/>
                <a:gd name="connsiteY4" fmla="*/ 1095829 h 1095829"/>
                <a:gd name="connsiteX5" fmla="*/ 1360715 w 1908629"/>
                <a:gd name="connsiteY5" fmla="*/ 821872 h 1095829"/>
                <a:gd name="connsiteX6" fmla="*/ 0 w 1908629"/>
                <a:gd name="connsiteY6" fmla="*/ 558800 h 109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629" h="1095829">
                  <a:moveTo>
                    <a:pt x="0" y="558800"/>
                  </a:moveTo>
                  <a:lnTo>
                    <a:pt x="1360715" y="273957"/>
                  </a:lnTo>
                  <a:lnTo>
                    <a:pt x="1360715" y="0"/>
                  </a:lnTo>
                  <a:lnTo>
                    <a:pt x="1908629" y="547915"/>
                  </a:lnTo>
                  <a:lnTo>
                    <a:pt x="1360715" y="1095829"/>
                  </a:lnTo>
                  <a:lnTo>
                    <a:pt x="1360715" y="821872"/>
                  </a:lnTo>
                  <a:lnTo>
                    <a:pt x="0" y="55880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179050" y="2613427"/>
            <a:ext cx="2084299" cy="1139371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/>
              </a:rPr>
              <a:t>Realignment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317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Realignment </a:t>
            </a:r>
            <a:br>
              <a:rPr lang="en-US" b="1" dirty="0" smtClean="0"/>
            </a:br>
            <a:r>
              <a:rPr lang="en-US" b="1" dirty="0" smtClean="0"/>
              <a:t>Outcomes and Opportunities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55600" y="2581048"/>
            <a:ext cx="6858000" cy="2452687"/>
          </a:xfrm>
        </p:spPr>
        <p:txBody>
          <a:bodyPr>
            <a:noAutofit/>
          </a:bodyPr>
          <a:lstStyle/>
          <a:p>
            <a:pPr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General Observations</a:t>
            </a:r>
          </a:p>
          <a:p>
            <a:pPr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Coordination / Innovation Examples</a:t>
            </a:r>
          </a:p>
          <a:p>
            <a:pPr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Outcome Data</a:t>
            </a:r>
          </a:p>
          <a:p>
            <a:pPr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Future Possibilities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27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Observations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3999" y="2540000"/>
            <a:ext cx="8548915" cy="2849563"/>
          </a:xfrm>
          <a:ln>
            <a:noFill/>
          </a:ln>
        </p:spPr>
        <p:txBody>
          <a:bodyPr>
            <a:noAutofit/>
          </a:bodyPr>
          <a:lstStyle/>
          <a:p>
            <a:pPr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Local Flexibility</a:t>
            </a:r>
            <a:r>
              <a:rPr lang="en-US" sz="2700" dirty="0"/>
              <a:t> </a:t>
            </a:r>
            <a:r>
              <a:rPr lang="en-US" sz="2700" dirty="0" smtClean="0"/>
              <a:t>and</a:t>
            </a:r>
            <a:r>
              <a:rPr lang="en-US" sz="2700" dirty="0"/>
              <a:t> </a:t>
            </a:r>
            <a:r>
              <a:rPr lang="en-US" sz="2700" dirty="0" smtClean="0"/>
              <a:t>Accountability</a:t>
            </a:r>
          </a:p>
          <a:p>
            <a:pPr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Improved Program </a:t>
            </a:r>
            <a:r>
              <a:rPr lang="en-US" sz="2700" dirty="0"/>
              <a:t>U</a:t>
            </a:r>
            <a:r>
              <a:rPr lang="en-US" sz="2700" dirty="0" smtClean="0"/>
              <a:t>nderstanding and Connectivity </a:t>
            </a:r>
          </a:p>
          <a:p>
            <a:pPr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Significant Learning Curve -  Still Learning</a:t>
            </a:r>
          </a:p>
          <a:p>
            <a:pPr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Potential of Successful Partnerships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34215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Coordination / Innovation Examples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2057" y="2566535"/>
            <a:ext cx="8665030" cy="3136900"/>
          </a:xfrm>
          <a:ln>
            <a:noFill/>
          </a:ln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Santa Clara County  Re-entry Resource Center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Santa Clara County Medical Mobile Unit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Public Defender Expungement Programs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Sacramento County Collaborative Specialty Court Programs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 dirty="0" smtClean="0"/>
              <a:t>Los Angeles County “Breaking Barriers” Rapid Re-Housing Program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58035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Outcome Data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2057" y="2235654"/>
            <a:ext cx="6858000" cy="3136900"/>
          </a:xfrm>
          <a:ln>
            <a:noFill/>
          </a:ln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Recidivism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Housing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Medical Services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Employment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65179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516176"/>
            <a:ext cx="7061427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r>
              <a:rPr lang="en-US" sz="3200" dirty="0"/>
              <a:t>The Road To 1991 Realignment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714" y="1987777"/>
            <a:ext cx="8748486" cy="41941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Proposition 13 and the State Bail-Out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Property tax rate of 1% - $6.88 B loss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State assumes greater funding for schools: transfers property tax to other local governments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State also changes HHS sharing ratios and provides program money to assist counties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36384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Future Possibilities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55600" y="2625272"/>
            <a:ext cx="8788400" cy="2849563"/>
          </a:xfrm>
          <a:ln>
            <a:noFill/>
          </a:ln>
        </p:spPr>
        <p:txBody>
          <a:bodyPr>
            <a:noAutofit/>
          </a:bodyPr>
          <a:lstStyle/>
          <a:p>
            <a:pPr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Pre-Trial Release</a:t>
            </a:r>
          </a:p>
          <a:p>
            <a:pPr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Expanded Collaborations – Correctional Health, Behavioral Health, Probation</a:t>
            </a:r>
          </a:p>
          <a:p>
            <a:pPr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Housing / Homelessness Prevention</a:t>
            </a:r>
          </a:p>
          <a:p>
            <a:pPr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Partnerships with Non-Profits / Community Organizations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832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-41348" y="355009"/>
            <a:ext cx="4658979" cy="119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3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Arial" charset="0"/>
                <a:sym typeface="Roboto Condensed"/>
              </a:defRPr>
            </a:lvl1pPr>
            <a:lvl2pPr marR="0"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4000" dirty="0"/>
              <a:t> Group </a:t>
            </a:r>
            <a:r>
              <a:rPr lang="en-US" sz="4000" dirty="0" smtClean="0"/>
              <a:t>Activity</a:t>
            </a:r>
            <a:endParaRPr lang="en-US" sz="4000" dirty="0"/>
          </a:p>
        </p:txBody>
      </p:sp>
      <p:sp>
        <p:nvSpPr>
          <p:cNvPr id="12" name="Freeform 11"/>
          <p:cNvSpPr/>
          <p:nvPr/>
        </p:nvSpPr>
        <p:spPr>
          <a:xfrm>
            <a:off x="6872618" y="3996610"/>
            <a:ext cx="1594896" cy="2361204"/>
          </a:xfrm>
          <a:custGeom>
            <a:avLst/>
            <a:gdLst>
              <a:gd name="connsiteX0" fmla="*/ 601579 w 1203158"/>
              <a:gd name="connsiteY0" fmla="*/ 0 h 1828801"/>
              <a:gd name="connsiteX1" fmla="*/ 862264 w 1203158"/>
              <a:gd name="connsiteY1" fmla="*/ 260685 h 1828801"/>
              <a:gd name="connsiteX2" fmla="*/ 785911 w 1203158"/>
              <a:gd name="connsiteY2" fmla="*/ 445017 h 1828801"/>
              <a:gd name="connsiteX3" fmla="*/ 721894 w 1203158"/>
              <a:gd name="connsiteY3" fmla="*/ 488179 h 1828801"/>
              <a:gd name="connsiteX4" fmla="*/ 721894 w 1203158"/>
              <a:gd name="connsiteY4" fmla="*/ 625643 h 1828801"/>
              <a:gd name="connsiteX5" fmla="*/ 1203158 w 1203158"/>
              <a:gd name="connsiteY5" fmla="*/ 625643 h 1828801"/>
              <a:gd name="connsiteX6" fmla="*/ 1203158 w 1203158"/>
              <a:gd name="connsiteY6" fmla="*/ 1102895 h 1828801"/>
              <a:gd name="connsiteX7" fmla="*/ 1065695 w 1203158"/>
              <a:gd name="connsiteY7" fmla="*/ 1102895 h 1828801"/>
              <a:gd name="connsiteX8" fmla="*/ 1022533 w 1203158"/>
              <a:gd name="connsiteY8" fmla="*/ 1038878 h 1828801"/>
              <a:gd name="connsiteX9" fmla="*/ 838201 w 1203158"/>
              <a:gd name="connsiteY9" fmla="*/ 962525 h 1828801"/>
              <a:gd name="connsiteX10" fmla="*/ 577516 w 1203158"/>
              <a:gd name="connsiteY10" fmla="*/ 1223210 h 1828801"/>
              <a:gd name="connsiteX11" fmla="*/ 838201 w 1203158"/>
              <a:gd name="connsiteY11" fmla="*/ 1483895 h 1828801"/>
              <a:gd name="connsiteX12" fmla="*/ 1022533 w 1203158"/>
              <a:gd name="connsiteY12" fmla="*/ 1407542 h 1828801"/>
              <a:gd name="connsiteX13" fmla="*/ 1065693 w 1203158"/>
              <a:gd name="connsiteY13" fmla="*/ 1343527 h 1828801"/>
              <a:gd name="connsiteX14" fmla="*/ 1203158 w 1203158"/>
              <a:gd name="connsiteY14" fmla="*/ 1343527 h 1828801"/>
              <a:gd name="connsiteX15" fmla="*/ 1203158 w 1203158"/>
              <a:gd name="connsiteY15" fmla="*/ 1828801 h 1828801"/>
              <a:gd name="connsiteX16" fmla="*/ 0 w 1203158"/>
              <a:gd name="connsiteY16" fmla="*/ 1828801 h 1828801"/>
              <a:gd name="connsiteX17" fmla="*/ 0 w 1203158"/>
              <a:gd name="connsiteY17" fmla="*/ 625643 h 1828801"/>
              <a:gd name="connsiteX18" fmla="*/ 481262 w 1203158"/>
              <a:gd name="connsiteY18" fmla="*/ 625643 h 1828801"/>
              <a:gd name="connsiteX19" fmla="*/ 481262 w 1203158"/>
              <a:gd name="connsiteY19" fmla="*/ 488177 h 1828801"/>
              <a:gd name="connsiteX20" fmla="*/ 417247 w 1203158"/>
              <a:gd name="connsiteY20" fmla="*/ 445017 h 1828801"/>
              <a:gd name="connsiteX21" fmla="*/ 340894 w 1203158"/>
              <a:gd name="connsiteY21" fmla="*/ 260685 h 1828801"/>
              <a:gd name="connsiteX22" fmla="*/ 601579 w 1203158"/>
              <a:gd name="connsiteY22" fmla="*/ 0 h 18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3158" h="1828801">
                <a:moveTo>
                  <a:pt x="601579" y="0"/>
                </a:moveTo>
                <a:cubicBezTo>
                  <a:pt x="745551" y="0"/>
                  <a:pt x="862264" y="116713"/>
                  <a:pt x="862264" y="260685"/>
                </a:cubicBezTo>
                <a:cubicBezTo>
                  <a:pt x="862264" y="332671"/>
                  <a:pt x="833086" y="397842"/>
                  <a:pt x="785911" y="445017"/>
                </a:cubicBezTo>
                <a:lnTo>
                  <a:pt x="721894" y="488179"/>
                </a:lnTo>
                <a:lnTo>
                  <a:pt x="721894" y="625643"/>
                </a:lnTo>
                <a:lnTo>
                  <a:pt x="1203158" y="625643"/>
                </a:lnTo>
                <a:lnTo>
                  <a:pt x="1203158" y="1102895"/>
                </a:lnTo>
                <a:lnTo>
                  <a:pt x="1065695" y="1102895"/>
                </a:lnTo>
                <a:lnTo>
                  <a:pt x="1022533" y="1038878"/>
                </a:lnTo>
                <a:cubicBezTo>
                  <a:pt x="975358" y="991703"/>
                  <a:pt x="910187" y="962525"/>
                  <a:pt x="838201" y="962525"/>
                </a:cubicBezTo>
                <a:cubicBezTo>
                  <a:pt x="694229" y="962525"/>
                  <a:pt x="577516" y="1079238"/>
                  <a:pt x="577516" y="1223210"/>
                </a:cubicBezTo>
                <a:cubicBezTo>
                  <a:pt x="577516" y="1367182"/>
                  <a:pt x="694229" y="1483895"/>
                  <a:pt x="838201" y="1483895"/>
                </a:cubicBezTo>
                <a:cubicBezTo>
                  <a:pt x="910187" y="1483895"/>
                  <a:pt x="975358" y="1454716"/>
                  <a:pt x="1022533" y="1407542"/>
                </a:cubicBezTo>
                <a:lnTo>
                  <a:pt x="1065693" y="1343527"/>
                </a:lnTo>
                <a:lnTo>
                  <a:pt x="1203158" y="1343527"/>
                </a:lnTo>
                <a:lnTo>
                  <a:pt x="1203158" y="1828801"/>
                </a:lnTo>
                <a:lnTo>
                  <a:pt x="0" y="1828801"/>
                </a:lnTo>
                <a:lnTo>
                  <a:pt x="0" y="625643"/>
                </a:lnTo>
                <a:lnTo>
                  <a:pt x="481262" y="625643"/>
                </a:lnTo>
                <a:lnTo>
                  <a:pt x="481262" y="488177"/>
                </a:lnTo>
                <a:lnTo>
                  <a:pt x="417247" y="445017"/>
                </a:lnTo>
                <a:cubicBezTo>
                  <a:pt x="370073" y="397842"/>
                  <a:pt x="340894" y="332671"/>
                  <a:pt x="340894" y="260685"/>
                </a:cubicBezTo>
                <a:cubicBezTo>
                  <a:pt x="340894" y="116713"/>
                  <a:pt x="457607" y="0"/>
                  <a:pt x="601579" y="0"/>
                </a:cubicBezTo>
                <a:close/>
              </a:path>
            </a:pathLst>
          </a:custGeom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isometricOffAxis1Top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39960" y="2654709"/>
            <a:ext cx="3189792" cy="3096492"/>
            <a:chOff x="2751219" y="684168"/>
            <a:chExt cx="4098760" cy="4085101"/>
          </a:xfrm>
          <a:scene3d>
            <a:camera prst="orthographicFront"/>
            <a:lightRig rig="threePt" dir="t"/>
          </a:scene3d>
        </p:grpSpPr>
        <p:sp>
          <p:nvSpPr>
            <p:cNvPr id="14" name="Freeform 13"/>
            <p:cNvSpPr/>
            <p:nvPr/>
          </p:nvSpPr>
          <p:spPr>
            <a:xfrm rot="5400000">
              <a:off x="3284059" y="151329"/>
              <a:ext cx="2049380" cy="3115058"/>
            </a:xfrm>
            <a:custGeom>
              <a:avLst/>
              <a:gdLst>
                <a:gd name="connsiteX0" fmla="*/ 601579 w 1203158"/>
                <a:gd name="connsiteY0" fmla="*/ 0 h 1828801"/>
                <a:gd name="connsiteX1" fmla="*/ 862264 w 1203158"/>
                <a:gd name="connsiteY1" fmla="*/ 260685 h 1828801"/>
                <a:gd name="connsiteX2" fmla="*/ 785911 w 1203158"/>
                <a:gd name="connsiteY2" fmla="*/ 445017 h 1828801"/>
                <a:gd name="connsiteX3" fmla="*/ 721894 w 1203158"/>
                <a:gd name="connsiteY3" fmla="*/ 488179 h 1828801"/>
                <a:gd name="connsiteX4" fmla="*/ 721894 w 1203158"/>
                <a:gd name="connsiteY4" fmla="*/ 625643 h 1828801"/>
                <a:gd name="connsiteX5" fmla="*/ 1203158 w 1203158"/>
                <a:gd name="connsiteY5" fmla="*/ 625643 h 1828801"/>
                <a:gd name="connsiteX6" fmla="*/ 1203158 w 1203158"/>
                <a:gd name="connsiteY6" fmla="*/ 1102895 h 1828801"/>
                <a:gd name="connsiteX7" fmla="*/ 1065695 w 1203158"/>
                <a:gd name="connsiteY7" fmla="*/ 1102895 h 1828801"/>
                <a:gd name="connsiteX8" fmla="*/ 1022533 w 1203158"/>
                <a:gd name="connsiteY8" fmla="*/ 1038878 h 1828801"/>
                <a:gd name="connsiteX9" fmla="*/ 838201 w 1203158"/>
                <a:gd name="connsiteY9" fmla="*/ 962525 h 1828801"/>
                <a:gd name="connsiteX10" fmla="*/ 577516 w 1203158"/>
                <a:gd name="connsiteY10" fmla="*/ 1223210 h 1828801"/>
                <a:gd name="connsiteX11" fmla="*/ 838201 w 1203158"/>
                <a:gd name="connsiteY11" fmla="*/ 1483895 h 1828801"/>
                <a:gd name="connsiteX12" fmla="*/ 1022533 w 1203158"/>
                <a:gd name="connsiteY12" fmla="*/ 1407542 h 1828801"/>
                <a:gd name="connsiteX13" fmla="*/ 1065693 w 1203158"/>
                <a:gd name="connsiteY13" fmla="*/ 1343527 h 1828801"/>
                <a:gd name="connsiteX14" fmla="*/ 1203158 w 1203158"/>
                <a:gd name="connsiteY14" fmla="*/ 1343527 h 1828801"/>
                <a:gd name="connsiteX15" fmla="*/ 1203158 w 1203158"/>
                <a:gd name="connsiteY15" fmla="*/ 1828801 h 1828801"/>
                <a:gd name="connsiteX16" fmla="*/ 0 w 1203158"/>
                <a:gd name="connsiteY16" fmla="*/ 1828801 h 1828801"/>
                <a:gd name="connsiteX17" fmla="*/ 0 w 1203158"/>
                <a:gd name="connsiteY17" fmla="*/ 625643 h 1828801"/>
                <a:gd name="connsiteX18" fmla="*/ 481262 w 1203158"/>
                <a:gd name="connsiteY18" fmla="*/ 625643 h 1828801"/>
                <a:gd name="connsiteX19" fmla="*/ 481262 w 1203158"/>
                <a:gd name="connsiteY19" fmla="*/ 488177 h 1828801"/>
                <a:gd name="connsiteX20" fmla="*/ 417247 w 1203158"/>
                <a:gd name="connsiteY20" fmla="*/ 445017 h 1828801"/>
                <a:gd name="connsiteX21" fmla="*/ 340894 w 1203158"/>
                <a:gd name="connsiteY21" fmla="*/ 260685 h 1828801"/>
                <a:gd name="connsiteX22" fmla="*/ 601579 w 1203158"/>
                <a:gd name="connsiteY22" fmla="*/ 0 h 18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3158" h="1828801">
                  <a:moveTo>
                    <a:pt x="601579" y="0"/>
                  </a:moveTo>
                  <a:cubicBezTo>
                    <a:pt x="745551" y="0"/>
                    <a:pt x="862264" y="116713"/>
                    <a:pt x="862264" y="260685"/>
                  </a:cubicBezTo>
                  <a:cubicBezTo>
                    <a:pt x="862264" y="332671"/>
                    <a:pt x="833086" y="397842"/>
                    <a:pt x="785911" y="445017"/>
                  </a:cubicBezTo>
                  <a:lnTo>
                    <a:pt x="721894" y="488179"/>
                  </a:lnTo>
                  <a:lnTo>
                    <a:pt x="721894" y="625643"/>
                  </a:lnTo>
                  <a:lnTo>
                    <a:pt x="1203158" y="625643"/>
                  </a:lnTo>
                  <a:lnTo>
                    <a:pt x="1203158" y="1102895"/>
                  </a:lnTo>
                  <a:lnTo>
                    <a:pt x="1065695" y="1102895"/>
                  </a:lnTo>
                  <a:lnTo>
                    <a:pt x="1022533" y="1038878"/>
                  </a:lnTo>
                  <a:cubicBezTo>
                    <a:pt x="975358" y="991703"/>
                    <a:pt x="910187" y="962525"/>
                    <a:pt x="838201" y="962525"/>
                  </a:cubicBezTo>
                  <a:cubicBezTo>
                    <a:pt x="694229" y="962525"/>
                    <a:pt x="577516" y="1079238"/>
                    <a:pt x="577516" y="1223210"/>
                  </a:cubicBezTo>
                  <a:cubicBezTo>
                    <a:pt x="577516" y="1367182"/>
                    <a:pt x="694229" y="1483895"/>
                    <a:pt x="838201" y="1483895"/>
                  </a:cubicBezTo>
                  <a:cubicBezTo>
                    <a:pt x="910187" y="1483895"/>
                    <a:pt x="975358" y="1454716"/>
                    <a:pt x="1022533" y="1407542"/>
                  </a:cubicBezTo>
                  <a:lnTo>
                    <a:pt x="1065693" y="1343527"/>
                  </a:lnTo>
                  <a:lnTo>
                    <a:pt x="1203158" y="1343527"/>
                  </a:lnTo>
                  <a:lnTo>
                    <a:pt x="1203158" y="1828801"/>
                  </a:lnTo>
                  <a:lnTo>
                    <a:pt x="0" y="1828801"/>
                  </a:lnTo>
                  <a:lnTo>
                    <a:pt x="0" y="625643"/>
                  </a:lnTo>
                  <a:lnTo>
                    <a:pt x="481262" y="625643"/>
                  </a:lnTo>
                  <a:lnTo>
                    <a:pt x="481262" y="488177"/>
                  </a:lnTo>
                  <a:lnTo>
                    <a:pt x="417247" y="445017"/>
                  </a:lnTo>
                  <a:cubicBezTo>
                    <a:pt x="370073" y="397842"/>
                    <a:pt x="340894" y="332671"/>
                    <a:pt x="340894" y="260685"/>
                  </a:cubicBezTo>
                  <a:cubicBezTo>
                    <a:pt x="340894" y="116713"/>
                    <a:pt x="457607" y="0"/>
                    <a:pt x="601579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16200000">
              <a:off x="4267760" y="2187049"/>
              <a:ext cx="2049380" cy="3115058"/>
            </a:xfrm>
            <a:custGeom>
              <a:avLst/>
              <a:gdLst>
                <a:gd name="connsiteX0" fmla="*/ 601579 w 1203158"/>
                <a:gd name="connsiteY0" fmla="*/ 0 h 1828801"/>
                <a:gd name="connsiteX1" fmla="*/ 862264 w 1203158"/>
                <a:gd name="connsiteY1" fmla="*/ 260685 h 1828801"/>
                <a:gd name="connsiteX2" fmla="*/ 785911 w 1203158"/>
                <a:gd name="connsiteY2" fmla="*/ 445017 h 1828801"/>
                <a:gd name="connsiteX3" fmla="*/ 721894 w 1203158"/>
                <a:gd name="connsiteY3" fmla="*/ 488179 h 1828801"/>
                <a:gd name="connsiteX4" fmla="*/ 721894 w 1203158"/>
                <a:gd name="connsiteY4" fmla="*/ 625643 h 1828801"/>
                <a:gd name="connsiteX5" fmla="*/ 1203158 w 1203158"/>
                <a:gd name="connsiteY5" fmla="*/ 625643 h 1828801"/>
                <a:gd name="connsiteX6" fmla="*/ 1203158 w 1203158"/>
                <a:gd name="connsiteY6" fmla="*/ 1102895 h 1828801"/>
                <a:gd name="connsiteX7" fmla="*/ 1065695 w 1203158"/>
                <a:gd name="connsiteY7" fmla="*/ 1102895 h 1828801"/>
                <a:gd name="connsiteX8" fmla="*/ 1022533 w 1203158"/>
                <a:gd name="connsiteY8" fmla="*/ 1038878 h 1828801"/>
                <a:gd name="connsiteX9" fmla="*/ 838201 w 1203158"/>
                <a:gd name="connsiteY9" fmla="*/ 962525 h 1828801"/>
                <a:gd name="connsiteX10" fmla="*/ 577516 w 1203158"/>
                <a:gd name="connsiteY10" fmla="*/ 1223210 h 1828801"/>
                <a:gd name="connsiteX11" fmla="*/ 838201 w 1203158"/>
                <a:gd name="connsiteY11" fmla="*/ 1483895 h 1828801"/>
                <a:gd name="connsiteX12" fmla="*/ 1022533 w 1203158"/>
                <a:gd name="connsiteY12" fmla="*/ 1407542 h 1828801"/>
                <a:gd name="connsiteX13" fmla="*/ 1065693 w 1203158"/>
                <a:gd name="connsiteY13" fmla="*/ 1343527 h 1828801"/>
                <a:gd name="connsiteX14" fmla="*/ 1203158 w 1203158"/>
                <a:gd name="connsiteY14" fmla="*/ 1343527 h 1828801"/>
                <a:gd name="connsiteX15" fmla="*/ 1203158 w 1203158"/>
                <a:gd name="connsiteY15" fmla="*/ 1828801 h 1828801"/>
                <a:gd name="connsiteX16" fmla="*/ 0 w 1203158"/>
                <a:gd name="connsiteY16" fmla="*/ 1828801 h 1828801"/>
                <a:gd name="connsiteX17" fmla="*/ 0 w 1203158"/>
                <a:gd name="connsiteY17" fmla="*/ 625643 h 1828801"/>
                <a:gd name="connsiteX18" fmla="*/ 481262 w 1203158"/>
                <a:gd name="connsiteY18" fmla="*/ 625643 h 1828801"/>
                <a:gd name="connsiteX19" fmla="*/ 481262 w 1203158"/>
                <a:gd name="connsiteY19" fmla="*/ 488177 h 1828801"/>
                <a:gd name="connsiteX20" fmla="*/ 417247 w 1203158"/>
                <a:gd name="connsiteY20" fmla="*/ 445017 h 1828801"/>
                <a:gd name="connsiteX21" fmla="*/ 340894 w 1203158"/>
                <a:gd name="connsiteY21" fmla="*/ 260685 h 1828801"/>
                <a:gd name="connsiteX22" fmla="*/ 601579 w 1203158"/>
                <a:gd name="connsiteY22" fmla="*/ 0 h 18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3158" h="1828801">
                  <a:moveTo>
                    <a:pt x="601579" y="0"/>
                  </a:moveTo>
                  <a:cubicBezTo>
                    <a:pt x="745551" y="0"/>
                    <a:pt x="862264" y="116713"/>
                    <a:pt x="862264" y="260685"/>
                  </a:cubicBezTo>
                  <a:cubicBezTo>
                    <a:pt x="862264" y="332671"/>
                    <a:pt x="833086" y="397842"/>
                    <a:pt x="785911" y="445017"/>
                  </a:cubicBezTo>
                  <a:lnTo>
                    <a:pt x="721894" y="488179"/>
                  </a:lnTo>
                  <a:lnTo>
                    <a:pt x="721894" y="625643"/>
                  </a:lnTo>
                  <a:lnTo>
                    <a:pt x="1203158" y="625643"/>
                  </a:lnTo>
                  <a:lnTo>
                    <a:pt x="1203158" y="1102895"/>
                  </a:lnTo>
                  <a:lnTo>
                    <a:pt x="1065695" y="1102895"/>
                  </a:lnTo>
                  <a:lnTo>
                    <a:pt x="1022533" y="1038878"/>
                  </a:lnTo>
                  <a:cubicBezTo>
                    <a:pt x="975358" y="991703"/>
                    <a:pt x="910187" y="962525"/>
                    <a:pt x="838201" y="962525"/>
                  </a:cubicBezTo>
                  <a:cubicBezTo>
                    <a:pt x="694229" y="962525"/>
                    <a:pt x="577516" y="1079238"/>
                    <a:pt x="577516" y="1223210"/>
                  </a:cubicBezTo>
                  <a:cubicBezTo>
                    <a:pt x="577516" y="1367182"/>
                    <a:pt x="694229" y="1483895"/>
                    <a:pt x="838201" y="1483895"/>
                  </a:cubicBezTo>
                  <a:cubicBezTo>
                    <a:pt x="910187" y="1483895"/>
                    <a:pt x="975358" y="1454716"/>
                    <a:pt x="1022533" y="1407542"/>
                  </a:cubicBezTo>
                  <a:lnTo>
                    <a:pt x="1065693" y="1343527"/>
                  </a:lnTo>
                  <a:lnTo>
                    <a:pt x="1203158" y="1343527"/>
                  </a:lnTo>
                  <a:lnTo>
                    <a:pt x="1203158" y="1828801"/>
                  </a:lnTo>
                  <a:lnTo>
                    <a:pt x="0" y="1828801"/>
                  </a:lnTo>
                  <a:lnTo>
                    <a:pt x="0" y="625643"/>
                  </a:lnTo>
                  <a:lnTo>
                    <a:pt x="481262" y="625643"/>
                  </a:lnTo>
                  <a:lnTo>
                    <a:pt x="481262" y="488177"/>
                  </a:lnTo>
                  <a:lnTo>
                    <a:pt x="417247" y="445017"/>
                  </a:lnTo>
                  <a:cubicBezTo>
                    <a:pt x="370073" y="397842"/>
                    <a:pt x="340894" y="332671"/>
                    <a:pt x="340894" y="260685"/>
                  </a:cubicBezTo>
                  <a:cubicBezTo>
                    <a:pt x="340894" y="116713"/>
                    <a:pt x="457607" y="0"/>
                    <a:pt x="601579" y="0"/>
                  </a:cubicBezTo>
                  <a:close/>
                </a:path>
              </a:pathLst>
            </a:custGeom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51219" y="1654210"/>
              <a:ext cx="2049380" cy="3115059"/>
            </a:xfrm>
            <a:custGeom>
              <a:avLst/>
              <a:gdLst>
                <a:gd name="connsiteX0" fmla="*/ 601579 w 1203158"/>
                <a:gd name="connsiteY0" fmla="*/ 0 h 1828801"/>
                <a:gd name="connsiteX1" fmla="*/ 862264 w 1203158"/>
                <a:gd name="connsiteY1" fmla="*/ 260685 h 1828801"/>
                <a:gd name="connsiteX2" fmla="*/ 785911 w 1203158"/>
                <a:gd name="connsiteY2" fmla="*/ 445017 h 1828801"/>
                <a:gd name="connsiteX3" fmla="*/ 721894 w 1203158"/>
                <a:gd name="connsiteY3" fmla="*/ 488179 h 1828801"/>
                <a:gd name="connsiteX4" fmla="*/ 721894 w 1203158"/>
                <a:gd name="connsiteY4" fmla="*/ 625643 h 1828801"/>
                <a:gd name="connsiteX5" fmla="*/ 1203158 w 1203158"/>
                <a:gd name="connsiteY5" fmla="*/ 625643 h 1828801"/>
                <a:gd name="connsiteX6" fmla="*/ 1203158 w 1203158"/>
                <a:gd name="connsiteY6" fmla="*/ 1102895 h 1828801"/>
                <a:gd name="connsiteX7" fmla="*/ 1065695 w 1203158"/>
                <a:gd name="connsiteY7" fmla="*/ 1102895 h 1828801"/>
                <a:gd name="connsiteX8" fmla="*/ 1022533 w 1203158"/>
                <a:gd name="connsiteY8" fmla="*/ 1038878 h 1828801"/>
                <a:gd name="connsiteX9" fmla="*/ 838201 w 1203158"/>
                <a:gd name="connsiteY9" fmla="*/ 962525 h 1828801"/>
                <a:gd name="connsiteX10" fmla="*/ 577516 w 1203158"/>
                <a:gd name="connsiteY10" fmla="*/ 1223210 h 1828801"/>
                <a:gd name="connsiteX11" fmla="*/ 838201 w 1203158"/>
                <a:gd name="connsiteY11" fmla="*/ 1483895 h 1828801"/>
                <a:gd name="connsiteX12" fmla="*/ 1022533 w 1203158"/>
                <a:gd name="connsiteY12" fmla="*/ 1407542 h 1828801"/>
                <a:gd name="connsiteX13" fmla="*/ 1065693 w 1203158"/>
                <a:gd name="connsiteY13" fmla="*/ 1343527 h 1828801"/>
                <a:gd name="connsiteX14" fmla="*/ 1203158 w 1203158"/>
                <a:gd name="connsiteY14" fmla="*/ 1343527 h 1828801"/>
                <a:gd name="connsiteX15" fmla="*/ 1203158 w 1203158"/>
                <a:gd name="connsiteY15" fmla="*/ 1828801 h 1828801"/>
                <a:gd name="connsiteX16" fmla="*/ 0 w 1203158"/>
                <a:gd name="connsiteY16" fmla="*/ 1828801 h 1828801"/>
                <a:gd name="connsiteX17" fmla="*/ 0 w 1203158"/>
                <a:gd name="connsiteY17" fmla="*/ 625643 h 1828801"/>
                <a:gd name="connsiteX18" fmla="*/ 481262 w 1203158"/>
                <a:gd name="connsiteY18" fmla="*/ 625643 h 1828801"/>
                <a:gd name="connsiteX19" fmla="*/ 481262 w 1203158"/>
                <a:gd name="connsiteY19" fmla="*/ 488177 h 1828801"/>
                <a:gd name="connsiteX20" fmla="*/ 417247 w 1203158"/>
                <a:gd name="connsiteY20" fmla="*/ 445017 h 1828801"/>
                <a:gd name="connsiteX21" fmla="*/ 340894 w 1203158"/>
                <a:gd name="connsiteY21" fmla="*/ 260685 h 1828801"/>
                <a:gd name="connsiteX22" fmla="*/ 601579 w 1203158"/>
                <a:gd name="connsiteY22" fmla="*/ 0 h 18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3158" h="1828801">
                  <a:moveTo>
                    <a:pt x="601579" y="0"/>
                  </a:moveTo>
                  <a:cubicBezTo>
                    <a:pt x="745551" y="0"/>
                    <a:pt x="862264" y="116713"/>
                    <a:pt x="862264" y="260685"/>
                  </a:cubicBezTo>
                  <a:cubicBezTo>
                    <a:pt x="862264" y="332671"/>
                    <a:pt x="833086" y="397842"/>
                    <a:pt x="785911" y="445017"/>
                  </a:cubicBezTo>
                  <a:lnTo>
                    <a:pt x="721894" y="488179"/>
                  </a:lnTo>
                  <a:lnTo>
                    <a:pt x="721894" y="625643"/>
                  </a:lnTo>
                  <a:lnTo>
                    <a:pt x="1203158" y="625643"/>
                  </a:lnTo>
                  <a:lnTo>
                    <a:pt x="1203158" y="1102895"/>
                  </a:lnTo>
                  <a:lnTo>
                    <a:pt x="1065695" y="1102895"/>
                  </a:lnTo>
                  <a:lnTo>
                    <a:pt x="1022533" y="1038878"/>
                  </a:lnTo>
                  <a:cubicBezTo>
                    <a:pt x="975358" y="991703"/>
                    <a:pt x="910187" y="962525"/>
                    <a:pt x="838201" y="962525"/>
                  </a:cubicBezTo>
                  <a:cubicBezTo>
                    <a:pt x="694229" y="962525"/>
                    <a:pt x="577516" y="1079238"/>
                    <a:pt x="577516" y="1223210"/>
                  </a:cubicBezTo>
                  <a:cubicBezTo>
                    <a:pt x="577516" y="1367182"/>
                    <a:pt x="694229" y="1483895"/>
                    <a:pt x="838201" y="1483895"/>
                  </a:cubicBezTo>
                  <a:cubicBezTo>
                    <a:pt x="910187" y="1483895"/>
                    <a:pt x="975358" y="1454716"/>
                    <a:pt x="1022533" y="1407542"/>
                  </a:cubicBezTo>
                  <a:lnTo>
                    <a:pt x="1065693" y="1343527"/>
                  </a:lnTo>
                  <a:lnTo>
                    <a:pt x="1203158" y="1343527"/>
                  </a:lnTo>
                  <a:lnTo>
                    <a:pt x="1203158" y="1828801"/>
                  </a:lnTo>
                  <a:lnTo>
                    <a:pt x="0" y="1828801"/>
                  </a:lnTo>
                  <a:lnTo>
                    <a:pt x="0" y="625643"/>
                  </a:lnTo>
                  <a:lnTo>
                    <a:pt x="481262" y="625643"/>
                  </a:lnTo>
                  <a:lnTo>
                    <a:pt x="481262" y="488177"/>
                  </a:lnTo>
                  <a:lnTo>
                    <a:pt x="417247" y="445017"/>
                  </a:lnTo>
                  <a:cubicBezTo>
                    <a:pt x="370073" y="397842"/>
                    <a:pt x="340894" y="332671"/>
                    <a:pt x="340894" y="260685"/>
                  </a:cubicBezTo>
                  <a:cubicBezTo>
                    <a:pt x="340894" y="116713"/>
                    <a:pt x="457607" y="0"/>
                    <a:pt x="60157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027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3"/>
          <p:cNvSpPr>
            <a:spLocks noGrp="1"/>
          </p:cNvSpPr>
          <p:nvPr>
            <p:ph type="ctrTitle"/>
          </p:nvPr>
        </p:nvSpPr>
        <p:spPr>
          <a:xfrm>
            <a:off x="93409" y="4169284"/>
            <a:ext cx="5095448" cy="15464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SzPts val="4800"/>
            </a:pPr>
            <a:r>
              <a:rPr lang="en-US" sz="6000" dirty="0">
                <a:cs typeface="Arial" pitchFamily="34" charset="0"/>
              </a:rPr>
              <a:t>Realignment Trends</a:t>
            </a:r>
            <a:br>
              <a:rPr lang="en-US" sz="6000" dirty="0">
                <a:cs typeface="Arial" pitchFamily="34" charset="0"/>
              </a:rPr>
            </a:br>
            <a:endParaRPr lang="en-US" sz="6000" dirty="0">
              <a:cs typeface="Arial" pitchFamily="34" charset="0"/>
            </a:endParaRPr>
          </a:p>
        </p:txBody>
      </p:sp>
      <p:pic>
        <p:nvPicPr>
          <p:cNvPr id="80898" name="Picture 2" descr="http://nextgenerationgrowth.wordpress.com/files/2009/08/businessgrowt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8" y="397085"/>
            <a:ext cx="3678121" cy="366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4815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24029"/>
            <a:ext cx="6616706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US" sz="4000" kern="1200" dirty="0" smtClean="0">
                <a:cs typeface="Arial" charset="0"/>
              </a:rPr>
              <a:t>1991 Sales </a:t>
            </a:r>
            <a:r>
              <a:rPr lang="en-US" sz="4000" kern="1200" dirty="0">
                <a:cs typeface="Arial" charset="0"/>
              </a:rPr>
              <a:t>Tax and VLF </a:t>
            </a:r>
            <a:br>
              <a:rPr lang="en-US" sz="4000" kern="1200" dirty="0">
                <a:cs typeface="Arial" charset="0"/>
              </a:rPr>
            </a:br>
            <a:r>
              <a:rPr lang="en-US" sz="4000" kern="1200" dirty="0">
                <a:cs typeface="Arial" charset="0"/>
              </a:rPr>
              <a:t>Collections By Fiscal Year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28600" y="1902278"/>
          <a:ext cx="8750073" cy="414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5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908"/>
            <a:ext cx="6758374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US" sz="3600" kern="1200" dirty="0">
                <a:cs typeface="Arial" charset="0"/>
              </a:rPr>
              <a:t>1991 Realignment </a:t>
            </a:r>
            <a:br>
              <a:rPr lang="en-US" sz="3600" kern="1200" dirty="0">
                <a:cs typeface="Arial" charset="0"/>
              </a:rPr>
            </a:br>
            <a:r>
              <a:rPr lang="en-US" sz="3600" kern="1200" dirty="0">
                <a:cs typeface="Arial" charset="0"/>
              </a:rPr>
              <a:t>Collections By Fiscal Year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255373" y="1664043"/>
          <a:ext cx="8262551" cy="458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35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460" y="524029"/>
            <a:ext cx="6655343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US" sz="3600" kern="1200" dirty="0">
                <a:cs typeface="Arial" charset="0"/>
              </a:rPr>
              <a:t>1991 </a:t>
            </a:r>
            <a:r>
              <a:rPr lang="en-US" sz="3600" kern="1200" dirty="0" smtClean="0">
                <a:cs typeface="Arial" charset="0"/>
              </a:rPr>
              <a:t>Realignment</a:t>
            </a:r>
            <a:r>
              <a:rPr lang="en-US" sz="3600" kern="1200" dirty="0">
                <a:cs typeface="Arial" charset="0"/>
              </a:rPr>
              <a:t/>
            </a:r>
            <a:br>
              <a:rPr lang="en-US" sz="3600" kern="1200" dirty="0">
                <a:cs typeface="Arial" charset="0"/>
              </a:rPr>
            </a:br>
            <a:r>
              <a:rPr lang="en-US" sz="3600" kern="1200" dirty="0">
                <a:cs typeface="Arial" charset="0"/>
              </a:rPr>
              <a:t>1991 </a:t>
            </a:r>
            <a:r>
              <a:rPr lang="en-US" sz="3600" kern="1200" dirty="0" smtClean="0">
                <a:cs typeface="Arial" charset="0"/>
              </a:rPr>
              <a:t>vs 2016 Collections</a:t>
            </a:r>
            <a:endParaRPr lang="en-US" sz="3600" kern="1200" dirty="0"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67568" y="2339546"/>
          <a:ext cx="7592500" cy="361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8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24029"/>
            <a:ext cx="6585940" cy="1021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US" sz="3600" kern="1200" dirty="0">
                <a:cs typeface="Arial" charset="0"/>
              </a:rPr>
              <a:t>2011 Realignment Sales Tax </a:t>
            </a:r>
            <a:br>
              <a:rPr lang="en-US" sz="3600" kern="1200" dirty="0">
                <a:cs typeface="Arial" charset="0"/>
              </a:rPr>
            </a:br>
            <a:r>
              <a:rPr lang="en-US" sz="3600" kern="1200" dirty="0">
                <a:cs typeface="Arial" charset="0"/>
              </a:rPr>
              <a:t>Collections By Fiscal Year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86419" y="2311886"/>
          <a:ext cx="8163134" cy="350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1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82" name="Title 3"/>
          <p:cNvSpPr>
            <a:spLocks noGrp="1"/>
          </p:cNvSpPr>
          <p:nvPr>
            <p:ph type="title"/>
          </p:nvPr>
        </p:nvSpPr>
        <p:spPr>
          <a:xfrm>
            <a:off x="66716" y="760852"/>
            <a:ext cx="6990194" cy="102160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/>
              <a:t>Flow of 1991 Realignment</a:t>
            </a:r>
            <a:br>
              <a:rPr lang="en-US" sz="3600" b="1" dirty="0"/>
            </a:br>
            <a:r>
              <a:rPr lang="en-US" sz="3600" b="1" dirty="0"/>
              <a:t>Theory and Reality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29" y="2298868"/>
            <a:ext cx="4821838" cy="34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68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1419" y="2109589"/>
            <a:ext cx="4923692" cy="4086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82" name="Title 3"/>
          <p:cNvSpPr>
            <a:spLocks noGrp="1"/>
          </p:cNvSpPr>
          <p:nvPr>
            <p:ph type="title"/>
          </p:nvPr>
        </p:nvSpPr>
        <p:spPr>
          <a:xfrm>
            <a:off x="106782" y="523431"/>
            <a:ext cx="5976339" cy="102160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/>
              <a:t>Model for Realignment </a:t>
            </a:r>
            <a:br>
              <a:rPr lang="en-US" sz="3600" b="1" dirty="0"/>
            </a:br>
            <a:r>
              <a:rPr lang="en-US" sz="3600" b="1" dirty="0"/>
              <a:t>Moving </a:t>
            </a:r>
            <a:r>
              <a:rPr lang="en-US" sz="3600" b="1" dirty="0" smtClean="0"/>
              <a:t>Forward</a:t>
            </a:r>
            <a:endParaRPr lang="en-US" sz="3600" b="1" dirty="0"/>
          </a:p>
        </p:txBody>
      </p:sp>
      <p:graphicFrame>
        <p:nvGraphicFramePr>
          <p:cNvPr id="2" name="Object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14544"/>
              </p:ext>
            </p:extLst>
          </p:nvPr>
        </p:nvGraphicFramePr>
        <p:xfrm>
          <a:off x="2259214" y="2304192"/>
          <a:ext cx="4568102" cy="369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9" name="Worksheet" r:id="rId4" imgW="9658333" imgH="6581843" progId="Excel.Sheet.12">
                  <p:embed/>
                </p:oleObj>
              </mc:Choice>
              <mc:Fallback>
                <p:oleObj name="Worksheet" r:id="rId4" imgW="9658333" imgH="65818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214" y="2304192"/>
                        <a:ext cx="4568102" cy="3697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8387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0566" y="2792896"/>
            <a:ext cx="13616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Gill Sans MT Condensed" panose="020B0506020104020203" pitchFamily="34" charset="0"/>
                <a:ea typeface="MS Gothic" panose="020B0609070205080204" pitchFamily="49" charset="-128"/>
                <a:cs typeface="Consolas" panose="020B0609020204030204" pitchFamily="49" charset="0"/>
              </a:rPr>
              <a:t>THE</a:t>
            </a:r>
          </a:p>
        </p:txBody>
      </p:sp>
      <p:sp>
        <p:nvSpPr>
          <p:cNvPr id="7" name="Oval 6"/>
          <p:cNvSpPr/>
          <p:nvPr/>
        </p:nvSpPr>
        <p:spPr>
          <a:xfrm>
            <a:off x="3000693" y="2022836"/>
            <a:ext cx="2743200" cy="2743200"/>
          </a:xfrm>
          <a:prstGeom prst="ellipse">
            <a:avLst/>
          </a:prstGeom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7683" y="1963275"/>
            <a:ext cx="26925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smtClean="0">
                <a:latin typeface="Gill Sans MT Ext Condensed Bold" panose="020B0902020104020203" pitchFamily="34" charset="0"/>
                <a:cs typeface="Consolas" panose="020B0609020204030204" pitchFamily="49" charset="0"/>
              </a:rPr>
              <a:t>R</a:t>
            </a:r>
            <a:r>
              <a:rPr lang="en-US" sz="5400" dirty="0" smtClean="0">
                <a:latin typeface="Gill Sans MT Ext Condensed Bold" panose="020B0902020104020203" pitchFamily="34" charset="0"/>
                <a:cs typeface="Consolas" panose="020B0609020204030204" pitchFamily="49" charset="0"/>
              </a:rPr>
              <a:t>EALIGNED</a:t>
            </a:r>
            <a:endParaRPr lang="en-US" sz="5400" dirty="0">
              <a:latin typeface="Gill Sans MT Ext Condensed Bold" panose="020B0902020104020203" pitchFamily="34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278" y="2680172"/>
            <a:ext cx="21225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Gill Sans MT Condensed" panose="020B0506020104020203" pitchFamily="34" charset="0"/>
                <a:ea typeface="MS Gothic" panose="020B0609070205080204" pitchFamily="49" charset="-128"/>
                <a:cs typeface="Consolas" panose="020B0609020204030204" pitchFamily="49" charset="0"/>
              </a:rPr>
              <a:t>VIEW</a:t>
            </a:r>
          </a:p>
        </p:txBody>
      </p:sp>
      <p:sp>
        <p:nvSpPr>
          <p:cNvPr id="13" name="Rectangle 12"/>
          <p:cNvSpPr/>
          <p:nvPr/>
        </p:nvSpPr>
        <p:spPr>
          <a:xfrm rot="19082022">
            <a:off x="5906765" y="4221515"/>
            <a:ext cx="288235" cy="21070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856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Salerio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Salerio · SlidesCarnival</Template>
  <TotalTime>18909</TotalTime>
  <Words>4103</Words>
  <Application>Microsoft Office PowerPoint</Application>
  <PresentationFormat>On-screen Show (4:3)</PresentationFormat>
  <Paragraphs>987</Paragraphs>
  <Slides>102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24" baseType="lpstr">
      <vt:lpstr>MS Gothic</vt:lpstr>
      <vt:lpstr>Aharoni</vt:lpstr>
      <vt:lpstr>Arial</vt:lpstr>
      <vt:lpstr>Arial Black</vt:lpstr>
      <vt:lpstr>Arvo</vt:lpstr>
      <vt:lpstr>Bookman Old Style</vt:lpstr>
      <vt:lpstr>Calibri</vt:lpstr>
      <vt:lpstr>Calibri Light</vt:lpstr>
      <vt:lpstr>Candara</vt:lpstr>
      <vt:lpstr>Consolas</vt:lpstr>
      <vt:lpstr>Courier New</vt:lpstr>
      <vt:lpstr>Garamond</vt:lpstr>
      <vt:lpstr>Gill Sans MT Condensed</vt:lpstr>
      <vt:lpstr>Gill Sans MT Ext Condensed Bold</vt:lpstr>
      <vt:lpstr>Roboto Condensed</vt:lpstr>
      <vt:lpstr>Roboto Condensed Light</vt:lpstr>
      <vt:lpstr>Tahoma</vt:lpstr>
      <vt:lpstr>Times New Roman</vt:lpstr>
      <vt:lpstr>Wingdings</vt:lpstr>
      <vt:lpstr>Salerio template</vt:lpstr>
      <vt:lpstr>Acrobat Document</vt:lpstr>
      <vt:lpstr>Worksheet</vt:lpstr>
      <vt:lpstr> The Basics of 1991 and  2011 Realignments     </vt:lpstr>
      <vt:lpstr>Presenters</vt:lpstr>
      <vt:lpstr>Video</vt:lpstr>
      <vt:lpstr>Agenda – Day 1</vt:lpstr>
      <vt:lpstr>Agenda – Day 2</vt:lpstr>
      <vt:lpstr>1991 and 2011 REALIGNMENT</vt:lpstr>
      <vt:lpstr>What’s It All About?</vt:lpstr>
      <vt:lpstr>What’s It All About?</vt:lpstr>
      <vt:lpstr>The Road To 1991 Realignment </vt:lpstr>
      <vt:lpstr>Detour During the 1980’s</vt:lpstr>
      <vt:lpstr>1991 – Getting to Yes</vt:lpstr>
      <vt:lpstr>1991 January Budget Proposal</vt:lpstr>
      <vt:lpstr>Politics</vt:lpstr>
      <vt:lpstr>Money, Policy, Meeting Needs </vt:lpstr>
      <vt:lpstr>Lessons Learned</vt:lpstr>
      <vt:lpstr>If Successful, Why Wait 20 Years?</vt:lpstr>
      <vt:lpstr>A New Governor With Motivation</vt:lpstr>
      <vt:lpstr>What Did the Governor Want?</vt:lpstr>
      <vt:lpstr>2011 Public Safety Proposal</vt:lpstr>
      <vt:lpstr>Who Else Was Involved?</vt:lpstr>
      <vt:lpstr>What Happened? </vt:lpstr>
      <vt:lpstr>Why and How?</vt:lpstr>
      <vt:lpstr>But It Didn’t End There</vt:lpstr>
      <vt:lpstr>Why Is It So Complicated?</vt:lpstr>
      <vt:lpstr>What Are the Similarities?</vt:lpstr>
      <vt:lpstr>Structure of Realignment</vt:lpstr>
      <vt:lpstr>What is 1991 Realignment</vt:lpstr>
      <vt:lpstr>1991 Realignment</vt:lpstr>
      <vt:lpstr>1991 Realignment “Rolling Base”</vt:lpstr>
      <vt:lpstr>PowerPoint Presentation</vt:lpstr>
      <vt:lpstr>PowerPoint Presentation</vt:lpstr>
      <vt:lpstr>PowerPoint Presentation</vt:lpstr>
      <vt:lpstr>Health Realignment: 1991</vt:lpstr>
      <vt:lpstr>1991 Mental Health Realignment</vt:lpstr>
      <vt:lpstr>1991 Social Services Realignment</vt:lpstr>
      <vt:lpstr>Components of State and Local Program Realignment</vt:lpstr>
      <vt:lpstr>Major Changes Impacting 1991 Realignment</vt:lpstr>
      <vt:lpstr>PowerPoint Presentation</vt:lpstr>
      <vt:lpstr>Mental Health  to CalWORKs MOE</vt:lpstr>
      <vt:lpstr>PowerPoint Presentation</vt:lpstr>
      <vt:lpstr>CalWORKs MOE -Assistance</vt:lpstr>
      <vt:lpstr>PowerPoint Presentation</vt:lpstr>
      <vt:lpstr>PowerPoint Presentation</vt:lpstr>
      <vt:lpstr>1991 Realignment Sales Tax Caseload Subaccount</vt:lpstr>
      <vt:lpstr>1991 Realignment Growth Order Flow</vt:lpstr>
      <vt:lpstr>SB 90 Changes to 1991 Realignment </vt:lpstr>
      <vt:lpstr>1991 Realignment Growth Flow (SB 90)</vt:lpstr>
      <vt:lpstr>1991 Realignment Growth  Expected flow (SB 90)</vt:lpstr>
      <vt:lpstr>1991 Realignment Growth  Expected Flow (SB 90)</vt:lpstr>
      <vt:lpstr>1991 MOE Requirements</vt:lpstr>
      <vt:lpstr>1991 Transfer Options</vt:lpstr>
      <vt:lpstr>2011 Realignment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Term Allocation Formula  Base Funding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2016-17 Behavioral Health Growth Allocation</vt:lpstr>
      <vt:lpstr>PowerPoint Presentation</vt:lpstr>
      <vt:lpstr>PowerPoint Presentation</vt:lpstr>
      <vt:lpstr>PowerPoint Presentation</vt:lpstr>
      <vt:lpstr> The Basics of 1991 and  2011 Realignments     </vt:lpstr>
      <vt:lpstr>Agenda – Day 2</vt:lpstr>
      <vt:lpstr>Tools and Models</vt:lpstr>
      <vt:lpstr>2011 Realignment  Forecasting Tool</vt:lpstr>
      <vt:lpstr>Forecasting VLF &amp; Sales Tax </vt:lpstr>
      <vt:lpstr>CalWORKs MOE  Reconciliation Spreadsheet</vt:lpstr>
      <vt:lpstr>Video</vt:lpstr>
      <vt:lpstr>Realignment Overview &amp; Structure - 1991 &amp; 2011 </vt:lpstr>
      <vt:lpstr>PowerPoint Presentation</vt:lpstr>
      <vt:lpstr>2011 Realignment Structure State</vt:lpstr>
      <vt:lpstr>Intersection of Realignment Programs</vt:lpstr>
      <vt:lpstr>Impact of 2011 Realignment  to 1991 Sharing Ratios</vt:lpstr>
      <vt:lpstr>Similarities and Differences  1991 &amp; 2011</vt:lpstr>
      <vt:lpstr>Outcomes and Opportunities</vt:lpstr>
      <vt:lpstr>Realignment  Outcomes and Opportunities</vt:lpstr>
      <vt:lpstr>General Observations</vt:lpstr>
      <vt:lpstr>Coordination / Innovation Examples</vt:lpstr>
      <vt:lpstr>Outcome Data</vt:lpstr>
      <vt:lpstr>Future Possibilities</vt:lpstr>
      <vt:lpstr>PowerPoint Presentation</vt:lpstr>
      <vt:lpstr>Realignment Trends </vt:lpstr>
      <vt:lpstr>1991 Sales Tax and VLF  Collections By Fiscal Year</vt:lpstr>
      <vt:lpstr>1991 Realignment  Collections By Fiscal Year</vt:lpstr>
      <vt:lpstr>1991 Realignment 1991 vs 2016 Collections</vt:lpstr>
      <vt:lpstr>2011 Realignment Sales Tax  Collections By Fiscal Year</vt:lpstr>
      <vt:lpstr>Flow of 1991 Realignment Theory and Reality </vt:lpstr>
      <vt:lpstr>Model for Realignment  Moving Forward</vt:lpstr>
      <vt:lpstr>PowerPoint Presentation</vt:lpstr>
      <vt:lpstr>Discussion and Wrap-Up</vt:lpstr>
      <vt:lpstr>Contact Information</vt:lpstr>
      <vt:lpstr>Thank You</vt:lpstr>
    </vt:vector>
  </TitlesOfParts>
  <Company>County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and times  of Coretta Scott King</dc:title>
  <dc:creator>pgroulx</dc:creator>
  <cp:lastModifiedBy>William Chiat</cp:lastModifiedBy>
  <cp:revision>1198</cp:revision>
  <cp:lastPrinted>2018-09-19T19:16:08Z</cp:lastPrinted>
  <dcterms:created xsi:type="dcterms:W3CDTF">2010-06-17T20:44:56Z</dcterms:created>
  <dcterms:modified xsi:type="dcterms:W3CDTF">2018-09-24T19:29:02Z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