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Raleway-bold.fntdata"/><Relationship Id="rId10" Type="http://schemas.openxmlformats.org/officeDocument/2006/relationships/slide" Target="slides/slide6.xml"/><Relationship Id="rId21" Type="http://schemas.openxmlformats.org/officeDocument/2006/relationships/font" Target="fonts/Raleway-regular.fntdata"/><Relationship Id="rId13" Type="http://schemas.openxmlformats.org/officeDocument/2006/relationships/slide" Target="slides/slide9.xml"/><Relationship Id="rId24" Type="http://schemas.openxmlformats.org/officeDocument/2006/relationships/font" Target="fonts/Raleway-boldItalic.fntdata"/><Relationship Id="rId12" Type="http://schemas.openxmlformats.org/officeDocument/2006/relationships/slide" Target="slides/slide8.xml"/><Relationship Id="rId23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Started by offering a powerful, easy to use content management system to help local government build a compliant website. We have a passion for using technology to solve problems.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We’ll do our best to answer all of your questions, but in the end, we’re all guessing until someone gets sued and the courts give a better definition.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Cemetery district with paper maps and agendas, etc - sharpie it up and put it on the wall where you meet!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Cemetery district with paper maps and agendas, etc - sharpie it up and put it on the wall where you meet!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grey ba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329150" y="0"/>
            <a:ext cx="1815000" cy="5143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Raleway"/>
              <a:defRPr sz="3400"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Raleway"/>
              <a:buNone/>
              <a:defRPr sz="24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20766" l="0" r="0" t="0"/>
          <a:stretch/>
        </p:blipFill>
        <p:spPr>
          <a:xfrm>
            <a:off x="7405349" y="4421125"/>
            <a:ext cx="1662725" cy="6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ounty-of-humboldt.systemcatalog.net/" TargetMode="External"/><Relationship Id="rId4" Type="http://schemas.openxmlformats.org/officeDocument/2006/relationships/hyperlink" Target="https://city-of-palm-springs.systemcatalog.net/" TargetMode="External"/><Relationship Id="rId5" Type="http://schemas.openxmlformats.org/officeDocument/2006/relationships/hyperlink" Target="http://www.santa-clarita.com/home/showdocument?id=11354" TargetMode="External"/><Relationship Id="rId6" Type="http://schemas.openxmlformats.org/officeDocument/2006/relationships/hyperlink" Target="http://www.stocktongov.com/files/Enterprise_Systems_Inventory_List.pdf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leginfo.legislature.ca.gov/faces/billNavClient.xhtml?bill_id=201520160SB272" TargetMode="External"/><Relationship Id="rId4" Type="http://schemas.openxmlformats.org/officeDocument/2006/relationships/hyperlink" Target="http://www.getstreamline.com/sb272" TargetMode="External"/><Relationship Id="rId5" Type="http://schemas.openxmlformats.org/officeDocument/2006/relationships/hyperlink" Target="www.getstreamline.com/webinar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Sloane Dell’Orto, Streamline™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Streamline builds tools to help </a:t>
            </a:r>
            <a:br>
              <a:rPr lang="en"/>
            </a:br>
            <a:r>
              <a:rPr lang="en"/>
              <a:t>local government with online compliance: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Website Builder for local gov, with features designed to make having a website easier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And (surprise!) a free tool for SB 272 /</a:t>
            </a:r>
            <a:br>
              <a:rPr lang="en"/>
            </a:br>
            <a:r>
              <a:rPr lang="en"/>
              <a:t>Public Records Act compliance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33333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(3) An enterprise system shall not include any of the following: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(A) Information technology security systems, including firewalls and other cybersecurity systems.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(B) Physical access control systems, employee identification management systems, video monitoring, and other physical control systems.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(C) Infrastructure and mechanical control systems, including those that control or manage street lights, electrical, natural gas, or water or sewer functions.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(D) Systems related to 911 dispatch and operation or emergency services.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(E) Systems that would be restricted from disclosure pursuant to Sec. 6254.19.*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(F) The </a:t>
            </a:r>
            <a:r>
              <a:rPr b="1" lang="en" sz="1400">
                <a:solidFill>
                  <a:srgbClr val="333333"/>
                </a:solidFill>
                <a:highlight>
                  <a:srgbClr val="FFFFFF"/>
                </a:highlight>
              </a:rPr>
              <a:t>specific records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 that the information technology system collects, stores, exchanges, or analyzes.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i="1" lang="en" sz="1400">
                <a:solidFill>
                  <a:srgbClr val="333333"/>
                </a:solidFill>
                <a:highlight>
                  <a:srgbClr val="FFFFFF"/>
                </a:highlight>
              </a:rPr>
              <a:t>*if disclosure would reveal vulnerabilities to, or otherwise increase the potential for an attack on, an information technology system of a public agency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11" name="Shape 111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Exemptions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“...Members of the public too often are not aware of what data local governments collect, the format the data is in, or the location where the data is stored. Similarly, a lack of information about local agencies’ data systems may impede efforts among local agencies to collaborate on projects to standardize and share public data sets. </a:t>
            </a:r>
            <a:br>
              <a:rPr lang="en" sz="1800"/>
            </a:br>
            <a:br>
              <a:rPr lang="en" sz="1800"/>
            </a:br>
            <a:r>
              <a:rPr lang="en" sz="1800"/>
              <a:t>“By requiring local governments to share information about their enterprise data systems, SB 272 takes a significant step towards making California local government data more accessible to the public.”</a:t>
            </a:r>
          </a:p>
        </p:txBody>
      </p:sp>
      <p:sp>
        <p:nvSpPr>
          <p:cNvPr id="117" name="Shape 117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Stated purpose of the Bill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Disclaimer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The law can be confusing. Is it “and?” Is it “or?”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…”Enterprise system” means a software application or computer system that collects, stores, exchanges, </a:t>
            </a:r>
            <a:r>
              <a:rPr b="1" lang="en" sz="1800"/>
              <a:t>and</a:t>
            </a:r>
            <a:r>
              <a:rPr lang="en" sz="1800"/>
              <a:t> analyzes information...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...The specific records that the information technology</a:t>
            </a:r>
            <a:br>
              <a:rPr lang="en" sz="1800"/>
            </a:br>
            <a:r>
              <a:rPr lang="en" sz="1800"/>
              <a:t>system collects, stores, exchanges, </a:t>
            </a:r>
            <a:r>
              <a:rPr b="1" lang="en" sz="1800"/>
              <a:t>or</a:t>
            </a:r>
            <a:r>
              <a:rPr lang="en" sz="1800"/>
              <a:t> analyzes...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Ask your Counsel for advice if you</a:t>
            </a:r>
            <a:br>
              <a:rPr lang="en" sz="1800"/>
            </a:br>
            <a:r>
              <a:rPr lang="en" sz="1800"/>
              <a:t>are concerned, otherwise do your best–intention matters.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Examples of compliance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County of Humboldt - </a:t>
            </a:r>
            <a:r>
              <a:rPr lang="en" u="sng">
                <a:solidFill>
                  <a:srgbClr val="990000"/>
                </a:solidFill>
                <a:hlinkClick r:id="rId3"/>
              </a:rPr>
              <a:t>using Streamline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City of Palm Springs - </a:t>
            </a:r>
            <a:r>
              <a:rPr lang="en" u="sng">
                <a:solidFill>
                  <a:srgbClr val="990000"/>
                </a:solidFill>
                <a:hlinkClick r:id="rId4"/>
              </a:rPr>
              <a:t>using Streamline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City of Santa Clarita - </a:t>
            </a:r>
            <a:r>
              <a:rPr lang="en" u="sng">
                <a:solidFill>
                  <a:srgbClr val="990000"/>
                </a:solidFill>
                <a:hlinkClick r:id="rId5"/>
              </a:rPr>
              <a:t>using a spreadsheet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City of Stockton - </a:t>
            </a:r>
            <a:r>
              <a:rPr lang="en" u="sng">
                <a:solidFill>
                  <a:srgbClr val="990000"/>
                </a:solidFill>
                <a:hlinkClick r:id="rId6"/>
              </a:rPr>
              <a:t>link to PDF / table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Lots of ways to do this.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 &amp; A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there are any questions we can’t get to today, we promise to follow up with an email.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your friends about SB 272</a:t>
            </a:r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• July 1 deadline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• Every local agency has to comply except school districts (size doesn’t matter!)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• Our tool is free, but not the only way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147" name="Shape 147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Full text of the bill: </a:t>
            </a:r>
            <a:r>
              <a:rPr lang="en" sz="1800" u="sng">
                <a:hlinkClick r:id="rId3"/>
              </a:rPr>
              <a:t>https://leginfo.legislature.ca.gov/faces/billNavClient.xhtml?bill_id=201520160SB272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More info on SB 272:</a:t>
            </a:r>
            <a:br>
              <a:rPr lang="en" sz="1800"/>
            </a:br>
            <a:r>
              <a:rPr lang="en" sz="1800" u="sng">
                <a:hlinkClick r:id="rId4"/>
              </a:rPr>
              <a:t>www.getstreamline.com/sb272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Additional webinars:</a:t>
            </a:r>
            <a:br>
              <a:rPr lang="en" sz="1800"/>
            </a:br>
            <a:r>
              <a:rPr lang="en" sz="1800" u="sng">
                <a:hlinkClick r:id="rId5"/>
              </a:rPr>
              <a:t>www.getstreamline.com/webinars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SB 272?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Addition to the Public Records Act</a:t>
            </a:r>
            <a:br>
              <a:rPr lang="en"/>
            </a:br>
            <a:r>
              <a:rPr lang="en"/>
              <a:t>(no reimbursement for cost of compliance)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Local government agencies must</a:t>
            </a:r>
            <a:br>
              <a:rPr lang="en"/>
            </a:br>
            <a:r>
              <a:rPr lang="en"/>
              <a:t>create “Enterprise System Catalog” by July 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i="1" lang="en"/>
              <a:t>Exemptions are local educational agencies, state agencies...and the legislature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SB 272?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Don’t let the Public Records Act inclusion confuse you - the rules aren’t quite the same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/>
              <a:t>What is required:</a:t>
            </a:r>
            <a:br>
              <a:rPr lang="en"/>
            </a:br>
            <a:r>
              <a:rPr lang="en"/>
              <a:t>list of computer systems that qualify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/>
              <a:t>What isn’t required:</a:t>
            </a:r>
            <a:br>
              <a:rPr lang="en"/>
            </a:br>
            <a:r>
              <a:rPr lang="en"/>
              <a:t>the actual data in those systems,</a:t>
            </a:r>
            <a:br>
              <a:rPr lang="en"/>
            </a:br>
            <a:r>
              <a:rPr lang="en"/>
              <a:t>along with a few other exemptions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has to comply?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Almost any entity defined as a </a:t>
            </a:r>
            <a:r>
              <a:rPr lang="en" u="sng"/>
              <a:t>local agency</a:t>
            </a:r>
            <a:r>
              <a:rPr lang="en"/>
              <a:t> in the Public Records Act must comply with 272: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800"/>
              <a:t> “A local agency includes a county, city (whether general law or chartered), city and county, </a:t>
            </a:r>
            <a:r>
              <a:rPr i="1" lang="en" sz="1800">
                <a:solidFill>
                  <a:srgbClr val="999999"/>
                </a:solidFill>
              </a:rPr>
              <a:t>school district,*</a:t>
            </a:r>
            <a:r>
              <a:rPr i="1" lang="en" sz="1800"/>
              <a:t> municipal corporation, special district, community college district or political subdivision.”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*Although local educational agencies and state agencies are included in the PRA, they are exempt from SB 272.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Wait. Really?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 doesn’t matter if you have a website or not.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doesn’t matter if you have computers or not! (Although you probably use one to create your agendas and minutes, and that counts.)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your agency is considered local government, and you aren’t a school district,</a:t>
            </a:r>
            <a:br>
              <a:rPr lang="en"/>
            </a:br>
            <a:r>
              <a:rPr lang="en"/>
              <a:t>you need to do this.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(Sorry!)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Bill text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311700" y="1596575"/>
            <a:ext cx="69084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</a:rPr>
              <a:t>...</a:t>
            </a: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The catalog shall disclose a </a:t>
            </a: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</a:rPr>
              <a:t>list of the enterprise systems</a:t>
            </a: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 utilized by the agency and, for each system, shall also disclose all of the following: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(1) Current system vendor.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(2) Current system product.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(3) A brief statement of the system’s purpose.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(4) A general description of categories or types of data.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(5) Department that serves as the system’s primary custodian.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(6) How frequently system data is collected.</a:t>
            </a:r>
          </a:p>
          <a:p>
            <a:pPr indent="-69850" lvl="0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(7) How frequently system data is updated.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-18" r="7477" t="0"/>
          <a:stretch/>
        </p:blipFill>
        <p:spPr>
          <a:xfrm>
            <a:off x="0" y="0"/>
            <a:ext cx="73301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33333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11700" y="1596575"/>
            <a:ext cx="6742500" cy="32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(1)  “Enterprise system” means a software application or computer system that collects, stores, exchanges, and analyzes information</a:t>
            </a:r>
            <a:b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that the agency uses that is </a:t>
            </a:r>
            <a:r>
              <a:rPr b="1" lang="en" sz="1600">
                <a:solidFill>
                  <a:srgbClr val="333333"/>
                </a:solidFill>
                <a:highlight>
                  <a:srgbClr val="FFFFFF"/>
                </a:highlight>
              </a:rPr>
              <a:t>both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 of the following: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69850" lvl="0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(A) A multidepartmental* system </a:t>
            </a:r>
            <a:r>
              <a:rPr b="1" lang="en" sz="1600">
                <a:solidFill>
                  <a:srgbClr val="333333"/>
                </a:solidFill>
                <a:highlight>
                  <a:srgbClr val="FFFFFF"/>
                </a:highlight>
              </a:rPr>
              <a:t>or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 a system that contains information collected about the public.</a:t>
            </a:r>
          </a:p>
          <a:p>
            <a:pPr indent="-69850" lvl="0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(B) A system of record.</a:t>
            </a: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(2) “System of record” means a system that serves as an original source of data within an agency.</a:t>
            </a:r>
          </a:p>
          <a:p>
            <a: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i="1" lang="en" sz="1600">
                <a:solidFill>
                  <a:srgbClr val="333333"/>
                </a:solidFill>
                <a:highlight>
                  <a:srgbClr val="FFFFFF"/>
                </a:highlight>
              </a:rPr>
              <a:t>*any agency without official departments should consider every system multidepartmental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311700" y="143975"/>
            <a:ext cx="6742500" cy="145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Bill text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