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5" r:id="rId1"/>
  </p:sldMasterIdLst>
  <p:notesMasterIdLst>
    <p:notesMasterId r:id="rId17"/>
  </p:notesMasterIdLst>
  <p:handoutMasterIdLst>
    <p:handoutMasterId r:id="rId18"/>
  </p:handoutMasterIdLst>
  <p:sldIdLst>
    <p:sldId id="260" r:id="rId2"/>
    <p:sldId id="280" r:id="rId3"/>
    <p:sldId id="272" r:id="rId4"/>
    <p:sldId id="269" r:id="rId5"/>
    <p:sldId id="271" r:id="rId6"/>
    <p:sldId id="288" r:id="rId7"/>
    <p:sldId id="289" r:id="rId8"/>
    <p:sldId id="281" r:id="rId9"/>
    <p:sldId id="283" r:id="rId10"/>
    <p:sldId id="287" r:id="rId11"/>
    <p:sldId id="292" r:id="rId12"/>
    <p:sldId id="290" r:id="rId13"/>
    <p:sldId id="286" r:id="rId14"/>
    <p:sldId id="291" r:id="rId15"/>
    <p:sldId id="282" r:id="rId16"/>
  </p:sldIdLst>
  <p:sldSz cx="9144000" cy="5143500" type="screen16x9"/>
  <p:notesSz cx="7010400" cy="9296400"/>
  <p:custDataLst>
    <p:tags r:id="rId1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57E"/>
    <a:srgbClr val="7DB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1745" autoAdjust="0"/>
  </p:normalViewPr>
  <p:slideViewPr>
    <p:cSldViewPr snapToGrid="0" snapToObjects="1">
      <p:cViewPr>
        <p:scale>
          <a:sx n="109" d="100"/>
          <a:sy n="109" d="100"/>
        </p:scale>
        <p:origin x="-630" y="-1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F7745356-2F14-8C40-9BF5-68967D696ADC}" type="datetimeFigureOut">
              <a:rPr lang="en-US"/>
              <a:pPr>
                <a:defRPr/>
              </a:pPr>
              <a:t>6/28/2018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C89AFE1F-6D21-AE40-BE68-2EB556FFE067}" type="slidenum">
              <a:rPr lang="en-US"/>
              <a:pPr>
                <a:defRPr/>
              </a:pPr>
              <a:t>‹#›</a:t>
            </a:fld>
            <a:endParaRPr lang="en-US" dirty="0"/>
          </a:p>
        </p:txBody>
      </p:sp>
    </p:spTree>
    <p:extLst>
      <p:ext uri="{BB962C8B-B14F-4D97-AF65-F5344CB8AC3E}">
        <p14:creationId xmlns:p14="http://schemas.microsoft.com/office/powerpoint/2010/main" val="1867260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9E1A0C1D-F49A-A249-AA4A-464BD4B7B063}" type="datetimeFigureOut">
              <a:rPr lang="en-US"/>
              <a:pPr>
                <a:defRPr/>
              </a:pPr>
              <a:t>6/28/2018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ACFDD08E-8DEA-D64F-A004-D78B091E7F4E}" type="slidenum">
              <a:rPr lang="en-US"/>
              <a:pPr>
                <a:defRPr/>
              </a:pPr>
              <a:t>‹#›</a:t>
            </a:fld>
            <a:endParaRPr lang="en-US" dirty="0"/>
          </a:p>
        </p:txBody>
      </p:sp>
    </p:spTree>
    <p:extLst>
      <p:ext uri="{BB962C8B-B14F-4D97-AF65-F5344CB8AC3E}">
        <p14:creationId xmlns:p14="http://schemas.microsoft.com/office/powerpoint/2010/main" val="10649581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a:t>
            </a:fld>
            <a:endParaRPr lang="en-US" dirty="0"/>
          </a:p>
        </p:txBody>
      </p:sp>
    </p:spTree>
    <p:extLst>
      <p:ext uri="{BB962C8B-B14F-4D97-AF65-F5344CB8AC3E}">
        <p14:creationId xmlns:p14="http://schemas.microsoft.com/office/powerpoint/2010/main" val="429250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11</a:t>
            </a:fld>
            <a:endParaRPr lang="en-US" dirty="0"/>
          </a:p>
        </p:txBody>
      </p:sp>
    </p:spTree>
    <p:extLst>
      <p:ext uri="{BB962C8B-B14F-4D97-AF65-F5344CB8AC3E}">
        <p14:creationId xmlns:p14="http://schemas.microsoft.com/office/powerpoint/2010/main" val="363145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12</a:t>
            </a:fld>
            <a:endParaRPr lang="en-US" dirty="0"/>
          </a:p>
        </p:txBody>
      </p:sp>
    </p:spTree>
    <p:extLst>
      <p:ext uri="{BB962C8B-B14F-4D97-AF65-F5344CB8AC3E}">
        <p14:creationId xmlns:p14="http://schemas.microsoft.com/office/powerpoint/2010/main" val="356340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13</a:t>
            </a:fld>
            <a:endParaRPr lang="en-US" dirty="0"/>
          </a:p>
        </p:txBody>
      </p:sp>
    </p:spTree>
    <p:extLst>
      <p:ext uri="{BB962C8B-B14F-4D97-AF65-F5344CB8AC3E}">
        <p14:creationId xmlns:p14="http://schemas.microsoft.com/office/powerpoint/2010/main" val="7834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14</a:t>
            </a:fld>
            <a:endParaRPr lang="en-US" dirty="0"/>
          </a:p>
        </p:txBody>
      </p:sp>
    </p:spTree>
    <p:extLst>
      <p:ext uri="{BB962C8B-B14F-4D97-AF65-F5344CB8AC3E}">
        <p14:creationId xmlns:p14="http://schemas.microsoft.com/office/powerpoint/2010/main" val="2000122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15</a:t>
            </a:fld>
            <a:endParaRPr lang="en-US" dirty="0"/>
          </a:p>
        </p:txBody>
      </p:sp>
    </p:spTree>
    <p:extLst>
      <p:ext uri="{BB962C8B-B14F-4D97-AF65-F5344CB8AC3E}">
        <p14:creationId xmlns:p14="http://schemas.microsoft.com/office/powerpoint/2010/main" val="222252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a:t>
            </a:fld>
            <a:endParaRPr lang="en-US" dirty="0"/>
          </a:p>
        </p:txBody>
      </p:sp>
    </p:spTree>
    <p:extLst>
      <p:ext uri="{BB962C8B-B14F-4D97-AF65-F5344CB8AC3E}">
        <p14:creationId xmlns:p14="http://schemas.microsoft.com/office/powerpoint/2010/main" val="6768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4</a:t>
            </a:fld>
            <a:endParaRPr lang="en-US" dirty="0"/>
          </a:p>
        </p:txBody>
      </p:sp>
    </p:spTree>
    <p:extLst>
      <p:ext uri="{BB962C8B-B14F-4D97-AF65-F5344CB8AC3E}">
        <p14:creationId xmlns:p14="http://schemas.microsoft.com/office/powerpoint/2010/main" val="137877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5</a:t>
            </a:fld>
            <a:endParaRPr lang="en-US" dirty="0"/>
          </a:p>
        </p:txBody>
      </p:sp>
    </p:spTree>
    <p:extLst>
      <p:ext uri="{BB962C8B-B14F-4D97-AF65-F5344CB8AC3E}">
        <p14:creationId xmlns:p14="http://schemas.microsoft.com/office/powerpoint/2010/main" val="40688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6</a:t>
            </a:fld>
            <a:endParaRPr lang="en-US" dirty="0"/>
          </a:p>
        </p:txBody>
      </p:sp>
    </p:spTree>
    <p:extLst>
      <p:ext uri="{BB962C8B-B14F-4D97-AF65-F5344CB8AC3E}">
        <p14:creationId xmlns:p14="http://schemas.microsoft.com/office/powerpoint/2010/main" val="400996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7</a:t>
            </a:fld>
            <a:endParaRPr lang="en-US" dirty="0"/>
          </a:p>
        </p:txBody>
      </p:sp>
    </p:spTree>
    <p:extLst>
      <p:ext uri="{BB962C8B-B14F-4D97-AF65-F5344CB8AC3E}">
        <p14:creationId xmlns:p14="http://schemas.microsoft.com/office/powerpoint/2010/main" val="114656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8</a:t>
            </a:fld>
            <a:endParaRPr lang="en-US" dirty="0"/>
          </a:p>
        </p:txBody>
      </p:sp>
    </p:spTree>
    <p:extLst>
      <p:ext uri="{BB962C8B-B14F-4D97-AF65-F5344CB8AC3E}">
        <p14:creationId xmlns:p14="http://schemas.microsoft.com/office/powerpoint/2010/main" val="423656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9</a:t>
            </a:fld>
            <a:endParaRPr lang="en-US" dirty="0"/>
          </a:p>
        </p:txBody>
      </p:sp>
    </p:spTree>
    <p:extLst>
      <p:ext uri="{BB962C8B-B14F-4D97-AF65-F5344CB8AC3E}">
        <p14:creationId xmlns:p14="http://schemas.microsoft.com/office/powerpoint/2010/main" val="325012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10</a:t>
            </a:fld>
            <a:endParaRPr lang="en-US" dirty="0"/>
          </a:p>
        </p:txBody>
      </p:sp>
    </p:spTree>
    <p:extLst>
      <p:ext uri="{BB962C8B-B14F-4D97-AF65-F5344CB8AC3E}">
        <p14:creationId xmlns:p14="http://schemas.microsoft.com/office/powerpoint/2010/main" val="3561660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p:spPr>
        <p:txBody>
          <a:bodyPr tIns="0" bIns="0" anchor="b"/>
          <a:lstStyle>
            <a:lvl1pPr algn="ctr">
              <a:defRPr sz="50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457200" y="2480982"/>
            <a:ext cx="8228013" cy="800100"/>
          </a:xfrm>
        </p:spPr>
        <p:txBody>
          <a:bodyPr tIns="0" bIns="0">
            <a:normAutofit/>
          </a:bodyPr>
          <a:lstStyle>
            <a:lvl1pPr marL="0" indent="0" algn="ctr">
              <a:spcBef>
                <a:spcPts val="300"/>
              </a:spcBef>
              <a:buNone/>
              <a:defRPr sz="32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0" name="Text Placeholder 9"/>
          <p:cNvSpPr>
            <a:spLocks noGrp="1"/>
          </p:cNvSpPr>
          <p:nvPr>
            <p:ph type="body" sz="quarter" idx="13" hasCustomPrompt="1"/>
          </p:nvPr>
        </p:nvSpPr>
        <p:spPr>
          <a:xfrm>
            <a:off x="3736975" y="3873135"/>
            <a:ext cx="4949825" cy="398418"/>
          </a:xfrm>
        </p:spPr>
        <p:txBody>
          <a:bodyPr/>
          <a:lstStyle>
            <a:lvl1pPr marL="0" indent="0" algn="r">
              <a:buNone/>
              <a:defRPr sz="2000">
                <a:solidFill>
                  <a:srgbClr val="06557E"/>
                </a:solidFill>
              </a:defRPr>
            </a:lvl1pPr>
            <a:lvl2pPr marL="349250" indent="0" algn="r">
              <a:buNone/>
              <a:defRPr sz="2400"/>
            </a:lvl2pPr>
            <a:lvl3pPr marL="685800" indent="0" algn="r">
              <a:buNone/>
              <a:defRPr sz="2400"/>
            </a:lvl3pPr>
            <a:lvl4pPr marL="1035050" indent="0" algn="r">
              <a:buNone/>
              <a:defRPr sz="2400"/>
            </a:lvl4pPr>
            <a:lvl5pPr marL="1371600" indent="0" algn="r">
              <a:buNone/>
              <a:defRPr sz="2400"/>
            </a:lvl5pPr>
          </a:lstStyle>
          <a:p>
            <a:pPr lvl="0"/>
            <a:r>
              <a:rPr lang="en-US" dirty="0"/>
              <a:t>Author</a:t>
            </a:r>
          </a:p>
        </p:txBody>
      </p:sp>
      <p:sp>
        <p:nvSpPr>
          <p:cNvPr id="8" name="Text Placeholder 7"/>
          <p:cNvSpPr>
            <a:spLocks noGrp="1"/>
          </p:cNvSpPr>
          <p:nvPr>
            <p:ph type="body" sz="quarter" idx="14" hasCustomPrompt="1"/>
          </p:nvPr>
        </p:nvSpPr>
        <p:spPr>
          <a:xfrm>
            <a:off x="3736975" y="4310063"/>
            <a:ext cx="4948238" cy="366712"/>
          </a:xfrm>
        </p:spPr>
        <p:txBody>
          <a:bodyPr/>
          <a:lstStyle>
            <a:lvl1pPr marL="0" indent="0" algn="r">
              <a:buNone/>
              <a:defRPr sz="1800">
                <a:solidFill>
                  <a:srgbClr val="06557E"/>
                </a:solidFill>
              </a:defRPr>
            </a:lvl1pPr>
            <a:lvl2pPr marL="349250" indent="0" algn="r">
              <a:buNone/>
              <a:defRPr sz="2400">
                <a:solidFill>
                  <a:srgbClr val="06557E"/>
                </a:solidFill>
              </a:defRPr>
            </a:lvl2pPr>
            <a:lvl3pPr marL="685800" indent="0" algn="r">
              <a:buNone/>
              <a:defRPr sz="2400">
                <a:solidFill>
                  <a:srgbClr val="06557E"/>
                </a:solidFill>
              </a:defRPr>
            </a:lvl3pPr>
            <a:lvl4pPr marL="1035050" indent="0" algn="r">
              <a:buNone/>
              <a:defRPr sz="2400">
                <a:solidFill>
                  <a:srgbClr val="06557E"/>
                </a:solidFill>
              </a:defRPr>
            </a:lvl4pPr>
            <a:lvl5pPr marL="1371600" indent="0" algn="r">
              <a:buNone/>
              <a:defRPr sz="2400">
                <a:solidFill>
                  <a:srgbClr val="06557E"/>
                </a:solidFill>
              </a:defRPr>
            </a:lvl5pPr>
          </a:lstStyle>
          <a:p>
            <a:pPr lvl="0"/>
            <a:r>
              <a:rPr lang="en-US" dirty="0"/>
              <a:t>Title</a:t>
            </a:r>
          </a:p>
        </p:txBody>
      </p:sp>
      <p:sp>
        <p:nvSpPr>
          <p:cNvPr id="7" name="Date Placeholder 6"/>
          <p:cNvSpPr>
            <a:spLocks noGrp="1"/>
          </p:cNvSpPr>
          <p:nvPr>
            <p:ph type="dt" sz="half" idx="15"/>
          </p:nvPr>
        </p:nvSpPr>
        <p:spPr>
          <a:xfrm>
            <a:off x="7027817" y="4767263"/>
            <a:ext cx="1657396" cy="273844"/>
          </a:xfrm>
        </p:spPr>
        <p:txBody>
          <a:bodyPr/>
          <a:lstStyle/>
          <a:p>
            <a:pPr>
              <a:defRPr/>
            </a:pPr>
            <a:r>
              <a:rPr lang="en-US" dirty="0"/>
              <a:t>February 7, 2018</a:t>
            </a:r>
          </a:p>
        </p:txBody>
      </p:sp>
      <p:sp>
        <p:nvSpPr>
          <p:cNvPr id="9" name="Footer Placeholder 8"/>
          <p:cNvSpPr>
            <a:spLocks noGrp="1"/>
          </p:cNvSpPr>
          <p:nvPr>
            <p:ph type="ftr" sz="quarter" idx="16"/>
          </p:nvPr>
        </p:nvSpPr>
        <p:spPr/>
        <p:txBody>
          <a:bodyPr/>
          <a:lstStyle/>
          <a:p>
            <a:pPr>
              <a:defRPr/>
            </a:pPr>
            <a:r>
              <a:rPr lang="en-US" dirty="0"/>
              <a:t>CSBA Alignment</a:t>
            </a:r>
          </a:p>
        </p:txBody>
      </p:sp>
    </p:spTree>
    <p:extLst>
      <p:ext uri="{BB962C8B-B14F-4D97-AF65-F5344CB8AC3E}">
        <p14:creationId xmlns:p14="http://schemas.microsoft.com/office/powerpoint/2010/main" val="37575218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4159752" y="281567"/>
            <a:ext cx="4527049" cy="4043663"/>
          </a:xfrm>
        </p:spPr>
        <p:txBody>
          <a:bodyPr>
            <a:normAutofit/>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200" y="1986803"/>
            <a:ext cx="3509683" cy="2338427"/>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CSBA Alignment</a:t>
            </a:r>
            <a:endParaRPr lang="en-US" b="1" dirty="0">
              <a:solidFill>
                <a:schemeClr val="bg1"/>
              </a:solidFill>
            </a:endParaRPr>
          </a:p>
        </p:txBody>
      </p:sp>
    </p:spTree>
    <p:extLst>
      <p:ext uri="{BB962C8B-B14F-4D97-AF65-F5344CB8AC3E}">
        <p14:creationId xmlns:p14="http://schemas.microsoft.com/office/powerpoint/2010/main" val="30586126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332" y="285751"/>
            <a:ext cx="3924469" cy="1657350"/>
          </a:xfrm>
        </p:spPr>
        <p:txBody>
          <a:bodyPr anchor="b"/>
          <a:lstStyle>
            <a:lvl1pPr algn="l">
              <a:defRPr sz="4400" b="0">
                <a:solidFill>
                  <a:srgbClr val="06557E"/>
                </a:solidFill>
              </a:defRPr>
            </a:lvl1pPr>
          </a:lstStyle>
          <a:p>
            <a:r>
              <a:rPr lang="en-US"/>
              <a:t>Click to edit Master title style</a:t>
            </a:r>
            <a:endParaRPr dirty="0"/>
          </a:p>
        </p:txBody>
      </p:sp>
      <p:sp>
        <p:nvSpPr>
          <p:cNvPr id="4" name="Text Placeholder 3"/>
          <p:cNvSpPr>
            <a:spLocks noGrp="1"/>
          </p:cNvSpPr>
          <p:nvPr>
            <p:ph type="body" sz="half" idx="2"/>
          </p:nvPr>
        </p:nvSpPr>
        <p:spPr>
          <a:xfrm>
            <a:off x="4762332" y="1986803"/>
            <a:ext cx="3924469"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7"/>
          <p:cNvSpPr>
            <a:spLocks noGrp="1"/>
          </p:cNvSpPr>
          <p:nvPr>
            <p:ph type="pic" sz="quarter" idx="13"/>
          </p:nvPr>
        </p:nvSpPr>
        <p:spPr>
          <a:xfrm>
            <a:off x="382588" y="285751"/>
            <a:ext cx="4189412" cy="1641872"/>
          </a:xfrm>
        </p:spPr>
        <p:txBody>
          <a:bodyPr rtlCol="0">
            <a:normAutofit/>
          </a:bodyPr>
          <a:lstStyle/>
          <a:p>
            <a:pPr lvl="0"/>
            <a:r>
              <a:rPr lang="en-US" noProof="0" dirty="0"/>
              <a:t>Click icon to add picture</a:t>
            </a:r>
          </a:p>
        </p:txBody>
      </p:sp>
      <p:sp>
        <p:nvSpPr>
          <p:cNvPr id="11" name="Picture Placeholder 10"/>
          <p:cNvSpPr>
            <a:spLocks noGrp="1"/>
          </p:cNvSpPr>
          <p:nvPr>
            <p:ph type="pic" sz="quarter" idx="14"/>
          </p:nvPr>
        </p:nvSpPr>
        <p:spPr>
          <a:xfrm>
            <a:off x="382588" y="1987154"/>
            <a:ext cx="4189412" cy="2012156"/>
          </a:xfrm>
        </p:spPr>
        <p:txBody>
          <a:bodyPr rtlCol="0">
            <a:normAutofit/>
          </a:bodyPr>
          <a:lstStyle/>
          <a:p>
            <a:pPr lvl="0"/>
            <a:r>
              <a:rPr lang="en-US" noProof="0" dirty="0"/>
              <a:t>Click icon to add picture</a:t>
            </a:r>
          </a:p>
        </p:txBody>
      </p:sp>
      <p:sp>
        <p:nvSpPr>
          <p:cNvPr id="6"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791C189C-E18C-4948-8D06-2D980FAE8253}" type="slidenum">
              <a:rPr lang="en-US"/>
              <a:pPr>
                <a:defRPr/>
              </a:pPr>
              <a:t>‹#›</a:t>
            </a:fld>
            <a:endParaRPr lang="en-US" dirty="0"/>
          </a:p>
        </p:txBody>
      </p:sp>
      <p:sp>
        <p:nvSpPr>
          <p:cNvPr id="7"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r>
              <a:rPr lang="en-US" dirty="0"/>
              <a:t>February 7, 2018</a:t>
            </a:r>
          </a:p>
        </p:txBody>
      </p:sp>
      <p:sp>
        <p:nvSpPr>
          <p:cNvPr id="9"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dirty="0"/>
              <a:t>CSBA Alignment</a:t>
            </a:r>
          </a:p>
        </p:txBody>
      </p:sp>
    </p:spTree>
    <p:extLst>
      <p:ext uri="{BB962C8B-B14F-4D97-AF65-F5344CB8AC3E}">
        <p14:creationId xmlns:p14="http://schemas.microsoft.com/office/powerpoint/2010/main" val="19076764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1270921"/>
            <a:ext cx="8229600" cy="3000851"/>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2E27C034-C9E1-A848-8489-B63412200583}"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r>
              <a:rPr lang="en-US" dirty="0"/>
              <a:t>February 7, 2018</a:t>
            </a:r>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CSBA Alignment</a:t>
            </a:r>
          </a:p>
        </p:txBody>
      </p:sp>
    </p:spTree>
    <p:extLst>
      <p:ext uri="{BB962C8B-B14F-4D97-AF65-F5344CB8AC3E}">
        <p14:creationId xmlns:p14="http://schemas.microsoft.com/office/powerpoint/2010/main" val="12788248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685800" indent="-336550">
              <a:buFont typeface="Arial" panose="020B0604020202020204" pitchFamily="34" charset="0"/>
              <a:buChar char="•"/>
              <a:defRPr/>
            </a:lvl2pPr>
            <a:lvl3pPr marL="1035050" indent="-349250">
              <a:buFont typeface="Arial" panose="020B0604020202020204" pitchFamily="34" charset="0"/>
              <a:buChar char="•"/>
              <a:defRPr/>
            </a:lvl3pPr>
            <a:lvl4pPr marL="1371600" indent="-336550">
              <a:buFont typeface="Arial" panose="020B0604020202020204" pitchFamily="34" charset="0"/>
              <a:buChar char="•"/>
              <a:defRPr/>
            </a:lvl4pPr>
            <a:lvl5pPr marL="1720850" indent="-3492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AB65B17F-19AD-F64B-AD44-182E9AB2F7FF}" type="slidenum">
              <a:rPr lang="en-US"/>
              <a:pPr>
                <a:defRPr/>
              </a:pPr>
              <a:t>‹#›</a:t>
            </a:fld>
            <a:endParaRPr lang="en-US" dirty="0"/>
          </a:p>
        </p:txBody>
      </p:sp>
      <p:sp>
        <p:nvSpPr>
          <p:cNvPr id="5" name="Date Placeholder 9"/>
          <p:cNvSpPr>
            <a:spLocks noGrp="1"/>
          </p:cNvSpPr>
          <p:nvPr>
            <p:ph type="dt" sz="half" idx="11"/>
          </p:nvPr>
        </p:nvSpPr>
        <p:spPr>
          <a:xfrm>
            <a:off x="6635931" y="4767263"/>
            <a:ext cx="1553983" cy="273844"/>
          </a:xfrm>
        </p:spPr>
        <p:txBody>
          <a:bodyPr/>
          <a:lstStyle>
            <a:lvl1pPr algn="r">
              <a:defRPr sz="1200" smtClean="0">
                <a:solidFill>
                  <a:schemeClr val="bg1"/>
                </a:solidFill>
                <a:latin typeface="Arial"/>
              </a:defRPr>
            </a:lvl1pPr>
          </a:lstStyle>
          <a:p>
            <a:pPr>
              <a:defRPr/>
            </a:pPr>
            <a:r>
              <a:rPr lang="en-US" dirty="0"/>
              <a:t>February 7, 2018</a:t>
            </a:r>
          </a:p>
        </p:txBody>
      </p:sp>
      <p:sp>
        <p:nvSpPr>
          <p:cNvPr id="6" name="Footer Placeholder 10"/>
          <p:cNvSpPr>
            <a:spLocks noGrp="1"/>
          </p:cNvSpPr>
          <p:nvPr>
            <p:ph type="ftr" sz="quarter" idx="12"/>
          </p:nvPr>
        </p:nvSpPr>
        <p:spPr>
          <a:xfrm>
            <a:off x="3124200" y="4767263"/>
            <a:ext cx="3452949" cy="273844"/>
          </a:xfrm>
        </p:spPr>
        <p:txBody>
          <a:bodyPr/>
          <a:lstStyle>
            <a:lvl1pPr algn="r">
              <a:defRPr sz="1200" smtClean="0">
                <a:solidFill>
                  <a:schemeClr val="bg1"/>
                </a:solidFill>
              </a:defRPr>
            </a:lvl1pPr>
          </a:lstStyle>
          <a:p>
            <a:pPr>
              <a:defRPr/>
            </a:pPr>
            <a:r>
              <a:rPr lang="en-US" dirty="0"/>
              <a:t>CSBA Alignment</a:t>
            </a:r>
          </a:p>
        </p:txBody>
      </p:sp>
    </p:spTree>
    <p:extLst>
      <p:ext uri="{BB962C8B-B14F-4D97-AF65-F5344CB8AC3E}">
        <p14:creationId xmlns:p14="http://schemas.microsoft.com/office/powerpoint/2010/main" val="15456052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966265"/>
            <a:ext cx="8229600" cy="1021556"/>
          </a:xfrm>
        </p:spPr>
        <p:txBody>
          <a:bodyPr anchor="b"/>
          <a:lstStyle>
            <a:lvl1pPr algn="ctr">
              <a:defRPr sz="5000" b="0" cap="none" baseline="0">
                <a:solidFill>
                  <a:schemeClr val="bg1"/>
                </a:solidFill>
              </a:defRPr>
            </a:lvl1pPr>
          </a:lstStyle>
          <a:p>
            <a:r>
              <a:rPr lang="en-US"/>
              <a:t>Click to edit Master title style</a:t>
            </a:r>
            <a:endParaRPr dirty="0"/>
          </a:p>
        </p:txBody>
      </p:sp>
      <p:sp>
        <p:nvSpPr>
          <p:cNvPr id="3" name="Text Placeholder 2"/>
          <p:cNvSpPr>
            <a:spLocks noGrp="1"/>
          </p:cNvSpPr>
          <p:nvPr>
            <p:ph type="body" idx="1"/>
          </p:nvPr>
        </p:nvSpPr>
        <p:spPr>
          <a:xfrm>
            <a:off x="392113" y="2144701"/>
            <a:ext cx="8229600" cy="1125140"/>
          </a:xfrm>
        </p:spPr>
        <p:txBody>
          <a:bodyPr>
            <a:normAutofit/>
          </a:bodyPr>
          <a:lstStyle>
            <a:lvl1pPr marL="0" indent="0" algn="ct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8"/>
          <p:cNvSpPr>
            <a:spLocks noGrp="1"/>
          </p:cNvSpPr>
          <p:nvPr>
            <p:ph type="sldNum" sz="quarter" idx="10"/>
          </p:nvPr>
        </p:nvSpPr>
        <p:spPr/>
        <p:txBody>
          <a:bodyPr/>
          <a:lstStyle>
            <a:lvl1pPr algn="r">
              <a:defRPr sz="1200" smtClean="0">
                <a:solidFill>
                  <a:srgbClr val="06557E"/>
                </a:solidFill>
                <a:latin typeface="Arial"/>
              </a:defRPr>
            </a:lvl1pPr>
          </a:lstStyle>
          <a:p>
            <a:pPr>
              <a:defRPr/>
            </a:pPr>
            <a:fld id="{74B551C7-2F2A-6344-B30C-B265E49249FA}"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r>
              <a:rPr lang="en-US" dirty="0"/>
              <a:t>February 7, 2018</a:t>
            </a:r>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CSBA Alignment</a:t>
            </a:r>
          </a:p>
        </p:txBody>
      </p:sp>
    </p:spTree>
    <p:extLst>
      <p:ext uri="{BB962C8B-B14F-4D97-AF65-F5344CB8AC3E}">
        <p14:creationId xmlns:p14="http://schemas.microsoft.com/office/powerpoint/2010/main" val="2031172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1263550"/>
            <a:ext cx="4047669" cy="309151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7891" y="1263550"/>
            <a:ext cx="4038910" cy="3091514"/>
          </a:xfrm>
        </p:spPr>
        <p:txBody>
          <a:bodyPr/>
          <a:lstStyle>
            <a:lvl1pPr>
              <a:defRPr sz="3200"/>
            </a:lvl1pPr>
            <a:lvl2pPr>
              <a:defRPr sz="2800"/>
            </a:lvl2pPr>
            <a:lvl3pPr>
              <a:defRPr sz="2800"/>
            </a:lvl3pPr>
            <a:lvl4pPr>
              <a:defRPr sz="2800"/>
            </a:lvl4pPr>
            <a:lvl5pPr>
              <a:defRPr sz="2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CSBA Alignment</a:t>
            </a:r>
            <a:endParaRPr lang="en-US" b="1" dirty="0">
              <a:solidFill>
                <a:schemeClr val="bg1"/>
              </a:solidFill>
            </a:endParaRPr>
          </a:p>
        </p:txBody>
      </p:sp>
    </p:spTree>
    <p:extLst>
      <p:ext uri="{BB962C8B-B14F-4D97-AF65-F5344CB8AC3E}">
        <p14:creationId xmlns:p14="http://schemas.microsoft.com/office/powerpoint/2010/main" val="29146859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1244127"/>
            <a:ext cx="8229600" cy="571500"/>
          </a:xfrm>
        </p:spPr>
        <p:txBody>
          <a:bodyPr anchor="b">
            <a:noAutofit/>
          </a:bodyPr>
          <a:lstStyle>
            <a:lvl1pPr marL="0" indent="0" algn="l">
              <a:lnSpc>
                <a:spcPts val="2600"/>
              </a:lnSpc>
              <a:spcBef>
                <a:spcPts val="0"/>
              </a:spcBef>
              <a:buNone/>
              <a:defRPr sz="3200" b="1">
                <a:solidFill>
                  <a:srgbClr val="7DB0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199" y="1891414"/>
            <a:ext cx="8229601" cy="2411522"/>
          </a:xfrm>
        </p:spPr>
        <p:txBody>
          <a:bodyPr/>
          <a:lstStyle>
            <a:lvl1pPr>
              <a:defRPr sz="3600"/>
            </a:lvl1pPr>
            <a:lvl2pPr>
              <a:defRPr sz="2800"/>
            </a:lvl2pPr>
            <a:lvl3pPr>
              <a:defRPr sz="2800"/>
            </a:lvl3pPr>
            <a:lvl4pPr>
              <a:defRPr sz="2800"/>
            </a:lvl4pPr>
            <a:lvl5pPr>
              <a:defRPr sz="2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CSBA Alignment</a:t>
            </a:r>
            <a:endParaRPr lang="en-US" b="1" dirty="0">
              <a:solidFill>
                <a:schemeClr val="bg1"/>
              </a:solidFill>
            </a:endParaRPr>
          </a:p>
        </p:txBody>
      </p:sp>
    </p:spTree>
    <p:extLst>
      <p:ext uri="{BB962C8B-B14F-4D97-AF65-F5344CB8AC3E}">
        <p14:creationId xmlns:p14="http://schemas.microsoft.com/office/powerpoint/2010/main" val="7242673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57200" y="1254307"/>
            <a:ext cx="8229601" cy="3007745"/>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DB3C1ABF-4E18-AD4F-BFAF-099865C50B91}"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r>
              <a:rPr lang="en-US" dirty="0"/>
              <a:t>February 7, 2018</a:t>
            </a:r>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CSBA Alignment</a:t>
            </a:r>
          </a:p>
        </p:txBody>
      </p:sp>
    </p:spTree>
    <p:extLst>
      <p:ext uri="{BB962C8B-B14F-4D97-AF65-F5344CB8AC3E}">
        <p14:creationId xmlns:p14="http://schemas.microsoft.com/office/powerpoint/2010/main" val="3952320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91058" y="1330226"/>
            <a:ext cx="3995742" cy="3009582"/>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1330226"/>
            <a:ext cx="3877493" cy="300958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83168BC7-2D47-2948-B91C-07EB81B79D25}" type="slidenum">
              <a:rPr lang="en-US"/>
              <a:pPr>
                <a:defRPr/>
              </a:pPr>
              <a:t>‹#›</a:t>
            </a:fld>
            <a:endParaRPr lang="en-US" dirty="0"/>
          </a:p>
        </p:txBody>
      </p:sp>
      <p:sp>
        <p:nvSpPr>
          <p:cNvPr id="6"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r>
              <a:rPr lang="en-US" dirty="0"/>
              <a:t>February 7, 2018</a:t>
            </a:r>
          </a:p>
        </p:txBody>
      </p:sp>
      <p:sp>
        <p:nvSpPr>
          <p:cNvPr id="7"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dirty="0"/>
              <a:t>CSBA Alignment</a:t>
            </a:r>
          </a:p>
        </p:txBody>
      </p:sp>
    </p:spTree>
    <p:extLst>
      <p:ext uri="{BB962C8B-B14F-4D97-AF65-F5344CB8AC3E}">
        <p14:creationId xmlns:p14="http://schemas.microsoft.com/office/powerpoint/2010/main" val="9254007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8F3025DE-DA7C-C345-A271-AB9B1EDFA6B6}" type="slidenum">
              <a:rPr lang="en-US"/>
              <a:pPr>
                <a:defRPr/>
              </a:pPr>
              <a:t>‹#›</a:t>
            </a:fld>
            <a:endParaRPr lang="en-US" dirty="0"/>
          </a:p>
        </p:txBody>
      </p:sp>
      <p:sp>
        <p:nvSpPr>
          <p:cNvPr id="4"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r>
              <a:rPr lang="en-US" dirty="0"/>
              <a:t>February 7, 2018</a:t>
            </a:r>
          </a:p>
        </p:txBody>
      </p:sp>
      <p:sp>
        <p:nvSpPr>
          <p:cNvPr id="5"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CSBA Alignment</a:t>
            </a:r>
          </a:p>
        </p:txBody>
      </p:sp>
    </p:spTree>
    <p:extLst>
      <p:ext uri="{BB962C8B-B14F-4D97-AF65-F5344CB8AC3E}">
        <p14:creationId xmlns:p14="http://schemas.microsoft.com/office/powerpoint/2010/main" val="89971534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CSBA Alignment</a:t>
            </a:r>
            <a:endParaRPr lang="en-US" b="1" dirty="0">
              <a:solidFill>
                <a:schemeClr val="bg1"/>
              </a:solidFill>
            </a:endParaRPr>
          </a:p>
        </p:txBody>
      </p:sp>
    </p:spTree>
    <p:extLst>
      <p:ext uri="{BB962C8B-B14F-4D97-AF65-F5344CB8AC3E}">
        <p14:creationId xmlns:p14="http://schemas.microsoft.com/office/powerpoint/2010/main" val="973859639"/>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8372"/>
            <a:ext cx="8229600" cy="56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939800"/>
            <a:ext cx="8229600" cy="335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4"/>
          </p:nvPr>
        </p:nvSpPr>
        <p:spPr>
          <a:xfrm>
            <a:off x="8255000" y="4767263"/>
            <a:ext cx="4318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a:ea typeface="+mn-ea"/>
                <a:cs typeface="+mn-cs"/>
              </a:defRPr>
            </a:lvl1pPr>
          </a:lstStyle>
          <a:p>
            <a:pPr>
              <a:defRPr/>
            </a:pPr>
            <a:fld id="{6EDFF486-5A62-E749-8CEE-B2F569EC8C6E}" type="slidenum">
              <a:rPr lang="en-US"/>
              <a:pPr>
                <a:defRPr/>
              </a:pPr>
              <a:t>‹#›</a:t>
            </a:fld>
            <a:endParaRPr lang="en-US" dirty="0"/>
          </a:p>
        </p:txBody>
      </p:sp>
      <p:sp>
        <p:nvSpPr>
          <p:cNvPr id="10" name="Date Placeholder 9"/>
          <p:cNvSpPr>
            <a:spLocks noGrp="1"/>
          </p:cNvSpPr>
          <p:nvPr>
            <p:ph type="dt" sz="half" idx="2"/>
          </p:nvPr>
        </p:nvSpPr>
        <p:spPr>
          <a:xfrm>
            <a:off x="7027817" y="4767263"/>
            <a:ext cx="1162097"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Arial"/>
                <a:ea typeface="+mn-ea"/>
                <a:cs typeface="+mn-cs"/>
              </a:defRPr>
            </a:lvl1pPr>
          </a:lstStyle>
          <a:p>
            <a:pPr>
              <a:defRPr/>
            </a:pPr>
            <a:r>
              <a:rPr lang="en-US" dirty="0"/>
              <a:t>February 7, 2018</a:t>
            </a:r>
          </a:p>
        </p:txBody>
      </p:sp>
      <p:sp>
        <p:nvSpPr>
          <p:cNvPr id="11" name="Footer Placeholder 10"/>
          <p:cNvSpPr>
            <a:spLocks noGrp="1"/>
          </p:cNvSpPr>
          <p:nvPr>
            <p:ph type="ftr" sz="quarter" idx="3"/>
          </p:nvPr>
        </p:nvSpPr>
        <p:spPr>
          <a:xfrm>
            <a:off x="3124200" y="4767263"/>
            <a:ext cx="3838303"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mn-lt"/>
                <a:ea typeface="+mn-ea"/>
                <a:cs typeface="+mn-cs"/>
              </a:defRPr>
            </a:lvl1pPr>
          </a:lstStyle>
          <a:p>
            <a:pPr>
              <a:defRPr/>
            </a:pPr>
            <a:r>
              <a:rPr lang="en-US" dirty="0"/>
              <a:t>CSBA Alignment</a:t>
            </a: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spd="med">
    <p:fade/>
  </p:transition>
  <p:hf hdr="0"/>
  <p:txStyles>
    <p:titleStyle>
      <a:lvl1pPr algn="l" rtl="0" eaLnBrk="1" fontAlgn="base" hangingPunct="1">
        <a:spcBef>
          <a:spcPct val="0"/>
        </a:spcBef>
        <a:spcAft>
          <a:spcPct val="0"/>
        </a:spcAft>
        <a:defRPr sz="3200" kern="1200">
          <a:solidFill>
            <a:srgbClr val="06557E"/>
          </a:solidFill>
          <a:latin typeface="Arial"/>
          <a:ea typeface="ＭＳ Ｐゴシック" charset="0"/>
          <a:cs typeface="ＭＳ Ｐゴシック" charset="0"/>
        </a:defRPr>
      </a:lvl1pPr>
      <a:lvl2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2pPr>
      <a:lvl3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3pPr>
      <a:lvl4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4pPr>
      <a:lvl5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7DB0CC"/>
        </a:buClr>
        <a:buSzPct val="90000"/>
        <a:buFont typeface="Wingdings" charset="0"/>
        <a:buChar char="Ø"/>
        <a:defRPr sz="2400" kern="1200">
          <a:solidFill>
            <a:srgbClr val="595959"/>
          </a:solidFill>
          <a:latin typeface="Arial"/>
          <a:ea typeface="ＭＳ Ｐゴシック" charset="0"/>
          <a:cs typeface="ＭＳ Ｐゴシック" charset="0"/>
        </a:defRPr>
      </a:lvl1pPr>
      <a:lvl2pPr marL="685800" indent="-336550" algn="l" rtl="0" eaLnBrk="1" fontAlgn="base" hangingPunct="1">
        <a:spcBef>
          <a:spcPts val="600"/>
        </a:spcBef>
        <a:spcAft>
          <a:spcPct val="0"/>
        </a:spcAft>
        <a:buClr>
          <a:srgbClr val="7DB0CC"/>
        </a:buClr>
        <a:buSzPct val="90000"/>
        <a:buFont typeface="Wingdings" charset="0"/>
        <a:buChar char="Ø"/>
        <a:defRPr sz="2000" kern="1200">
          <a:solidFill>
            <a:srgbClr val="595959"/>
          </a:solidFill>
          <a:latin typeface="Arial"/>
          <a:ea typeface="ＭＳ Ｐゴシック" charset="0"/>
          <a:cs typeface="+mn-cs"/>
        </a:defRPr>
      </a:lvl2pPr>
      <a:lvl3pPr marL="1035050" indent="-349250" algn="l" rtl="0" eaLnBrk="1" fontAlgn="base" hangingPunct="1">
        <a:spcBef>
          <a:spcPts val="600"/>
        </a:spcBef>
        <a:spcAft>
          <a:spcPct val="0"/>
        </a:spcAft>
        <a:buClr>
          <a:srgbClr val="7DB0CC"/>
        </a:buClr>
        <a:buSzPct val="90000"/>
        <a:buFont typeface="Wingdings" charset="0"/>
        <a:buChar char="Ø"/>
        <a:defRPr sz="2000" kern="1200">
          <a:solidFill>
            <a:srgbClr val="595959"/>
          </a:solidFill>
          <a:latin typeface="Arial"/>
          <a:ea typeface="ＭＳ Ｐゴシック" charset="0"/>
          <a:cs typeface="+mn-cs"/>
        </a:defRPr>
      </a:lvl3pPr>
      <a:lvl4pPr marL="1371600" indent="-336550" algn="l" rtl="0" eaLnBrk="1" fontAlgn="base" hangingPunct="1">
        <a:spcBef>
          <a:spcPts val="600"/>
        </a:spcBef>
        <a:spcAft>
          <a:spcPct val="0"/>
        </a:spcAft>
        <a:buClr>
          <a:srgbClr val="7DB0CC"/>
        </a:buClr>
        <a:buSzPct val="90000"/>
        <a:buFont typeface="Wingdings" charset="0"/>
        <a:buChar char="Ø"/>
        <a:defRPr sz="2000" kern="1200">
          <a:solidFill>
            <a:srgbClr val="595959"/>
          </a:solidFill>
          <a:latin typeface="Arial"/>
          <a:ea typeface="ＭＳ Ｐゴシック" charset="0"/>
          <a:cs typeface="+mn-cs"/>
        </a:defRPr>
      </a:lvl4pPr>
      <a:lvl5pPr marL="1720850" indent="-349250" algn="l" rtl="0" eaLnBrk="1" fontAlgn="base" hangingPunct="1">
        <a:spcBef>
          <a:spcPts val="600"/>
        </a:spcBef>
        <a:spcAft>
          <a:spcPct val="0"/>
        </a:spcAft>
        <a:buClr>
          <a:srgbClr val="7DB0CC"/>
        </a:buClr>
        <a:buSzPct val="90000"/>
        <a:buFont typeface="Wingdings" charset="0"/>
        <a:buChar char="Ø"/>
        <a:defRPr sz="2000" kern="1200">
          <a:solidFill>
            <a:srgbClr val="595959"/>
          </a:solidFill>
          <a:latin typeface="Arial"/>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7610"/>
            <a:ext cx="8228013" cy="1445419"/>
          </a:xfrm>
        </p:spPr>
        <p:txBody>
          <a:bodyPr/>
          <a:lstStyle/>
          <a:p>
            <a:r>
              <a:rPr lang="en-US" dirty="0"/>
              <a:t>Partners in Crisis</a:t>
            </a:r>
          </a:p>
        </p:txBody>
      </p:sp>
      <p:sp>
        <p:nvSpPr>
          <p:cNvPr id="3" name="Subtitle 2"/>
          <p:cNvSpPr>
            <a:spLocks noGrp="1"/>
          </p:cNvSpPr>
          <p:nvPr>
            <p:ph type="subTitle" idx="1"/>
          </p:nvPr>
        </p:nvSpPr>
        <p:spPr>
          <a:xfrm>
            <a:off x="313531" y="1905248"/>
            <a:ext cx="8515350" cy="800100"/>
          </a:xfrm>
        </p:spPr>
        <p:txBody>
          <a:bodyPr>
            <a:normAutofit fontScale="92500" lnSpcReduction="10000"/>
          </a:bodyPr>
          <a:lstStyle/>
          <a:p>
            <a:r>
              <a:rPr lang="en-US" i="1" dirty="0"/>
              <a:t>Responding as a community to natural </a:t>
            </a:r>
            <a:r>
              <a:rPr lang="en-US" i="1" dirty="0" smtClean="0"/>
              <a:t>disasters</a:t>
            </a:r>
          </a:p>
          <a:p>
            <a:r>
              <a:rPr lang="en-US" sz="2600" dirty="0" smtClean="0">
                <a:solidFill>
                  <a:srgbClr val="FF0000"/>
                </a:solidFill>
              </a:rPr>
              <a:t>Equals -- Teamwork: before, during &amp; after disasters</a:t>
            </a:r>
            <a:endParaRPr lang="en-US" sz="2600" dirty="0">
              <a:solidFill>
                <a:srgbClr val="FF0000"/>
              </a:solidFill>
            </a:endParaRPr>
          </a:p>
        </p:txBody>
      </p:sp>
      <p:sp>
        <p:nvSpPr>
          <p:cNvPr id="4" name="Text Placeholder 3"/>
          <p:cNvSpPr>
            <a:spLocks noGrp="1"/>
          </p:cNvSpPr>
          <p:nvPr>
            <p:ph type="body" sz="quarter" idx="13"/>
          </p:nvPr>
        </p:nvSpPr>
        <p:spPr/>
        <p:txBody>
          <a:bodyPr/>
          <a:lstStyle/>
          <a:p>
            <a:r>
              <a:rPr lang="en-US" dirty="0" smtClean="0"/>
              <a:t>Dr. Emma </a:t>
            </a:r>
            <a:r>
              <a:rPr lang="en-US" dirty="0"/>
              <a:t>Turner</a:t>
            </a:r>
          </a:p>
        </p:txBody>
      </p:sp>
      <p:sp>
        <p:nvSpPr>
          <p:cNvPr id="5" name="Text Placeholder 4"/>
          <p:cNvSpPr>
            <a:spLocks noGrp="1"/>
          </p:cNvSpPr>
          <p:nvPr>
            <p:ph type="body" sz="quarter" idx="14"/>
          </p:nvPr>
        </p:nvSpPr>
        <p:spPr>
          <a:xfrm>
            <a:off x="3736975" y="4310063"/>
            <a:ext cx="5331398" cy="366712"/>
          </a:xfrm>
        </p:spPr>
        <p:txBody>
          <a:bodyPr>
            <a:normAutofit fontScale="92500"/>
          </a:bodyPr>
          <a:lstStyle/>
          <a:p>
            <a:r>
              <a:rPr lang="en-US" dirty="0"/>
              <a:t>President-Elect, California School Boards Association</a:t>
            </a:r>
          </a:p>
        </p:txBody>
      </p:sp>
      <p:sp>
        <p:nvSpPr>
          <p:cNvPr id="10" name="Date Placeholder 9"/>
          <p:cNvSpPr>
            <a:spLocks noGrp="1"/>
          </p:cNvSpPr>
          <p:nvPr>
            <p:ph type="dt" sz="half" idx="15"/>
          </p:nvPr>
        </p:nvSpPr>
        <p:spPr/>
        <p:txBody>
          <a:bodyPr/>
          <a:lstStyle/>
          <a:p>
            <a:r>
              <a:rPr lang="en-US" dirty="0" smtClean="0"/>
              <a:t>June 28, </a:t>
            </a:r>
            <a:r>
              <a:rPr lang="en-US" dirty="0"/>
              <a:t>2018</a:t>
            </a:r>
          </a:p>
        </p:txBody>
      </p:sp>
    </p:spTree>
    <p:extLst>
      <p:ext uri="{BB962C8B-B14F-4D97-AF65-F5344CB8AC3E}">
        <p14:creationId xmlns:p14="http://schemas.microsoft.com/office/powerpoint/2010/main" val="253593068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Communication is Key</a:t>
            </a:r>
            <a:endParaRPr lang="en-US" dirty="0"/>
          </a:p>
        </p:txBody>
      </p:sp>
      <p:sp>
        <p:nvSpPr>
          <p:cNvPr id="3" name="Content Placeholder 2"/>
          <p:cNvSpPr>
            <a:spLocks noGrp="1"/>
          </p:cNvSpPr>
          <p:nvPr>
            <p:ph idx="1"/>
          </p:nvPr>
        </p:nvSpPr>
        <p:spPr>
          <a:xfrm>
            <a:off x="457200" y="876300"/>
            <a:ext cx="8229600" cy="3353594"/>
          </a:xfrm>
        </p:spPr>
        <p:txBody>
          <a:bodyPr>
            <a:normAutofit/>
          </a:bodyPr>
          <a:lstStyle/>
          <a:p>
            <a:pPr marL="0" indent="0">
              <a:buNone/>
            </a:pPr>
            <a:r>
              <a:rPr lang="en-US" dirty="0"/>
              <a:t>“The Superintendent and I agreed early on that more communication was better even if it restated the same status or restated uncertainty about opening times.”</a:t>
            </a:r>
          </a:p>
          <a:p>
            <a:pPr marL="0" indent="0">
              <a:buNone/>
            </a:pPr>
            <a:r>
              <a:rPr lang="en-US" dirty="0"/>
              <a:t>Jenni Klose, Santa Rosa City Schools Board President – </a:t>
            </a:r>
            <a:r>
              <a:rPr lang="en-US" i="1" dirty="0"/>
              <a:t>California Schools Magazine</a:t>
            </a:r>
            <a:r>
              <a:rPr lang="en-US" dirty="0"/>
              <a:t> (Spring 2018) </a:t>
            </a:r>
          </a:p>
          <a:p>
            <a:pPr marL="0" indent="0">
              <a:buNone/>
            </a:pPr>
            <a:endParaRPr lang="en-US" dirty="0"/>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10</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320535504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Communication is Key</a:t>
            </a:r>
            <a:endParaRPr lang="en-US" dirty="0"/>
          </a:p>
        </p:txBody>
      </p:sp>
      <p:sp>
        <p:nvSpPr>
          <p:cNvPr id="3" name="Content Placeholder 2"/>
          <p:cNvSpPr>
            <a:spLocks noGrp="1"/>
          </p:cNvSpPr>
          <p:nvPr>
            <p:ph idx="1"/>
          </p:nvPr>
        </p:nvSpPr>
        <p:spPr>
          <a:xfrm>
            <a:off x="457200" y="876300"/>
            <a:ext cx="8229600" cy="3353594"/>
          </a:xfrm>
        </p:spPr>
        <p:txBody>
          <a:bodyPr>
            <a:normAutofit fontScale="92500" lnSpcReduction="10000"/>
          </a:bodyPr>
          <a:lstStyle/>
          <a:p>
            <a:pPr marL="0" indent="0">
              <a:buNone/>
            </a:pPr>
            <a:r>
              <a:rPr lang="en-US" dirty="0"/>
              <a:t>Santa Rosa City Schools approved two resolutions once the initial danger had passed:</a:t>
            </a:r>
          </a:p>
          <a:p>
            <a:r>
              <a:rPr lang="en-US" dirty="0"/>
              <a:t>One gives the superintendent power to act without board approval in an emergency situation</a:t>
            </a:r>
          </a:p>
          <a:p>
            <a:r>
              <a:rPr lang="en-US" dirty="0"/>
              <a:t>The other gives the board president authority to act on behalf of the board in an emergency situation without its explicit approval</a:t>
            </a:r>
          </a:p>
          <a:p>
            <a:pPr marL="0" indent="0">
              <a:buNone/>
            </a:pPr>
            <a:r>
              <a:rPr lang="en-US" dirty="0"/>
              <a:t> </a:t>
            </a:r>
          </a:p>
          <a:p>
            <a:pPr marL="0" indent="0">
              <a:buNone/>
            </a:pPr>
            <a:endParaRPr lang="en-US" dirty="0"/>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11</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255433249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Communication is Key</a:t>
            </a:r>
            <a:endParaRPr lang="en-US" dirty="0"/>
          </a:p>
        </p:txBody>
      </p:sp>
      <p:sp>
        <p:nvSpPr>
          <p:cNvPr id="3" name="Content Placeholder 2"/>
          <p:cNvSpPr>
            <a:spLocks noGrp="1"/>
          </p:cNvSpPr>
          <p:nvPr>
            <p:ph idx="1"/>
          </p:nvPr>
        </p:nvSpPr>
        <p:spPr>
          <a:xfrm>
            <a:off x="457200" y="876300"/>
            <a:ext cx="8229600" cy="3353594"/>
          </a:xfrm>
        </p:spPr>
        <p:txBody>
          <a:bodyPr>
            <a:normAutofit lnSpcReduction="10000"/>
          </a:bodyPr>
          <a:lstStyle/>
          <a:p>
            <a:pPr marL="0" indent="0">
              <a:buNone/>
            </a:pPr>
            <a:r>
              <a:rPr lang="en-US" dirty="0"/>
              <a:t>“Reopening schools as expeditiously as possible and offering accommodations to our neighboring schools was essential to restore the healthy routine of learning that our students need. Ongoing communication and updates as to the status of the fires, debris flow and school closures was critical as it provided transparency to the process for the parents and students in our district.”</a:t>
            </a:r>
          </a:p>
          <a:p>
            <a:pPr marL="0" indent="0">
              <a:buNone/>
            </a:pPr>
            <a:r>
              <a:rPr lang="en-US" dirty="0"/>
              <a:t>Laura Capps, Santa Barbara USD Board Member – </a:t>
            </a:r>
            <a:r>
              <a:rPr lang="en-US" i="1" dirty="0"/>
              <a:t>California Schools Magazine</a:t>
            </a:r>
            <a:r>
              <a:rPr lang="en-US" dirty="0"/>
              <a:t> (Spring 2018) </a:t>
            </a:r>
          </a:p>
          <a:p>
            <a:pPr marL="0" indent="0">
              <a:buNone/>
            </a:pPr>
            <a:endParaRPr lang="en-US" dirty="0"/>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12</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232686632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Be Proactive About Advocacy</a:t>
            </a:r>
            <a:endParaRPr lang="en-US" dirty="0"/>
          </a:p>
        </p:txBody>
      </p:sp>
      <p:sp>
        <p:nvSpPr>
          <p:cNvPr id="3" name="Content Placeholder 2"/>
          <p:cNvSpPr>
            <a:spLocks noGrp="1"/>
          </p:cNvSpPr>
          <p:nvPr>
            <p:ph idx="1"/>
          </p:nvPr>
        </p:nvSpPr>
        <p:spPr>
          <a:xfrm>
            <a:off x="457200" y="876300"/>
            <a:ext cx="8229600" cy="3353594"/>
          </a:xfrm>
        </p:spPr>
        <p:txBody>
          <a:bodyPr>
            <a:normAutofit/>
          </a:bodyPr>
          <a:lstStyle/>
          <a:p>
            <a:pPr marL="0" indent="0">
              <a:buNone/>
            </a:pPr>
            <a:r>
              <a:rPr lang="en-US" dirty="0"/>
              <a:t>In order to support students and teachers with the loss of the required 180 instructional days, Santa Barbara USD’s board requested and received a waiver from the California Department of Education – its fourth request in 15 years.</a:t>
            </a:r>
          </a:p>
          <a:p>
            <a:pPr marL="0" indent="0">
              <a:buNone/>
            </a:pPr>
            <a:endParaRPr lang="en-US" dirty="0"/>
          </a:p>
          <a:p>
            <a:pPr marL="0" indent="0">
              <a:buNone/>
            </a:pPr>
            <a:r>
              <a:rPr lang="en-US" i="1" dirty="0">
                <a:latin typeface="Arial" charset="0"/>
              </a:rPr>
              <a:t> </a:t>
            </a:r>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13</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420434205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Proactive about Advocacy</a:t>
            </a:r>
          </a:p>
        </p:txBody>
      </p:sp>
      <p:sp>
        <p:nvSpPr>
          <p:cNvPr id="3" name="Content Placeholder 2"/>
          <p:cNvSpPr>
            <a:spLocks noGrp="1"/>
          </p:cNvSpPr>
          <p:nvPr>
            <p:ph idx="1"/>
          </p:nvPr>
        </p:nvSpPr>
        <p:spPr/>
        <p:txBody>
          <a:bodyPr>
            <a:normAutofit fontScale="92500"/>
          </a:bodyPr>
          <a:lstStyle/>
          <a:p>
            <a:r>
              <a:rPr lang="en-US" dirty="0"/>
              <a:t>CSBA sponsored a bill to maintain school funding at pre-disaster levels for three years – despite enrollment declines</a:t>
            </a:r>
          </a:p>
          <a:p>
            <a:r>
              <a:rPr lang="en-US" dirty="0"/>
              <a:t>Federal grants (Project Serv) can be obtained post-crisis to fund counseling services and staff overtime</a:t>
            </a:r>
          </a:p>
          <a:p>
            <a:r>
              <a:rPr lang="en-US" dirty="0"/>
              <a:t>CDE’s Facilities and Transportation Services division helps LEAs in need of portable classrooms</a:t>
            </a:r>
          </a:p>
          <a:p>
            <a:r>
              <a:rPr lang="en-US" dirty="0"/>
              <a:t>FEMA provides assistance for cleanup and restoration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14</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366276319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t>It’s a Marathon, Not a Sprint</a:t>
            </a:r>
          </a:p>
        </p:txBody>
      </p:sp>
      <p:sp>
        <p:nvSpPr>
          <p:cNvPr id="3" name="Content Placeholder 2"/>
          <p:cNvSpPr>
            <a:spLocks noGrp="1"/>
          </p:cNvSpPr>
          <p:nvPr>
            <p:ph idx="1"/>
          </p:nvPr>
        </p:nvSpPr>
        <p:spPr>
          <a:xfrm>
            <a:off x="457200" y="876300"/>
            <a:ext cx="8229600" cy="3353594"/>
          </a:xfrm>
        </p:spPr>
        <p:txBody>
          <a:bodyPr>
            <a:normAutofit fontScale="92500" lnSpcReduction="10000"/>
          </a:bodyPr>
          <a:lstStyle/>
          <a:p>
            <a:pPr marL="0" indent="0">
              <a:buNone/>
            </a:pPr>
            <a:r>
              <a:rPr lang="en-US" dirty="0"/>
              <a:t>“Even now, the smell of smoke or the sound of fire alarms can be traumatic for students. When schools reopened, we intensified counseling at schools for students, staff, and families. Fifteen area school districts and agencies sent counselors, providing 120 psychologists and therapists, and we are continuing to provide support services.”  </a:t>
            </a:r>
          </a:p>
          <a:p>
            <a:pPr marL="0" indent="0">
              <a:buNone/>
            </a:pPr>
            <a:r>
              <a:rPr lang="en-US" dirty="0"/>
              <a:t> </a:t>
            </a:r>
            <a:r>
              <a:rPr lang="en-US" dirty="0">
                <a:latin typeface="Arial" charset="0"/>
              </a:rPr>
              <a:t>Diann Kitamura, Superintendent, Santa Rosa City Schools,</a:t>
            </a:r>
            <a:r>
              <a:rPr lang="en-US" dirty="0"/>
              <a:t> </a:t>
            </a:r>
            <a:r>
              <a:rPr lang="en-US" i="1" dirty="0"/>
              <a:t>California Schools Magazine</a:t>
            </a:r>
            <a:r>
              <a:rPr lang="en-US" dirty="0"/>
              <a:t> (Spring 2018) </a:t>
            </a:r>
          </a:p>
          <a:p>
            <a:pPr marL="0" indent="0">
              <a:buNone/>
            </a:pPr>
            <a:r>
              <a:rPr lang="en-US" i="1" dirty="0">
                <a:latin typeface="Arial" charset="0"/>
              </a:rPr>
              <a:t> </a:t>
            </a:r>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15</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390434021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play a unique role in crisis response </a:t>
            </a:r>
          </a:p>
        </p:txBody>
      </p:sp>
      <p:sp>
        <p:nvSpPr>
          <p:cNvPr id="3" name="Content Placeholder 2"/>
          <p:cNvSpPr>
            <a:spLocks noGrp="1"/>
          </p:cNvSpPr>
          <p:nvPr>
            <p:ph idx="1"/>
          </p:nvPr>
        </p:nvSpPr>
        <p:spPr/>
        <p:txBody>
          <a:bodyPr/>
          <a:lstStyle/>
          <a:p>
            <a:pPr marL="0" indent="0">
              <a:buNone/>
            </a:pPr>
            <a:r>
              <a:rPr lang="en-US" dirty="0"/>
              <a:t>“The deadly and devastating natural disasters reinforced a lesson we already know: our schools are the heart of the community and perhaps the most important anchor in the lives of the families we serve.”</a:t>
            </a:r>
          </a:p>
          <a:p>
            <a:pPr marL="0" indent="0">
              <a:buNone/>
            </a:pPr>
            <a:r>
              <a:rPr lang="en-US" dirty="0"/>
              <a:t>Laura Capps, Santa Barbara USD Board Member – </a:t>
            </a:r>
            <a:r>
              <a:rPr lang="en-US" i="1" dirty="0"/>
              <a:t>California Schools Magazine</a:t>
            </a:r>
            <a:r>
              <a:rPr lang="en-US" dirty="0"/>
              <a:t> (Spring 2018) </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85012632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play a unique role in crisis response</a:t>
            </a:r>
          </a:p>
        </p:txBody>
      </p:sp>
      <p:sp>
        <p:nvSpPr>
          <p:cNvPr id="3" name="Content Placeholder 2"/>
          <p:cNvSpPr>
            <a:spLocks noGrp="1"/>
          </p:cNvSpPr>
          <p:nvPr>
            <p:ph idx="1"/>
          </p:nvPr>
        </p:nvSpPr>
        <p:spPr/>
        <p:txBody>
          <a:bodyPr>
            <a:normAutofit/>
          </a:bodyPr>
          <a:lstStyle/>
          <a:p>
            <a:r>
              <a:rPr lang="en-US" dirty="0"/>
              <a:t>Schools act as the hub of a community</a:t>
            </a:r>
          </a:p>
          <a:p>
            <a:r>
              <a:rPr lang="en-US" dirty="0"/>
              <a:t>Schools care for the community’s most valuable resource – its children</a:t>
            </a:r>
          </a:p>
          <a:p>
            <a:r>
              <a:rPr lang="en-US" dirty="0"/>
              <a:t>Schools offer shelter and a rallying point in times of crisis </a:t>
            </a:r>
          </a:p>
          <a:p>
            <a:r>
              <a:rPr lang="en-US" dirty="0"/>
              <a:t>Resumption of school signals that the worst of the crisis is over</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3</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15949760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308372"/>
            <a:ext cx="8328660" cy="567928"/>
          </a:xfrm>
        </p:spPr>
        <p:txBody>
          <a:bodyPr/>
          <a:lstStyle/>
          <a:p>
            <a:r>
              <a:rPr lang="en-US" dirty="0">
                <a:latin typeface="Arial" charset="0"/>
              </a:rPr>
              <a:t>There is no substitute for strong relationships</a:t>
            </a:r>
          </a:p>
        </p:txBody>
      </p:sp>
      <p:sp>
        <p:nvSpPr>
          <p:cNvPr id="15362" name="Content Placeholder 2"/>
          <p:cNvSpPr>
            <a:spLocks noGrp="1"/>
          </p:cNvSpPr>
          <p:nvPr>
            <p:ph idx="1"/>
          </p:nvPr>
        </p:nvSpPr>
        <p:spPr/>
        <p:txBody>
          <a:bodyPr>
            <a:normAutofit lnSpcReduction="10000"/>
          </a:bodyPr>
          <a:lstStyle/>
          <a:p>
            <a:pPr marL="0" indent="0">
              <a:buNone/>
            </a:pPr>
            <a:r>
              <a:rPr lang="en-US" dirty="0">
                <a:latin typeface="Arial" charset="0"/>
              </a:rPr>
              <a:t>“It’s good to have emergency plans, but every crisis is unique and building strong relationships in advance is one of the most important things, especially with city officials, law enforcement officials, and other community based organizations.</a:t>
            </a:r>
          </a:p>
          <a:p>
            <a:pPr marL="0" indent="0">
              <a:buNone/>
            </a:pPr>
            <a:r>
              <a:rPr lang="en-US" dirty="0">
                <a:latin typeface="Arial" charset="0"/>
              </a:rPr>
              <a:t>Diann Kitamura, Superintendent, Santa Rosa City Schools,</a:t>
            </a:r>
            <a:r>
              <a:rPr lang="en-US" dirty="0"/>
              <a:t> </a:t>
            </a:r>
            <a:r>
              <a:rPr lang="en-US" i="1" dirty="0"/>
              <a:t>California Schools Magazine</a:t>
            </a:r>
            <a:r>
              <a:rPr lang="en-US" dirty="0"/>
              <a:t> (Spring 2018) </a:t>
            </a:r>
          </a:p>
          <a:p>
            <a:pPr marL="0" indent="0">
              <a:buNone/>
            </a:pPr>
            <a:r>
              <a:rPr lang="en-US" i="1" dirty="0">
                <a:latin typeface="Arial" charset="0"/>
              </a:rPr>
              <a:t> </a:t>
            </a:r>
          </a:p>
        </p:txBody>
      </p:sp>
      <p:sp>
        <p:nvSpPr>
          <p:cNvPr id="2" name="Date Placeholder 1"/>
          <p:cNvSpPr>
            <a:spLocks noGrp="1"/>
          </p:cNvSpPr>
          <p:nvPr>
            <p:ph type="dt" sz="half" idx="11"/>
          </p:nvPr>
        </p:nvSpPr>
        <p:spPr/>
        <p:txBody>
          <a:bodyPr/>
          <a:lstStyle/>
          <a:p>
            <a:pPr>
              <a:defRPr/>
            </a:pPr>
            <a:r>
              <a:rPr lang="en-US" dirty="0"/>
              <a:t>June 28, 2018</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4</a:t>
            </a:fld>
            <a:endParaRPr lang="en-US" dirty="0"/>
          </a:p>
        </p:txBody>
      </p:sp>
    </p:spTree>
    <p:extLst>
      <p:ext uri="{BB962C8B-B14F-4D97-AF65-F5344CB8AC3E}">
        <p14:creationId xmlns:p14="http://schemas.microsoft.com/office/powerpoint/2010/main" val="183431485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There is no substitute for strong relationships</a:t>
            </a:r>
            <a:endParaRPr lang="en-US" dirty="0"/>
          </a:p>
        </p:txBody>
      </p:sp>
      <p:sp>
        <p:nvSpPr>
          <p:cNvPr id="3" name="Content Placeholder 2"/>
          <p:cNvSpPr>
            <a:spLocks noGrp="1"/>
          </p:cNvSpPr>
          <p:nvPr>
            <p:ph idx="1"/>
          </p:nvPr>
        </p:nvSpPr>
        <p:spPr/>
        <p:txBody>
          <a:bodyPr>
            <a:normAutofit fontScale="92500" lnSpcReduction="10000"/>
          </a:bodyPr>
          <a:lstStyle/>
          <a:p>
            <a:r>
              <a:rPr lang="en-US" dirty="0"/>
              <a:t>Develop the right relationships before a crisis</a:t>
            </a:r>
          </a:p>
          <a:p>
            <a:r>
              <a:rPr lang="en-US" dirty="0"/>
              <a:t>Countywide disaster planning often </a:t>
            </a:r>
            <a:r>
              <a:rPr lang="en-US" dirty="0" smtClean="0"/>
              <a:t>occurs </a:t>
            </a:r>
            <a:r>
              <a:rPr lang="en-US" dirty="0"/>
              <a:t>without input from local LEAs</a:t>
            </a:r>
          </a:p>
          <a:p>
            <a:r>
              <a:rPr lang="en-US" dirty="0"/>
              <a:t>LEAs should work collaboratively with government, emergency response, law enforcement, and community groups</a:t>
            </a:r>
          </a:p>
          <a:p>
            <a:r>
              <a:rPr lang="en-US" dirty="0"/>
              <a:t>Make sure local LEAs participate in the planning process and that other agencies understand schools’ unique role</a:t>
            </a:r>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5</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24457647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Crisis response begins with crisis planning</a:t>
            </a:r>
            <a:endParaRPr lang="en-US" dirty="0"/>
          </a:p>
        </p:txBody>
      </p:sp>
      <p:sp>
        <p:nvSpPr>
          <p:cNvPr id="3" name="Content Placeholder 2"/>
          <p:cNvSpPr>
            <a:spLocks noGrp="1"/>
          </p:cNvSpPr>
          <p:nvPr>
            <p:ph idx="1"/>
          </p:nvPr>
        </p:nvSpPr>
        <p:spPr>
          <a:xfrm>
            <a:off x="457200" y="876300"/>
            <a:ext cx="8229600" cy="3353594"/>
          </a:xfrm>
        </p:spPr>
        <p:txBody>
          <a:bodyPr>
            <a:normAutofit fontScale="92500" lnSpcReduction="10000"/>
          </a:bodyPr>
          <a:lstStyle/>
          <a:p>
            <a:pPr lvl="0"/>
            <a:r>
              <a:rPr lang="en-US" dirty="0"/>
              <a:t>Stockpile food, water batteries, extra phone batteries, and generators</a:t>
            </a:r>
          </a:p>
          <a:p>
            <a:pPr lvl="0"/>
            <a:r>
              <a:rPr lang="en-US" dirty="0"/>
              <a:t>Prepare an emergency readiness plan</a:t>
            </a:r>
          </a:p>
          <a:p>
            <a:pPr lvl="0"/>
            <a:r>
              <a:rPr lang="en-US" dirty="0"/>
              <a:t>Conduct disaster preparedness drills</a:t>
            </a:r>
          </a:p>
          <a:p>
            <a:pPr lvl="0"/>
            <a:r>
              <a:rPr lang="en-US" dirty="0"/>
              <a:t>Develop a communications plan to keep students and staff informed</a:t>
            </a:r>
          </a:p>
          <a:p>
            <a:r>
              <a:rPr lang="en-US" dirty="0"/>
              <a:t> Be prepared to serve as a community shelter</a:t>
            </a:r>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6</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37885909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Crisis response begins with crisis planning</a:t>
            </a:r>
            <a:endParaRPr lang="en-US" dirty="0"/>
          </a:p>
        </p:txBody>
      </p:sp>
      <p:sp>
        <p:nvSpPr>
          <p:cNvPr id="3" name="Content Placeholder 2"/>
          <p:cNvSpPr>
            <a:spLocks noGrp="1"/>
          </p:cNvSpPr>
          <p:nvPr>
            <p:ph idx="1"/>
          </p:nvPr>
        </p:nvSpPr>
        <p:spPr>
          <a:xfrm>
            <a:off x="457200" y="876300"/>
            <a:ext cx="8229600" cy="3353594"/>
          </a:xfrm>
        </p:spPr>
        <p:txBody>
          <a:bodyPr>
            <a:normAutofit lnSpcReduction="10000"/>
          </a:bodyPr>
          <a:lstStyle/>
          <a:p>
            <a:pPr lvl="0"/>
            <a:r>
              <a:rPr lang="en-US" dirty="0"/>
              <a:t>Ensure updates are available in the different home languages spoken by district families</a:t>
            </a:r>
          </a:p>
          <a:p>
            <a:pPr lvl="0"/>
            <a:r>
              <a:rPr lang="en-US" dirty="0"/>
              <a:t>Prepare for donations</a:t>
            </a:r>
          </a:p>
          <a:p>
            <a:pPr lvl="0"/>
            <a:r>
              <a:rPr lang="en-US" dirty="0"/>
              <a:t>Plan for transportation, especially for students and staff with disabilities</a:t>
            </a:r>
          </a:p>
          <a:p>
            <a:pPr lvl="0"/>
            <a:r>
              <a:rPr lang="en-US" dirty="0"/>
              <a:t>Help find care and activities for children when schools are closed</a:t>
            </a:r>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7</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52310898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When the crisis is over, the work begins</a:t>
            </a:r>
            <a:endParaRPr lang="en-US" dirty="0"/>
          </a:p>
        </p:txBody>
      </p:sp>
      <p:sp>
        <p:nvSpPr>
          <p:cNvPr id="3" name="Content Placeholder 2"/>
          <p:cNvSpPr>
            <a:spLocks noGrp="1"/>
          </p:cNvSpPr>
          <p:nvPr>
            <p:ph idx="1"/>
          </p:nvPr>
        </p:nvSpPr>
        <p:spPr>
          <a:xfrm>
            <a:off x="457200" y="876300"/>
            <a:ext cx="8229600" cy="3353594"/>
          </a:xfrm>
        </p:spPr>
        <p:txBody>
          <a:bodyPr>
            <a:normAutofit/>
          </a:bodyPr>
          <a:lstStyle/>
          <a:p>
            <a:pPr marL="0" indent="0">
              <a:buNone/>
            </a:pPr>
            <a:r>
              <a:rPr lang="en-US" dirty="0"/>
              <a:t>“A little more than a third of the students who lost their homes have not returned.”</a:t>
            </a:r>
          </a:p>
          <a:p>
            <a:pPr marL="0" indent="0">
              <a:buNone/>
            </a:pPr>
            <a:r>
              <a:rPr lang="en-US" dirty="0"/>
              <a:t>Jenni Klose, Santa Rosa City Schools Board President – </a:t>
            </a:r>
            <a:r>
              <a:rPr lang="en-US" i="1" dirty="0"/>
              <a:t>California Schools Magazine</a:t>
            </a:r>
            <a:r>
              <a:rPr lang="en-US" dirty="0"/>
              <a:t> (Spring 2018) </a:t>
            </a:r>
          </a:p>
          <a:p>
            <a:pPr marL="0" indent="0">
              <a:buNone/>
            </a:pPr>
            <a:endParaRPr lang="en-US" dirty="0"/>
          </a:p>
          <a:p>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8</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27286409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72"/>
            <a:ext cx="8366760" cy="567928"/>
          </a:xfrm>
        </p:spPr>
        <p:txBody>
          <a:bodyPr/>
          <a:lstStyle/>
          <a:p>
            <a:r>
              <a:rPr lang="en-US" dirty="0">
                <a:latin typeface="Arial" charset="0"/>
              </a:rPr>
              <a:t>When the crisis is over, the work begins</a:t>
            </a:r>
            <a:endParaRPr lang="en-US" dirty="0"/>
          </a:p>
        </p:txBody>
      </p:sp>
      <p:sp>
        <p:nvSpPr>
          <p:cNvPr id="3" name="Content Placeholder 2"/>
          <p:cNvSpPr>
            <a:spLocks noGrp="1"/>
          </p:cNvSpPr>
          <p:nvPr>
            <p:ph idx="1"/>
          </p:nvPr>
        </p:nvSpPr>
        <p:spPr>
          <a:xfrm>
            <a:off x="457200" y="876300"/>
            <a:ext cx="8229600" cy="3353594"/>
          </a:xfrm>
        </p:spPr>
        <p:txBody>
          <a:bodyPr>
            <a:normAutofit fontScale="85000" lnSpcReduction="20000"/>
          </a:bodyPr>
          <a:lstStyle/>
          <a:p>
            <a:pPr marL="0" indent="0">
              <a:buNone/>
            </a:pPr>
            <a:r>
              <a:rPr lang="en-US" dirty="0"/>
              <a:t>Schools must work with partners to address:</a:t>
            </a:r>
          </a:p>
          <a:p>
            <a:pPr marL="0" indent="0">
              <a:buNone/>
            </a:pPr>
            <a:r>
              <a:rPr lang="en-US" dirty="0"/>
              <a:t>Student displacement and homelessness</a:t>
            </a:r>
          </a:p>
          <a:p>
            <a:pPr marL="0" indent="0">
              <a:buNone/>
            </a:pPr>
            <a:r>
              <a:rPr lang="en-US" dirty="0"/>
              <a:t>Trauma</a:t>
            </a:r>
          </a:p>
          <a:p>
            <a:pPr marL="0" indent="0">
              <a:buNone/>
            </a:pPr>
            <a:r>
              <a:rPr lang="en-US" dirty="0"/>
              <a:t>Reduced enrollment</a:t>
            </a:r>
          </a:p>
          <a:p>
            <a:pPr marL="0" indent="0">
              <a:buNone/>
            </a:pPr>
            <a:r>
              <a:rPr lang="en-US" dirty="0"/>
              <a:t>Diminished learning time</a:t>
            </a:r>
          </a:p>
          <a:p>
            <a:pPr marL="0" indent="0">
              <a:buNone/>
            </a:pPr>
            <a:r>
              <a:rPr lang="en-US" dirty="0"/>
              <a:t>Financial loss</a:t>
            </a:r>
          </a:p>
          <a:p>
            <a:pPr marL="0" indent="0">
              <a:buNone/>
            </a:pPr>
            <a:r>
              <a:rPr lang="en-US" dirty="0"/>
              <a:t>Rebuilding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9</a:t>
            </a:fld>
            <a:endParaRPr lang="en-US" dirty="0"/>
          </a:p>
        </p:txBody>
      </p:sp>
      <p:sp>
        <p:nvSpPr>
          <p:cNvPr id="5" name="Date Placeholder 4"/>
          <p:cNvSpPr>
            <a:spLocks noGrp="1"/>
          </p:cNvSpPr>
          <p:nvPr>
            <p:ph type="dt" sz="half" idx="11"/>
          </p:nvPr>
        </p:nvSpPr>
        <p:spPr/>
        <p:txBody>
          <a:bodyPr/>
          <a:lstStyle/>
          <a:p>
            <a:pPr>
              <a:defRPr/>
            </a:pPr>
            <a:r>
              <a:rPr lang="en-US" dirty="0"/>
              <a:t>June 28, 2018</a:t>
            </a:r>
          </a:p>
        </p:txBody>
      </p:sp>
    </p:spTree>
    <p:extLst>
      <p:ext uri="{BB962C8B-B14F-4D97-AF65-F5344CB8AC3E}">
        <p14:creationId xmlns:p14="http://schemas.microsoft.com/office/powerpoint/2010/main" val="3382204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ial CSBA Template 16-9">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0" rIns="91440" bIns="0" numCol="1" anchor="t" anchorCtr="0" compatLnSpc="1">
        <a:prstTxWarp prst="textNoShape">
          <a:avLst/>
        </a:prstTxWarp>
        <a:normAutofit fontScale="85000" lnSpcReduction="10000"/>
      </a:bodyPr>
      <a:lstStyle>
        <a:defPPr defTabSz="914400">
          <a:defRPr sz="2800" dirty="0" smtClean="0">
            <a:solidFill>
              <a:srgbClr val="06557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CSBA_PPT_Widescreen_Modern</Template>
  <TotalTime>1024</TotalTime>
  <Words>883</Words>
  <Application>Microsoft Office PowerPoint</Application>
  <PresentationFormat>On-screen Show (16:9)</PresentationFormat>
  <Paragraphs>128</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Official CSBA Template 16-9</vt:lpstr>
      <vt:lpstr>Partners in Crisis</vt:lpstr>
      <vt:lpstr>Schools play a unique role in crisis response </vt:lpstr>
      <vt:lpstr>Schools play a unique role in crisis response</vt:lpstr>
      <vt:lpstr>There is no substitute for strong relationships</vt:lpstr>
      <vt:lpstr>There is no substitute for strong relationships</vt:lpstr>
      <vt:lpstr>Crisis response begins with crisis planning</vt:lpstr>
      <vt:lpstr>Crisis response begins with crisis planning</vt:lpstr>
      <vt:lpstr>When the crisis is over, the work begins</vt:lpstr>
      <vt:lpstr>When the crisis is over, the work begins</vt:lpstr>
      <vt:lpstr>Communication is Key</vt:lpstr>
      <vt:lpstr>Communication is Key</vt:lpstr>
      <vt:lpstr>Communication is Key</vt:lpstr>
      <vt:lpstr>Be Proactive About Advocacy</vt:lpstr>
      <vt:lpstr>Be Proactive about Advocacy</vt:lpstr>
      <vt:lpstr>It’s a Marathon, Not a Sprint</vt:lpstr>
    </vt:vector>
  </TitlesOfParts>
  <Company>California School Boards Assocation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Scott Hamilton</dc:creator>
  <cp:lastModifiedBy>user</cp:lastModifiedBy>
  <cp:revision>93</cp:revision>
  <cp:lastPrinted>2016-08-11T00:51:19Z</cp:lastPrinted>
  <dcterms:created xsi:type="dcterms:W3CDTF">2016-06-23T23:04:51Z</dcterms:created>
  <dcterms:modified xsi:type="dcterms:W3CDTF">2018-06-28T16:10:26Z</dcterms:modified>
</cp:coreProperties>
</file>