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6" r:id="rId3"/>
    <p:sldId id="293" r:id="rId4"/>
    <p:sldId id="325" r:id="rId5"/>
    <p:sldId id="271" r:id="rId6"/>
    <p:sldId id="294" r:id="rId7"/>
    <p:sldId id="267" r:id="rId8"/>
    <p:sldId id="340" r:id="rId9"/>
    <p:sldId id="341" r:id="rId10"/>
    <p:sldId id="297" r:id="rId11"/>
    <p:sldId id="260" r:id="rId12"/>
    <p:sldId id="319" r:id="rId13"/>
    <p:sldId id="318" r:id="rId14"/>
    <p:sldId id="317" r:id="rId15"/>
    <p:sldId id="320" r:id="rId16"/>
    <p:sldId id="323" r:id="rId17"/>
    <p:sldId id="322" r:id="rId18"/>
    <p:sldId id="342" r:id="rId19"/>
    <p:sldId id="343" r:id="rId2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6" autoAdjust="0"/>
  </p:normalViewPr>
  <p:slideViewPr>
    <p:cSldViewPr>
      <p:cViewPr>
        <p:scale>
          <a:sx n="75" d="100"/>
          <a:sy n="75" d="100"/>
        </p:scale>
        <p:origin x="-6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504"/>
    </p:cViewPr>
  </p:sorter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Nearly 20 percent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6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where the state government spends taxpayer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F2D07-ADA5-43BF-8B14-B601964B9F5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7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revenues unclaimed property </a:t>
            </a:r>
          </a:p>
          <a:p>
            <a:r>
              <a:rPr lang="en-US" dirty="0" smtClean="0"/>
              <a:t>Expenditure actions in </a:t>
            </a:r>
            <a:r>
              <a:rPr lang="en-US" dirty="0" err="1" smtClean="0"/>
              <a:t>clude</a:t>
            </a:r>
            <a:r>
              <a:rPr lang="en-US" dirty="0" smtClean="0"/>
              <a:t> $1.7 billion reduce k-14 costs associated with RDA</a:t>
            </a:r>
          </a:p>
          <a:p>
            <a:r>
              <a:rPr lang="en-US" dirty="0" smtClean="0"/>
              <a:t>Other includes $1.5 billion</a:t>
            </a:r>
            <a:r>
              <a:rPr lang="en-US" baseline="0" dirty="0" smtClean="0"/>
              <a:t> in RDA assets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1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Ghost of Christmas </a:t>
            </a:r>
            <a:r>
              <a:rPr lang="en-US" baseline="0" dirty="0" smtClean="0"/>
              <a:t>present: </a:t>
            </a:r>
            <a:r>
              <a:rPr lang="en-US" dirty="0" smtClean="0"/>
              <a:t>I see a vacant</a:t>
            </a:r>
            <a:r>
              <a:rPr lang="en-US" baseline="0" dirty="0" smtClean="0"/>
              <a:t> seat in the poor chimney corner, I see a little crutch without an owner. If these shadows remain unaltered by the future, the child will die.</a:t>
            </a:r>
          </a:p>
          <a:p>
            <a:r>
              <a:rPr lang="en-US" baseline="0" dirty="0" smtClean="0"/>
              <a:t>Oh no kinds spirit, recants and changes ways and the world is a better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014890" y="6308725"/>
            <a:ext cx="8732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014890" y="6059488"/>
            <a:ext cx="8732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6842601" y="5803900"/>
            <a:ext cx="33877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147083" y="5803900"/>
            <a:ext cx="41560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81" y="6407150"/>
            <a:ext cx="990124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7778273" y="6484938"/>
            <a:ext cx="464503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7820183" y="6389688"/>
            <a:ext cx="380683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7991078" y="6308725"/>
            <a:ext cx="8731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01290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04465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076485" y="6407150"/>
            <a:ext cx="15716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7831693" y="6346825"/>
            <a:ext cx="337027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037671" y="6259513"/>
            <a:ext cx="31433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022113" y="6276975"/>
            <a:ext cx="24448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006556" y="6286500"/>
            <a:ext cx="17463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7998698" y="6113463"/>
            <a:ext cx="15717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043148" y="6251575"/>
            <a:ext cx="50641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7904163" y="6191250"/>
            <a:ext cx="244475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7949088" y="6191250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7949088" y="6148388"/>
            <a:ext cx="94298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7949088" y="6130925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7991078" y="6059488"/>
            <a:ext cx="8731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006238" y="6156325"/>
            <a:ext cx="24448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7949565" y="6103938"/>
            <a:ext cx="8382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7984410" y="6096000"/>
            <a:ext cx="15716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461805" y="5803900"/>
            <a:ext cx="47672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o.ca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Fiscal Outlook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Legislative Analyst’s Office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November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27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2012</a:t>
            </a:r>
          </a:p>
          <a:p>
            <a:pPr lvl="1"/>
            <a:endParaRPr lang="en-US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LAO Fiscal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 Revenues for Five Years</a:t>
            </a:r>
          </a:p>
          <a:p>
            <a:r>
              <a:rPr lang="en-US" dirty="0" smtClean="0"/>
              <a:t>Forecast Expenditures for Five Years</a:t>
            </a:r>
          </a:p>
          <a:p>
            <a:r>
              <a:rPr lang="en-US" dirty="0" smtClean="0"/>
              <a:t>Subtract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Christmas </a:t>
            </a:r>
            <a:r>
              <a:rPr lang="en-US" dirty="0" smtClean="0"/>
              <a:t>Carol</a:t>
            </a:r>
            <a:br>
              <a:rPr lang="en-US" dirty="0" smtClean="0"/>
            </a:br>
            <a:r>
              <a:rPr lang="en-US" dirty="0" smtClean="0"/>
              <a:t>by  </a:t>
            </a:r>
            <a:r>
              <a:rPr lang="en-US" dirty="0"/>
              <a:t>Charles Dickens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43726"/>
            <a:ext cx="3886200" cy="583991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prices</a:t>
            </a:r>
            <a:r>
              <a:rPr lang="en-US" baseline="0" dirty="0" smtClean="0"/>
              <a:t> now recovering after steep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/>
          </a:p>
        </p:txBody>
      </p:sp>
      <p:pic>
        <p:nvPicPr>
          <p:cNvPr id="15362" name="Picture 2" descr="C:\Users\momalley\AppData\Local\Microsoft\Windows\Temporary Internet Files\Content.Outlook\V4E341AS\Chapter 2 Figure 5 - Home Prices Recovering After Steep Dec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2" y="0"/>
            <a:ext cx="83563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0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Activity is forecast to recover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/>
          </a:p>
        </p:txBody>
      </p:sp>
      <p:pic>
        <p:nvPicPr>
          <p:cNvPr id="14338" name="Picture 2" descr="C:\Users\momalley\AppData\Local\Microsoft\Windows\Temporary Internet Files\Content.Outlook\V4E341AS\Chapter 2 Figure 6 - California Building Activity Is Forecast Re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08" y="0"/>
            <a:ext cx="79899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9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Taxable sales are</a:t>
            </a:r>
            <a:r>
              <a:rPr lang="en-US" baseline="0" dirty="0" smtClean="0"/>
              <a:t> forecast to grow modestly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/>
          </a:p>
        </p:txBody>
      </p:sp>
      <p:pic>
        <p:nvPicPr>
          <p:cNvPr id="13314" name="Picture 2" descr="C:\Users\momalley\AppData\Local\Microsoft\Windows\Temporary Internet Files\Content.Outlook\V4E341AS\Chapter 2 Figure 11 - Taxable Sales Are Forecast to Grow Modestly as a Share of Personal Inco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9" y="0"/>
            <a:ext cx="80936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0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in California</a:t>
            </a:r>
            <a:r>
              <a:rPr lang="en-US" baseline="0" dirty="0" smtClean="0"/>
              <a:t> Recovering Slowly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/>
          </a:p>
        </p:txBody>
      </p:sp>
      <p:pic>
        <p:nvPicPr>
          <p:cNvPr id="16386" name="Picture 2" descr="C:\Users\momalley\AppData\Local\Microsoft\Windows\Temporary Internet Files\Content.Outlook\V4E341AS\Chapter 2  Figure 4 - Jobs in California Recovering Much More Slowly Than in PRior Recover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08" y="0"/>
            <a:ext cx="81319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projections</a:t>
            </a:r>
            <a:r>
              <a:rPr lang="en-US" baseline="0" dirty="0" smtClean="0"/>
              <a:t> of GF Condition is no corrective actions are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/>
          </a:p>
        </p:txBody>
      </p:sp>
      <p:pic>
        <p:nvPicPr>
          <p:cNvPr id="19458" name="Picture 2" descr="C:\Users\momalley\AppData\Local\Microsoft\Windows\Temporary Internet Files\Content.Outlook\V4E341AS\Chapter 1 Figure 1 - LAO Projections of General Fund Condition If No Corrective Actions Are Tak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915400" cy="492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Forecasted Operating Surpluses Beginning in 2014-15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/>
          </a:p>
        </p:txBody>
      </p:sp>
      <p:pic>
        <p:nvPicPr>
          <p:cNvPr id="18434" name="Picture 2" descr="C:\Users\momalley\AppData\Local\Microsoft\Windows\Temporary Internet Files\Content.Outlook\V4E341AS\Chapter 1 Figure 2 - Forecasted Operating Surpluses Beginning in 2014-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44" y="0"/>
            <a:ext cx="8413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5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LAO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Local Government Timeline</a:t>
            </a:r>
          </a:p>
          <a:p>
            <a:r>
              <a:rPr lang="en-US" dirty="0" smtClean="0"/>
              <a:t>Property Tax Primer</a:t>
            </a:r>
          </a:p>
          <a:p>
            <a:r>
              <a:rPr lang="en-US" dirty="0" smtClean="0"/>
              <a:t>Insufficient </a:t>
            </a:r>
            <a:r>
              <a:rPr lang="en-US" dirty="0"/>
              <a:t>ERAF</a:t>
            </a:r>
          </a:p>
          <a:p>
            <a:r>
              <a:rPr lang="en-US" dirty="0"/>
              <a:t>Cal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name. Last name @lao.ca.gov</a:t>
            </a:r>
          </a:p>
          <a:p>
            <a:pPr lvl="1"/>
            <a:r>
              <a:rPr lang="en-US" dirty="0"/>
              <a:t>Marianne O’Malley</a:t>
            </a:r>
          </a:p>
          <a:p>
            <a:pPr lvl="1"/>
            <a:r>
              <a:rPr lang="en-US" dirty="0"/>
              <a:t>Brian </a:t>
            </a:r>
            <a:r>
              <a:rPr lang="en-US" dirty="0" err="1"/>
              <a:t>Uhler</a:t>
            </a:r>
            <a:r>
              <a:rPr lang="en-US" dirty="0"/>
              <a:t> (local </a:t>
            </a:r>
            <a:r>
              <a:rPr lang="en-US" dirty="0" smtClean="0"/>
              <a:t>finance) </a:t>
            </a:r>
            <a:endParaRPr lang="en-US" dirty="0"/>
          </a:p>
          <a:p>
            <a:pPr lvl="1"/>
            <a:r>
              <a:rPr lang="en-US" dirty="0" smtClean="0"/>
              <a:t>Chas Alamo (sales and property tax forecast)</a:t>
            </a:r>
          </a:p>
          <a:p>
            <a:r>
              <a:rPr lang="en-US" dirty="0" smtClean="0"/>
              <a:t>Legislative Analyst’s Office: </a:t>
            </a:r>
            <a:r>
              <a:rPr lang="en-US" dirty="0" smtClean="0">
                <a:hlinkClick r:id="rId3"/>
              </a:rPr>
              <a:t>www.lao.ca.gov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LAO?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1941</a:t>
            </a:r>
          </a:p>
          <a:p>
            <a:r>
              <a:rPr lang="en-US" dirty="0" smtClean="0"/>
              <a:t>Nonpartisan, Independent Staff to the Legislature</a:t>
            </a:r>
          </a:p>
          <a:p>
            <a:r>
              <a:rPr lang="en-US" dirty="0" smtClean="0"/>
              <a:t>Provides Fiscal and Policy Analysis—Particularly on Budget-Related Matters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Revision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2011-12 Ended in Deficit</a:t>
            </a:r>
          </a:p>
          <a:p>
            <a:r>
              <a:rPr lang="en-US" dirty="0" smtClean="0"/>
              <a:t>2012-13 Projected Budget Gap </a:t>
            </a:r>
          </a:p>
          <a:p>
            <a:r>
              <a:rPr lang="en-US" dirty="0" smtClean="0"/>
              <a:t>Total </a:t>
            </a:r>
            <a:r>
              <a:rPr lang="en-US" baseline="0" dirty="0" smtClean="0"/>
              <a:t>Actions Needed = </a:t>
            </a:r>
            <a:r>
              <a:rPr lang="en-US" dirty="0" smtClean="0"/>
              <a:t>$15.7 Billion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General Fund Budget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24"/>
          <p:cNvSpPr>
            <a:spLocks noChangeShapeType="1"/>
          </p:cNvSpPr>
          <p:nvPr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7862" y="1905000"/>
            <a:ext cx="62563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z="2200" dirty="0" smtClean="0">
                <a:solidFill>
                  <a:srgbClr val="FFFF99"/>
                </a:solidFill>
                <a:latin typeface="Helvetica" pitchFamily="34" charset="0"/>
              </a:rPr>
              <a:t>Spending by Program, 2011-12</a:t>
            </a:r>
            <a:endParaRPr lang="en-US" sz="2200" dirty="0">
              <a:solidFill>
                <a:srgbClr val="FFFF99"/>
              </a:solidFill>
              <a:latin typeface="Helvetic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3127"/>
            <a:ext cx="6096000" cy="3997673"/>
          </a:xfrm>
          <a:prstGeom prst="rect">
            <a:avLst/>
          </a:prstGeom>
        </p:spPr>
      </p:pic>
      <p:sp>
        <p:nvSpPr>
          <p:cNvPr id="8" name="Slide Number Placeholder 3"/>
          <p:cNvSpPr txBox="1">
            <a:spLocks/>
          </p:cNvSpPr>
          <p:nvPr/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A660B6AB-30A7-463E-946F-9D74FA8EFF9D}" type="slidenum">
              <a:rPr lang="en-US" sz="1200" smtClean="0">
                <a:solidFill>
                  <a:schemeClr val="bg2"/>
                </a:solidFill>
              </a:rPr>
              <a:pPr algn="r"/>
              <a:t>3</a:t>
            </a:fld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to Close the </a:t>
            </a:r>
            <a:br>
              <a:rPr lang="en-US" dirty="0" smtClean="0"/>
            </a:br>
            <a:r>
              <a:rPr lang="en-US" dirty="0" smtClean="0"/>
              <a:t>2012-13 Budget Gap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Billions)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88369"/>
              </p:ext>
            </p:extLst>
          </p:nvPr>
        </p:nvGraphicFramePr>
        <p:xfrm>
          <a:off x="838201" y="2514600"/>
          <a:ext cx="7467599" cy="304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199"/>
                <a:gridCol w="1295400"/>
              </a:tblGrid>
              <a:tr h="403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/>
                    </a:solidFill>
                  </a:tcPr>
                </a:tc>
              </a:tr>
              <a:tr h="403818">
                <a:tc>
                  <a:txBody>
                    <a:bodyPr/>
                    <a:lstStyle/>
                    <a:p>
                      <a:r>
                        <a:rPr lang="en-US" dirty="0" smtClean="0"/>
                        <a:t>Tax Revenues From Proposition 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$8.5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Related Proposition 98 Increase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-2.9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Revenues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 Actions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dirty="0" smtClean="0"/>
                        <a:t>Borrowing/Funding Shifts/One-Time Revenues</a:t>
                      </a:r>
                      <a:endParaRPr lang="en-US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448073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   </a:t>
                      </a:r>
                      <a:r>
                        <a:rPr lang="en-US" b="1" dirty="0" smtClean="0"/>
                        <a:t>Total Solutions</a:t>
                      </a:r>
                      <a:endParaRPr lang="en-US" b="1" dirty="0"/>
                    </a:p>
                  </a:txBody>
                  <a:tcPr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$16.4</a:t>
                      </a:r>
                      <a:endParaRPr lang="en-US" b="1" dirty="0"/>
                    </a:p>
                  </a:txBody>
                  <a:tcPr marL="45720" marR="27432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2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Things to Watch: Risks</a:t>
            </a:r>
            <a:r>
              <a:rPr lang="en-US" baseline="0" dirty="0" smtClean="0"/>
              <a:t> in 2012-13 Budget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Proposition</a:t>
            </a:r>
            <a:r>
              <a:rPr lang="en-US" strike="sngStrike" baseline="0" dirty="0" smtClean="0"/>
              <a:t> 30—$8.5 billion</a:t>
            </a:r>
          </a:p>
          <a:p>
            <a:r>
              <a:rPr lang="en-US" dirty="0" smtClean="0"/>
              <a:t>RDA funds—$3.2 Billion</a:t>
            </a:r>
          </a:p>
          <a:p>
            <a:r>
              <a:rPr lang="en-US" dirty="0" smtClean="0"/>
              <a:t>Revenues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State’s General Fund:</a:t>
            </a:r>
            <a:br>
              <a:rPr lang="en-US" dirty="0" smtClean="0"/>
            </a:br>
            <a:r>
              <a:rPr lang="en-US" dirty="0" smtClean="0"/>
              <a:t>2012-13 Revenues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09800"/>
            <a:ext cx="5943600" cy="389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4500"/>
            <a:ext cx="8523057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2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8684096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26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15457</TotalTime>
  <Words>340</Words>
  <Application>Microsoft Office PowerPoint</Application>
  <PresentationFormat>On-screen Show (4:3)</PresentationFormat>
  <Paragraphs>86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LAO Slide Template</vt:lpstr>
      <vt:lpstr>Drawing</vt:lpstr>
      <vt:lpstr>Fiscal Outlook</vt:lpstr>
      <vt:lpstr>What Is the LAO?</vt:lpstr>
      <vt:lpstr>May Revision 2012</vt:lpstr>
      <vt:lpstr>State General Fund Budget </vt:lpstr>
      <vt:lpstr>Actions to Close the  2012-13 Budget Gap</vt:lpstr>
      <vt:lpstr>Key Things to Watch: Risks in 2012-13 Budget Plan</vt:lpstr>
      <vt:lpstr>The State’s General Fund: 2012-13 Revenues</vt:lpstr>
      <vt:lpstr>PowerPoint Presentation</vt:lpstr>
      <vt:lpstr>PowerPoint Presentation</vt:lpstr>
      <vt:lpstr>November LAO Fiscal Forecast</vt:lpstr>
      <vt:lpstr>A Christmas Carol by  Charles Dickens</vt:lpstr>
      <vt:lpstr>Home prices now recovering after steep decline</vt:lpstr>
      <vt:lpstr>Building Activity is forecast to recover</vt:lpstr>
      <vt:lpstr>Taxable sales are forecast to grow modestly</vt:lpstr>
      <vt:lpstr>Jobs in California Recovering Slowly</vt:lpstr>
      <vt:lpstr>LAO projections of GF Condition is no corrective actions are taken</vt:lpstr>
      <vt:lpstr>Forecasted Operating Surpluses Beginning in 2014-15</vt:lpstr>
      <vt:lpstr>Upcoming LAO Publications</vt:lpstr>
      <vt:lpstr>Other Resources </vt:lpstr>
    </vt:vector>
  </TitlesOfParts>
  <Company>LAO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Win7Profile LAO</dc:creator>
  <cp:lastModifiedBy>David Liebler</cp:lastModifiedBy>
  <cp:revision>39</cp:revision>
  <cp:lastPrinted>1999-02-23T23:49:22Z</cp:lastPrinted>
  <dcterms:created xsi:type="dcterms:W3CDTF">2012-05-07T22:40:24Z</dcterms:created>
  <dcterms:modified xsi:type="dcterms:W3CDTF">2012-12-04T18:54:58Z</dcterms:modified>
</cp:coreProperties>
</file>