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7" r:id="rId3"/>
    <p:sldId id="257" r:id="rId4"/>
    <p:sldId id="274" r:id="rId5"/>
    <p:sldId id="273" r:id="rId6"/>
    <p:sldId id="275" r:id="rId7"/>
    <p:sldId id="265" r:id="rId8"/>
    <p:sldId id="290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7D63F-0464-4E60-A180-368D319536C7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6B8C-DD4D-4CF3-9AFD-1E0BA104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6B8C-DD4D-4CF3-9AFD-1E0BA10439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5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6B8C-DD4D-4CF3-9AFD-1E0BA10439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8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6B8C-DD4D-4CF3-9AFD-1E0BA10439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2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6B8C-DD4D-4CF3-9AFD-1E0BA10439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6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6B8C-DD4D-4CF3-9AFD-1E0BA10439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1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6B8C-DD4D-4CF3-9AFD-1E0BA10439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6B8C-DD4D-4CF3-9AFD-1E0BA10439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7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6B8C-DD4D-4CF3-9AFD-1E0BA10439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6B8C-DD4D-4CF3-9AFD-1E0BA10439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1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13" descr="PPP_SHIGH_TLE_Circuit_Wave2.png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15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4495800" cy="11430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0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2006"/>
            <a:ext cx="9143999" cy="45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03"/>
            <a:ext cx="9144000" cy="100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4D6A99D9-177A-4C66-9BB1-3B2404FFD10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4281C6E4-EA18-4A83-B2C2-19E7D359C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3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3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3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 descr="PPP_SHIGH_TLE_Circuit_Wave2.png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6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9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4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99D9-177A-4C66-9BB1-3B2404FFD10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1C6E4-EA18-4A83-B2C2-19E7D359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gif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2.pn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jpeg"/><Relationship Id="rId9" Type="http://schemas.openxmlformats.org/officeDocument/2006/relationships/image" Target="../media/image35.gif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7557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California State Association of Counties</a:t>
            </a:r>
            <a:br>
              <a:rPr lang="en-US" sz="3600" dirty="0" smtClean="0"/>
            </a:br>
            <a:r>
              <a:rPr lang="en-US" sz="3600" dirty="0" smtClean="0"/>
              <a:t>Innovation Summit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November 26, 2012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495800" cy="1143000"/>
          </a:xfrm>
        </p:spPr>
        <p:txBody>
          <a:bodyPr/>
          <a:lstStyle/>
          <a:p>
            <a:pPr algn="l"/>
            <a:r>
              <a:rPr lang="en-US" dirty="0" smtClean="0"/>
              <a:t>Richard Sanchez</a:t>
            </a:r>
          </a:p>
          <a:p>
            <a:pPr algn="l"/>
            <a:r>
              <a:rPr lang="en-US" sz="2000" dirty="0" smtClean="0"/>
              <a:t>Chief Information Officer</a:t>
            </a:r>
            <a:endParaRPr lang="en-US" sz="2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99" y="4724400"/>
            <a:ext cx="165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53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Global Economic Crisis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Increased Demand for Services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Requirement to Streamline Processes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Q</a:t>
            </a:r>
            <a:r>
              <a:rPr lang="en-US" sz="2800" dirty="0" smtClean="0">
                <a:solidFill>
                  <a:schemeClr val="bg1"/>
                </a:solidFill>
              </a:rPr>
              <a:t>uick Hit Information Technology Solutions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Reduced Printing &amp; Used Double Sided Printing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Configured Smaller Fonts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PC Off-hour Shut Down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Eliminated over 15,000 Unused Phone &amp; Fax lines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Extended Technology Refresh Cycles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Set Video and Tele-Conference Service Agreements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Vendor Master Agreements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County IT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45" y="76200"/>
            <a:ext cx="872456" cy="8724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04800" y="1371600"/>
            <a:ext cx="3048000" cy="1828800"/>
            <a:chOff x="304800" y="1828800"/>
            <a:chExt cx="2755681" cy="1385358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40" y="1828800"/>
              <a:ext cx="2133600" cy="1385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04800" y="1828800"/>
              <a:ext cx="27556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Over 60 data centers</a:t>
              </a:r>
              <a:endPara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80159" y="1714501"/>
            <a:ext cx="2450881" cy="1499657"/>
            <a:chOff x="5480159" y="1714501"/>
            <a:chExt cx="2450881" cy="1499657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714501"/>
              <a:ext cx="1257299" cy="1257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480159" y="2814048"/>
              <a:ext cx="24508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Over 4,000 IT staff</a:t>
              </a:r>
              <a:endParaRPr lang="en-US" sz="2000" b="1" cap="none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80159" y="3758497"/>
            <a:ext cx="2673241" cy="2249128"/>
            <a:chOff x="3058274" y="2783048"/>
            <a:chExt cx="2673241" cy="2249128"/>
          </a:xfrm>
        </p:grpSpPr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775" y="2783048"/>
              <a:ext cx="1647825" cy="1746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058274" y="4324290"/>
              <a:ext cx="267324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108,000 email accounts in 110 email servers</a:t>
              </a:r>
              <a:endParaRPr lang="en-US" sz="2000" b="1" cap="none" spc="0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" y="4179199"/>
            <a:ext cx="2450881" cy="1828426"/>
            <a:chOff x="381000" y="4179199"/>
            <a:chExt cx="2450881" cy="1828426"/>
          </a:xfrm>
        </p:grpSpPr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710" y="4179199"/>
              <a:ext cx="1437460" cy="1120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81000" y="5299739"/>
              <a:ext cx="245088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solidFill>
                    <a:schemeClr val="bg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88,000 personal computers</a:t>
              </a:r>
              <a:endParaRPr lang="en-US" sz="2000" b="1" cap="none" spc="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09801" y="2895600"/>
            <a:ext cx="3698061" cy="2057400"/>
            <a:chOff x="2209801" y="2895600"/>
            <a:chExt cx="3698061" cy="2057400"/>
          </a:xfrm>
        </p:grpSpPr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1" y="2895600"/>
              <a:ext cx="1884658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3621862" y="3586963"/>
              <a:ext cx="22860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000" b="1" dirty="0" smtClean="0">
                  <a:ln/>
                  <a:solidFill>
                    <a:schemeClr val="accent3">
                      <a:lumMod val="75000"/>
                    </a:schemeClr>
                  </a:solidFill>
                </a:rPr>
                <a:t>FY 12-13 IT Budget of $1.2 Billion</a:t>
              </a:r>
              <a:endParaRPr lang="en-US" sz="2000" b="1" dirty="0">
                <a:ln/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6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Enterprise IT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Shared Services – Email, File</a:t>
            </a:r>
          </a:p>
          <a:p>
            <a:r>
              <a:rPr lang="en-US" dirty="0" smtClean="0"/>
              <a:t>Software Sourcing </a:t>
            </a:r>
          </a:p>
          <a:p>
            <a:r>
              <a:rPr lang="en-US" dirty="0" smtClean="0"/>
              <a:t>Centralized Services – GIS, BI, Portal, </a:t>
            </a:r>
          </a:p>
          <a:p>
            <a:r>
              <a:rPr lang="en-US" dirty="0" smtClean="0"/>
              <a:t>E-mail Centralization</a:t>
            </a:r>
          </a:p>
          <a:p>
            <a:r>
              <a:rPr lang="en-US" dirty="0" smtClean="0"/>
              <a:t>Server Virtualization</a:t>
            </a:r>
          </a:p>
          <a:p>
            <a:r>
              <a:rPr lang="en-US" dirty="0" smtClean="0"/>
              <a:t>Managed Print Services</a:t>
            </a:r>
          </a:p>
          <a:p>
            <a:r>
              <a:rPr lang="en-US" dirty="0" smtClean="0"/>
              <a:t>Data Center Centralization</a:t>
            </a:r>
          </a:p>
          <a:p>
            <a:r>
              <a:rPr lang="en-US" dirty="0" smtClean="0"/>
              <a:t>Private Cloud Service Offerings</a:t>
            </a:r>
          </a:p>
          <a:p>
            <a:r>
              <a:rPr lang="en-US" dirty="0" smtClean="0"/>
              <a:t>Information Management / Data Sharing</a:t>
            </a:r>
          </a:p>
          <a:p>
            <a:r>
              <a:rPr lang="en-US" dirty="0" smtClean="0"/>
              <a:t>E-government and 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Centralization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143000"/>
            <a:ext cx="4876800" cy="5257800"/>
            <a:chOff x="2209799" y="1066800"/>
            <a:chExt cx="4953001" cy="57151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066800"/>
              <a:ext cx="4953000" cy="2137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276600"/>
              <a:ext cx="49530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5410200"/>
              <a:ext cx="4953000" cy="687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799" y="6172200"/>
              <a:ext cx="4953001" cy="6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616384" y="524970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**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9714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12" y="6477000"/>
            <a:ext cx="14253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Funding established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6477000"/>
            <a:ext cx="18453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** Potential CJIS implications</a:t>
            </a:r>
            <a:endParaRPr lang="en-US" sz="1100" dirty="0"/>
          </a:p>
        </p:txBody>
      </p:sp>
      <p:sp>
        <p:nvSpPr>
          <p:cNvPr id="13" name="Down Arrow 12"/>
          <p:cNvSpPr/>
          <p:nvPr/>
        </p:nvSpPr>
        <p:spPr>
          <a:xfrm>
            <a:off x="5791200" y="1600200"/>
            <a:ext cx="533400" cy="4800600"/>
          </a:xfrm>
          <a:prstGeom prst="downArrow">
            <a:avLst>
              <a:gd name="adj1" fmla="val 65171"/>
              <a:gd name="adj2" fmla="val 3331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248400" y="1869359"/>
            <a:ext cx="2641352" cy="873841"/>
            <a:chOff x="6248400" y="1869359"/>
            <a:chExt cx="2641352" cy="873841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869359"/>
              <a:ext cx="721441" cy="72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969841" y="1999246"/>
              <a:ext cx="1169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$10.00/mailbox</a:t>
              </a:r>
            </a:p>
            <a:p>
              <a:r>
                <a:rPr lang="en-US" sz="1200" dirty="0" smtClean="0"/>
                <a:t>Per month</a:t>
              </a:r>
              <a:endParaRPr lang="en-US" sz="1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248400" y="2743200"/>
              <a:ext cx="1752600" cy="0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179301" y="1981200"/>
              <a:ext cx="71045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21,051</a:t>
              </a:r>
            </a:p>
            <a:p>
              <a:pPr algn="ctr"/>
              <a:r>
                <a:rPr lang="en-US" sz="1000" dirty="0" smtClean="0"/>
                <a:t>mailboxes</a:t>
              </a:r>
              <a:endParaRPr lang="en-US" sz="1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48400" y="3164759"/>
            <a:ext cx="2641099" cy="1178641"/>
            <a:chOff x="6248400" y="3164759"/>
            <a:chExt cx="2641099" cy="117864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248400" y="4343400"/>
              <a:ext cx="1752600" cy="0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64759"/>
              <a:ext cx="721441" cy="72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969841" y="3294646"/>
              <a:ext cx="1090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$6.29/mailbox</a:t>
              </a:r>
            </a:p>
            <a:p>
              <a:r>
                <a:rPr lang="en-US" sz="1200" dirty="0" smtClean="0"/>
                <a:t>Per month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79048" y="3276600"/>
              <a:ext cx="71045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44,744</a:t>
              </a:r>
            </a:p>
            <a:p>
              <a:pPr algn="ctr"/>
              <a:r>
                <a:rPr lang="en-US" sz="1000" dirty="0" smtClean="0"/>
                <a:t>mailboxes</a:t>
              </a:r>
              <a:endParaRPr lang="en-US" sz="1000" dirty="0"/>
            </a:p>
          </p:txBody>
        </p:sp>
      </p:grpSp>
      <p:grpSp>
        <p:nvGrpSpPr>
          <p:cNvPr id="14336" name="Group 14335"/>
          <p:cNvGrpSpPr/>
          <p:nvPr/>
        </p:nvGrpSpPr>
        <p:grpSpPr>
          <a:xfrm>
            <a:off x="6248400" y="4572000"/>
            <a:ext cx="2615451" cy="990600"/>
            <a:chOff x="6248400" y="4572000"/>
            <a:chExt cx="2615451" cy="990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48400" y="5562600"/>
              <a:ext cx="1752600" cy="0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572000"/>
              <a:ext cx="721441" cy="72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969841" y="4701887"/>
              <a:ext cx="1090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$4.30/mailbox</a:t>
              </a:r>
            </a:p>
            <a:p>
              <a:r>
                <a:rPr lang="en-US" sz="1200" dirty="0" smtClean="0"/>
                <a:t>Per month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53400" y="4689902"/>
              <a:ext cx="71045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69,744</a:t>
              </a:r>
            </a:p>
            <a:p>
              <a:pPr algn="ctr"/>
              <a:r>
                <a:rPr lang="en-US" sz="1000" dirty="0" smtClean="0"/>
                <a:t>mailboxes</a:t>
              </a:r>
              <a:endParaRPr lang="en-US" sz="1000" dirty="0"/>
            </a:p>
          </p:txBody>
        </p:sp>
      </p:grpSp>
      <p:grpSp>
        <p:nvGrpSpPr>
          <p:cNvPr id="14337" name="Group 14336"/>
          <p:cNvGrpSpPr/>
          <p:nvPr/>
        </p:nvGrpSpPr>
        <p:grpSpPr>
          <a:xfrm>
            <a:off x="6248400" y="5638800"/>
            <a:ext cx="2641352" cy="721441"/>
            <a:chOff x="6248400" y="5638800"/>
            <a:chExt cx="2641352" cy="721441"/>
          </a:xfrm>
        </p:grpSpPr>
        <p:grpSp>
          <p:nvGrpSpPr>
            <p:cNvPr id="28" name="Group 27"/>
            <p:cNvGrpSpPr/>
            <p:nvPr/>
          </p:nvGrpSpPr>
          <p:grpSpPr>
            <a:xfrm>
              <a:off x="6248400" y="5638800"/>
              <a:ext cx="1811996" cy="721441"/>
              <a:chOff x="6629400" y="5638800"/>
              <a:chExt cx="1811996" cy="721441"/>
            </a:xfrm>
          </p:grpSpPr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9400" y="5638800"/>
                <a:ext cx="721441" cy="721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350841" y="5768687"/>
                <a:ext cx="1090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$3.50/mailbox</a:t>
                </a:r>
              </a:p>
              <a:p>
                <a:r>
                  <a:rPr lang="en-US" sz="1200" dirty="0" smtClean="0"/>
                  <a:t>Per month</a:t>
                </a:r>
                <a:endParaRPr lang="en-US" sz="1200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8179301" y="5791200"/>
              <a:ext cx="71045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94,744</a:t>
              </a:r>
            </a:p>
            <a:p>
              <a:pPr algn="ctr"/>
              <a:r>
                <a:rPr lang="en-US" sz="1000" dirty="0" smtClean="0"/>
                <a:t>mailboxes</a:t>
              </a:r>
              <a:endParaRPr lang="en-US" sz="1000" dirty="0"/>
            </a:p>
          </p:txBody>
        </p:sp>
      </p:grp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35" y="1028700"/>
            <a:ext cx="942329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69" y="43832"/>
            <a:ext cx="821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1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Virtualization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46995" y="1524000"/>
            <a:ext cx="1295400" cy="1477858"/>
            <a:chOff x="890766" y="2087623"/>
            <a:chExt cx="1780005" cy="2087458"/>
          </a:xfrm>
        </p:grpSpPr>
        <p:pic>
          <p:nvPicPr>
            <p:cNvPr id="5" name="Picture 7" descr="C:\Users\Abject-3D\Desktop\VMWare Files\FINAL diagrams\Basic Virtualization\3D PNGs\DGRM_Trad_Arch_Q109-01_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5585" y="2783241"/>
              <a:ext cx="1775186" cy="1391840"/>
            </a:xfrm>
            <a:prstGeom prst="rect">
              <a:avLst/>
            </a:prstGeom>
            <a:noFill/>
          </p:spPr>
        </p:pic>
        <p:pic>
          <p:nvPicPr>
            <p:cNvPr id="6" name="Picture 9" descr="C:\Users\Abject-3D\Desktop\VMWare Files\FINAL diagrams\Basic Virtualization\3D PNGs\DGRM_Trad_Arch_Q109-01_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5586" y="2441376"/>
              <a:ext cx="1757494" cy="1285683"/>
            </a:xfrm>
            <a:prstGeom prst="rect">
              <a:avLst/>
            </a:prstGeom>
            <a:noFill/>
          </p:spPr>
        </p:pic>
        <p:pic>
          <p:nvPicPr>
            <p:cNvPr id="7" name="Picture 8" descr="C:\Users\Abject-3D\Desktop\VMWare Files\FINAL diagrams\Basic Virtualization\3D PNGs\DGRM_Trad_Arch_Q109-01_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0766" y="2087623"/>
              <a:ext cx="1757494" cy="1285683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1832794" y="1951142"/>
            <a:ext cx="1295400" cy="1477858"/>
            <a:chOff x="890766" y="2087623"/>
            <a:chExt cx="1780005" cy="2087458"/>
          </a:xfrm>
        </p:grpSpPr>
        <p:pic>
          <p:nvPicPr>
            <p:cNvPr id="22" name="Picture 7" descr="C:\Users\Abject-3D\Desktop\VMWare Files\FINAL diagrams\Basic Virtualization\3D PNGs\DGRM_Trad_Arch_Q109-01_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5585" y="2783241"/>
              <a:ext cx="1775186" cy="1391840"/>
            </a:xfrm>
            <a:prstGeom prst="rect">
              <a:avLst/>
            </a:prstGeom>
            <a:noFill/>
          </p:spPr>
        </p:pic>
        <p:pic>
          <p:nvPicPr>
            <p:cNvPr id="23" name="Picture 9" descr="C:\Users\Abject-3D\Desktop\VMWare Files\FINAL diagrams\Basic Virtualization\3D PNGs\DGRM_Trad_Arch_Q109-01_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5586" y="2441376"/>
              <a:ext cx="1757494" cy="1285683"/>
            </a:xfrm>
            <a:prstGeom prst="rect">
              <a:avLst/>
            </a:prstGeom>
            <a:noFill/>
          </p:spPr>
        </p:pic>
        <p:pic>
          <p:nvPicPr>
            <p:cNvPr id="24" name="Picture 8" descr="C:\Users\Abject-3D\Desktop\VMWare Files\FINAL diagrams\Basic Virtualization\3D PNGs\DGRM_Trad_Arch_Q109-01_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0766" y="2087623"/>
              <a:ext cx="1757494" cy="1285683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2518594" y="2362200"/>
            <a:ext cx="1295400" cy="1477858"/>
            <a:chOff x="890766" y="2087623"/>
            <a:chExt cx="1780005" cy="2087458"/>
          </a:xfrm>
        </p:grpSpPr>
        <p:pic>
          <p:nvPicPr>
            <p:cNvPr id="26" name="Picture 7" descr="C:\Users\Abject-3D\Desktop\VMWare Files\FINAL diagrams\Basic Virtualization\3D PNGs\DGRM_Trad_Arch_Q109-01_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5585" y="2783241"/>
              <a:ext cx="1775186" cy="1391840"/>
            </a:xfrm>
            <a:prstGeom prst="rect">
              <a:avLst/>
            </a:prstGeom>
            <a:noFill/>
          </p:spPr>
        </p:pic>
        <p:pic>
          <p:nvPicPr>
            <p:cNvPr id="27" name="Picture 9" descr="C:\Users\Abject-3D\Desktop\VMWare Files\FINAL diagrams\Basic Virtualization\3D PNGs\DGRM_Trad_Arch_Q109-01_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5586" y="2441376"/>
              <a:ext cx="1757494" cy="1285683"/>
            </a:xfrm>
            <a:prstGeom prst="rect">
              <a:avLst/>
            </a:prstGeom>
            <a:noFill/>
          </p:spPr>
        </p:pic>
        <p:pic>
          <p:nvPicPr>
            <p:cNvPr id="28" name="Picture 8" descr="C:\Users\Abject-3D\Desktop\VMWare Files\FINAL diagrams\Basic Virtualization\3D PNGs\DGRM_Trad_Arch_Q109-01_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0766" y="2087623"/>
              <a:ext cx="1757494" cy="1285683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842194" y="2209800"/>
            <a:ext cx="1295400" cy="1477858"/>
            <a:chOff x="890766" y="2087623"/>
            <a:chExt cx="1780005" cy="2087458"/>
          </a:xfrm>
        </p:grpSpPr>
        <p:pic>
          <p:nvPicPr>
            <p:cNvPr id="31" name="Picture 7" descr="C:\Users\Abject-3D\Desktop\VMWare Files\FINAL diagrams\Basic Virtualization\3D PNGs\DGRM_Trad_Arch_Q109-01_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5585" y="2783241"/>
              <a:ext cx="1775186" cy="1391840"/>
            </a:xfrm>
            <a:prstGeom prst="rect">
              <a:avLst/>
            </a:prstGeom>
            <a:noFill/>
          </p:spPr>
        </p:pic>
        <p:pic>
          <p:nvPicPr>
            <p:cNvPr id="32" name="Picture 9" descr="C:\Users\Abject-3D\Desktop\VMWare Files\FINAL diagrams\Basic Virtualization\3D PNGs\DGRM_Trad_Arch_Q109-01_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5586" y="2441376"/>
              <a:ext cx="1757494" cy="1285683"/>
            </a:xfrm>
            <a:prstGeom prst="rect">
              <a:avLst/>
            </a:prstGeom>
            <a:noFill/>
          </p:spPr>
        </p:pic>
        <p:pic>
          <p:nvPicPr>
            <p:cNvPr id="33" name="Picture 8" descr="C:\Users\Abject-3D\Desktop\VMWare Files\FINAL diagrams\Basic Virtualization\3D PNGs\DGRM_Trad_Arch_Q109-01_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0766" y="2087623"/>
              <a:ext cx="1757494" cy="1285683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1527994" y="2590800"/>
            <a:ext cx="1295400" cy="1477858"/>
            <a:chOff x="890766" y="2087623"/>
            <a:chExt cx="1780005" cy="2087458"/>
          </a:xfrm>
        </p:grpSpPr>
        <p:pic>
          <p:nvPicPr>
            <p:cNvPr id="35" name="Picture 7" descr="C:\Users\Abject-3D\Desktop\VMWare Files\FINAL diagrams\Basic Virtualization\3D PNGs\DGRM_Trad_Arch_Q109-01_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5585" y="2783241"/>
              <a:ext cx="1775186" cy="1391840"/>
            </a:xfrm>
            <a:prstGeom prst="rect">
              <a:avLst/>
            </a:prstGeom>
            <a:noFill/>
          </p:spPr>
        </p:pic>
        <p:pic>
          <p:nvPicPr>
            <p:cNvPr id="36" name="Picture 9" descr="C:\Users\Abject-3D\Desktop\VMWare Files\FINAL diagrams\Basic Virtualization\3D PNGs\DGRM_Trad_Arch_Q109-01_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5586" y="2441376"/>
              <a:ext cx="1757494" cy="1285683"/>
            </a:xfrm>
            <a:prstGeom prst="rect">
              <a:avLst/>
            </a:prstGeom>
            <a:noFill/>
          </p:spPr>
        </p:pic>
        <p:pic>
          <p:nvPicPr>
            <p:cNvPr id="37" name="Picture 8" descr="C:\Users\Abject-3D\Desktop\VMWare Files\FINAL diagrams\Basic Virtualization\3D PNGs\DGRM_Trad_Arch_Q109-01_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0766" y="2087623"/>
              <a:ext cx="1757494" cy="1285683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763877" y="3733801"/>
            <a:ext cx="1371600" cy="1981199"/>
            <a:chOff x="763877" y="3733801"/>
            <a:chExt cx="1371600" cy="1981199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77" y="3733801"/>
              <a:ext cx="1371600" cy="1283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73103">
              <a:off x="1056116" y="4178148"/>
              <a:ext cx="469223" cy="555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41273" y="5007114"/>
              <a:ext cx="1216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20%</a:t>
              </a:r>
            </a:p>
            <a:p>
              <a:pPr algn="ctr"/>
              <a:r>
                <a:rPr lang="en-US" sz="2000" dirty="0" smtClean="0"/>
                <a:t>utilization</a:t>
              </a:r>
              <a:endParaRPr lang="en-US" sz="2000" dirty="0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4118794" y="2770480"/>
            <a:ext cx="1066800" cy="7347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330959" y="2395184"/>
            <a:ext cx="2670041" cy="2433408"/>
            <a:chOff x="5022165" y="3080984"/>
            <a:chExt cx="2670041" cy="2433408"/>
          </a:xfrm>
        </p:grpSpPr>
        <p:pic>
          <p:nvPicPr>
            <p:cNvPr id="39" name="Picture 3" descr="C:\Users\Abject-3D\Desktop\VMWare Files\FINAL diagrams\Basic Virtualization\3D PNGs\DGRM_Server_VMs_detail_6_VMware_Q408_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46955" y="3597186"/>
              <a:ext cx="2445251" cy="1917206"/>
            </a:xfrm>
            <a:prstGeom prst="rect">
              <a:avLst/>
            </a:prstGeom>
            <a:noFill/>
          </p:spPr>
        </p:pic>
        <p:grpSp>
          <p:nvGrpSpPr>
            <p:cNvPr id="40" name="Group 23"/>
            <p:cNvGrpSpPr/>
            <p:nvPr/>
          </p:nvGrpSpPr>
          <p:grpSpPr>
            <a:xfrm>
              <a:off x="5022165" y="3080984"/>
              <a:ext cx="2654801" cy="1775034"/>
              <a:chOff x="2133600" y="2819400"/>
              <a:chExt cx="2654801" cy="1775034"/>
            </a:xfrm>
          </p:grpSpPr>
          <p:pic>
            <p:nvPicPr>
              <p:cNvPr id="41" name="Picture 4" descr="C:\Users\Abject-3D\Desktop\VMWare Files\FINAL diagrams\Basic Virtualization\3D PNGs\ICON_ThinApp_3D_Q408_Comm_1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362200" y="2819400"/>
                <a:ext cx="2426201" cy="1775034"/>
              </a:xfrm>
              <a:prstGeom prst="rect">
                <a:avLst/>
              </a:prstGeom>
              <a:noFill/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133600" y="3857625"/>
                <a:ext cx="1752600" cy="369332"/>
              </a:xfrm>
              <a:prstGeom prst="rect">
                <a:avLst/>
              </a:prstGeom>
              <a:noFill/>
              <a:scene3d>
                <a:camera prst="orthographicFront">
                  <a:rot lat="2400000" lon="2520000" rev="0"/>
                </a:camera>
                <a:lightRig rig="threePt" dir="t"/>
              </a:scene3d>
              <a:sp3d z="38100"/>
            </p:spPr>
            <p:txBody>
              <a:bodyPr wrap="square" rtlCol="0">
                <a:spAutoFit/>
                <a:scene3d>
                  <a:camera prst="isometricOffAxis2Top">
                    <a:rot lat="18075715" lon="2520000" rev="18141449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Hypervisor</a:t>
                </a:r>
                <a:endParaRPr lang="en-US" b="1" dirty="0" smtClean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43" name="Picture 12" descr="C:\Users\Abject-3D\Desktop\VMWare Files\FINAL diagrams\Basic Virtualization\3D PNGs\DGRM_Server_VMs_basic_3_VMware_Q408_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89199" y="2224300"/>
            <a:ext cx="1339215" cy="1092518"/>
          </a:xfrm>
          <a:prstGeom prst="rect">
            <a:avLst/>
          </a:prstGeom>
          <a:noFill/>
        </p:spPr>
      </p:pic>
      <p:pic>
        <p:nvPicPr>
          <p:cNvPr id="44" name="Picture 12" descr="C:\Users\Abject-3D\Desktop\VMWare Files\FINAL diagrams\Basic Virtualization\3D PNGs\DGRM_Server_VMs_basic_3_VMware_Q408_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08766" y="2415968"/>
            <a:ext cx="1339215" cy="1092518"/>
          </a:xfrm>
          <a:prstGeom prst="rect">
            <a:avLst/>
          </a:prstGeom>
          <a:noFill/>
        </p:spPr>
      </p:pic>
      <p:pic>
        <p:nvPicPr>
          <p:cNvPr id="45" name="Picture 9" descr="C:\Users\Abject-3D\Desktop\VMWare Files\FINAL diagrams\Basic Virtualization\3D PNGs\DGRM_Server_VMs_detail_3_VMware_Q408_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29674" y="2632561"/>
            <a:ext cx="1346264" cy="1099566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6553200" y="3733800"/>
            <a:ext cx="1371600" cy="1981199"/>
            <a:chOff x="5334000" y="3733800"/>
            <a:chExt cx="1371600" cy="1981199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733800"/>
              <a:ext cx="1371600" cy="1283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9489">
              <a:off x="5929900" y="4142661"/>
              <a:ext cx="469223" cy="555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5411396" y="5007113"/>
              <a:ext cx="1216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70%</a:t>
              </a:r>
            </a:p>
            <a:p>
              <a:pPr algn="ctr"/>
              <a:r>
                <a:rPr lang="en-US" sz="2000" dirty="0" smtClean="0"/>
                <a:t>utilization</a:t>
              </a:r>
              <a:endParaRPr lang="en-US" sz="20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28563" y="3452290"/>
            <a:ext cx="2538837" cy="2272823"/>
            <a:chOff x="3111812" y="3452290"/>
            <a:chExt cx="2538837" cy="2272823"/>
          </a:xfrm>
        </p:grpSpPr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70" y="3452290"/>
              <a:ext cx="1884658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111812" y="5355781"/>
              <a:ext cx="2538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Reduced Operating Costs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672268" y="171325"/>
            <a:ext cx="1164362" cy="819275"/>
            <a:chOff x="4981364" y="3732126"/>
            <a:chExt cx="1752600" cy="1096465"/>
          </a:xfrm>
        </p:grpSpPr>
        <p:grpSp>
          <p:nvGrpSpPr>
            <p:cNvPr id="58" name="Group 57"/>
            <p:cNvGrpSpPr/>
            <p:nvPr/>
          </p:nvGrpSpPr>
          <p:grpSpPr>
            <a:xfrm>
              <a:off x="5555749" y="3732126"/>
              <a:ext cx="1073651" cy="1096465"/>
              <a:chOff x="5555749" y="2224300"/>
              <a:chExt cx="2445251" cy="2604292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5555749" y="2395184"/>
                <a:ext cx="2445251" cy="2433408"/>
                <a:chOff x="5246955" y="3080984"/>
                <a:chExt cx="2445251" cy="2433408"/>
              </a:xfrm>
            </p:grpSpPr>
            <p:pic>
              <p:nvPicPr>
                <p:cNvPr id="64" name="Picture 3" descr="C:\Users\Abject-3D\Desktop\VMWare Files\FINAL diagrams\Basic Virtualization\3D PNGs\DGRM_Server_VMs_detail_6_VMware_Q408_2.pn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246955" y="3597186"/>
                  <a:ext cx="2445251" cy="19172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5" name="Picture 4" descr="C:\Users\Abject-3D\Desktop\VMWare Files\FINAL diagrams\Basic Virtualization\3D PNGs\ICON_ThinApp_3D_Q408_Comm_1.pn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250765" y="3080984"/>
                  <a:ext cx="2426201" cy="177503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1" name="Picture 12" descr="C:\Users\Abject-3D\Desktop\VMWare Files\FINAL diagrams\Basic Virtualization\3D PNGs\DGRM_Server_VMs_basic_3_VMware_Q408_0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489199" y="2224300"/>
                <a:ext cx="1339215" cy="1092518"/>
              </a:xfrm>
              <a:prstGeom prst="rect">
                <a:avLst/>
              </a:prstGeom>
              <a:noFill/>
            </p:spPr>
          </p:pic>
          <p:pic>
            <p:nvPicPr>
              <p:cNvPr id="62" name="Picture 12" descr="C:\Users\Abject-3D\Desktop\VMWare Files\FINAL diagrams\Basic Virtualization\3D PNGs\DGRM_Server_VMs_basic_3_VMware_Q408_0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108766" y="2415968"/>
                <a:ext cx="1339215" cy="1092518"/>
              </a:xfrm>
              <a:prstGeom prst="rect">
                <a:avLst/>
              </a:prstGeom>
              <a:noFill/>
            </p:spPr>
          </p:pic>
          <p:pic>
            <p:nvPicPr>
              <p:cNvPr id="63" name="Picture 9" descr="C:\Users\Abject-3D\Desktop\VMWare Files\FINAL diagrams\Basic Virtualization\3D PNGs\DGRM_Server_VMs_detail_3_VMware_Q408_0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729674" y="2632561"/>
                <a:ext cx="1346264" cy="1099566"/>
              </a:xfrm>
              <a:prstGeom prst="rect">
                <a:avLst/>
              </a:prstGeom>
              <a:noFill/>
            </p:spPr>
          </p:pic>
        </p:grpSp>
        <p:sp>
          <p:nvSpPr>
            <p:cNvPr id="59" name="TextBox 58"/>
            <p:cNvSpPr txBox="1"/>
            <p:nvPr/>
          </p:nvSpPr>
          <p:spPr>
            <a:xfrm>
              <a:off x="4981364" y="4151720"/>
              <a:ext cx="1752600" cy="288336"/>
            </a:xfrm>
            <a:prstGeom prst="rect">
              <a:avLst/>
            </a:prstGeom>
            <a:noFill/>
            <a:scene3d>
              <a:camera prst="orthographicFront">
                <a:rot lat="2400000" lon="2520000" rev="0"/>
              </a:camera>
              <a:lightRig rig="threePt" dir="t"/>
            </a:scene3d>
            <a:sp3d z="38100"/>
          </p:spPr>
          <p:txBody>
            <a:bodyPr wrap="square" rtlCol="0">
              <a:spAutoFit/>
              <a:scene3d>
                <a:camera prst="isometricOffAxis2Top">
                  <a:rot lat="18075715" lon="2520000" rev="18141449"/>
                </a:camera>
                <a:lightRig rig="threePt" dir="t"/>
              </a:scene3d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Hypervisor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6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4294967295"/>
          </p:nvPr>
        </p:nvSpPr>
        <p:spPr>
          <a:xfrm>
            <a:off x="4038600" y="1636419"/>
            <a:ext cx="4724400" cy="4764381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Private Cloud</a:t>
            </a:r>
          </a:p>
          <a:p>
            <a:pPr lvl="1"/>
            <a:r>
              <a:rPr lang="en-US" sz="2000" dirty="0" smtClean="0"/>
              <a:t>Enterprise-owned or leased, e.g. County’s IT Shared Services</a:t>
            </a:r>
          </a:p>
          <a:p>
            <a:r>
              <a:rPr lang="en-US" sz="2800" dirty="0" smtClean="0"/>
              <a:t>Public Cloud</a:t>
            </a:r>
          </a:p>
          <a:p>
            <a:pPr lvl="1"/>
            <a:r>
              <a:rPr lang="en-US" sz="2000" dirty="0" smtClean="0"/>
              <a:t>Mega-scale infrastructure shared by multiple tenants</a:t>
            </a:r>
          </a:p>
          <a:p>
            <a:r>
              <a:rPr lang="en-US" sz="2800" dirty="0" smtClean="0"/>
              <a:t>Hybrid Cloud</a:t>
            </a:r>
          </a:p>
          <a:p>
            <a:pPr lvl="1"/>
            <a:r>
              <a:rPr lang="en-US" sz="2000" dirty="0" smtClean="0"/>
              <a:t>Composition of two or more types of clouds</a:t>
            </a:r>
            <a:endParaRPr lang="en-US" sz="2000" dirty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990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8" y="1752600"/>
            <a:ext cx="3573972" cy="3593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Delivery Model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14450" y="3450017"/>
            <a:ext cx="6629400" cy="1514475"/>
            <a:chOff x="1295400" y="2828925"/>
            <a:chExt cx="6629400" cy="1514475"/>
          </a:xfrm>
        </p:grpSpPr>
        <p:pic>
          <p:nvPicPr>
            <p:cNvPr id="5" name="Picture 9" descr="https://encrypted-tbn3.google.com/images?q=tbn:ANd9GcQdJZI6fMGnOBxrmLSBv86Mwn9hAdKJpaj8UwOKGQ7NPOWo182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5" y="2828925"/>
              <a:ext cx="1514475" cy="15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 descr="https://encrypted-tbn3.google.com/images?q=tbn:ANd9GcRs9XXZ7SwD6DmNFc2xgVQ2gn6aP5q_C3sH5LNkwybkeabZZ2UWLsY9LKK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186112"/>
              <a:ext cx="183832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 descr="https://encrypted-tbn2.google.com/images?q=tbn:ANd9GcS31cXquO_8-LMUDaFydiPSLywVJAuEWp39atswpVTTVnJiQqQc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182263"/>
              <a:ext cx="1143000" cy="92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https://encrypted-tbn0.google.com/images?q=tbn:ANd9GcQrZ1m4FStt7Je5NDrQB0THHQQIpv_Vq14SQ3auU5dVR1cVlEidB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256347"/>
              <a:ext cx="1524000" cy="915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233613" y="4618797"/>
            <a:ext cx="4014787" cy="585788"/>
            <a:chOff x="2233613" y="4607304"/>
            <a:chExt cx="4014787" cy="585788"/>
          </a:xfrm>
        </p:grpSpPr>
        <p:cxnSp>
          <p:nvCxnSpPr>
            <p:cNvPr id="10" name="Straight Connector 9"/>
            <p:cNvCxnSpPr>
              <a:stCxn id="6" idx="2"/>
            </p:cNvCxnSpPr>
            <p:nvPr/>
          </p:nvCxnSpPr>
          <p:spPr>
            <a:xfrm>
              <a:off x="2233613" y="4607304"/>
              <a:ext cx="1180245" cy="5857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362450" y="4876800"/>
              <a:ext cx="4763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105400" y="4791075"/>
              <a:ext cx="1143000" cy="3905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63568" y="1676400"/>
            <a:ext cx="7765593" cy="2061748"/>
            <a:chOff x="563568" y="1664907"/>
            <a:chExt cx="7765593" cy="206174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40" y="1664907"/>
              <a:ext cx="706100" cy="1059151"/>
            </a:xfrm>
            <a:prstGeom prst="rect">
              <a:avLst/>
            </a:prstGeom>
          </p:spPr>
        </p:pic>
        <p:pic>
          <p:nvPicPr>
            <p:cNvPr id="15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271" y="1925574"/>
              <a:ext cx="2126129" cy="1308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126" y="1676399"/>
              <a:ext cx="1238250" cy="600075"/>
            </a:xfrm>
            <a:prstGeom prst="rect">
              <a:avLst/>
            </a:prstGeom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710" y="1957386"/>
              <a:ext cx="1144111" cy="766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539" y="1833322"/>
              <a:ext cx="770622" cy="816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5281370" y="2879455"/>
              <a:ext cx="1576630" cy="570232"/>
              <a:chOff x="2239436" y="7319467"/>
              <a:chExt cx="1576630" cy="57023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239436" y="7700467"/>
                <a:ext cx="1569315" cy="159972"/>
              </a:xfrm>
              <a:prstGeom prst="rect">
                <a:avLst/>
              </a:prstGeom>
              <a:solidFill>
                <a:srgbClr val="2A7E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Picture 33" descr="http://parks.lacounty.gov/default-2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9436" y="7319467"/>
                <a:ext cx="1571228" cy="38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2358519" y="7674255"/>
                <a:ext cx="145754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Online Reservations</a:t>
                </a:r>
                <a:endParaRPr lang="en-US" sz="8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485" y="2780556"/>
              <a:ext cx="1527651" cy="38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68" y="2209799"/>
              <a:ext cx="720722" cy="1100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 descr="photo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2526505"/>
              <a:ext cx="762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photo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670252"/>
              <a:ext cx="762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 descr="photo 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75" y="2112168"/>
              <a:ext cx="7874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photo 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50" y="2443596"/>
              <a:ext cx="721963" cy="108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284" y="2340722"/>
              <a:ext cx="1176337" cy="73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27" descr="https://encrypted-tbn2.google.com/images?q=tbn:ANd9GcR4uwaXmtQwm7Bg-LaAyCKRpQPBhnU2SGfp8LOzRGTr-cx61sRqiQ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526093"/>
            <a:ext cx="19621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295400" y="1219200"/>
            <a:ext cx="631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Information </a:t>
            </a:r>
            <a:r>
              <a:rPr lang="en-US" sz="2400" b="1" dirty="0" smtClean="0"/>
              <a:t>WHEN</a:t>
            </a:r>
            <a:r>
              <a:rPr lang="en-US" sz="2400" dirty="0" smtClean="0"/>
              <a:t> you want it, </a:t>
            </a:r>
            <a:r>
              <a:rPr lang="en-US" sz="2400" b="1" dirty="0" smtClean="0"/>
              <a:t>HOW</a:t>
            </a:r>
            <a:r>
              <a:rPr lang="en-US" sz="2400" dirty="0" smtClean="0"/>
              <a:t> you want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38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22222E-6 L -3.33333E-6 0.4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5754" y="1371600"/>
            <a:ext cx="13724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20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240</Words>
  <Application>Microsoft Office PowerPoint</Application>
  <PresentationFormat>On-screen Show (4:3)</PresentationFormat>
  <Paragraphs>82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California State Association of Counties Innovation Summit November 26, 2012</vt:lpstr>
      <vt:lpstr>PowerPoint Presentation</vt:lpstr>
      <vt:lpstr>Current State of County IT</vt:lpstr>
      <vt:lpstr>Key Enterprise IT Initiatives</vt:lpstr>
      <vt:lpstr>E-mail Centralization</vt:lpstr>
      <vt:lpstr>Server Virtualization</vt:lpstr>
      <vt:lpstr>Cloud Computing</vt:lpstr>
      <vt:lpstr>Service Delivery Model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Loo</dc:creator>
  <cp:lastModifiedBy>Nancy Parrish</cp:lastModifiedBy>
  <cp:revision>505</cp:revision>
  <dcterms:created xsi:type="dcterms:W3CDTF">2012-09-26T17:53:21Z</dcterms:created>
  <dcterms:modified xsi:type="dcterms:W3CDTF">2012-12-13T17:21:31Z</dcterms:modified>
</cp:coreProperties>
</file>