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5"/>
  </p:notesMasterIdLst>
  <p:sldIdLst>
    <p:sldId id="256" r:id="rId6"/>
    <p:sldId id="261" r:id="rId7"/>
    <p:sldId id="269" r:id="rId8"/>
    <p:sldId id="278" r:id="rId9"/>
    <p:sldId id="281" r:id="rId10"/>
    <p:sldId id="282" r:id="rId11"/>
    <p:sldId id="274" r:id="rId12"/>
    <p:sldId id="285" r:id="rId13"/>
    <p:sldId id="28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9D0"/>
    <a:srgbClr val="6DAFCC"/>
    <a:srgbClr val="E7D432"/>
    <a:srgbClr val="E3BA4F"/>
    <a:srgbClr val="E2BB47"/>
    <a:srgbClr val="E8E8E8"/>
    <a:srgbClr val="EEE57A"/>
    <a:srgbClr val="97918C"/>
    <a:srgbClr val="A2C357"/>
    <a:srgbClr val="8DA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9" autoAdjust="0"/>
    <p:restoredTop sz="98662" autoAdjust="0"/>
  </p:normalViewPr>
  <p:slideViewPr>
    <p:cSldViewPr snapToGrid="0" snapToObjects="1">
      <p:cViewPr>
        <p:scale>
          <a:sx n="100" d="100"/>
          <a:sy n="100" d="100"/>
        </p:scale>
        <p:origin x="-2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CC562-66B4-48E7-A65C-017BC7B96770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E0AFB-9A70-451E-8986-53CF6C94F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27200"/>
            <a:ext cx="9144000" cy="215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8200" y="1998133"/>
            <a:ext cx="6350000" cy="160231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3886200"/>
            <a:ext cx="9147724" cy="22013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FINAL_1212_NCCD_Main_Logo_72dpi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745067"/>
            <a:ext cx="3841857" cy="621853"/>
          </a:xfrm>
          <a:prstGeom prst="rect">
            <a:avLst/>
          </a:prstGeom>
        </p:spPr>
      </p:pic>
      <p:pic>
        <p:nvPicPr>
          <p:cNvPr id="3" name="Picture 2" descr="dreamstimemedium_67633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9147724" cy="6098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DD6D-2A00-4C43-83F9-EA1851000D49}" type="datetimeFigureOut">
              <a:rPr lang="en-US" smtClean="0"/>
              <a:pPr/>
              <a:t>6/6/2013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FCE96-5E9F-E44F-9B0C-047792279E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DD6D-2A00-4C43-83F9-EA1851000D49}" type="datetimeFigureOut">
              <a:rPr lang="en-US" smtClean="0"/>
              <a:pPr/>
              <a:t>6/6/2013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FCE96-5E9F-E44F-9B0C-047792279E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DD6D-2A00-4C43-83F9-EA1851000D49}" type="datetimeFigureOut">
              <a:rPr lang="en-US" smtClean="0"/>
              <a:pPr/>
              <a:t>6/6/2013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FCE96-5E9F-E44F-9B0C-047792279E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27200"/>
            <a:ext cx="9144000" cy="51308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718733"/>
            <a:ext cx="9144000" cy="22013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08200" y="1998133"/>
            <a:ext cx="6350000" cy="438573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FINAL_1212_NCCD_Main_Logo_72dpi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745067"/>
            <a:ext cx="3841857" cy="6218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821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61998"/>
            <a:ext cx="9147724" cy="22013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1311"/>
            <a:ext cx="8229600" cy="888834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master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9" name="Picture 8" descr="FINAL_1212_NCCD_Main_Logo_72dpi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457780"/>
            <a:ext cx="1269999" cy="20556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</p:pic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46583" y="1729854"/>
            <a:ext cx="6773660" cy="430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/>
          </p:nvPr>
        </p:nvSpPr>
        <p:spPr>
          <a:xfrm>
            <a:off x="1146582" y="2160694"/>
            <a:ext cx="6773661" cy="39654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 marL="9144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 marL="13716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2.ps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8573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92668"/>
            <a:ext cx="4518554" cy="2082799"/>
          </a:xfrm>
        </p:spPr>
        <p:txBody>
          <a:bodyPr anchor="t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11821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961998"/>
            <a:ext cx="9147724" cy="22013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FINAL_1212_NCCD_Main_Logo_72dpi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457780"/>
            <a:ext cx="1269999" cy="205565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9854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9616"/>
            <a:ext cx="4041775" cy="375654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8073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1729853"/>
            <a:ext cx="4041775" cy="4396309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Font typeface="Arial"/>
              <a:buNone/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503599" y="319253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1311"/>
            <a:ext cx="8229600" cy="888834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master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NAL_1212_NCCD_Main_Logo_72dpi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457780"/>
            <a:ext cx="1269999" cy="20556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8073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0915" y="1729854"/>
            <a:ext cx="388408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3"/>
          </p:nvPr>
        </p:nvSpPr>
        <p:spPr>
          <a:xfrm>
            <a:off x="560915" y="2369616"/>
            <a:ext cx="3884083" cy="375654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802716" y="1729854"/>
            <a:ext cx="388408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5"/>
          </p:nvPr>
        </p:nvSpPr>
        <p:spPr>
          <a:xfrm>
            <a:off x="4802716" y="2369616"/>
            <a:ext cx="3884083" cy="375654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11821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961998"/>
            <a:ext cx="9147724" cy="22013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1311"/>
            <a:ext cx="8229600" cy="888834"/>
          </a:xfrm>
        </p:spPr>
        <p:txBody>
          <a:bodyPr>
            <a:normAutofit/>
          </a:bodyPr>
          <a:lstStyle>
            <a:lvl1pPr algn="l">
              <a:lnSpc>
                <a:spcPts val="25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master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NAL_1212_NCCD_Main_Logo_72dpi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457780"/>
            <a:ext cx="1269999" cy="205565"/>
          </a:xfrm>
          <a:prstGeom prst="rect">
            <a:avLst/>
          </a:prstGeom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8073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1821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961998"/>
            <a:ext cx="9147724" cy="22013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1311"/>
            <a:ext cx="8229600" cy="888834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master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Click to edit Master title style</a:t>
            </a:r>
          </a:p>
        </p:txBody>
      </p:sp>
      <p:pic>
        <p:nvPicPr>
          <p:cNvPr id="8" name="Picture 7" descr="FINAL_1212_NCCD_Main_Logo_72dpi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457780"/>
            <a:ext cx="1269999" cy="205565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8073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0" indent="0"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DD6D-2A00-4C43-83F9-EA1851000D49}" type="datetimeFigureOut">
              <a:rPr lang="en-US" smtClean="0"/>
              <a:pPr/>
              <a:t>6/6/2013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FCE96-5E9F-E44F-9B0C-047792279E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CE60DD6D-2A00-4C43-83F9-EA1851000D49}" type="datetimeFigureOut">
              <a:rPr lang="en-US" smtClean="0"/>
              <a:pPr/>
              <a:t>6/6/2013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E86FCE96-5E9F-E44F-9B0C-047792279E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800" kern="1200">
          <a:solidFill>
            <a:schemeClr val="tx1"/>
          </a:solidFill>
          <a:latin typeface="Verdana"/>
          <a:ea typeface="+mn-ea"/>
          <a:cs typeface="Verdana"/>
        </a:defRPr>
      </a:lvl1pPr>
      <a:lvl2pPr marL="457200" indent="-4572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Verdana"/>
        </a:defRPr>
      </a:lvl2pPr>
      <a:lvl3pPr marL="914400" indent="-4572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Verdana" pitchFamily="34" charset="0"/>
        <a:buChar char="»"/>
        <a:defRPr sz="1800" kern="1200">
          <a:solidFill>
            <a:schemeClr val="tx1"/>
          </a:solidFill>
          <a:latin typeface="Verdana"/>
          <a:ea typeface="+mn-ea"/>
          <a:cs typeface="Verdana"/>
        </a:defRPr>
      </a:lvl3pPr>
      <a:lvl4pPr marL="1371600" indent="-4572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Verdana"/>
          <a:ea typeface="+mn-ea"/>
          <a:cs typeface="Verdana"/>
        </a:defRPr>
      </a:lvl4pPr>
      <a:lvl5pPr marL="8890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>
                <a:latin typeface="Myriad Pro"/>
                <a:cs typeface="Myriad Pro"/>
              </a:rPr>
              <a:t>Linking Childhood Experience to Juvenile and Criminal Justice Involvement</a:t>
            </a:r>
            <a:br>
              <a:rPr lang="en-US" sz="2700" dirty="0" smtClean="0">
                <a:latin typeface="Myriad Pro"/>
                <a:cs typeface="Myriad Pro"/>
              </a:rPr>
            </a:br>
            <a:r>
              <a:rPr lang="en-US" sz="2700" dirty="0" smtClean="0">
                <a:latin typeface="Myriad Pro"/>
                <a:cs typeface="Myriad Pro"/>
              </a:rPr>
              <a:t/>
            </a:r>
            <a:br>
              <a:rPr lang="en-US" sz="2700" dirty="0" smtClean="0">
                <a:latin typeface="Myriad Pro"/>
                <a:cs typeface="Myriad Pro"/>
              </a:rPr>
            </a:br>
            <a:r>
              <a:rPr lang="en-US" sz="1800" dirty="0" smtClean="0">
                <a:latin typeface="Myriad Pro"/>
                <a:cs typeface="Myriad Pro"/>
              </a:rPr>
              <a:t>Angela Irvine, Ph.D.</a:t>
            </a:r>
            <a:endParaRPr lang="en-US" sz="18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 smtClean="0">
                <a:latin typeface="Myriad Pro"/>
                <a:cs typeface="Myriad Pro"/>
              </a:rPr>
              <a:t>Organizational Overview</a:t>
            </a:r>
            <a:endParaRPr lang="en-US" sz="2000" dirty="0"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Over </a:t>
            </a:r>
            <a:r>
              <a:rPr lang="en-US" dirty="0">
                <a:latin typeface="Myriad Pro"/>
                <a:cs typeface="Myriad Pro"/>
              </a:rPr>
              <a:t>100 years old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yriad Pro"/>
                <a:cs typeface="Myriad Pro"/>
              </a:rPr>
              <a:t>We work to create just and humane social systems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yriad Pro"/>
                <a:cs typeface="Myriad Pro"/>
              </a:rPr>
              <a:t>Two offices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Myriad Pro"/>
              <a:cs typeface="Myriad Pro"/>
            </a:endParaRP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Madison </a:t>
            </a:r>
            <a:endParaRPr lang="en-US" dirty="0">
              <a:latin typeface="Myriad Pro"/>
              <a:cs typeface="Myriad Pro"/>
            </a:endParaRPr>
          </a:p>
          <a:p>
            <a:pPr marL="742950" lvl="1" indent="-285750"/>
            <a:endParaRPr lang="en-US" dirty="0">
              <a:latin typeface="Myriad Pro"/>
              <a:cs typeface="Myriad Pro"/>
            </a:endParaRPr>
          </a:p>
          <a:p>
            <a:pPr marL="742950" lvl="1" indent="-285750"/>
            <a:r>
              <a:rPr lang="en-US" dirty="0">
                <a:latin typeface="Myriad Pro"/>
                <a:cs typeface="Myriad Pro"/>
              </a:rPr>
              <a:t>Oakland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The National Council on Crime and Delinquency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0400" y="21717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pic>
        <p:nvPicPr>
          <p:cNvPr id="10" name="Content Placeholder 9" descr="dreamstimemedium_3648664.jpg"/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r="34947"/>
          <a:stretch/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California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NCCD Works in 56 California Counties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>
              <a:latin typeface="Myriad Pro"/>
              <a:cs typeface="Myriad Pro"/>
            </a:endParaRP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Structured Decision Making and Safe Measures</a:t>
            </a:r>
          </a:p>
          <a:p>
            <a:pPr marL="742950" lvl="1" indent="-285750"/>
            <a:endParaRPr lang="en-US" dirty="0">
              <a:latin typeface="Myriad Pro"/>
              <a:cs typeface="Myriad Pro"/>
            </a:endParaRP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JAIS/CAIS</a:t>
            </a:r>
          </a:p>
          <a:p>
            <a:pPr lvl="1" indent="0">
              <a:buNone/>
            </a:pPr>
            <a:endParaRPr lang="en-US" dirty="0" smtClean="0">
              <a:latin typeface="Myriad Pro"/>
              <a:cs typeface="Myriad Pro"/>
            </a:endParaRP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Research and technical assistance related to DMC, girls, and LGBT youth</a:t>
            </a:r>
          </a:p>
          <a:p>
            <a:pPr marL="742950" lvl="1" indent="-285750"/>
            <a:endParaRPr lang="en-US" dirty="0" smtClean="0">
              <a:latin typeface="Myriad Pro"/>
              <a:cs typeface="Myriad Pro"/>
            </a:endParaRPr>
          </a:p>
          <a:p>
            <a:pPr lvl="1" indent="0">
              <a:buNone/>
            </a:pP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Santa Clara Juvenile Probation Data on Trauma Experience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83469210"/>
              </p:ext>
            </p:extLst>
          </p:nvPr>
        </p:nvGraphicFramePr>
        <p:xfrm>
          <a:off x="1146583" y="1729854"/>
          <a:ext cx="677386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8117"/>
                <a:gridCol w="1638300"/>
                <a:gridCol w="169744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Trauma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Girls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Sexual Abuse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 Abuse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Witnessing Violence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Serious Accident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 Major Disruption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Multiple (2 or more)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52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 smtClean="0">
                <a:latin typeface="Myriad Pro"/>
                <a:cs typeface="Myriad Pro"/>
              </a:rPr>
              <a:t>NCCD Projects</a:t>
            </a:r>
            <a:endParaRPr lang="en-US" sz="2000" dirty="0"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yriad Pro"/>
                <a:cs typeface="Myriad Pro"/>
              </a:rPr>
              <a:t>Children Exposed to Violence Task Force</a:t>
            </a:r>
          </a:p>
          <a:p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yriad Pro"/>
                <a:cs typeface="Myriad Pro"/>
              </a:rPr>
              <a:t>Los Angeles Child Welfare Risk Assessment</a:t>
            </a:r>
          </a:p>
          <a:p>
            <a:endParaRPr lang="en-US" dirty="0"/>
          </a:p>
        </p:txBody>
      </p:sp>
      <p:pic>
        <p:nvPicPr>
          <p:cNvPr id="6" name="Content Placeholder 5" descr="dreamstimemedium_13716655.jpg"/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r="32008"/>
          <a:stretch/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Trauma as a Driver into Juvenile Justice</a:t>
            </a:r>
            <a:endParaRPr lang="en-US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6833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4645025" y="1729854"/>
            <a:ext cx="4041775" cy="391046"/>
          </a:xfrm>
        </p:spPr>
        <p:txBody>
          <a:bodyPr/>
          <a:lstStyle/>
          <a:p>
            <a:r>
              <a:rPr lang="en-US" sz="1800" dirty="0" smtClean="0"/>
              <a:t>National Survey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84016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2200 respondents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15% of all youth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11% boys, 27% of girls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Same disclosure across race/ethnicity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LGBT youth 2x more likely</a:t>
            </a: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Run away</a:t>
            </a: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Homeless</a:t>
            </a: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Detained for status and survival crimes</a:t>
            </a:r>
            <a:endParaRPr lang="en-US" dirty="0">
              <a:latin typeface="Myriad Pro"/>
              <a:cs typeface="Myriad Pro"/>
            </a:endParaRPr>
          </a:p>
          <a:p>
            <a:endParaRPr lang="en-US" dirty="0"/>
          </a:p>
        </p:txBody>
      </p:sp>
      <p:pic>
        <p:nvPicPr>
          <p:cNvPr id="6" name="Content Placeholder 5" descr="dreamstimemedium_1063647.jpg"/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" b="25476"/>
          <a:stretch/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LGBT Youth:  Family Rejection and Conflict</a:t>
            </a:r>
            <a:endParaRPr lang="en-US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6833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Linking Child Welfare and Juvenile Justice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NCCD Permanency Project:  Outcome Driven Technical Assistance and Training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Four counties:  Alameda, Fresno, Orange, and Sacramento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Identifying interventions to increase housing stability</a:t>
            </a: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Orange County Survival Crime Risk Assessment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Developing data collection protocols to track outcomes</a:t>
            </a:r>
            <a:endParaRPr lang="en-US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5016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4645025" y="1729854"/>
            <a:ext cx="4041775" cy="391046"/>
          </a:xfrm>
        </p:spPr>
        <p:txBody>
          <a:bodyPr/>
          <a:lstStyle/>
          <a:p>
            <a:r>
              <a:rPr lang="en-US" sz="1800" dirty="0" smtClean="0"/>
              <a:t>OUSD Decision Matrix and Risk Assessment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45025" y="2298700"/>
            <a:ext cx="4041775" cy="384016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Under VRP to reduce suspensions of African American students.</a:t>
            </a:r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PBIS and Restorative Justice</a:t>
            </a:r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Working to develop decision matrix to reduce referrals</a:t>
            </a: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When given the chance to talk and identify solutions, teachers agreed on responses</a:t>
            </a:r>
            <a:endParaRPr lang="en-US" dirty="0">
              <a:latin typeface="Myriad Pro"/>
              <a:cs typeface="Myriad Pro"/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Linking Schools and Juvenile Justice</a:t>
            </a:r>
            <a:endParaRPr lang="en-US" dirty="0">
              <a:latin typeface="Myriad Pro"/>
              <a:cs typeface="Myriad Pro"/>
            </a:endParaRPr>
          </a:p>
        </p:txBody>
      </p:sp>
      <p:pic>
        <p:nvPicPr>
          <p:cNvPr id="11" name="Content Placeholder 10" descr="dreamstimemedium_617738.jpg"/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26577"/>
          <a:stretch/>
        </p:blipFill>
        <p:spPr/>
      </p:pic>
    </p:spTree>
    <p:extLst>
      <p:ext uri="{BB962C8B-B14F-4D97-AF65-F5344CB8AC3E}">
        <p14:creationId xmlns:p14="http://schemas.microsoft.com/office/powerpoint/2010/main" val="19803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4645025" y="1729854"/>
            <a:ext cx="4041775" cy="391046"/>
          </a:xfrm>
        </p:spPr>
        <p:txBody>
          <a:bodyPr/>
          <a:lstStyle/>
          <a:p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84016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Real Justice Reinvestment</a:t>
            </a:r>
            <a:endParaRPr lang="en-US" dirty="0">
              <a:latin typeface="Myriad Pro"/>
              <a:cs typeface="Myriad Pro"/>
            </a:endParaRPr>
          </a:p>
          <a:p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Myriad Pro"/>
                <a:cs typeface="Myriad Pro"/>
              </a:rPr>
              <a:t>Deincarceration</a:t>
            </a:r>
            <a:r>
              <a:rPr lang="en-US" dirty="0" smtClean="0">
                <a:latin typeface="Myriad Pro"/>
                <a:cs typeface="Myriad Pro"/>
              </a:rPr>
              <a:t> Project</a:t>
            </a:r>
          </a:p>
          <a:p>
            <a:pPr marL="742950" lvl="1" indent="-285750"/>
            <a:r>
              <a:rPr lang="en-US" dirty="0" smtClean="0">
                <a:latin typeface="Myriad Pro"/>
                <a:cs typeface="Myriad Pro"/>
              </a:rPr>
              <a:t>Improved supervision and placement involves families and is close to home</a:t>
            </a:r>
            <a:endParaRPr lang="en-US" dirty="0">
              <a:latin typeface="Myriad Pro"/>
              <a:cs typeface="Myriad Pro"/>
            </a:endParaRPr>
          </a:p>
          <a:p>
            <a:endParaRPr lang="en-US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Myriad Pro"/>
                <a:cs typeface="Myriad Pro"/>
              </a:rPr>
              <a:t>Positive Youth Justice</a:t>
            </a:r>
            <a:endParaRPr lang="en-US" dirty="0">
              <a:latin typeface="Myriad Pro"/>
              <a:cs typeface="Myriad Pro"/>
            </a:endParaRPr>
          </a:p>
          <a:p>
            <a:endParaRPr lang="en-US" dirty="0">
              <a:latin typeface="Myriad Pro"/>
              <a:cs typeface="Myriad Pro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Invest in Communities, Families, and Youth</a:t>
            </a:r>
            <a:endParaRPr lang="en-US" dirty="0">
              <a:latin typeface="Myriad Pro"/>
              <a:cs typeface="Myriad Pro"/>
            </a:endParaRPr>
          </a:p>
        </p:txBody>
      </p:sp>
      <p:pic>
        <p:nvPicPr>
          <p:cNvPr id="6" name="Content Placeholder 5" descr="dreamstimemedium_831075.jpg"/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8" b="22644"/>
          <a:stretch/>
        </p:blipFill>
        <p:spPr/>
      </p:pic>
    </p:spTree>
    <p:extLst>
      <p:ext uri="{BB962C8B-B14F-4D97-AF65-F5344CB8AC3E}">
        <p14:creationId xmlns:p14="http://schemas.microsoft.com/office/powerpoint/2010/main" val="23271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CD-ppt-template">
  <a:themeElements>
    <a:clrScheme name="Custom 1">
      <a:dk1>
        <a:srgbClr val="4C4845"/>
      </a:dk1>
      <a:lt1>
        <a:sysClr val="window" lastClr="FFFFFF"/>
      </a:lt1>
      <a:dk2>
        <a:srgbClr val="0085BA"/>
      </a:dk2>
      <a:lt2>
        <a:srgbClr val="EEECE1"/>
      </a:lt2>
      <a:accent1>
        <a:srgbClr val="D8701C"/>
      </a:accent1>
      <a:accent2>
        <a:srgbClr val="8CB533"/>
      </a:accent2>
      <a:accent3>
        <a:srgbClr val="0085BA"/>
      </a:accent3>
      <a:accent4>
        <a:srgbClr val="77729D"/>
      </a:accent4>
      <a:accent5>
        <a:srgbClr val="427F11"/>
      </a:accent5>
      <a:accent6>
        <a:srgbClr val="DDCA29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Verdana"/>
            <a:ea typeface="+mj-ea"/>
            <a:cs typeface="Verdan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2EDFDC856C1E42BA80DB410DAAE443" ma:contentTypeVersion="0" ma:contentTypeDescription="Create a new document." ma:contentTypeScope="" ma:versionID="fe9fc3715d18d6a805754434fd97ced2">
  <xsd:schema xmlns:xsd="http://www.w3.org/2001/XMLSchema" xmlns:xs="http://www.w3.org/2001/XMLSchema" xmlns:p="http://schemas.microsoft.com/office/2006/metadata/properties" xmlns:ns2="3e887b5d-ab44-498a-b8ca-ca740256c9e7" targetNamespace="http://schemas.microsoft.com/office/2006/metadata/properties" ma:root="true" ma:fieldsID="63c1bad3b407d9dab1d9d51b59a12393" ns2:_="">
    <xsd:import namespace="3e887b5d-ab44-498a-b8ca-ca740256c9e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87b5d-ab44-498a-b8ca-ca740256c9e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73C2906C-DF1C-4713-A708-8FE1E706DD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887b5d-ab44-498a-b8ca-ca740256c9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F71DB8-4963-4C24-AEB5-B45AAC1117E3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3e887b5d-ab44-498a-b8ca-ca740256c9e7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91FE881-22EA-4BAF-9E7E-207FA8BD2A2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3DB9EED-B4A7-4AB3-9A71-41B995F1D20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</TotalTime>
  <Words>313</Words>
  <Application>Microsoft Office PowerPoint</Application>
  <PresentationFormat>On-screen Show (4:3)</PresentationFormat>
  <Paragraphs>99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NCCD-ppt-template</vt:lpstr>
      <vt:lpstr>Linking Childhood Experience to Juvenile and Criminal Justice Involvement  Angela Irvine, Ph.D.</vt:lpstr>
      <vt:lpstr>The National Council on Crime and Delinquency</vt:lpstr>
      <vt:lpstr>California</vt:lpstr>
      <vt:lpstr>Santa Clara Juvenile Probation Data on Trauma Experience</vt:lpstr>
      <vt:lpstr>Trauma as a Driver into Juvenile Justice</vt:lpstr>
      <vt:lpstr>LGBT Youth:  Family Rejection and Conflict</vt:lpstr>
      <vt:lpstr>Linking Child Welfare and Juvenile Justice</vt:lpstr>
      <vt:lpstr>Linking Schools and Juvenile Justice</vt:lpstr>
      <vt:lpstr>Invest in Communities, Families, and Youth</vt:lpstr>
    </vt:vector>
  </TitlesOfParts>
  <Company>NCCD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dc:creator>renee</dc:creator>
  <cp:lastModifiedBy>David Liebler</cp:lastModifiedBy>
  <cp:revision>30</cp:revision>
  <dcterms:created xsi:type="dcterms:W3CDTF">2012-07-19T22:04:19Z</dcterms:created>
  <dcterms:modified xsi:type="dcterms:W3CDTF">2013-06-06T19:57:50Z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0x010100E82EDFDC856C1E42BA80DB410DAAE443</vt:lpwstr>
  </property>
</Properties>
</file>