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404" r:id="rId3"/>
    <p:sldId id="397" r:id="rId4"/>
    <p:sldId id="382" r:id="rId5"/>
    <p:sldId id="410" r:id="rId6"/>
    <p:sldId id="394" r:id="rId7"/>
    <p:sldId id="393" r:id="rId8"/>
    <p:sldId id="389" r:id="rId9"/>
    <p:sldId id="399" r:id="rId10"/>
    <p:sldId id="405" r:id="rId11"/>
    <p:sldId id="396" r:id="rId12"/>
    <p:sldId id="408" r:id="rId13"/>
    <p:sldId id="391" r:id="rId14"/>
    <p:sldId id="407" r:id="rId15"/>
    <p:sldId id="390" r:id="rId16"/>
    <p:sldId id="400" r:id="rId17"/>
    <p:sldId id="392" r:id="rId18"/>
    <p:sldId id="335" r:id="rId19"/>
    <p:sldId id="286" r:id="rId20"/>
    <p:sldId id="409" r:id="rId21"/>
    <p:sldId id="350" r:id="rId22"/>
    <p:sldId id="406"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hare003" initials="bc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68298" autoAdjust="0"/>
  </p:normalViewPr>
  <p:slideViewPr>
    <p:cSldViewPr>
      <p:cViewPr>
        <p:scale>
          <a:sx n="55" d="100"/>
          <a:sy n="55" d="100"/>
        </p:scale>
        <p:origin x="-90" y="-474"/>
      </p:cViewPr>
      <p:guideLst>
        <p:guide orient="horz" pos="2160"/>
        <p:guide pos="2880"/>
      </p:guideLst>
    </p:cSldViewPr>
  </p:slideViewPr>
  <p:outlineViewPr>
    <p:cViewPr>
      <p:scale>
        <a:sx n="33" d="100"/>
        <a:sy n="33" d="100"/>
      </p:scale>
      <p:origin x="0" y="122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2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F64102-CAFF-4CE7-A2DD-8FDD3AEA94E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2FFF801-C095-434B-8038-88811DDDCB46}">
      <dgm:prSet phldrT="[Text]"/>
      <dgm:spPr/>
      <dgm:t>
        <a:bodyPr/>
        <a:lstStyle/>
        <a:p>
          <a:r>
            <a:rPr lang="en-US" dirty="0"/>
            <a:t>Power</a:t>
          </a:r>
        </a:p>
      </dgm:t>
    </dgm:pt>
    <dgm:pt modelId="{FA74344B-521E-4E8C-9CCD-B21AF11EE046}" type="parTrans" cxnId="{C295D5FC-A435-47D6-9719-454930AA85A8}">
      <dgm:prSet/>
      <dgm:spPr/>
      <dgm:t>
        <a:bodyPr/>
        <a:lstStyle/>
        <a:p>
          <a:endParaRPr lang="en-US"/>
        </a:p>
      </dgm:t>
    </dgm:pt>
    <dgm:pt modelId="{826E7966-3ACF-4083-B1AE-7A22CDA5998A}" type="sibTrans" cxnId="{C295D5FC-A435-47D6-9719-454930AA85A8}">
      <dgm:prSet/>
      <dgm:spPr/>
      <dgm:t>
        <a:bodyPr/>
        <a:lstStyle/>
        <a:p>
          <a:endParaRPr lang="en-US"/>
        </a:p>
      </dgm:t>
    </dgm:pt>
    <dgm:pt modelId="{187AD84D-4EE6-4F9C-A4AF-6B7A055257E9}">
      <dgm:prSet phldrT="[Text]"/>
      <dgm:spPr/>
      <dgm:t>
        <a:bodyPr/>
        <a:lstStyle/>
        <a:p>
          <a:r>
            <a:rPr lang="en-US" dirty="0"/>
            <a:t>Congressional representation</a:t>
          </a:r>
        </a:p>
      </dgm:t>
    </dgm:pt>
    <dgm:pt modelId="{804E4566-8AAA-4BDB-A039-CCBBB1824719}" type="parTrans" cxnId="{B3421B08-FC30-4821-AEC6-E78FE124107A}">
      <dgm:prSet/>
      <dgm:spPr/>
      <dgm:t>
        <a:bodyPr/>
        <a:lstStyle/>
        <a:p>
          <a:endParaRPr lang="en-US"/>
        </a:p>
      </dgm:t>
    </dgm:pt>
    <dgm:pt modelId="{C90F1678-5470-40D5-8085-D92B473CF097}" type="sibTrans" cxnId="{B3421B08-FC30-4821-AEC6-E78FE124107A}">
      <dgm:prSet/>
      <dgm:spPr/>
      <dgm:t>
        <a:bodyPr/>
        <a:lstStyle/>
        <a:p>
          <a:endParaRPr lang="en-US"/>
        </a:p>
      </dgm:t>
    </dgm:pt>
    <dgm:pt modelId="{11E17B86-5D4E-4D6F-9692-051D5CFF41EA}">
      <dgm:prSet phldrT="[Text]"/>
      <dgm:spPr/>
      <dgm:t>
        <a:bodyPr/>
        <a:lstStyle/>
        <a:p>
          <a:r>
            <a:rPr lang="en-US" dirty="0"/>
            <a:t>Reapportionment &amp; redistricting</a:t>
          </a:r>
        </a:p>
      </dgm:t>
    </dgm:pt>
    <dgm:pt modelId="{B328DA14-0857-4D3C-8667-FF474A071297}" type="parTrans" cxnId="{E3A8262C-DA59-456E-9091-F49D88DE3960}">
      <dgm:prSet/>
      <dgm:spPr/>
      <dgm:t>
        <a:bodyPr/>
        <a:lstStyle/>
        <a:p>
          <a:endParaRPr lang="en-US"/>
        </a:p>
      </dgm:t>
    </dgm:pt>
    <dgm:pt modelId="{36CD6E41-6936-471C-BC18-71F49474C5DA}" type="sibTrans" cxnId="{E3A8262C-DA59-456E-9091-F49D88DE3960}">
      <dgm:prSet/>
      <dgm:spPr/>
      <dgm:t>
        <a:bodyPr/>
        <a:lstStyle/>
        <a:p>
          <a:endParaRPr lang="en-US"/>
        </a:p>
      </dgm:t>
    </dgm:pt>
    <dgm:pt modelId="{35B7935E-85B6-4064-8B66-14D7F6679555}">
      <dgm:prSet phldrT="[Text]"/>
      <dgm:spPr/>
      <dgm:t>
        <a:bodyPr/>
        <a:lstStyle/>
        <a:p>
          <a:r>
            <a:rPr lang="en-US" dirty="0"/>
            <a:t>Money</a:t>
          </a:r>
        </a:p>
      </dgm:t>
    </dgm:pt>
    <dgm:pt modelId="{4ED16C52-0A97-4399-84AD-910A4D493CE2}" type="parTrans" cxnId="{6270FD27-2ADA-4AE8-BD0D-956488D57723}">
      <dgm:prSet/>
      <dgm:spPr/>
      <dgm:t>
        <a:bodyPr/>
        <a:lstStyle/>
        <a:p>
          <a:endParaRPr lang="en-US"/>
        </a:p>
      </dgm:t>
    </dgm:pt>
    <dgm:pt modelId="{1AC2EE87-C59E-43BC-BDE5-3EDA89040348}" type="sibTrans" cxnId="{6270FD27-2ADA-4AE8-BD0D-956488D57723}">
      <dgm:prSet/>
      <dgm:spPr/>
      <dgm:t>
        <a:bodyPr/>
        <a:lstStyle/>
        <a:p>
          <a:endParaRPr lang="en-US"/>
        </a:p>
      </dgm:t>
    </dgm:pt>
    <dgm:pt modelId="{94E4C999-742B-4C68-A0B9-E577543A6F3A}">
      <dgm:prSet phldrT="[Text]"/>
      <dgm:spPr/>
      <dgm:t>
        <a:bodyPr/>
        <a:lstStyle/>
        <a:p>
          <a:r>
            <a:rPr lang="en-US" dirty="0"/>
            <a:t>$675 Billion distributed annually</a:t>
          </a:r>
        </a:p>
      </dgm:t>
    </dgm:pt>
    <dgm:pt modelId="{F002699E-CC85-41FB-8AB5-D63A1B949046}" type="parTrans" cxnId="{E7515631-E307-44BA-940E-30D50F0C47FF}">
      <dgm:prSet/>
      <dgm:spPr/>
      <dgm:t>
        <a:bodyPr/>
        <a:lstStyle/>
        <a:p>
          <a:endParaRPr lang="en-US"/>
        </a:p>
      </dgm:t>
    </dgm:pt>
    <dgm:pt modelId="{BA23B044-7D00-4893-98FD-4B418D5734CD}" type="sibTrans" cxnId="{E7515631-E307-44BA-940E-30D50F0C47FF}">
      <dgm:prSet/>
      <dgm:spPr/>
      <dgm:t>
        <a:bodyPr/>
        <a:lstStyle/>
        <a:p>
          <a:endParaRPr lang="en-US"/>
        </a:p>
      </dgm:t>
    </dgm:pt>
    <dgm:pt modelId="{E378E162-2041-4F59-87A3-715704E27E11}">
      <dgm:prSet phldrT="[Text]"/>
      <dgm:spPr/>
      <dgm:t>
        <a:bodyPr/>
        <a:lstStyle/>
        <a:p>
          <a:r>
            <a:rPr lang="en-US" dirty="0"/>
            <a:t>Funding distributed based on population</a:t>
          </a:r>
        </a:p>
      </dgm:t>
    </dgm:pt>
    <dgm:pt modelId="{AD06C156-F88E-49E2-85D1-5AE61864F5A3}" type="parTrans" cxnId="{C57F65E6-DA32-4DB3-A099-1DDD46BB061E}">
      <dgm:prSet/>
      <dgm:spPr/>
      <dgm:t>
        <a:bodyPr/>
        <a:lstStyle/>
        <a:p>
          <a:endParaRPr lang="en-US"/>
        </a:p>
      </dgm:t>
    </dgm:pt>
    <dgm:pt modelId="{699A5BCB-2C9D-4E61-BBAE-E012DD3CA0E5}" type="sibTrans" cxnId="{C57F65E6-DA32-4DB3-A099-1DDD46BB061E}">
      <dgm:prSet/>
      <dgm:spPr/>
      <dgm:t>
        <a:bodyPr/>
        <a:lstStyle/>
        <a:p>
          <a:endParaRPr lang="en-US"/>
        </a:p>
      </dgm:t>
    </dgm:pt>
    <dgm:pt modelId="{31D2E57D-E43F-43F2-8EE5-F528D20BE6F4}">
      <dgm:prSet phldrT="[Text]"/>
      <dgm:spPr/>
      <dgm:t>
        <a:bodyPr/>
        <a:lstStyle/>
        <a:p>
          <a:r>
            <a:rPr lang="en-US" dirty="0"/>
            <a:t>California</a:t>
          </a:r>
        </a:p>
      </dgm:t>
    </dgm:pt>
    <dgm:pt modelId="{1D9ECB87-3CE0-409A-9595-7EA49DDB4D19}" type="parTrans" cxnId="{F2D4F8B3-5568-4869-A697-E3A5F9A3E32A}">
      <dgm:prSet/>
      <dgm:spPr/>
      <dgm:t>
        <a:bodyPr/>
        <a:lstStyle/>
        <a:p>
          <a:endParaRPr lang="en-US"/>
        </a:p>
      </dgm:t>
    </dgm:pt>
    <dgm:pt modelId="{9D09E9B9-92D2-4483-9305-CA571850E015}" type="sibTrans" cxnId="{F2D4F8B3-5568-4869-A697-E3A5F9A3E32A}">
      <dgm:prSet/>
      <dgm:spPr/>
      <dgm:t>
        <a:bodyPr/>
        <a:lstStyle/>
        <a:p>
          <a:endParaRPr lang="en-US"/>
        </a:p>
      </dgm:t>
    </dgm:pt>
    <dgm:pt modelId="{94AE11A5-AE7F-4406-8E58-D3292DF3BD83}">
      <dgm:prSet phldrT="[Text]"/>
      <dgm:spPr/>
      <dgm:t>
        <a:bodyPr/>
        <a:lstStyle/>
        <a:p>
          <a:r>
            <a:rPr lang="en-US" dirty="0"/>
            <a:t>Over $76 Billion each year to the State</a:t>
          </a:r>
        </a:p>
      </dgm:t>
    </dgm:pt>
    <dgm:pt modelId="{339D09F1-CA93-4E56-B180-6B059A8DB451}" type="parTrans" cxnId="{E590418D-3BC8-4D44-B64C-1544268F03BF}">
      <dgm:prSet/>
      <dgm:spPr/>
      <dgm:t>
        <a:bodyPr/>
        <a:lstStyle/>
        <a:p>
          <a:endParaRPr lang="en-US"/>
        </a:p>
      </dgm:t>
    </dgm:pt>
    <dgm:pt modelId="{5153649F-F471-41DE-9235-99159054EBB0}" type="sibTrans" cxnId="{E590418D-3BC8-4D44-B64C-1544268F03BF}">
      <dgm:prSet/>
      <dgm:spPr/>
      <dgm:t>
        <a:bodyPr/>
        <a:lstStyle/>
        <a:p>
          <a:endParaRPr lang="en-US"/>
        </a:p>
      </dgm:t>
    </dgm:pt>
    <dgm:pt modelId="{2B7FE63C-3D60-44E6-9C88-58E59DBF3477}">
      <dgm:prSet phldrT="[Text]"/>
      <dgm:spPr/>
      <dgm:t>
        <a:bodyPr/>
        <a:lstStyle/>
        <a:p>
          <a:r>
            <a:rPr lang="en-US" dirty="0"/>
            <a:t>$2,000 approx. per Californian counted*</a:t>
          </a:r>
        </a:p>
      </dgm:t>
    </dgm:pt>
    <dgm:pt modelId="{74214335-03E2-4899-9E3D-87C77AB4E073}" type="parTrans" cxnId="{A6E7CF49-5E8E-421D-87D6-1C6F0688C938}">
      <dgm:prSet/>
      <dgm:spPr/>
      <dgm:t>
        <a:bodyPr/>
        <a:lstStyle/>
        <a:p>
          <a:endParaRPr lang="en-US"/>
        </a:p>
      </dgm:t>
    </dgm:pt>
    <dgm:pt modelId="{FF2B7BD4-BF63-4D10-8E67-E8950BE4A0CA}" type="sibTrans" cxnId="{A6E7CF49-5E8E-421D-87D6-1C6F0688C938}">
      <dgm:prSet/>
      <dgm:spPr/>
      <dgm:t>
        <a:bodyPr/>
        <a:lstStyle/>
        <a:p>
          <a:endParaRPr lang="en-US"/>
        </a:p>
      </dgm:t>
    </dgm:pt>
    <dgm:pt modelId="{F9476A69-84B8-432F-AACD-EAE1B6840850}" type="pres">
      <dgm:prSet presAssocID="{11F64102-CAFF-4CE7-A2DD-8FDD3AEA94E4}" presName="linearFlow" presStyleCnt="0">
        <dgm:presLayoutVars>
          <dgm:dir/>
          <dgm:animLvl val="lvl"/>
          <dgm:resizeHandles val="exact"/>
        </dgm:presLayoutVars>
      </dgm:prSet>
      <dgm:spPr/>
      <dgm:t>
        <a:bodyPr/>
        <a:lstStyle/>
        <a:p>
          <a:endParaRPr lang="en-US"/>
        </a:p>
      </dgm:t>
    </dgm:pt>
    <dgm:pt modelId="{698022AF-EC06-48B6-B105-491D1FAE7B83}" type="pres">
      <dgm:prSet presAssocID="{12FFF801-C095-434B-8038-88811DDDCB46}" presName="composite" presStyleCnt="0"/>
      <dgm:spPr/>
    </dgm:pt>
    <dgm:pt modelId="{6725D3D2-BFC5-4310-B5D7-630FF2BEA765}" type="pres">
      <dgm:prSet presAssocID="{12FFF801-C095-434B-8038-88811DDDCB46}" presName="parentText" presStyleLbl="alignNode1" presStyleIdx="0" presStyleCnt="3">
        <dgm:presLayoutVars>
          <dgm:chMax val="1"/>
          <dgm:bulletEnabled val="1"/>
        </dgm:presLayoutVars>
      </dgm:prSet>
      <dgm:spPr/>
      <dgm:t>
        <a:bodyPr/>
        <a:lstStyle/>
        <a:p>
          <a:endParaRPr lang="en-US"/>
        </a:p>
      </dgm:t>
    </dgm:pt>
    <dgm:pt modelId="{5A20D6E3-0D09-49C7-B892-17F722341415}" type="pres">
      <dgm:prSet presAssocID="{12FFF801-C095-434B-8038-88811DDDCB46}" presName="descendantText" presStyleLbl="alignAcc1" presStyleIdx="0" presStyleCnt="3">
        <dgm:presLayoutVars>
          <dgm:bulletEnabled val="1"/>
        </dgm:presLayoutVars>
      </dgm:prSet>
      <dgm:spPr/>
      <dgm:t>
        <a:bodyPr/>
        <a:lstStyle/>
        <a:p>
          <a:endParaRPr lang="en-US"/>
        </a:p>
      </dgm:t>
    </dgm:pt>
    <dgm:pt modelId="{E30BA832-ADB6-4331-B766-D732F936C290}" type="pres">
      <dgm:prSet presAssocID="{826E7966-3ACF-4083-B1AE-7A22CDA5998A}" presName="sp" presStyleCnt="0"/>
      <dgm:spPr/>
    </dgm:pt>
    <dgm:pt modelId="{56C53606-9593-4BB0-BC93-E497708B0E1F}" type="pres">
      <dgm:prSet presAssocID="{35B7935E-85B6-4064-8B66-14D7F6679555}" presName="composite" presStyleCnt="0"/>
      <dgm:spPr/>
    </dgm:pt>
    <dgm:pt modelId="{8151DB83-F6E1-4632-BA86-6BF5F4EE235D}" type="pres">
      <dgm:prSet presAssocID="{35B7935E-85B6-4064-8B66-14D7F6679555}" presName="parentText" presStyleLbl="alignNode1" presStyleIdx="1" presStyleCnt="3">
        <dgm:presLayoutVars>
          <dgm:chMax val="1"/>
          <dgm:bulletEnabled val="1"/>
        </dgm:presLayoutVars>
      </dgm:prSet>
      <dgm:spPr/>
      <dgm:t>
        <a:bodyPr/>
        <a:lstStyle/>
        <a:p>
          <a:endParaRPr lang="en-US"/>
        </a:p>
      </dgm:t>
    </dgm:pt>
    <dgm:pt modelId="{F77FC147-7F36-4E79-B945-19B451E46FBD}" type="pres">
      <dgm:prSet presAssocID="{35B7935E-85B6-4064-8B66-14D7F6679555}" presName="descendantText" presStyleLbl="alignAcc1" presStyleIdx="1" presStyleCnt="3">
        <dgm:presLayoutVars>
          <dgm:bulletEnabled val="1"/>
        </dgm:presLayoutVars>
      </dgm:prSet>
      <dgm:spPr/>
      <dgm:t>
        <a:bodyPr/>
        <a:lstStyle/>
        <a:p>
          <a:endParaRPr lang="en-US"/>
        </a:p>
      </dgm:t>
    </dgm:pt>
    <dgm:pt modelId="{AAD80074-3F4E-41B7-B22B-65072D775687}" type="pres">
      <dgm:prSet presAssocID="{1AC2EE87-C59E-43BC-BDE5-3EDA89040348}" presName="sp" presStyleCnt="0"/>
      <dgm:spPr/>
    </dgm:pt>
    <dgm:pt modelId="{205F5B5E-7DFB-4A71-B80D-18748174A420}" type="pres">
      <dgm:prSet presAssocID="{31D2E57D-E43F-43F2-8EE5-F528D20BE6F4}" presName="composite" presStyleCnt="0"/>
      <dgm:spPr/>
    </dgm:pt>
    <dgm:pt modelId="{40C303F7-8475-4BD8-9F44-80349FD720EF}" type="pres">
      <dgm:prSet presAssocID="{31D2E57D-E43F-43F2-8EE5-F528D20BE6F4}" presName="parentText" presStyleLbl="alignNode1" presStyleIdx="2" presStyleCnt="3">
        <dgm:presLayoutVars>
          <dgm:chMax val="1"/>
          <dgm:bulletEnabled val="1"/>
        </dgm:presLayoutVars>
      </dgm:prSet>
      <dgm:spPr/>
      <dgm:t>
        <a:bodyPr/>
        <a:lstStyle/>
        <a:p>
          <a:endParaRPr lang="en-US"/>
        </a:p>
      </dgm:t>
    </dgm:pt>
    <dgm:pt modelId="{7AAE65ED-DE14-4EFF-B26D-A4751D11C428}" type="pres">
      <dgm:prSet presAssocID="{31D2E57D-E43F-43F2-8EE5-F528D20BE6F4}" presName="descendantText" presStyleLbl="alignAcc1" presStyleIdx="2" presStyleCnt="3">
        <dgm:presLayoutVars>
          <dgm:bulletEnabled val="1"/>
        </dgm:presLayoutVars>
      </dgm:prSet>
      <dgm:spPr/>
      <dgm:t>
        <a:bodyPr/>
        <a:lstStyle/>
        <a:p>
          <a:endParaRPr lang="en-US"/>
        </a:p>
      </dgm:t>
    </dgm:pt>
  </dgm:ptLst>
  <dgm:cxnLst>
    <dgm:cxn modelId="{7D82E29E-DCEE-4330-AC88-F4D87699C960}" type="presOf" srcId="{E378E162-2041-4F59-87A3-715704E27E11}" destId="{F77FC147-7F36-4E79-B945-19B451E46FBD}" srcOrd="0" destOrd="1" presId="urn:microsoft.com/office/officeart/2005/8/layout/chevron2"/>
    <dgm:cxn modelId="{E590418D-3BC8-4D44-B64C-1544268F03BF}" srcId="{31D2E57D-E43F-43F2-8EE5-F528D20BE6F4}" destId="{94AE11A5-AE7F-4406-8E58-D3292DF3BD83}" srcOrd="0" destOrd="0" parTransId="{339D09F1-CA93-4E56-B180-6B059A8DB451}" sibTransId="{5153649F-F471-41DE-9235-99159054EBB0}"/>
    <dgm:cxn modelId="{73942DFB-34D6-413F-AE15-01EA9667FEEF}" type="presOf" srcId="{11F64102-CAFF-4CE7-A2DD-8FDD3AEA94E4}" destId="{F9476A69-84B8-432F-AACD-EAE1B6840850}" srcOrd="0" destOrd="0" presId="urn:microsoft.com/office/officeart/2005/8/layout/chevron2"/>
    <dgm:cxn modelId="{8BDC79B9-2C24-478D-8946-99611154B213}" type="presOf" srcId="{94E4C999-742B-4C68-A0B9-E577543A6F3A}" destId="{F77FC147-7F36-4E79-B945-19B451E46FBD}" srcOrd="0" destOrd="0" presId="urn:microsoft.com/office/officeart/2005/8/layout/chevron2"/>
    <dgm:cxn modelId="{33A2C24C-A735-4D62-9F71-C01F219D344E}" type="presOf" srcId="{35B7935E-85B6-4064-8B66-14D7F6679555}" destId="{8151DB83-F6E1-4632-BA86-6BF5F4EE235D}" srcOrd="0" destOrd="0" presId="urn:microsoft.com/office/officeart/2005/8/layout/chevron2"/>
    <dgm:cxn modelId="{6270FD27-2ADA-4AE8-BD0D-956488D57723}" srcId="{11F64102-CAFF-4CE7-A2DD-8FDD3AEA94E4}" destId="{35B7935E-85B6-4064-8B66-14D7F6679555}" srcOrd="1" destOrd="0" parTransId="{4ED16C52-0A97-4399-84AD-910A4D493CE2}" sibTransId="{1AC2EE87-C59E-43BC-BDE5-3EDA89040348}"/>
    <dgm:cxn modelId="{F2D4F8B3-5568-4869-A697-E3A5F9A3E32A}" srcId="{11F64102-CAFF-4CE7-A2DD-8FDD3AEA94E4}" destId="{31D2E57D-E43F-43F2-8EE5-F528D20BE6F4}" srcOrd="2" destOrd="0" parTransId="{1D9ECB87-3CE0-409A-9595-7EA49DDB4D19}" sibTransId="{9D09E9B9-92D2-4483-9305-CA571850E015}"/>
    <dgm:cxn modelId="{5723CC79-3C4D-4786-9723-020C5A7CB262}" type="presOf" srcId="{31D2E57D-E43F-43F2-8EE5-F528D20BE6F4}" destId="{40C303F7-8475-4BD8-9F44-80349FD720EF}" srcOrd="0" destOrd="0" presId="urn:microsoft.com/office/officeart/2005/8/layout/chevron2"/>
    <dgm:cxn modelId="{B8D5EFD5-8C7F-4269-935F-AD5EAA437911}" type="presOf" srcId="{12FFF801-C095-434B-8038-88811DDDCB46}" destId="{6725D3D2-BFC5-4310-B5D7-630FF2BEA765}" srcOrd="0" destOrd="0" presId="urn:microsoft.com/office/officeart/2005/8/layout/chevron2"/>
    <dgm:cxn modelId="{E3A8262C-DA59-456E-9091-F49D88DE3960}" srcId="{12FFF801-C095-434B-8038-88811DDDCB46}" destId="{11E17B86-5D4E-4D6F-9692-051D5CFF41EA}" srcOrd="1" destOrd="0" parTransId="{B328DA14-0857-4D3C-8667-FF474A071297}" sibTransId="{36CD6E41-6936-471C-BC18-71F49474C5DA}"/>
    <dgm:cxn modelId="{A6E7CF49-5E8E-421D-87D6-1C6F0688C938}" srcId="{31D2E57D-E43F-43F2-8EE5-F528D20BE6F4}" destId="{2B7FE63C-3D60-44E6-9C88-58E59DBF3477}" srcOrd="1" destOrd="0" parTransId="{74214335-03E2-4899-9E3D-87C77AB4E073}" sibTransId="{FF2B7BD4-BF63-4D10-8E67-E8950BE4A0CA}"/>
    <dgm:cxn modelId="{E7515631-E307-44BA-940E-30D50F0C47FF}" srcId="{35B7935E-85B6-4064-8B66-14D7F6679555}" destId="{94E4C999-742B-4C68-A0B9-E577543A6F3A}" srcOrd="0" destOrd="0" parTransId="{F002699E-CC85-41FB-8AB5-D63A1B949046}" sibTransId="{BA23B044-7D00-4893-98FD-4B418D5734CD}"/>
    <dgm:cxn modelId="{64529DAB-130F-4449-AF27-FE3093C1833A}" type="presOf" srcId="{94AE11A5-AE7F-4406-8E58-D3292DF3BD83}" destId="{7AAE65ED-DE14-4EFF-B26D-A4751D11C428}" srcOrd="0" destOrd="0" presId="urn:microsoft.com/office/officeart/2005/8/layout/chevron2"/>
    <dgm:cxn modelId="{EFBA7564-9737-4AE1-A8D7-58D7E6ED3CA5}" type="presOf" srcId="{187AD84D-4EE6-4F9C-A4AF-6B7A055257E9}" destId="{5A20D6E3-0D09-49C7-B892-17F722341415}" srcOrd="0" destOrd="0" presId="urn:microsoft.com/office/officeart/2005/8/layout/chevron2"/>
    <dgm:cxn modelId="{C295D5FC-A435-47D6-9719-454930AA85A8}" srcId="{11F64102-CAFF-4CE7-A2DD-8FDD3AEA94E4}" destId="{12FFF801-C095-434B-8038-88811DDDCB46}" srcOrd="0" destOrd="0" parTransId="{FA74344B-521E-4E8C-9CCD-B21AF11EE046}" sibTransId="{826E7966-3ACF-4083-B1AE-7A22CDA5998A}"/>
    <dgm:cxn modelId="{811DB8C6-E62F-4DCD-9A56-5E1186ECC116}" type="presOf" srcId="{2B7FE63C-3D60-44E6-9C88-58E59DBF3477}" destId="{7AAE65ED-DE14-4EFF-B26D-A4751D11C428}" srcOrd="0" destOrd="1" presId="urn:microsoft.com/office/officeart/2005/8/layout/chevron2"/>
    <dgm:cxn modelId="{B3421B08-FC30-4821-AEC6-E78FE124107A}" srcId="{12FFF801-C095-434B-8038-88811DDDCB46}" destId="{187AD84D-4EE6-4F9C-A4AF-6B7A055257E9}" srcOrd="0" destOrd="0" parTransId="{804E4566-8AAA-4BDB-A039-CCBBB1824719}" sibTransId="{C90F1678-5470-40D5-8085-D92B473CF097}"/>
    <dgm:cxn modelId="{C57F65E6-DA32-4DB3-A099-1DDD46BB061E}" srcId="{35B7935E-85B6-4064-8B66-14D7F6679555}" destId="{E378E162-2041-4F59-87A3-715704E27E11}" srcOrd="1" destOrd="0" parTransId="{AD06C156-F88E-49E2-85D1-5AE61864F5A3}" sibTransId="{699A5BCB-2C9D-4E61-BBAE-E012DD3CA0E5}"/>
    <dgm:cxn modelId="{C4D4B9E3-D24F-40DD-A070-76617BB08195}" type="presOf" srcId="{11E17B86-5D4E-4D6F-9692-051D5CFF41EA}" destId="{5A20D6E3-0D09-49C7-B892-17F722341415}" srcOrd="0" destOrd="1" presId="urn:microsoft.com/office/officeart/2005/8/layout/chevron2"/>
    <dgm:cxn modelId="{80FA6769-AE50-41F8-A1A2-6DC720A29ACA}" type="presParOf" srcId="{F9476A69-84B8-432F-AACD-EAE1B6840850}" destId="{698022AF-EC06-48B6-B105-491D1FAE7B83}" srcOrd="0" destOrd="0" presId="urn:microsoft.com/office/officeart/2005/8/layout/chevron2"/>
    <dgm:cxn modelId="{E24F6519-3E3F-4ABA-8110-48513355A3ED}" type="presParOf" srcId="{698022AF-EC06-48B6-B105-491D1FAE7B83}" destId="{6725D3D2-BFC5-4310-B5D7-630FF2BEA765}" srcOrd="0" destOrd="0" presId="urn:microsoft.com/office/officeart/2005/8/layout/chevron2"/>
    <dgm:cxn modelId="{2BC64358-F81B-46A5-9629-475353FD176B}" type="presParOf" srcId="{698022AF-EC06-48B6-B105-491D1FAE7B83}" destId="{5A20D6E3-0D09-49C7-B892-17F722341415}" srcOrd="1" destOrd="0" presId="urn:microsoft.com/office/officeart/2005/8/layout/chevron2"/>
    <dgm:cxn modelId="{BFCD704D-8C4F-4872-B1B1-0BF0DDEB1ACA}" type="presParOf" srcId="{F9476A69-84B8-432F-AACD-EAE1B6840850}" destId="{E30BA832-ADB6-4331-B766-D732F936C290}" srcOrd="1" destOrd="0" presId="urn:microsoft.com/office/officeart/2005/8/layout/chevron2"/>
    <dgm:cxn modelId="{17B7CC48-4D1B-403E-A63A-CEC321EE4A52}" type="presParOf" srcId="{F9476A69-84B8-432F-AACD-EAE1B6840850}" destId="{56C53606-9593-4BB0-BC93-E497708B0E1F}" srcOrd="2" destOrd="0" presId="urn:microsoft.com/office/officeart/2005/8/layout/chevron2"/>
    <dgm:cxn modelId="{BA38B4FA-D033-4BED-9BC7-A605EAAF9688}" type="presParOf" srcId="{56C53606-9593-4BB0-BC93-E497708B0E1F}" destId="{8151DB83-F6E1-4632-BA86-6BF5F4EE235D}" srcOrd="0" destOrd="0" presId="urn:microsoft.com/office/officeart/2005/8/layout/chevron2"/>
    <dgm:cxn modelId="{71E16C1A-18DD-4C94-BE7A-C354C5ADAB8C}" type="presParOf" srcId="{56C53606-9593-4BB0-BC93-E497708B0E1F}" destId="{F77FC147-7F36-4E79-B945-19B451E46FBD}" srcOrd="1" destOrd="0" presId="urn:microsoft.com/office/officeart/2005/8/layout/chevron2"/>
    <dgm:cxn modelId="{3FCF2994-C2CB-4B7C-BF2E-E4D64D6D8751}" type="presParOf" srcId="{F9476A69-84B8-432F-AACD-EAE1B6840850}" destId="{AAD80074-3F4E-41B7-B22B-65072D775687}" srcOrd="3" destOrd="0" presId="urn:microsoft.com/office/officeart/2005/8/layout/chevron2"/>
    <dgm:cxn modelId="{FF3AEDD3-3542-4ABC-9BB9-54341793BFEC}" type="presParOf" srcId="{F9476A69-84B8-432F-AACD-EAE1B6840850}" destId="{205F5B5E-7DFB-4A71-B80D-18748174A420}" srcOrd="4" destOrd="0" presId="urn:microsoft.com/office/officeart/2005/8/layout/chevron2"/>
    <dgm:cxn modelId="{A365D45E-25F5-41B7-9848-47E90C143276}" type="presParOf" srcId="{205F5B5E-7DFB-4A71-B80D-18748174A420}" destId="{40C303F7-8475-4BD8-9F44-80349FD720EF}" srcOrd="0" destOrd="0" presId="urn:microsoft.com/office/officeart/2005/8/layout/chevron2"/>
    <dgm:cxn modelId="{7D73A46D-13F4-44A1-AD7F-F61C5BB091F2}" type="presParOf" srcId="{205F5B5E-7DFB-4A71-B80D-18748174A420}" destId="{7AAE65ED-DE14-4EFF-B26D-A4751D11C42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43238" cy="465138"/>
          </a:xfrm>
          <a:prstGeom prst="rect">
            <a:avLst/>
          </a:prstGeom>
        </p:spPr>
        <p:txBody>
          <a:bodyPr vert="horz" lIns="92446" tIns="46221" rIns="92446" bIns="46221" rtlCol="0"/>
          <a:lstStyle>
            <a:lvl1pPr algn="l">
              <a:defRPr sz="1200"/>
            </a:lvl1pPr>
          </a:lstStyle>
          <a:p>
            <a:endParaRPr lang="en-US" dirty="0"/>
          </a:p>
        </p:txBody>
      </p:sp>
      <p:sp>
        <p:nvSpPr>
          <p:cNvPr id="3" name="Date Placeholder 2"/>
          <p:cNvSpPr>
            <a:spLocks noGrp="1"/>
          </p:cNvSpPr>
          <p:nvPr>
            <p:ph type="dt" sz="quarter" idx="1"/>
          </p:nvPr>
        </p:nvSpPr>
        <p:spPr>
          <a:xfrm>
            <a:off x="3978278" y="3"/>
            <a:ext cx="3043238" cy="465138"/>
          </a:xfrm>
          <a:prstGeom prst="rect">
            <a:avLst/>
          </a:prstGeom>
        </p:spPr>
        <p:txBody>
          <a:bodyPr vert="horz" lIns="92446" tIns="46221" rIns="92446" bIns="46221" rtlCol="0"/>
          <a:lstStyle>
            <a:lvl1pPr algn="r">
              <a:defRPr sz="1200"/>
            </a:lvl1pPr>
          </a:lstStyle>
          <a:p>
            <a:fld id="{0C58A2E3-EF53-4AEA-BD57-08A09E468138}" type="datetimeFigureOut">
              <a:rPr lang="en-US" smtClean="0"/>
              <a:t>11/13/2018</a:t>
            </a:fld>
            <a:endParaRPr lang="en-US" dirty="0"/>
          </a:p>
        </p:txBody>
      </p:sp>
      <p:sp>
        <p:nvSpPr>
          <p:cNvPr id="4" name="Footer Placeholder 3"/>
          <p:cNvSpPr>
            <a:spLocks noGrp="1"/>
          </p:cNvSpPr>
          <p:nvPr>
            <p:ph type="ftr" sz="quarter" idx="2"/>
          </p:nvPr>
        </p:nvSpPr>
        <p:spPr>
          <a:xfrm>
            <a:off x="4" y="8842378"/>
            <a:ext cx="3043238" cy="465138"/>
          </a:xfrm>
          <a:prstGeom prst="rect">
            <a:avLst/>
          </a:prstGeom>
        </p:spPr>
        <p:txBody>
          <a:bodyPr vert="horz" lIns="92446" tIns="46221" rIns="92446" bIns="4622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8" y="8842378"/>
            <a:ext cx="3043238" cy="465138"/>
          </a:xfrm>
          <a:prstGeom prst="rect">
            <a:avLst/>
          </a:prstGeom>
        </p:spPr>
        <p:txBody>
          <a:bodyPr vert="horz" lIns="92446" tIns="46221" rIns="92446" bIns="46221" rtlCol="0" anchor="b"/>
          <a:lstStyle>
            <a:lvl1pPr algn="r">
              <a:defRPr sz="1200"/>
            </a:lvl1pPr>
          </a:lstStyle>
          <a:p>
            <a:fld id="{13F1B096-C4FD-4D77-9C29-CB959ABAFE36}" type="slidenum">
              <a:rPr lang="en-US" smtClean="0"/>
              <a:t>‹#›</a:t>
            </a:fld>
            <a:endParaRPr lang="en-US" dirty="0"/>
          </a:p>
        </p:txBody>
      </p:sp>
    </p:spTree>
    <p:extLst>
      <p:ext uri="{BB962C8B-B14F-4D97-AF65-F5344CB8AC3E}">
        <p14:creationId xmlns:p14="http://schemas.microsoft.com/office/powerpoint/2010/main" val="2407094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4350" tIns="47174" rIns="94350" bIns="47174" rtlCol="0"/>
          <a:lstStyle>
            <a:lvl1pPr algn="l">
              <a:defRPr sz="1200"/>
            </a:lvl1pPr>
          </a:lstStyle>
          <a:p>
            <a:endParaRPr lang="en-US" dirty="0"/>
          </a:p>
        </p:txBody>
      </p:sp>
      <p:sp>
        <p:nvSpPr>
          <p:cNvPr id="3" name="Date Placeholder 2"/>
          <p:cNvSpPr>
            <a:spLocks noGrp="1"/>
          </p:cNvSpPr>
          <p:nvPr>
            <p:ph type="dt" idx="1"/>
          </p:nvPr>
        </p:nvSpPr>
        <p:spPr>
          <a:xfrm>
            <a:off x="3978134" y="2"/>
            <a:ext cx="3043343" cy="465455"/>
          </a:xfrm>
          <a:prstGeom prst="rect">
            <a:avLst/>
          </a:prstGeom>
        </p:spPr>
        <p:txBody>
          <a:bodyPr vert="horz" lIns="94350" tIns="47174" rIns="94350" bIns="47174" rtlCol="0"/>
          <a:lstStyle>
            <a:lvl1pPr algn="r">
              <a:defRPr sz="1200"/>
            </a:lvl1pPr>
          </a:lstStyle>
          <a:p>
            <a:fld id="{D8612FBA-FE7B-40CE-BE3F-3D985CCCA0A9}" type="datetimeFigureOut">
              <a:rPr lang="en-US" smtClean="0"/>
              <a:t>11/13/2018</a:t>
            </a:fld>
            <a:endParaRPr lang="en-US" dirty="0"/>
          </a:p>
        </p:txBody>
      </p:sp>
      <p:sp>
        <p:nvSpPr>
          <p:cNvPr id="4" name="Slide Image Placeholder 3"/>
          <p:cNvSpPr>
            <a:spLocks noGrp="1" noRot="1" noChangeAspect="1"/>
          </p:cNvSpPr>
          <p:nvPr>
            <p:ph type="sldImg" idx="2"/>
          </p:nvPr>
        </p:nvSpPr>
        <p:spPr>
          <a:xfrm>
            <a:off x="1187450" y="703263"/>
            <a:ext cx="4648200" cy="3487737"/>
          </a:xfrm>
          <a:prstGeom prst="rect">
            <a:avLst/>
          </a:prstGeom>
          <a:noFill/>
          <a:ln w="12700">
            <a:solidFill>
              <a:prstClr val="black"/>
            </a:solidFill>
          </a:ln>
        </p:spPr>
        <p:txBody>
          <a:bodyPr vert="horz" lIns="94350" tIns="47174" rIns="94350" bIns="47174" rtlCol="0" anchor="ctr"/>
          <a:lstStyle/>
          <a:p>
            <a:endParaRPr lang="en-US" dirty="0"/>
          </a:p>
        </p:txBody>
      </p:sp>
      <p:sp>
        <p:nvSpPr>
          <p:cNvPr id="5" name="Notes Placeholder 4"/>
          <p:cNvSpPr>
            <a:spLocks noGrp="1"/>
          </p:cNvSpPr>
          <p:nvPr>
            <p:ph type="body" sz="quarter" idx="3"/>
          </p:nvPr>
        </p:nvSpPr>
        <p:spPr>
          <a:xfrm>
            <a:off x="702310" y="4421826"/>
            <a:ext cx="5618480" cy="4189095"/>
          </a:xfrm>
          <a:prstGeom prst="rect">
            <a:avLst/>
          </a:prstGeom>
        </p:spPr>
        <p:txBody>
          <a:bodyPr vert="horz" lIns="94350" tIns="47174" rIns="94350" bIns="471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4350" tIns="47174" rIns="94350" bIns="471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1"/>
            <a:ext cx="3043343" cy="465455"/>
          </a:xfrm>
          <a:prstGeom prst="rect">
            <a:avLst/>
          </a:prstGeom>
        </p:spPr>
        <p:txBody>
          <a:bodyPr vert="horz" lIns="94350" tIns="47174" rIns="94350" bIns="47174" rtlCol="0" anchor="b"/>
          <a:lstStyle>
            <a:lvl1pPr algn="r">
              <a:defRPr sz="1200"/>
            </a:lvl1pPr>
          </a:lstStyle>
          <a:p>
            <a:fld id="{B60C6DC6-EBBC-4541-9478-A5FD2BC17293}" type="slidenum">
              <a:rPr lang="en-US" smtClean="0"/>
              <a:t>‹#›</a:t>
            </a:fld>
            <a:endParaRPr lang="en-US" dirty="0"/>
          </a:p>
        </p:txBody>
      </p:sp>
    </p:spTree>
    <p:extLst>
      <p:ext uri="{BB962C8B-B14F-4D97-AF65-F5344CB8AC3E}">
        <p14:creationId xmlns:p14="http://schemas.microsoft.com/office/powerpoint/2010/main" val="2259653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b="1" dirty="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E958C1-4683-40BF-955B-0DEFDDA2EE6D}" type="slidenum">
              <a:rPr lang="en-US" smtClean="0"/>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just beginning</a:t>
            </a:r>
          </a:p>
          <a:p>
            <a:endParaRPr lang="en-US" dirty="0"/>
          </a:p>
          <a:p>
            <a:r>
              <a:rPr lang="en-US" dirty="0"/>
              <a:t>Infrastructure starts with the RCC in LA</a:t>
            </a:r>
          </a:p>
          <a:p>
            <a:endParaRPr lang="en-US" dirty="0"/>
          </a:p>
          <a:p>
            <a:r>
              <a:rPr lang="en-US" dirty="0"/>
              <a:t>Wave 1 - manage building the list of addresses – Address canvassing</a:t>
            </a:r>
          </a:p>
        </p:txBody>
      </p:sp>
      <p:sp>
        <p:nvSpPr>
          <p:cNvPr id="4" name="Date Placeholder 3"/>
          <p:cNvSpPr>
            <a:spLocks noGrp="1"/>
          </p:cNvSpPr>
          <p:nvPr>
            <p:ph type="dt" idx="10"/>
          </p:nvPr>
        </p:nvSpPr>
        <p:spPr/>
        <p:txBody>
          <a:bodyPr/>
          <a:lstStyle/>
          <a:p>
            <a:r>
              <a:rPr lang="en-US"/>
              <a:t>6/02/2014</a:t>
            </a:r>
          </a:p>
        </p:txBody>
      </p:sp>
    </p:spTree>
    <p:extLst>
      <p:ext uri="{BB962C8B-B14F-4D97-AF65-F5344CB8AC3E}">
        <p14:creationId xmlns:p14="http://schemas.microsoft.com/office/powerpoint/2010/main" val="347064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Wave 2 – manages peak enumeration activities</a:t>
            </a:r>
          </a:p>
        </p:txBody>
      </p:sp>
      <p:sp>
        <p:nvSpPr>
          <p:cNvPr id="4" name="Slide Number Placeholder 3"/>
          <p:cNvSpPr>
            <a:spLocks noGrp="1"/>
          </p:cNvSpPr>
          <p:nvPr>
            <p:ph type="sldNum" sz="quarter" idx="10"/>
          </p:nvPr>
        </p:nvSpPr>
        <p:spPr/>
        <p:txBody>
          <a:bodyPr/>
          <a:lstStyle/>
          <a:p>
            <a:fld id="{B60C6DC6-EBBC-4541-9478-A5FD2BC17293}" type="slidenum">
              <a:rPr lang="en-US" smtClean="0"/>
              <a:t>11</a:t>
            </a:fld>
            <a:endParaRPr lang="en-US" dirty="0"/>
          </a:p>
        </p:txBody>
      </p:sp>
    </p:spTree>
    <p:extLst>
      <p:ext uri="{BB962C8B-B14F-4D97-AF65-F5344CB8AC3E}">
        <p14:creationId xmlns:p14="http://schemas.microsoft.com/office/powerpoint/2010/main" val="13142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Wave 2 – manages peak enumeration activities</a:t>
            </a:r>
          </a:p>
        </p:txBody>
      </p:sp>
      <p:sp>
        <p:nvSpPr>
          <p:cNvPr id="4" name="Slide Number Placeholder 3"/>
          <p:cNvSpPr>
            <a:spLocks noGrp="1"/>
          </p:cNvSpPr>
          <p:nvPr>
            <p:ph type="sldNum" sz="quarter" idx="10"/>
          </p:nvPr>
        </p:nvSpPr>
        <p:spPr/>
        <p:txBody>
          <a:bodyPr/>
          <a:lstStyle/>
          <a:p>
            <a:fld id="{B60C6DC6-EBBC-4541-9478-A5FD2BC17293}" type="slidenum">
              <a:rPr lang="en-US" smtClean="0"/>
              <a:t>12</a:t>
            </a:fld>
            <a:endParaRPr lang="en-US" dirty="0"/>
          </a:p>
        </p:txBody>
      </p:sp>
    </p:spTree>
    <p:extLst>
      <p:ext uri="{BB962C8B-B14F-4D97-AF65-F5344CB8AC3E}">
        <p14:creationId xmlns:p14="http://schemas.microsoft.com/office/powerpoint/2010/main" val="5909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6/02/2014</a:t>
            </a:r>
          </a:p>
        </p:txBody>
      </p:sp>
    </p:spTree>
    <p:extLst>
      <p:ext uri="{BB962C8B-B14F-4D97-AF65-F5344CB8AC3E}">
        <p14:creationId xmlns:p14="http://schemas.microsoft.com/office/powerpoint/2010/main" val="261724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Wave 2 – manages peak enumeration activities</a:t>
            </a:r>
          </a:p>
        </p:txBody>
      </p:sp>
      <p:sp>
        <p:nvSpPr>
          <p:cNvPr id="4" name="Slide Number Placeholder 3"/>
          <p:cNvSpPr>
            <a:spLocks noGrp="1"/>
          </p:cNvSpPr>
          <p:nvPr>
            <p:ph type="sldNum" sz="quarter" idx="10"/>
          </p:nvPr>
        </p:nvSpPr>
        <p:spPr/>
        <p:txBody>
          <a:bodyPr/>
          <a:lstStyle/>
          <a:p>
            <a:fld id="{B60C6DC6-EBBC-4541-9478-A5FD2BC17293}" type="slidenum">
              <a:rPr lang="en-US" smtClean="0"/>
              <a:t>14</a:t>
            </a:fld>
            <a:endParaRPr lang="en-US" dirty="0"/>
          </a:p>
        </p:txBody>
      </p:sp>
    </p:spTree>
    <p:extLst>
      <p:ext uri="{BB962C8B-B14F-4D97-AF65-F5344CB8AC3E}">
        <p14:creationId xmlns:p14="http://schemas.microsoft.com/office/powerpoint/2010/main" val="2509690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6/02/2014</a:t>
            </a:r>
          </a:p>
        </p:txBody>
      </p:sp>
    </p:spTree>
    <p:extLst>
      <p:ext uri="{BB962C8B-B14F-4D97-AF65-F5344CB8AC3E}">
        <p14:creationId xmlns:p14="http://schemas.microsoft.com/office/powerpoint/2010/main" val="3732981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0657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6/02/2014</a:t>
            </a:r>
          </a:p>
        </p:txBody>
      </p:sp>
    </p:spTree>
    <p:extLst>
      <p:ext uri="{BB962C8B-B14F-4D97-AF65-F5344CB8AC3E}">
        <p14:creationId xmlns:p14="http://schemas.microsoft.com/office/powerpoint/2010/main" val="1357597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31726">
              <a:defRPr>
                <a:solidFill>
                  <a:schemeClr val="tx1"/>
                </a:solidFill>
                <a:latin typeface="Calibri" panose="020F0502020204030204" pitchFamily="34" charset="0"/>
              </a:defRPr>
            </a:lvl1pPr>
            <a:lvl2pPr marL="742841" indent="-285708" defTabSz="931726">
              <a:defRPr>
                <a:solidFill>
                  <a:schemeClr val="tx1"/>
                </a:solidFill>
                <a:latin typeface="Calibri" panose="020F0502020204030204" pitchFamily="34" charset="0"/>
              </a:defRPr>
            </a:lvl2pPr>
            <a:lvl3pPr marL="1142833" indent="-228567" defTabSz="931726">
              <a:defRPr>
                <a:solidFill>
                  <a:schemeClr val="tx1"/>
                </a:solidFill>
                <a:latin typeface="Calibri" panose="020F0502020204030204" pitchFamily="34" charset="0"/>
              </a:defRPr>
            </a:lvl3pPr>
            <a:lvl4pPr marL="1599965" indent="-228567" defTabSz="931726">
              <a:defRPr>
                <a:solidFill>
                  <a:schemeClr val="tx1"/>
                </a:solidFill>
                <a:latin typeface="Calibri" panose="020F0502020204030204" pitchFamily="34" charset="0"/>
              </a:defRPr>
            </a:lvl4pPr>
            <a:lvl5pPr marL="2057099" indent="-228567" defTabSz="931726">
              <a:defRPr>
                <a:solidFill>
                  <a:schemeClr val="tx1"/>
                </a:solidFill>
                <a:latin typeface="Calibri" panose="020F0502020204030204" pitchFamily="34" charset="0"/>
              </a:defRPr>
            </a:lvl5pPr>
            <a:lvl6pPr marL="2514232" indent="-228567" defTabSz="931726" fontAlgn="base">
              <a:spcBef>
                <a:spcPct val="0"/>
              </a:spcBef>
              <a:spcAft>
                <a:spcPct val="0"/>
              </a:spcAft>
              <a:defRPr>
                <a:solidFill>
                  <a:schemeClr val="tx1"/>
                </a:solidFill>
                <a:latin typeface="Calibri" panose="020F0502020204030204" pitchFamily="34" charset="0"/>
              </a:defRPr>
            </a:lvl6pPr>
            <a:lvl7pPr marL="2971364" indent="-228567" defTabSz="931726" fontAlgn="base">
              <a:spcBef>
                <a:spcPct val="0"/>
              </a:spcBef>
              <a:spcAft>
                <a:spcPct val="0"/>
              </a:spcAft>
              <a:defRPr>
                <a:solidFill>
                  <a:schemeClr val="tx1"/>
                </a:solidFill>
                <a:latin typeface="Calibri" panose="020F0502020204030204" pitchFamily="34" charset="0"/>
              </a:defRPr>
            </a:lvl7pPr>
            <a:lvl8pPr marL="3428498" indent="-228567" defTabSz="931726" fontAlgn="base">
              <a:spcBef>
                <a:spcPct val="0"/>
              </a:spcBef>
              <a:spcAft>
                <a:spcPct val="0"/>
              </a:spcAft>
              <a:defRPr>
                <a:solidFill>
                  <a:schemeClr val="tx1"/>
                </a:solidFill>
                <a:latin typeface="Calibri" panose="020F0502020204030204" pitchFamily="34" charset="0"/>
              </a:defRPr>
            </a:lvl8pPr>
            <a:lvl9pPr marL="3885630" indent="-228567" defTabSz="931726"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779C534-E2EB-4029-AD00-4C0B893F9527}" type="slidenum">
              <a:rPr lang="en-US" altLang="en-US" smtClean="0">
                <a:latin typeface="Times New Roman" panose="02020603050405020304" pitchFamily="18" charset="0"/>
              </a:rPr>
              <a:pPr fontAlgn="base">
                <a:spcBef>
                  <a:spcPct val="0"/>
                </a:spcBef>
                <a:spcAft>
                  <a:spcPct val="0"/>
                </a:spcAft>
              </a:pPr>
              <a:t>18</a:t>
            </a:fld>
            <a:endParaRPr lang="en-US" alt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xfrm>
            <a:off x="1220788" y="381000"/>
            <a:ext cx="4646612" cy="3484563"/>
          </a:xfrm>
          <a:ln/>
        </p:spPr>
      </p:sp>
      <p:sp>
        <p:nvSpPr>
          <p:cNvPr id="50180" name="Rectangle 3"/>
          <p:cNvSpPr>
            <a:spLocks noGrp="1" noChangeArrowheads="1"/>
          </p:cNvSpPr>
          <p:nvPr>
            <p:ph type="body" idx="1"/>
          </p:nvPr>
        </p:nvSpPr>
        <p:spPr>
          <a:xfrm>
            <a:off x="544513" y="4191000"/>
            <a:ext cx="5999162" cy="4008337"/>
          </a:xfrm>
          <a:noFill/>
        </p:spPr>
        <p:txBody>
          <a:bodyPr/>
          <a:lstStyle/>
          <a:p>
            <a:pPr eaLnBrk="1" hangingPunct="1"/>
            <a:r>
              <a:rPr lang="en-US" altLang="en-US" dirty="0">
                <a:latin typeface="Arial" panose="020B0604020202020204" pitchFamily="34" charset="0"/>
                <a:cs typeface="Arial" panose="020B0604020202020204" pitchFamily="34" charset="0"/>
              </a:rPr>
              <a:t>Still on </a:t>
            </a:r>
            <a:r>
              <a:rPr lang="en-US" altLang="en-US" b="0" dirty="0">
                <a:latin typeface="Arial" panose="020B0604020202020204" pitchFamily="34" charset="0"/>
                <a:cs typeface="Arial" panose="020B0604020202020204" pitchFamily="34" charset="0"/>
              </a:rPr>
              <a:t>page 8 </a:t>
            </a:r>
            <a:r>
              <a:rPr lang="en-US" altLang="en-US" dirty="0">
                <a:latin typeface="Arial" panose="020B0604020202020204" pitchFamily="34" charset="0"/>
                <a:cs typeface="Arial" panose="020B0604020202020204" pitchFamily="34" charset="0"/>
              </a:rPr>
              <a:t>in their Training</a:t>
            </a:r>
            <a:r>
              <a:rPr lang="en-US" altLang="en-US" baseline="0" dirty="0">
                <a:latin typeface="Arial" panose="020B0604020202020204" pitchFamily="34" charset="0"/>
                <a:cs typeface="Arial" panose="020B0604020202020204" pitchFamily="34" charset="0"/>
              </a:rPr>
              <a:t> Manual</a:t>
            </a:r>
            <a:r>
              <a:rPr lang="en-US" altLang="en-US" dirty="0">
                <a:latin typeface="Arial" panose="020B0604020202020204" pitchFamily="34" charset="0"/>
                <a:cs typeface="Arial" panose="020B0604020202020204" pitchFamily="34" charset="0"/>
              </a:rPr>
              <a:t>.   Review and use the slides to prompt you to say the following:</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b="1" dirty="0">
                <a:latin typeface="Arial" panose="020B0604020202020204" pitchFamily="34" charset="0"/>
              </a:rPr>
              <a:t>It is essential that a SCCC/CCC subcommittee address and reflect key facets of the community.  The decision to form subcommittees is based on community need and the opportunities and challenges in reaching areas or populations that may not respond or may potentially be undercounted. </a:t>
            </a:r>
          </a:p>
          <a:p>
            <a:pPr eaLnBrk="1" hangingPunct="1"/>
            <a:endParaRPr lang="en-US" altLang="en-US" b="1" dirty="0">
              <a:latin typeface="Arial" panose="020B0604020202020204" pitchFamily="34" charset="0"/>
            </a:endParaRPr>
          </a:p>
          <a:p>
            <a:pPr eaLnBrk="1" hangingPunct="1"/>
            <a:r>
              <a:rPr lang="en-US" altLang="en-US" b="1" dirty="0">
                <a:latin typeface="Arial" panose="020B0604020202020204" pitchFamily="34" charset="0"/>
              </a:rPr>
              <a:t> The Census Bureau recommends including the subcommittees focused on:  </a:t>
            </a:r>
          </a:p>
          <a:p>
            <a:pPr eaLnBrk="1" hangingPunct="1"/>
            <a:endParaRPr lang="en-US" altLang="en-US" dirty="0">
              <a:latin typeface="Arial" panose="020B0604020202020204" pitchFamily="34" charset="0"/>
            </a:endParaRPr>
          </a:p>
          <a:p>
            <a:pPr lvl="2"/>
            <a:r>
              <a:rPr lang="en-US" altLang="en-US" sz="2000" dirty="0"/>
              <a:t>Government</a:t>
            </a:r>
          </a:p>
          <a:p>
            <a:pPr lvl="2"/>
            <a:r>
              <a:rPr lang="en-US" altLang="en-US" sz="2000" dirty="0"/>
              <a:t>Education</a:t>
            </a:r>
          </a:p>
          <a:p>
            <a:pPr lvl="2"/>
            <a:r>
              <a:rPr lang="en-US" altLang="en-US" sz="2000" dirty="0"/>
              <a:t>Faith-based community</a:t>
            </a:r>
          </a:p>
          <a:p>
            <a:pPr lvl="2"/>
            <a:r>
              <a:rPr lang="en-US" altLang="en-US" sz="2000" dirty="0"/>
              <a:t>Media</a:t>
            </a:r>
          </a:p>
          <a:p>
            <a:pPr lvl="2"/>
            <a:r>
              <a:rPr lang="en-US" altLang="en-US" sz="2000" dirty="0"/>
              <a:t>Community-based organizations</a:t>
            </a:r>
          </a:p>
          <a:p>
            <a:pPr lvl="2"/>
            <a:r>
              <a:rPr lang="en-US" altLang="en-US" sz="2000" dirty="0"/>
              <a:t>Business</a:t>
            </a:r>
          </a:p>
          <a:p>
            <a:pPr lvl="2"/>
            <a:r>
              <a:rPr lang="en-US" altLang="en-US" sz="2000" dirty="0"/>
              <a:t>Recruiting</a:t>
            </a:r>
            <a:endParaRPr lang="en-US" altLang="en-US" dirty="0"/>
          </a:p>
          <a:p>
            <a:pPr eaLnBrk="1" hangingPunct="1"/>
            <a:endParaRPr lang="en-US" altLang="en-US" dirty="0">
              <a:latin typeface="Arial" panose="020B0604020202020204" pitchFamily="34" charset="0"/>
            </a:endParaRPr>
          </a:p>
          <a:p>
            <a:pPr eaLnBrk="1" hangingPunct="1"/>
            <a:r>
              <a:rPr lang="en-US" altLang="en-US" b="1" dirty="0">
                <a:latin typeface="Arial" panose="020B0604020202020204" pitchFamily="34" charset="0"/>
              </a:rPr>
              <a:t>It is important to note that in the past, SCCCs/CCCs have also created subcommittees devoted to:</a:t>
            </a:r>
          </a:p>
          <a:p>
            <a:pPr eaLnBrk="1" hangingPunct="1">
              <a:buFontTx/>
              <a:buChar char="•"/>
            </a:pPr>
            <a:r>
              <a:rPr lang="en-US" altLang="en-US" b="1" dirty="0">
                <a:latin typeface="Arial" panose="020B0604020202020204" pitchFamily="34" charset="0"/>
              </a:rPr>
              <a:t> seniors</a:t>
            </a:r>
          </a:p>
          <a:p>
            <a:pPr eaLnBrk="1" hangingPunct="1">
              <a:buFontTx/>
              <a:buChar char="•"/>
            </a:pPr>
            <a:r>
              <a:rPr lang="en-US" altLang="en-US" b="1" dirty="0">
                <a:latin typeface="Arial" panose="020B0604020202020204" pitchFamily="34" charset="0"/>
              </a:rPr>
              <a:t> veterans</a:t>
            </a:r>
          </a:p>
          <a:p>
            <a:pPr eaLnBrk="1" hangingPunct="1">
              <a:buFontTx/>
              <a:buChar char="•"/>
            </a:pPr>
            <a:r>
              <a:rPr lang="en-US" altLang="en-US" b="1" dirty="0">
                <a:latin typeface="Arial" panose="020B0604020202020204" pitchFamily="34" charset="0"/>
              </a:rPr>
              <a:t> youth</a:t>
            </a:r>
          </a:p>
          <a:p>
            <a:pPr eaLnBrk="1" hangingPunct="1">
              <a:buFontTx/>
              <a:buChar char="•"/>
            </a:pPr>
            <a:r>
              <a:rPr lang="en-US" altLang="en-US" b="1" dirty="0">
                <a:latin typeface="Arial" panose="020B0604020202020204" pitchFamily="34" charset="0"/>
              </a:rPr>
              <a:t> homeless</a:t>
            </a:r>
          </a:p>
          <a:p>
            <a:pPr eaLnBrk="1" hangingPunct="1">
              <a:buFontTx/>
              <a:buChar char="•"/>
            </a:pPr>
            <a:r>
              <a:rPr lang="en-US" altLang="en-US" b="1" dirty="0">
                <a:latin typeface="Arial" panose="020B0604020202020204" pitchFamily="34" charset="0"/>
              </a:rPr>
              <a:t> special housing</a:t>
            </a:r>
          </a:p>
          <a:p>
            <a:pPr eaLnBrk="1" hangingPunct="1">
              <a:buFontTx/>
              <a:buChar char="•"/>
            </a:pPr>
            <a:r>
              <a:rPr lang="en-US" altLang="en-US" b="1" dirty="0">
                <a:latin typeface="Arial" panose="020B0604020202020204" pitchFamily="34" charset="0"/>
              </a:rPr>
              <a:t> LGBTQ</a:t>
            </a:r>
          </a:p>
          <a:p>
            <a:pPr eaLnBrk="1" hangingPunct="1">
              <a:buFontTx/>
              <a:buChar char="•"/>
            </a:pPr>
            <a:r>
              <a:rPr lang="en-US" altLang="en-US" b="1" dirty="0">
                <a:latin typeface="Arial" panose="020B0604020202020204" pitchFamily="34" charset="0"/>
              </a:rPr>
              <a:t> tenants</a:t>
            </a:r>
          </a:p>
          <a:p>
            <a:pPr eaLnBrk="1" hangingPunct="1">
              <a:buFontTx/>
              <a:buChar char="•"/>
            </a:pPr>
            <a:r>
              <a:rPr lang="en-US" altLang="en-US" b="1" dirty="0">
                <a:latin typeface="Arial" panose="020B0604020202020204" pitchFamily="34" charset="0"/>
              </a:rPr>
              <a:t> public safety</a:t>
            </a:r>
          </a:p>
          <a:p>
            <a:pPr eaLnBrk="1" hangingPunct="1">
              <a:buFontTx/>
              <a:buChar char="•"/>
            </a:pPr>
            <a:r>
              <a:rPr lang="en-US" altLang="en-US" b="1" dirty="0">
                <a:latin typeface="Arial" panose="020B0604020202020204" pitchFamily="34" charset="0"/>
              </a:rPr>
              <a:t> homeowners associations</a:t>
            </a:r>
          </a:p>
          <a:p>
            <a:pPr eaLnBrk="1" hangingPunct="1">
              <a:buFontTx/>
              <a:buChar char="•"/>
            </a:pPr>
            <a:r>
              <a:rPr lang="en-US" altLang="en-US" b="1" dirty="0">
                <a:latin typeface="Arial" panose="020B0604020202020204" pitchFamily="34" charset="0"/>
              </a:rPr>
              <a:t> recruitment</a:t>
            </a:r>
          </a:p>
        </p:txBody>
      </p:sp>
    </p:spTree>
    <p:extLst>
      <p:ext uri="{BB962C8B-B14F-4D97-AF65-F5344CB8AC3E}">
        <p14:creationId xmlns:p14="http://schemas.microsoft.com/office/powerpoint/2010/main" val="2575178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31726">
              <a:defRPr>
                <a:solidFill>
                  <a:schemeClr val="tx1"/>
                </a:solidFill>
                <a:latin typeface="Calibri" panose="020F0502020204030204" pitchFamily="34" charset="0"/>
              </a:defRPr>
            </a:lvl1pPr>
            <a:lvl2pPr marL="742841" indent="-285708" defTabSz="931726">
              <a:defRPr>
                <a:solidFill>
                  <a:schemeClr val="tx1"/>
                </a:solidFill>
                <a:latin typeface="Calibri" panose="020F0502020204030204" pitchFamily="34" charset="0"/>
              </a:defRPr>
            </a:lvl2pPr>
            <a:lvl3pPr marL="1142833" indent="-228567" defTabSz="931726">
              <a:defRPr>
                <a:solidFill>
                  <a:schemeClr val="tx1"/>
                </a:solidFill>
                <a:latin typeface="Calibri" panose="020F0502020204030204" pitchFamily="34" charset="0"/>
              </a:defRPr>
            </a:lvl3pPr>
            <a:lvl4pPr marL="1599965" indent="-228567" defTabSz="931726">
              <a:defRPr>
                <a:solidFill>
                  <a:schemeClr val="tx1"/>
                </a:solidFill>
                <a:latin typeface="Calibri" panose="020F0502020204030204" pitchFamily="34" charset="0"/>
              </a:defRPr>
            </a:lvl4pPr>
            <a:lvl5pPr marL="2057099" indent="-228567" defTabSz="931726">
              <a:defRPr>
                <a:solidFill>
                  <a:schemeClr val="tx1"/>
                </a:solidFill>
                <a:latin typeface="Calibri" panose="020F0502020204030204" pitchFamily="34" charset="0"/>
              </a:defRPr>
            </a:lvl5pPr>
            <a:lvl6pPr marL="2514232" indent="-228567" defTabSz="931726" fontAlgn="base">
              <a:spcBef>
                <a:spcPct val="0"/>
              </a:spcBef>
              <a:spcAft>
                <a:spcPct val="0"/>
              </a:spcAft>
              <a:defRPr>
                <a:solidFill>
                  <a:schemeClr val="tx1"/>
                </a:solidFill>
                <a:latin typeface="Calibri" panose="020F0502020204030204" pitchFamily="34" charset="0"/>
              </a:defRPr>
            </a:lvl6pPr>
            <a:lvl7pPr marL="2971364" indent="-228567" defTabSz="931726" fontAlgn="base">
              <a:spcBef>
                <a:spcPct val="0"/>
              </a:spcBef>
              <a:spcAft>
                <a:spcPct val="0"/>
              </a:spcAft>
              <a:defRPr>
                <a:solidFill>
                  <a:schemeClr val="tx1"/>
                </a:solidFill>
                <a:latin typeface="Calibri" panose="020F0502020204030204" pitchFamily="34" charset="0"/>
              </a:defRPr>
            </a:lvl7pPr>
            <a:lvl8pPr marL="3428498" indent="-228567" defTabSz="931726" fontAlgn="base">
              <a:spcBef>
                <a:spcPct val="0"/>
              </a:spcBef>
              <a:spcAft>
                <a:spcPct val="0"/>
              </a:spcAft>
              <a:defRPr>
                <a:solidFill>
                  <a:schemeClr val="tx1"/>
                </a:solidFill>
                <a:latin typeface="Calibri" panose="020F0502020204030204" pitchFamily="34" charset="0"/>
              </a:defRPr>
            </a:lvl8pPr>
            <a:lvl9pPr marL="3885630" indent="-228567" defTabSz="931726"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4827B39-E44A-4DAB-896D-5DCE661192DF}" type="slidenum">
              <a:rPr lang="en-US" altLang="en-US" smtClean="0">
                <a:latin typeface="Times New Roman" panose="02020603050405020304" pitchFamily="18" charset="0"/>
              </a:rPr>
              <a:pPr fontAlgn="base">
                <a:spcBef>
                  <a:spcPct val="0"/>
                </a:spcBef>
                <a:spcAft>
                  <a:spcPct val="0"/>
                </a:spcAft>
              </a:pPr>
              <a:t>19</a:t>
            </a:fld>
            <a:endParaRPr lang="en-US" altLang="en-US">
              <a:latin typeface="Times New Roman" panose="02020603050405020304" pitchFamily="18" charset="0"/>
            </a:endParaRPr>
          </a:p>
        </p:txBody>
      </p:sp>
      <p:sp>
        <p:nvSpPr>
          <p:cNvPr id="68611" name="Rectangle 2050"/>
          <p:cNvSpPr>
            <a:spLocks noGrp="1" noRot="1" noChangeAspect="1" noChangeArrowheads="1" noTextEdit="1"/>
          </p:cNvSpPr>
          <p:nvPr>
            <p:ph type="sldImg"/>
          </p:nvPr>
        </p:nvSpPr>
        <p:spPr>
          <a:xfrm>
            <a:off x="1095375" y="501650"/>
            <a:ext cx="4643438" cy="3482975"/>
          </a:xfrm>
          <a:ln/>
        </p:spPr>
      </p:sp>
      <p:sp>
        <p:nvSpPr>
          <p:cNvPr id="68612" name="Rectangle 2051"/>
          <p:cNvSpPr>
            <a:spLocks noGrp="1" noChangeArrowheads="1"/>
          </p:cNvSpPr>
          <p:nvPr>
            <p:ph type="body" idx="1"/>
          </p:nvPr>
        </p:nvSpPr>
        <p:spPr>
          <a:xfrm>
            <a:off x="457200" y="4343400"/>
            <a:ext cx="5919788" cy="3769308"/>
          </a:xfrm>
          <a:noFill/>
        </p:spPr>
        <p:txBody>
          <a:bodyPr/>
          <a:lstStyle/>
          <a:p>
            <a:pPr>
              <a:spcBef>
                <a:spcPct val="0"/>
              </a:spcBef>
            </a:pPr>
            <a:r>
              <a:rPr lang="en-US" altLang="en-US" b="1" dirty="0">
                <a:latin typeface="Arial" panose="020B0604020202020204" pitchFamily="34" charset="0"/>
                <a:cs typeface="Arial" panose="020B0604020202020204" pitchFamily="34" charset="0"/>
              </a:rPr>
              <a:t>Please turn to page 11 in your training manual</a:t>
            </a:r>
            <a:r>
              <a:rPr lang="en-US" altLang="en-US" dirty="0">
                <a:latin typeface="Arial" panose="020B0604020202020204" pitchFamily="34" charset="0"/>
                <a:cs typeface="Arial" panose="020B0604020202020204" pitchFamily="34" charset="0"/>
              </a:rPr>
              <a:t>.  </a:t>
            </a:r>
          </a:p>
          <a:p>
            <a:pPr>
              <a:spcBef>
                <a:spcPct val="0"/>
              </a:spcBef>
            </a:pPr>
            <a:r>
              <a:rPr lang="en-US" altLang="en-US" dirty="0">
                <a:latin typeface="Arial" panose="020B0604020202020204" pitchFamily="34" charset="0"/>
                <a:cs typeface="Arial" panose="020B0604020202020204" pitchFamily="34" charset="0"/>
              </a:rPr>
              <a:t>Let them know these</a:t>
            </a:r>
            <a:r>
              <a:rPr lang="en-US" altLang="en-US" baseline="0" dirty="0">
                <a:latin typeface="Arial" panose="020B0604020202020204" pitchFamily="34" charset="0"/>
                <a:cs typeface="Arial" panose="020B0604020202020204" pitchFamily="34" charset="0"/>
              </a:rPr>
              <a:t> are the communication phases and processes that continue on page 12. </a:t>
            </a:r>
            <a:endParaRPr lang="en-US" altLang="en-US" dirty="0">
              <a:latin typeface="Arial" panose="020B0604020202020204" pitchFamily="34" charset="0"/>
              <a:cs typeface="Arial" panose="020B0604020202020204" pitchFamily="34" charset="0"/>
            </a:endParaRPr>
          </a:p>
          <a:p>
            <a:pPr>
              <a:spcBef>
                <a:spcPct val="0"/>
              </a:spcBef>
            </a:pPr>
            <a:endParaRPr lang="en-US" altLang="en-US" b="0" dirty="0">
              <a:latin typeface="Arial" panose="020B0604020202020204" pitchFamily="34" charset="0"/>
              <a:cs typeface="Arial" panose="020B0604020202020204" pitchFamily="34" charset="0"/>
            </a:endParaRPr>
          </a:p>
          <a:p>
            <a:pPr>
              <a:spcBef>
                <a:spcPct val="0"/>
              </a:spcBef>
            </a:pPr>
            <a:r>
              <a:rPr lang="en-US" altLang="en-US" b="0" dirty="0">
                <a:latin typeface="Arial" panose="020B0604020202020204" pitchFamily="34" charset="0"/>
                <a:cs typeface="Arial" panose="020B0604020202020204" pitchFamily="34" charset="0"/>
              </a:rPr>
              <a:t>Review and use the slides to prompt you to say the following:</a:t>
            </a:r>
          </a:p>
          <a:p>
            <a:pPr>
              <a:spcBef>
                <a:spcPct val="0"/>
              </a:spcBef>
            </a:pPr>
            <a:endParaRPr lang="en-US" altLang="en-US" b="0" dirty="0">
              <a:latin typeface="Arial" panose="020B0604020202020204" pitchFamily="34" charset="0"/>
              <a:cs typeface="Arial" panose="020B0604020202020204" pitchFamily="34" charset="0"/>
            </a:endParaRPr>
          </a:p>
          <a:p>
            <a:pPr>
              <a:spcBef>
                <a:spcPct val="0"/>
              </a:spcBef>
            </a:pPr>
            <a:r>
              <a:rPr lang="en-US" altLang="en-US" b="1" dirty="0">
                <a:latin typeface="Arial" panose="020B0604020202020204" pitchFamily="34" charset="0"/>
                <a:cs typeface="Arial" panose="020B0604020202020204" pitchFamily="34" charset="0"/>
              </a:rPr>
              <a:t>We have covered what a SCCC/CCC is, the different types of committees, and the types of subcommittees.</a:t>
            </a:r>
            <a:endParaRPr lang="en-US" altLang="en-US" b="0" dirty="0">
              <a:latin typeface="Arial" panose="020B0604020202020204" pitchFamily="34" charset="0"/>
            </a:endParaRPr>
          </a:p>
          <a:p>
            <a:pPr>
              <a:spcBef>
                <a:spcPct val="0"/>
              </a:spcBef>
            </a:pPr>
            <a:endParaRPr lang="en-US" altLang="en-US" b="0" dirty="0">
              <a:latin typeface="Arial" panose="020B0604020202020204" pitchFamily="34" charset="0"/>
            </a:endParaRPr>
          </a:p>
          <a:p>
            <a:pPr eaLnBrk="1" hangingPunct="1"/>
            <a:endParaRPr lang="en-US" altLang="en-US" b="0" dirty="0">
              <a:latin typeface="Arial" panose="020B0604020202020204" pitchFamily="34" charset="0"/>
            </a:endParaRPr>
          </a:p>
          <a:p>
            <a:pPr eaLnBrk="1" hangingPunct="1"/>
            <a:r>
              <a:rPr lang="en-US" altLang="en-US" b="1" dirty="0">
                <a:latin typeface="Arial" panose="020B0604020202020204" pitchFamily="34" charset="0"/>
              </a:rPr>
              <a:t>During</a:t>
            </a:r>
            <a:r>
              <a:rPr lang="en-US" altLang="en-US" b="1" baseline="0" dirty="0">
                <a:latin typeface="Arial" panose="020B0604020202020204" pitchFamily="34" charset="0"/>
              </a:rPr>
              <a:t> the various phases, the SCCC/CCC</a:t>
            </a:r>
            <a:r>
              <a:rPr lang="en-US" altLang="en-US" b="1" dirty="0">
                <a:latin typeface="Arial" panose="020B0604020202020204" pitchFamily="34" charset="0"/>
              </a:rPr>
              <a:t> implements activities of the work plan through their government, faith-based organization and community-based organization, business, media, and recruitment partners. An effective strategy guarantees that community residents will encounter census messages during times of work, play, leisure, school, and worship.</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04109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goal is to count everyone once, only one, and in  the</a:t>
            </a:r>
            <a:r>
              <a:rPr lang="en-US" baseline="0" dirty="0"/>
              <a:t> right place.</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B60C6DC6-EBBC-4541-9478-A5FD2BC17293}" type="slidenum">
              <a:rPr lang="en-US" smtClean="0"/>
              <a:t>2</a:t>
            </a:fld>
            <a:endParaRPr lang="en-US" dirty="0"/>
          </a:p>
        </p:txBody>
      </p:sp>
    </p:spTree>
    <p:extLst>
      <p:ext uri="{BB962C8B-B14F-4D97-AF65-F5344CB8AC3E}">
        <p14:creationId xmlns:p14="http://schemas.microsoft.com/office/powerpoint/2010/main" val="403024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the census will be a challenge in many communities throughout California.</a:t>
            </a:r>
          </a:p>
          <a:p>
            <a:endParaRPr lang="en-US" dirty="0"/>
          </a:p>
          <a:p>
            <a:r>
              <a:rPr lang="en-US" dirty="0"/>
              <a:t>It is important to us to make sure we work together to count everyone.</a:t>
            </a:r>
          </a:p>
          <a:p>
            <a:endParaRPr lang="en-US" dirty="0"/>
          </a:p>
          <a:p>
            <a:r>
              <a:rPr lang="en-US" dirty="0"/>
              <a:t>After all – we live here too and want what is best for our state.</a:t>
            </a:r>
          </a:p>
        </p:txBody>
      </p:sp>
      <p:sp>
        <p:nvSpPr>
          <p:cNvPr id="4" name="Slide Number Placeholder 3"/>
          <p:cNvSpPr>
            <a:spLocks noGrp="1"/>
          </p:cNvSpPr>
          <p:nvPr>
            <p:ph type="sldNum" sz="quarter" idx="10"/>
          </p:nvPr>
        </p:nvSpPr>
        <p:spPr/>
        <p:txBody>
          <a:bodyPr/>
          <a:lstStyle/>
          <a:p>
            <a:fld id="{B60C6DC6-EBBC-4541-9478-A5FD2BC17293}" type="slidenum">
              <a:rPr lang="en-US" smtClean="0"/>
              <a:t>20</a:t>
            </a:fld>
            <a:endParaRPr lang="en-US" dirty="0"/>
          </a:p>
        </p:txBody>
      </p:sp>
    </p:spTree>
    <p:extLst>
      <p:ext uri="{BB962C8B-B14F-4D97-AF65-F5344CB8AC3E}">
        <p14:creationId xmlns:p14="http://schemas.microsoft.com/office/powerpoint/2010/main" val="4286312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the census will be a challenge in many communities throughout California.</a:t>
            </a:r>
          </a:p>
          <a:p>
            <a:endParaRPr lang="en-US" dirty="0"/>
          </a:p>
          <a:p>
            <a:r>
              <a:rPr lang="en-US" dirty="0"/>
              <a:t>It is important to us to make sure we work together to count everyone.</a:t>
            </a:r>
          </a:p>
          <a:p>
            <a:endParaRPr lang="en-US" dirty="0"/>
          </a:p>
          <a:p>
            <a:r>
              <a:rPr lang="en-US" dirty="0"/>
              <a:t>After all – we live here too and want what is best for our state.</a:t>
            </a:r>
          </a:p>
        </p:txBody>
      </p:sp>
      <p:sp>
        <p:nvSpPr>
          <p:cNvPr id="4" name="Slide Number Placeholder 3"/>
          <p:cNvSpPr>
            <a:spLocks noGrp="1"/>
          </p:cNvSpPr>
          <p:nvPr>
            <p:ph type="sldNum" sz="quarter" idx="10"/>
          </p:nvPr>
        </p:nvSpPr>
        <p:spPr/>
        <p:txBody>
          <a:bodyPr/>
          <a:lstStyle/>
          <a:p>
            <a:fld id="{B60C6DC6-EBBC-4541-9478-A5FD2BC17293}" type="slidenum">
              <a:rPr lang="en-US" smtClean="0"/>
              <a:t>21</a:t>
            </a:fld>
            <a:endParaRPr lang="en-US" dirty="0"/>
          </a:p>
        </p:txBody>
      </p:sp>
    </p:spTree>
    <p:extLst>
      <p:ext uri="{BB962C8B-B14F-4D97-AF65-F5344CB8AC3E}">
        <p14:creationId xmlns:p14="http://schemas.microsoft.com/office/powerpoint/2010/main" val="3264037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the census will be a challenge in many communities throughout California.</a:t>
            </a:r>
          </a:p>
          <a:p>
            <a:endParaRPr lang="en-US" dirty="0"/>
          </a:p>
          <a:p>
            <a:r>
              <a:rPr lang="en-US" dirty="0"/>
              <a:t>It is important to us to make sure we work together to count everyone.</a:t>
            </a:r>
          </a:p>
          <a:p>
            <a:endParaRPr lang="en-US" dirty="0"/>
          </a:p>
          <a:p>
            <a:r>
              <a:rPr lang="en-US" dirty="0"/>
              <a:t>After all – we live here too and want what is best for our state.</a:t>
            </a:r>
          </a:p>
        </p:txBody>
      </p:sp>
      <p:sp>
        <p:nvSpPr>
          <p:cNvPr id="4" name="Slide Number Placeholder 3"/>
          <p:cNvSpPr>
            <a:spLocks noGrp="1"/>
          </p:cNvSpPr>
          <p:nvPr>
            <p:ph type="sldNum" sz="quarter" idx="10"/>
          </p:nvPr>
        </p:nvSpPr>
        <p:spPr/>
        <p:txBody>
          <a:bodyPr/>
          <a:lstStyle/>
          <a:p>
            <a:fld id="{B60C6DC6-EBBC-4541-9478-A5FD2BC17293}" type="slidenum">
              <a:rPr lang="en-US" smtClean="0"/>
              <a:t>22</a:t>
            </a:fld>
            <a:endParaRPr lang="en-US" dirty="0"/>
          </a:p>
        </p:txBody>
      </p:sp>
    </p:spTree>
    <p:extLst>
      <p:ext uri="{BB962C8B-B14F-4D97-AF65-F5344CB8AC3E}">
        <p14:creationId xmlns:p14="http://schemas.microsoft.com/office/powerpoint/2010/main" val="272445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0C6DC6-EBBC-4541-9478-A5FD2BC17293}" type="slidenum">
              <a:rPr lang="en-US" smtClean="0"/>
              <a:t>3</a:t>
            </a:fld>
            <a:endParaRPr lang="en-US" dirty="0"/>
          </a:p>
        </p:txBody>
      </p:sp>
      <p:sp>
        <p:nvSpPr>
          <p:cNvPr id="6" name="Date Placeholder 5"/>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7690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goal is to count everyone once, only one, and in  the</a:t>
            </a:r>
            <a:r>
              <a:rPr lang="en-US" baseline="0" dirty="0"/>
              <a:t> right place.</a:t>
            </a:r>
            <a:endParaRPr lang="en-US" dirty="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B60C6DC6-EBBC-4541-9478-A5FD2BC17293}" type="slidenum">
              <a:rPr lang="en-US" smtClean="0"/>
              <a:t>4</a:t>
            </a:fld>
            <a:endParaRPr lang="en-US" dirty="0"/>
          </a:p>
        </p:txBody>
      </p:sp>
    </p:spTree>
    <p:extLst>
      <p:ext uri="{BB962C8B-B14F-4D97-AF65-F5344CB8AC3E}">
        <p14:creationId xmlns:p14="http://schemas.microsoft.com/office/powerpoint/2010/main" val="40302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0C6DC6-EBBC-4541-9478-A5FD2BC17293}" type="slidenum">
              <a:rPr lang="en-US" smtClean="0"/>
              <a:t>5</a:t>
            </a:fld>
            <a:endParaRPr lang="en-US" dirty="0"/>
          </a:p>
        </p:txBody>
      </p:sp>
      <p:sp>
        <p:nvSpPr>
          <p:cNvPr id="6" name="Date Placeholder 5"/>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738187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19025"/>
            <a:ext cx="5618480" cy="4189095"/>
          </a:xfrm>
        </p:spPr>
        <p:txBody>
          <a:bodyPr/>
          <a:lstStyle/>
          <a:p>
            <a:r>
              <a:rPr lang="en-US" baseline="0" dirty="0"/>
              <a:t>We plan to maintain high quality results and reducing the costs by implementing 4 areas of Innovation:</a:t>
            </a:r>
          </a:p>
          <a:p>
            <a:endParaRPr lang="en-US" baseline="0" dirty="0"/>
          </a:p>
          <a:p>
            <a:pPr marL="229815" indent="-229815">
              <a:buAutoNum type="arabicPeriod"/>
            </a:pPr>
            <a:r>
              <a:rPr lang="en-US" baseline="0" dirty="0"/>
              <a:t>Improving the efficiency of building a Master Address File</a:t>
            </a:r>
          </a:p>
          <a:p>
            <a:pPr lvl="1"/>
            <a:r>
              <a:rPr lang="en-US" dirty="0"/>
              <a:t>• That is happening right now.  In building out the address list, the Census Bureau is verifying the majority of stable addresses in the office, using aerial imagery and existing data sources. This will cut the on-the-ground address canvassing workload from nearly 100% last decade to approximately 30% this decade. </a:t>
            </a:r>
          </a:p>
          <a:p>
            <a:pPr marL="628650" lvl="1" indent="-171450">
              <a:buFont typeface="Arial" panose="020B0604020202020204" pitchFamily="34" charset="0"/>
              <a:buChar char="•"/>
            </a:pPr>
            <a:r>
              <a:rPr lang="en-US" dirty="0"/>
              <a:t>The Census is also using other government and business records to refine the list again and again.</a:t>
            </a:r>
          </a:p>
          <a:p>
            <a:pPr marL="628650" lvl="1" indent="-171450">
              <a:buFont typeface="Arial" panose="020B0604020202020204" pitchFamily="34" charset="0"/>
              <a:buChar char="•"/>
            </a:pPr>
            <a:r>
              <a:rPr lang="en-US" dirty="0"/>
              <a:t>There are more than 135 million households in the United States.</a:t>
            </a:r>
          </a:p>
          <a:p>
            <a:pPr lvl="1"/>
            <a:endParaRPr lang="en-US" dirty="0"/>
          </a:p>
          <a:p>
            <a:pPr marL="228600" indent="-228600">
              <a:buFont typeface="+mj-lt"/>
              <a:buAutoNum type="arabicPeriod" startAt="2"/>
            </a:pPr>
            <a:r>
              <a:rPr lang="en-US" dirty="0"/>
              <a:t>For the first time, people will have multiple ways to self-respond – online, by phone, or by mail – and full choice to opt for the mode with which they feel most comfortable.</a:t>
            </a:r>
          </a:p>
          <a:p>
            <a:pPr marL="671196" lvl="1" indent="-229815">
              <a:buFont typeface="Arial" panose="020B0604020202020204" pitchFamily="34" charset="0"/>
              <a:buChar char="•"/>
            </a:pPr>
            <a:endParaRPr lang="en-US" dirty="0"/>
          </a:p>
          <a:p>
            <a:pPr marL="228600" indent="-228600">
              <a:buFont typeface="+mj-lt"/>
              <a:buAutoNum type="arabicPeriod" startAt="3"/>
            </a:pPr>
            <a:r>
              <a:rPr lang="en-US" baseline="0" dirty="0"/>
              <a:t>Better Use o</a:t>
            </a:r>
            <a:r>
              <a:rPr lang="en-US" dirty="0"/>
              <a:t>f</a:t>
            </a:r>
            <a:r>
              <a:rPr lang="en-US" baseline="0" dirty="0"/>
              <a:t> the Information we Already Have</a:t>
            </a:r>
          </a:p>
          <a:p>
            <a:pPr marL="671196" lvl="1" indent="-229815">
              <a:buAutoNum type="arabicPeriod"/>
            </a:pPr>
            <a:r>
              <a:rPr lang="en-US" baseline="0" dirty="0"/>
              <a:t>Will knock on door up to 6 times</a:t>
            </a:r>
          </a:p>
          <a:p>
            <a:pPr marL="671196" lvl="1" indent="-229815">
              <a:buAutoNum type="arabicPeriod"/>
            </a:pPr>
            <a:r>
              <a:rPr lang="en-US" b="1" dirty="0"/>
              <a:t>A Census worker will ask your neighbors</a:t>
            </a:r>
            <a:r>
              <a:rPr lang="en-US" dirty="0"/>
              <a:t> </a:t>
            </a:r>
            <a:r>
              <a:rPr lang="en-US" b="1" dirty="0"/>
              <a:t>or a manager </a:t>
            </a:r>
            <a:r>
              <a:rPr lang="en-US" dirty="0"/>
              <a:t>in your apartment building or subdivision how many people live in your house if they haven’t been able to get a hold of someone at your home.</a:t>
            </a:r>
          </a:p>
          <a:p>
            <a:pPr marL="671196" lvl="1" indent="-229815">
              <a:buFontTx/>
              <a:buAutoNum type="arabicPeriod"/>
            </a:pPr>
            <a:r>
              <a:rPr lang="en-US" b="1" dirty="0"/>
              <a:t>“last resort.”</a:t>
            </a:r>
            <a:r>
              <a:rPr lang="en-US" dirty="0"/>
              <a:t> Using existing government data records about who lives in your home (i.e., tax forms, food stamps, Medicaid roles, etc. – HUD, VA, HHS, SSA, IRS)) to determine if Housing unit is vacant or to obtain population count using administrative records.</a:t>
            </a:r>
            <a:br>
              <a:rPr lang="en-US" dirty="0"/>
            </a:br>
            <a:endParaRPr lang="en-US" baseline="0" dirty="0"/>
          </a:p>
          <a:p>
            <a:pPr marL="228600" indent="-228600">
              <a:buFont typeface="+mj-lt"/>
              <a:buAutoNum type="arabicPeriod" startAt="4"/>
            </a:pPr>
            <a:r>
              <a:rPr lang="en-US" baseline="0" dirty="0"/>
              <a:t>Improving the efficiency of the Field Operations </a:t>
            </a:r>
          </a:p>
          <a:p>
            <a:pPr marL="671196" lvl="1" indent="-229815">
              <a:buFont typeface="Arial" panose="020B0604020202020204" pitchFamily="34" charset="0"/>
              <a:buChar char="•"/>
            </a:pPr>
            <a:r>
              <a:rPr lang="en-US" dirty="0"/>
              <a:t>Streamlined office and staffing structure</a:t>
            </a:r>
          </a:p>
          <a:p>
            <a:pPr marL="671196" lvl="1" indent="-229815">
              <a:buFont typeface="Arial" panose="020B0604020202020204" pitchFamily="34" charset="0"/>
              <a:buChar char="•"/>
            </a:pPr>
            <a:r>
              <a:rPr lang="en-US" dirty="0"/>
              <a:t>Increased use of Technology</a:t>
            </a:r>
          </a:p>
          <a:p>
            <a:pPr marL="628650" lvl="1" indent="-171450">
              <a:buFont typeface="Arial" panose="020B0604020202020204" pitchFamily="34" charset="0"/>
              <a:buChar char="•"/>
            </a:pPr>
            <a:r>
              <a:rPr lang="en-US" dirty="0"/>
              <a:t>For enumerating nonresponding households, the Census Bureau has fully automated field operations, replacing paper and pencil with mobile devices. Census enumerators will carry smartphones with a secure data collection app. This streamlining in how field operations are conducted allows the Census Bureau to cut in half the number of temporary field offices and the number of staff that would otherwise have been needed.</a:t>
            </a:r>
          </a:p>
        </p:txBody>
      </p:sp>
      <p:sp>
        <p:nvSpPr>
          <p:cNvPr id="4" name="Slide Number Placeholder 3"/>
          <p:cNvSpPr>
            <a:spLocks noGrp="1"/>
          </p:cNvSpPr>
          <p:nvPr>
            <p:ph type="sldNum" sz="quarter" idx="10"/>
          </p:nvPr>
        </p:nvSpPr>
        <p:spPr/>
        <p:txBody>
          <a:bodyPr/>
          <a:lstStyle/>
          <a:p>
            <a:fld id="{B60C6DC6-EBBC-4541-9478-A5FD2BC17293}" type="slidenum">
              <a:rPr lang="en-US" smtClean="0"/>
              <a:t>6</a:t>
            </a:fld>
            <a:endParaRPr lang="en-US" dirty="0"/>
          </a:p>
        </p:txBody>
      </p:sp>
    </p:spTree>
    <p:extLst>
      <p:ext uri="{BB962C8B-B14F-4D97-AF65-F5344CB8AC3E}">
        <p14:creationId xmlns:p14="http://schemas.microsoft.com/office/powerpoint/2010/main" val="4119473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539750" y="4502150"/>
            <a:ext cx="5619750" cy="4189412"/>
          </a:xfrm>
        </p:spPr>
        <p:txBody>
          <a:bodyPr>
            <a:normAutofit/>
          </a:bodyPr>
          <a:lstStyle/>
          <a:p>
            <a:r>
              <a:rPr lang="en-US" dirty="0"/>
              <a:t>We are making it easier to respond with technology.</a:t>
            </a:r>
          </a:p>
          <a:p>
            <a:endParaRPr lang="en-US" dirty="0"/>
          </a:p>
          <a:p>
            <a:r>
              <a:rPr lang="en-US" dirty="0"/>
              <a:t>• For the first time, people will have multiple ways to self-respond – online, by phone, or by mail – and full choice to opt for the mode with</a:t>
            </a:r>
          </a:p>
          <a:p>
            <a:r>
              <a:rPr lang="en-US" dirty="0"/>
              <a:t>which they feel most comfortable.</a:t>
            </a:r>
          </a:p>
          <a:p>
            <a:endParaRPr lang="en-US" dirty="0"/>
          </a:p>
          <a:p>
            <a:r>
              <a:rPr lang="en-US" dirty="0"/>
              <a:t>• The Census Bureau will be encouraging individuals nationwide to respond whenever and wherever they are. This includes the ability for</a:t>
            </a:r>
          </a:p>
          <a:p>
            <a:r>
              <a:rPr lang="en-US" dirty="0"/>
              <a:t>folks to respond on the go or at community events, even if they do not have the unique Census ID sent to their address.</a:t>
            </a:r>
          </a:p>
          <a:p>
            <a:endParaRPr lang="en-US" dirty="0"/>
          </a:p>
          <a:p>
            <a:pPr marL="171450" indent="-171450">
              <a:buFont typeface="Arial" panose="020B0604020202020204" pitchFamily="34" charset="0"/>
              <a:buChar char="•"/>
            </a:pPr>
            <a:r>
              <a:rPr lang="en-US" dirty="0"/>
              <a:t>Mailing process still being finalized in end-to-end test.</a:t>
            </a:r>
            <a:endParaRPr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932575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just beginning</a:t>
            </a:r>
          </a:p>
          <a:p>
            <a:endParaRPr lang="en-US" dirty="0"/>
          </a:p>
          <a:p>
            <a:r>
              <a:rPr lang="en-US" dirty="0"/>
              <a:t>Infrastructure starts with the RCC in LA</a:t>
            </a:r>
          </a:p>
          <a:p>
            <a:endParaRPr lang="en-US" dirty="0"/>
          </a:p>
          <a:p>
            <a:r>
              <a:rPr lang="en-US" dirty="0"/>
              <a:t>Wave 1 - manage building the list of addresses – Address canvassing</a:t>
            </a:r>
          </a:p>
        </p:txBody>
      </p:sp>
      <p:sp>
        <p:nvSpPr>
          <p:cNvPr id="4" name="Date Placeholder 3"/>
          <p:cNvSpPr>
            <a:spLocks noGrp="1"/>
          </p:cNvSpPr>
          <p:nvPr>
            <p:ph type="dt" idx="10"/>
          </p:nvPr>
        </p:nvSpPr>
        <p:spPr/>
        <p:txBody>
          <a:bodyPr/>
          <a:lstStyle/>
          <a:p>
            <a:r>
              <a:rPr lang="en-US"/>
              <a:t>6/02/2014</a:t>
            </a:r>
          </a:p>
        </p:txBody>
      </p:sp>
    </p:spTree>
    <p:extLst>
      <p:ext uri="{BB962C8B-B14F-4D97-AF65-F5344CB8AC3E}">
        <p14:creationId xmlns:p14="http://schemas.microsoft.com/office/powerpoint/2010/main" val="70288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just beginning</a:t>
            </a:r>
          </a:p>
          <a:p>
            <a:endParaRPr lang="en-US" dirty="0"/>
          </a:p>
          <a:p>
            <a:r>
              <a:rPr lang="en-US" dirty="0"/>
              <a:t>Infrastructure starts with the RCC in LA</a:t>
            </a:r>
          </a:p>
          <a:p>
            <a:endParaRPr lang="en-US" dirty="0"/>
          </a:p>
          <a:p>
            <a:r>
              <a:rPr lang="en-US" dirty="0"/>
              <a:t>Wave 1 - manage building the list of addresses – Address canvassing</a:t>
            </a:r>
          </a:p>
        </p:txBody>
      </p:sp>
      <p:sp>
        <p:nvSpPr>
          <p:cNvPr id="4" name="Date Placeholder 3"/>
          <p:cNvSpPr>
            <a:spLocks noGrp="1"/>
          </p:cNvSpPr>
          <p:nvPr>
            <p:ph type="dt" idx="10"/>
          </p:nvPr>
        </p:nvSpPr>
        <p:spPr/>
        <p:txBody>
          <a:bodyPr/>
          <a:lstStyle/>
          <a:p>
            <a:r>
              <a:rPr lang="en-US"/>
              <a:t>6/02/2014</a:t>
            </a:r>
          </a:p>
        </p:txBody>
      </p:sp>
    </p:spTree>
    <p:extLst>
      <p:ext uri="{BB962C8B-B14F-4D97-AF65-F5344CB8AC3E}">
        <p14:creationId xmlns:p14="http://schemas.microsoft.com/office/powerpoint/2010/main" val="2610016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a:t>Click to add 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6" name="Slide Number Placeholder 5"/>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257329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idx="1" hasCustomPrompt="1"/>
          </p:nvPr>
        </p:nvSpPr>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13032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145508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Slide Number Placeholder 4"/>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238280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323632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add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b="1">
                <a:solidFill>
                  <a:schemeClr val="tx2"/>
                </a:solidFill>
              </a:defRPr>
            </a:lvl1pPr>
          </a:lstStyle>
          <a:p>
            <a:fld id="{5212C905-FF40-4437-BDDD-7BDE312C732D}" type="slidenum">
              <a:rPr lang="en-US" smtClean="0"/>
              <a:pPr/>
              <a:t>‹#›</a:t>
            </a:fld>
            <a:endParaRPr lang="en-US" dirty="0"/>
          </a:p>
        </p:txBody>
      </p:sp>
    </p:spTree>
    <p:extLst>
      <p:ext uri="{BB962C8B-B14F-4D97-AF65-F5344CB8AC3E}">
        <p14:creationId xmlns:p14="http://schemas.microsoft.com/office/powerpoint/2010/main" val="41646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4400" b="1" i="0" kern="1200" baseline="0">
          <a:solidFill>
            <a:schemeClr val="tx2"/>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2"/>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4.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4.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4.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hyperlink" Target="http://www.usajobs.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2020census.gov/job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Roberto.Garcia@2020census.gov"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3.svg"/><Relationship Id="rId3" Type="http://schemas.openxmlformats.org/officeDocument/2006/relationships/image" Target="../media/image3.png"/><Relationship Id="rId7" Type="http://schemas.openxmlformats.org/officeDocument/2006/relationships/image" Target="../media/image7.svg"/><Relationship Id="rId12"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38200" y="1143000"/>
            <a:ext cx="8001000" cy="2673350"/>
          </a:xfrm>
        </p:spPr>
        <p:txBody>
          <a:bodyPr>
            <a:normAutofit/>
          </a:bodyPr>
          <a:lstStyle/>
          <a:p>
            <a:r>
              <a:rPr lang="en-US" sz="4800" dirty="0">
                <a:solidFill>
                  <a:srgbClr val="C00000"/>
                </a:solidFill>
                <a:effectLst>
                  <a:outerShdw blurRad="38100" dist="38100" dir="2700000" algn="tl">
                    <a:srgbClr val="000000"/>
                  </a:outerShdw>
                </a:effectLst>
                <a:latin typeface="+mn-lt"/>
                <a:ea typeface="+mn-ea"/>
                <a:cs typeface="+mn-cs"/>
              </a:rPr>
              <a:t>The Road to 2020</a:t>
            </a:r>
          </a:p>
        </p:txBody>
      </p:sp>
      <p:sp>
        <p:nvSpPr>
          <p:cNvPr id="3" name="Subtitle 2"/>
          <p:cNvSpPr>
            <a:spLocks noGrp="1"/>
          </p:cNvSpPr>
          <p:nvPr>
            <p:ph type="subTitle" idx="1"/>
          </p:nvPr>
        </p:nvSpPr>
        <p:spPr>
          <a:xfrm>
            <a:off x="1524000" y="3816350"/>
            <a:ext cx="6400800" cy="2032988"/>
          </a:xfrm>
        </p:spPr>
        <p:txBody>
          <a:bodyPr rtlCol="0">
            <a:noAutofit/>
          </a:bodyPr>
          <a:lstStyle/>
          <a:p>
            <a:pPr fontAlgn="auto">
              <a:lnSpc>
                <a:spcPct val="120000"/>
              </a:lnSpc>
              <a:spcBef>
                <a:spcPts val="0"/>
              </a:spcBef>
              <a:spcAft>
                <a:spcPts val="0"/>
              </a:spcAft>
              <a:defRPr/>
            </a:pPr>
            <a:r>
              <a:rPr lang="en-US" sz="1600" b="1" dirty="0">
                <a:solidFill>
                  <a:srgbClr val="002060"/>
                </a:solidFill>
              </a:rPr>
              <a:t>Roberto Garcia</a:t>
            </a:r>
          </a:p>
          <a:p>
            <a:pPr fontAlgn="auto">
              <a:lnSpc>
                <a:spcPct val="120000"/>
              </a:lnSpc>
              <a:spcBef>
                <a:spcPts val="0"/>
              </a:spcBef>
              <a:spcAft>
                <a:spcPts val="0"/>
              </a:spcAft>
              <a:defRPr/>
            </a:pPr>
            <a:r>
              <a:rPr lang="en-US" sz="1600" b="1" dirty="0">
                <a:solidFill>
                  <a:srgbClr val="002060"/>
                </a:solidFill>
              </a:rPr>
              <a:t>Partnership Specialist</a:t>
            </a:r>
          </a:p>
          <a:p>
            <a:pPr fontAlgn="auto">
              <a:lnSpc>
                <a:spcPct val="120000"/>
              </a:lnSpc>
              <a:spcBef>
                <a:spcPts val="0"/>
              </a:spcBef>
              <a:spcAft>
                <a:spcPts val="0"/>
              </a:spcAft>
              <a:defRPr/>
            </a:pPr>
            <a:r>
              <a:rPr lang="en-US" sz="1600" b="1" dirty="0">
                <a:solidFill>
                  <a:srgbClr val="002060"/>
                </a:solidFill>
              </a:rPr>
              <a:t>U.S. Census Bureau</a:t>
            </a:r>
          </a:p>
          <a:p>
            <a:pPr fontAlgn="auto">
              <a:lnSpc>
                <a:spcPct val="120000"/>
              </a:lnSpc>
              <a:spcBef>
                <a:spcPts val="0"/>
              </a:spcBef>
              <a:spcAft>
                <a:spcPts val="0"/>
              </a:spcAft>
              <a:defRPr/>
            </a:pPr>
            <a:r>
              <a:rPr lang="en-US" sz="1600" b="1" dirty="0">
                <a:solidFill>
                  <a:srgbClr val="002060"/>
                </a:solidFill>
              </a:rPr>
              <a:t>San Diego Regional Census Office</a:t>
            </a:r>
          </a:p>
          <a:p>
            <a:pPr fontAlgn="auto">
              <a:lnSpc>
                <a:spcPct val="120000"/>
              </a:lnSpc>
              <a:spcBef>
                <a:spcPts val="0"/>
              </a:spcBef>
              <a:spcAft>
                <a:spcPts val="0"/>
              </a:spcAft>
              <a:defRPr/>
            </a:pPr>
            <a:r>
              <a:rPr lang="en-US" sz="1600" b="1" dirty="0">
                <a:solidFill>
                  <a:srgbClr val="002060"/>
                </a:solidFill>
              </a:rPr>
              <a:t>November 29, 2018</a:t>
            </a:r>
          </a:p>
        </p:txBody>
      </p:sp>
      <p:sp>
        <p:nvSpPr>
          <p:cNvPr id="2" name="Slide Number Placeholder 1"/>
          <p:cNvSpPr>
            <a:spLocks noGrp="1"/>
          </p:cNvSpPr>
          <p:nvPr>
            <p:ph type="sldNum" sz="quarter" idx="12"/>
          </p:nvPr>
        </p:nvSpPr>
        <p:spPr/>
        <p:txBody>
          <a:bodyPr/>
          <a:lstStyle/>
          <a:p>
            <a:fld id="{5212C905-FF40-4437-BDDD-7BDE312C732D}" type="slidenum">
              <a:rPr lang="en-US" smtClean="0"/>
              <a:t>1</a:t>
            </a:fld>
            <a:endParaRPr lang="en-US" dirty="0"/>
          </a:p>
        </p:txBody>
      </p:sp>
    </p:spTree>
    <p:extLst>
      <p:ext uri="{BB962C8B-B14F-4D97-AF65-F5344CB8AC3E}">
        <p14:creationId xmlns:p14="http://schemas.microsoft.com/office/powerpoint/2010/main" val="3157331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9700"/>
            <a:ext cx="8229600" cy="4038600"/>
          </a:xfrm>
        </p:spPr>
        <p:txBody>
          <a:bodyPr>
            <a:normAutofit/>
          </a:bodyPr>
          <a:lstStyle/>
          <a:p>
            <a:pPr marL="0" indent="0" algn="ctr">
              <a:buNone/>
            </a:pPr>
            <a:r>
              <a:rPr lang="en-US" sz="3600" b="1" dirty="0"/>
              <a:t>280,000</a:t>
            </a:r>
          </a:p>
          <a:p>
            <a:pPr marL="0" indent="0" algn="ctr">
              <a:buNone/>
            </a:pPr>
            <a:r>
              <a:rPr lang="en-US" sz="2000" dirty="0"/>
              <a:t>Estimated net undercount in 2020 based on 2010 Census</a:t>
            </a:r>
          </a:p>
          <a:p>
            <a:pPr marL="0" indent="0" algn="ctr">
              <a:buNone/>
            </a:pPr>
            <a:endParaRPr lang="en-US" sz="2400" dirty="0"/>
          </a:p>
          <a:p>
            <a:pPr marL="0" indent="0" algn="ctr">
              <a:buNone/>
            </a:pPr>
            <a:r>
              <a:rPr lang="en-US" sz="3600" b="1" dirty="0"/>
              <a:t>$ 1,950* </a:t>
            </a:r>
          </a:p>
          <a:p>
            <a:pPr marL="0" indent="0" algn="ctr">
              <a:buNone/>
            </a:pPr>
            <a:r>
              <a:rPr lang="en-US" sz="2000" dirty="0"/>
              <a:t>Potential per person Federal funds available</a:t>
            </a:r>
          </a:p>
          <a:p>
            <a:pPr marL="0" indent="0" algn="ctr">
              <a:buNone/>
            </a:pPr>
            <a:endParaRPr lang="en-US" sz="2400" dirty="0"/>
          </a:p>
          <a:p>
            <a:pPr marL="0" indent="0" algn="ctr">
              <a:buNone/>
            </a:pPr>
            <a:r>
              <a:rPr lang="en-US" sz="3600" b="1" dirty="0"/>
              <a:t>$ 560 Million</a:t>
            </a:r>
            <a:r>
              <a:rPr lang="en-US" sz="2400" dirty="0"/>
              <a:t/>
            </a:r>
            <a:br>
              <a:rPr lang="en-US" sz="2400" dirty="0"/>
            </a:br>
            <a:r>
              <a:rPr lang="en-US" sz="2000" dirty="0"/>
              <a:t>Amount of Money </a:t>
            </a:r>
            <a:r>
              <a:rPr lang="en-US" sz="2000" b="1" dirty="0"/>
              <a:t>California </a:t>
            </a:r>
            <a:r>
              <a:rPr lang="en-US" sz="2000" dirty="0"/>
              <a:t>stands to </a:t>
            </a:r>
            <a:r>
              <a:rPr lang="en-US" sz="2000" u="sng" dirty="0"/>
              <a:t>gain or lose </a:t>
            </a:r>
            <a:r>
              <a:rPr lang="en-US" sz="2000" dirty="0"/>
              <a:t>over the next decade</a:t>
            </a:r>
          </a:p>
          <a:p>
            <a:pPr marL="0" indent="0" algn="ctr">
              <a:buNone/>
            </a:pPr>
            <a:endParaRPr lang="en-US" sz="2400" dirty="0"/>
          </a:p>
        </p:txBody>
      </p:sp>
      <p:sp>
        <p:nvSpPr>
          <p:cNvPr id="4" name="Slide Number Placeholder 3"/>
          <p:cNvSpPr>
            <a:spLocks noGrp="1"/>
          </p:cNvSpPr>
          <p:nvPr>
            <p:ph type="sldNum" sz="quarter" idx="12"/>
          </p:nvPr>
        </p:nvSpPr>
        <p:spPr/>
        <p:txBody>
          <a:bodyPr/>
          <a:lstStyle/>
          <a:p>
            <a:fld id="{5212C905-FF40-4437-BDDD-7BDE312C732D}" type="slidenum">
              <a:rPr lang="en-US" smtClean="0"/>
              <a:t>10</a:t>
            </a:fld>
            <a:endParaRPr lang="en-US"/>
          </a:p>
        </p:txBody>
      </p:sp>
      <p:sp>
        <p:nvSpPr>
          <p:cNvPr id="9" name="Title 1">
            <a:extLst>
              <a:ext uri="{FF2B5EF4-FFF2-40B4-BE49-F238E27FC236}">
                <a16:creationId xmlns:a16="http://schemas.microsoft.com/office/drawing/2014/main" xmlns="" id="{F534F349-BE22-4D76-B04A-65AD144F42BD}"/>
              </a:ext>
            </a:extLst>
          </p:cNvPr>
          <p:cNvSpPr>
            <a:spLocks noGrp="1"/>
          </p:cNvSpPr>
          <p:nvPr>
            <p:ph type="title"/>
          </p:nvPr>
        </p:nvSpPr>
        <p:spPr>
          <a:xfrm>
            <a:off x="76200" y="274638"/>
            <a:ext cx="8915400" cy="639762"/>
          </a:xfrm>
        </p:spPr>
        <p:txBody>
          <a:bodyPr>
            <a:normAutofit fontScale="90000"/>
          </a:bodyPr>
          <a:lstStyle/>
          <a:p>
            <a:r>
              <a:rPr lang="en-US" sz="4900" dirty="0">
                <a:solidFill>
                  <a:srgbClr val="C00000"/>
                </a:solidFill>
                <a:effectLst>
                  <a:outerShdw blurRad="38100" dist="38100" dir="2700000" algn="tl">
                    <a:srgbClr val="000000"/>
                  </a:outerShdw>
                </a:effectLst>
                <a:latin typeface="+mn-lt"/>
                <a:ea typeface="+mn-ea"/>
                <a:cs typeface="+mn-cs"/>
              </a:rPr>
              <a:t>Impact to California</a:t>
            </a:r>
            <a:endParaRPr lang="en-US" sz="3100" dirty="0"/>
          </a:p>
        </p:txBody>
      </p:sp>
    </p:spTree>
    <p:extLst>
      <p:ext uri="{BB962C8B-B14F-4D97-AF65-F5344CB8AC3E}">
        <p14:creationId xmlns:p14="http://schemas.microsoft.com/office/powerpoint/2010/main" val="121499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2800788"/>
          </a:xfrm>
        </p:spPr>
        <p:txBody>
          <a:bodyPr>
            <a:normAutofit lnSpcReduction="10000"/>
          </a:bodyPr>
          <a:lstStyle/>
          <a:p>
            <a:r>
              <a:rPr lang="en-US" dirty="0"/>
              <a:t>California has 10 of the most populous counties in the nation with a population of 28 million </a:t>
            </a:r>
          </a:p>
          <a:p>
            <a:endParaRPr lang="en-US" sz="1000" dirty="0"/>
          </a:p>
          <a:p>
            <a:r>
              <a:rPr lang="en-US" dirty="0"/>
              <a:t>Participation rate is lower than 70% in hard-to-count census tracts</a:t>
            </a:r>
          </a:p>
          <a:p>
            <a:pPr marL="457200" lvl="1"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11</a:t>
            </a:fld>
            <a:endParaRPr lang="en-US"/>
          </a:p>
        </p:txBody>
      </p:sp>
      <p:sp>
        <p:nvSpPr>
          <p:cNvPr id="7" name="Title 1">
            <a:extLst>
              <a:ext uri="{FF2B5EF4-FFF2-40B4-BE49-F238E27FC236}">
                <a16:creationId xmlns:a16="http://schemas.microsoft.com/office/drawing/2014/main" xmlns="" id="{3A876FD6-C9B6-4036-82AC-7B514C0A41BC}"/>
              </a:ext>
            </a:extLst>
          </p:cNvPr>
          <p:cNvSpPr>
            <a:spLocks noGrp="1"/>
          </p:cNvSpPr>
          <p:nvPr>
            <p:ph type="title"/>
          </p:nvPr>
        </p:nvSpPr>
        <p:spPr>
          <a:xfrm>
            <a:off x="76200" y="274638"/>
            <a:ext cx="8915400" cy="639762"/>
          </a:xfrm>
        </p:spPr>
        <p:txBody>
          <a:bodyPr>
            <a:normAutofit fontScale="90000"/>
          </a:bodyPr>
          <a:lstStyle/>
          <a:p>
            <a:r>
              <a:rPr lang="en-US" sz="4900" dirty="0">
                <a:solidFill>
                  <a:srgbClr val="C00000"/>
                </a:solidFill>
                <a:effectLst>
                  <a:outerShdw blurRad="38100" dist="38100" dir="2700000" algn="tl">
                    <a:srgbClr val="000000"/>
                  </a:outerShdw>
                </a:effectLst>
                <a:latin typeface="+mn-lt"/>
                <a:ea typeface="+mn-ea"/>
                <a:cs typeface="+mn-cs"/>
              </a:rPr>
              <a:t>Impact to California</a:t>
            </a:r>
            <a:endParaRPr lang="en-US" sz="3100" dirty="0"/>
          </a:p>
        </p:txBody>
      </p:sp>
      <p:pic>
        <p:nvPicPr>
          <p:cNvPr id="21" name="Graphic 20" descr="Man and Woman">
            <a:extLst>
              <a:ext uri="{FF2B5EF4-FFF2-40B4-BE49-F238E27FC236}">
                <a16:creationId xmlns:a16="http://schemas.microsoft.com/office/drawing/2014/main" xmlns="" id="{21CC78D4-7407-4E6E-A67C-D8D4F3349E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822494" y="4186152"/>
            <a:ext cx="914400" cy="914400"/>
          </a:xfrm>
          <a:prstGeom prst="rect">
            <a:avLst/>
          </a:prstGeom>
        </p:spPr>
      </p:pic>
      <p:pic>
        <p:nvPicPr>
          <p:cNvPr id="25" name="Graphic 24" descr="Parent and Baby">
            <a:extLst>
              <a:ext uri="{FF2B5EF4-FFF2-40B4-BE49-F238E27FC236}">
                <a16:creationId xmlns:a16="http://schemas.microsoft.com/office/drawing/2014/main" xmlns="" id="{311BA8BE-69DF-48D3-84F2-D2E3D3C3E3D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198232" y="4179270"/>
            <a:ext cx="914400" cy="914400"/>
          </a:xfrm>
          <a:prstGeom prst="rect">
            <a:avLst/>
          </a:prstGeom>
        </p:spPr>
      </p:pic>
      <p:pic>
        <p:nvPicPr>
          <p:cNvPr id="27" name="Graphic 26" descr="Family with girl">
            <a:extLst>
              <a:ext uri="{FF2B5EF4-FFF2-40B4-BE49-F238E27FC236}">
                <a16:creationId xmlns:a16="http://schemas.microsoft.com/office/drawing/2014/main" xmlns="" id="{2442DA67-6418-4C7B-9328-DA1F9FFC6FA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flipH="1">
            <a:off x="3338455" y="4186152"/>
            <a:ext cx="914400" cy="914400"/>
          </a:xfrm>
          <a:prstGeom prst="rect">
            <a:avLst/>
          </a:prstGeom>
        </p:spPr>
      </p:pic>
      <p:pic>
        <p:nvPicPr>
          <p:cNvPr id="29" name="Graphic 28" descr="Family with boy">
            <a:extLst>
              <a:ext uri="{FF2B5EF4-FFF2-40B4-BE49-F238E27FC236}">
                <a16:creationId xmlns:a16="http://schemas.microsoft.com/office/drawing/2014/main" xmlns="" id="{FC70B7CB-826D-4DE6-AFF4-64576D62887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528020" y="4179270"/>
            <a:ext cx="914400" cy="914400"/>
          </a:xfrm>
          <a:prstGeom prst="rect">
            <a:avLst/>
          </a:prstGeom>
        </p:spPr>
      </p:pic>
      <p:pic>
        <p:nvPicPr>
          <p:cNvPr id="31" name="Graphic 30" descr="Two Men">
            <a:extLst>
              <a:ext uri="{FF2B5EF4-FFF2-40B4-BE49-F238E27FC236}">
                <a16:creationId xmlns:a16="http://schemas.microsoft.com/office/drawing/2014/main" xmlns="" id="{E598556D-34D9-4E28-826B-2AFE9185BF8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659428" y="4183545"/>
            <a:ext cx="914400" cy="914400"/>
          </a:xfrm>
          <a:prstGeom prst="rect">
            <a:avLst/>
          </a:prstGeom>
        </p:spPr>
      </p:pic>
      <p:pic>
        <p:nvPicPr>
          <p:cNvPr id="32" name="Graphic 31" descr="Family with boy">
            <a:extLst>
              <a:ext uri="{FF2B5EF4-FFF2-40B4-BE49-F238E27FC236}">
                <a16:creationId xmlns:a16="http://schemas.microsoft.com/office/drawing/2014/main" xmlns="" id="{E0FFB904-ECC9-4578-BFE6-BBD335BB2B4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114800" y="4191000"/>
            <a:ext cx="914400" cy="914400"/>
          </a:xfrm>
          <a:prstGeom prst="rect">
            <a:avLst/>
          </a:prstGeom>
        </p:spPr>
      </p:pic>
      <p:pic>
        <p:nvPicPr>
          <p:cNvPr id="33" name="Graphic 32" descr="Family with boy">
            <a:extLst>
              <a:ext uri="{FF2B5EF4-FFF2-40B4-BE49-F238E27FC236}">
                <a16:creationId xmlns:a16="http://schemas.microsoft.com/office/drawing/2014/main" xmlns="" id="{51528324-7952-4115-B6C8-03840D5E94D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flipH="1">
            <a:off x="4927916" y="4186152"/>
            <a:ext cx="914400" cy="914400"/>
          </a:xfrm>
          <a:prstGeom prst="rect">
            <a:avLst/>
          </a:prstGeom>
        </p:spPr>
      </p:pic>
    </p:spTree>
    <p:extLst>
      <p:ext uri="{BB962C8B-B14F-4D97-AF65-F5344CB8AC3E}">
        <p14:creationId xmlns:p14="http://schemas.microsoft.com/office/powerpoint/2010/main" val="579603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12</a:t>
            </a:fld>
            <a:endParaRPr lang="en-US"/>
          </a:p>
        </p:txBody>
      </p:sp>
      <p:sp>
        <p:nvSpPr>
          <p:cNvPr id="7" name="Title 1">
            <a:extLst>
              <a:ext uri="{FF2B5EF4-FFF2-40B4-BE49-F238E27FC236}">
                <a16:creationId xmlns:a16="http://schemas.microsoft.com/office/drawing/2014/main" xmlns="" id="{3A876FD6-C9B6-4036-82AC-7B514C0A41BC}"/>
              </a:ext>
            </a:extLst>
          </p:cNvPr>
          <p:cNvSpPr>
            <a:spLocks noGrp="1"/>
          </p:cNvSpPr>
          <p:nvPr>
            <p:ph type="title"/>
          </p:nvPr>
        </p:nvSpPr>
        <p:spPr>
          <a:xfrm>
            <a:off x="76200" y="274638"/>
            <a:ext cx="8915400" cy="639762"/>
          </a:xfrm>
        </p:spPr>
        <p:txBody>
          <a:bodyPr>
            <a:normAutofit fontScale="90000"/>
          </a:bodyPr>
          <a:lstStyle/>
          <a:p>
            <a:r>
              <a:rPr lang="en-US" sz="4900" dirty="0">
                <a:solidFill>
                  <a:srgbClr val="C00000"/>
                </a:solidFill>
                <a:effectLst>
                  <a:outerShdw blurRad="38100" dist="38100" dir="2700000" algn="tl">
                    <a:srgbClr val="000000"/>
                  </a:outerShdw>
                </a:effectLst>
                <a:latin typeface="+mn-lt"/>
                <a:ea typeface="+mn-ea"/>
                <a:cs typeface="+mn-cs"/>
              </a:rPr>
              <a:t>Hard-to-Count Populations</a:t>
            </a:r>
            <a:endParaRPr lang="en-US" sz="3100" dirty="0"/>
          </a:p>
        </p:txBody>
      </p:sp>
      <p:pic>
        <p:nvPicPr>
          <p:cNvPr id="21" name="Graphic 20" descr="Man and Woman">
            <a:extLst>
              <a:ext uri="{FF2B5EF4-FFF2-40B4-BE49-F238E27FC236}">
                <a16:creationId xmlns:a16="http://schemas.microsoft.com/office/drawing/2014/main" xmlns="" id="{21CC78D4-7407-4E6E-A67C-D8D4F3349E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822494" y="4186152"/>
            <a:ext cx="914400" cy="914400"/>
          </a:xfrm>
          <a:prstGeom prst="rect">
            <a:avLst/>
          </a:prstGeom>
        </p:spPr>
      </p:pic>
      <p:pic>
        <p:nvPicPr>
          <p:cNvPr id="25" name="Graphic 24" descr="Parent and Baby">
            <a:extLst>
              <a:ext uri="{FF2B5EF4-FFF2-40B4-BE49-F238E27FC236}">
                <a16:creationId xmlns:a16="http://schemas.microsoft.com/office/drawing/2014/main" xmlns="" id="{311BA8BE-69DF-48D3-84F2-D2E3D3C3E3D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198232" y="4179270"/>
            <a:ext cx="914400" cy="914400"/>
          </a:xfrm>
          <a:prstGeom prst="rect">
            <a:avLst/>
          </a:prstGeom>
        </p:spPr>
      </p:pic>
      <p:pic>
        <p:nvPicPr>
          <p:cNvPr id="27" name="Graphic 26" descr="Family with girl">
            <a:extLst>
              <a:ext uri="{FF2B5EF4-FFF2-40B4-BE49-F238E27FC236}">
                <a16:creationId xmlns:a16="http://schemas.microsoft.com/office/drawing/2014/main" xmlns="" id="{2442DA67-6418-4C7B-9328-DA1F9FFC6FA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flipH="1">
            <a:off x="3338455" y="4186152"/>
            <a:ext cx="914400" cy="914400"/>
          </a:xfrm>
          <a:prstGeom prst="rect">
            <a:avLst/>
          </a:prstGeom>
        </p:spPr>
      </p:pic>
      <p:pic>
        <p:nvPicPr>
          <p:cNvPr id="29" name="Graphic 28" descr="Family with boy">
            <a:extLst>
              <a:ext uri="{FF2B5EF4-FFF2-40B4-BE49-F238E27FC236}">
                <a16:creationId xmlns:a16="http://schemas.microsoft.com/office/drawing/2014/main" xmlns="" id="{FC70B7CB-826D-4DE6-AFF4-64576D62887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528020" y="4179270"/>
            <a:ext cx="914400" cy="914400"/>
          </a:xfrm>
          <a:prstGeom prst="rect">
            <a:avLst/>
          </a:prstGeom>
        </p:spPr>
      </p:pic>
      <p:pic>
        <p:nvPicPr>
          <p:cNvPr id="31" name="Graphic 30" descr="Two Men">
            <a:extLst>
              <a:ext uri="{FF2B5EF4-FFF2-40B4-BE49-F238E27FC236}">
                <a16:creationId xmlns:a16="http://schemas.microsoft.com/office/drawing/2014/main" xmlns="" id="{E598556D-34D9-4E28-826B-2AFE9185BF8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659428" y="4183545"/>
            <a:ext cx="914400" cy="914400"/>
          </a:xfrm>
          <a:prstGeom prst="rect">
            <a:avLst/>
          </a:prstGeom>
        </p:spPr>
      </p:pic>
      <p:pic>
        <p:nvPicPr>
          <p:cNvPr id="32" name="Graphic 31" descr="Family with boy">
            <a:extLst>
              <a:ext uri="{FF2B5EF4-FFF2-40B4-BE49-F238E27FC236}">
                <a16:creationId xmlns:a16="http://schemas.microsoft.com/office/drawing/2014/main" xmlns="" id="{E0FFB904-ECC9-4578-BFE6-BBD335BB2B4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114800" y="4191000"/>
            <a:ext cx="914400" cy="914400"/>
          </a:xfrm>
          <a:prstGeom prst="rect">
            <a:avLst/>
          </a:prstGeom>
        </p:spPr>
      </p:pic>
      <p:pic>
        <p:nvPicPr>
          <p:cNvPr id="33" name="Graphic 32" descr="Family with boy">
            <a:extLst>
              <a:ext uri="{FF2B5EF4-FFF2-40B4-BE49-F238E27FC236}">
                <a16:creationId xmlns:a16="http://schemas.microsoft.com/office/drawing/2014/main" xmlns="" id="{51528324-7952-4115-B6C8-03840D5E94D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flipH="1">
            <a:off x="4927916" y="4186152"/>
            <a:ext cx="914400" cy="914400"/>
          </a:xfrm>
          <a:prstGeom prst="rect">
            <a:avLst/>
          </a:prstGeom>
        </p:spPr>
      </p:pic>
      <p:graphicFrame>
        <p:nvGraphicFramePr>
          <p:cNvPr id="6" name="Content Placeholder 5">
            <a:extLst>
              <a:ext uri="{FF2B5EF4-FFF2-40B4-BE49-F238E27FC236}">
                <a16:creationId xmlns:a16="http://schemas.microsoft.com/office/drawing/2014/main" xmlns="" id="{0E08FC74-6164-4810-83D9-A695A03E4BAF}"/>
              </a:ext>
            </a:extLst>
          </p:cNvPr>
          <p:cNvGraphicFramePr>
            <a:graphicFrameLocks noGrp="1"/>
          </p:cNvGraphicFramePr>
          <p:nvPr>
            <p:ph idx="1"/>
            <p:extLst>
              <p:ext uri="{D42A27DB-BD31-4B8C-83A1-F6EECF244321}">
                <p14:modId xmlns:p14="http://schemas.microsoft.com/office/powerpoint/2010/main" val="793399059"/>
              </p:ext>
            </p:extLst>
          </p:nvPr>
        </p:nvGraphicFramePr>
        <p:xfrm>
          <a:off x="457200" y="1600200"/>
          <a:ext cx="8229600" cy="23926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3841666062"/>
                    </a:ext>
                  </a:extLst>
                </a:gridCol>
                <a:gridCol w="2743200">
                  <a:extLst>
                    <a:ext uri="{9D8B030D-6E8A-4147-A177-3AD203B41FA5}">
                      <a16:colId xmlns:a16="http://schemas.microsoft.com/office/drawing/2014/main" xmlns="" val="3539020271"/>
                    </a:ext>
                  </a:extLst>
                </a:gridCol>
                <a:gridCol w="2743200">
                  <a:extLst>
                    <a:ext uri="{9D8B030D-6E8A-4147-A177-3AD203B41FA5}">
                      <a16:colId xmlns:a16="http://schemas.microsoft.com/office/drawing/2014/main" xmlns="" val="971057629"/>
                    </a:ext>
                  </a:extLst>
                </a:gridCol>
              </a:tblGrid>
              <a:tr h="37084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2118800643"/>
                  </a:ext>
                </a:extLst>
              </a:tr>
              <a:tr h="370840">
                <a:tc>
                  <a:txBody>
                    <a:bodyPr/>
                    <a:lstStyle/>
                    <a:p>
                      <a:pPr algn="ctr"/>
                      <a:r>
                        <a:rPr lang="en-US" dirty="0"/>
                        <a:t>Communities of Color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Children under 5</a:t>
                      </a:r>
                    </a:p>
                    <a:p>
                      <a:pPr algn="ctr"/>
                      <a:endParaRPr lang="en-US" dirty="0"/>
                    </a:p>
                  </a:txBody>
                  <a:tcPr/>
                </a:tc>
                <a:tc>
                  <a:txBody>
                    <a:bodyPr/>
                    <a:lstStyle/>
                    <a:p>
                      <a:pPr algn="ctr"/>
                      <a:r>
                        <a:rPr lang="en-US" dirty="0"/>
                        <a:t>Persons who do not speak English fluently</a:t>
                      </a:r>
                    </a:p>
                  </a:txBody>
                  <a:tcPr/>
                </a:tc>
                <a:extLst>
                  <a:ext uri="{0D108BD9-81ED-4DB2-BD59-A6C34878D82A}">
                    <a16:rowId xmlns:a16="http://schemas.microsoft.com/office/drawing/2014/main" xmlns="" val="740496547"/>
                  </a:ext>
                </a:extLst>
              </a:tr>
              <a:tr h="370840">
                <a:tc>
                  <a:txBody>
                    <a:bodyPr/>
                    <a:lstStyle/>
                    <a:p>
                      <a:pPr algn="ctr"/>
                      <a:r>
                        <a:rPr lang="en-US" dirty="0"/>
                        <a:t>LGBTQ+</a:t>
                      </a:r>
                    </a:p>
                  </a:txBody>
                  <a:tcPr/>
                </a:tc>
                <a:tc>
                  <a:txBody>
                    <a:bodyPr/>
                    <a:lstStyle/>
                    <a:p>
                      <a:pPr algn="ctr"/>
                      <a:r>
                        <a:rPr lang="en-US" dirty="0"/>
                        <a:t>Undocumented Immigrants </a:t>
                      </a:r>
                    </a:p>
                  </a:txBody>
                  <a:tcPr/>
                </a:tc>
                <a:tc>
                  <a:txBody>
                    <a:bodyPr/>
                    <a:lstStyle/>
                    <a:p>
                      <a:pPr algn="ctr"/>
                      <a:r>
                        <a:rPr lang="en-US" dirty="0"/>
                        <a:t>People with disabilities</a:t>
                      </a:r>
                    </a:p>
                  </a:txBody>
                  <a:tcPr/>
                </a:tc>
                <a:extLst>
                  <a:ext uri="{0D108BD9-81ED-4DB2-BD59-A6C34878D82A}">
                    <a16:rowId xmlns:a16="http://schemas.microsoft.com/office/drawing/2014/main" xmlns="" val="1300275078"/>
                  </a:ext>
                </a:extLst>
              </a:tr>
              <a:tr h="370840">
                <a:tc>
                  <a:txBody>
                    <a:bodyPr/>
                    <a:lstStyle/>
                    <a:p>
                      <a:pPr algn="ctr"/>
                      <a:r>
                        <a:rPr lang="en-US" dirty="0"/>
                        <a:t>People experiencing homelessness</a:t>
                      </a:r>
                    </a:p>
                  </a:txBody>
                  <a:tcPr/>
                </a:tc>
                <a:tc>
                  <a:txBody>
                    <a:bodyPr/>
                    <a:lstStyle/>
                    <a:p>
                      <a:pPr algn="ctr"/>
                      <a:r>
                        <a:rPr lang="en-US" dirty="0"/>
                        <a:t>Tribal members</a:t>
                      </a:r>
                    </a:p>
                  </a:txBody>
                  <a:tcPr/>
                </a:tc>
                <a:tc>
                  <a:txBody>
                    <a:bodyPr/>
                    <a:lstStyle/>
                    <a:p>
                      <a:pPr algn="ctr"/>
                      <a:r>
                        <a:rPr lang="en-US" dirty="0"/>
                        <a:t>Rural Communities</a:t>
                      </a:r>
                    </a:p>
                  </a:txBody>
                  <a:tcPr/>
                </a:tc>
                <a:extLst>
                  <a:ext uri="{0D108BD9-81ED-4DB2-BD59-A6C34878D82A}">
                    <a16:rowId xmlns:a16="http://schemas.microsoft.com/office/drawing/2014/main" xmlns="" val="1512751265"/>
                  </a:ext>
                </a:extLst>
              </a:tr>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899703341"/>
                  </a:ext>
                </a:extLst>
              </a:tr>
            </a:tbl>
          </a:graphicData>
        </a:graphic>
      </p:graphicFrame>
    </p:spTree>
    <p:extLst>
      <p:ext uri="{BB962C8B-B14F-4D97-AF65-F5344CB8AC3E}">
        <p14:creationId xmlns:p14="http://schemas.microsoft.com/office/powerpoint/2010/main" val="312958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4000" dirty="0">
                <a:solidFill>
                  <a:srgbClr val="C00000"/>
                </a:solidFill>
                <a:effectLst>
                  <a:outerShdw blurRad="38100" dist="38100" dir="2700000" algn="tl">
                    <a:srgbClr val="000000"/>
                  </a:outerShdw>
                </a:effectLst>
                <a:latin typeface="+mn-lt"/>
                <a:ea typeface="+mn-ea"/>
                <a:cs typeface="+mn-cs"/>
              </a:rPr>
              <a:t>How can we work together to ensure a complete count in 2020?</a:t>
            </a:r>
          </a:p>
        </p:txBody>
      </p:sp>
      <p:sp>
        <p:nvSpPr>
          <p:cNvPr id="4" name="Slide Number Placeholder 3"/>
          <p:cNvSpPr>
            <a:spLocks noGrp="1"/>
          </p:cNvSpPr>
          <p:nvPr>
            <p:ph type="sldNum" sz="quarter" idx="12"/>
          </p:nvPr>
        </p:nvSpPr>
        <p:spPr/>
        <p:txBody>
          <a:bodyPr/>
          <a:lstStyle/>
          <a:p>
            <a:fld id="{5212C905-FF40-4437-BDDD-7BDE312C732D}" type="slidenum">
              <a:rPr lang="en-US" smtClean="0"/>
              <a:t>13</a:t>
            </a:fld>
            <a:endParaRPr lang="en-US" dirty="0"/>
          </a:p>
        </p:txBody>
      </p:sp>
    </p:spTree>
    <p:extLst>
      <p:ext uri="{BB962C8B-B14F-4D97-AF65-F5344CB8AC3E}">
        <p14:creationId xmlns:p14="http://schemas.microsoft.com/office/powerpoint/2010/main" val="57737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1282"/>
            <a:ext cx="8229600" cy="3422118"/>
          </a:xfrm>
        </p:spPr>
        <p:txBody>
          <a:bodyPr>
            <a:normAutofit lnSpcReduction="10000"/>
          </a:bodyPr>
          <a:lstStyle/>
          <a:p>
            <a:r>
              <a:rPr lang="en-US" sz="2400" dirty="0"/>
              <a:t>Identify community organizations in your </a:t>
            </a:r>
            <a:r>
              <a:rPr lang="en-US" sz="2400" dirty="0" smtClean="0"/>
              <a:t>county </a:t>
            </a:r>
            <a:r>
              <a:rPr lang="en-US" sz="2400" dirty="0"/>
              <a:t>that work directly with hard-to-count populations and who we can partner with to conduct outreach</a:t>
            </a:r>
          </a:p>
          <a:p>
            <a:r>
              <a:rPr lang="en-US" sz="2400" dirty="0"/>
              <a:t>Incorporate census outreach and education efforts into your existing community engagements</a:t>
            </a:r>
          </a:p>
          <a:p>
            <a:r>
              <a:rPr lang="en-US" sz="2400" dirty="0"/>
              <a:t>Collaborate with California’s diverse stakeholders to deliver tried and tested messages</a:t>
            </a:r>
          </a:p>
          <a:p>
            <a:r>
              <a:rPr lang="en-US" sz="2400" dirty="0"/>
              <a:t>Utilize and leverage </a:t>
            </a:r>
            <a:r>
              <a:rPr lang="en-US" sz="2400"/>
              <a:t>existing </a:t>
            </a:r>
            <a:r>
              <a:rPr lang="en-US" sz="2400" smtClean="0"/>
              <a:t>County </a:t>
            </a:r>
            <a:r>
              <a:rPr lang="en-US" sz="2400" dirty="0"/>
              <a:t>infrastructure and resources</a:t>
            </a:r>
          </a:p>
          <a:p>
            <a:pPr marL="457200" lvl="1"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5212C905-FF40-4437-BDDD-7BDE312C732D}" type="slidenum">
              <a:rPr lang="en-US" smtClean="0"/>
              <a:t>14</a:t>
            </a:fld>
            <a:endParaRPr lang="en-US"/>
          </a:p>
        </p:txBody>
      </p:sp>
      <p:sp>
        <p:nvSpPr>
          <p:cNvPr id="7" name="Title 1">
            <a:extLst>
              <a:ext uri="{FF2B5EF4-FFF2-40B4-BE49-F238E27FC236}">
                <a16:creationId xmlns:a16="http://schemas.microsoft.com/office/drawing/2014/main" xmlns="" id="{3A876FD6-C9B6-4036-82AC-7B514C0A41BC}"/>
              </a:ext>
            </a:extLst>
          </p:cNvPr>
          <p:cNvSpPr>
            <a:spLocks noGrp="1"/>
          </p:cNvSpPr>
          <p:nvPr>
            <p:ph type="title"/>
          </p:nvPr>
        </p:nvSpPr>
        <p:spPr>
          <a:xfrm>
            <a:off x="76200" y="274638"/>
            <a:ext cx="8915400" cy="639762"/>
          </a:xfrm>
        </p:spPr>
        <p:txBody>
          <a:bodyPr>
            <a:normAutofit fontScale="90000"/>
          </a:bodyPr>
          <a:lstStyle/>
          <a:p>
            <a:r>
              <a:rPr lang="en-US" sz="4900" dirty="0">
                <a:solidFill>
                  <a:srgbClr val="C00000"/>
                </a:solidFill>
                <a:effectLst>
                  <a:outerShdw blurRad="38100" dist="38100" dir="2700000" algn="tl">
                    <a:srgbClr val="000000"/>
                  </a:outerShdw>
                </a:effectLst>
                <a:latin typeface="+mn-lt"/>
                <a:ea typeface="+mn-ea"/>
                <a:cs typeface="+mn-cs"/>
              </a:rPr>
              <a:t>Where you can help</a:t>
            </a:r>
            <a:endParaRPr lang="en-US" sz="3100" dirty="0"/>
          </a:p>
        </p:txBody>
      </p:sp>
      <p:pic>
        <p:nvPicPr>
          <p:cNvPr id="21" name="Graphic 20" descr="Man and Woman">
            <a:extLst>
              <a:ext uri="{FF2B5EF4-FFF2-40B4-BE49-F238E27FC236}">
                <a16:creationId xmlns:a16="http://schemas.microsoft.com/office/drawing/2014/main" xmlns="" id="{21CC78D4-7407-4E6E-A67C-D8D4F3349E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822494" y="4186152"/>
            <a:ext cx="914400" cy="914400"/>
          </a:xfrm>
          <a:prstGeom prst="rect">
            <a:avLst/>
          </a:prstGeom>
        </p:spPr>
      </p:pic>
      <p:pic>
        <p:nvPicPr>
          <p:cNvPr id="25" name="Graphic 24" descr="Parent and Baby">
            <a:extLst>
              <a:ext uri="{FF2B5EF4-FFF2-40B4-BE49-F238E27FC236}">
                <a16:creationId xmlns:a16="http://schemas.microsoft.com/office/drawing/2014/main" xmlns="" id="{311BA8BE-69DF-48D3-84F2-D2E3D3C3E3D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198232" y="4179270"/>
            <a:ext cx="914400" cy="914400"/>
          </a:xfrm>
          <a:prstGeom prst="rect">
            <a:avLst/>
          </a:prstGeom>
        </p:spPr>
      </p:pic>
      <p:pic>
        <p:nvPicPr>
          <p:cNvPr id="27" name="Graphic 26" descr="Family with girl">
            <a:extLst>
              <a:ext uri="{FF2B5EF4-FFF2-40B4-BE49-F238E27FC236}">
                <a16:creationId xmlns:a16="http://schemas.microsoft.com/office/drawing/2014/main" xmlns="" id="{2442DA67-6418-4C7B-9328-DA1F9FFC6FA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flipH="1">
            <a:off x="3338455" y="4186152"/>
            <a:ext cx="914400" cy="914400"/>
          </a:xfrm>
          <a:prstGeom prst="rect">
            <a:avLst/>
          </a:prstGeom>
        </p:spPr>
      </p:pic>
      <p:pic>
        <p:nvPicPr>
          <p:cNvPr id="29" name="Graphic 28" descr="Family with boy">
            <a:extLst>
              <a:ext uri="{FF2B5EF4-FFF2-40B4-BE49-F238E27FC236}">
                <a16:creationId xmlns:a16="http://schemas.microsoft.com/office/drawing/2014/main" xmlns="" id="{FC70B7CB-826D-4DE6-AFF4-64576D62887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2528020" y="4179270"/>
            <a:ext cx="914400" cy="914400"/>
          </a:xfrm>
          <a:prstGeom prst="rect">
            <a:avLst/>
          </a:prstGeom>
        </p:spPr>
      </p:pic>
      <p:pic>
        <p:nvPicPr>
          <p:cNvPr id="31" name="Graphic 30" descr="Two Men">
            <a:extLst>
              <a:ext uri="{FF2B5EF4-FFF2-40B4-BE49-F238E27FC236}">
                <a16:creationId xmlns:a16="http://schemas.microsoft.com/office/drawing/2014/main" xmlns="" id="{E598556D-34D9-4E28-826B-2AFE9185BF8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659428" y="4183545"/>
            <a:ext cx="914400" cy="914400"/>
          </a:xfrm>
          <a:prstGeom prst="rect">
            <a:avLst/>
          </a:prstGeom>
        </p:spPr>
      </p:pic>
      <p:pic>
        <p:nvPicPr>
          <p:cNvPr id="32" name="Graphic 31" descr="Family with boy">
            <a:extLst>
              <a:ext uri="{FF2B5EF4-FFF2-40B4-BE49-F238E27FC236}">
                <a16:creationId xmlns:a16="http://schemas.microsoft.com/office/drawing/2014/main" xmlns="" id="{E0FFB904-ECC9-4578-BFE6-BBD335BB2B4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114800" y="4191000"/>
            <a:ext cx="914400" cy="914400"/>
          </a:xfrm>
          <a:prstGeom prst="rect">
            <a:avLst/>
          </a:prstGeom>
        </p:spPr>
      </p:pic>
      <p:pic>
        <p:nvPicPr>
          <p:cNvPr id="33" name="Graphic 32" descr="Family with boy">
            <a:extLst>
              <a:ext uri="{FF2B5EF4-FFF2-40B4-BE49-F238E27FC236}">
                <a16:creationId xmlns:a16="http://schemas.microsoft.com/office/drawing/2014/main" xmlns="" id="{51528324-7952-4115-B6C8-03840D5E94DC}"/>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flipH="1">
            <a:off x="4927916" y="4186152"/>
            <a:ext cx="914400" cy="914400"/>
          </a:xfrm>
          <a:prstGeom prst="rect">
            <a:avLst/>
          </a:prstGeom>
        </p:spPr>
      </p:pic>
    </p:spTree>
    <p:extLst>
      <p:ext uri="{BB962C8B-B14F-4D97-AF65-F5344CB8AC3E}">
        <p14:creationId xmlns:p14="http://schemas.microsoft.com/office/powerpoint/2010/main" val="254423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876" y="30480"/>
            <a:ext cx="8229600" cy="1143000"/>
          </a:xfrm>
        </p:spPr>
        <p:txBody>
          <a:bodyPr>
            <a:normAutofit/>
          </a:bodyPr>
          <a:lstStyle/>
          <a:p>
            <a:r>
              <a:rPr lang="en-US" sz="5400" dirty="0">
                <a:solidFill>
                  <a:srgbClr val="C00000"/>
                </a:solidFill>
                <a:effectLst>
                  <a:outerShdw blurRad="38100" dist="38100" dir="2700000" algn="tl">
                    <a:srgbClr val="000000"/>
                  </a:outerShdw>
                </a:effectLst>
                <a:latin typeface="+mn-lt"/>
                <a:ea typeface="+mn-ea"/>
                <a:cs typeface="+mn-cs"/>
              </a:rPr>
              <a:t>Recruiting</a:t>
            </a:r>
          </a:p>
        </p:txBody>
      </p:sp>
      <p:sp>
        <p:nvSpPr>
          <p:cNvPr id="3" name="Content Placeholder 2"/>
          <p:cNvSpPr>
            <a:spLocks noGrp="1"/>
          </p:cNvSpPr>
          <p:nvPr>
            <p:ph idx="1"/>
          </p:nvPr>
        </p:nvSpPr>
        <p:spPr/>
        <p:txBody>
          <a:bodyPr>
            <a:normAutofit/>
          </a:bodyPr>
          <a:lstStyle/>
          <a:p>
            <a:r>
              <a:rPr lang="en-US" dirty="0"/>
              <a:t>Recruiting Information for All Positions</a:t>
            </a:r>
          </a:p>
          <a:p>
            <a:pPr lvl="1"/>
            <a:r>
              <a:rPr lang="en-US" u="sng" dirty="0">
                <a:solidFill>
                  <a:srgbClr val="0000FF"/>
                </a:solidFill>
              </a:rPr>
              <a:t>www.census.gov/fieldjobs</a:t>
            </a:r>
          </a:p>
          <a:p>
            <a:pPr lvl="1"/>
            <a:r>
              <a:rPr lang="en-US" dirty="0">
                <a:hlinkClick r:id="rId3"/>
              </a:rPr>
              <a:t>www.usajobs.gov</a:t>
            </a:r>
            <a:endParaRPr lang="en-US" dirty="0"/>
          </a:p>
          <a:p>
            <a:pPr lvl="1"/>
            <a:r>
              <a:rPr lang="en-US" dirty="0">
                <a:hlinkClick r:id="rId4"/>
              </a:rPr>
              <a:t>www.2020census.gov/jobs</a:t>
            </a:r>
            <a:endParaRPr lang="en-US" dirty="0"/>
          </a:p>
          <a:p>
            <a:pPr lvl="1"/>
            <a:r>
              <a:rPr lang="en-US" dirty="0"/>
              <a:t>1-888-658-5564 (RCC recruiting hotline)</a:t>
            </a:r>
          </a:p>
          <a:p>
            <a:pPr marL="457200" lvl="1" indent="0">
              <a:buNone/>
            </a:pPr>
            <a:endParaRPr lang="en-US" dirty="0"/>
          </a:p>
          <a:p>
            <a:pPr marL="457200" lvl="1" indent="0">
              <a:buNone/>
            </a:pPr>
            <a:r>
              <a:rPr lang="en-US" dirty="0"/>
              <a:t>Contact Partnership Specialist to attend recruitment events in your area</a:t>
            </a:r>
          </a:p>
          <a:p>
            <a:endParaRPr lang="en-US" dirty="0"/>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15</a:t>
            </a:fld>
            <a:endParaRPr lang="en-US"/>
          </a:p>
        </p:txBody>
      </p:sp>
    </p:spTree>
    <p:extLst>
      <p:ext uri="{BB962C8B-B14F-4D97-AF65-F5344CB8AC3E}">
        <p14:creationId xmlns:p14="http://schemas.microsoft.com/office/powerpoint/2010/main" val="1415689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28600"/>
            <a:ext cx="7934325" cy="1231106"/>
          </a:xfrm>
          <a:prstGeom prst="rect">
            <a:avLst/>
          </a:prstGeom>
        </p:spPr>
        <p:txBody>
          <a:bodyPr vert="horz" wrap="square" lIns="0" tIns="0" rIns="0" bIns="0" rtlCol="0">
            <a:spAutoFit/>
          </a:bodyPr>
          <a:lstStyle/>
          <a:p>
            <a:pPr marL="9525" algn="ctr"/>
            <a:r>
              <a:rPr sz="4000" b="1" dirty="0">
                <a:solidFill>
                  <a:srgbClr val="C00000"/>
                </a:solidFill>
                <a:effectLst>
                  <a:outerShdw blurRad="38100" dist="38100" dir="2700000" algn="tl">
                    <a:srgbClr val="000000"/>
                  </a:outerShdw>
                </a:effectLst>
              </a:rPr>
              <a:t>Community Partnership and Engagement Program</a:t>
            </a:r>
            <a:r>
              <a:rPr lang="en-US" sz="4000" b="1" dirty="0">
                <a:solidFill>
                  <a:srgbClr val="C00000"/>
                </a:solidFill>
                <a:effectLst>
                  <a:outerShdw blurRad="38100" dist="38100" dir="2700000" algn="tl">
                    <a:srgbClr val="000000"/>
                  </a:outerShdw>
                </a:effectLst>
              </a:rPr>
              <a:t> (CPEP)</a:t>
            </a:r>
          </a:p>
        </p:txBody>
      </p:sp>
      <p:sp>
        <p:nvSpPr>
          <p:cNvPr id="3" name="object 3"/>
          <p:cNvSpPr txBox="1"/>
          <p:nvPr/>
        </p:nvSpPr>
        <p:spPr>
          <a:xfrm>
            <a:off x="609600" y="2057400"/>
            <a:ext cx="8077199" cy="3296736"/>
          </a:xfrm>
          <a:prstGeom prst="rect">
            <a:avLst/>
          </a:prstGeom>
        </p:spPr>
        <p:txBody>
          <a:bodyPr vert="horz" wrap="square" lIns="0" tIns="0" rIns="0" bIns="0" rtlCol="0">
            <a:spAutoFit/>
          </a:bodyPr>
          <a:lstStyle/>
          <a:p>
            <a:pPr marL="9525" marR="181928">
              <a:lnSpc>
                <a:spcPct val="80000"/>
              </a:lnSpc>
            </a:pPr>
            <a:r>
              <a:rPr sz="2400" b="1" u="heavy" spc="-23" dirty="0">
                <a:solidFill>
                  <a:srgbClr val="C00000"/>
                </a:solidFill>
                <a:latin typeface="Calibri"/>
                <a:cs typeface="Calibri"/>
              </a:rPr>
              <a:t>Enroll</a:t>
            </a:r>
            <a:r>
              <a:rPr sz="2400" spc="-4" dirty="0">
                <a:solidFill>
                  <a:srgbClr val="C00000"/>
                </a:solidFill>
                <a:latin typeface="Calibri"/>
                <a:cs typeface="Calibri"/>
              </a:rPr>
              <a:t> </a:t>
            </a:r>
            <a:r>
              <a:rPr sz="2400" dirty="0">
                <a:solidFill>
                  <a:schemeClr val="tx2"/>
                </a:solidFill>
              </a:rPr>
              <a:t>community partners to increase participation in the 2020 Census of those who are less likely to respond or are often missed.</a:t>
            </a:r>
          </a:p>
          <a:p>
            <a:pPr lvl="1">
              <a:spcBef>
                <a:spcPts val="5"/>
              </a:spcBef>
            </a:pPr>
            <a:endParaRPr sz="2063" dirty="0">
              <a:latin typeface="Times New Roman"/>
              <a:cs typeface="Times New Roman"/>
            </a:endParaRPr>
          </a:p>
          <a:p>
            <a:pPr marL="689610" marR="374809" lvl="1" indent="-213836">
              <a:lnSpc>
                <a:spcPct val="80000"/>
              </a:lnSpc>
              <a:buFont typeface="Arial"/>
              <a:buChar char="•"/>
              <a:tabLst>
                <a:tab pos="232410" algn="l"/>
              </a:tabLst>
            </a:pPr>
            <a:r>
              <a:rPr sz="2000" b="1" u="heavy" spc="-53" dirty="0">
                <a:solidFill>
                  <a:srgbClr val="C00000"/>
                </a:solidFill>
                <a:latin typeface="Calibri"/>
                <a:cs typeface="Calibri"/>
              </a:rPr>
              <a:t>E</a:t>
            </a:r>
            <a:r>
              <a:rPr sz="2000" b="1" u="heavy" spc="-23" dirty="0">
                <a:solidFill>
                  <a:srgbClr val="C00000"/>
                </a:solidFill>
                <a:latin typeface="Calibri"/>
                <a:cs typeface="Calibri"/>
              </a:rPr>
              <a:t>duc</a:t>
            </a:r>
            <a:r>
              <a:rPr sz="2000" b="1" u="heavy" spc="-45" dirty="0">
                <a:solidFill>
                  <a:srgbClr val="C00000"/>
                </a:solidFill>
                <a:latin typeface="Calibri"/>
                <a:cs typeface="Calibri"/>
              </a:rPr>
              <a:t>a</a:t>
            </a:r>
            <a:r>
              <a:rPr sz="2000" b="1" u="heavy" spc="-41" dirty="0">
                <a:solidFill>
                  <a:srgbClr val="C00000"/>
                </a:solidFill>
                <a:latin typeface="Calibri"/>
                <a:cs typeface="Calibri"/>
              </a:rPr>
              <a:t>t</a:t>
            </a:r>
            <a:r>
              <a:rPr sz="2000" b="1" u="heavy" spc="-11" dirty="0">
                <a:solidFill>
                  <a:srgbClr val="C00000"/>
                </a:solidFill>
                <a:latin typeface="Calibri"/>
                <a:cs typeface="Calibri"/>
              </a:rPr>
              <a:t>e</a:t>
            </a:r>
            <a:r>
              <a:rPr sz="2000" b="1" spc="4" dirty="0">
                <a:solidFill>
                  <a:srgbClr val="C00000"/>
                </a:solidFill>
                <a:latin typeface="Calibri"/>
                <a:cs typeface="Calibri"/>
              </a:rPr>
              <a:t> </a:t>
            </a:r>
            <a:r>
              <a:rPr sz="2000" dirty="0">
                <a:solidFill>
                  <a:schemeClr val="tx2"/>
                </a:solidFill>
              </a:rPr>
              <a:t>people about the 2020 Census and foster cooperation with enumerators</a:t>
            </a:r>
          </a:p>
          <a:p>
            <a:pPr lvl="1">
              <a:spcBef>
                <a:spcPts val="39"/>
              </a:spcBef>
              <a:buFont typeface="Arial"/>
              <a:buChar char="•"/>
            </a:pPr>
            <a:endParaRPr sz="2000" dirty="0">
              <a:latin typeface="Times New Roman"/>
              <a:cs typeface="Times New Roman"/>
            </a:endParaRPr>
          </a:p>
          <a:p>
            <a:pPr marL="689610" marR="374809" lvl="1" indent="-213836">
              <a:lnSpc>
                <a:spcPct val="80000"/>
              </a:lnSpc>
              <a:buFont typeface="Arial"/>
              <a:buChar char="•"/>
              <a:tabLst>
                <a:tab pos="232410" algn="l"/>
              </a:tabLst>
            </a:pPr>
            <a:r>
              <a:rPr sz="2000" b="1" u="heavy" spc="-23" dirty="0">
                <a:solidFill>
                  <a:srgbClr val="C00000"/>
                </a:solidFill>
                <a:latin typeface="Calibri"/>
                <a:cs typeface="Calibri"/>
              </a:rPr>
              <a:t>Enc</a:t>
            </a:r>
            <a:r>
              <a:rPr sz="2000" b="1" u="heavy" spc="-26" dirty="0">
                <a:solidFill>
                  <a:srgbClr val="C00000"/>
                </a:solidFill>
                <a:latin typeface="Calibri"/>
                <a:cs typeface="Calibri"/>
              </a:rPr>
              <a:t>o</a:t>
            </a:r>
            <a:r>
              <a:rPr sz="2000" b="1" u="heavy" spc="-23" dirty="0">
                <a:solidFill>
                  <a:srgbClr val="C00000"/>
                </a:solidFill>
                <a:latin typeface="Calibri"/>
                <a:cs typeface="Calibri"/>
              </a:rPr>
              <a:t>u</a:t>
            </a:r>
            <a:r>
              <a:rPr sz="2000" b="1" u="heavy" spc="-56" dirty="0">
                <a:solidFill>
                  <a:srgbClr val="C00000"/>
                </a:solidFill>
                <a:latin typeface="Calibri"/>
                <a:cs typeface="Calibri"/>
              </a:rPr>
              <a:t>r</a:t>
            </a:r>
            <a:r>
              <a:rPr sz="2000" b="1" u="heavy" spc="-26" dirty="0">
                <a:solidFill>
                  <a:srgbClr val="C00000"/>
                </a:solidFill>
                <a:latin typeface="Calibri"/>
                <a:cs typeface="Calibri"/>
              </a:rPr>
              <a:t>a</a:t>
            </a:r>
            <a:r>
              <a:rPr sz="2000" b="1" u="heavy" spc="-38" dirty="0">
                <a:solidFill>
                  <a:srgbClr val="C00000"/>
                </a:solidFill>
                <a:latin typeface="Calibri"/>
                <a:cs typeface="Calibri"/>
              </a:rPr>
              <a:t>g</a:t>
            </a:r>
            <a:r>
              <a:rPr sz="2000" b="1" u="heavy" spc="-11" dirty="0">
                <a:solidFill>
                  <a:srgbClr val="C00000"/>
                </a:solidFill>
                <a:latin typeface="Calibri"/>
                <a:cs typeface="Calibri"/>
              </a:rPr>
              <a:t>e</a:t>
            </a:r>
            <a:r>
              <a:rPr sz="2000" b="1" spc="4" dirty="0">
                <a:solidFill>
                  <a:srgbClr val="C00000"/>
                </a:solidFill>
                <a:latin typeface="Calibri"/>
                <a:cs typeface="Calibri"/>
              </a:rPr>
              <a:t> </a:t>
            </a:r>
            <a:r>
              <a:rPr sz="2000" dirty="0">
                <a:solidFill>
                  <a:schemeClr val="tx2"/>
                </a:solidFill>
              </a:rPr>
              <a:t>community partners to motivate people to self-respond</a:t>
            </a:r>
          </a:p>
          <a:p>
            <a:pPr lvl="1">
              <a:spcBef>
                <a:spcPts val="38"/>
              </a:spcBef>
              <a:buFont typeface="Arial"/>
              <a:buChar char="•"/>
            </a:pPr>
            <a:endParaRPr sz="2000" dirty="0">
              <a:latin typeface="Times New Roman"/>
              <a:cs typeface="Times New Roman"/>
            </a:endParaRPr>
          </a:p>
          <a:p>
            <a:pPr marL="689610" marR="374809" lvl="1" indent="-213836">
              <a:lnSpc>
                <a:spcPct val="80000"/>
              </a:lnSpc>
              <a:buFont typeface="Arial"/>
              <a:buChar char="•"/>
              <a:tabLst>
                <a:tab pos="232410" algn="l"/>
              </a:tabLst>
            </a:pPr>
            <a:r>
              <a:rPr sz="2000" b="1" u="heavy" spc="-23" dirty="0">
                <a:solidFill>
                  <a:srgbClr val="C00000"/>
                </a:solidFill>
                <a:latin typeface="Calibri"/>
                <a:cs typeface="Calibri"/>
              </a:rPr>
              <a:t>En</a:t>
            </a:r>
            <a:r>
              <a:rPr sz="2000" b="1" u="heavy" spc="-45" dirty="0">
                <a:solidFill>
                  <a:srgbClr val="C00000"/>
                </a:solidFill>
                <a:latin typeface="Calibri"/>
                <a:cs typeface="Calibri"/>
              </a:rPr>
              <a:t>g</a:t>
            </a:r>
            <a:r>
              <a:rPr sz="2000" b="1" u="heavy" spc="-26" dirty="0">
                <a:solidFill>
                  <a:srgbClr val="C00000"/>
                </a:solidFill>
                <a:latin typeface="Calibri"/>
                <a:cs typeface="Calibri"/>
              </a:rPr>
              <a:t>a</a:t>
            </a:r>
            <a:r>
              <a:rPr sz="2000" b="1" u="heavy" spc="-38" dirty="0">
                <a:solidFill>
                  <a:srgbClr val="C00000"/>
                </a:solidFill>
                <a:latin typeface="Calibri"/>
                <a:cs typeface="Calibri"/>
              </a:rPr>
              <a:t>g</a:t>
            </a:r>
            <a:r>
              <a:rPr sz="2000" b="1" u="heavy" spc="-11" dirty="0">
                <a:solidFill>
                  <a:srgbClr val="C00000"/>
                </a:solidFill>
                <a:latin typeface="Calibri"/>
                <a:cs typeface="Calibri"/>
              </a:rPr>
              <a:t>e</a:t>
            </a:r>
            <a:r>
              <a:rPr sz="2000" b="1" spc="-15" dirty="0">
                <a:solidFill>
                  <a:srgbClr val="C00000"/>
                </a:solidFill>
                <a:latin typeface="Calibri"/>
                <a:cs typeface="Calibri"/>
              </a:rPr>
              <a:t> </a:t>
            </a:r>
            <a:r>
              <a:rPr sz="2000" dirty="0">
                <a:solidFill>
                  <a:schemeClr val="tx2"/>
                </a:solidFill>
              </a:rPr>
              <a:t>grass roots organizations to reach out to hard to count groups and those who aren’t motivated to respond to the national campaign</a:t>
            </a:r>
          </a:p>
        </p:txBody>
      </p:sp>
    </p:spTree>
    <p:extLst>
      <p:ext uri="{BB962C8B-B14F-4D97-AF65-F5344CB8AC3E}">
        <p14:creationId xmlns:p14="http://schemas.microsoft.com/office/powerpoint/2010/main" val="360914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58" y="206231"/>
            <a:ext cx="8229600" cy="1143000"/>
          </a:xfrm>
        </p:spPr>
        <p:txBody>
          <a:bodyPr>
            <a:normAutofit/>
          </a:bodyPr>
          <a:lstStyle/>
          <a:p>
            <a:r>
              <a:rPr lang="en-US" sz="4800" dirty="0">
                <a:solidFill>
                  <a:srgbClr val="C00000"/>
                </a:solidFill>
                <a:effectLst>
                  <a:outerShdw blurRad="38100" dist="38100" dir="2700000" algn="tl">
                    <a:srgbClr val="000000"/>
                  </a:outerShdw>
                </a:effectLst>
                <a:latin typeface="+mn-lt"/>
                <a:ea typeface="+mn-ea"/>
                <a:cs typeface="+mn-cs"/>
              </a:rPr>
              <a:t>Complete Count Committees</a:t>
            </a:r>
          </a:p>
        </p:txBody>
      </p:sp>
      <p:sp>
        <p:nvSpPr>
          <p:cNvPr id="3" name="Content Placeholder 2"/>
          <p:cNvSpPr>
            <a:spLocks noGrp="1"/>
          </p:cNvSpPr>
          <p:nvPr>
            <p:ph idx="1"/>
          </p:nvPr>
        </p:nvSpPr>
        <p:spPr>
          <a:xfrm>
            <a:off x="471054" y="1349231"/>
            <a:ext cx="8229600" cy="4525963"/>
          </a:xfrm>
        </p:spPr>
        <p:txBody>
          <a:bodyPr>
            <a:normAutofit fontScale="85000" lnSpcReduction="10000"/>
          </a:bodyPr>
          <a:lstStyle/>
          <a:p>
            <a:pPr>
              <a:lnSpc>
                <a:spcPct val="90000"/>
              </a:lnSpc>
              <a:defRPr/>
            </a:pPr>
            <a:r>
              <a:rPr lang="en-US" altLang="en-US" sz="3100" dirty="0"/>
              <a:t>Background and Structure of Complete Count Committees (CCCs)</a:t>
            </a:r>
          </a:p>
          <a:p>
            <a:pPr>
              <a:lnSpc>
                <a:spcPct val="30000"/>
              </a:lnSpc>
              <a:defRPr/>
            </a:pPr>
            <a:endParaRPr lang="en-US" altLang="en-US" sz="2800" dirty="0"/>
          </a:p>
          <a:p>
            <a:pPr marL="342900" lvl="1" indent="-342900">
              <a:lnSpc>
                <a:spcPct val="90000"/>
              </a:lnSpc>
              <a:defRPr/>
            </a:pPr>
            <a:r>
              <a:rPr lang="en-US" altLang="en-US" sz="3100" dirty="0"/>
              <a:t>Tribal, state and local governments work together with partners in their communities to form CCCs to promote the 2020 Census to their constituents. Community-based organizations also establish CCCs that reach out to their members. </a:t>
            </a:r>
            <a:br>
              <a:rPr lang="en-US" altLang="en-US" sz="3100" dirty="0"/>
            </a:br>
            <a:endParaRPr lang="en-US" altLang="en-US" dirty="0"/>
          </a:p>
          <a:p>
            <a:pPr marL="342900" lvl="1" indent="-342900">
              <a:lnSpc>
                <a:spcPct val="90000"/>
              </a:lnSpc>
              <a:defRPr/>
            </a:pPr>
            <a:r>
              <a:rPr lang="en-US" altLang="en-US" sz="3100" dirty="0"/>
              <a:t>Committee members are experts in the following areas:</a:t>
            </a:r>
          </a:p>
          <a:p>
            <a:pPr lvl="2">
              <a:lnSpc>
                <a:spcPct val="90000"/>
              </a:lnSpc>
              <a:defRPr/>
            </a:pPr>
            <a:r>
              <a:rPr lang="en-US" altLang="en-US" sz="2300" dirty="0"/>
              <a:t>Government                  		*Education</a:t>
            </a:r>
          </a:p>
          <a:p>
            <a:pPr lvl="2">
              <a:lnSpc>
                <a:spcPct val="90000"/>
              </a:lnSpc>
              <a:defRPr/>
            </a:pPr>
            <a:r>
              <a:rPr lang="en-US" altLang="en-US" sz="2300" dirty="0"/>
              <a:t>Media				*Community Organizations</a:t>
            </a:r>
          </a:p>
          <a:p>
            <a:pPr lvl="2">
              <a:lnSpc>
                <a:spcPct val="90000"/>
              </a:lnSpc>
              <a:defRPr/>
            </a:pPr>
            <a:r>
              <a:rPr lang="en-US" altLang="en-US" sz="2300" dirty="0"/>
              <a:t>Workforce development                *Faith-Based Community</a:t>
            </a:r>
          </a:p>
          <a:p>
            <a:pPr lvl="2">
              <a:lnSpc>
                <a:spcPct val="90000"/>
              </a:lnSpc>
              <a:defRPr/>
            </a:pPr>
            <a:r>
              <a:rPr lang="en-US" altLang="en-US" sz="2300" dirty="0"/>
              <a:t>Business			*Other, Based on Needs</a:t>
            </a:r>
          </a:p>
          <a:p>
            <a:pPr marL="857250" lvl="2" indent="0">
              <a:buNone/>
            </a:pP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17</a:t>
            </a:fld>
            <a:endParaRPr lang="en-US"/>
          </a:p>
        </p:txBody>
      </p:sp>
    </p:spTree>
    <p:extLst>
      <p:ext uri="{BB962C8B-B14F-4D97-AF65-F5344CB8AC3E}">
        <p14:creationId xmlns:p14="http://schemas.microsoft.com/office/powerpoint/2010/main" val="186664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96" y="1349231"/>
            <a:ext cx="7467407" cy="3760487"/>
          </a:xfrm>
          <a:prstGeom prst="rect">
            <a:avLst/>
          </a:prstGeom>
        </p:spPr>
      </p:pic>
      <p:sp>
        <p:nvSpPr>
          <p:cNvPr id="6" name="Title 1">
            <a:extLst>
              <a:ext uri="{FF2B5EF4-FFF2-40B4-BE49-F238E27FC236}">
                <a16:creationId xmlns:a16="http://schemas.microsoft.com/office/drawing/2014/main" xmlns="" id="{7E0F37B7-38E6-4603-9326-83DD360F0648}"/>
              </a:ext>
            </a:extLst>
          </p:cNvPr>
          <p:cNvSpPr>
            <a:spLocks noGrp="1"/>
          </p:cNvSpPr>
          <p:nvPr>
            <p:ph type="title"/>
          </p:nvPr>
        </p:nvSpPr>
        <p:spPr>
          <a:xfrm>
            <a:off x="451658" y="206231"/>
            <a:ext cx="8229600" cy="1143000"/>
          </a:xfrm>
        </p:spPr>
        <p:txBody>
          <a:bodyPr>
            <a:normAutofit/>
          </a:bodyPr>
          <a:lstStyle/>
          <a:p>
            <a:r>
              <a:rPr lang="en-US" sz="4800" dirty="0">
                <a:solidFill>
                  <a:srgbClr val="C00000"/>
                </a:solidFill>
                <a:effectLst>
                  <a:outerShdw blurRad="38100" dist="38100" dir="2700000" algn="tl">
                    <a:srgbClr val="000000"/>
                  </a:outerShdw>
                </a:effectLst>
                <a:latin typeface="+mn-lt"/>
                <a:ea typeface="+mn-ea"/>
                <a:cs typeface="+mn-cs"/>
              </a:rPr>
              <a:t>Complete Count Committees</a:t>
            </a:r>
          </a:p>
        </p:txBody>
      </p:sp>
    </p:spTree>
    <p:extLst>
      <p:ext uri="{BB962C8B-B14F-4D97-AF65-F5344CB8AC3E}">
        <p14:creationId xmlns:p14="http://schemas.microsoft.com/office/powerpoint/2010/main" val="1409472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762000" y="1447800"/>
            <a:ext cx="7943850" cy="3314700"/>
          </a:xfrm>
          <a:noFill/>
        </p:spPr>
        <p:txBody>
          <a:bodyPr>
            <a:normAutofit/>
          </a:bodyPr>
          <a:lstStyle/>
          <a:p>
            <a:pPr>
              <a:lnSpc>
                <a:spcPct val="90000"/>
              </a:lnSpc>
            </a:pPr>
            <a:r>
              <a:rPr lang="en-US" altLang="en-US" dirty="0"/>
              <a:t>The 2020 Census Phases</a:t>
            </a:r>
          </a:p>
          <a:p>
            <a:pPr>
              <a:lnSpc>
                <a:spcPct val="10000"/>
              </a:lnSpc>
            </a:pPr>
            <a:endParaRPr lang="en-US" altLang="en-US" dirty="0"/>
          </a:p>
          <a:p>
            <a:pPr lvl="1">
              <a:lnSpc>
                <a:spcPct val="90000"/>
              </a:lnSpc>
            </a:pPr>
            <a:r>
              <a:rPr lang="en-US" altLang="en-US" sz="1800" dirty="0"/>
              <a:t>Education Phase – 2018-2019</a:t>
            </a:r>
          </a:p>
          <a:p>
            <a:pPr lvl="1">
              <a:lnSpc>
                <a:spcPct val="90000"/>
              </a:lnSpc>
            </a:pPr>
            <a:r>
              <a:rPr lang="en-US" altLang="en-US" sz="1800" dirty="0"/>
              <a:t>Awareness Phase – April 2019</a:t>
            </a:r>
          </a:p>
          <a:p>
            <a:pPr lvl="1">
              <a:lnSpc>
                <a:spcPct val="90000"/>
              </a:lnSpc>
            </a:pPr>
            <a:r>
              <a:rPr lang="en-US" altLang="en-US" sz="1800" dirty="0"/>
              <a:t>Motivation Phase – March – May 2020</a:t>
            </a:r>
          </a:p>
          <a:p>
            <a:pPr lvl="1">
              <a:lnSpc>
                <a:spcPct val="90000"/>
              </a:lnSpc>
            </a:pPr>
            <a:r>
              <a:rPr lang="en-US" altLang="en-US" sz="1800" dirty="0"/>
              <a:t>Reminder Phase – May – July 2020</a:t>
            </a:r>
          </a:p>
          <a:p>
            <a:pPr lvl="1">
              <a:lnSpc>
                <a:spcPct val="90000"/>
              </a:lnSpc>
            </a:pPr>
            <a:r>
              <a:rPr lang="en-US" altLang="en-US" sz="1800" dirty="0"/>
              <a:t>Thank You Phase – Starts July 2020</a:t>
            </a:r>
          </a:p>
          <a:p>
            <a:pPr marL="342900" lvl="1" indent="0">
              <a:lnSpc>
                <a:spcPct val="90000"/>
              </a:lnSpc>
              <a:buNone/>
            </a:pPr>
            <a:endParaRPr lang="en-US" altLang="en-US" sz="1800" dirty="0"/>
          </a:p>
          <a:p>
            <a:pPr lvl="1">
              <a:lnSpc>
                <a:spcPct val="90000"/>
              </a:lnSpc>
            </a:pPr>
            <a:r>
              <a:rPr lang="en-US" altLang="en-US" sz="1800" dirty="0"/>
              <a:t>Local governments and community leaders throughout California participate in activities highlighting the message that the 2020 Census is imminent and that it is easy, important and safe to participate</a:t>
            </a:r>
          </a:p>
          <a:p>
            <a:pPr marL="342900" lvl="1" indent="0">
              <a:lnSpc>
                <a:spcPct val="90000"/>
              </a:lnSpc>
              <a:buNone/>
            </a:pPr>
            <a:endParaRPr lang="en-US" altLang="en-US" sz="1800" dirty="0"/>
          </a:p>
        </p:txBody>
      </p:sp>
      <p:sp>
        <p:nvSpPr>
          <p:cNvPr id="4" name="Title 1">
            <a:extLst>
              <a:ext uri="{FF2B5EF4-FFF2-40B4-BE49-F238E27FC236}">
                <a16:creationId xmlns:a16="http://schemas.microsoft.com/office/drawing/2014/main" xmlns="" id="{F169C35A-854A-4303-AFBF-7731E2AB49D6}"/>
              </a:ext>
            </a:extLst>
          </p:cNvPr>
          <p:cNvSpPr txBox="1">
            <a:spLocks/>
          </p:cNvSpPr>
          <p:nvPr/>
        </p:nvSpPr>
        <p:spPr>
          <a:xfrm>
            <a:off x="76200" y="274638"/>
            <a:ext cx="8915400" cy="6397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b="1" i="0" kern="1200" baseline="0">
                <a:solidFill>
                  <a:schemeClr val="tx2"/>
                </a:solidFill>
                <a:latin typeface="Arial" panose="020B0604020202020204" pitchFamily="34" charset="0"/>
                <a:ea typeface="+mj-ea"/>
                <a:cs typeface="+mj-cs"/>
              </a:defRPr>
            </a:lvl1pPr>
          </a:lstStyle>
          <a:p>
            <a:r>
              <a:rPr lang="en-US" sz="4900" dirty="0">
                <a:solidFill>
                  <a:srgbClr val="C00000"/>
                </a:solidFill>
                <a:effectLst>
                  <a:outerShdw blurRad="38100" dist="38100" dir="2700000" algn="tl">
                    <a:srgbClr val="000000"/>
                  </a:outerShdw>
                </a:effectLst>
                <a:latin typeface="+mn-lt"/>
                <a:ea typeface="+mn-ea"/>
                <a:cs typeface="+mn-cs"/>
              </a:rPr>
              <a:t>Timeline – Key Communications</a:t>
            </a:r>
            <a:endParaRPr lang="en-US" sz="3100" dirty="0"/>
          </a:p>
        </p:txBody>
      </p:sp>
    </p:spTree>
    <p:extLst>
      <p:ext uri="{BB962C8B-B14F-4D97-AF65-F5344CB8AC3E}">
        <p14:creationId xmlns:p14="http://schemas.microsoft.com/office/powerpoint/2010/main" val="457483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anim calcmode="lin" valueType="num">
                                      <p:cBhvr additive="base">
                                        <p:cTn id="13" dur="500" fill="hold"/>
                                        <p:tgtEl>
                                          <p:spTgt spid="849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anim calcmode="lin" valueType="num">
                                      <p:cBhvr additive="base">
                                        <p:cTn id="19"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995">
                                            <p:txEl>
                                              <p:pRg st="4" end="4"/>
                                            </p:txEl>
                                          </p:spTgt>
                                        </p:tgtEl>
                                        <p:attrNameLst>
                                          <p:attrName>style.visibility</p:attrName>
                                        </p:attrNameLst>
                                      </p:cBhvr>
                                      <p:to>
                                        <p:strVal val="visible"/>
                                      </p:to>
                                    </p:set>
                                    <p:anim calcmode="lin" valueType="num">
                                      <p:cBhvr additive="base">
                                        <p:cTn id="25" dur="500" fill="hold"/>
                                        <p:tgtEl>
                                          <p:spTgt spid="849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995">
                                            <p:txEl>
                                              <p:pRg st="5" end="5"/>
                                            </p:txEl>
                                          </p:spTgt>
                                        </p:tgtEl>
                                        <p:attrNameLst>
                                          <p:attrName>style.visibility</p:attrName>
                                        </p:attrNameLst>
                                      </p:cBhvr>
                                      <p:to>
                                        <p:strVal val="visible"/>
                                      </p:to>
                                    </p:set>
                                    <p:anim calcmode="lin" valueType="num">
                                      <p:cBhvr additive="base">
                                        <p:cTn id="31" dur="500" fill="hold"/>
                                        <p:tgtEl>
                                          <p:spTgt spid="849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4995">
                                            <p:txEl>
                                              <p:pRg st="6" end="6"/>
                                            </p:txEl>
                                          </p:spTgt>
                                        </p:tgtEl>
                                        <p:attrNameLst>
                                          <p:attrName>style.visibility</p:attrName>
                                        </p:attrNameLst>
                                      </p:cBhvr>
                                      <p:to>
                                        <p:strVal val="visible"/>
                                      </p:to>
                                    </p:set>
                                    <p:anim calcmode="lin" valueType="num">
                                      <p:cBhvr additive="base">
                                        <p:cTn id="37" dur="500" fill="hold"/>
                                        <p:tgtEl>
                                          <p:spTgt spid="8499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9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4995">
                                            <p:txEl>
                                              <p:pRg st="8" end="8"/>
                                            </p:txEl>
                                          </p:spTgt>
                                        </p:tgtEl>
                                        <p:attrNameLst>
                                          <p:attrName>style.visibility</p:attrName>
                                        </p:attrNameLst>
                                      </p:cBhvr>
                                      <p:to>
                                        <p:strVal val="visible"/>
                                      </p:to>
                                    </p:set>
                                    <p:anim calcmode="lin" valueType="num">
                                      <p:cBhvr additive="base">
                                        <p:cTn id="43" dur="500" fill="hold"/>
                                        <p:tgtEl>
                                          <p:spTgt spid="8499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499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4"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2</a:t>
            </a:fld>
            <a:endParaRPr lang="en-US"/>
          </a:p>
        </p:txBody>
      </p:sp>
      <p:pic>
        <p:nvPicPr>
          <p:cNvPr id="3" name="Content Placeholder 2"/>
          <p:cNvPicPr>
            <a:picLocks noGrp="1" noChangeAspect="1"/>
          </p:cNvPicPr>
          <p:nvPr>
            <p:ph idx="1"/>
          </p:nvPr>
        </p:nvPicPr>
        <p:blipFill rotWithShape="1">
          <a:blip r:embed="rId3"/>
          <a:srcRect l="33390" t="25858" r="46784" b="51842"/>
          <a:stretch/>
        </p:blipFill>
        <p:spPr>
          <a:xfrm>
            <a:off x="1066800" y="990600"/>
            <a:ext cx="6858000" cy="4793226"/>
          </a:xfrm>
          <a:prstGeom prst="rect">
            <a:avLst/>
          </a:prstGeom>
        </p:spPr>
      </p:pic>
      <p:sp>
        <p:nvSpPr>
          <p:cNvPr id="2" name="TextBox 1">
            <a:extLst>
              <a:ext uri="{FF2B5EF4-FFF2-40B4-BE49-F238E27FC236}">
                <a16:creationId xmlns:a16="http://schemas.microsoft.com/office/drawing/2014/main" xmlns="" id="{1A2836FD-BF1D-4CBD-88D3-CCAA81C16B5A}"/>
              </a:ext>
            </a:extLst>
          </p:cNvPr>
          <p:cNvSpPr txBox="1"/>
          <p:nvPr/>
        </p:nvSpPr>
        <p:spPr>
          <a:xfrm>
            <a:off x="-76200" y="102284"/>
            <a:ext cx="9144000" cy="769441"/>
          </a:xfrm>
          <a:prstGeom prst="rect">
            <a:avLst/>
          </a:prstGeom>
          <a:noFill/>
        </p:spPr>
        <p:txBody>
          <a:bodyPr wrap="square" rtlCol="0">
            <a:spAutoFit/>
          </a:bodyPr>
          <a:lstStyle/>
          <a:p>
            <a:pPr algn="ctr"/>
            <a:r>
              <a:rPr lang="en-US" sz="4400" b="1" dirty="0">
                <a:solidFill>
                  <a:srgbClr val="C00000"/>
                </a:solidFill>
                <a:effectLst>
                  <a:outerShdw blurRad="38100" dist="38100" dir="2700000" algn="tl">
                    <a:srgbClr val="000000"/>
                  </a:outerShdw>
                </a:effectLst>
              </a:rPr>
              <a:t>2020 Census</a:t>
            </a:r>
          </a:p>
        </p:txBody>
      </p:sp>
    </p:spTree>
    <p:extLst>
      <p:ext uri="{BB962C8B-B14F-4D97-AF65-F5344CB8AC3E}">
        <p14:creationId xmlns:p14="http://schemas.microsoft.com/office/powerpoint/2010/main" val="287487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09800"/>
            <a:ext cx="7772400" cy="1470025"/>
          </a:xfrm>
        </p:spPr>
        <p:txBody>
          <a:bodyPr/>
          <a:lstStyle/>
          <a:p>
            <a:r>
              <a:rPr lang="en-US" dirty="0"/>
              <a:t>Questions ?</a:t>
            </a:r>
          </a:p>
        </p:txBody>
      </p:sp>
      <p:sp>
        <p:nvSpPr>
          <p:cNvPr id="2" name="Slide Number Placeholder 1"/>
          <p:cNvSpPr>
            <a:spLocks noGrp="1"/>
          </p:cNvSpPr>
          <p:nvPr>
            <p:ph type="sldNum" sz="quarter" idx="12"/>
          </p:nvPr>
        </p:nvSpPr>
        <p:spPr/>
        <p:txBody>
          <a:bodyPr/>
          <a:lstStyle/>
          <a:p>
            <a:fld id="{5212C905-FF40-4437-BDDD-7BDE312C732D}" type="slidenum">
              <a:rPr lang="en-US" smtClean="0"/>
              <a:t>20</a:t>
            </a:fld>
            <a:endParaRPr lang="en-US" dirty="0"/>
          </a:p>
        </p:txBody>
      </p:sp>
    </p:spTree>
    <p:extLst>
      <p:ext uri="{BB962C8B-B14F-4D97-AF65-F5344CB8AC3E}">
        <p14:creationId xmlns:p14="http://schemas.microsoft.com/office/powerpoint/2010/main" val="1858487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589571"/>
            <a:ext cx="7772400" cy="1470025"/>
          </a:xfrm>
        </p:spPr>
        <p:txBody>
          <a:bodyPr/>
          <a:lstStyle/>
          <a:p>
            <a:r>
              <a:rPr lang="en-US" dirty="0"/>
              <a:t>Contact Information</a:t>
            </a:r>
          </a:p>
        </p:txBody>
      </p:sp>
      <p:sp>
        <p:nvSpPr>
          <p:cNvPr id="5" name="Subtitle 4"/>
          <p:cNvSpPr>
            <a:spLocks noGrp="1"/>
          </p:cNvSpPr>
          <p:nvPr>
            <p:ph type="subTitle" idx="1"/>
          </p:nvPr>
        </p:nvSpPr>
        <p:spPr>
          <a:xfrm>
            <a:off x="1295400" y="1905000"/>
            <a:ext cx="6705600" cy="2971800"/>
          </a:xfrm>
        </p:spPr>
        <p:txBody>
          <a:bodyPr>
            <a:noAutofit/>
          </a:bodyPr>
          <a:lstStyle/>
          <a:p>
            <a:endParaRPr lang="en-US" sz="1600" b="1" dirty="0">
              <a:solidFill>
                <a:schemeClr val="tx2"/>
              </a:solidFill>
            </a:endParaRPr>
          </a:p>
          <a:p>
            <a:endParaRPr lang="en-US" sz="1600" b="1" dirty="0">
              <a:solidFill>
                <a:schemeClr val="tx2"/>
              </a:solidFill>
            </a:endParaRPr>
          </a:p>
          <a:p>
            <a:r>
              <a:rPr lang="en-US" sz="1600" b="1" dirty="0">
                <a:solidFill>
                  <a:schemeClr val="tx2"/>
                </a:solidFill>
              </a:rPr>
              <a:t>Roberto Garcia</a:t>
            </a:r>
          </a:p>
          <a:p>
            <a:r>
              <a:rPr lang="en-US" sz="1600" dirty="0">
                <a:solidFill>
                  <a:schemeClr val="tx2"/>
                </a:solidFill>
              </a:rPr>
              <a:t>Partnership Specialist, San Diego Region</a:t>
            </a:r>
          </a:p>
          <a:p>
            <a:r>
              <a:rPr lang="en-US" sz="1600" dirty="0">
                <a:solidFill>
                  <a:schemeClr val="tx2"/>
                </a:solidFill>
                <a:hlinkClick r:id="rId3"/>
              </a:rPr>
              <a:t>Roberto.Garcia@2020census.gov</a:t>
            </a:r>
            <a:endParaRPr lang="en-US" sz="1600" dirty="0">
              <a:solidFill>
                <a:schemeClr val="tx2"/>
              </a:solidFill>
            </a:endParaRPr>
          </a:p>
          <a:p>
            <a:r>
              <a:rPr lang="en-US" sz="1600" dirty="0">
                <a:solidFill>
                  <a:schemeClr val="tx2"/>
                </a:solidFill>
              </a:rPr>
              <a:t>619-701-2098</a:t>
            </a: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endParaRPr lang="en-US" sz="2400" b="1" dirty="0">
              <a:solidFill>
                <a:schemeClr val="tx2"/>
              </a:solidFill>
            </a:endParaRPr>
          </a:p>
          <a:p>
            <a:endParaRPr lang="en-US" sz="2400" dirty="0"/>
          </a:p>
        </p:txBody>
      </p:sp>
      <p:sp>
        <p:nvSpPr>
          <p:cNvPr id="2" name="Slide Number Placeholder 1"/>
          <p:cNvSpPr>
            <a:spLocks noGrp="1"/>
          </p:cNvSpPr>
          <p:nvPr>
            <p:ph type="sldNum" sz="quarter" idx="12"/>
          </p:nvPr>
        </p:nvSpPr>
        <p:spPr/>
        <p:txBody>
          <a:bodyPr/>
          <a:lstStyle/>
          <a:p>
            <a:fld id="{5212C905-FF40-4437-BDDD-7BDE312C732D}" type="slidenum">
              <a:rPr lang="en-US" smtClean="0"/>
              <a:t>21</a:t>
            </a:fld>
            <a:endParaRPr lang="en-US" dirty="0"/>
          </a:p>
        </p:txBody>
      </p:sp>
    </p:spTree>
    <p:extLst>
      <p:ext uri="{BB962C8B-B14F-4D97-AF65-F5344CB8AC3E}">
        <p14:creationId xmlns:p14="http://schemas.microsoft.com/office/powerpoint/2010/main" val="3019067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8200" y="126228"/>
            <a:ext cx="7772400" cy="1470025"/>
          </a:xfrm>
        </p:spPr>
        <p:txBody>
          <a:bodyPr/>
          <a:lstStyle/>
          <a:p>
            <a:r>
              <a:rPr lang="en-US" dirty="0"/>
              <a:t>References</a:t>
            </a:r>
          </a:p>
        </p:txBody>
      </p:sp>
      <p:sp>
        <p:nvSpPr>
          <p:cNvPr id="5" name="Subtitle 4"/>
          <p:cNvSpPr>
            <a:spLocks noGrp="1"/>
          </p:cNvSpPr>
          <p:nvPr>
            <p:ph type="subTitle" idx="1"/>
          </p:nvPr>
        </p:nvSpPr>
        <p:spPr>
          <a:xfrm>
            <a:off x="1219200" y="1371600"/>
            <a:ext cx="6705600" cy="3200400"/>
          </a:xfrm>
        </p:spPr>
        <p:txBody>
          <a:bodyPr>
            <a:noAutofit/>
          </a:bodyPr>
          <a:lstStyle/>
          <a:p>
            <a:pPr algn="l"/>
            <a:r>
              <a:rPr lang="en-US" sz="1400" b="1" dirty="0">
                <a:solidFill>
                  <a:schemeClr val="tx2"/>
                </a:solidFill>
              </a:rPr>
              <a:t>Hard to Count Tracts:</a:t>
            </a:r>
          </a:p>
          <a:p>
            <a:pPr algn="l"/>
            <a:r>
              <a:rPr lang="en-US" sz="1400" dirty="0">
                <a:solidFill>
                  <a:schemeClr val="tx2"/>
                </a:solidFill>
              </a:rPr>
              <a:t>https://www.census.gov/roam</a:t>
            </a:r>
          </a:p>
          <a:p>
            <a:pPr algn="l"/>
            <a:endParaRPr lang="en-US" sz="1400" b="1" dirty="0">
              <a:solidFill>
                <a:schemeClr val="tx2"/>
              </a:solidFill>
            </a:endParaRPr>
          </a:p>
          <a:p>
            <a:pPr algn="l"/>
            <a:r>
              <a:rPr lang="en-US" sz="1400" b="1" dirty="0">
                <a:solidFill>
                  <a:schemeClr val="tx2"/>
                </a:solidFill>
              </a:rPr>
              <a:t>Participation Rate:</a:t>
            </a:r>
          </a:p>
          <a:p>
            <a:pPr algn="l"/>
            <a:r>
              <a:rPr lang="en-US" sz="1400" dirty="0">
                <a:solidFill>
                  <a:schemeClr val="tx2"/>
                </a:solidFill>
              </a:rPr>
              <a:t>https://www.census.gov/censusexplorer/2010ratemap.html?#</a:t>
            </a:r>
          </a:p>
          <a:p>
            <a:pPr algn="l"/>
            <a:endParaRPr lang="en-US" sz="1400" b="1" dirty="0">
              <a:solidFill>
                <a:schemeClr val="tx2"/>
              </a:solidFill>
            </a:endParaRPr>
          </a:p>
          <a:p>
            <a:pPr algn="l"/>
            <a:r>
              <a:rPr lang="en-US" sz="1400" b="1" dirty="0">
                <a:solidFill>
                  <a:schemeClr val="tx2"/>
                </a:solidFill>
              </a:rPr>
              <a:t>Population:</a:t>
            </a:r>
          </a:p>
          <a:p>
            <a:pPr algn="l"/>
            <a:r>
              <a:rPr lang="en-US" sz="1400" dirty="0">
                <a:solidFill>
                  <a:schemeClr val="tx2"/>
                </a:solidFill>
              </a:rPr>
              <a:t>https://www.census.gov/quickfacts/fact/table/ca/PST045217</a:t>
            </a:r>
          </a:p>
          <a:p>
            <a:pPr algn="l"/>
            <a:endParaRPr lang="en-US" sz="1400" b="1" dirty="0">
              <a:solidFill>
                <a:schemeClr val="tx2"/>
              </a:solidFill>
            </a:endParaRPr>
          </a:p>
          <a:p>
            <a:pPr algn="l"/>
            <a:r>
              <a:rPr lang="en-US" sz="1400" b="1" dirty="0">
                <a:solidFill>
                  <a:schemeClr val="tx2"/>
                </a:solidFill>
              </a:rPr>
              <a:t>Congressional districts undercount:</a:t>
            </a:r>
          </a:p>
          <a:p>
            <a:pPr algn="l"/>
            <a:r>
              <a:rPr lang="en-US" sz="1400" dirty="0">
                <a:solidFill>
                  <a:schemeClr val="tx2"/>
                </a:solidFill>
              </a:rPr>
              <a:t>http://www.govtech.com/data/Millions-of-Californians-Might-Go-Uncounted-in-2020-Census.html</a:t>
            </a:r>
          </a:p>
          <a:p>
            <a:pPr algn="l"/>
            <a:r>
              <a:rPr lang="en-US" sz="1400" dirty="0">
                <a:solidFill>
                  <a:schemeClr val="tx2"/>
                </a:solidFill>
              </a:rPr>
              <a:t>https://www.sandiegouniontribune.com/sdut-california-claims-census-undercount-of-15-million-2010dec23-story.html</a:t>
            </a:r>
          </a:p>
          <a:p>
            <a:pPr algn="l"/>
            <a:r>
              <a:rPr lang="en-US" sz="1400" dirty="0">
                <a:solidFill>
                  <a:schemeClr val="tx2"/>
                </a:solidFill>
              </a:rPr>
              <a:t>http://www.latimes.com/politics/la-pol-ca-census-accurate-count-study-20180806-story.html</a:t>
            </a:r>
          </a:p>
          <a:p>
            <a:pPr algn="l"/>
            <a:r>
              <a:rPr lang="en-US" sz="1400" dirty="0">
                <a:solidFill>
                  <a:schemeClr val="tx2"/>
                </a:solidFill>
              </a:rPr>
              <a:t>https://www.sfchronicle.com/politics/article/California-at-risk-of-census-undercount-that-13294310.php</a:t>
            </a:r>
          </a:p>
          <a:p>
            <a:endParaRPr lang="en-US" sz="1400" dirty="0">
              <a:solidFill>
                <a:schemeClr val="tx2"/>
              </a:solidFill>
            </a:endParaRPr>
          </a:p>
          <a:p>
            <a:endParaRPr lang="en-US" sz="1400" dirty="0">
              <a:solidFill>
                <a:schemeClr val="tx2"/>
              </a:solidFill>
            </a:endParaRPr>
          </a:p>
          <a:p>
            <a:endParaRPr lang="en-US" sz="1400" b="1" dirty="0">
              <a:solidFill>
                <a:schemeClr val="tx2"/>
              </a:solidFill>
            </a:endParaRPr>
          </a:p>
          <a:p>
            <a:endParaRPr lang="en-US" sz="1400" dirty="0"/>
          </a:p>
        </p:txBody>
      </p:sp>
      <p:sp>
        <p:nvSpPr>
          <p:cNvPr id="2" name="Slide Number Placeholder 1"/>
          <p:cNvSpPr>
            <a:spLocks noGrp="1"/>
          </p:cNvSpPr>
          <p:nvPr>
            <p:ph type="sldNum" sz="quarter" idx="12"/>
          </p:nvPr>
        </p:nvSpPr>
        <p:spPr/>
        <p:txBody>
          <a:bodyPr/>
          <a:lstStyle/>
          <a:p>
            <a:fld id="{5212C905-FF40-4437-BDDD-7BDE312C732D}" type="slidenum">
              <a:rPr lang="en-US" smtClean="0"/>
              <a:t>22</a:t>
            </a:fld>
            <a:endParaRPr lang="en-US" dirty="0"/>
          </a:p>
        </p:txBody>
      </p:sp>
    </p:spTree>
    <p:extLst>
      <p:ext uri="{BB962C8B-B14F-4D97-AF65-F5344CB8AC3E}">
        <p14:creationId xmlns:p14="http://schemas.microsoft.com/office/powerpoint/2010/main" val="400154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C00000"/>
                </a:solidFill>
                <a:effectLst>
                  <a:outerShdw blurRad="38100" dist="38100" dir="2700000" algn="tl">
                    <a:srgbClr val="000000"/>
                  </a:outerShdw>
                </a:effectLst>
                <a:latin typeface="+mn-lt"/>
                <a:ea typeface="+mn-ea"/>
                <a:cs typeface="+mn-cs"/>
              </a:rPr>
              <a:t>Why We Do a Census</a:t>
            </a:r>
          </a:p>
        </p:txBody>
      </p:sp>
      <p:sp>
        <p:nvSpPr>
          <p:cNvPr id="3" name="Content Placeholder 2"/>
          <p:cNvSpPr>
            <a:spLocks noGrp="1"/>
          </p:cNvSpPr>
          <p:nvPr>
            <p:ph idx="1"/>
          </p:nvPr>
        </p:nvSpPr>
        <p:spPr/>
        <p:txBody>
          <a:bodyPr>
            <a:normAutofit/>
          </a:bodyPr>
          <a:lstStyle/>
          <a:p>
            <a:r>
              <a:rPr lang="en-US" dirty="0"/>
              <a:t>Article 1, Section 2 of the US Constitution</a:t>
            </a:r>
          </a:p>
          <a:p>
            <a:pPr marL="400050" lvl="1" indent="0">
              <a:buNone/>
            </a:pPr>
            <a:r>
              <a:rPr lang="en-US" i="1" dirty="0"/>
              <a:t>The actual Enumeration shall be made within three Years after the first Meeting of the Congress of the United States, and within every subsequent Term of ten Years, in such Manner as they shall by Law direct.</a:t>
            </a:r>
            <a:br>
              <a:rPr lang="en-US" i="1" dirty="0"/>
            </a:br>
            <a:r>
              <a:rPr lang="en-US" i="1" dirty="0"/>
              <a:t> </a:t>
            </a:r>
          </a:p>
          <a:p>
            <a:pPr marL="457200" indent="-457200"/>
            <a:r>
              <a:rPr lang="en-US" dirty="0"/>
              <a:t>Key Purpose is Apportioning the US House of Representatives</a:t>
            </a:r>
          </a:p>
        </p:txBody>
      </p:sp>
      <p:sp>
        <p:nvSpPr>
          <p:cNvPr id="4" name="Slide Number Placeholder 3"/>
          <p:cNvSpPr>
            <a:spLocks noGrp="1"/>
          </p:cNvSpPr>
          <p:nvPr>
            <p:ph type="sldNum" sz="quarter" idx="12"/>
          </p:nvPr>
        </p:nvSpPr>
        <p:spPr/>
        <p:txBody>
          <a:bodyPr/>
          <a:lstStyle/>
          <a:p>
            <a:fld id="{5212C905-FF40-4437-BDDD-7BDE312C732D}" type="slidenum">
              <a:rPr lang="en-US" smtClean="0"/>
              <a:t>3</a:t>
            </a:fld>
            <a:endParaRPr lang="en-US" dirty="0"/>
          </a:p>
        </p:txBody>
      </p:sp>
    </p:spTree>
    <p:extLst>
      <p:ext uri="{BB962C8B-B14F-4D97-AF65-F5344CB8AC3E}">
        <p14:creationId xmlns:p14="http://schemas.microsoft.com/office/powerpoint/2010/main" val="86594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4</a:t>
            </a:fld>
            <a:endParaRPr lang="en-US"/>
          </a:p>
        </p:txBody>
      </p:sp>
      <p:sp>
        <p:nvSpPr>
          <p:cNvPr id="2" name="TextBox 1">
            <a:extLst>
              <a:ext uri="{FF2B5EF4-FFF2-40B4-BE49-F238E27FC236}">
                <a16:creationId xmlns:a16="http://schemas.microsoft.com/office/drawing/2014/main" xmlns="" id="{1A2836FD-BF1D-4CBD-88D3-CCAA81C16B5A}"/>
              </a:ext>
            </a:extLst>
          </p:cNvPr>
          <p:cNvSpPr txBox="1"/>
          <p:nvPr/>
        </p:nvSpPr>
        <p:spPr>
          <a:xfrm>
            <a:off x="-76200" y="102284"/>
            <a:ext cx="9144000" cy="769441"/>
          </a:xfrm>
          <a:prstGeom prst="rect">
            <a:avLst/>
          </a:prstGeom>
          <a:noFill/>
        </p:spPr>
        <p:txBody>
          <a:bodyPr wrap="square" rtlCol="0">
            <a:spAutoFit/>
          </a:bodyPr>
          <a:lstStyle/>
          <a:p>
            <a:pPr algn="ctr"/>
            <a:r>
              <a:rPr lang="en-US" sz="4400" b="1" dirty="0">
                <a:solidFill>
                  <a:srgbClr val="C00000"/>
                </a:solidFill>
                <a:effectLst>
                  <a:outerShdw blurRad="38100" dist="38100" dir="2700000" algn="tl">
                    <a:srgbClr val="000000"/>
                  </a:outerShdw>
                </a:effectLst>
              </a:rPr>
              <a:t>Why does the 2020 Census matter?</a:t>
            </a:r>
          </a:p>
        </p:txBody>
      </p:sp>
      <p:graphicFrame>
        <p:nvGraphicFramePr>
          <p:cNvPr id="11" name="Content Placeholder 10">
            <a:extLst>
              <a:ext uri="{FF2B5EF4-FFF2-40B4-BE49-F238E27FC236}">
                <a16:creationId xmlns:a16="http://schemas.microsoft.com/office/drawing/2014/main" xmlns="" id="{4C776679-B0A3-4A67-83A7-B599D1CCFF01}"/>
              </a:ext>
            </a:extLst>
          </p:cNvPr>
          <p:cNvGraphicFramePr>
            <a:graphicFrameLocks noGrp="1"/>
          </p:cNvGraphicFramePr>
          <p:nvPr>
            <p:ph idx="1"/>
            <p:extLst>
              <p:ext uri="{D42A27DB-BD31-4B8C-83A1-F6EECF244321}">
                <p14:modId xmlns:p14="http://schemas.microsoft.com/office/powerpoint/2010/main" val="3082489953"/>
              </p:ext>
            </p:extLst>
          </p:nvPr>
        </p:nvGraphicFramePr>
        <p:xfrm>
          <a:off x="457200" y="116601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151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C00000"/>
                </a:solidFill>
                <a:effectLst>
                  <a:outerShdw blurRad="38100" dist="38100" dir="2700000" algn="tl">
                    <a:srgbClr val="000000"/>
                  </a:outerShdw>
                </a:effectLst>
                <a:latin typeface="+mn-lt"/>
                <a:ea typeface="+mn-ea"/>
                <a:cs typeface="+mn-cs"/>
              </a:rPr>
              <a:t>Federal Funding</a:t>
            </a:r>
          </a:p>
        </p:txBody>
      </p:sp>
      <p:sp>
        <p:nvSpPr>
          <p:cNvPr id="3" name="Content Placeholder 2"/>
          <p:cNvSpPr>
            <a:spLocks noGrp="1"/>
          </p:cNvSpPr>
          <p:nvPr>
            <p:ph idx="1"/>
          </p:nvPr>
        </p:nvSpPr>
        <p:spPr/>
        <p:txBody>
          <a:bodyPr>
            <a:normAutofit lnSpcReduction="10000"/>
          </a:bodyPr>
          <a:lstStyle/>
          <a:p>
            <a:pPr marL="0" indent="0">
              <a:buNone/>
            </a:pPr>
            <a:r>
              <a:rPr lang="en-US" dirty="0"/>
              <a:t>Census data informs how </a:t>
            </a:r>
            <a:r>
              <a:rPr lang="en-US" b="1" dirty="0"/>
              <a:t>$675 billion </a:t>
            </a:r>
            <a:r>
              <a:rPr lang="en-US" dirty="0"/>
              <a:t>is distributed annually among local, state, and tribal governments for programs like:</a:t>
            </a:r>
          </a:p>
          <a:p>
            <a:r>
              <a:rPr lang="en-US" sz="2400" dirty="0"/>
              <a:t>Transportation </a:t>
            </a:r>
          </a:p>
          <a:p>
            <a:r>
              <a:rPr lang="en-US" sz="2400" dirty="0"/>
              <a:t>Job training centers</a:t>
            </a:r>
          </a:p>
          <a:p>
            <a:r>
              <a:rPr lang="en-US" sz="2400" dirty="0"/>
              <a:t>Schools (Title 1 Grants, National School Lunch Program, Head Start/Early Head Start)</a:t>
            </a:r>
          </a:p>
          <a:p>
            <a:r>
              <a:rPr lang="en-US" sz="2400" dirty="0"/>
              <a:t>Senior and Foster Care Centers</a:t>
            </a:r>
          </a:p>
          <a:p>
            <a:r>
              <a:rPr lang="en-US" sz="2400" dirty="0"/>
              <a:t>Housing (Section 8 housing choice vouchers</a:t>
            </a:r>
          </a:p>
          <a:p>
            <a:r>
              <a:rPr lang="en-US" sz="2400" dirty="0"/>
              <a:t>Medical Assistance Programs (Medicaid, Medicare)</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5</a:t>
            </a:fld>
            <a:endParaRPr lang="en-US" dirty="0"/>
          </a:p>
        </p:txBody>
      </p:sp>
    </p:spTree>
    <p:extLst>
      <p:ext uri="{BB962C8B-B14F-4D97-AF65-F5344CB8AC3E}">
        <p14:creationId xmlns:p14="http://schemas.microsoft.com/office/powerpoint/2010/main" val="60545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C00000"/>
                </a:solidFill>
                <a:effectLst>
                  <a:outerShdw blurRad="38100" dist="38100" dir="2700000" algn="tl">
                    <a:srgbClr val="000000"/>
                  </a:outerShdw>
                </a:effectLst>
                <a:latin typeface="+mn-lt"/>
                <a:ea typeface="+mn-ea"/>
                <a:cs typeface="+mn-cs"/>
              </a:rPr>
              <a:t>Goals for the 2020 Census</a:t>
            </a:r>
          </a:p>
        </p:txBody>
      </p:sp>
      <p:sp>
        <p:nvSpPr>
          <p:cNvPr id="3" name="Content Placeholder 2"/>
          <p:cNvSpPr>
            <a:spLocks noGrp="1"/>
          </p:cNvSpPr>
          <p:nvPr>
            <p:ph idx="1"/>
          </p:nvPr>
        </p:nvSpPr>
        <p:spPr>
          <a:xfrm>
            <a:off x="457200" y="1417638"/>
            <a:ext cx="8229600" cy="4525963"/>
          </a:xfrm>
        </p:spPr>
        <p:txBody>
          <a:bodyPr/>
          <a:lstStyle/>
          <a:p>
            <a:r>
              <a:rPr lang="en-US" dirty="0"/>
              <a:t>Maintain Quality</a:t>
            </a:r>
          </a:p>
          <a:p>
            <a:r>
              <a:rPr lang="en-US" dirty="0"/>
              <a:t>Reduce Costs</a:t>
            </a:r>
          </a:p>
          <a:p>
            <a:r>
              <a:rPr lang="en-US" dirty="0"/>
              <a:t>Four Areas of Innovation</a:t>
            </a:r>
          </a:p>
          <a:p>
            <a:pPr lvl="1">
              <a:buFont typeface="Wingdings" panose="05000000000000000000" pitchFamily="2" charset="2"/>
              <a:buChar char="Ø"/>
            </a:pPr>
            <a:r>
              <a:rPr lang="en-US" dirty="0"/>
              <a:t>Efficiency in Building an Address List</a:t>
            </a:r>
          </a:p>
          <a:p>
            <a:pPr lvl="1">
              <a:buFont typeface="Wingdings" panose="05000000000000000000" pitchFamily="2" charset="2"/>
              <a:buChar char="Ø"/>
            </a:pPr>
            <a:r>
              <a:rPr lang="en-US" dirty="0"/>
              <a:t>Easier Ways to Respond</a:t>
            </a:r>
          </a:p>
          <a:p>
            <a:pPr lvl="1">
              <a:buFont typeface="Wingdings" panose="05000000000000000000" pitchFamily="2" charset="2"/>
              <a:buChar char="Ø"/>
            </a:pPr>
            <a:r>
              <a:rPr lang="en-US" dirty="0"/>
              <a:t>Better Use of Information We Already Have</a:t>
            </a:r>
          </a:p>
          <a:p>
            <a:pPr lvl="1">
              <a:buFont typeface="Wingdings" panose="05000000000000000000" pitchFamily="2" charset="2"/>
              <a:buChar char="Ø"/>
            </a:pPr>
            <a:r>
              <a:rPr lang="en-US" dirty="0"/>
              <a:t>More Efficient Field Operations</a:t>
            </a:r>
          </a:p>
        </p:txBody>
      </p:sp>
      <p:sp>
        <p:nvSpPr>
          <p:cNvPr id="4" name="Slide Number Placeholder 3"/>
          <p:cNvSpPr>
            <a:spLocks noGrp="1"/>
          </p:cNvSpPr>
          <p:nvPr>
            <p:ph type="sldNum" sz="quarter" idx="12"/>
          </p:nvPr>
        </p:nvSpPr>
        <p:spPr/>
        <p:txBody>
          <a:bodyPr/>
          <a:lstStyle/>
          <a:p>
            <a:fld id="{5212C905-FF40-4437-BDDD-7BDE312C732D}" type="slidenum">
              <a:rPr lang="en-US" smtClean="0"/>
              <a:t>6</a:t>
            </a:fld>
            <a:endParaRPr lang="en-US" dirty="0"/>
          </a:p>
        </p:txBody>
      </p:sp>
    </p:spTree>
    <p:extLst>
      <p:ext uri="{BB962C8B-B14F-4D97-AF65-F5344CB8AC3E}">
        <p14:creationId xmlns:p14="http://schemas.microsoft.com/office/powerpoint/2010/main" val="248778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988177" y="1304162"/>
            <a:ext cx="442340" cy="634365"/>
          </a:xfrm>
          <a:prstGeom prst="rect">
            <a:avLst/>
          </a:prstGeom>
          <a:blipFill>
            <a:blip r:embed="rId3" cstate="print"/>
            <a:stretch>
              <a:fillRect/>
            </a:stretch>
          </a:blipFill>
        </p:spPr>
        <p:txBody>
          <a:bodyPr wrap="square" lIns="0" tIns="0" rIns="0" bIns="0" rtlCol="0"/>
          <a:lstStyle/>
          <a:p>
            <a:endParaRPr sz="1350"/>
          </a:p>
        </p:txBody>
      </p:sp>
      <p:sp>
        <p:nvSpPr>
          <p:cNvPr id="5" name="object 5"/>
          <p:cNvSpPr/>
          <p:nvPr/>
        </p:nvSpPr>
        <p:spPr>
          <a:xfrm>
            <a:off x="5773293" y="1647062"/>
            <a:ext cx="442340" cy="634365"/>
          </a:xfrm>
          <a:prstGeom prst="rect">
            <a:avLst/>
          </a:prstGeom>
          <a:blipFill>
            <a:blip r:embed="rId3" cstate="print"/>
            <a:stretch>
              <a:fillRect/>
            </a:stretch>
          </a:blipFill>
        </p:spPr>
        <p:txBody>
          <a:bodyPr wrap="square" lIns="0" tIns="0" rIns="0" bIns="0" rtlCol="0"/>
          <a:lstStyle/>
          <a:p>
            <a:endParaRPr sz="1350"/>
          </a:p>
        </p:txBody>
      </p:sp>
      <p:sp>
        <p:nvSpPr>
          <p:cNvPr id="6" name="object 6"/>
          <p:cNvSpPr/>
          <p:nvPr/>
        </p:nvSpPr>
        <p:spPr>
          <a:xfrm>
            <a:off x="2044826" y="1989962"/>
            <a:ext cx="442341" cy="634365"/>
          </a:xfrm>
          <a:prstGeom prst="rect">
            <a:avLst/>
          </a:prstGeom>
          <a:blipFill>
            <a:blip r:embed="rId3" cstate="print"/>
            <a:stretch>
              <a:fillRect/>
            </a:stretch>
          </a:blipFill>
        </p:spPr>
        <p:txBody>
          <a:bodyPr wrap="square" lIns="0" tIns="0" rIns="0" bIns="0" rtlCol="0"/>
          <a:lstStyle/>
          <a:p>
            <a:endParaRPr sz="1350"/>
          </a:p>
        </p:txBody>
      </p:sp>
      <p:sp>
        <p:nvSpPr>
          <p:cNvPr id="7" name="object 7"/>
          <p:cNvSpPr/>
          <p:nvPr/>
        </p:nvSpPr>
        <p:spPr>
          <a:xfrm>
            <a:off x="2068829" y="2346580"/>
            <a:ext cx="1012698" cy="549782"/>
          </a:xfrm>
          <a:prstGeom prst="rect">
            <a:avLst/>
          </a:prstGeom>
          <a:blipFill>
            <a:blip r:embed="rId4" cstate="print"/>
            <a:stretch>
              <a:fillRect/>
            </a:stretch>
          </a:blipFill>
        </p:spPr>
        <p:txBody>
          <a:bodyPr wrap="square" lIns="0" tIns="0" rIns="0" bIns="0" rtlCol="0"/>
          <a:lstStyle/>
          <a:p>
            <a:endParaRPr sz="1350"/>
          </a:p>
        </p:txBody>
      </p:sp>
      <p:sp>
        <p:nvSpPr>
          <p:cNvPr id="8" name="object 8"/>
          <p:cNvSpPr/>
          <p:nvPr/>
        </p:nvSpPr>
        <p:spPr>
          <a:xfrm>
            <a:off x="2754630" y="2346580"/>
            <a:ext cx="1012698" cy="549782"/>
          </a:xfrm>
          <a:prstGeom prst="rect">
            <a:avLst/>
          </a:prstGeom>
          <a:blipFill>
            <a:blip r:embed="rId4" cstate="print"/>
            <a:stretch>
              <a:fillRect/>
            </a:stretch>
          </a:blipFill>
        </p:spPr>
        <p:txBody>
          <a:bodyPr wrap="square" lIns="0" tIns="0" rIns="0" bIns="0" rtlCol="0"/>
          <a:lstStyle/>
          <a:p>
            <a:endParaRPr sz="1350"/>
          </a:p>
        </p:txBody>
      </p:sp>
      <p:sp>
        <p:nvSpPr>
          <p:cNvPr id="9" name="object 9"/>
          <p:cNvSpPr/>
          <p:nvPr/>
        </p:nvSpPr>
        <p:spPr>
          <a:xfrm>
            <a:off x="3440431" y="2346580"/>
            <a:ext cx="382904" cy="549782"/>
          </a:xfrm>
          <a:prstGeom prst="rect">
            <a:avLst/>
          </a:prstGeom>
          <a:blipFill>
            <a:blip r:embed="rId5" cstate="print"/>
            <a:stretch>
              <a:fillRect/>
            </a:stretch>
          </a:blipFill>
        </p:spPr>
        <p:txBody>
          <a:bodyPr wrap="square" lIns="0" tIns="0" rIns="0" bIns="0" rtlCol="0"/>
          <a:lstStyle/>
          <a:p>
            <a:endParaRPr sz="1350"/>
          </a:p>
        </p:txBody>
      </p:sp>
      <p:sp>
        <p:nvSpPr>
          <p:cNvPr id="10" name="object 10"/>
          <p:cNvSpPr/>
          <p:nvPr/>
        </p:nvSpPr>
        <p:spPr>
          <a:xfrm>
            <a:off x="2068830" y="3535299"/>
            <a:ext cx="382904" cy="549783"/>
          </a:xfrm>
          <a:prstGeom prst="rect">
            <a:avLst/>
          </a:prstGeom>
          <a:blipFill>
            <a:blip r:embed="rId5" cstate="print"/>
            <a:stretch>
              <a:fillRect/>
            </a:stretch>
          </a:blipFill>
        </p:spPr>
        <p:txBody>
          <a:bodyPr wrap="square" lIns="0" tIns="0" rIns="0" bIns="0" rtlCol="0"/>
          <a:lstStyle/>
          <a:p>
            <a:endParaRPr sz="1350"/>
          </a:p>
        </p:txBody>
      </p:sp>
      <p:sp>
        <p:nvSpPr>
          <p:cNvPr id="11" name="object 11"/>
          <p:cNvSpPr txBox="1"/>
          <p:nvPr/>
        </p:nvSpPr>
        <p:spPr>
          <a:xfrm>
            <a:off x="248842" y="315255"/>
            <a:ext cx="8361758" cy="1477328"/>
          </a:xfrm>
          <a:prstGeom prst="rect">
            <a:avLst/>
          </a:prstGeom>
        </p:spPr>
        <p:txBody>
          <a:bodyPr vert="horz" wrap="square" lIns="0" tIns="0" rIns="0" bIns="0" rtlCol="0">
            <a:spAutoFit/>
          </a:bodyPr>
          <a:lstStyle/>
          <a:p>
            <a:pPr algn="ctr">
              <a:lnSpc>
                <a:spcPct val="100000"/>
              </a:lnSpc>
              <a:spcBef>
                <a:spcPct val="0"/>
              </a:spcBef>
            </a:pPr>
            <a:r>
              <a:rPr sz="4800" b="1" dirty="0">
                <a:solidFill>
                  <a:srgbClr val="C00000"/>
                </a:solidFill>
                <a:effectLst>
                  <a:outerShdw blurRad="38100" dist="38100" dir="2700000" algn="tl">
                    <a:srgbClr val="000000"/>
                  </a:outerShdw>
                </a:effectLst>
              </a:rPr>
              <a:t>New Ability to Self Respond</a:t>
            </a:r>
          </a:p>
          <a:p>
            <a:pPr algn="ctr">
              <a:lnSpc>
                <a:spcPct val="100000"/>
              </a:lnSpc>
              <a:spcBef>
                <a:spcPct val="0"/>
              </a:spcBef>
            </a:pPr>
            <a:r>
              <a:rPr sz="4800" b="1" dirty="0">
                <a:solidFill>
                  <a:srgbClr val="C00000"/>
                </a:solidFill>
                <a:effectLst>
                  <a:outerShdw blurRad="38100" dist="38100" dir="2700000" algn="tl">
                    <a:srgbClr val="000000"/>
                  </a:outerShdw>
                </a:effectLst>
              </a:rPr>
              <a:t>Starting March 23, 2020</a:t>
            </a:r>
          </a:p>
        </p:txBody>
      </p:sp>
      <p:sp>
        <p:nvSpPr>
          <p:cNvPr id="12" name="object 12"/>
          <p:cNvSpPr txBox="1"/>
          <p:nvPr/>
        </p:nvSpPr>
        <p:spPr>
          <a:xfrm>
            <a:off x="762000" y="4447071"/>
            <a:ext cx="8102776" cy="1542730"/>
          </a:xfrm>
          <a:prstGeom prst="rect">
            <a:avLst/>
          </a:prstGeom>
        </p:spPr>
        <p:txBody>
          <a:bodyPr vert="horz" wrap="square" lIns="0" tIns="0" rIns="0" bIns="0" rtlCol="0">
            <a:spAutoFit/>
          </a:bodyPr>
          <a:lstStyle/>
          <a:p>
            <a:pPr marL="9525">
              <a:tabLst>
                <a:tab pos="293370" algn="l"/>
              </a:tabLst>
            </a:pPr>
            <a:r>
              <a:rPr sz="3000" dirty="0">
                <a:solidFill>
                  <a:schemeClr val="tx2"/>
                </a:solidFill>
              </a:rPr>
              <a:t>Internet</a:t>
            </a:r>
            <a:r>
              <a:rPr lang="en-US" sz="3000" dirty="0">
                <a:solidFill>
                  <a:schemeClr val="tx2"/>
                </a:solidFill>
              </a:rPr>
              <a:t>	  </a:t>
            </a:r>
            <a:r>
              <a:rPr sz="3000" dirty="0">
                <a:solidFill>
                  <a:schemeClr val="tx2"/>
                </a:solidFill>
              </a:rPr>
              <a:t>Phone</a:t>
            </a:r>
            <a:r>
              <a:rPr lang="en-US" sz="3000" dirty="0">
                <a:solidFill>
                  <a:schemeClr val="tx2"/>
                </a:solidFill>
              </a:rPr>
              <a:t>	</a:t>
            </a:r>
            <a:r>
              <a:rPr sz="3000" dirty="0">
                <a:solidFill>
                  <a:schemeClr val="tx2"/>
                </a:solidFill>
              </a:rPr>
              <a:t>Paper Form</a:t>
            </a:r>
            <a:r>
              <a:rPr lang="en-US" sz="3000" dirty="0">
                <a:solidFill>
                  <a:schemeClr val="tx2"/>
                </a:solidFill>
              </a:rPr>
              <a:t>		In-person</a:t>
            </a:r>
          </a:p>
          <a:p>
            <a:pPr marL="9525">
              <a:tabLst>
                <a:tab pos="293370" algn="l"/>
              </a:tabLst>
            </a:pPr>
            <a:endParaRPr lang="en-US" sz="3000" dirty="0">
              <a:solidFill>
                <a:schemeClr val="tx2"/>
              </a:solidFill>
            </a:endParaRPr>
          </a:p>
          <a:p>
            <a:pPr marL="9525" algn="ctr">
              <a:tabLst>
                <a:tab pos="293370" algn="l"/>
              </a:tabLst>
            </a:pPr>
            <a:r>
              <a:rPr lang="en-US" sz="2000" i="1" dirty="0">
                <a:solidFill>
                  <a:schemeClr val="tx2"/>
                </a:solidFill>
              </a:rPr>
              <a:t>*13 languages including English will be supported</a:t>
            </a:r>
            <a:endParaRPr sz="2000" i="1" dirty="0">
              <a:solidFill>
                <a:schemeClr val="tx2"/>
              </a:solidFill>
            </a:endParaRPr>
          </a:p>
          <a:p>
            <a:pPr>
              <a:spcBef>
                <a:spcPts val="14"/>
              </a:spcBef>
            </a:pPr>
            <a:endParaRPr sz="2025" dirty="0">
              <a:latin typeface="Times New Roman"/>
              <a:cs typeface="Times New Roman"/>
            </a:endParaRPr>
          </a:p>
        </p:txBody>
      </p:sp>
      <p:pic>
        <p:nvPicPr>
          <p:cNvPr id="4" name="Graphic 3" descr="Smart Phone">
            <a:extLst>
              <a:ext uri="{FF2B5EF4-FFF2-40B4-BE49-F238E27FC236}">
                <a16:creationId xmlns:a16="http://schemas.microsoft.com/office/drawing/2014/main" xmlns="" id="{6DC76BD8-38B6-4DA0-A8D2-F2BDC05470C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032307" y="2861533"/>
            <a:ext cx="914400" cy="914400"/>
          </a:xfrm>
          <a:prstGeom prst="rect">
            <a:avLst/>
          </a:prstGeom>
        </p:spPr>
      </p:pic>
      <p:pic>
        <p:nvPicPr>
          <p:cNvPr id="15" name="Graphic 14" descr="Open envelope">
            <a:extLst>
              <a:ext uri="{FF2B5EF4-FFF2-40B4-BE49-F238E27FC236}">
                <a16:creationId xmlns:a16="http://schemas.microsoft.com/office/drawing/2014/main" xmlns="" id="{4FA0202F-18BD-4C7C-9D2C-2C8DED54DBA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4981980" y="2838912"/>
            <a:ext cx="914400" cy="914400"/>
          </a:xfrm>
          <a:prstGeom prst="rect">
            <a:avLst/>
          </a:prstGeom>
        </p:spPr>
      </p:pic>
      <p:pic>
        <p:nvPicPr>
          <p:cNvPr id="17" name="Graphic 16" descr="Call center">
            <a:extLst>
              <a:ext uri="{FF2B5EF4-FFF2-40B4-BE49-F238E27FC236}">
                <a16:creationId xmlns:a16="http://schemas.microsoft.com/office/drawing/2014/main" xmlns="" id="{5B5E552E-D409-4419-92A9-53A65055ECE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467600" y="2861533"/>
            <a:ext cx="914400" cy="914400"/>
          </a:xfrm>
          <a:prstGeom prst="rect">
            <a:avLst/>
          </a:prstGeom>
        </p:spPr>
      </p:pic>
      <p:pic>
        <p:nvPicPr>
          <p:cNvPr id="19" name="Graphic 18" descr="Receiver">
            <a:extLst>
              <a:ext uri="{FF2B5EF4-FFF2-40B4-BE49-F238E27FC236}">
                <a16:creationId xmlns:a16="http://schemas.microsoft.com/office/drawing/2014/main" xmlns="" id="{3A78DB31-FE32-4FE0-A680-1902DE31368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2931454" y="2861533"/>
            <a:ext cx="914400" cy="914400"/>
          </a:xfrm>
          <a:prstGeom prst="rect">
            <a:avLst/>
          </a:prstGeom>
        </p:spPr>
      </p:pic>
    </p:spTree>
    <p:extLst>
      <p:ext uri="{BB962C8B-B14F-4D97-AF65-F5344CB8AC3E}">
        <p14:creationId xmlns:p14="http://schemas.microsoft.com/office/powerpoint/2010/main" val="396174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normAutofit fontScale="90000"/>
          </a:bodyPr>
          <a:lstStyle/>
          <a:p>
            <a:r>
              <a:rPr lang="en-US" sz="4900" dirty="0">
                <a:solidFill>
                  <a:srgbClr val="C00000"/>
                </a:solidFill>
                <a:effectLst>
                  <a:outerShdw blurRad="38100" dist="38100" dir="2700000" algn="tl">
                    <a:srgbClr val="000000"/>
                  </a:outerShdw>
                </a:effectLst>
                <a:latin typeface="+mn-lt"/>
                <a:ea typeface="+mn-ea"/>
                <a:cs typeface="+mn-cs"/>
              </a:rPr>
              <a:t>Impact to California</a:t>
            </a:r>
            <a:endParaRPr lang="en-US" sz="3100" dirty="0"/>
          </a:p>
        </p:txBody>
      </p:sp>
      <p:sp>
        <p:nvSpPr>
          <p:cNvPr id="4" name="Slide Number Placeholder 3"/>
          <p:cNvSpPr>
            <a:spLocks noGrp="1"/>
          </p:cNvSpPr>
          <p:nvPr>
            <p:ph type="sldNum" sz="quarter" idx="12"/>
          </p:nvPr>
        </p:nvSpPr>
        <p:spPr/>
        <p:txBody>
          <a:bodyPr/>
          <a:lstStyle/>
          <a:p>
            <a:fld id="{5212C905-FF40-4437-BDDD-7BDE312C732D}" type="slidenum">
              <a:rPr lang="en-US" smtClean="0"/>
              <a:t>8</a:t>
            </a:fld>
            <a:endParaRPr lang="en-US"/>
          </a:p>
        </p:txBody>
      </p:sp>
      <p:pic>
        <p:nvPicPr>
          <p:cNvPr id="7" name="Content Placeholder 6">
            <a:extLst>
              <a:ext uri="{FF2B5EF4-FFF2-40B4-BE49-F238E27FC236}">
                <a16:creationId xmlns:a16="http://schemas.microsoft.com/office/drawing/2014/main" xmlns="" id="{2BB4AF0E-E432-4D6C-81F8-D0E3155CFB8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31451" y="1066800"/>
            <a:ext cx="5414697" cy="4525963"/>
          </a:xfrm>
        </p:spPr>
      </p:pic>
      <p:sp>
        <p:nvSpPr>
          <p:cNvPr id="9" name="Rectangle 8">
            <a:extLst>
              <a:ext uri="{FF2B5EF4-FFF2-40B4-BE49-F238E27FC236}">
                <a16:creationId xmlns:a16="http://schemas.microsoft.com/office/drawing/2014/main" xmlns="" id="{86BBF194-44FD-4AB8-89B4-D995C6A11D2D}"/>
              </a:ext>
            </a:extLst>
          </p:cNvPr>
          <p:cNvSpPr/>
          <p:nvPr/>
        </p:nvSpPr>
        <p:spPr>
          <a:xfrm>
            <a:off x="5902411" y="1265237"/>
            <a:ext cx="2478748" cy="1858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BD53110-52BB-4CDE-BD5E-250CF1099490}"/>
              </a:ext>
            </a:extLst>
          </p:cNvPr>
          <p:cNvSpPr/>
          <p:nvPr/>
        </p:nvSpPr>
        <p:spPr>
          <a:xfrm>
            <a:off x="6248400" y="1537816"/>
            <a:ext cx="2478748" cy="1858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92C1EED-08EB-4A94-A3D6-F4CE263CEF7A}"/>
              </a:ext>
            </a:extLst>
          </p:cNvPr>
          <p:cNvSpPr/>
          <p:nvPr/>
        </p:nvSpPr>
        <p:spPr>
          <a:xfrm>
            <a:off x="2935570" y="4862984"/>
            <a:ext cx="1219200" cy="7297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821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038600"/>
          </a:xfrm>
        </p:spPr>
        <p:txBody>
          <a:bodyPr>
            <a:noAutofit/>
          </a:bodyPr>
          <a:lstStyle/>
          <a:p>
            <a:pPr marL="0" indent="0" algn="ctr">
              <a:buNone/>
            </a:pPr>
            <a:r>
              <a:rPr lang="en-US" sz="4000" dirty="0"/>
              <a:t>73%</a:t>
            </a:r>
          </a:p>
          <a:p>
            <a:pPr marL="0" indent="0" algn="ctr">
              <a:buNone/>
            </a:pPr>
            <a:r>
              <a:rPr lang="en-US" sz="2800" dirty="0"/>
              <a:t>California Census Mail Participation Rate in 2010</a:t>
            </a:r>
          </a:p>
          <a:p>
            <a:pPr marL="0" indent="0" algn="ctr">
              <a:buNone/>
            </a:pPr>
            <a:endParaRPr lang="en-US" sz="800" dirty="0"/>
          </a:p>
          <a:p>
            <a:pPr marL="0" indent="0" algn="ctr">
              <a:buNone/>
            </a:pPr>
            <a:r>
              <a:rPr lang="en-US" sz="4000" dirty="0"/>
              <a:t>76%</a:t>
            </a:r>
          </a:p>
          <a:p>
            <a:pPr marL="0" indent="0" algn="ctr">
              <a:buNone/>
            </a:pPr>
            <a:r>
              <a:rPr lang="en-US" sz="2800" dirty="0"/>
              <a:t>California Census Mail Participation Rate in 2000</a:t>
            </a:r>
          </a:p>
          <a:p>
            <a:pPr marL="0" indent="0" algn="ctr">
              <a:buNone/>
            </a:pPr>
            <a:endParaRPr lang="en-US" sz="800" dirty="0"/>
          </a:p>
          <a:p>
            <a:pPr marL="0" indent="0" algn="ctr">
              <a:buNone/>
            </a:pPr>
            <a:r>
              <a:rPr lang="en-US" sz="4000" dirty="0"/>
              <a:t>10,000,000 Californians</a:t>
            </a:r>
          </a:p>
          <a:p>
            <a:pPr marL="0" indent="0" algn="ctr">
              <a:buNone/>
            </a:pPr>
            <a:r>
              <a:rPr lang="en-US" sz="2800" dirty="0"/>
              <a:t>Requiring follow-up by Census enumerator in 2010</a:t>
            </a:r>
          </a:p>
        </p:txBody>
      </p:sp>
      <p:sp>
        <p:nvSpPr>
          <p:cNvPr id="4" name="Slide Number Placeholder 3"/>
          <p:cNvSpPr>
            <a:spLocks noGrp="1"/>
          </p:cNvSpPr>
          <p:nvPr>
            <p:ph type="sldNum" sz="quarter" idx="12"/>
          </p:nvPr>
        </p:nvSpPr>
        <p:spPr/>
        <p:txBody>
          <a:bodyPr/>
          <a:lstStyle/>
          <a:p>
            <a:fld id="{5212C905-FF40-4437-BDDD-7BDE312C732D}" type="slidenum">
              <a:rPr lang="en-US" smtClean="0"/>
              <a:t>9</a:t>
            </a:fld>
            <a:endParaRPr lang="en-US"/>
          </a:p>
        </p:txBody>
      </p:sp>
      <p:sp>
        <p:nvSpPr>
          <p:cNvPr id="9" name="Title 1">
            <a:extLst>
              <a:ext uri="{FF2B5EF4-FFF2-40B4-BE49-F238E27FC236}">
                <a16:creationId xmlns:a16="http://schemas.microsoft.com/office/drawing/2014/main" xmlns="" id="{F534F349-BE22-4D76-B04A-65AD144F42BD}"/>
              </a:ext>
            </a:extLst>
          </p:cNvPr>
          <p:cNvSpPr>
            <a:spLocks noGrp="1"/>
          </p:cNvSpPr>
          <p:nvPr>
            <p:ph type="title"/>
          </p:nvPr>
        </p:nvSpPr>
        <p:spPr>
          <a:xfrm>
            <a:off x="76200" y="274638"/>
            <a:ext cx="8915400" cy="639762"/>
          </a:xfrm>
        </p:spPr>
        <p:txBody>
          <a:bodyPr>
            <a:normAutofit fontScale="90000"/>
          </a:bodyPr>
          <a:lstStyle/>
          <a:p>
            <a:r>
              <a:rPr lang="en-US" sz="4900" dirty="0">
                <a:solidFill>
                  <a:srgbClr val="C00000"/>
                </a:solidFill>
                <a:effectLst>
                  <a:outerShdw blurRad="38100" dist="38100" dir="2700000" algn="tl">
                    <a:srgbClr val="000000"/>
                  </a:outerShdw>
                </a:effectLst>
                <a:latin typeface="+mn-lt"/>
                <a:ea typeface="+mn-ea"/>
                <a:cs typeface="+mn-cs"/>
              </a:rPr>
              <a:t>Impact to California</a:t>
            </a:r>
            <a:endParaRPr lang="en-US" sz="3100" dirty="0"/>
          </a:p>
        </p:txBody>
      </p:sp>
    </p:spTree>
    <p:extLst>
      <p:ext uri="{BB962C8B-B14F-4D97-AF65-F5344CB8AC3E}">
        <p14:creationId xmlns:p14="http://schemas.microsoft.com/office/powerpoint/2010/main" val="3111142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4940</TotalTime>
  <Words>1434</Words>
  <Application>Microsoft Office PowerPoint</Application>
  <PresentationFormat>On-screen Show (4:3)</PresentationFormat>
  <Paragraphs>277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Road to 2020</vt:lpstr>
      <vt:lpstr>PowerPoint Presentation</vt:lpstr>
      <vt:lpstr>Why We Do a Census</vt:lpstr>
      <vt:lpstr>PowerPoint Presentation</vt:lpstr>
      <vt:lpstr>Federal Funding</vt:lpstr>
      <vt:lpstr>Goals for the 2020 Census</vt:lpstr>
      <vt:lpstr>PowerPoint Presentation</vt:lpstr>
      <vt:lpstr>Impact to California</vt:lpstr>
      <vt:lpstr>Impact to California</vt:lpstr>
      <vt:lpstr>Impact to California</vt:lpstr>
      <vt:lpstr>Impact to California</vt:lpstr>
      <vt:lpstr>Hard-to-Count Populations</vt:lpstr>
      <vt:lpstr>How can we work together to ensure a complete count in 2020?</vt:lpstr>
      <vt:lpstr>Where you can help</vt:lpstr>
      <vt:lpstr>Recruiting</vt:lpstr>
      <vt:lpstr>PowerPoint Presentation</vt:lpstr>
      <vt:lpstr>Complete Count Committees</vt:lpstr>
      <vt:lpstr>Complete Count Committees</vt:lpstr>
      <vt:lpstr>PowerPoint Presentation</vt:lpstr>
      <vt:lpstr>Questions ?</vt:lpstr>
      <vt:lpstr>Contact Information</vt:lpstr>
      <vt:lpstr>References</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johns225</dc:creator>
  <cp:lastModifiedBy>Tracy Sullivan</cp:lastModifiedBy>
  <cp:revision>242</cp:revision>
  <cp:lastPrinted>2018-02-21T19:27:33Z</cp:lastPrinted>
  <dcterms:created xsi:type="dcterms:W3CDTF">2014-02-21T16:42:22Z</dcterms:created>
  <dcterms:modified xsi:type="dcterms:W3CDTF">2018-11-14T00:34:39Z</dcterms:modified>
</cp:coreProperties>
</file>