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302" r:id="rId3"/>
    <p:sldId id="299" r:id="rId4"/>
    <p:sldId id="301" r:id="rId5"/>
    <p:sldId id="303" r:id="rId6"/>
    <p:sldId id="271" r:id="rId7"/>
    <p:sldId id="298" r:id="rId8"/>
    <p:sldId id="294" r:id="rId9"/>
    <p:sldId id="295" r:id="rId10"/>
    <p:sldId id="293" r:id="rId11"/>
    <p:sldId id="29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Flores"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DF3"/>
    <a:srgbClr val="FD9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4C0D8038-AC7D-4C76-9FD2-7FD59178CA1F}" type="datetimeFigureOut">
              <a:rPr lang="en-US" smtClean="0"/>
              <a:pPr/>
              <a:t>5/16/2014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6" tIns="46588" rIns="93176" bIns="46588" rtlCol="0" anchor="b"/>
          <a:lstStyle>
            <a:lvl1pPr algn="r">
              <a:defRPr sz="1200"/>
            </a:lvl1pPr>
          </a:lstStyle>
          <a:p>
            <a:fld id="{F5FB7C41-1567-4C6C-AB88-B64E92F67CC2}" type="slidenum">
              <a:rPr lang="en-US" smtClean="0"/>
              <a:pPr/>
              <a:t>‹#›</a:t>
            </a:fld>
            <a:endParaRPr lang="en-US"/>
          </a:p>
        </p:txBody>
      </p:sp>
    </p:spTree>
    <p:extLst>
      <p:ext uri="{BB962C8B-B14F-4D97-AF65-F5344CB8AC3E}">
        <p14:creationId xmlns:p14="http://schemas.microsoft.com/office/powerpoint/2010/main" val="177680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37EE77-818F-4C85-A5B1-B687852BA72F}" type="datetime1">
              <a:rPr lang="en-US" smtClean="0"/>
              <a:pPr/>
              <a:t>5/16/2014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252456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054468-B227-41AA-9109-098DD0ED1233}" type="datetime1">
              <a:rPr lang="en-US" smtClean="0"/>
              <a:pPr/>
              <a:t>5/16/2014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49793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5A3931-95EC-43B0-9E5C-B0E9FE019B99}" type="datetime1">
              <a:rPr lang="en-US" smtClean="0"/>
              <a:pPr/>
              <a:t>5/16/2014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36364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A3BADA-6BF0-4B91-AB56-F82D1DC003CA}" type="datetime1">
              <a:rPr lang="en-US" smtClean="0"/>
              <a:pPr/>
              <a:t>5/16/2014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209382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1EDDC9-AA46-4366-AC10-A189D7B1DFC7}" type="datetime1">
              <a:rPr lang="en-US" smtClean="0"/>
              <a:pPr/>
              <a:t>5/16/2014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371760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6CA75-3DFD-4111-AA2E-C418CC582D40}" type="datetime1">
              <a:rPr lang="en-US" smtClean="0"/>
              <a:pPr/>
              <a:t>5/16/2014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273613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D922716-C996-4942-82BA-A84F94BD23D7}" type="datetime1">
              <a:rPr lang="en-US" smtClean="0"/>
              <a:pPr/>
              <a:t>5/16/2014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39770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446D5F-F116-4EF8-8963-B099BF3392AD}" type="datetime1">
              <a:rPr lang="en-US" smtClean="0"/>
              <a:pPr/>
              <a:t>5/16/2014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356838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C4681D-D7AB-4215-A417-1534C134C776}" type="datetime1">
              <a:rPr lang="en-US" smtClean="0"/>
              <a:pPr/>
              <a:t>5/16/2014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129457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EAA2BD-1DE9-4D5E-8677-5DACF1734FB2}" type="datetime1">
              <a:rPr lang="en-US" smtClean="0"/>
              <a:pPr/>
              <a:t>5/16/2014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189386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6D032A-3D53-40FB-B83D-7C22F768E786}" type="datetime1">
              <a:rPr lang="en-US" smtClean="0"/>
              <a:pPr/>
              <a:t>5/16/2014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EF7289-62C0-4C86-ADA3-CC0300B4F3AA}" type="slidenum">
              <a:rPr lang="en-US" smtClean="0"/>
              <a:pPr/>
              <a:t>‹#›</a:t>
            </a:fld>
            <a:endParaRPr lang="en-US"/>
          </a:p>
        </p:txBody>
      </p:sp>
    </p:spTree>
    <p:extLst>
      <p:ext uri="{BB962C8B-B14F-4D97-AF65-F5344CB8AC3E}">
        <p14:creationId xmlns:p14="http://schemas.microsoft.com/office/powerpoint/2010/main" val="331432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8229600" y="5943600"/>
            <a:ext cx="609600" cy="609600"/>
          </a:xfrm>
          <a:prstGeom prst="rect">
            <a:avLst/>
          </a:prstGeom>
        </p:spPr>
      </p:pic>
    </p:spTree>
    <p:extLst>
      <p:ext uri="{BB962C8B-B14F-4D97-AF65-F5344CB8AC3E}">
        <p14:creationId xmlns:p14="http://schemas.microsoft.com/office/powerpoint/2010/main" val="1378484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21512"/>
            <a:ext cx="8686800" cy="6400800"/>
          </a:xfrm>
          <a:prstGeom prst="rect">
            <a:avLst/>
          </a:prstGeom>
          <a:solidFill>
            <a:srgbClr val="0F6FC6"/>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741218" y="1600200"/>
            <a:ext cx="7772400" cy="2057400"/>
          </a:xfrm>
        </p:spPr>
        <p:txBody>
          <a:bodyPr>
            <a:noAutofit/>
          </a:bodyPr>
          <a:lstStyle/>
          <a:p>
            <a:r>
              <a:rPr lang="en-US" sz="4800" b="1" cap="all" dirty="0" smtClean="0">
                <a:solidFill>
                  <a:schemeClr val="bg1"/>
                </a:solidFill>
                <a:latin typeface="Helvetica Neue Bold Condensed"/>
                <a:cs typeface="Helvetica Neue Bold Condensed"/>
              </a:rPr>
              <a:t>Voting Systems </a:t>
            </a:r>
            <a:br>
              <a:rPr lang="en-US" sz="4800" b="1" cap="all" dirty="0" smtClean="0">
                <a:solidFill>
                  <a:schemeClr val="bg1"/>
                </a:solidFill>
                <a:latin typeface="Helvetica Neue Bold Condensed"/>
                <a:cs typeface="Helvetica Neue Bold Condensed"/>
              </a:rPr>
            </a:br>
            <a:r>
              <a:rPr lang="en-US" sz="4800" b="1" cap="all" dirty="0" smtClean="0">
                <a:solidFill>
                  <a:schemeClr val="bg1"/>
                </a:solidFill>
                <a:latin typeface="Helvetica Neue Bold Condensed"/>
                <a:cs typeface="Helvetica Neue Bold Condensed"/>
              </a:rPr>
              <a:t>Assessment Project</a:t>
            </a:r>
            <a:br>
              <a:rPr lang="en-US" sz="4800" b="1" cap="all" dirty="0" smtClean="0">
                <a:solidFill>
                  <a:schemeClr val="bg1"/>
                </a:solidFill>
                <a:latin typeface="Helvetica Neue Bold Condensed"/>
                <a:cs typeface="Helvetica Neue Bold Condensed"/>
              </a:rPr>
            </a:br>
            <a:r>
              <a:rPr lang="en-US" sz="1800" cap="all" dirty="0" smtClean="0">
                <a:solidFill>
                  <a:schemeClr val="bg1"/>
                </a:solidFill>
                <a:latin typeface="Helvetica Neue Bold Condensed"/>
                <a:cs typeface="Helvetica Neue Bold Condensed"/>
              </a:rPr>
              <a:t>Los Angeles County Registrar-Recorder/County Clerk</a:t>
            </a:r>
            <a:endParaRPr lang="en-US" sz="1800" cap="all" dirty="0">
              <a:solidFill>
                <a:schemeClr val="bg1"/>
              </a:solidFill>
              <a:latin typeface="Helvetica Neue Bold Condensed"/>
              <a:cs typeface="Helvetica Neue Bold Condensed"/>
            </a:endParaRPr>
          </a:p>
        </p:txBody>
      </p:sp>
      <p:sp>
        <p:nvSpPr>
          <p:cNvPr id="3" name="Subtitle 2"/>
          <p:cNvSpPr>
            <a:spLocks noGrp="1"/>
          </p:cNvSpPr>
          <p:nvPr>
            <p:ph type="subTitle" idx="1"/>
          </p:nvPr>
        </p:nvSpPr>
        <p:spPr>
          <a:xfrm>
            <a:off x="1371600" y="3965575"/>
            <a:ext cx="6400800" cy="914400"/>
          </a:xfrm>
        </p:spPr>
        <p:txBody>
          <a:bodyPr>
            <a:noAutofit/>
          </a:bodyPr>
          <a:lstStyle/>
          <a:p>
            <a:r>
              <a:rPr lang="en-US" sz="2400" b="1" dirty="0" smtClean="0">
                <a:solidFill>
                  <a:schemeClr val="bg1"/>
                </a:solidFill>
                <a:latin typeface="Helvetica Neue Medium"/>
                <a:cs typeface="Helvetica Neue Medium"/>
              </a:rPr>
              <a:t>May 8, 2014</a:t>
            </a:r>
            <a:endParaRPr lang="en-US" sz="2400" b="1" dirty="0">
              <a:solidFill>
                <a:schemeClr val="bg1"/>
              </a:solidFill>
              <a:latin typeface="Helvetica Neue Medium"/>
              <a:cs typeface="Helvetica Neue Medium"/>
            </a:endParaRPr>
          </a:p>
        </p:txBody>
      </p:sp>
      <p:cxnSp>
        <p:nvCxnSpPr>
          <p:cNvPr id="6" name="Straight Connector 5"/>
          <p:cNvCxnSpPr/>
          <p:nvPr/>
        </p:nvCxnSpPr>
        <p:spPr>
          <a:xfrm>
            <a:off x="2743200" y="3813175"/>
            <a:ext cx="3657600" cy="15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229600" y="5943600"/>
            <a:ext cx="609600" cy="609600"/>
          </a:xfrm>
          <a:prstGeom prst="rect">
            <a:avLst/>
          </a:prstGeom>
        </p:spPr>
      </p:pic>
    </p:spTree>
    <p:extLst>
      <p:ext uri="{BB962C8B-B14F-4D97-AF65-F5344CB8AC3E}">
        <p14:creationId xmlns:p14="http://schemas.microsoft.com/office/powerpoint/2010/main" val="199914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ectangle 4"/>
          <p:cNvSpPr/>
          <p:nvPr/>
        </p:nvSpPr>
        <p:spPr>
          <a:xfrm>
            <a:off x="228600" y="228600"/>
            <a:ext cx="8686800" cy="64008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8229600" y="5943600"/>
            <a:ext cx="609600" cy="609600"/>
          </a:xfrm>
          <a:prstGeom prst="rect">
            <a:avLst/>
          </a:prstGeom>
        </p:spPr>
      </p:pic>
      <p:sp>
        <p:nvSpPr>
          <p:cNvPr id="8"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rgbClr val="0070C0"/>
                </a:solidFill>
                <a:latin typeface="Helvetica Neue Bold Condensed"/>
                <a:cs typeface="Helvetica Neue Bold Condensed"/>
              </a:rPr>
              <a:t>WHAT PEOPLE ARE SAYING</a:t>
            </a:r>
            <a:endParaRPr lang="en-US" sz="2800" b="1" cap="all" dirty="0">
              <a:solidFill>
                <a:srgbClr val="0070C0"/>
              </a:solidFill>
              <a:latin typeface="Helvetica Neue Bold Condensed"/>
              <a:cs typeface="Helvetica Neue Bold Condensed"/>
            </a:endParaRPr>
          </a:p>
        </p:txBody>
      </p:sp>
      <p:sp>
        <p:nvSpPr>
          <p:cNvPr id="2" name="TextBox 1"/>
          <p:cNvSpPr txBox="1"/>
          <p:nvPr/>
        </p:nvSpPr>
        <p:spPr>
          <a:xfrm>
            <a:off x="524219" y="828288"/>
            <a:ext cx="8001000" cy="4924425"/>
          </a:xfrm>
          <a:prstGeom prst="rect">
            <a:avLst/>
          </a:prstGeom>
          <a:noFill/>
        </p:spPr>
        <p:txBody>
          <a:bodyPr wrap="square" rtlCol="0">
            <a:spAutoFit/>
          </a:bodyPr>
          <a:lstStyle/>
          <a:p>
            <a:endParaRPr lang="en-US" dirty="0" smtClean="0"/>
          </a:p>
          <a:p>
            <a:r>
              <a:rPr lang="en-US" sz="1600" b="1" i="1" dirty="0" smtClean="0"/>
              <a:t>“</a:t>
            </a:r>
            <a:r>
              <a:rPr lang="en-US" sz="1600" b="1" i="1" dirty="0"/>
              <a:t>From the frustrations of finding adequate voting equipment technology on the market, promising collaborations have arisen in communities such as Los Angeles County, California, and Travis County, Texas</a:t>
            </a:r>
            <a:r>
              <a:rPr lang="en-US" sz="1600" b="1" i="1" dirty="0" smtClean="0"/>
              <a:t>,  </a:t>
            </a:r>
            <a:r>
              <a:rPr lang="en-US" sz="1600" b="1" i="1" dirty="0"/>
              <a:t>that may inform the setting of stan­dards for future technologies.” </a:t>
            </a:r>
            <a:endParaRPr lang="en-US" sz="1600" b="1" i="1" dirty="0" smtClean="0"/>
          </a:p>
          <a:p>
            <a:r>
              <a:rPr lang="en-US" sz="1400" dirty="0" smtClean="0"/>
              <a:t>-The </a:t>
            </a:r>
            <a:r>
              <a:rPr lang="en-US" sz="1400" dirty="0"/>
              <a:t>American Voting </a:t>
            </a:r>
            <a:r>
              <a:rPr lang="en-US" sz="1400" dirty="0" smtClean="0"/>
              <a:t>Experience: Report </a:t>
            </a:r>
            <a:r>
              <a:rPr lang="en-US" sz="1400" dirty="0"/>
              <a:t>and Recommendations of the Presidential Commission on Election </a:t>
            </a:r>
            <a:r>
              <a:rPr lang="en-US" sz="1400" dirty="0" smtClean="0"/>
              <a:t>Administration</a:t>
            </a:r>
          </a:p>
          <a:p>
            <a:endParaRPr lang="en-US" dirty="0"/>
          </a:p>
          <a:p>
            <a:r>
              <a:rPr lang="en-US" sz="1400" b="1" i="1" dirty="0"/>
              <a:t>“Dean is really leading the country…election officials are turning to California to see what they can come up with, because Los Angeles is going to potentially build its own voting machine.” </a:t>
            </a:r>
          </a:p>
          <a:p>
            <a:r>
              <a:rPr lang="en-US" sz="1200" dirty="0"/>
              <a:t>– Nathaniel </a:t>
            </a:r>
            <a:r>
              <a:rPr lang="en-US" sz="1200" dirty="0" err="1"/>
              <a:t>Persily</a:t>
            </a:r>
            <a:r>
              <a:rPr lang="en-US" sz="1200" dirty="0"/>
              <a:t>, Research Director, Presidential Commission on Election Administration and Professor of Law, Stanford University</a:t>
            </a:r>
          </a:p>
          <a:p>
            <a:r>
              <a:rPr lang="en-US" dirty="0"/>
              <a:t> </a:t>
            </a:r>
            <a:endParaRPr lang="en-US" sz="1200" dirty="0"/>
          </a:p>
          <a:p>
            <a:r>
              <a:rPr lang="en-US" sz="1600" b="1" i="1" dirty="0" smtClean="0"/>
              <a:t>“What </a:t>
            </a:r>
            <a:r>
              <a:rPr lang="en-US" sz="1600" b="1" i="1" dirty="0"/>
              <a:t>LA county is doing is turning the entire process of procuring voting equipment on its head: with deep expertise and </a:t>
            </a:r>
            <a:r>
              <a:rPr lang="en-US" sz="1600" b="1" i="1" dirty="0" smtClean="0"/>
              <a:t>care…This </a:t>
            </a:r>
            <a:r>
              <a:rPr lang="en-US" sz="1600" b="1" i="1" dirty="0"/>
              <a:t>exercise, and doing it in an open manner, is critical for the future of voting systems as many, many more jurisdictions will face the unique challenges of LA in the coming future</a:t>
            </a:r>
            <a:r>
              <a:rPr lang="en-US" sz="1600" b="1" i="1" dirty="0" smtClean="0"/>
              <a:t>.”</a:t>
            </a:r>
          </a:p>
          <a:p>
            <a:r>
              <a:rPr lang="en-US" sz="1400" dirty="0" smtClean="0"/>
              <a:t>-Joseph Lorenzo Hall </a:t>
            </a:r>
            <a:r>
              <a:rPr lang="en-US" sz="1400" dirty="0"/>
              <a:t>Senior Staff </a:t>
            </a:r>
            <a:r>
              <a:rPr lang="en-US" sz="1400" dirty="0" smtClean="0"/>
              <a:t>Technologist, The </a:t>
            </a:r>
            <a:r>
              <a:rPr lang="en-US" sz="1400" dirty="0"/>
              <a:t>Center for Democracy and </a:t>
            </a:r>
            <a:r>
              <a:rPr lang="en-US" sz="1400" dirty="0" smtClean="0"/>
              <a:t>Technology</a:t>
            </a:r>
            <a:endParaRPr lang="en-US" sz="1400" i="1" dirty="0"/>
          </a:p>
          <a:p>
            <a:endParaRPr lang="en-US" dirty="0"/>
          </a:p>
          <a:p>
            <a:r>
              <a:rPr lang="en-US" dirty="0"/>
              <a:t/>
            </a:r>
            <a:br>
              <a:rPr lang="en-US" dirty="0"/>
            </a:br>
            <a:endParaRPr lang="en-US" dirty="0"/>
          </a:p>
        </p:txBody>
      </p:sp>
    </p:spTree>
    <p:extLst>
      <p:ext uri="{BB962C8B-B14F-4D97-AF65-F5344CB8AC3E}">
        <p14:creationId xmlns:p14="http://schemas.microsoft.com/office/powerpoint/2010/main" val="272139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ectangle 4"/>
          <p:cNvSpPr/>
          <p:nvPr/>
        </p:nvSpPr>
        <p:spPr>
          <a:xfrm>
            <a:off x="187518" y="228600"/>
            <a:ext cx="8804082" cy="64770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8229600" y="5943600"/>
            <a:ext cx="609600" cy="609600"/>
          </a:xfrm>
          <a:prstGeom prst="rect">
            <a:avLst/>
          </a:prstGeom>
        </p:spPr>
      </p:pic>
      <p:sp>
        <p:nvSpPr>
          <p:cNvPr id="8"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rgbClr val="0070C0"/>
                </a:solidFill>
                <a:latin typeface="Helvetica Neue Bold Condensed"/>
                <a:cs typeface="Helvetica Neue Bold Condensed"/>
              </a:rPr>
              <a:t>AWARDS</a:t>
            </a:r>
            <a:endParaRPr lang="en-US" sz="2800" b="1" cap="all" dirty="0">
              <a:solidFill>
                <a:srgbClr val="0070C0"/>
              </a:solidFill>
              <a:latin typeface="Helvetica Neue Bold Condensed"/>
              <a:cs typeface="Helvetica Neue Bold Condensed"/>
            </a:endParaRPr>
          </a:p>
        </p:txBody>
      </p:sp>
      <p:sp>
        <p:nvSpPr>
          <p:cNvPr id="2" name="TextBox 1"/>
          <p:cNvSpPr txBox="1"/>
          <p:nvPr/>
        </p:nvSpPr>
        <p:spPr>
          <a:xfrm>
            <a:off x="609600" y="871538"/>
            <a:ext cx="7924800" cy="3693319"/>
          </a:xfrm>
          <a:prstGeom prst="rect">
            <a:avLst/>
          </a:prstGeom>
          <a:noFill/>
        </p:spPr>
        <p:txBody>
          <a:bodyPr wrap="square" rtlCol="0">
            <a:spAutoFit/>
          </a:bodyPr>
          <a:lstStyle/>
          <a:p>
            <a:endParaRPr lang="en-US" dirty="0" smtClean="0"/>
          </a:p>
          <a:p>
            <a:endParaRPr lang="en-US" dirty="0"/>
          </a:p>
          <a:p>
            <a:endParaRPr lang="en-US" dirty="0"/>
          </a:p>
          <a:p>
            <a:r>
              <a:rPr lang="en-US" dirty="0" smtClean="0"/>
              <a:t>2010- National Association of County Officials Achievement Award</a:t>
            </a:r>
          </a:p>
          <a:p>
            <a:endParaRPr lang="en-US" dirty="0"/>
          </a:p>
          <a:p>
            <a:r>
              <a:rPr lang="en-US" dirty="0" smtClean="0"/>
              <a:t>2010- Election Verification Network Award</a:t>
            </a:r>
          </a:p>
          <a:p>
            <a:endParaRPr lang="en-US" dirty="0"/>
          </a:p>
          <a:p>
            <a:r>
              <a:rPr lang="en-US" dirty="0" smtClean="0"/>
              <a:t>2012- </a:t>
            </a:r>
            <a:r>
              <a:rPr lang="en-US" dirty="0"/>
              <a:t>Election Center Professional Practices Freedom Award for Innovation</a:t>
            </a:r>
          </a:p>
          <a:p>
            <a:r>
              <a:rPr lang="en-US" dirty="0"/>
              <a:t> </a:t>
            </a:r>
          </a:p>
          <a:p>
            <a:r>
              <a:rPr lang="en-US" dirty="0"/>
              <a:t>2012- Election Verification Network Award</a:t>
            </a:r>
          </a:p>
          <a:p>
            <a:r>
              <a:rPr lang="en-US" dirty="0"/>
              <a:t> </a:t>
            </a:r>
          </a:p>
          <a:p>
            <a:r>
              <a:rPr lang="en-US" dirty="0"/>
              <a:t>2012- Quality and Productivity Commission Certificate of Recognition </a:t>
            </a:r>
            <a:br>
              <a:rPr lang="en-US" dirty="0"/>
            </a:br>
            <a:endParaRPr lang="en-US" dirty="0"/>
          </a:p>
        </p:txBody>
      </p:sp>
    </p:spTree>
    <p:extLst>
      <p:ext uri="{BB962C8B-B14F-4D97-AF65-F5344CB8AC3E}">
        <p14:creationId xmlns:p14="http://schemas.microsoft.com/office/powerpoint/2010/main" val="161566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EF7289-62C0-4C86-ADA3-CC0300B4F3AA}" type="slidenum">
              <a:rPr lang="en-US" smtClean="0"/>
              <a:pPr/>
              <a:t>2</a:t>
            </a:fld>
            <a:endParaRPr lang="en-US"/>
          </a:p>
        </p:txBody>
      </p:sp>
      <p:sp>
        <p:nvSpPr>
          <p:cNvPr id="5" name="Rectangle 4"/>
          <p:cNvSpPr/>
          <p:nvPr/>
        </p:nvSpPr>
        <p:spPr>
          <a:xfrm>
            <a:off x="152400" y="228600"/>
            <a:ext cx="8694089" cy="64008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8236889" y="5943600"/>
            <a:ext cx="609600" cy="609600"/>
          </a:xfrm>
          <a:prstGeom prst="rect">
            <a:avLst/>
          </a:prstGeom>
        </p:spPr>
      </p:pic>
      <p:sp>
        <p:nvSpPr>
          <p:cNvPr id="7" name="TextBox 6"/>
          <p:cNvSpPr txBox="1"/>
          <p:nvPr/>
        </p:nvSpPr>
        <p:spPr>
          <a:xfrm>
            <a:off x="457200" y="304800"/>
            <a:ext cx="8077200" cy="954107"/>
          </a:xfrm>
          <a:prstGeom prst="rect">
            <a:avLst/>
          </a:prstGeom>
          <a:noFill/>
        </p:spPr>
        <p:txBody>
          <a:bodyPr wrap="square" rtlCol="0">
            <a:spAutoFit/>
          </a:bodyPr>
          <a:lstStyle/>
          <a:p>
            <a:r>
              <a:rPr lang="en-US" sz="2800" b="1" cap="all" dirty="0">
                <a:solidFill>
                  <a:schemeClr val="bg1"/>
                </a:solidFill>
                <a:latin typeface="Helvetica Neue Bold Condensed"/>
                <a:cs typeface="Helvetica Neue Bold Condensed"/>
              </a:rPr>
              <a:t>Goal </a:t>
            </a:r>
            <a:r>
              <a:rPr lang="en-US" sz="2800" b="1" cap="all" dirty="0" smtClean="0">
                <a:solidFill>
                  <a:schemeClr val="bg1"/>
                </a:solidFill>
                <a:latin typeface="Helvetica Neue Bold Condensed"/>
                <a:cs typeface="Helvetica Neue Bold Condensed"/>
              </a:rPr>
              <a:t>: </a:t>
            </a:r>
            <a:r>
              <a:rPr lang="en-US" sz="2800" b="1" dirty="0" smtClean="0">
                <a:solidFill>
                  <a:schemeClr val="bg1"/>
                </a:solidFill>
              </a:rPr>
              <a:t>Design a new voter experience that is voter-centered and sensitive to the human experience</a:t>
            </a:r>
            <a:endParaRPr lang="en-US" sz="2800" cap="all" dirty="0">
              <a:solidFill>
                <a:srgbClr val="FFFFFF"/>
              </a:solidFill>
              <a:latin typeface="Helvetica Neue Bold Condensed"/>
              <a:cs typeface="Helvetica Neue Bold Condensed"/>
            </a:endParaRPr>
          </a:p>
        </p:txBody>
      </p:sp>
      <p:pic>
        <p:nvPicPr>
          <p:cNvPr id="8" name="Picture 7"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23653" r="77500" b="53820"/>
          <a:stretch>
            <a:fillRect/>
          </a:stretch>
        </p:blipFill>
        <p:spPr>
          <a:xfrm>
            <a:off x="645405" y="1388039"/>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9" name="Picture 8"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47307" r="77500" b="31292"/>
          <a:stretch>
            <a:fillRect/>
          </a:stretch>
        </p:blipFill>
        <p:spPr>
          <a:xfrm>
            <a:off x="661012" y="2819398"/>
            <a:ext cx="1524000" cy="1316182"/>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0" name="Picture 9"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69834" r="77500" b="7639"/>
          <a:stretch>
            <a:fillRect/>
          </a:stretch>
        </p:blipFill>
        <p:spPr>
          <a:xfrm>
            <a:off x="661012" y="4159953"/>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1" name="Picture 10"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23653" r="59166" b="53820"/>
          <a:stretch>
            <a:fillRect/>
          </a:stretch>
        </p:blipFill>
        <p:spPr>
          <a:xfrm>
            <a:off x="2185012" y="1388039"/>
            <a:ext cx="1454728" cy="1385456"/>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2" name="Picture 11"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47307" r="59166" b="31292"/>
          <a:stretch>
            <a:fillRect/>
          </a:stretch>
        </p:blipFill>
        <p:spPr>
          <a:xfrm>
            <a:off x="2209800" y="2819398"/>
            <a:ext cx="1454728" cy="1316182"/>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3" name="Picture 12"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69834" r="59166" b="7639"/>
          <a:stretch>
            <a:fillRect/>
          </a:stretch>
        </p:blipFill>
        <p:spPr>
          <a:xfrm>
            <a:off x="2209800" y="4159951"/>
            <a:ext cx="1454728" cy="1385456"/>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4" name="Picture 13"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23653" r="40000" b="53820"/>
          <a:stretch>
            <a:fillRect/>
          </a:stretch>
        </p:blipFill>
        <p:spPr>
          <a:xfrm>
            <a:off x="3643412" y="1388039"/>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5" name="Picture 14"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47306" r="40000" b="31293"/>
          <a:stretch>
            <a:fillRect/>
          </a:stretch>
        </p:blipFill>
        <p:spPr>
          <a:xfrm>
            <a:off x="3664528" y="2819398"/>
            <a:ext cx="1524000" cy="1316182"/>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6" name="Picture 15"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69834" r="40000" b="7639"/>
          <a:stretch>
            <a:fillRect/>
          </a:stretch>
        </p:blipFill>
        <p:spPr>
          <a:xfrm>
            <a:off x="3665446" y="4162871"/>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7" name="Picture 16"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23653" r="21667" b="53820"/>
          <a:stretch>
            <a:fillRect/>
          </a:stretch>
        </p:blipFill>
        <p:spPr>
          <a:xfrm>
            <a:off x="5189446" y="1403646"/>
            <a:ext cx="1454728" cy="1385456"/>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8" name="Picture 17"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47307" r="21667" b="31292"/>
          <a:stretch>
            <a:fillRect/>
          </a:stretch>
        </p:blipFill>
        <p:spPr>
          <a:xfrm>
            <a:off x="5215152" y="2819398"/>
            <a:ext cx="1454728" cy="1316182"/>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9" name="Picture 18"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69834" r="21667" b="7639"/>
          <a:stretch>
            <a:fillRect/>
          </a:stretch>
        </p:blipFill>
        <p:spPr>
          <a:xfrm>
            <a:off x="5232846" y="4162871"/>
            <a:ext cx="1454728" cy="1385456"/>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20" name="Picture 19"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23653" r="2500" b="53820"/>
          <a:stretch>
            <a:fillRect/>
          </a:stretch>
        </p:blipFill>
        <p:spPr>
          <a:xfrm>
            <a:off x="6671716" y="1388041"/>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21" name="Picture 20"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47307" r="2500" b="31292"/>
          <a:stretch>
            <a:fillRect/>
          </a:stretch>
        </p:blipFill>
        <p:spPr>
          <a:xfrm>
            <a:off x="6687574" y="2822653"/>
            <a:ext cx="1524000" cy="1316182"/>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22" name="Picture 21"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69834" r="2500" b="7639"/>
          <a:stretch>
            <a:fillRect/>
          </a:stretch>
        </p:blipFill>
        <p:spPr>
          <a:xfrm>
            <a:off x="6671716" y="4162873"/>
            <a:ext cx="1524000" cy="138545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spTree>
    <p:extLst>
      <p:ext uri="{BB962C8B-B14F-4D97-AF65-F5344CB8AC3E}">
        <p14:creationId xmlns:p14="http://schemas.microsoft.com/office/powerpoint/2010/main" val="319429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686800" cy="67056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endParaRPr lang="en-US" dirty="0"/>
          </a:p>
        </p:txBody>
      </p:sp>
      <p:pic>
        <p:nvPicPr>
          <p:cNvPr id="5" name="Picture 4"/>
          <p:cNvPicPr>
            <a:picLocks noChangeAspect="1"/>
          </p:cNvPicPr>
          <p:nvPr/>
        </p:nvPicPr>
        <p:blipFill>
          <a:blip r:embed="rId2"/>
          <a:stretch>
            <a:fillRect/>
          </a:stretch>
        </p:blipFill>
        <p:spPr>
          <a:xfrm>
            <a:off x="8236889" y="5943600"/>
            <a:ext cx="609600" cy="609600"/>
          </a:xfrm>
          <a:prstGeom prst="rect">
            <a:avLst/>
          </a:prstGeom>
        </p:spPr>
      </p:pic>
      <p:sp>
        <p:nvSpPr>
          <p:cNvPr id="7" name="TextBox 6"/>
          <p:cNvSpPr txBox="1"/>
          <p:nvPr/>
        </p:nvSpPr>
        <p:spPr>
          <a:xfrm>
            <a:off x="1658510" y="624177"/>
            <a:ext cx="6172200" cy="892552"/>
          </a:xfrm>
          <a:prstGeom prst="rect">
            <a:avLst/>
          </a:prstGeom>
          <a:noFill/>
        </p:spPr>
        <p:txBody>
          <a:bodyPr wrap="square" rtlCol="0">
            <a:spAutoFit/>
          </a:bodyPr>
          <a:lstStyle/>
          <a:p>
            <a:pPr algn="ctr"/>
            <a:r>
              <a:rPr lang="en-US" sz="2800" b="1" cap="all" dirty="0" smtClean="0">
                <a:solidFill>
                  <a:schemeClr val="bg1"/>
                </a:solidFill>
                <a:latin typeface="Helvetica Neue Bold Condensed"/>
                <a:cs typeface="Helvetica Neue Bold Condensed"/>
              </a:rPr>
              <a:t>VOTING SYSTEMS PRINCIPLES</a:t>
            </a:r>
            <a:endParaRPr lang="en-US" sz="2800" b="1" cap="all" dirty="0">
              <a:solidFill>
                <a:schemeClr val="bg1"/>
              </a:solidFill>
              <a:latin typeface="Helvetica Neue Bold Condensed"/>
              <a:cs typeface="Helvetica Neue Bold Condensed"/>
            </a:endParaRPr>
          </a:p>
          <a:p>
            <a:pPr algn="ctr"/>
            <a:endParaRPr lang="en-US" sz="2400" b="1" dirty="0">
              <a:solidFill>
                <a:schemeClr val="bg1"/>
              </a:solidFill>
            </a:endParaRPr>
          </a:p>
        </p:txBody>
      </p:sp>
      <p:sp>
        <p:nvSpPr>
          <p:cNvPr id="2" name="TextBox 1"/>
          <p:cNvSpPr txBox="1"/>
          <p:nvPr/>
        </p:nvSpPr>
        <p:spPr>
          <a:xfrm>
            <a:off x="702364" y="1371600"/>
            <a:ext cx="8084489" cy="830997"/>
          </a:xfrm>
          <a:prstGeom prst="rect">
            <a:avLst/>
          </a:prstGeom>
          <a:noFill/>
        </p:spPr>
        <p:txBody>
          <a:bodyPr wrap="square" rtlCol="0">
            <a:spAutoFit/>
          </a:bodyPr>
          <a:lstStyle/>
          <a:p>
            <a:r>
              <a:rPr lang="en-US" sz="1600" dirty="0">
                <a:solidFill>
                  <a:schemeClr val="bg1"/>
                </a:solidFill>
              </a:rPr>
              <a:t>Through a collaborative process between the department and the VSAP Advisory Committee, the project adopted 14 distinct principles to guide the design and implementation of new voting systems.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5" y="2543978"/>
            <a:ext cx="7871171" cy="226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239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EF7289-62C0-4C86-ADA3-CC0300B4F3AA}" type="slidenum">
              <a:rPr lang="en-US" smtClean="0"/>
              <a:pPr/>
              <a:t>4</a:t>
            </a:fld>
            <a:endParaRPr lang="en-US"/>
          </a:p>
        </p:txBody>
      </p:sp>
      <p:sp>
        <p:nvSpPr>
          <p:cNvPr id="3" name="Rectangle 2"/>
          <p:cNvSpPr/>
          <p:nvPr/>
        </p:nvSpPr>
        <p:spPr>
          <a:xfrm>
            <a:off x="228600" y="227012"/>
            <a:ext cx="8686800" cy="64008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8229600" y="5943600"/>
            <a:ext cx="609600" cy="609600"/>
          </a:xfrm>
          <a:prstGeom prst="rect">
            <a:avLst/>
          </a:prstGeom>
        </p:spPr>
      </p:pic>
      <p:sp>
        <p:nvSpPr>
          <p:cNvPr id="6" name="Title 1"/>
          <p:cNvSpPr txBox="1">
            <a:spLocks/>
          </p:cNvSpPr>
          <p:nvPr/>
        </p:nvSpPr>
        <p:spPr>
          <a:xfrm>
            <a:off x="228600" y="304800"/>
            <a:ext cx="8686800"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b="1" cap="all" dirty="0" smtClean="0">
                <a:solidFill>
                  <a:schemeClr val="bg1"/>
                </a:solidFill>
                <a:latin typeface="Helvetica Neue Bold Condensed"/>
                <a:cs typeface="Helvetica Neue Bold Condensed"/>
              </a:rPr>
              <a:t>Iterative process</a:t>
            </a:r>
            <a:endParaRPr lang="en-US" sz="2800" b="1" cap="all" dirty="0">
              <a:solidFill>
                <a:schemeClr val="bg1"/>
              </a:solidFill>
              <a:latin typeface="Helvetica Neue Bold Condensed"/>
              <a:cs typeface="Helvetica Neue Bold Condense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2528"/>
            <a:ext cx="3034948" cy="524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19390" y="1857751"/>
            <a:ext cx="4114800" cy="3108543"/>
          </a:xfrm>
          <a:prstGeom prst="rect">
            <a:avLst/>
          </a:prstGeom>
          <a:noFill/>
        </p:spPr>
        <p:txBody>
          <a:bodyPr wrap="square" rtlCol="0">
            <a:spAutoFit/>
          </a:bodyPr>
          <a:lstStyle/>
          <a:p>
            <a:r>
              <a:rPr lang="en-US" sz="2000" dirty="0" smtClean="0">
                <a:solidFill>
                  <a:schemeClr val="bg1"/>
                </a:solidFill>
              </a:rPr>
              <a:t>Final design:</a:t>
            </a:r>
          </a:p>
          <a:p>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 was evolutionary</a:t>
            </a:r>
            <a:endParaRPr lang="en-US" sz="2000" dirty="0">
              <a:solidFill>
                <a:schemeClr val="bg1"/>
              </a:solidFill>
            </a:endParaRPr>
          </a:p>
          <a:p>
            <a:endParaRPr lang="en-US" sz="2000" dirty="0" smtClean="0">
              <a:solidFill>
                <a:schemeClr val="bg1"/>
              </a:solidFill>
            </a:endParaRPr>
          </a:p>
          <a:p>
            <a:pPr marL="285750" indent="-285750">
              <a:buFont typeface="Arial" panose="020B0604020202020204" pitchFamily="34" charset="0"/>
              <a:buChar char="•"/>
            </a:pPr>
            <a:r>
              <a:rPr lang="en-US" sz="2000" dirty="0">
                <a:solidFill>
                  <a:schemeClr val="bg1"/>
                </a:solidFill>
              </a:rPr>
              <a:t>w</a:t>
            </a:r>
            <a:r>
              <a:rPr lang="en-US" sz="2000" dirty="0" smtClean="0">
                <a:solidFill>
                  <a:schemeClr val="bg1"/>
                </a:solidFill>
              </a:rPr>
              <a:t>ent from many design into one</a:t>
            </a:r>
          </a:p>
          <a:p>
            <a:endParaRPr lang="en-US" sz="2000" dirty="0" smtClean="0">
              <a:solidFill>
                <a:schemeClr val="bg1"/>
              </a:solidFill>
            </a:endParaRPr>
          </a:p>
          <a:p>
            <a:pPr marL="285750" indent="-285750">
              <a:buFont typeface="Arial" panose="020B0604020202020204" pitchFamily="34" charset="0"/>
              <a:buChar char="•"/>
            </a:pPr>
            <a:r>
              <a:rPr lang="en-US" sz="2000" dirty="0">
                <a:solidFill>
                  <a:schemeClr val="bg1"/>
                </a:solidFill>
              </a:rPr>
              <a:t>l</a:t>
            </a:r>
            <a:r>
              <a:rPr lang="en-US" sz="2000" dirty="0" smtClean="0">
                <a:solidFill>
                  <a:schemeClr val="bg1"/>
                </a:solidFill>
              </a:rPr>
              <a:t>everaged the strengths of various designs </a:t>
            </a:r>
          </a:p>
          <a:p>
            <a:endParaRPr lang="en-US" dirty="0"/>
          </a:p>
          <a:p>
            <a:endParaRPr lang="en-US" dirty="0"/>
          </a:p>
        </p:txBody>
      </p:sp>
    </p:spTree>
    <p:extLst>
      <p:ext uri="{BB962C8B-B14F-4D97-AF65-F5344CB8AC3E}">
        <p14:creationId xmlns:p14="http://schemas.microsoft.com/office/powerpoint/2010/main" val="107422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EF7289-62C0-4C86-ADA3-CC0300B4F3AA}" type="slidenum">
              <a:rPr lang="en-US" smtClean="0"/>
              <a:pPr/>
              <a:t>5</a:t>
            </a:fld>
            <a:endParaRPr lang="en-US"/>
          </a:p>
        </p:txBody>
      </p:sp>
      <p:sp>
        <p:nvSpPr>
          <p:cNvPr id="3" name="Rectangle 2"/>
          <p:cNvSpPr/>
          <p:nvPr/>
        </p:nvSpPr>
        <p:spPr>
          <a:xfrm>
            <a:off x="228600" y="227012"/>
            <a:ext cx="8686800" cy="64008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ectangle 4"/>
          <p:cNvSpPr/>
          <p:nvPr/>
        </p:nvSpPr>
        <p:spPr>
          <a:xfrm>
            <a:off x="220337" y="222173"/>
            <a:ext cx="8686800" cy="64008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ectangle 5"/>
          <p:cNvSpPr/>
          <p:nvPr/>
        </p:nvSpPr>
        <p:spPr>
          <a:xfrm>
            <a:off x="0" y="0"/>
            <a:ext cx="9144000" cy="68580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ectangle 6"/>
          <p:cNvSpPr/>
          <p:nvPr/>
        </p:nvSpPr>
        <p:spPr>
          <a:xfrm>
            <a:off x="228600" y="228600"/>
            <a:ext cx="8686800" cy="64008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rgbClr val="0070C0"/>
                </a:solidFill>
                <a:latin typeface="Helvetica Neue Bold Condensed"/>
                <a:cs typeface="Helvetica Neue Bold Condensed"/>
              </a:rPr>
              <a:t>Proposed design</a:t>
            </a:r>
            <a:endParaRPr lang="en-US" sz="2800" b="1" cap="all" dirty="0">
              <a:solidFill>
                <a:srgbClr val="0070C0"/>
              </a:solidFill>
              <a:latin typeface="Helvetica Neue Bold Condensed"/>
              <a:cs typeface="Helvetica Neue Bold Condensed"/>
            </a:endParaRPr>
          </a:p>
        </p:txBody>
      </p:sp>
      <p:pic>
        <p:nvPicPr>
          <p:cNvPr id="9" name="Picture Placeholder 3"/>
          <p:cNvPicPr>
            <a:picLocks noChangeAspect="1"/>
          </p:cNvPicPr>
          <p:nvPr/>
        </p:nvPicPr>
        <p:blipFill>
          <a:blip r:embed="rId2" cstate="print">
            <a:extLst>
              <a:ext uri="{28A0092B-C50C-407E-A947-70E740481C1C}">
                <a14:useLocalDpi xmlns:a14="http://schemas.microsoft.com/office/drawing/2010/main" val="0"/>
              </a:ext>
            </a:extLst>
          </a:blip>
          <a:srcRect l="12713" r="12713" b="11842"/>
          <a:stretch>
            <a:fillRect/>
          </a:stretch>
        </p:blipFill>
        <p:spPr>
          <a:xfrm>
            <a:off x="685800" y="1143000"/>
            <a:ext cx="7721600" cy="5105400"/>
          </a:xfrm>
          <a:prstGeom prst="rect">
            <a:avLst/>
          </a:prstGeom>
        </p:spPr>
      </p:pic>
      <p:pic>
        <p:nvPicPr>
          <p:cNvPr id="11" name="Picture 10"/>
          <p:cNvPicPr>
            <a:picLocks noChangeAspect="1"/>
          </p:cNvPicPr>
          <p:nvPr/>
        </p:nvPicPr>
        <p:blipFill>
          <a:blip r:embed="rId3"/>
          <a:stretch>
            <a:fillRect/>
          </a:stretch>
        </p:blipFill>
        <p:spPr>
          <a:xfrm>
            <a:off x="8229600" y="5943600"/>
            <a:ext cx="609600" cy="609600"/>
          </a:xfrm>
          <a:prstGeom prst="rect">
            <a:avLst/>
          </a:prstGeom>
        </p:spPr>
      </p:pic>
    </p:spTree>
    <p:extLst>
      <p:ext uri="{BB962C8B-B14F-4D97-AF65-F5344CB8AC3E}">
        <p14:creationId xmlns:p14="http://schemas.microsoft.com/office/powerpoint/2010/main" val="203492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ectangle 6"/>
          <p:cNvSpPr/>
          <p:nvPr/>
        </p:nvSpPr>
        <p:spPr>
          <a:xfrm>
            <a:off x="220337" y="222173"/>
            <a:ext cx="8686800" cy="64008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rgbClr val="0070C0"/>
                </a:solidFill>
                <a:latin typeface="Helvetica Neue Bold Condensed"/>
                <a:cs typeface="Helvetica Neue Bold Condensed"/>
              </a:rPr>
              <a:t>The Voting experience</a:t>
            </a:r>
            <a:endParaRPr lang="en-US" sz="2800" b="1" cap="all" dirty="0">
              <a:solidFill>
                <a:srgbClr val="0070C0"/>
              </a:solidFill>
              <a:latin typeface="Helvetica Neue Bold Condensed"/>
              <a:cs typeface="Helvetica Neue Bold Condensed"/>
            </a:endParaRPr>
          </a:p>
        </p:txBody>
      </p:sp>
      <p:pic>
        <p:nvPicPr>
          <p:cNvPr id="9" name="Picture 8"/>
          <p:cNvPicPr>
            <a:picLocks noChangeAspect="1"/>
          </p:cNvPicPr>
          <p:nvPr/>
        </p:nvPicPr>
        <p:blipFill>
          <a:blip r:embed="rId2"/>
          <a:stretch>
            <a:fillRect/>
          </a:stretch>
        </p:blipFill>
        <p:spPr>
          <a:xfrm>
            <a:off x="8229600" y="5943600"/>
            <a:ext cx="609600" cy="60960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70840" y="1762760"/>
            <a:ext cx="2733040" cy="130556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180080" y="1762760"/>
            <a:ext cx="2743200" cy="1305560"/>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980323" y="1752600"/>
            <a:ext cx="2722880" cy="1315720"/>
          </a:xfrm>
          <a:prstGeom prst="rect">
            <a:avLst/>
          </a:prstGeom>
          <a:noFill/>
          <a:ln>
            <a:noFill/>
          </a:ln>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370840" y="4038600"/>
            <a:ext cx="2743200" cy="1315720"/>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8341"/>
            <a:ext cx="2722880" cy="1325880"/>
          </a:xfrm>
          <a:prstGeom prst="rect">
            <a:avLst/>
          </a:prstGeom>
          <a:noFill/>
          <a:ln>
            <a:noFill/>
          </a:ln>
        </p:spPr>
      </p:pic>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5999480" y="4028501"/>
            <a:ext cx="2743200" cy="1315720"/>
          </a:xfrm>
          <a:prstGeom prst="rect">
            <a:avLst/>
          </a:prstGeom>
          <a:noFill/>
          <a:ln>
            <a:noFill/>
          </a:ln>
        </p:spPr>
      </p:pic>
      <p:sp>
        <p:nvSpPr>
          <p:cNvPr id="3" name="TextBox 2"/>
          <p:cNvSpPr txBox="1"/>
          <p:nvPr/>
        </p:nvSpPr>
        <p:spPr>
          <a:xfrm>
            <a:off x="391160" y="1066800"/>
            <a:ext cx="8361680" cy="523220"/>
          </a:xfrm>
          <a:prstGeom prst="rect">
            <a:avLst/>
          </a:prstGeom>
          <a:noFill/>
        </p:spPr>
        <p:txBody>
          <a:bodyPr wrap="square" rtlCol="0">
            <a:spAutoFit/>
          </a:bodyPr>
          <a:lstStyle/>
          <a:p>
            <a:r>
              <a:rPr lang="en-US" dirty="0" smtClean="0">
                <a:solidFill>
                  <a:srgbClr val="0070C0"/>
                </a:solidFill>
              </a:rPr>
              <a:t>1. CHECK IN</a:t>
            </a:r>
            <a:r>
              <a:rPr lang="en-US" dirty="0" smtClean="0"/>
              <a:t>		</a:t>
            </a:r>
            <a:r>
              <a:rPr lang="en-US" dirty="0" smtClean="0">
                <a:solidFill>
                  <a:srgbClr val="0070C0"/>
                </a:solidFill>
              </a:rPr>
              <a:t>2. RECEIVE</a:t>
            </a:r>
            <a:r>
              <a:rPr lang="en-US" dirty="0" smtClean="0"/>
              <a:t>		</a:t>
            </a:r>
            <a:r>
              <a:rPr lang="en-US" dirty="0" smtClean="0">
                <a:solidFill>
                  <a:srgbClr val="0070C0"/>
                </a:solidFill>
              </a:rPr>
              <a:t>3. INSERT </a:t>
            </a:r>
          </a:p>
          <a:p>
            <a:r>
              <a:rPr lang="en-US" sz="1000" i="1" dirty="0" smtClean="0"/>
              <a:t>Voter Check in at Polling Site		Voter Receives Official Ballot	 	Insert Paper Ballot to Activate and Pull Correct Style</a:t>
            </a:r>
            <a:endParaRPr lang="en-US" sz="1000" i="1" dirty="0"/>
          </a:p>
        </p:txBody>
      </p:sp>
      <p:sp>
        <p:nvSpPr>
          <p:cNvPr id="16" name="TextBox 15"/>
          <p:cNvSpPr txBox="1"/>
          <p:nvPr/>
        </p:nvSpPr>
        <p:spPr>
          <a:xfrm>
            <a:off x="391160" y="3352800"/>
            <a:ext cx="8361680" cy="677108"/>
          </a:xfrm>
          <a:prstGeom prst="rect">
            <a:avLst/>
          </a:prstGeom>
          <a:noFill/>
        </p:spPr>
        <p:txBody>
          <a:bodyPr wrap="square" rtlCol="0">
            <a:spAutoFit/>
          </a:bodyPr>
          <a:lstStyle/>
          <a:p>
            <a:r>
              <a:rPr lang="en-US" dirty="0" smtClean="0">
                <a:solidFill>
                  <a:srgbClr val="0070C0"/>
                </a:solidFill>
              </a:rPr>
              <a:t>4. MARK AND VERIFY</a:t>
            </a:r>
            <a:r>
              <a:rPr lang="en-US" dirty="0" smtClean="0"/>
              <a:t>	</a:t>
            </a:r>
            <a:r>
              <a:rPr lang="en-US" dirty="0" smtClean="0">
                <a:solidFill>
                  <a:srgbClr val="0070C0"/>
                </a:solidFill>
              </a:rPr>
              <a:t>5. PRINT AND VERIFY</a:t>
            </a:r>
            <a:r>
              <a:rPr lang="en-US" dirty="0" smtClean="0"/>
              <a:t>	</a:t>
            </a:r>
            <a:r>
              <a:rPr lang="en-US" dirty="0" smtClean="0">
                <a:solidFill>
                  <a:srgbClr val="0070C0"/>
                </a:solidFill>
              </a:rPr>
              <a:t>6. CAST</a:t>
            </a:r>
            <a:r>
              <a:rPr lang="en-US" dirty="0" smtClean="0"/>
              <a:t> </a:t>
            </a:r>
          </a:p>
          <a:p>
            <a:r>
              <a:rPr lang="en-US" sz="1000" i="1" dirty="0" smtClean="0"/>
              <a:t>Select Language and Setup         Mark Choices and	Verify Selections On-Screen then 		Cast Ballot on the Same Device</a:t>
            </a:r>
            <a:endParaRPr lang="en-US" sz="1000" i="1" dirty="0"/>
          </a:p>
          <a:p>
            <a:r>
              <a:rPr lang="en-US" sz="1000" i="1" dirty="0" smtClean="0"/>
              <a:t>Using Touch Screen                       Review on Screen	Print </a:t>
            </a:r>
            <a:r>
              <a:rPr lang="en-US" sz="1000" i="1" dirty="0"/>
              <a:t>Official </a:t>
            </a:r>
            <a:r>
              <a:rPr lang="en-US" sz="1000" i="1" dirty="0" smtClean="0"/>
              <a:t>Ballot</a:t>
            </a:r>
            <a:r>
              <a:rPr lang="en-US" sz="1000" dirty="0" smtClean="0"/>
              <a:t>	</a:t>
            </a:r>
            <a:endParaRPr lang="en-US" sz="1000" dirty="0"/>
          </a:p>
        </p:txBody>
      </p:sp>
    </p:spTree>
    <p:extLst>
      <p:ext uri="{BB962C8B-B14F-4D97-AF65-F5344CB8AC3E}">
        <p14:creationId xmlns:p14="http://schemas.microsoft.com/office/powerpoint/2010/main" val="347429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 y="0"/>
            <a:ext cx="9176348" cy="68580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Rectangle 9"/>
          <p:cNvSpPr/>
          <p:nvPr/>
        </p:nvSpPr>
        <p:spPr>
          <a:xfrm>
            <a:off x="197181" y="141971"/>
            <a:ext cx="8781987" cy="6520197"/>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70C0"/>
              </a:solidFill>
            </a:endParaRPr>
          </a:p>
        </p:txBody>
      </p:sp>
      <p:pic>
        <p:nvPicPr>
          <p:cNvPr id="13" name="Picture 12"/>
          <p:cNvPicPr>
            <a:picLocks noChangeAspect="1"/>
          </p:cNvPicPr>
          <p:nvPr/>
        </p:nvPicPr>
        <p:blipFill>
          <a:blip r:embed="rId2"/>
          <a:stretch>
            <a:fillRect/>
          </a:stretch>
        </p:blipFill>
        <p:spPr>
          <a:xfrm>
            <a:off x="8086611" y="5785447"/>
            <a:ext cx="609600" cy="609600"/>
          </a:xfrm>
          <a:prstGeom prst="rect">
            <a:avLst/>
          </a:prstGeom>
        </p:spPr>
      </p:pic>
      <p:sp>
        <p:nvSpPr>
          <p:cNvPr id="14" name="Title 1"/>
          <p:cNvSpPr txBox="1">
            <a:spLocks/>
          </p:cNvSpPr>
          <p:nvPr/>
        </p:nvSpPr>
        <p:spPr>
          <a:xfrm>
            <a:off x="142511" y="273656"/>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rgbClr val="0070C0"/>
                </a:solidFill>
                <a:latin typeface="Helvetica Neue Bold Condensed"/>
                <a:cs typeface="Helvetica Neue Bold Condensed"/>
              </a:rPr>
              <a:t>VSAP FUNDING</a:t>
            </a:r>
            <a:endParaRPr lang="en-US" sz="2800" b="1" cap="all" dirty="0">
              <a:solidFill>
                <a:srgbClr val="0070C0"/>
              </a:solidFill>
              <a:latin typeface="Helvetica Neue Bold Condensed"/>
              <a:cs typeface="Helvetica Neue Bold Condensed"/>
            </a:endParaRPr>
          </a:p>
        </p:txBody>
      </p:sp>
      <p:pic>
        <p:nvPicPr>
          <p:cNvPr id="19" name="Pictur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40542" y="2361417"/>
            <a:ext cx="4908415" cy="514350"/>
          </a:xfrm>
          <a:prstGeom prst="rect">
            <a:avLst/>
          </a:prstGeom>
        </p:spPr>
      </p:pic>
      <p:sp>
        <p:nvSpPr>
          <p:cNvPr id="20" name="TextBox 19"/>
          <p:cNvSpPr txBox="1"/>
          <p:nvPr/>
        </p:nvSpPr>
        <p:spPr>
          <a:xfrm>
            <a:off x="441958" y="2962087"/>
            <a:ext cx="762000" cy="276999"/>
          </a:xfrm>
          <a:prstGeom prst="rect">
            <a:avLst/>
          </a:prstGeom>
          <a:noFill/>
        </p:spPr>
        <p:txBody>
          <a:bodyPr wrap="square" rtlCol="0">
            <a:spAutoFit/>
          </a:bodyPr>
          <a:lstStyle/>
          <a:p>
            <a:pPr algn="ctr"/>
            <a:r>
              <a:rPr lang="en-US" sz="1200" dirty="0" smtClean="0">
                <a:solidFill>
                  <a:srgbClr val="0070C0"/>
                </a:solidFill>
                <a:latin typeface="Helvetica Neue Medium"/>
                <a:cs typeface="Helvetica Neue Medium"/>
              </a:rPr>
              <a:t>2009</a:t>
            </a:r>
            <a:endParaRPr lang="en-US" sz="1200" dirty="0">
              <a:solidFill>
                <a:srgbClr val="0070C0"/>
              </a:solidFill>
              <a:latin typeface="Helvetica Neue Medium"/>
              <a:cs typeface="Helvetica Neue Medium"/>
            </a:endParaRPr>
          </a:p>
        </p:txBody>
      </p:sp>
      <p:sp>
        <p:nvSpPr>
          <p:cNvPr id="22" name="TextBox 21"/>
          <p:cNvSpPr txBox="1"/>
          <p:nvPr/>
        </p:nvSpPr>
        <p:spPr>
          <a:xfrm>
            <a:off x="3642358" y="2923082"/>
            <a:ext cx="762000" cy="276999"/>
          </a:xfrm>
          <a:prstGeom prst="rect">
            <a:avLst/>
          </a:prstGeom>
          <a:noFill/>
        </p:spPr>
        <p:txBody>
          <a:bodyPr wrap="square" rtlCol="0">
            <a:spAutoFit/>
          </a:bodyPr>
          <a:lstStyle/>
          <a:p>
            <a:pPr algn="ctr"/>
            <a:r>
              <a:rPr lang="en-US" sz="1200" dirty="0" smtClean="0">
                <a:solidFill>
                  <a:srgbClr val="0070C0"/>
                </a:solidFill>
                <a:latin typeface="Helvetica Neue Medium"/>
                <a:cs typeface="Helvetica Neue Medium"/>
              </a:rPr>
              <a:t>2014</a:t>
            </a:r>
            <a:endParaRPr lang="en-US" sz="1200" dirty="0">
              <a:solidFill>
                <a:srgbClr val="0070C0"/>
              </a:solidFill>
              <a:latin typeface="Helvetica Neue Medium"/>
              <a:cs typeface="Helvetica Neue Medium"/>
            </a:endParaRPr>
          </a:p>
        </p:txBody>
      </p:sp>
      <p:sp>
        <p:nvSpPr>
          <p:cNvPr id="23" name="TextBox 22"/>
          <p:cNvSpPr txBox="1"/>
          <p:nvPr/>
        </p:nvSpPr>
        <p:spPr>
          <a:xfrm>
            <a:off x="5275795" y="2923082"/>
            <a:ext cx="762000" cy="276999"/>
          </a:xfrm>
          <a:prstGeom prst="rect">
            <a:avLst/>
          </a:prstGeom>
          <a:noFill/>
        </p:spPr>
        <p:txBody>
          <a:bodyPr wrap="square" rtlCol="0">
            <a:spAutoFit/>
          </a:bodyPr>
          <a:lstStyle/>
          <a:p>
            <a:pPr algn="ctr"/>
            <a:r>
              <a:rPr lang="en-US" sz="1200" dirty="0" smtClean="0">
                <a:solidFill>
                  <a:srgbClr val="0070C0"/>
                </a:solidFill>
                <a:latin typeface="Helvetica Neue Medium"/>
                <a:cs typeface="Helvetica Neue Medium"/>
              </a:rPr>
              <a:t>2015</a:t>
            </a:r>
            <a:endParaRPr lang="en-US" sz="1200" dirty="0">
              <a:solidFill>
                <a:srgbClr val="0070C0"/>
              </a:solidFill>
              <a:latin typeface="Helvetica Neue Medium"/>
              <a:cs typeface="Helvetica Neue Medium"/>
            </a:endParaRPr>
          </a:p>
        </p:txBody>
      </p:sp>
      <p:sp>
        <p:nvSpPr>
          <p:cNvPr id="24" name="TextBox 23"/>
          <p:cNvSpPr txBox="1"/>
          <p:nvPr/>
        </p:nvSpPr>
        <p:spPr>
          <a:xfrm>
            <a:off x="909287" y="2020850"/>
            <a:ext cx="1219200" cy="276999"/>
          </a:xfrm>
          <a:prstGeom prst="rect">
            <a:avLst/>
          </a:prstGeom>
          <a:noFill/>
        </p:spPr>
        <p:txBody>
          <a:bodyPr wrap="square" rtlCol="0">
            <a:spAutoFit/>
          </a:bodyPr>
          <a:lstStyle/>
          <a:p>
            <a:pPr algn="ctr"/>
            <a:r>
              <a:rPr lang="en-US" sz="1200" dirty="0" smtClean="0">
                <a:solidFill>
                  <a:srgbClr val="0070C0"/>
                </a:solidFill>
                <a:latin typeface="+mj-lt"/>
                <a:cs typeface="Arial" panose="020B0604020202020204" pitchFamily="34" charset="0"/>
              </a:rPr>
              <a:t>Research </a:t>
            </a:r>
            <a:endParaRPr lang="en-US" sz="1200" dirty="0">
              <a:solidFill>
                <a:srgbClr val="0070C0"/>
              </a:solidFill>
              <a:latin typeface="+mj-lt"/>
              <a:cs typeface="Arial" panose="020B0604020202020204" pitchFamily="34" charset="0"/>
            </a:endParaRPr>
          </a:p>
        </p:txBody>
      </p:sp>
      <p:sp>
        <p:nvSpPr>
          <p:cNvPr id="25" name="TextBox 24"/>
          <p:cNvSpPr txBox="1"/>
          <p:nvPr/>
        </p:nvSpPr>
        <p:spPr>
          <a:xfrm>
            <a:off x="1908324" y="2022453"/>
            <a:ext cx="2514600" cy="276999"/>
          </a:xfrm>
          <a:prstGeom prst="rect">
            <a:avLst/>
          </a:prstGeom>
          <a:noFill/>
        </p:spPr>
        <p:txBody>
          <a:bodyPr wrap="square" rtlCol="0">
            <a:spAutoFit/>
          </a:bodyPr>
          <a:lstStyle/>
          <a:p>
            <a:pPr algn="ctr"/>
            <a:r>
              <a:rPr lang="en-US" sz="1200" dirty="0" smtClean="0">
                <a:solidFill>
                  <a:srgbClr val="0070C0"/>
                </a:solidFill>
                <a:latin typeface="+mj-lt"/>
                <a:cs typeface="Helvetica Neue Bold Condensed"/>
              </a:rPr>
              <a:t>System design</a:t>
            </a:r>
            <a:endParaRPr lang="en-US" sz="1200" dirty="0">
              <a:solidFill>
                <a:srgbClr val="0070C0"/>
              </a:solidFill>
              <a:latin typeface="+mj-lt"/>
              <a:cs typeface="Helvetica Neue Bold Condensed"/>
            </a:endParaRPr>
          </a:p>
        </p:txBody>
      </p:sp>
      <p:sp>
        <p:nvSpPr>
          <p:cNvPr id="26" name="TextBox 25"/>
          <p:cNvSpPr txBox="1"/>
          <p:nvPr/>
        </p:nvSpPr>
        <p:spPr>
          <a:xfrm>
            <a:off x="3504551" y="1819087"/>
            <a:ext cx="2514600" cy="646331"/>
          </a:xfrm>
          <a:prstGeom prst="rect">
            <a:avLst/>
          </a:prstGeom>
          <a:noFill/>
        </p:spPr>
        <p:txBody>
          <a:bodyPr wrap="square" rtlCol="0">
            <a:spAutoFit/>
          </a:bodyPr>
          <a:lstStyle/>
          <a:p>
            <a:pPr algn="ctr"/>
            <a:r>
              <a:rPr lang="en-US" sz="1200" dirty="0" smtClean="0">
                <a:solidFill>
                  <a:srgbClr val="0070C0"/>
                </a:solidFill>
                <a:latin typeface="+mj-lt"/>
                <a:cs typeface="Helvetica Neue Bold Condensed"/>
              </a:rPr>
              <a:t>Refinement </a:t>
            </a:r>
          </a:p>
          <a:p>
            <a:pPr algn="ctr"/>
            <a:r>
              <a:rPr lang="en-US" sz="1200" dirty="0" smtClean="0">
                <a:solidFill>
                  <a:srgbClr val="0070C0"/>
                </a:solidFill>
                <a:latin typeface="+mj-lt"/>
                <a:cs typeface="Helvetica Neue Bold Condensed"/>
              </a:rPr>
              <a:t>and </a:t>
            </a:r>
          </a:p>
          <a:p>
            <a:pPr algn="ctr"/>
            <a:r>
              <a:rPr lang="en-US" sz="1200" dirty="0" smtClean="0">
                <a:solidFill>
                  <a:srgbClr val="0070C0"/>
                </a:solidFill>
                <a:latin typeface="+mj-lt"/>
                <a:cs typeface="Helvetica Neue Bold Condensed"/>
              </a:rPr>
              <a:t>specifications</a:t>
            </a:r>
            <a:endParaRPr lang="en-US" sz="1200" dirty="0">
              <a:solidFill>
                <a:srgbClr val="0070C0"/>
              </a:solidFill>
              <a:latin typeface="+mj-lt"/>
              <a:cs typeface="Helvetica Neue Bold Condensed"/>
            </a:endParaRPr>
          </a:p>
        </p:txBody>
      </p:sp>
      <p:sp>
        <p:nvSpPr>
          <p:cNvPr id="28" name="TextBox 27"/>
          <p:cNvSpPr txBox="1"/>
          <p:nvPr/>
        </p:nvSpPr>
        <p:spPr>
          <a:xfrm>
            <a:off x="2025135" y="2923082"/>
            <a:ext cx="762000" cy="276999"/>
          </a:xfrm>
          <a:prstGeom prst="rect">
            <a:avLst/>
          </a:prstGeom>
          <a:noFill/>
        </p:spPr>
        <p:txBody>
          <a:bodyPr wrap="square" rtlCol="0">
            <a:spAutoFit/>
          </a:bodyPr>
          <a:lstStyle/>
          <a:p>
            <a:pPr algn="ctr"/>
            <a:r>
              <a:rPr lang="en-US" sz="1200" dirty="0" smtClean="0">
                <a:solidFill>
                  <a:srgbClr val="0070C0"/>
                </a:solidFill>
                <a:latin typeface="Helvetica Neue Medium"/>
                <a:cs typeface="Helvetica Neue Medium"/>
              </a:rPr>
              <a:t>2013</a:t>
            </a:r>
            <a:endParaRPr lang="en-US" sz="1200" dirty="0">
              <a:solidFill>
                <a:srgbClr val="0070C0"/>
              </a:solidFill>
              <a:latin typeface="Helvetica Neue Medium"/>
              <a:cs typeface="Helvetica Neue Medium"/>
            </a:endParaRPr>
          </a:p>
        </p:txBody>
      </p:sp>
      <p:sp>
        <p:nvSpPr>
          <p:cNvPr id="33" name="TextBox 32"/>
          <p:cNvSpPr txBox="1"/>
          <p:nvPr/>
        </p:nvSpPr>
        <p:spPr>
          <a:xfrm>
            <a:off x="569497" y="4402444"/>
            <a:ext cx="1822086" cy="261610"/>
          </a:xfrm>
          <a:prstGeom prst="rect">
            <a:avLst/>
          </a:prstGeom>
          <a:noFill/>
        </p:spPr>
        <p:txBody>
          <a:bodyPr wrap="square" rtlCol="0">
            <a:spAutoFit/>
          </a:bodyPr>
          <a:lstStyle/>
          <a:p>
            <a:endParaRPr lang="en-US" sz="1100" dirty="0">
              <a:latin typeface="Helvetica Neue"/>
              <a:cs typeface="Helvetica Neue"/>
            </a:endParaRPr>
          </a:p>
        </p:txBody>
      </p:sp>
      <p:sp>
        <p:nvSpPr>
          <p:cNvPr id="4" name="Rectangle 3"/>
          <p:cNvSpPr/>
          <p:nvPr/>
        </p:nvSpPr>
        <p:spPr>
          <a:xfrm>
            <a:off x="5648957" y="2428687"/>
            <a:ext cx="1346201" cy="21513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23358" y="2435445"/>
            <a:ext cx="1600199" cy="21513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15695" y="2435445"/>
            <a:ext cx="1594964" cy="20548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32518" y="2428629"/>
            <a:ext cx="1573617" cy="21513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8" name="Rectangle 37"/>
          <p:cNvSpPr/>
          <p:nvPr/>
        </p:nvSpPr>
        <p:spPr>
          <a:xfrm>
            <a:off x="7022498" y="2425793"/>
            <a:ext cx="1402680" cy="2151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426402" y="2656548"/>
            <a:ext cx="739222" cy="16657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429338" y="2679086"/>
            <a:ext cx="1485623" cy="23755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5" name="Rectangle 4"/>
          <p:cNvSpPr/>
          <p:nvPr/>
        </p:nvSpPr>
        <p:spPr>
          <a:xfrm>
            <a:off x="5600697" y="2282010"/>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992728" y="2279467"/>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383275" y="2279467"/>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999638" y="2266167"/>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86799" y="2277122"/>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402318" y="2266167"/>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3105" y="2899787"/>
            <a:ext cx="524503" cy="276999"/>
          </a:xfrm>
          <a:prstGeom prst="rect">
            <a:avLst/>
          </a:prstGeom>
        </p:spPr>
        <p:txBody>
          <a:bodyPr wrap="none">
            <a:spAutoFit/>
          </a:bodyPr>
          <a:lstStyle/>
          <a:p>
            <a:pPr algn="ctr"/>
            <a:r>
              <a:rPr lang="en-US" sz="1200" dirty="0" smtClean="0">
                <a:solidFill>
                  <a:srgbClr val="0070C0"/>
                </a:solidFill>
                <a:latin typeface="Helvetica Neue Medium"/>
                <a:cs typeface="Helvetica Neue Medium"/>
              </a:rPr>
              <a:t>2016</a:t>
            </a:r>
            <a:endParaRPr lang="en-US" sz="1200" dirty="0">
              <a:solidFill>
                <a:srgbClr val="0070C0"/>
              </a:solidFill>
              <a:latin typeface="Helvetica Neue Medium"/>
              <a:cs typeface="Helvetica Neue Medium"/>
            </a:endParaRPr>
          </a:p>
        </p:txBody>
      </p:sp>
      <p:sp>
        <p:nvSpPr>
          <p:cNvPr id="11" name="TextBox 10"/>
          <p:cNvSpPr txBox="1"/>
          <p:nvPr/>
        </p:nvSpPr>
        <p:spPr>
          <a:xfrm>
            <a:off x="5545424" y="1959948"/>
            <a:ext cx="1569477" cy="338554"/>
          </a:xfrm>
          <a:prstGeom prst="rect">
            <a:avLst/>
          </a:prstGeom>
          <a:noFill/>
        </p:spPr>
        <p:txBody>
          <a:bodyPr wrap="square" rtlCol="0">
            <a:spAutoFit/>
          </a:bodyPr>
          <a:lstStyle/>
          <a:p>
            <a:pPr algn="ctr"/>
            <a:r>
              <a:rPr lang="en-US" sz="1200" dirty="0" smtClean="0">
                <a:solidFill>
                  <a:srgbClr val="0070C0"/>
                </a:solidFill>
                <a:latin typeface="+mj-lt"/>
              </a:rPr>
              <a:t>Manufacturing</a:t>
            </a:r>
            <a:r>
              <a:rPr lang="en-US" sz="1600" dirty="0" smtClean="0">
                <a:solidFill>
                  <a:srgbClr val="0070C0"/>
                </a:solidFill>
                <a:latin typeface="+mj-lt"/>
              </a:rPr>
              <a:t> </a:t>
            </a:r>
            <a:endParaRPr lang="en-US" sz="1600" dirty="0">
              <a:solidFill>
                <a:srgbClr val="0070C0"/>
              </a:solidFill>
              <a:latin typeface="+mj-lt"/>
            </a:endParaRPr>
          </a:p>
        </p:txBody>
      </p:sp>
      <p:sp>
        <p:nvSpPr>
          <p:cNvPr id="15" name="TextBox 14"/>
          <p:cNvSpPr txBox="1"/>
          <p:nvPr/>
        </p:nvSpPr>
        <p:spPr>
          <a:xfrm>
            <a:off x="6971334" y="1998420"/>
            <a:ext cx="1519520" cy="276999"/>
          </a:xfrm>
          <a:prstGeom prst="rect">
            <a:avLst/>
          </a:prstGeom>
          <a:noFill/>
        </p:spPr>
        <p:txBody>
          <a:bodyPr wrap="square" rtlCol="0">
            <a:spAutoFit/>
          </a:bodyPr>
          <a:lstStyle/>
          <a:p>
            <a:pPr algn="ctr"/>
            <a:r>
              <a:rPr lang="en-US" sz="1200" dirty="0" smtClean="0">
                <a:solidFill>
                  <a:srgbClr val="0070C0"/>
                </a:solidFill>
                <a:latin typeface="+mj-lt"/>
              </a:rPr>
              <a:t>Implementation</a:t>
            </a:r>
            <a:endParaRPr lang="en-US" sz="1200" dirty="0">
              <a:solidFill>
                <a:srgbClr val="0070C0"/>
              </a:solidFill>
              <a:latin typeface="+mj-lt"/>
            </a:endParaRPr>
          </a:p>
        </p:txBody>
      </p:sp>
      <p:sp>
        <p:nvSpPr>
          <p:cNvPr id="56" name="TextBox 55"/>
          <p:cNvSpPr txBox="1"/>
          <p:nvPr/>
        </p:nvSpPr>
        <p:spPr>
          <a:xfrm>
            <a:off x="7974373" y="2899787"/>
            <a:ext cx="762000" cy="276999"/>
          </a:xfrm>
          <a:prstGeom prst="rect">
            <a:avLst/>
          </a:prstGeom>
          <a:noFill/>
        </p:spPr>
        <p:txBody>
          <a:bodyPr wrap="square" rtlCol="0">
            <a:spAutoFit/>
          </a:bodyPr>
          <a:lstStyle/>
          <a:p>
            <a:pPr algn="ctr"/>
            <a:r>
              <a:rPr lang="en-US" sz="1200" dirty="0" smtClean="0">
                <a:solidFill>
                  <a:srgbClr val="0070C0"/>
                </a:solidFill>
                <a:latin typeface="Helvetica Neue Medium"/>
                <a:cs typeface="Helvetica Neue Medium"/>
              </a:rPr>
              <a:t>2017</a:t>
            </a:r>
            <a:endParaRPr lang="en-US" sz="1200" dirty="0">
              <a:solidFill>
                <a:srgbClr val="0070C0"/>
              </a:solidFill>
              <a:latin typeface="Helvetica Neue Medium"/>
              <a:cs typeface="Helvetica Neue Medium"/>
            </a:endParaRPr>
          </a:p>
        </p:txBody>
      </p:sp>
      <p:sp>
        <p:nvSpPr>
          <p:cNvPr id="55" name="Rectangle 54"/>
          <p:cNvSpPr/>
          <p:nvPr/>
        </p:nvSpPr>
        <p:spPr>
          <a:xfrm>
            <a:off x="2429338" y="2663742"/>
            <a:ext cx="1563390" cy="298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57" name="Rectangle 56"/>
          <p:cNvSpPr/>
          <p:nvPr/>
        </p:nvSpPr>
        <p:spPr>
          <a:xfrm>
            <a:off x="2383619" y="2307040"/>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992727" y="2293194"/>
            <a:ext cx="4571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7" idx="2"/>
          </p:cNvCxnSpPr>
          <p:nvPr/>
        </p:nvCxnSpPr>
        <p:spPr>
          <a:xfrm rot="5400000">
            <a:off x="1070194" y="3192897"/>
            <a:ext cx="1098267" cy="1"/>
          </a:xfrm>
          <a:prstGeom prst="curved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953000" y="2667001"/>
            <a:ext cx="0" cy="266955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135453" y="3731788"/>
            <a:ext cx="1150548" cy="1142800"/>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smtClean="0">
                <a:solidFill>
                  <a:srgbClr val="0070C0"/>
                </a:solidFill>
                <a:latin typeface="+mj-lt"/>
                <a:cs typeface="Helvetica Neue"/>
              </a:rPr>
              <a:t>$150,000</a:t>
            </a:r>
            <a:endParaRPr lang="en-US" sz="1000" b="1" dirty="0">
              <a:solidFill>
                <a:srgbClr val="0070C0"/>
              </a:solidFill>
              <a:latin typeface="+mj-lt"/>
              <a:cs typeface="Helvetica Neue"/>
            </a:endParaRPr>
          </a:p>
          <a:p>
            <a:r>
              <a:rPr lang="en-US" sz="1000" dirty="0" smtClean="0">
                <a:solidFill>
                  <a:srgbClr val="0070C0"/>
                </a:solidFill>
                <a:latin typeface="+mj-lt"/>
                <a:cs typeface="Helvetica Neue"/>
              </a:rPr>
              <a:t>Voting </a:t>
            </a:r>
            <a:r>
              <a:rPr lang="en-US" sz="1000" dirty="0">
                <a:solidFill>
                  <a:srgbClr val="0070C0"/>
                </a:solidFill>
                <a:latin typeface="+mj-lt"/>
                <a:cs typeface="Helvetica Neue"/>
              </a:rPr>
              <a:t>Technology </a:t>
            </a:r>
            <a:r>
              <a:rPr lang="en-US" sz="1000" dirty="0" smtClean="0">
                <a:solidFill>
                  <a:srgbClr val="0070C0"/>
                </a:solidFill>
                <a:latin typeface="+mj-lt"/>
                <a:cs typeface="Helvetica Neue"/>
              </a:rPr>
              <a:t>Project (Caltech/MIT)</a:t>
            </a:r>
          </a:p>
          <a:p>
            <a:r>
              <a:rPr lang="en-US" sz="1000" dirty="0" smtClean="0">
                <a:solidFill>
                  <a:srgbClr val="0070C0"/>
                </a:solidFill>
                <a:latin typeface="+mj-lt"/>
                <a:cs typeface="Helvetica Neue"/>
              </a:rPr>
              <a:t>James Irvine Foundation</a:t>
            </a:r>
            <a:endParaRPr lang="en-US" sz="1000" dirty="0">
              <a:solidFill>
                <a:srgbClr val="0070C0"/>
              </a:solidFill>
              <a:latin typeface="+mj-lt"/>
              <a:cs typeface="Helvetica Neue"/>
            </a:endParaRPr>
          </a:p>
        </p:txBody>
      </p:sp>
      <p:sp>
        <p:nvSpPr>
          <p:cNvPr id="18" name="Rounded Rectangle 17"/>
          <p:cNvSpPr/>
          <p:nvPr/>
        </p:nvSpPr>
        <p:spPr>
          <a:xfrm>
            <a:off x="2504975" y="3742031"/>
            <a:ext cx="1213020" cy="963155"/>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smtClean="0">
                <a:solidFill>
                  <a:srgbClr val="0070C0"/>
                </a:solidFill>
                <a:latin typeface="+mj-lt"/>
                <a:cs typeface="Helvetica Neue"/>
              </a:rPr>
              <a:t>$1,133,130 </a:t>
            </a:r>
            <a:endParaRPr lang="en-US" sz="1000" b="1" dirty="0">
              <a:solidFill>
                <a:srgbClr val="0070C0"/>
              </a:solidFill>
              <a:latin typeface="+mj-lt"/>
              <a:cs typeface="Helvetica Neue"/>
            </a:endParaRPr>
          </a:p>
          <a:p>
            <a:r>
              <a:rPr lang="en-US" sz="1000" dirty="0">
                <a:solidFill>
                  <a:srgbClr val="0070C0"/>
                </a:solidFill>
                <a:latin typeface="+mj-lt"/>
                <a:cs typeface="Helvetica Neue"/>
              </a:rPr>
              <a:t>County Funding </a:t>
            </a:r>
            <a:endParaRPr lang="en-US" sz="1000" dirty="0" smtClean="0">
              <a:solidFill>
                <a:srgbClr val="0070C0"/>
              </a:solidFill>
              <a:latin typeface="+mj-lt"/>
              <a:cs typeface="Helvetica Neue"/>
            </a:endParaRPr>
          </a:p>
          <a:p>
            <a:r>
              <a:rPr lang="en-US" sz="1000" dirty="0" smtClean="0">
                <a:solidFill>
                  <a:srgbClr val="0070C0"/>
                </a:solidFill>
                <a:latin typeface="+mj-lt"/>
                <a:cs typeface="Helvetica Neue"/>
              </a:rPr>
              <a:t>(</a:t>
            </a:r>
            <a:r>
              <a:rPr lang="en-US" sz="1000" dirty="0">
                <a:solidFill>
                  <a:srgbClr val="0070C0"/>
                </a:solidFill>
                <a:latin typeface="+mj-lt"/>
                <a:cs typeface="Helvetica Neue"/>
              </a:rPr>
              <a:t>PIF Grant and NCC)</a:t>
            </a:r>
          </a:p>
        </p:txBody>
      </p:sp>
      <p:sp>
        <p:nvSpPr>
          <p:cNvPr id="21" name="Rounded Rectangle 20"/>
          <p:cNvSpPr/>
          <p:nvPr/>
        </p:nvSpPr>
        <p:spPr>
          <a:xfrm>
            <a:off x="4422924" y="5346378"/>
            <a:ext cx="1410909" cy="761999"/>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smtClean="0">
                <a:solidFill>
                  <a:srgbClr val="0070C0"/>
                </a:solidFill>
                <a:latin typeface="+mj-lt"/>
                <a:cs typeface="Helvetica Neue"/>
              </a:rPr>
              <a:t>$49,000,000 </a:t>
            </a:r>
            <a:endParaRPr lang="en-US" sz="1000" b="1" dirty="0">
              <a:solidFill>
                <a:srgbClr val="0070C0"/>
              </a:solidFill>
              <a:latin typeface="+mj-lt"/>
              <a:cs typeface="Helvetica Neue"/>
            </a:endParaRPr>
          </a:p>
          <a:p>
            <a:r>
              <a:rPr lang="en-US" sz="1000" dirty="0">
                <a:solidFill>
                  <a:srgbClr val="0070C0"/>
                </a:solidFill>
                <a:latin typeface="+mj-lt"/>
                <a:cs typeface="Helvetica Neue"/>
              </a:rPr>
              <a:t>Voting Modernization Bond Funds (Prop 41</a:t>
            </a:r>
            <a:r>
              <a:rPr lang="en-US" sz="1000" dirty="0" smtClean="0">
                <a:solidFill>
                  <a:srgbClr val="0070C0"/>
                </a:solidFill>
                <a:latin typeface="+mj-lt"/>
                <a:cs typeface="Helvetica Neue"/>
              </a:rPr>
              <a:t>)</a:t>
            </a:r>
            <a:endParaRPr lang="en-US" sz="1000" dirty="0">
              <a:solidFill>
                <a:srgbClr val="0070C0"/>
              </a:solidFill>
              <a:latin typeface="+mj-lt"/>
              <a:cs typeface="Helvetica Neue"/>
            </a:endParaRPr>
          </a:p>
        </p:txBody>
      </p:sp>
      <p:sp>
        <p:nvSpPr>
          <p:cNvPr id="29" name="Rounded Rectangle 28"/>
          <p:cNvSpPr/>
          <p:nvPr/>
        </p:nvSpPr>
        <p:spPr>
          <a:xfrm>
            <a:off x="3295215" y="5406816"/>
            <a:ext cx="999245" cy="683431"/>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smtClean="0">
                <a:solidFill>
                  <a:srgbClr val="0070C0"/>
                </a:solidFill>
                <a:cs typeface="Helvetica Neue"/>
              </a:rPr>
              <a:t>$3,200,000 </a:t>
            </a:r>
            <a:endParaRPr lang="en-US" sz="1000" b="1" dirty="0">
              <a:solidFill>
                <a:srgbClr val="0070C0"/>
              </a:solidFill>
              <a:cs typeface="Helvetica Neue"/>
            </a:endParaRPr>
          </a:p>
          <a:p>
            <a:r>
              <a:rPr lang="en-US" sz="1000" dirty="0">
                <a:solidFill>
                  <a:srgbClr val="0070C0"/>
                </a:solidFill>
                <a:cs typeface="Helvetica Neue"/>
              </a:rPr>
              <a:t>NCC Funds</a:t>
            </a:r>
          </a:p>
        </p:txBody>
      </p:sp>
      <p:sp>
        <p:nvSpPr>
          <p:cNvPr id="31" name="Rounded Rectangle 30"/>
          <p:cNvSpPr/>
          <p:nvPr/>
        </p:nvSpPr>
        <p:spPr>
          <a:xfrm>
            <a:off x="6209287" y="5385661"/>
            <a:ext cx="905614" cy="683431"/>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smtClean="0">
                <a:solidFill>
                  <a:srgbClr val="0070C0"/>
                </a:solidFill>
                <a:cs typeface="Helvetica Neue"/>
              </a:rPr>
              <a:t>$24,282,000</a:t>
            </a:r>
            <a:endParaRPr lang="en-US" sz="1000" b="1" dirty="0">
              <a:solidFill>
                <a:srgbClr val="0070C0"/>
              </a:solidFill>
              <a:cs typeface="Helvetica Neue"/>
            </a:endParaRPr>
          </a:p>
          <a:p>
            <a:r>
              <a:rPr lang="en-US" sz="1000" dirty="0">
                <a:solidFill>
                  <a:srgbClr val="0070C0"/>
                </a:solidFill>
                <a:cs typeface="Helvetica Neue"/>
              </a:rPr>
              <a:t> HAVA </a:t>
            </a:r>
            <a:r>
              <a:rPr lang="en-US" sz="1000" dirty="0" smtClean="0">
                <a:solidFill>
                  <a:srgbClr val="0070C0"/>
                </a:solidFill>
                <a:cs typeface="Helvetica Neue"/>
              </a:rPr>
              <a:t>301</a:t>
            </a:r>
            <a:endParaRPr lang="en-US" sz="1000" dirty="0">
              <a:solidFill>
                <a:srgbClr val="0070C0"/>
              </a:solidFill>
              <a:cs typeface="Helvetica Neue"/>
            </a:endParaRPr>
          </a:p>
        </p:txBody>
      </p:sp>
      <p:cxnSp>
        <p:nvCxnSpPr>
          <p:cNvPr id="52" name="Straight Connector 51"/>
          <p:cNvCxnSpPr/>
          <p:nvPr/>
        </p:nvCxnSpPr>
        <p:spPr>
          <a:xfrm flipV="1">
            <a:off x="6629400" y="2656548"/>
            <a:ext cx="0" cy="272050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4136833" y="3548022"/>
            <a:ext cx="2667292" cy="946241"/>
          </a:xfrm>
          <a:prstGeom prst="bentConnector3">
            <a:avLst>
              <a:gd name="adj1" fmla="val 77786"/>
            </a:avLst>
          </a:prstGeo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5790972" y="3564840"/>
            <a:ext cx="2690300" cy="918793"/>
          </a:xfrm>
          <a:prstGeom prst="bentConnector3">
            <a:avLst>
              <a:gd name="adj1" fmla="val 77907"/>
            </a:avLst>
          </a:prstGeo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9486" y="3505200"/>
            <a:ext cx="8246887" cy="0"/>
          </a:xfrm>
          <a:prstGeom prst="line">
            <a:avLst/>
          </a:prstGeom>
          <a:ln w="222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486075" y="3667225"/>
            <a:ext cx="463416" cy="461665"/>
          </a:xfrm>
          <a:prstGeom prst="rect">
            <a:avLst/>
          </a:prstGeom>
          <a:noFill/>
        </p:spPr>
        <p:txBody>
          <a:bodyPr wrap="square" rtlCol="0">
            <a:spAutoFit/>
          </a:bodyPr>
          <a:lstStyle/>
          <a:p>
            <a:pPr algn="ctr"/>
            <a:r>
              <a:rPr lang="en-US" sz="2400" b="1" dirty="0" smtClean="0">
                <a:solidFill>
                  <a:schemeClr val="bg1">
                    <a:lumMod val="50000"/>
                  </a:schemeClr>
                </a:solidFill>
              </a:rPr>
              <a:t>$</a:t>
            </a:r>
            <a:endParaRPr lang="en-US" sz="2400" b="1" dirty="0">
              <a:solidFill>
                <a:schemeClr val="bg1">
                  <a:lumMod val="50000"/>
                </a:schemeClr>
              </a:solidFill>
            </a:endParaRPr>
          </a:p>
        </p:txBody>
      </p:sp>
      <p:sp>
        <p:nvSpPr>
          <p:cNvPr id="77" name="TextBox 76"/>
          <p:cNvSpPr txBox="1"/>
          <p:nvPr/>
        </p:nvSpPr>
        <p:spPr>
          <a:xfrm>
            <a:off x="352125" y="4021142"/>
            <a:ext cx="746758" cy="646331"/>
          </a:xfrm>
          <a:prstGeom prst="rect">
            <a:avLst/>
          </a:prstGeom>
          <a:noFill/>
        </p:spPr>
        <p:txBody>
          <a:bodyPr wrap="square" rtlCol="0">
            <a:spAutoFit/>
          </a:bodyPr>
          <a:lstStyle/>
          <a:p>
            <a:pPr algn="ctr"/>
            <a:r>
              <a:rPr lang="en-US" sz="1200" dirty="0" smtClean="0">
                <a:solidFill>
                  <a:srgbClr val="0070C0"/>
                </a:solidFill>
              </a:rPr>
              <a:t>Spent </a:t>
            </a:r>
          </a:p>
          <a:p>
            <a:pPr algn="ctr"/>
            <a:r>
              <a:rPr lang="en-US" sz="1200" dirty="0" smtClean="0">
                <a:solidFill>
                  <a:srgbClr val="0070C0"/>
                </a:solidFill>
              </a:rPr>
              <a:t>to </a:t>
            </a:r>
          </a:p>
          <a:p>
            <a:pPr algn="ctr"/>
            <a:r>
              <a:rPr lang="en-US" sz="1200" dirty="0" smtClean="0">
                <a:solidFill>
                  <a:srgbClr val="0070C0"/>
                </a:solidFill>
              </a:rPr>
              <a:t>date</a:t>
            </a:r>
            <a:endParaRPr lang="en-US" sz="1200" dirty="0">
              <a:solidFill>
                <a:srgbClr val="0070C0"/>
              </a:solidFill>
            </a:endParaRPr>
          </a:p>
        </p:txBody>
      </p:sp>
      <p:pic>
        <p:nvPicPr>
          <p:cNvPr id="1026" name="Picture 2" descr="https://encrypted-tbn1.gstatic.com/images?q=tbn:ANd9GcSeoDyQkzqoA5aY_KiV6lPh_RTAZSYPwG9pmoSWcJM2-F9LnBKnPV14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6" y="5249930"/>
            <a:ext cx="431033" cy="431033"/>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04800" y="5678269"/>
            <a:ext cx="822958" cy="461665"/>
          </a:xfrm>
          <a:prstGeom prst="rect">
            <a:avLst/>
          </a:prstGeom>
          <a:noFill/>
        </p:spPr>
        <p:txBody>
          <a:bodyPr wrap="square" rtlCol="0">
            <a:spAutoFit/>
          </a:bodyPr>
          <a:lstStyle/>
          <a:p>
            <a:r>
              <a:rPr lang="en-US" sz="1200" dirty="0" smtClean="0">
                <a:solidFill>
                  <a:srgbClr val="0070C0"/>
                </a:solidFill>
              </a:rPr>
              <a:t>Dedicated Funding</a:t>
            </a:r>
            <a:endParaRPr lang="en-US" sz="1200" dirty="0">
              <a:solidFill>
                <a:srgbClr val="0070C0"/>
              </a:solidFill>
            </a:endParaRPr>
          </a:p>
        </p:txBody>
      </p:sp>
      <p:cxnSp>
        <p:nvCxnSpPr>
          <p:cNvPr id="105" name="Straight Connector 6"/>
          <p:cNvCxnSpPr/>
          <p:nvPr/>
        </p:nvCxnSpPr>
        <p:spPr>
          <a:xfrm rot="5400000">
            <a:off x="2573729" y="3180977"/>
            <a:ext cx="1092873" cy="12774"/>
          </a:xfrm>
          <a:prstGeom prst="curvedConnector3">
            <a:avLst>
              <a:gd name="adj1" fmla="val 51761"/>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62"/>
          <p:cNvCxnSpPr/>
          <p:nvPr/>
        </p:nvCxnSpPr>
        <p:spPr>
          <a:xfrm rot="5400000" flipH="1" flipV="1">
            <a:off x="2924428" y="3573069"/>
            <a:ext cx="2722997" cy="951853"/>
          </a:xfrm>
          <a:prstGeom prst="bentConnector3">
            <a:avLst>
              <a:gd name="adj1" fmla="val 50000"/>
            </a:avLst>
          </a:prstGeo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66825" y="5029200"/>
            <a:ext cx="8246887" cy="0"/>
          </a:xfrm>
          <a:prstGeom prst="line">
            <a:avLst/>
          </a:prstGeom>
          <a:ln w="222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58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76200"/>
            <a:ext cx="8686800" cy="67056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3" name="Picture 22"/>
          <p:cNvPicPr>
            <a:picLocks noChangeAspect="1"/>
          </p:cNvPicPr>
          <p:nvPr/>
        </p:nvPicPr>
        <p:blipFill>
          <a:blip r:embed="rId2"/>
          <a:stretch>
            <a:fillRect/>
          </a:stretch>
        </p:blipFill>
        <p:spPr>
          <a:xfrm>
            <a:off x="8236889" y="5943600"/>
            <a:ext cx="609600" cy="609600"/>
          </a:xfrm>
          <a:prstGeom prst="rect">
            <a:avLst/>
          </a:prstGeom>
        </p:spPr>
      </p:pic>
      <p:sp>
        <p:nvSpPr>
          <p:cNvPr id="24"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chemeClr val="bg1"/>
                </a:solidFill>
                <a:latin typeface="Helvetica Neue Bold Condensed"/>
                <a:cs typeface="Helvetica Neue Bold Condensed"/>
              </a:rPr>
              <a:t>ADVISORY COMMITTEE</a:t>
            </a:r>
            <a:endParaRPr lang="en-US" sz="2800" b="1" cap="all" dirty="0">
              <a:solidFill>
                <a:schemeClr val="bg1"/>
              </a:solidFill>
              <a:latin typeface="Helvetica Neue Bold Condensed"/>
              <a:cs typeface="Helvetica Neue Bold Condensed"/>
            </a:endParaRPr>
          </a:p>
        </p:txBody>
      </p:sp>
      <p:sp>
        <p:nvSpPr>
          <p:cNvPr id="2" name="TextBox 1"/>
          <p:cNvSpPr txBox="1"/>
          <p:nvPr/>
        </p:nvSpPr>
        <p:spPr>
          <a:xfrm>
            <a:off x="1487557" y="843187"/>
            <a:ext cx="7086600" cy="6709529"/>
          </a:xfrm>
          <a:prstGeom prst="rect">
            <a:avLst/>
          </a:prstGeom>
          <a:noFill/>
        </p:spPr>
        <p:txBody>
          <a:bodyPr wrap="square" numCol="2" rtlCol="0">
            <a:spAutoFit/>
          </a:bodyPr>
          <a:lstStyle/>
          <a:p>
            <a:pPr indent="230188">
              <a:tabLst>
                <a:tab pos="230188" algn="l"/>
              </a:tabLst>
            </a:pPr>
            <a:r>
              <a:rPr lang="en-US" sz="1200" b="1" dirty="0">
                <a:solidFill>
                  <a:schemeClr val="bg1"/>
                </a:solidFill>
              </a:rPr>
              <a:t>Nancy </a:t>
            </a:r>
            <a:r>
              <a:rPr lang="en-US" sz="1200" b="1" dirty="0" smtClean="0">
                <a:solidFill>
                  <a:schemeClr val="bg1"/>
                </a:solidFill>
              </a:rPr>
              <a:t>Mahr- Chair</a:t>
            </a:r>
            <a:endParaRPr lang="en-US" sz="1200" b="1" dirty="0">
              <a:solidFill>
                <a:schemeClr val="bg1"/>
              </a:solidFill>
            </a:endParaRPr>
          </a:p>
          <a:p>
            <a:pPr indent="230188">
              <a:tabLst>
                <a:tab pos="230188" algn="l"/>
              </a:tabLst>
            </a:pPr>
            <a:r>
              <a:rPr lang="en-US" sz="1000" dirty="0">
                <a:solidFill>
                  <a:schemeClr val="bg1"/>
                </a:solidFill>
              </a:rPr>
              <a:t>President</a:t>
            </a:r>
          </a:p>
          <a:p>
            <a:pPr indent="230188">
              <a:tabLst>
                <a:tab pos="230188" algn="l"/>
              </a:tabLst>
            </a:pPr>
            <a:r>
              <a:rPr lang="en-US" sz="1000" dirty="0">
                <a:solidFill>
                  <a:schemeClr val="bg1"/>
                </a:solidFill>
              </a:rPr>
              <a:t>League of Women Voters LA County</a:t>
            </a: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Jaclyn </a:t>
            </a:r>
            <a:r>
              <a:rPr lang="en-US" sz="1200" b="1" dirty="0">
                <a:solidFill>
                  <a:schemeClr val="bg1"/>
                </a:solidFill>
              </a:rPr>
              <a:t>Tilly Hill</a:t>
            </a:r>
          </a:p>
          <a:p>
            <a:pPr marL="230188" indent="-230188"/>
            <a:r>
              <a:rPr lang="en-US" sz="1000" dirty="0">
                <a:solidFill>
                  <a:schemeClr val="bg1"/>
                </a:solidFill>
              </a:rPr>
              <a:t>	</a:t>
            </a:r>
            <a:r>
              <a:rPr lang="en-US" sz="1000" dirty="0" smtClean="0">
                <a:solidFill>
                  <a:schemeClr val="bg1"/>
                </a:solidFill>
              </a:rPr>
              <a:t>Chair </a:t>
            </a:r>
            <a:r>
              <a:rPr lang="en-US" sz="1000" dirty="0">
                <a:solidFill>
                  <a:schemeClr val="bg1"/>
                </a:solidFill>
              </a:rPr>
              <a:t>Emeritus</a:t>
            </a:r>
          </a:p>
          <a:p>
            <a:pPr>
              <a:tabLst>
                <a:tab pos="230188" algn="l"/>
              </a:tabLst>
            </a:pPr>
            <a:r>
              <a:rPr lang="en-US" sz="1000" dirty="0" smtClean="0">
                <a:solidFill>
                  <a:schemeClr val="bg1"/>
                </a:solidFill>
              </a:rPr>
              <a:t>	Quality </a:t>
            </a:r>
            <a:r>
              <a:rPr lang="en-US" sz="1000" dirty="0">
                <a:solidFill>
                  <a:schemeClr val="bg1"/>
                </a:solidFill>
              </a:rPr>
              <a:t>and Productivity </a:t>
            </a:r>
            <a:r>
              <a:rPr lang="en-US" sz="1000" dirty="0" smtClean="0">
                <a:solidFill>
                  <a:schemeClr val="bg1"/>
                </a:solidFill>
              </a:rPr>
              <a:t>Commission </a:t>
            </a:r>
          </a:p>
          <a:p>
            <a:pPr>
              <a:tabLst>
                <a:tab pos="230188" algn="l"/>
              </a:tabLst>
            </a:pPr>
            <a:r>
              <a:rPr lang="en-US" sz="1000" dirty="0">
                <a:solidFill>
                  <a:schemeClr val="bg1"/>
                </a:solidFill>
              </a:rPr>
              <a:t>	</a:t>
            </a:r>
            <a:r>
              <a:rPr lang="en-US" sz="1000" dirty="0" smtClean="0">
                <a:solidFill>
                  <a:schemeClr val="bg1"/>
                </a:solidFill>
              </a:rPr>
              <a:t>Los </a:t>
            </a:r>
            <a:r>
              <a:rPr lang="en-US" sz="1000" dirty="0">
                <a:solidFill>
                  <a:schemeClr val="bg1"/>
                </a:solidFill>
              </a:rPr>
              <a:t>Angeles County</a:t>
            </a:r>
            <a:endParaRPr lang="en-US" sz="1000" b="1" dirty="0">
              <a:solidFill>
                <a:schemeClr val="bg1"/>
              </a:solidFill>
            </a:endParaRP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Holly L. Wolcott</a:t>
            </a:r>
          </a:p>
          <a:p>
            <a:pPr indent="230188">
              <a:tabLst>
                <a:tab pos="230188" algn="l"/>
              </a:tabLst>
            </a:pPr>
            <a:r>
              <a:rPr lang="en-US" sz="1000" dirty="0" smtClean="0">
                <a:solidFill>
                  <a:schemeClr val="bg1"/>
                </a:solidFill>
              </a:rPr>
              <a:t>Interim City Clerk</a:t>
            </a:r>
          </a:p>
          <a:p>
            <a:pPr indent="230188">
              <a:tabLst>
                <a:tab pos="230188" algn="l"/>
              </a:tabLst>
            </a:pPr>
            <a:r>
              <a:rPr lang="en-US" sz="1000" dirty="0" smtClean="0">
                <a:solidFill>
                  <a:schemeClr val="bg1"/>
                </a:solidFill>
              </a:rPr>
              <a:t>City of Los Angeles</a:t>
            </a:r>
          </a:p>
          <a:p>
            <a:pPr indent="230188">
              <a:tabLst>
                <a:tab pos="230188" algn="l"/>
              </a:tabLst>
            </a:pPr>
            <a:endParaRPr lang="en-US" sz="1000" b="1" dirty="0" smtClean="0">
              <a:solidFill>
                <a:schemeClr val="bg1"/>
              </a:solidFill>
            </a:endParaRP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Carolyn Fowler</a:t>
            </a:r>
          </a:p>
          <a:p>
            <a:pPr indent="230188">
              <a:tabLst>
                <a:tab pos="230188" algn="l"/>
              </a:tabLst>
            </a:pPr>
            <a:r>
              <a:rPr lang="en-US" sz="1000" dirty="0" smtClean="0">
                <a:solidFill>
                  <a:schemeClr val="bg1"/>
                </a:solidFill>
              </a:rPr>
              <a:t>Election Protection Board Co-Chair</a:t>
            </a:r>
          </a:p>
          <a:p>
            <a:pPr indent="230188">
              <a:tabLst>
                <a:tab pos="230188" algn="l"/>
              </a:tabLst>
            </a:pPr>
            <a:r>
              <a:rPr lang="en-US" sz="1000" dirty="0" smtClean="0">
                <a:solidFill>
                  <a:schemeClr val="bg1"/>
                </a:solidFill>
              </a:rPr>
              <a:t>Los Angeles County Democratic Party</a:t>
            </a:r>
          </a:p>
          <a:p>
            <a:pPr indent="230188">
              <a:tabLst>
                <a:tab pos="230188" algn="l"/>
              </a:tabLst>
            </a:pPr>
            <a:endParaRPr lang="en-US" sz="1000" dirty="0" smtClean="0">
              <a:solidFill>
                <a:schemeClr val="bg1"/>
              </a:solidFill>
            </a:endParaRP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Mimi Kennedy</a:t>
            </a:r>
          </a:p>
          <a:p>
            <a:pPr indent="230188">
              <a:tabLst>
                <a:tab pos="230188" algn="l"/>
              </a:tabLst>
            </a:pPr>
            <a:r>
              <a:rPr lang="en-US" sz="1000" dirty="0" smtClean="0">
                <a:solidFill>
                  <a:schemeClr val="bg1"/>
                </a:solidFill>
              </a:rPr>
              <a:t>Board Chair</a:t>
            </a:r>
          </a:p>
          <a:p>
            <a:pPr indent="230188">
              <a:tabLst>
                <a:tab pos="230188" algn="l"/>
              </a:tabLst>
            </a:pPr>
            <a:r>
              <a:rPr lang="en-US" sz="1000" dirty="0" smtClean="0">
                <a:solidFill>
                  <a:schemeClr val="bg1"/>
                </a:solidFill>
              </a:rPr>
              <a:t>Progressive Democrats of California</a:t>
            </a:r>
          </a:p>
          <a:p>
            <a:pPr indent="230188">
              <a:tabLst>
                <a:tab pos="230188" algn="l"/>
              </a:tabLst>
            </a:pPr>
            <a:endParaRPr lang="en-US" sz="1000" b="1" dirty="0" smtClean="0">
              <a:solidFill>
                <a:schemeClr val="bg1"/>
              </a:solidFill>
            </a:endParaRP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Kathay Feng</a:t>
            </a:r>
          </a:p>
          <a:p>
            <a:pPr indent="230188">
              <a:tabLst>
                <a:tab pos="230188" algn="l"/>
              </a:tabLst>
            </a:pPr>
            <a:r>
              <a:rPr lang="en-US" sz="1000" dirty="0" smtClean="0">
                <a:solidFill>
                  <a:schemeClr val="bg1"/>
                </a:solidFill>
              </a:rPr>
              <a:t>Executive Director</a:t>
            </a:r>
          </a:p>
          <a:p>
            <a:pPr indent="230188">
              <a:tabLst>
                <a:tab pos="230188" algn="l"/>
              </a:tabLst>
            </a:pPr>
            <a:r>
              <a:rPr lang="en-US" sz="1000" dirty="0" smtClean="0">
                <a:solidFill>
                  <a:schemeClr val="bg1"/>
                </a:solidFill>
              </a:rPr>
              <a:t>California Common Cause</a:t>
            </a:r>
          </a:p>
          <a:p>
            <a:pPr indent="230188">
              <a:tabLst>
                <a:tab pos="230188" algn="l"/>
              </a:tabLst>
            </a:pPr>
            <a:endParaRPr lang="en-US" sz="1000" b="1" dirty="0" smtClean="0">
              <a:solidFill>
                <a:schemeClr val="bg1"/>
              </a:solidFill>
            </a:endParaRPr>
          </a:p>
          <a:p>
            <a:pPr indent="230188">
              <a:tabLst>
                <a:tab pos="230188" algn="l"/>
              </a:tabLst>
            </a:pPr>
            <a:r>
              <a:rPr lang="en-US" sz="1200" b="1" dirty="0" smtClean="0">
                <a:solidFill>
                  <a:schemeClr val="bg1"/>
                </a:solidFill>
              </a:rPr>
              <a:t>Theresa </a:t>
            </a:r>
            <a:r>
              <a:rPr lang="en-US" sz="1200" b="1" dirty="0" err="1">
                <a:solidFill>
                  <a:schemeClr val="bg1"/>
                </a:solidFill>
              </a:rPr>
              <a:t>Devoy</a:t>
            </a:r>
            <a:endParaRPr lang="en-US" sz="1200" b="1" dirty="0">
              <a:solidFill>
                <a:schemeClr val="bg1"/>
              </a:solidFill>
            </a:endParaRPr>
          </a:p>
          <a:p>
            <a:pPr indent="230188">
              <a:tabLst>
                <a:tab pos="230188" algn="l"/>
              </a:tabLst>
            </a:pPr>
            <a:r>
              <a:rPr lang="en-US" sz="1000" dirty="0">
                <a:solidFill>
                  <a:schemeClr val="bg1"/>
                </a:solidFill>
              </a:rPr>
              <a:t>City Clerk</a:t>
            </a:r>
          </a:p>
          <a:p>
            <a:pPr indent="230188">
              <a:tabLst>
                <a:tab pos="230188" algn="l"/>
              </a:tabLst>
            </a:pPr>
            <a:r>
              <a:rPr lang="en-US" sz="1000" dirty="0">
                <a:solidFill>
                  <a:schemeClr val="bg1"/>
                </a:solidFill>
              </a:rPr>
              <a:t>City of </a:t>
            </a:r>
            <a:r>
              <a:rPr lang="en-US" sz="1000" dirty="0" smtClean="0">
                <a:solidFill>
                  <a:schemeClr val="bg1"/>
                </a:solidFill>
              </a:rPr>
              <a:t>Norwalk</a:t>
            </a:r>
            <a:endParaRPr lang="en-US" sz="1000" b="1" dirty="0" smtClean="0">
              <a:solidFill>
                <a:schemeClr val="bg1"/>
              </a:solidFill>
            </a:endParaRPr>
          </a:p>
          <a:p>
            <a:endParaRPr lang="en-US" sz="1000" b="1" dirty="0" smtClean="0">
              <a:solidFill>
                <a:schemeClr val="bg1"/>
              </a:solidFill>
            </a:endParaRPr>
          </a:p>
          <a:p>
            <a:pPr marL="230188" indent="-230188"/>
            <a:r>
              <a:rPr lang="en-US" sz="1200" b="1" dirty="0" smtClean="0">
                <a:solidFill>
                  <a:schemeClr val="bg1"/>
                </a:solidFill>
              </a:rPr>
              <a:t>	Eugene Lee</a:t>
            </a:r>
          </a:p>
          <a:p>
            <a:pPr marL="230188" indent="-230188"/>
            <a:r>
              <a:rPr lang="en-US" sz="1000" dirty="0" smtClean="0">
                <a:solidFill>
                  <a:schemeClr val="bg1"/>
                </a:solidFill>
              </a:rPr>
              <a:t>	Director of Voting Rights</a:t>
            </a:r>
          </a:p>
          <a:p>
            <a:pPr marL="230188" indent="-230188"/>
            <a:r>
              <a:rPr lang="en-US" sz="1000" dirty="0" smtClean="0">
                <a:solidFill>
                  <a:schemeClr val="bg1"/>
                </a:solidFill>
              </a:rPr>
              <a:t>	Asian Pacific American Legal Center</a:t>
            </a:r>
          </a:p>
          <a:p>
            <a:pPr marL="230188" indent="-230188"/>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smtClean="0">
              <a:solidFill>
                <a:schemeClr val="bg1"/>
              </a:solidFill>
            </a:endParaRPr>
          </a:p>
          <a:p>
            <a:endParaRPr lang="en-US" sz="1000" b="1" dirty="0">
              <a:solidFill>
                <a:schemeClr val="bg1"/>
              </a:solidFill>
            </a:endParaRPr>
          </a:p>
          <a:p>
            <a:endParaRPr lang="en-US" sz="1000" b="1" dirty="0" smtClean="0">
              <a:solidFill>
                <a:schemeClr val="bg1"/>
              </a:solidFill>
            </a:endParaRPr>
          </a:p>
          <a:p>
            <a:r>
              <a:rPr lang="en-US" sz="1200" b="1" dirty="0" smtClean="0">
                <a:solidFill>
                  <a:schemeClr val="bg1"/>
                </a:solidFill>
              </a:rPr>
              <a:t>Evan </a:t>
            </a:r>
            <a:r>
              <a:rPr lang="en-US" sz="1200" b="1" dirty="0" err="1" smtClean="0">
                <a:solidFill>
                  <a:schemeClr val="bg1"/>
                </a:solidFill>
              </a:rPr>
              <a:t>Bacalao</a:t>
            </a:r>
            <a:endParaRPr lang="en-US" sz="1200" b="1" dirty="0" smtClean="0">
              <a:solidFill>
                <a:schemeClr val="bg1"/>
              </a:solidFill>
            </a:endParaRPr>
          </a:p>
          <a:p>
            <a:r>
              <a:rPr lang="en-US" sz="1000" dirty="0" smtClean="0">
                <a:solidFill>
                  <a:schemeClr val="bg1"/>
                </a:solidFill>
              </a:rPr>
              <a:t>Senior Director of Civic Engagement</a:t>
            </a:r>
          </a:p>
          <a:p>
            <a:r>
              <a:rPr lang="en-US" sz="1000" dirty="0" smtClean="0">
                <a:solidFill>
                  <a:schemeClr val="bg1"/>
                </a:solidFill>
              </a:rPr>
              <a:t>National Association of </a:t>
            </a:r>
            <a:r>
              <a:rPr lang="en-US" sz="1000" dirty="0">
                <a:solidFill>
                  <a:schemeClr val="bg1"/>
                </a:solidFill>
              </a:rPr>
              <a:t>L</a:t>
            </a:r>
            <a:r>
              <a:rPr lang="en-US" sz="1000" dirty="0" smtClean="0">
                <a:solidFill>
                  <a:schemeClr val="bg1"/>
                </a:solidFill>
              </a:rPr>
              <a:t>atino Elected and Appointed Officials.</a:t>
            </a:r>
          </a:p>
          <a:p>
            <a:endParaRPr lang="en-US" sz="1000" b="1" dirty="0">
              <a:solidFill>
                <a:schemeClr val="bg1"/>
              </a:solidFill>
            </a:endParaRPr>
          </a:p>
          <a:p>
            <a:r>
              <a:rPr lang="en-US" sz="1200" b="1" dirty="0" smtClean="0">
                <a:solidFill>
                  <a:schemeClr val="bg1"/>
                </a:solidFill>
              </a:rPr>
              <a:t>Justin Levitt </a:t>
            </a:r>
          </a:p>
          <a:p>
            <a:r>
              <a:rPr lang="en-US" sz="1000" dirty="0" smtClean="0">
                <a:solidFill>
                  <a:schemeClr val="bg1"/>
                </a:solidFill>
              </a:rPr>
              <a:t>Associate Professor</a:t>
            </a:r>
          </a:p>
          <a:p>
            <a:r>
              <a:rPr lang="en-US" sz="1000" dirty="0" smtClean="0">
                <a:solidFill>
                  <a:schemeClr val="bg1"/>
                </a:solidFill>
              </a:rPr>
              <a:t>Loyola Law School</a:t>
            </a:r>
          </a:p>
          <a:p>
            <a:endParaRPr lang="en-US" sz="1000" b="1" dirty="0" smtClean="0">
              <a:solidFill>
                <a:schemeClr val="bg1"/>
              </a:solidFill>
            </a:endParaRPr>
          </a:p>
          <a:p>
            <a:endParaRPr lang="en-US" sz="1000" b="1" dirty="0">
              <a:solidFill>
                <a:schemeClr val="bg1"/>
              </a:solidFill>
            </a:endParaRPr>
          </a:p>
          <a:p>
            <a:r>
              <a:rPr lang="en-US" sz="1200" b="1" dirty="0" smtClean="0">
                <a:solidFill>
                  <a:schemeClr val="bg1"/>
                </a:solidFill>
              </a:rPr>
              <a:t>Eric Bauman</a:t>
            </a:r>
          </a:p>
          <a:p>
            <a:r>
              <a:rPr lang="en-US" sz="1000" dirty="0" smtClean="0">
                <a:solidFill>
                  <a:schemeClr val="bg1"/>
                </a:solidFill>
              </a:rPr>
              <a:t>Chair</a:t>
            </a:r>
          </a:p>
          <a:p>
            <a:r>
              <a:rPr lang="en-US" sz="1000" dirty="0" smtClean="0">
                <a:solidFill>
                  <a:schemeClr val="bg1"/>
                </a:solidFill>
              </a:rPr>
              <a:t>Los Angeles County Democratic Party</a:t>
            </a:r>
          </a:p>
          <a:p>
            <a:endParaRPr lang="en-US" sz="1000" b="1" dirty="0" smtClean="0">
              <a:solidFill>
                <a:schemeClr val="bg1"/>
              </a:solidFill>
            </a:endParaRPr>
          </a:p>
          <a:p>
            <a:endParaRPr lang="en-US" sz="1000" b="1" dirty="0" smtClean="0">
              <a:solidFill>
                <a:schemeClr val="bg1"/>
              </a:solidFill>
            </a:endParaRPr>
          </a:p>
          <a:p>
            <a:r>
              <a:rPr lang="en-US" sz="1200" b="1" dirty="0" smtClean="0">
                <a:solidFill>
                  <a:schemeClr val="bg1"/>
                </a:solidFill>
              </a:rPr>
              <a:t>Bryce Yokomizo</a:t>
            </a:r>
          </a:p>
          <a:p>
            <a:r>
              <a:rPr lang="en-US" sz="1000" dirty="0" smtClean="0">
                <a:solidFill>
                  <a:schemeClr val="bg1"/>
                </a:solidFill>
              </a:rPr>
              <a:t>Adjunct Faculty School of Public Administration</a:t>
            </a:r>
          </a:p>
          <a:p>
            <a:r>
              <a:rPr lang="en-US" sz="1000" dirty="0" smtClean="0">
                <a:solidFill>
                  <a:schemeClr val="bg1"/>
                </a:solidFill>
              </a:rPr>
              <a:t>California State University, Northridge</a:t>
            </a:r>
          </a:p>
          <a:p>
            <a:endParaRPr lang="en-US" sz="1000" b="1" dirty="0" smtClean="0">
              <a:solidFill>
                <a:schemeClr val="bg1"/>
              </a:solidFill>
            </a:endParaRPr>
          </a:p>
          <a:p>
            <a:endParaRPr lang="en-US" sz="1000" b="1" dirty="0" smtClean="0">
              <a:solidFill>
                <a:schemeClr val="bg1"/>
              </a:solidFill>
            </a:endParaRPr>
          </a:p>
          <a:p>
            <a:r>
              <a:rPr lang="en-US" sz="1200" b="1" dirty="0">
                <a:solidFill>
                  <a:schemeClr val="bg1"/>
                </a:solidFill>
              </a:rPr>
              <a:t>Larry Herrera</a:t>
            </a:r>
          </a:p>
          <a:p>
            <a:r>
              <a:rPr lang="en-US" sz="1000" dirty="0" smtClean="0">
                <a:solidFill>
                  <a:schemeClr val="bg1"/>
                </a:solidFill>
              </a:rPr>
              <a:t>City Clerk</a:t>
            </a:r>
          </a:p>
          <a:p>
            <a:r>
              <a:rPr lang="en-US" sz="1000" dirty="0" smtClean="0">
                <a:solidFill>
                  <a:schemeClr val="bg1"/>
                </a:solidFill>
              </a:rPr>
              <a:t>City of Long Beach </a:t>
            </a:r>
          </a:p>
          <a:p>
            <a:endParaRPr lang="en-US" sz="1000" b="1" dirty="0" smtClean="0">
              <a:solidFill>
                <a:schemeClr val="bg1"/>
              </a:solidFill>
            </a:endParaRPr>
          </a:p>
          <a:p>
            <a:endParaRPr lang="en-US" sz="1000" b="1" dirty="0" smtClean="0">
              <a:solidFill>
                <a:schemeClr val="bg1"/>
              </a:solidFill>
            </a:endParaRPr>
          </a:p>
          <a:p>
            <a:r>
              <a:rPr lang="en-US" sz="1200" b="1" dirty="0" smtClean="0">
                <a:solidFill>
                  <a:schemeClr val="bg1"/>
                </a:solidFill>
              </a:rPr>
              <a:t>Hillary </a:t>
            </a:r>
            <a:r>
              <a:rPr lang="en-US" sz="1200" b="1" dirty="0" err="1">
                <a:solidFill>
                  <a:schemeClr val="bg1"/>
                </a:solidFill>
              </a:rPr>
              <a:t>Sklar</a:t>
            </a:r>
            <a:endParaRPr lang="en-US" sz="1200" b="1" dirty="0">
              <a:solidFill>
                <a:schemeClr val="bg1"/>
              </a:solidFill>
            </a:endParaRPr>
          </a:p>
          <a:p>
            <a:r>
              <a:rPr lang="en-US" sz="1000" dirty="0" smtClean="0">
                <a:solidFill>
                  <a:schemeClr val="bg1"/>
                </a:solidFill>
              </a:rPr>
              <a:t>Attorney</a:t>
            </a:r>
          </a:p>
          <a:p>
            <a:r>
              <a:rPr lang="en-US" sz="1000" dirty="0" smtClean="0">
                <a:solidFill>
                  <a:schemeClr val="bg1"/>
                </a:solidFill>
              </a:rPr>
              <a:t>Disability </a:t>
            </a:r>
            <a:r>
              <a:rPr lang="en-US" sz="1000" dirty="0">
                <a:solidFill>
                  <a:schemeClr val="bg1"/>
                </a:solidFill>
              </a:rPr>
              <a:t>Rights </a:t>
            </a:r>
            <a:r>
              <a:rPr lang="en-US" sz="1000" dirty="0" smtClean="0">
                <a:solidFill>
                  <a:schemeClr val="bg1"/>
                </a:solidFill>
              </a:rPr>
              <a:t>California</a:t>
            </a:r>
          </a:p>
          <a:p>
            <a:endParaRPr lang="en-US" sz="1000" dirty="0">
              <a:solidFill>
                <a:schemeClr val="bg1"/>
              </a:solidFill>
            </a:endParaRPr>
          </a:p>
          <a:p>
            <a:r>
              <a:rPr lang="en-US" sz="1200" b="1" dirty="0" smtClean="0">
                <a:solidFill>
                  <a:schemeClr val="bg1"/>
                </a:solidFill>
              </a:rPr>
              <a:t>Vacant</a:t>
            </a:r>
          </a:p>
          <a:p>
            <a:r>
              <a:rPr lang="en-US" sz="1000" dirty="0" smtClean="0">
                <a:solidFill>
                  <a:schemeClr val="bg1"/>
                </a:solidFill>
              </a:rPr>
              <a:t>Chair</a:t>
            </a:r>
          </a:p>
          <a:p>
            <a:r>
              <a:rPr lang="en-US" sz="1000" dirty="0" smtClean="0">
                <a:solidFill>
                  <a:schemeClr val="bg1"/>
                </a:solidFill>
              </a:rPr>
              <a:t>Republican Party of Los Angeles County</a:t>
            </a:r>
            <a:endParaRPr lang="en-US" sz="1000" dirty="0">
              <a:solidFill>
                <a:schemeClr val="bg1"/>
              </a:solidFill>
            </a:endParaRPr>
          </a:p>
          <a:p>
            <a:endParaRPr lang="en-US" sz="1200" dirty="0" smtClean="0">
              <a:solidFill>
                <a:schemeClr val="bg1"/>
              </a:solidFill>
            </a:endParaRPr>
          </a:p>
          <a:p>
            <a:endParaRPr lang="en-US" dirty="0"/>
          </a:p>
          <a:p>
            <a:endParaRPr lang="en-US" dirty="0"/>
          </a:p>
        </p:txBody>
      </p:sp>
      <p:pic>
        <p:nvPicPr>
          <p:cNvPr id="1026" name="Picture 2" descr="C:\Users\E609574\Desktop\member_theresa_devo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71" y="5292200"/>
            <a:ext cx="512064"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609574\Desktop\member_larry_herre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171" y="3828509"/>
            <a:ext cx="519152" cy="618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609574\Desktop\member_eugene_l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971" y="5984682"/>
            <a:ext cx="512064"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609574\Desktop\member_holly_wolcot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1984" y="2283793"/>
            <a:ext cx="539391" cy="642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609574\Desktop\member_evan_bacala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9739" y="843187"/>
            <a:ext cx="524522" cy="62443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609574\Desktop\member_bryce_yokomiz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0801" y="3050870"/>
            <a:ext cx="539391" cy="642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609574\Desktop\member_justin_levit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801" y="1532539"/>
            <a:ext cx="524522" cy="62443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E609574\Desktop\member_mimi_kenned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9419" y="3810000"/>
            <a:ext cx="534700" cy="6365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609574\Desktop\member_jaclyn_tilley_hi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9419" y="1532539"/>
            <a:ext cx="524522" cy="62443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E609574\Desktop\member_kathay_fen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5684" y="4615553"/>
            <a:ext cx="503875" cy="5998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E609574\Desktop\member_eric_baum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3633" y="2283793"/>
            <a:ext cx="526933" cy="6273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E609574\Desktop\member_carolyn_fowle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1984" y="3065701"/>
            <a:ext cx="526932" cy="627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E609574\Desktop\screen-shot-2014-01-29-at-10-03-18-am[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3000" y="875514"/>
            <a:ext cx="519152" cy="4880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E609574\Desktop\screen-shot-2014-01-29-at-10-03-18-am[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31414" y="4727402"/>
            <a:ext cx="519152" cy="4880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E609574\Desktop\screen-shot-2014-01-29-at-10-03-18-am[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47317" y="5352999"/>
            <a:ext cx="519152" cy="4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5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8600" y="75350"/>
            <a:ext cx="8686800" cy="6705600"/>
          </a:xfrm>
          <a:prstGeom prst="rect">
            <a:avLst/>
          </a:prstGeom>
          <a:solidFill>
            <a:schemeClr val="accent1"/>
          </a:solidFill>
          <a:ln w="0"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3" name="Picture 22"/>
          <p:cNvPicPr>
            <a:picLocks noChangeAspect="1"/>
          </p:cNvPicPr>
          <p:nvPr/>
        </p:nvPicPr>
        <p:blipFill>
          <a:blip r:embed="rId2"/>
          <a:stretch>
            <a:fillRect/>
          </a:stretch>
        </p:blipFill>
        <p:spPr>
          <a:xfrm>
            <a:off x="8229600" y="5943600"/>
            <a:ext cx="609600" cy="609600"/>
          </a:xfrm>
          <a:prstGeom prst="rect">
            <a:avLst/>
          </a:prstGeom>
        </p:spPr>
      </p:pic>
      <p:sp>
        <p:nvSpPr>
          <p:cNvPr id="24" name="Title 1"/>
          <p:cNvSpPr txBox="1">
            <a:spLocks/>
          </p:cNvSpPr>
          <p:nvPr/>
        </p:nvSpPr>
        <p:spPr>
          <a:xfrm>
            <a:off x="228600" y="304800"/>
            <a:ext cx="8686800" cy="5667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all" dirty="0" smtClean="0">
                <a:solidFill>
                  <a:schemeClr val="bg1"/>
                </a:solidFill>
                <a:latin typeface="Helvetica Neue Bold Condensed"/>
                <a:cs typeface="Helvetica Neue Bold Condensed"/>
              </a:rPr>
              <a:t>TECHNICAL ADVISORY COMMITTEE</a:t>
            </a:r>
          </a:p>
        </p:txBody>
      </p:sp>
      <p:sp>
        <p:nvSpPr>
          <p:cNvPr id="5" name="TextBox 4"/>
          <p:cNvSpPr txBox="1"/>
          <p:nvPr/>
        </p:nvSpPr>
        <p:spPr>
          <a:xfrm>
            <a:off x="1402040" y="990600"/>
            <a:ext cx="6843822" cy="6663363"/>
          </a:xfrm>
          <a:prstGeom prst="rect">
            <a:avLst/>
          </a:prstGeom>
          <a:noFill/>
        </p:spPr>
        <p:txBody>
          <a:bodyPr wrap="square" numCol="2" rtlCol="0">
            <a:spAutoFit/>
          </a:bodyPr>
          <a:lstStyle/>
          <a:p>
            <a:pPr marL="111125"/>
            <a:r>
              <a:rPr lang="en-US" sz="1400" b="1" dirty="0" smtClean="0">
                <a:solidFill>
                  <a:schemeClr val="bg1"/>
                </a:solidFill>
              </a:rPr>
              <a:t>David Wagner</a:t>
            </a:r>
          </a:p>
          <a:p>
            <a:pPr marL="111125"/>
            <a:r>
              <a:rPr lang="en-US" sz="1000" dirty="0" smtClean="0">
                <a:solidFill>
                  <a:schemeClr val="bg1"/>
                </a:solidFill>
              </a:rPr>
              <a:t>Professor of Computer Science</a:t>
            </a:r>
          </a:p>
          <a:p>
            <a:pPr marL="111125"/>
            <a:r>
              <a:rPr lang="en-US" sz="1000" dirty="0" smtClean="0">
                <a:solidFill>
                  <a:schemeClr val="bg1"/>
                </a:solidFill>
              </a:rPr>
              <a:t>U.C. Berkeley </a:t>
            </a:r>
          </a:p>
          <a:p>
            <a:pPr marL="111125"/>
            <a:endParaRPr lang="en-US" sz="1200" b="1" dirty="0" smtClean="0">
              <a:solidFill>
                <a:schemeClr val="bg1"/>
              </a:solidFill>
            </a:endParaRPr>
          </a:p>
          <a:p>
            <a:pPr marL="111125"/>
            <a:endParaRPr lang="en-US" sz="1200" b="1" dirty="0" smtClean="0">
              <a:solidFill>
                <a:schemeClr val="bg1"/>
              </a:solidFill>
            </a:endParaRPr>
          </a:p>
          <a:p>
            <a:pPr marL="111125"/>
            <a:r>
              <a:rPr lang="en-US" sz="1400" b="1" dirty="0" smtClean="0">
                <a:solidFill>
                  <a:schemeClr val="bg1"/>
                </a:solidFill>
              </a:rPr>
              <a:t>Diane </a:t>
            </a:r>
            <a:r>
              <a:rPr lang="en-US" sz="1400" b="1" dirty="0" err="1" smtClean="0">
                <a:solidFill>
                  <a:schemeClr val="bg1"/>
                </a:solidFill>
              </a:rPr>
              <a:t>Cordry</a:t>
            </a:r>
            <a:r>
              <a:rPr lang="en-US" sz="1400" b="1" dirty="0" smtClean="0">
                <a:solidFill>
                  <a:schemeClr val="bg1"/>
                </a:solidFill>
              </a:rPr>
              <a:t> Golden</a:t>
            </a:r>
          </a:p>
          <a:p>
            <a:pPr marL="111125"/>
            <a:r>
              <a:rPr lang="en-US" sz="1000" dirty="0" smtClean="0">
                <a:solidFill>
                  <a:schemeClr val="bg1"/>
                </a:solidFill>
              </a:rPr>
              <a:t>Policy Coordinator</a:t>
            </a:r>
          </a:p>
          <a:p>
            <a:pPr marL="111125"/>
            <a:r>
              <a:rPr lang="en-US" sz="1000" dirty="0" smtClean="0">
                <a:solidFill>
                  <a:schemeClr val="bg1"/>
                </a:solidFill>
              </a:rPr>
              <a:t>Association of Assistive Technology </a:t>
            </a:r>
          </a:p>
          <a:p>
            <a:pPr marL="111125"/>
            <a:r>
              <a:rPr lang="en-US" sz="1000" dirty="0" smtClean="0">
                <a:solidFill>
                  <a:schemeClr val="bg1"/>
                </a:solidFill>
              </a:rPr>
              <a:t>Act Programs</a:t>
            </a:r>
          </a:p>
          <a:p>
            <a:pPr marL="111125"/>
            <a:endParaRPr lang="en-US" sz="1200" b="1" dirty="0" smtClean="0">
              <a:solidFill>
                <a:schemeClr val="bg1"/>
              </a:solidFill>
            </a:endParaRPr>
          </a:p>
          <a:p>
            <a:pPr marL="111125"/>
            <a:endParaRPr lang="en-US" sz="1200" b="1" dirty="0" smtClean="0">
              <a:solidFill>
                <a:schemeClr val="bg1"/>
              </a:solidFill>
            </a:endParaRPr>
          </a:p>
          <a:p>
            <a:pPr marL="111125"/>
            <a:r>
              <a:rPr lang="en-US" sz="1400" b="1" dirty="0" smtClean="0">
                <a:solidFill>
                  <a:schemeClr val="bg1"/>
                </a:solidFill>
              </a:rPr>
              <a:t>Joseph Lorenzo Hall</a:t>
            </a:r>
          </a:p>
          <a:p>
            <a:pPr marL="111125"/>
            <a:r>
              <a:rPr lang="en-US" sz="1000" dirty="0" smtClean="0">
                <a:solidFill>
                  <a:schemeClr val="bg1"/>
                </a:solidFill>
              </a:rPr>
              <a:t>Senior Staff Technologist</a:t>
            </a:r>
          </a:p>
          <a:p>
            <a:pPr marL="111125"/>
            <a:r>
              <a:rPr lang="en-US" sz="1000" dirty="0">
                <a:solidFill>
                  <a:schemeClr val="bg1"/>
                </a:solidFill>
              </a:rPr>
              <a:t>T</a:t>
            </a:r>
            <a:r>
              <a:rPr lang="en-US" sz="1000" dirty="0" smtClean="0">
                <a:solidFill>
                  <a:schemeClr val="bg1"/>
                </a:solidFill>
              </a:rPr>
              <a:t>he Center for Democracy and Technology</a:t>
            </a:r>
            <a:endParaRPr lang="en-US" sz="1200" b="1" dirty="0" smtClean="0">
              <a:solidFill>
                <a:schemeClr val="bg1"/>
              </a:solidFill>
            </a:endParaRPr>
          </a:p>
          <a:p>
            <a:pPr marL="111125"/>
            <a:endParaRPr lang="en-US" sz="1200" b="1" dirty="0" smtClean="0">
              <a:solidFill>
                <a:schemeClr val="bg1"/>
              </a:solidFill>
            </a:endParaRPr>
          </a:p>
          <a:p>
            <a:pPr marL="111125"/>
            <a:endParaRPr lang="en-US" sz="1200" b="1" dirty="0" smtClean="0">
              <a:solidFill>
                <a:schemeClr val="bg1"/>
              </a:solidFill>
            </a:endParaRPr>
          </a:p>
          <a:p>
            <a:pPr marL="111125"/>
            <a:r>
              <a:rPr lang="en-US" sz="1400" b="1" dirty="0" smtClean="0">
                <a:solidFill>
                  <a:schemeClr val="bg1"/>
                </a:solidFill>
              </a:rPr>
              <a:t>Michael Byrne</a:t>
            </a:r>
          </a:p>
          <a:p>
            <a:pPr marL="111125"/>
            <a:r>
              <a:rPr lang="en-US" sz="1000" dirty="0" smtClean="0">
                <a:solidFill>
                  <a:schemeClr val="bg1"/>
                </a:solidFill>
              </a:rPr>
              <a:t>Professor of Psychology and </a:t>
            </a:r>
          </a:p>
          <a:p>
            <a:pPr marL="111125"/>
            <a:r>
              <a:rPr lang="en-US" sz="1000" dirty="0" smtClean="0">
                <a:solidFill>
                  <a:schemeClr val="bg1"/>
                </a:solidFill>
              </a:rPr>
              <a:t>Computer Science</a:t>
            </a:r>
          </a:p>
          <a:p>
            <a:pPr marL="111125"/>
            <a:r>
              <a:rPr lang="en-US" sz="1000" dirty="0" smtClean="0">
                <a:solidFill>
                  <a:schemeClr val="bg1"/>
                </a:solidFill>
              </a:rPr>
              <a:t>Rice University </a:t>
            </a:r>
          </a:p>
          <a:p>
            <a:pPr marL="111125"/>
            <a:endParaRPr lang="en-US" sz="1050" dirty="0" smtClean="0">
              <a:solidFill>
                <a:schemeClr val="bg1"/>
              </a:solidFill>
            </a:endParaRPr>
          </a:p>
          <a:p>
            <a:pPr marL="111125"/>
            <a:endParaRPr lang="en-US" sz="1050" dirty="0" smtClean="0">
              <a:solidFill>
                <a:schemeClr val="bg1"/>
              </a:solidFill>
            </a:endParaRPr>
          </a:p>
          <a:p>
            <a:pPr marL="111125"/>
            <a:r>
              <a:rPr lang="en-US" sz="1400" b="1" dirty="0" smtClean="0">
                <a:solidFill>
                  <a:schemeClr val="bg1"/>
                </a:solidFill>
              </a:rPr>
              <a:t>Joshua Franklin </a:t>
            </a:r>
          </a:p>
          <a:p>
            <a:pPr marL="111125">
              <a:tabLst>
                <a:tab pos="339725" algn="l"/>
              </a:tabLst>
            </a:pPr>
            <a:r>
              <a:rPr lang="en-US" sz="1000" dirty="0" smtClean="0">
                <a:solidFill>
                  <a:schemeClr val="bg1"/>
                </a:solidFill>
              </a:rPr>
              <a:t>IT Specialist, Security</a:t>
            </a:r>
          </a:p>
          <a:p>
            <a:pPr marL="111125">
              <a:tabLst>
                <a:tab pos="339725" algn="l"/>
              </a:tabLst>
            </a:pPr>
            <a:r>
              <a:rPr lang="en-US" sz="1000" dirty="0" smtClean="0">
                <a:solidFill>
                  <a:schemeClr val="bg1"/>
                </a:solidFill>
              </a:rPr>
              <a:t>National Institute of Standards and </a:t>
            </a:r>
            <a:r>
              <a:rPr lang="en-US" sz="1000" dirty="0">
                <a:solidFill>
                  <a:schemeClr val="bg1"/>
                </a:solidFill>
              </a:rPr>
              <a:t> </a:t>
            </a:r>
            <a:endParaRPr lang="en-US" sz="1000" dirty="0" smtClean="0">
              <a:solidFill>
                <a:schemeClr val="bg1"/>
              </a:solidFill>
            </a:endParaRPr>
          </a:p>
          <a:p>
            <a:pPr marL="111125">
              <a:tabLst>
                <a:tab pos="339725" algn="l"/>
              </a:tabLst>
            </a:pPr>
            <a:r>
              <a:rPr lang="en-US" sz="1000" dirty="0" smtClean="0">
                <a:solidFill>
                  <a:schemeClr val="bg1"/>
                </a:solidFill>
              </a:rPr>
              <a:t>Technology (NIST)</a:t>
            </a:r>
          </a:p>
          <a:p>
            <a:pPr marL="111125"/>
            <a:endParaRPr lang="en-US" sz="1200" b="1" dirty="0" smtClean="0">
              <a:solidFill>
                <a:schemeClr val="bg1"/>
              </a:solidFill>
            </a:endParaRPr>
          </a:p>
          <a:p>
            <a:pPr marL="111125"/>
            <a:endParaRPr lang="en-US" sz="1200" b="1" dirty="0" smtClean="0">
              <a:solidFill>
                <a:schemeClr val="bg1"/>
              </a:solidFill>
            </a:endParaRPr>
          </a:p>
          <a:p>
            <a:pPr marL="111125"/>
            <a:r>
              <a:rPr lang="en-US" sz="1400" b="1" dirty="0" smtClean="0">
                <a:solidFill>
                  <a:schemeClr val="bg1"/>
                </a:solidFill>
              </a:rPr>
              <a:t>Richard Sanchez</a:t>
            </a:r>
          </a:p>
          <a:p>
            <a:pPr marL="111125"/>
            <a:r>
              <a:rPr lang="en-US" sz="1000" dirty="0" smtClean="0">
                <a:solidFill>
                  <a:schemeClr val="bg1"/>
                </a:solidFill>
              </a:rPr>
              <a:t>Chief </a:t>
            </a:r>
            <a:r>
              <a:rPr lang="en-US" sz="1000" dirty="0">
                <a:solidFill>
                  <a:schemeClr val="bg1"/>
                </a:solidFill>
              </a:rPr>
              <a:t>Information </a:t>
            </a:r>
            <a:r>
              <a:rPr lang="en-US" sz="1000" dirty="0" smtClean="0">
                <a:solidFill>
                  <a:schemeClr val="bg1"/>
                </a:solidFill>
              </a:rPr>
              <a:t>Officer</a:t>
            </a:r>
            <a:endParaRPr lang="en-US" sz="1000" dirty="0">
              <a:solidFill>
                <a:schemeClr val="bg1"/>
              </a:solidFill>
            </a:endParaRPr>
          </a:p>
          <a:p>
            <a:pPr marL="111125"/>
            <a:r>
              <a:rPr lang="en-US" sz="1000" dirty="0">
                <a:solidFill>
                  <a:schemeClr val="bg1"/>
                </a:solidFill>
              </a:rPr>
              <a:t>Los Angeles County</a:t>
            </a:r>
          </a:p>
          <a:p>
            <a:pPr marL="111125"/>
            <a:endParaRPr lang="en-US" sz="1400" b="1" dirty="0" smtClean="0">
              <a:solidFill>
                <a:schemeClr val="bg1"/>
              </a:solidFill>
            </a:endParaRPr>
          </a:p>
          <a:p>
            <a:pPr marL="111125"/>
            <a:endParaRPr lang="en-US" sz="1400" b="1" dirty="0" smtClean="0">
              <a:solidFill>
                <a:schemeClr val="bg1"/>
              </a:solidFill>
            </a:endParaRPr>
          </a:p>
          <a:p>
            <a:endParaRPr lang="en-US" sz="1400" b="1" dirty="0">
              <a:solidFill>
                <a:schemeClr val="bg1"/>
              </a:solidFill>
            </a:endParaRPr>
          </a:p>
          <a:p>
            <a:endParaRPr lang="en-US" sz="1000" dirty="0" smtClean="0">
              <a:solidFill>
                <a:schemeClr val="bg1"/>
              </a:solidFill>
            </a:endParaRPr>
          </a:p>
          <a:p>
            <a:endParaRPr lang="en-US" sz="1200" b="1" dirty="0" smtClean="0">
              <a:solidFill>
                <a:schemeClr val="bg1"/>
              </a:solidFill>
            </a:endParaRPr>
          </a:p>
          <a:p>
            <a:endParaRPr lang="en-US" sz="1200" b="1" dirty="0" smtClean="0">
              <a:solidFill>
                <a:schemeClr val="bg1"/>
              </a:solidFill>
            </a:endParaRPr>
          </a:p>
          <a:p>
            <a:pPr marL="111125"/>
            <a:r>
              <a:rPr lang="en-US" sz="1400" b="1" dirty="0" smtClean="0">
                <a:solidFill>
                  <a:schemeClr val="bg1"/>
                </a:solidFill>
              </a:rPr>
              <a:t>Jared </a:t>
            </a:r>
            <a:r>
              <a:rPr lang="en-US" sz="1400" b="1" dirty="0" err="1" smtClean="0">
                <a:solidFill>
                  <a:schemeClr val="bg1"/>
                </a:solidFill>
              </a:rPr>
              <a:t>Marcotte</a:t>
            </a:r>
            <a:endParaRPr lang="en-US" sz="1400" b="1" dirty="0" smtClean="0">
              <a:solidFill>
                <a:schemeClr val="bg1"/>
              </a:solidFill>
            </a:endParaRPr>
          </a:p>
          <a:p>
            <a:pPr marL="111125"/>
            <a:r>
              <a:rPr lang="en-US" sz="1000" dirty="0" smtClean="0">
                <a:solidFill>
                  <a:schemeClr val="bg1"/>
                </a:solidFill>
              </a:rPr>
              <a:t>Technology Manger</a:t>
            </a:r>
          </a:p>
          <a:p>
            <a:pPr marL="111125"/>
            <a:r>
              <a:rPr lang="en-US" sz="1000" dirty="0">
                <a:solidFill>
                  <a:schemeClr val="bg1"/>
                </a:solidFill>
              </a:rPr>
              <a:t>T</a:t>
            </a:r>
            <a:r>
              <a:rPr lang="en-US" sz="1000" dirty="0" smtClean="0">
                <a:solidFill>
                  <a:schemeClr val="bg1"/>
                </a:solidFill>
              </a:rPr>
              <a:t>he pew Charitable Trusts</a:t>
            </a:r>
          </a:p>
          <a:p>
            <a:pPr marL="111125"/>
            <a:endParaRPr lang="en-US" sz="1200" b="1" dirty="0">
              <a:solidFill>
                <a:schemeClr val="bg1"/>
              </a:solidFill>
            </a:endParaRPr>
          </a:p>
          <a:p>
            <a:pPr marL="111125"/>
            <a:endParaRPr lang="en-US" sz="1200" b="1" dirty="0" smtClean="0">
              <a:solidFill>
                <a:schemeClr val="bg1"/>
              </a:solidFill>
            </a:endParaRPr>
          </a:p>
          <a:p>
            <a:pPr marL="111125"/>
            <a:r>
              <a:rPr lang="en-US" sz="1400" b="1" dirty="0" smtClean="0">
                <a:solidFill>
                  <a:schemeClr val="bg1"/>
                </a:solidFill>
              </a:rPr>
              <a:t>Pamela W. Smith</a:t>
            </a:r>
          </a:p>
          <a:p>
            <a:pPr marL="111125"/>
            <a:r>
              <a:rPr lang="en-US" sz="1000" dirty="0" smtClean="0">
                <a:solidFill>
                  <a:schemeClr val="bg1"/>
                </a:solidFill>
              </a:rPr>
              <a:t>President</a:t>
            </a:r>
          </a:p>
          <a:p>
            <a:pPr marL="111125"/>
            <a:r>
              <a:rPr lang="en-US" sz="1000" dirty="0" smtClean="0">
                <a:solidFill>
                  <a:schemeClr val="bg1"/>
                </a:solidFill>
              </a:rPr>
              <a:t>Verified Voting Foundation</a:t>
            </a:r>
          </a:p>
          <a:p>
            <a:pPr marL="111125"/>
            <a:endParaRPr lang="en-US" sz="1000" b="1" dirty="0">
              <a:solidFill>
                <a:schemeClr val="bg1"/>
              </a:solidFill>
            </a:endParaRPr>
          </a:p>
          <a:p>
            <a:pPr marL="111125"/>
            <a:endParaRPr lang="en-US" sz="1200" b="1" dirty="0">
              <a:solidFill>
                <a:schemeClr val="bg1"/>
              </a:solidFill>
            </a:endParaRPr>
          </a:p>
          <a:p>
            <a:pPr marL="111125"/>
            <a:endParaRPr lang="en-US" sz="1000" b="1" dirty="0" smtClean="0">
              <a:solidFill>
                <a:schemeClr val="bg1"/>
              </a:solidFill>
            </a:endParaRPr>
          </a:p>
          <a:p>
            <a:pPr marL="111125"/>
            <a:r>
              <a:rPr lang="en-US" sz="1400" b="1" dirty="0" smtClean="0">
                <a:solidFill>
                  <a:schemeClr val="bg1"/>
                </a:solidFill>
              </a:rPr>
              <a:t>Noel </a:t>
            </a:r>
            <a:r>
              <a:rPr lang="en-US" sz="1400" b="1" dirty="0" err="1" smtClean="0">
                <a:solidFill>
                  <a:schemeClr val="bg1"/>
                </a:solidFill>
              </a:rPr>
              <a:t>Runyan</a:t>
            </a:r>
            <a:r>
              <a:rPr lang="en-US" sz="1400" b="1" dirty="0" smtClean="0">
                <a:solidFill>
                  <a:schemeClr val="bg1"/>
                </a:solidFill>
              </a:rPr>
              <a:t> </a:t>
            </a:r>
          </a:p>
          <a:p>
            <a:pPr marL="111125"/>
            <a:r>
              <a:rPr lang="en-US" sz="1000" dirty="0" smtClean="0">
                <a:solidFill>
                  <a:schemeClr val="bg1"/>
                </a:solidFill>
              </a:rPr>
              <a:t>Personal Data Systems</a:t>
            </a:r>
          </a:p>
          <a:p>
            <a:pPr marL="111125"/>
            <a:r>
              <a:rPr lang="en-US" sz="1000" dirty="0" smtClean="0">
                <a:solidFill>
                  <a:schemeClr val="bg1"/>
                </a:solidFill>
              </a:rPr>
              <a:t>Owner</a:t>
            </a:r>
          </a:p>
          <a:p>
            <a:pPr marL="111125"/>
            <a:endParaRPr lang="en-US" sz="1200" b="1" dirty="0" smtClean="0">
              <a:solidFill>
                <a:schemeClr val="bg1"/>
              </a:solidFill>
            </a:endParaRPr>
          </a:p>
          <a:p>
            <a:pPr marL="111125"/>
            <a:endParaRPr lang="en-US" sz="1400" b="1" dirty="0" smtClean="0">
              <a:solidFill>
                <a:schemeClr val="bg1"/>
              </a:solidFill>
            </a:endParaRPr>
          </a:p>
          <a:p>
            <a:pPr marL="111125"/>
            <a:r>
              <a:rPr lang="en-US" sz="1400" b="1" dirty="0" smtClean="0">
                <a:solidFill>
                  <a:schemeClr val="bg1"/>
                </a:solidFill>
              </a:rPr>
              <a:t>Charles Stewart III</a:t>
            </a:r>
          </a:p>
          <a:p>
            <a:pPr marL="111125"/>
            <a:r>
              <a:rPr lang="en-US" sz="1000" dirty="0" smtClean="0">
                <a:solidFill>
                  <a:schemeClr val="bg1"/>
                </a:solidFill>
              </a:rPr>
              <a:t>Kenan </a:t>
            </a:r>
            <a:r>
              <a:rPr lang="en-US" sz="1000" dirty="0" err="1" smtClean="0">
                <a:solidFill>
                  <a:schemeClr val="bg1"/>
                </a:solidFill>
              </a:rPr>
              <a:t>Sahin</a:t>
            </a:r>
            <a:r>
              <a:rPr lang="en-US" sz="1000" dirty="0" smtClean="0">
                <a:solidFill>
                  <a:schemeClr val="bg1"/>
                </a:solidFill>
              </a:rPr>
              <a:t> Distinguished Professor of Political Science</a:t>
            </a:r>
          </a:p>
          <a:p>
            <a:pPr marL="111125"/>
            <a:r>
              <a:rPr lang="en-US" sz="1000" dirty="0" smtClean="0">
                <a:solidFill>
                  <a:schemeClr val="bg1"/>
                </a:solidFill>
              </a:rPr>
              <a:t>MIT</a:t>
            </a:r>
          </a:p>
          <a:p>
            <a:pPr marL="111125"/>
            <a:endParaRPr lang="en-US" sz="1100" b="1" dirty="0" smtClean="0">
              <a:solidFill>
                <a:schemeClr val="bg1"/>
              </a:solidFill>
            </a:endParaRPr>
          </a:p>
          <a:p>
            <a:pPr marL="111125"/>
            <a:endParaRPr lang="en-US" sz="1100" b="1" dirty="0">
              <a:solidFill>
                <a:schemeClr val="bg1"/>
              </a:solidFill>
            </a:endParaRPr>
          </a:p>
          <a:p>
            <a:pPr marL="111125"/>
            <a:endParaRPr lang="en-US" sz="1000" b="1" dirty="0" smtClean="0">
              <a:solidFill>
                <a:schemeClr val="bg1"/>
              </a:solidFill>
            </a:endParaRPr>
          </a:p>
          <a:p>
            <a:pPr marL="111125"/>
            <a:r>
              <a:rPr lang="en-US" sz="1400" b="1" dirty="0" smtClean="0">
                <a:solidFill>
                  <a:schemeClr val="bg1"/>
                </a:solidFill>
              </a:rPr>
              <a:t>Brian </a:t>
            </a:r>
            <a:r>
              <a:rPr lang="en-US" sz="1400" b="1" dirty="0" err="1" smtClean="0">
                <a:solidFill>
                  <a:schemeClr val="bg1"/>
                </a:solidFill>
              </a:rPr>
              <a:t>J.Hancock</a:t>
            </a:r>
            <a:endParaRPr lang="en-US" sz="1400" b="1" dirty="0">
              <a:solidFill>
                <a:schemeClr val="bg1"/>
              </a:solidFill>
            </a:endParaRPr>
          </a:p>
          <a:p>
            <a:pPr marL="111125"/>
            <a:r>
              <a:rPr lang="en-US" sz="1050" dirty="0" smtClean="0">
                <a:solidFill>
                  <a:schemeClr val="bg1"/>
                </a:solidFill>
              </a:rPr>
              <a:t>Director of Testing and Certification</a:t>
            </a:r>
          </a:p>
          <a:p>
            <a:pPr marL="111125"/>
            <a:r>
              <a:rPr lang="en-US" sz="1050" dirty="0" smtClean="0">
                <a:solidFill>
                  <a:schemeClr val="bg1"/>
                </a:solidFill>
              </a:rPr>
              <a:t>U.S. Election Assistance Commission</a:t>
            </a:r>
          </a:p>
          <a:p>
            <a:pPr marL="111125"/>
            <a:endParaRPr lang="en-US" b="1" dirty="0">
              <a:solidFill>
                <a:schemeClr val="bg1"/>
              </a:solidFill>
            </a:endParaRPr>
          </a:p>
          <a:p>
            <a:pPr marL="111125"/>
            <a:endParaRPr lang="en-US" sz="1400" b="1" dirty="0">
              <a:solidFill>
                <a:schemeClr val="bg1"/>
              </a:solidFill>
            </a:endParaRPr>
          </a:p>
          <a:p>
            <a:pPr marL="111125"/>
            <a:r>
              <a:rPr lang="en-US" sz="1400" b="1" dirty="0" smtClean="0">
                <a:solidFill>
                  <a:schemeClr val="bg1"/>
                </a:solidFill>
              </a:rPr>
              <a:t>Henry Balta</a:t>
            </a:r>
          </a:p>
          <a:p>
            <a:pPr marL="111125"/>
            <a:r>
              <a:rPr lang="en-US" sz="1000" dirty="0" smtClean="0">
                <a:solidFill>
                  <a:schemeClr val="bg1"/>
                </a:solidFill>
              </a:rPr>
              <a:t>Senior </a:t>
            </a:r>
            <a:r>
              <a:rPr lang="en-US" sz="1000" dirty="0">
                <a:solidFill>
                  <a:schemeClr val="bg1"/>
                </a:solidFill>
              </a:rPr>
              <a:t>Associate C.I.O</a:t>
            </a:r>
            <a:endParaRPr lang="en-US" sz="1000" b="1" dirty="0" smtClean="0">
              <a:solidFill>
                <a:schemeClr val="bg1"/>
              </a:solidFill>
            </a:endParaRPr>
          </a:p>
          <a:p>
            <a:pPr marL="111125"/>
            <a:r>
              <a:rPr lang="en-US" sz="1000" dirty="0" smtClean="0">
                <a:solidFill>
                  <a:schemeClr val="bg1"/>
                </a:solidFill>
              </a:rPr>
              <a:t>Los Angeles County </a:t>
            </a:r>
            <a:endParaRPr lang="en-US" sz="1200" b="1" dirty="0">
              <a:solidFill>
                <a:schemeClr val="bg1"/>
              </a:solidFill>
            </a:endParaRPr>
          </a:p>
          <a:p>
            <a:endParaRPr lang="en-US" sz="1200" dirty="0" smtClean="0">
              <a:solidFill>
                <a:schemeClr val="bg1"/>
              </a:solidFill>
            </a:endParaRPr>
          </a:p>
          <a:p>
            <a:endParaRPr lang="en-US" dirty="0"/>
          </a:p>
          <a:p>
            <a:endParaRPr lang="en-US" dirty="0"/>
          </a:p>
        </p:txBody>
      </p:sp>
      <p:pic>
        <p:nvPicPr>
          <p:cNvPr id="1026" name="Picture 2" descr="C:\Users\E609574\Desktop\member_tac_henry_bal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686" y="5787068"/>
            <a:ext cx="577940" cy="6880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609574\Desktop\member_tac_diane_cordry_gold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101" y="1905000"/>
            <a:ext cx="577939" cy="688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609574\Desktop\member_tac_joseph_lorenzo_h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67" y="2891951"/>
            <a:ext cx="577744" cy="6877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609574\Desktop\member_tac_michael_byr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10" y="3867812"/>
            <a:ext cx="576072"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609574\Desktop\member_tac_joshua_frankl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784" y="4800600"/>
            <a:ext cx="590523" cy="7030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609574\Desktop\member_tac_brian_j_hanco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9687" y="4783188"/>
            <a:ext cx="603676" cy="718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609574\Desktop\member_tac_jared_marcott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5736" y="990600"/>
            <a:ext cx="577939" cy="68802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E609574\Desktop\member_tac_pamela_w_smith.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6012" y="1904998"/>
            <a:ext cx="577939" cy="6880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609574\Desktop\member_tac_noel_runya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2340" y="2891204"/>
            <a:ext cx="578371" cy="68853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E609574\Desktop\member_tac_charles_stewart_ii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2340" y="3864935"/>
            <a:ext cx="568349" cy="6766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E609574\Desktop\member_tac_david_wagn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8072" y="1040746"/>
            <a:ext cx="574039" cy="68338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E609574\Desktop\member_tac_rich_sanchez.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8010" y="5723795"/>
            <a:ext cx="631089" cy="75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0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DL_Presentation_10-9-reg.thmx</Template>
  <TotalTime>1652</TotalTime>
  <Words>431</Words>
  <Application>Microsoft Office PowerPoint</Application>
  <PresentationFormat>On-screen Show (4:3)</PresentationFormat>
  <Paragraphs>222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Voting Systems  Assessment Project Los Angeles County Registrar-Recorder/County Clerk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Systems Assessment Project</dc:title>
  <dc:creator>Monica Flores</dc:creator>
  <cp:lastModifiedBy>David Liebler</cp:lastModifiedBy>
  <cp:revision>174</cp:revision>
  <cp:lastPrinted>2014-04-16T19:23:37Z</cp:lastPrinted>
  <dcterms:created xsi:type="dcterms:W3CDTF">2014-01-27T04:39:25Z</dcterms:created>
  <dcterms:modified xsi:type="dcterms:W3CDTF">2014-05-16T21:07:52Z</dcterms:modified>
</cp:coreProperties>
</file>