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4" r:id="rId2"/>
    <p:sldId id="275" r:id="rId3"/>
    <p:sldId id="279" r:id="rId4"/>
    <p:sldId id="263" r:id="rId5"/>
    <p:sldId id="280" r:id="rId6"/>
    <p:sldId id="261" r:id="rId7"/>
    <p:sldId id="281" r:id="rId8"/>
    <p:sldId id="260" r:id="rId9"/>
    <p:sldId id="257" r:id="rId10"/>
    <p:sldId id="266" r:id="rId11"/>
    <p:sldId id="278" r:id="rId12"/>
    <p:sldId id="268" r:id="rId13"/>
    <p:sldId id="258" r:id="rId14"/>
    <p:sldId id="269" r:id="rId15"/>
    <p:sldId id="259" r:id="rId16"/>
    <p:sldId id="270" r:id="rId17"/>
    <p:sldId id="265" r:id="rId18"/>
    <p:sldId id="271" r:id="rId19"/>
    <p:sldId id="282" r:id="rId20"/>
    <p:sldId id="272" r:id="rId21"/>
    <p:sldId id="284" r:id="rId22"/>
    <p:sldId id="27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96259-D431-4BF5-8102-46E208C3431B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CFFB-F513-4651-9D7D-439B96577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D19F1-9F56-4E7B-91CC-247B481C31C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D19F1-9F56-4E7B-91CC-247B481C31C2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449B-85A4-4BB0-983D-61C5102CAB6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Verdana"/>
                <a:cs typeface="Verdana"/>
              </a:rPr>
              <a:t>It’s a WRAP:</a:t>
            </a:r>
            <a:br>
              <a:rPr lang="en-US" dirty="0" smtClean="0">
                <a:ea typeface="Verdana"/>
                <a:cs typeface="Verdana"/>
              </a:rPr>
            </a:br>
            <a:r>
              <a:rPr lang="en-US" dirty="0" smtClean="0">
                <a:ea typeface="Verdana"/>
                <a:cs typeface="Verdana"/>
              </a:rPr>
              <a:t/>
            </a:r>
            <a:br>
              <a:rPr lang="en-US" dirty="0" smtClean="0">
                <a:ea typeface="Verdana"/>
                <a:cs typeface="Verdana"/>
              </a:rPr>
            </a:br>
            <a:r>
              <a:rPr lang="en-US" sz="3600" dirty="0" smtClean="0">
                <a:ea typeface="Verdana"/>
                <a:cs typeface="Verdana"/>
              </a:rPr>
              <a:t>Solano’s</a:t>
            </a:r>
            <a:br>
              <a:rPr lang="en-US" sz="3600" dirty="0" smtClean="0">
                <a:ea typeface="Verdana"/>
                <a:cs typeface="Verdana"/>
              </a:rPr>
            </a:br>
            <a:r>
              <a:rPr lang="en-US" sz="3600" dirty="0" smtClean="0">
                <a:ea typeface="Verdana"/>
                <a:cs typeface="Verdana"/>
              </a:rPr>
              <a:t> Women’s Reentry Achievement Program</a:t>
            </a:r>
            <a:r>
              <a:rPr lang="en-US" dirty="0">
                <a:ea typeface="Verdana"/>
                <a:cs typeface="Verdana"/>
              </a:rPr>
              <a:t/>
            </a:r>
            <a:br>
              <a:rPr lang="en-US" dirty="0">
                <a:ea typeface="Verdana"/>
                <a:cs typeface="Verdana"/>
              </a:rPr>
            </a:br>
            <a:r>
              <a:rPr lang="en-US" dirty="0">
                <a:ea typeface="Verdana"/>
                <a:cs typeface="Verdana"/>
              </a:rPr>
              <a:t> </a:t>
            </a:r>
            <a:br>
              <a:rPr lang="en-US" dirty="0">
                <a:ea typeface="Verdana"/>
                <a:cs typeface="Verdana"/>
              </a:rPr>
            </a:br>
            <a:r>
              <a:rPr lang="en-US" sz="2700" dirty="0">
                <a:ea typeface="Verdana"/>
                <a:cs typeface="Verdana"/>
              </a:rPr>
              <a:t>Stephan Betz, Ph.D</a:t>
            </a:r>
            <a:r>
              <a:rPr lang="en-US" sz="2700" dirty="0" smtClean="0">
                <a:ea typeface="Verdana"/>
                <a:cs typeface="Verdana"/>
              </a:rPr>
              <a:t>.</a:t>
            </a:r>
            <a:endParaRPr lang="en-US" dirty="0">
              <a:ea typeface="Verdana"/>
              <a:cs typeface="Verdana"/>
            </a:endParaRPr>
          </a:p>
          <a:p>
            <a:r>
              <a:rPr lang="en-US" sz="2700" dirty="0" smtClean="0">
                <a:ea typeface="Verdana"/>
                <a:cs typeface="Verdana"/>
              </a:rPr>
              <a:t>Lt. Mitchell </a:t>
            </a:r>
            <a:r>
              <a:rPr lang="en-US" sz="2700" dirty="0">
                <a:ea typeface="Verdana"/>
                <a:cs typeface="Verdana"/>
              </a:rPr>
              <a:t>Mashburn</a:t>
            </a:r>
            <a:endParaRPr lang="en-US" dirty="0">
              <a:ea typeface="Verdana"/>
              <a:cs typeface="Verdana"/>
            </a:endParaRPr>
          </a:p>
          <a:p>
            <a:r>
              <a:rPr lang="en-US" sz="2700" dirty="0" err="1" smtClean="0">
                <a:ea typeface="Verdana"/>
                <a:cs typeface="Verdana"/>
              </a:rPr>
              <a:t>Capt</a:t>
            </a:r>
            <a:r>
              <a:rPr lang="en-US" sz="2700" dirty="0" smtClean="0">
                <a:ea typeface="Verdana"/>
                <a:cs typeface="Verdana"/>
              </a:rPr>
              <a:t> Gary Faulkner</a:t>
            </a:r>
            <a:br>
              <a:rPr lang="en-US" sz="2700" dirty="0" smtClean="0">
                <a:ea typeface="Verdana"/>
                <a:cs typeface="Verdana"/>
              </a:rPr>
            </a:br>
            <a:r>
              <a:rPr lang="en-US" sz="2700" dirty="0" smtClean="0">
                <a:ea typeface="Verdana"/>
                <a:cs typeface="Verdana"/>
              </a:rPr>
              <a:t>Pat </a:t>
            </a:r>
            <a:r>
              <a:rPr lang="en-US" sz="2700" dirty="0">
                <a:ea typeface="Verdana"/>
                <a:cs typeface="Verdana"/>
              </a:rPr>
              <a:t>Nicodemus</a:t>
            </a:r>
            <a:br>
              <a:rPr lang="en-US" sz="2700" dirty="0">
                <a:ea typeface="Verdana"/>
                <a:cs typeface="Verdana"/>
              </a:rPr>
            </a:br>
            <a:r>
              <a:rPr lang="en-US" sz="2700" dirty="0">
                <a:ea typeface="Verdana"/>
                <a:cs typeface="Verdana"/>
              </a:rPr>
              <a:t/>
            </a:r>
            <a:br>
              <a:rPr lang="en-US" sz="2700" dirty="0">
                <a:ea typeface="Verdana"/>
                <a:cs typeface="Verdana"/>
              </a:rPr>
            </a:br>
            <a:r>
              <a:rPr lang="en-US" sz="2700" dirty="0">
                <a:ea typeface="Verdana"/>
                <a:cs typeface="Verdana"/>
              </a:rPr>
              <a:t> 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104" y="5087860"/>
            <a:ext cx="7117180" cy="861420"/>
          </a:xfrm>
        </p:spPr>
        <p:txBody>
          <a:bodyPr>
            <a:normAutofit/>
          </a:bodyPr>
          <a:lstStyle/>
          <a:p>
            <a:r>
              <a:rPr lang="en-US" sz="2700" dirty="0">
                <a:ea typeface="Verdana"/>
                <a:cs typeface="Verdana"/>
              </a:rPr>
              <a:t>CSAC Conference 2013</a:t>
            </a:r>
          </a:p>
        </p:txBody>
      </p:sp>
    </p:spTree>
    <p:extLst>
      <p:ext uri="{BB962C8B-B14F-4D97-AF65-F5344CB8AC3E}">
        <p14:creationId xmlns:p14="http://schemas.microsoft.com/office/powerpoint/2010/main" val="29797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EBP = reduced recidivism </a:t>
            </a:r>
            <a:endParaRPr lang="en-US" sz="3600" dirty="0" smtClean="0"/>
          </a:p>
          <a:p>
            <a:r>
              <a:rPr lang="en-US" sz="3600" dirty="0" smtClean="0"/>
              <a:t>One </a:t>
            </a:r>
            <a:r>
              <a:rPr lang="en-US" sz="3600" dirty="0"/>
              <a:t>face </a:t>
            </a:r>
            <a:r>
              <a:rPr lang="en-US" sz="3600" dirty="0" smtClean="0"/>
              <a:t>= one </a:t>
            </a:r>
            <a:r>
              <a:rPr lang="en-US" sz="3600" dirty="0"/>
              <a:t>program</a:t>
            </a:r>
          </a:p>
          <a:p>
            <a:r>
              <a:rPr lang="en-US" sz="3600" dirty="0"/>
              <a:t>Practice </a:t>
            </a:r>
            <a:r>
              <a:rPr lang="en-US" sz="3600" dirty="0" smtClean="0"/>
              <a:t>vs. framework: Women’s Risk and Needs Assessment, Helping Women Recover, Beyond Trauma (Covington)</a:t>
            </a:r>
            <a:endParaRPr lang="en-US" sz="3600" dirty="0"/>
          </a:p>
          <a:p>
            <a:r>
              <a:rPr lang="en-US" sz="3600" dirty="0"/>
              <a:t>Fidelity </a:t>
            </a:r>
            <a:r>
              <a:rPr lang="en-US" sz="3600" dirty="0" smtClean="0"/>
              <a:t>vs. </a:t>
            </a:r>
            <a:r>
              <a:rPr lang="en-US" sz="3600" dirty="0"/>
              <a:t>subject matter expert</a:t>
            </a:r>
          </a:p>
          <a:p>
            <a:r>
              <a:rPr lang="en-US" sz="3600" dirty="0"/>
              <a:t>Agreement on one practice  across agencies</a:t>
            </a:r>
          </a:p>
          <a:p>
            <a:r>
              <a:rPr lang="en-US" sz="3600" dirty="0"/>
              <a:t>From " I am here and you are there " to " we are here </a:t>
            </a:r>
            <a:r>
              <a:rPr lang="en-US" sz="3600" dirty="0" smtClean="0"/>
              <a:t>"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- (3) Evidence Based Practices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33010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(4) Components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release planning</a:t>
            </a:r>
          </a:p>
          <a:p>
            <a:r>
              <a:rPr lang="en-US" dirty="0"/>
              <a:t>Triaged services</a:t>
            </a:r>
          </a:p>
          <a:p>
            <a:r>
              <a:rPr lang="en-US" dirty="0"/>
              <a:t>Self sufficient learning Helping Women Recover</a:t>
            </a:r>
          </a:p>
          <a:p>
            <a:r>
              <a:rPr lang="en-US" dirty="0"/>
              <a:t>Three legged </a:t>
            </a:r>
            <a:r>
              <a:rPr lang="en-US" dirty="0" smtClean="0"/>
              <a:t>stool: Employment, Housing, Health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26279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(5) - Key </a:t>
            </a:r>
            <a:r>
              <a:rPr lang="en-US" dirty="0"/>
              <a:t>Stakeholders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Solano Reentry Council and strategic plan</a:t>
            </a:r>
          </a:p>
          <a:p>
            <a:r>
              <a:rPr lang="en-US" dirty="0"/>
              <a:t>Sheriff, Health and Social Services</a:t>
            </a:r>
          </a:p>
          <a:p>
            <a:r>
              <a:rPr lang="en-US" dirty="0"/>
              <a:t>Public Defender, District Attorney</a:t>
            </a:r>
          </a:p>
          <a:p>
            <a:r>
              <a:rPr lang="en-US" dirty="0"/>
              <a:t>U.S. Department of Justice</a:t>
            </a:r>
          </a:p>
          <a:p>
            <a:r>
              <a:rPr lang="en-US" dirty="0"/>
              <a:t>UCLA</a:t>
            </a:r>
          </a:p>
          <a:p>
            <a:r>
              <a:rPr lang="en-US" dirty="0"/>
              <a:t>Solano Reentry Council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23307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Savings: Social Return on Investment including savings -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 </a:t>
            </a:r>
            <a:r>
              <a:rPr lang="en-US" dirty="0"/>
              <a:t>costs </a:t>
            </a:r>
            <a:r>
              <a:rPr lang="en-US" dirty="0" smtClean="0"/>
              <a:t>$1.4 M </a:t>
            </a:r>
            <a:r>
              <a:rPr lang="en-US" dirty="0"/>
              <a:t>for the period from November 2010 </a:t>
            </a:r>
            <a:r>
              <a:rPr lang="en-US" dirty="0" smtClean="0"/>
              <a:t>– October 2013</a:t>
            </a:r>
          </a:p>
          <a:p>
            <a:r>
              <a:rPr lang="en-US" dirty="0" smtClean="0"/>
              <a:t>28</a:t>
            </a:r>
            <a:r>
              <a:rPr lang="en-US" dirty="0"/>
              <a:t>% </a:t>
            </a:r>
            <a:r>
              <a:rPr lang="en-US" dirty="0" smtClean="0"/>
              <a:t>of cost data evaluation</a:t>
            </a:r>
          </a:p>
          <a:p>
            <a:r>
              <a:rPr lang="en-US" dirty="0" smtClean="0"/>
              <a:t>Recidivism </a:t>
            </a:r>
            <a:r>
              <a:rPr lang="en-US" dirty="0"/>
              <a:t>rate of 19% compared to the control group’s 48</a:t>
            </a:r>
            <a:r>
              <a:rPr lang="en-US" dirty="0" smtClean="0"/>
              <a:t>%,</a:t>
            </a:r>
          </a:p>
          <a:p>
            <a:r>
              <a:rPr lang="en-US" dirty="0" smtClean="0"/>
              <a:t>Cost </a:t>
            </a:r>
            <a:r>
              <a:rPr lang="en-US" dirty="0"/>
              <a:t>savings </a:t>
            </a:r>
            <a:r>
              <a:rPr lang="en-US" dirty="0" smtClean="0"/>
              <a:t>approx. $1.1 M</a:t>
            </a:r>
          </a:p>
          <a:p>
            <a:r>
              <a:rPr lang="en-US" dirty="0" smtClean="0"/>
              <a:t>Earned </a:t>
            </a:r>
            <a:r>
              <a:rPr lang="en-US" dirty="0"/>
              <a:t>income amounting to $</a:t>
            </a:r>
            <a:r>
              <a:rPr lang="en-US" dirty="0" smtClean="0"/>
              <a:t>196,000</a:t>
            </a:r>
          </a:p>
          <a:p>
            <a:r>
              <a:rPr lang="en-US" dirty="0" smtClean="0"/>
              <a:t>SROI = 92.8%.</a:t>
            </a:r>
          </a:p>
          <a:p>
            <a:r>
              <a:rPr lang="en-US" dirty="0" smtClean="0"/>
              <a:t>Total True Cost:   $0.1 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38889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Savings: </a:t>
            </a:r>
            <a:r>
              <a:rPr lang="en-US" dirty="0" smtClean="0"/>
              <a:t>Compare future in 10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48% Recidivism Rate: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Starting point: Current Cost =                                        $ 1.3 M, </a:t>
            </a:r>
          </a:p>
          <a:p>
            <a:r>
              <a:rPr lang="en-US" dirty="0" smtClean="0"/>
              <a:t>Cost of placing children in foster care, children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adopting </a:t>
            </a:r>
            <a:r>
              <a:rPr lang="en-US" dirty="0" err="1" smtClean="0"/>
              <a:t>criminogenic</a:t>
            </a:r>
            <a:r>
              <a:rPr lang="en-US" dirty="0" smtClean="0"/>
              <a:t> behaviors:                                 $ 1.5 M</a:t>
            </a:r>
          </a:p>
          <a:p>
            <a:r>
              <a:rPr lang="en-US" dirty="0" smtClean="0"/>
              <a:t>Add cost of repeated recidivism (rate: 48%)               $ 1.8 M </a:t>
            </a:r>
          </a:p>
          <a:p>
            <a:pPr marL="0" indent="0">
              <a:buNone/>
            </a:pPr>
            <a:r>
              <a:rPr lang="en-US" dirty="0" smtClean="0"/>
              <a:t>						_______________</a:t>
            </a:r>
          </a:p>
          <a:p>
            <a:r>
              <a:rPr lang="en-US" dirty="0" smtClean="0"/>
              <a:t>Total Cost </a:t>
            </a:r>
            <a:r>
              <a:rPr lang="en-US" dirty="0" err="1" smtClean="0"/>
              <a:t>incl</a:t>
            </a:r>
            <a:r>
              <a:rPr lang="en-US" dirty="0" smtClean="0"/>
              <a:t> current cost:                                            $ 4.6 M</a:t>
            </a:r>
          </a:p>
          <a:p>
            <a:pPr marL="0" indent="0">
              <a:buNone/>
            </a:pPr>
            <a:r>
              <a:rPr lang="en-US" b="1" dirty="0" smtClean="0"/>
              <a:t>WRAP 19 % recidivism rate:</a:t>
            </a:r>
          </a:p>
          <a:p>
            <a:r>
              <a:rPr lang="en-US" dirty="0" smtClean="0"/>
              <a:t>Cost + Avoided Cost = </a:t>
            </a:r>
            <a:r>
              <a:rPr lang="en-US" dirty="0"/>
              <a:t>$1.4 </a:t>
            </a:r>
            <a:r>
              <a:rPr lang="en-US" dirty="0" smtClean="0"/>
              <a:t>M - $1.3 M =                     $ 0.1 M </a:t>
            </a:r>
            <a:endParaRPr lang="en-US" dirty="0"/>
          </a:p>
          <a:p>
            <a:r>
              <a:rPr lang="en-US" dirty="0" smtClean="0"/>
              <a:t>Cost of placing children in foster care, </a:t>
            </a:r>
            <a:r>
              <a:rPr lang="en-US" dirty="0"/>
              <a:t>children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adopting </a:t>
            </a:r>
            <a:r>
              <a:rPr lang="en-US" dirty="0" err="1"/>
              <a:t>criminogenic</a:t>
            </a:r>
            <a:r>
              <a:rPr lang="en-US" dirty="0"/>
              <a:t> </a:t>
            </a:r>
            <a:r>
              <a:rPr lang="en-US" dirty="0" smtClean="0"/>
              <a:t>behaviors:                                 $ 0.4 M</a:t>
            </a:r>
          </a:p>
          <a:p>
            <a:r>
              <a:rPr lang="en-US" dirty="0"/>
              <a:t>Add cost of repeated recidivism (rate: </a:t>
            </a:r>
            <a:r>
              <a:rPr lang="en-US" dirty="0" smtClean="0"/>
              <a:t>19%) </a:t>
            </a:r>
            <a:r>
              <a:rPr lang="en-US" dirty="0"/>
              <a:t>among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Solano </a:t>
            </a:r>
            <a:r>
              <a:rPr lang="en-US" dirty="0"/>
              <a:t>women </a:t>
            </a:r>
            <a:r>
              <a:rPr lang="en-US" dirty="0" smtClean="0"/>
              <a:t>                                                                  $ 0.5 M</a:t>
            </a:r>
          </a:p>
          <a:p>
            <a:pPr marL="0" indent="0">
              <a:buNone/>
            </a:pPr>
            <a:r>
              <a:rPr lang="en-US" dirty="0" smtClean="0"/>
              <a:t> 						________________</a:t>
            </a:r>
            <a:endParaRPr lang="en-US" dirty="0"/>
          </a:p>
          <a:p>
            <a:r>
              <a:rPr lang="en-US" dirty="0" smtClean="0"/>
              <a:t>Total Cost:                                                                           $ 1.0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19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7211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Savings: </a:t>
            </a:r>
            <a:r>
              <a:rPr lang="en-US" dirty="0" smtClean="0"/>
              <a:t>Compare future in 10 years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28192"/>
            <a:ext cx="8568952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48% Recidivism Rate: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Total Cost </a:t>
            </a:r>
            <a:r>
              <a:rPr lang="en-US" dirty="0" err="1" smtClean="0"/>
              <a:t>incl</a:t>
            </a:r>
            <a:r>
              <a:rPr lang="en-US" dirty="0" smtClean="0"/>
              <a:t> current cost:                        $4.6 M</a:t>
            </a:r>
          </a:p>
          <a:p>
            <a:pPr marL="0" indent="0">
              <a:buNone/>
            </a:pPr>
            <a:r>
              <a:rPr lang="en-US" b="1" dirty="0" smtClean="0"/>
              <a:t>WRAP 19 % recidivism rate:</a:t>
            </a:r>
          </a:p>
          <a:p>
            <a:r>
              <a:rPr lang="en-US" dirty="0" smtClean="0"/>
              <a:t>Total True Cost:                                             $ 1.0 M</a:t>
            </a:r>
          </a:p>
          <a:p>
            <a:r>
              <a:rPr lang="en-US" dirty="0" smtClean="0"/>
              <a:t>Savings:                                                          $ 3.6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0" cy="6885384"/>
          </a:xfrm>
        </p:spPr>
      </p:pic>
    </p:spTree>
    <p:extLst>
      <p:ext uri="{BB962C8B-B14F-4D97-AF65-F5344CB8AC3E}">
        <p14:creationId xmlns:p14="http://schemas.microsoft.com/office/powerpoint/2010/main" val="807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sjbetz@solanocounty.com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4624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</a:t>
            </a:r>
            <a:r>
              <a:rPr lang="en-US" sz="4400" dirty="0"/>
              <a:t>evidence-based practices that address women's traumatic experiences reduces recidivism among women and cuts the intergenerational cycle that can pass down </a:t>
            </a:r>
            <a:r>
              <a:rPr lang="en-US" sz="4400" dirty="0" err="1"/>
              <a:t>criminogenic</a:t>
            </a:r>
            <a:r>
              <a:rPr lang="en-US" sz="4400" dirty="0"/>
              <a:t> behaviors to their </a:t>
            </a:r>
            <a:r>
              <a:rPr lang="en-US" sz="4400" u="sng" dirty="0"/>
              <a:t>children</a:t>
            </a:r>
            <a:r>
              <a:rPr lang="en-US" sz="4400" dirty="0"/>
              <a:t>. 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Problem -&gt; solutions -&gt; savings.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88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Traumatic </a:t>
            </a:r>
            <a:r>
              <a:rPr lang="en-US" dirty="0"/>
              <a:t>experiences </a:t>
            </a:r>
            <a:r>
              <a:rPr lang="en-US" dirty="0" smtClean="0"/>
              <a:t>-&gt; </a:t>
            </a:r>
            <a:r>
              <a:rPr lang="en-US" dirty="0" err="1" smtClean="0"/>
              <a:t>Criminogenic</a:t>
            </a:r>
            <a:r>
              <a:rPr lang="en-US" dirty="0" smtClean="0"/>
              <a:t> behaviors. </a:t>
            </a:r>
          </a:p>
          <a:p>
            <a:r>
              <a:rPr lang="en-US" dirty="0" smtClean="0"/>
              <a:t>Re - entry = re – abuse.</a:t>
            </a:r>
          </a:p>
          <a:p>
            <a:r>
              <a:rPr lang="en-US" dirty="0" smtClean="0"/>
              <a:t>Riskier </a:t>
            </a:r>
            <a:r>
              <a:rPr lang="en-US" dirty="0"/>
              <a:t>substance abuse </a:t>
            </a:r>
            <a:r>
              <a:rPr lang="en-US" dirty="0" smtClean="0"/>
              <a:t>behaviors -&gt; detriment </a:t>
            </a:r>
            <a:r>
              <a:rPr lang="en-US" dirty="0"/>
              <a:t>to </a:t>
            </a:r>
            <a:r>
              <a:rPr lang="en-US" dirty="0" smtClean="0"/>
              <a:t>social </a:t>
            </a:r>
            <a:r>
              <a:rPr lang="en-US" dirty="0"/>
              <a:t>network. 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assessment tools address men's </a:t>
            </a:r>
            <a:r>
              <a:rPr lang="en-US" dirty="0" err="1"/>
              <a:t>criminogenic</a:t>
            </a:r>
            <a:r>
              <a:rPr lang="en-US" dirty="0"/>
              <a:t> risks and needs, but not those of women.  </a:t>
            </a:r>
            <a:endParaRPr lang="en-US" dirty="0" smtClean="0"/>
          </a:p>
          <a:p>
            <a:r>
              <a:rPr lang="en-US" dirty="0" smtClean="0"/>
              <a:t>Female </a:t>
            </a:r>
            <a:r>
              <a:rPr lang="en-US" dirty="0"/>
              <a:t>prison </a:t>
            </a:r>
            <a:r>
              <a:rPr lang="en-US" dirty="0" smtClean="0"/>
              <a:t>/ jail population </a:t>
            </a:r>
            <a:r>
              <a:rPr lang="en-US" dirty="0"/>
              <a:t>has been steadily increasing. </a:t>
            </a:r>
          </a:p>
        </p:txBody>
      </p:sp>
    </p:spTree>
    <p:extLst>
      <p:ext uri="{BB962C8B-B14F-4D97-AF65-F5344CB8AC3E}">
        <p14:creationId xmlns:p14="http://schemas.microsoft.com/office/powerpoint/2010/main" val="7923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Solutions: (1)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400600"/>
          </a:xfrm>
        </p:spPr>
        <p:txBody>
          <a:bodyPr>
            <a:noAutofit/>
          </a:bodyPr>
          <a:lstStyle/>
          <a:p>
            <a:r>
              <a:rPr lang="en-US" sz="2900" dirty="0" smtClean="0"/>
              <a:t>November 2010: system-wide training</a:t>
            </a:r>
          </a:p>
          <a:p>
            <a:r>
              <a:rPr lang="en-US" sz="2900" dirty="0" smtClean="0"/>
              <a:t>Served 249 </a:t>
            </a:r>
            <a:r>
              <a:rPr lang="en-US" sz="2900" dirty="0"/>
              <a:t>women as of </a:t>
            </a:r>
            <a:r>
              <a:rPr lang="en-US" sz="2900" dirty="0" smtClean="0"/>
              <a:t>October 31, 2013.</a:t>
            </a:r>
          </a:p>
          <a:p>
            <a:r>
              <a:rPr lang="en-US" sz="2900" dirty="0" smtClean="0"/>
              <a:t>77 women graduated into </a:t>
            </a:r>
            <a:r>
              <a:rPr lang="en-US" sz="2900" dirty="0"/>
              <a:t>an alumni </a:t>
            </a:r>
            <a:r>
              <a:rPr lang="en-US" sz="2900" dirty="0" smtClean="0"/>
              <a:t>program</a:t>
            </a:r>
          </a:p>
          <a:p>
            <a:r>
              <a:rPr lang="en-US" sz="2900" dirty="0" smtClean="0"/>
              <a:t>65 discharges – incomplete, did not recidivate</a:t>
            </a:r>
          </a:p>
          <a:p>
            <a:r>
              <a:rPr lang="en-US" sz="2900" dirty="0" smtClean="0"/>
              <a:t>47 discharges, - incomplete, recidivated</a:t>
            </a:r>
          </a:p>
          <a:p>
            <a:r>
              <a:rPr lang="en-US" sz="2900" dirty="0" smtClean="0"/>
              <a:t>60 women currently active in program</a:t>
            </a:r>
          </a:p>
          <a:p>
            <a:r>
              <a:rPr lang="en-US" sz="2900" dirty="0" smtClean="0"/>
              <a:t>National </a:t>
            </a:r>
            <a:r>
              <a:rPr lang="en-US" sz="2900" dirty="0"/>
              <a:t>demonstration project </a:t>
            </a:r>
            <a:r>
              <a:rPr lang="en-US" sz="2900" dirty="0" smtClean="0"/>
              <a:t>U.S</a:t>
            </a:r>
            <a:r>
              <a:rPr lang="en-US" sz="2900" dirty="0"/>
              <a:t>. </a:t>
            </a:r>
            <a:r>
              <a:rPr lang="en-US" sz="2900" dirty="0" smtClean="0"/>
              <a:t>Dept. </a:t>
            </a:r>
            <a:r>
              <a:rPr lang="en-US" sz="2900" dirty="0"/>
              <a:t>of </a:t>
            </a:r>
            <a:r>
              <a:rPr lang="en-US" sz="2900" dirty="0" smtClean="0"/>
              <a:t>Justice </a:t>
            </a:r>
          </a:p>
          <a:p>
            <a:r>
              <a:rPr lang="en-US" sz="2900" dirty="0" smtClean="0"/>
              <a:t>3 independent evaluators: UCLA, RTI International, The </a:t>
            </a:r>
            <a:r>
              <a:rPr lang="en-US" sz="2900" dirty="0"/>
              <a:t>Urban </a:t>
            </a:r>
            <a:r>
              <a:rPr lang="en-US" sz="2900" dirty="0" smtClean="0"/>
              <a:t>Institute, currently evaluating </a:t>
            </a:r>
            <a:r>
              <a:rPr lang="en-US" sz="2900" dirty="0"/>
              <a:t>as a </a:t>
            </a:r>
            <a:r>
              <a:rPr lang="en-US" sz="2900" dirty="0" smtClean="0"/>
              <a:t>potential national model</a:t>
            </a:r>
          </a:p>
          <a:p>
            <a:r>
              <a:rPr lang="en-US" sz="2900" dirty="0" smtClean="0"/>
              <a:t>Strong support from Solano Sheriff </a:t>
            </a:r>
          </a:p>
          <a:p>
            <a:r>
              <a:rPr lang="en-US" sz="2900" dirty="0"/>
              <a:t>S</a:t>
            </a:r>
            <a:r>
              <a:rPr lang="en-US" sz="2900" dirty="0" smtClean="0"/>
              <a:t>ervices </a:t>
            </a:r>
            <a:r>
              <a:rPr lang="en-US" sz="2900" dirty="0"/>
              <a:t>leading from jail to the </a:t>
            </a:r>
            <a:r>
              <a:rPr lang="en-US" sz="2900" dirty="0" smtClean="0"/>
              <a:t>community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322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14593" y="-171400"/>
            <a:ext cx="8229601" cy="1143000"/>
          </a:xfrm>
        </p:spPr>
        <p:txBody>
          <a:bodyPr/>
          <a:lstStyle/>
          <a:p>
            <a:r>
              <a:rPr lang="en-US" dirty="0" smtClean="0"/>
              <a:t>Solutions: (2) Principles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229602" cy="4525963"/>
          </a:xfrm>
        </p:spPr>
        <p:txBody>
          <a:bodyPr>
            <a:noAutofit/>
          </a:bodyPr>
          <a:lstStyle/>
          <a:p>
            <a:r>
              <a:rPr lang="en-US" sz="3600" dirty="0"/>
              <a:t>Voice of the customer : gender responsive, trauma informed, passion responsive</a:t>
            </a:r>
          </a:p>
          <a:p>
            <a:r>
              <a:rPr lang="en-US" sz="3600" dirty="0"/>
              <a:t>Assign resources by risk, need, and return on investment</a:t>
            </a:r>
          </a:p>
          <a:p>
            <a:r>
              <a:rPr lang="en-US" sz="3600" dirty="0"/>
              <a:t>Multi generational long term approach</a:t>
            </a:r>
          </a:p>
          <a:p>
            <a:r>
              <a:rPr lang="en-US" sz="3600" dirty="0"/>
              <a:t>Fidelity to evidence based practices system wide</a:t>
            </a:r>
          </a:p>
          <a:p>
            <a:r>
              <a:rPr lang="en-US" sz="3600" dirty="0" smtClean="0"/>
              <a:t>A “Who cares” </a:t>
            </a:r>
            <a:r>
              <a:rPr lang="en-US" sz="3600" dirty="0"/>
              <a:t>network,  no wrong door</a:t>
            </a:r>
          </a:p>
          <a:p>
            <a:r>
              <a:rPr lang="en-US" sz="3600" dirty="0" smtClean="0"/>
              <a:t>“One face”</a:t>
            </a:r>
            <a:endParaRPr lang="en-US" sz="3600" dirty="0"/>
          </a:p>
          <a:p>
            <a:r>
              <a:rPr lang="en-US" sz="3600" dirty="0">
                <a:solidFill>
                  <a:schemeClr val="bg1"/>
                </a:solidFill>
              </a:rPr>
              <a:t>Concurrent measures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524</Words>
  <Application>Microsoft Office PowerPoint</Application>
  <PresentationFormat>On-screen Show (4:3)</PresentationFormat>
  <Paragraphs>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It’s a WRAP:  Solano’s  Women’s Reentry Achievement Program   Stephan Betz, Ph.D. Lt. Mitchell Mashburn Capt Gary Faulkner Pat Nicodemus   </vt:lpstr>
      <vt:lpstr>PowerPoint Presentation</vt:lpstr>
      <vt:lpstr>PowerPoint Presentation</vt:lpstr>
      <vt:lpstr>PowerPoint Presentation</vt:lpstr>
      <vt:lpstr>Problem</vt:lpstr>
      <vt:lpstr>PowerPoint Presentation</vt:lpstr>
      <vt:lpstr>Solutions: (1) Status</vt:lpstr>
      <vt:lpstr>PowerPoint Presentation</vt:lpstr>
      <vt:lpstr>Solutions: (2) Principles</vt:lpstr>
      <vt:lpstr>PowerPoint Presentation</vt:lpstr>
      <vt:lpstr>Solutions - (3) Evidence Based Practices </vt:lpstr>
      <vt:lpstr>PowerPoint Presentation</vt:lpstr>
      <vt:lpstr>Solutions – (4) Components</vt:lpstr>
      <vt:lpstr>PowerPoint Presentation</vt:lpstr>
      <vt:lpstr>Solutions (5) - Key Stakeholders</vt:lpstr>
      <vt:lpstr>PowerPoint Presentation</vt:lpstr>
      <vt:lpstr>Savings: Social Return on Investment including savings - Now</vt:lpstr>
      <vt:lpstr>PowerPoint Presentation</vt:lpstr>
      <vt:lpstr>Savings: Compare future in 10 years</vt:lpstr>
      <vt:lpstr>PowerPoint Presentation</vt:lpstr>
      <vt:lpstr>Savings: Compare future in 10 years Summary</vt:lpstr>
      <vt:lpstr>PowerPoint Presentation</vt:lpstr>
      <vt:lpstr>Questions?  sjbetz@solanocounty.com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Betz, Stephan J.</dc:creator>
  <cp:lastModifiedBy>David Liebler</cp:lastModifiedBy>
  <cp:revision>36</cp:revision>
  <dcterms:modified xsi:type="dcterms:W3CDTF">2013-12-04T15:53:28Z</dcterms:modified>
</cp:coreProperties>
</file>