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27"/>
  </p:notesMasterIdLst>
  <p:sldIdLst>
    <p:sldId id="256" r:id="rId5"/>
    <p:sldId id="259" r:id="rId6"/>
    <p:sldId id="364" r:id="rId7"/>
    <p:sldId id="258" r:id="rId8"/>
    <p:sldId id="332" r:id="rId9"/>
    <p:sldId id="361" r:id="rId10"/>
    <p:sldId id="334" r:id="rId11"/>
    <p:sldId id="336" r:id="rId12"/>
    <p:sldId id="335" r:id="rId13"/>
    <p:sldId id="276" r:id="rId14"/>
    <p:sldId id="349" r:id="rId15"/>
    <p:sldId id="362" r:id="rId16"/>
    <p:sldId id="369" r:id="rId17"/>
    <p:sldId id="372" r:id="rId18"/>
    <p:sldId id="384" r:id="rId19"/>
    <p:sldId id="352" r:id="rId20"/>
    <p:sldId id="385" r:id="rId21"/>
    <p:sldId id="366" r:id="rId22"/>
    <p:sldId id="367" r:id="rId23"/>
    <p:sldId id="370" r:id="rId24"/>
    <p:sldId id="368" r:id="rId25"/>
    <p:sldId id="27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Poppins Light" panose="020B0604020202020204" charset="0"/>
      <p:regular r:id="rId36"/>
      <p:bold r:id="rId37"/>
      <p:italic r:id="rId38"/>
      <p:boldItalic r:id="rId39"/>
    </p:embeddedFont>
    <p:embeddedFont>
      <p:font typeface="Poppins SemiBold" panose="020B0604020202020204" charset="0"/>
      <p:regular r:id="rId40"/>
      <p:bold r:id="rId41"/>
      <p:italic r:id="rId42"/>
      <p:boldItalic r:id="rId43"/>
    </p:embeddedFont>
    <p:embeddedFont>
      <p:font typeface="Segoe UI" panose="020B0502040204020203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, Geena@BCSH" initials="RG" lastIdx="3" clrIdx="0">
    <p:extLst>
      <p:ext uri="{19B8F6BF-5375-455C-9EA6-DF929625EA0E}">
        <p15:presenceInfo xmlns:p15="http://schemas.microsoft.com/office/powerpoint/2012/main" userId="S::geena.roberts@bcsh.ca.gov::829c6bd7-434e-4a93-b833-6de5e05d8ae2" providerId="AD"/>
      </p:ext>
    </p:extLst>
  </p:cmAuthor>
  <p:cmAuthor id="2" name="White, Myles@BCSH" initials="WM" lastIdx="9" clrIdx="1">
    <p:extLst>
      <p:ext uri="{19B8F6BF-5375-455C-9EA6-DF929625EA0E}">
        <p15:presenceInfo xmlns:p15="http://schemas.microsoft.com/office/powerpoint/2012/main" userId="S::myles.white@bcsh.ca.gov::2650a813-ad83-4e3b-bd27-dbc6ea45d267" providerId="AD"/>
      </p:ext>
    </p:extLst>
  </p:cmAuthor>
  <p:cmAuthor id="3" name="Von Koch-Liebert, Lynn@BCSH" initials="VL" lastIdx="6" clrIdx="2">
    <p:extLst>
      <p:ext uri="{19B8F6BF-5375-455C-9EA6-DF929625EA0E}">
        <p15:presenceInfo xmlns:p15="http://schemas.microsoft.com/office/powerpoint/2012/main" userId="S::lynn.vonkoch-liebert@bcsh.ca.gov::0df16f20-2bca-4117-956b-3a77f854bd19" providerId="AD"/>
      </p:ext>
    </p:extLst>
  </p:cmAuthor>
  <p:cmAuthor id="4" name="Wilson, Amy@BCSH" initials="WA" lastIdx="2" clrIdx="3">
    <p:extLst>
      <p:ext uri="{19B8F6BF-5375-455C-9EA6-DF929625EA0E}">
        <p15:presenceInfo xmlns:p15="http://schemas.microsoft.com/office/powerpoint/2012/main" userId="S::amy.wilson@bcsh.ca.gov::a1c030a2-76dc-4fbf-a3b7-1b2c6471219c" providerId="AD"/>
      </p:ext>
    </p:extLst>
  </p:cmAuthor>
  <p:cmAuthor id="5" name="Harms, Veronica@BCSH" initials="HV" lastIdx="2" clrIdx="4">
    <p:extLst>
      <p:ext uri="{19B8F6BF-5375-455C-9EA6-DF929625EA0E}">
        <p15:presenceInfo xmlns:p15="http://schemas.microsoft.com/office/powerpoint/2012/main" userId="S::veronica.harms@bcsh.ca.gov::cadf9a01-1886-4875-9ead-191d44c9ede5" providerId="AD"/>
      </p:ext>
    </p:extLst>
  </p:cmAuthor>
  <p:cmAuthor id="6" name="Gonzalez-Gerlach, Victoria@BCSH" initials="GV" lastIdx="1" clrIdx="5">
    <p:extLst>
      <p:ext uri="{19B8F6BF-5375-455C-9EA6-DF929625EA0E}">
        <p15:presenceInfo xmlns:p15="http://schemas.microsoft.com/office/powerpoint/2012/main" userId="S::victoria.gonzalez-gerlach@bcsh.ca.gov::64720e2c-cfcf-4dad-96e3-e90383ff05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73" autoAdjust="0"/>
  </p:normalViewPr>
  <p:slideViewPr>
    <p:cSldViewPr snapToGrid="0">
      <p:cViewPr varScale="1">
        <p:scale>
          <a:sx n="79" d="100"/>
          <a:sy n="79" d="100"/>
        </p:scale>
        <p:origin x="11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s, Veronica@BCSH" userId="cadf9a01-1886-4875-9ead-191d44c9ede5" providerId="ADAL" clId="{EC961DD7-574E-4EC9-9025-39FF58492274}"/>
    <pc:docChg chg="modSld">
      <pc:chgData name="Harms, Veronica@BCSH" userId="cadf9a01-1886-4875-9ead-191d44c9ede5" providerId="ADAL" clId="{EC961DD7-574E-4EC9-9025-39FF58492274}" dt="2021-07-21T22:13:01.992" v="38" actId="20577"/>
      <pc:docMkLst>
        <pc:docMk/>
      </pc:docMkLst>
      <pc:sldChg chg="modSp mod">
        <pc:chgData name="Harms, Veronica@BCSH" userId="cadf9a01-1886-4875-9ead-191d44c9ede5" providerId="ADAL" clId="{EC961DD7-574E-4EC9-9025-39FF58492274}" dt="2021-07-21T22:13:01.992" v="38" actId="20577"/>
        <pc:sldMkLst>
          <pc:docMk/>
          <pc:sldMk cId="0" sldId="258"/>
        </pc:sldMkLst>
        <pc:spChg chg="mod">
          <ac:chgData name="Harms, Veronica@BCSH" userId="cadf9a01-1886-4875-9ead-191d44c9ede5" providerId="ADAL" clId="{EC961DD7-574E-4EC9-9025-39FF58492274}" dt="2021-07-21T22:13:01.992" v="38" actId="20577"/>
          <ac:spMkLst>
            <pc:docMk/>
            <pc:sldMk cId="0" sldId="258"/>
            <ac:spMk id="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68e5e64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68e5e64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96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4999"/>
              </a:lnSpc>
              <a:buChar char="•"/>
            </a:pPr>
            <a:r>
              <a:rPr lang="en-US" b="1"/>
              <a:t>Rents Covered at 100%</a:t>
            </a:r>
            <a:endParaRPr lang="en-US"/>
          </a:p>
          <a:p>
            <a:pPr marL="0" lvl="1" indent="0">
              <a:lnSpc>
                <a:spcPct val="114999"/>
              </a:lnSpc>
              <a:spcBef>
                <a:spcPts val="1600"/>
              </a:spcBef>
              <a:buChar char="•"/>
            </a:pPr>
            <a:r>
              <a:rPr lang="en-US"/>
              <a:t>Increase rental assistance payments to 100% of unpaid rent, making landlords whole and keeping tenants housed.</a:t>
            </a:r>
          </a:p>
          <a:p>
            <a:pPr marL="0" lvl="1" indent="0">
              <a:lnSpc>
                <a:spcPct val="114999"/>
              </a:lnSpc>
              <a:spcBef>
                <a:spcPts val="1600"/>
              </a:spcBef>
              <a:buChar char="•"/>
            </a:pPr>
            <a:r>
              <a:rPr lang="en-US"/>
              <a:t>100% of rental arrears and prospective rent.</a:t>
            </a:r>
          </a:p>
          <a:p>
            <a:pPr marL="285750" indent="-285750">
              <a:lnSpc>
                <a:spcPct val="114999"/>
              </a:lnSpc>
              <a:buChar char="•"/>
            </a:pPr>
            <a:endParaRPr lang="en-US"/>
          </a:p>
          <a:p>
            <a:pPr marL="285750" indent="-285750">
              <a:lnSpc>
                <a:spcPct val="114999"/>
              </a:lnSpc>
              <a:buChar char="•"/>
            </a:pPr>
            <a:r>
              <a:rPr lang="en-US" b="1"/>
              <a:t>Critical Protections for Californians</a:t>
            </a:r>
            <a:endParaRPr lang="en-US"/>
          </a:p>
          <a:p>
            <a:pPr marL="0" lvl="1" indent="0">
              <a:lnSpc>
                <a:spcPct val="114999"/>
              </a:lnSpc>
              <a:spcBef>
                <a:spcPts val="1600"/>
              </a:spcBef>
              <a:buChar char="•"/>
            </a:pPr>
            <a:r>
              <a:rPr lang="en-US"/>
              <a:t>3-month eviction protection extension until Sept 30, 2021.</a:t>
            </a:r>
          </a:p>
          <a:p>
            <a:pPr marL="0" lvl="1" indent="0">
              <a:lnSpc>
                <a:spcPct val="114999"/>
              </a:lnSpc>
              <a:spcBef>
                <a:spcPts val="1600"/>
              </a:spcBef>
              <a:buChar char="•"/>
            </a:pPr>
            <a:r>
              <a:rPr lang="en-US"/>
              <a:t>Additional protections to tenants that apply by Sept 30, 2021.</a:t>
            </a:r>
          </a:p>
          <a:p>
            <a:pPr marL="0" lvl="1" indent="0">
              <a:lnSpc>
                <a:spcPct val="114999"/>
              </a:lnSpc>
              <a:spcBef>
                <a:spcPts val="1600"/>
              </a:spcBef>
              <a:buChar char="•"/>
            </a:pPr>
            <a:endParaRPr lang="en-US"/>
          </a:p>
          <a:p>
            <a:pPr>
              <a:lnSpc>
                <a:spcPct val="114999"/>
              </a:lnSpc>
            </a:pPr>
            <a:r>
              <a:rPr lang="en-US" b="1"/>
              <a:t>Simple &amp; Accessible Application</a:t>
            </a:r>
            <a:endParaRPr lang="en-US"/>
          </a:p>
          <a:p>
            <a:pPr lvl="1">
              <a:lnSpc>
                <a:spcPct val="114999"/>
              </a:lnSpc>
              <a:spcBef>
                <a:spcPts val="1600"/>
              </a:spcBef>
            </a:pPr>
            <a:r>
              <a:rPr lang="en-US"/>
              <a:t>Takes less than an hour to apply.</a:t>
            </a:r>
          </a:p>
          <a:p>
            <a:pPr lvl="1">
              <a:lnSpc>
                <a:spcPct val="114999"/>
              </a:lnSpc>
              <a:spcBef>
                <a:spcPts val="1600"/>
              </a:spcBef>
            </a:pPr>
            <a:r>
              <a:rPr lang="en-US"/>
              <a:t>Requires less paperwork. </a:t>
            </a:r>
          </a:p>
          <a:p>
            <a:pPr lvl="1">
              <a:lnSpc>
                <a:spcPct val="114999"/>
              </a:lnSpc>
              <a:spcBef>
                <a:spcPts val="1600"/>
              </a:spcBef>
            </a:pPr>
            <a:r>
              <a:rPr lang="en-US"/>
              <a:t>Simplified questions. </a:t>
            </a:r>
          </a:p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r>
              <a:rPr lang="en-US" b="1"/>
              <a:t>Applicants Must Prove Financial Hardship </a:t>
            </a:r>
            <a:endParaRPr lang="en-US"/>
          </a:p>
          <a:p>
            <a:pPr lvl="1">
              <a:lnSpc>
                <a:spcPct val="114999"/>
              </a:lnSpc>
              <a:spcBef>
                <a:spcPts val="1600"/>
              </a:spcBef>
            </a:pPr>
            <a:r>
              <a:rPr lang="en-US"/>
              <a:t>COVID-19 impact.</a:t>
            </a:r>
          </a:p>
          <a:p>
            <a:pPr lvl="1">
              <a:lnSpc>
                <a:spcPct val="114999"/>
              </a:lnSpc>
              <a:spcBef>
                <a:spcPts val="1600"/>
              </a:spcBef>
            </a:pPr>
            <a:r>
              <a:rPr lang="en-US"/>
              <a:t>Income eligible.</a:t>
            </a:r>
          </a:p>
          <a:p>
            <a:pPr lvl="1">
              <a:lnSpc>
                <a:spcPct val="114999"/>
              </a:lnSpc>
              <a:spcBef>
                <a:spcPts val="1600"/>
              </a:spcBef>
            </a:pPr>
            <a:r>
              <a:rPr lang="en-US"/>
              <a:t>Sign hardship declaration form under oath of perjury. </a:t>
            </a:r>
          </a:p>
          <a:p>
            <a:pPr marL="0" lvl="1" indent="0">
              <a:lnSpc>
                <a:spcPct val="114999"/>
              </a:lnSpc>
              <a:spcBef>
                <a:spcPts val="1600"/>
              </a:spcBef>
              <a:buChar char="•"/>
            </a:pPr>
            <a:endParaRPr lang="en-US"/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07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6bda6c98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6bda6c98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4" indent="0">
              <a:buFont typeface="Arial,Sans-Serif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Rent relief for counties </a:t>
            </a:r>
            <a:r>
              <a:rPr lang="en-US" sz="2000" u="sng"/>
              <a:t>under</a:t>
            </a:r>
            <a:r>
              <a:rPr lang="en-US" sz="2000"/>
              <a:t> 200K in population (and for the cities within them) is administered through the state’s program (Option A).</a:t>
            </a:r>
          </a:p>
          <a:p>
            <a:endParaRPr lang="en-US" sz="2000"/>
          </a:p>
          <a:p>
            <a:r>
              <a:rPr lang="en-US" sz="2000"/>
              <a:t>Large counties and cities </a:t>
            </a:r>
            <a:r>
              <a:rPr lang="en-US" sz="2000" u="sng"/>
              <a:t>over</a:t>
            </a:r>
            <a:r>
              <a:rPr lang="en-US" sz="2000"/>
              <a:t> 200K in population receive rent relief dollars directly from the federal government</a:t>
            </a:r>
          </a:p>
          <a:p>
            <a:pPr lvl="1"/>
            <a:r>
              <a:rPr lang="en-US" sz="1600"/>
              <a:t>These jurisdictions can choose to partner with the state’s program (Option A) or administer a local program (Options B or C)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81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2975" y="1552297"/>
            <a:ext cx="6278100" cy="157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18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8250" y="618325"/>
            <a:ext cx="1967501" cy="5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577" y="4110963"/>
            <a:ext cx="562846" cy="56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19998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226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934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9091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9091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00" y="3374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17142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photo">
  <p:cSld name="ONE_COLUMN_TEX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1700" y="337425"/>
            <a:ext cx="3907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11700" y="1171425"/>
            <a:ext cx="390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-35400" y="4587625"/>
            <a:ext cx="9214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 rtl="0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562" y="4703625"/>
            <a:ext cx="1112250" cy="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3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4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dropbox.com/sh/68zoyqb1ztjs9yq/AAAvBWnxHG7ca-FJLUlPse06a?dl=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lordtenant.dre.ca.gov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1432975" y="1552297"/>
            <a:ext cx="6385930" cy="17699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/>
              <a:t>COVID-19 Tenant Relief Act</a:t>
            </a:r>
            <a:br>
              <a:rPr lang="en-US" sz="3600"/>
            </a:br>
            <a:r>
              <a:rPr lang="en-US" sz="3600"/>
              <a:t>AB 832 Update</a:t>
            </a:r>
          </a:p>
          <a:p>
            <a:pPr algn="l"/>
            <a:endParaRPr lang="en-US" sz="3600">
              <a:latin typeface="Poppins SemiBold"/>
              <a:ea typeface="Poppins SemiBold"/>
              <a:cs typeface="Poppins SemiBold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311700" y="3318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latin typeface="Poppins"/>
                <a:cs typeface="Poppins"/>
                <a:sym typeface="Poppins"/>
              </a:rPr>
              <a:t>July 21, 2021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22-8D9D-41B8-AE27-A18BFBAC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Lynn Von Koch-Liebert</a:t>
            </a:r>
            <a:br>
              <a:rPr lang="en-US" sz="4000" b="1" dirty="0"/>
            </a:br>
            <a:r>
              <a:rPr lang="en-US" sz="1800" dirty="0"/>
              <a:t>Deputy Secretary of Housing </a:t>
            </a:r>
            <a:br>
              <a:rPr lang="en-US" sz="1800" dirty="0"/>
            </a:br>
            <a:r>
              <a:rPr lang="en-US" sz="1800" dirty="0"/>
              <a:t>Business, Consumer Services and Housing Agency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99F7A-A57E-457D-9D66-550DE975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98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5D495-AB66-4D51-9B33-409C28CCED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06AA9-3634-436B-8973-10BE6F5EFEDF}"/>
              </a:ext>
            </a:extLst>
          </p:cNvPr>
          <p:cNvSpPr txBox="1"/>
          <p:nvPr/>
        </p:nvSpPr>
        <p:spPr>
          <a:xfrm>
            <a:off x="381265" y="650943"/>
            <a:ext cx="4382121" cy="38625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20B0604020202020204" charset="0"/>
                <a:cs typeface="Poppins" panose="020B0604020202020204" charset="0"/>
              </a:rPr>
              <a:t>Makes all Recipients Whole: Allows those already paid by the program to be “topped off” to 100% without having to reapply.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20B0604020202020204" charset="0"/>
                <a:cs typeface="Poppins" panose="020B0604020202020204" charset="0"/>
              </a:rPr>
              <a:t>Authorizes Non-Occupancy Payments: Allows rental assistance to be paid in situations where tenant has vacated the premises but still owes rental arrears.</a:t>
            </a:r>
          </a:p>
          <a:p>
            <a:endParaRPr lang="en-US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20B0604020202020204" charset="0"/>
                <a:cs typeface="Poppins" panose="020B0604020202020204" charset="0"/>
              </a:rPr>
              <a:t>Broadens Arrears Timeframe: Amends the definition of arrears starting “on or after April 1, 2020.”</a:t>
            </a:r>
          </a:p>
          <a:p>
            <a:endParaRPr lang="en-US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20B0604020202020204" charset="0"/>
                <a:cs typeface="Poppins" panose="020B0604020202020204" charset="0"/>
              </a:rPr>
              <a:t>Adds Payment Protections: Requires tenants that receive direct payments to remit the payment to the landlord within 15 business days or face a penalty.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700">
              <a:solidFill>
                <a:srgbClr val="FF0000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ADBC637-E3B2-411B-8665-F7AA1929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78633"/>
            <a:ext cx="8160759" cy="726170"/>
          </a:xfrm>
        </p:spPr>
        <p:txBody>
          <a:bodyPr/>
          <a:lstStyle/>
          <a:p>
            <a:r>
              <a:rPr lang="en-US" sz="2400"/>
              <a:t>Key Program Updates</a:t>
            </a: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B84C2B6-2146-4894-8B63-B09A1990C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43" t="-1" b="-799"/>
          <a:stretch/>
        </p:blipFill>
        <p:spPr>
          <a:xfrm>
            <a:off x="4869712" y="2637"/>
            <a:ext cx="4274288" cy="46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B3B60-8EA2-432C-B1F1-0C5E14811D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12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FDF1F6-78B8-456E-9646-E7095300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Same Eligibility, Prioritization &amp; Eligible Uses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79AA3-07DA-4F38-8E29-8B557DA87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7909" y="939652"/>
            <a:ext cx="5472411" cy="3725726"/>
          </a:xfrm>
        </p:spPr>
        <p:txBody>
          <a:bodyPr/>
          <a:lstStyle/>
          <a:p>
            <a:r>
              <a:rPr lang="en-US" sz="1400"/>
              <a:t>Eligibility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Income must be below 80% AMI.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Risk of experiencing homelessness or housing instability.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Experienced financial hardships due, directly or indirectly, to COVID-19.</a:t>
            </a:r>
          </a:p>
          <a:p>
            <a:pPr marL="6096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/>
          </a:p>
          <a:p>
            <a:pPr>
              <a:lnSpc>
                <a:spcPct val="100000"/>
              </a:lnSpc>
            </a:pPr>
            <a:r>
              <a:rPr lang="en-US" sz="1400"/>
              <a:t>Prioritization will be given to those most at risk of eviction and impacted by COVID-19.</a:t>
            </a:r>
          </a:p>
          <a:p>
            <a:pPr marL="127000" indent="0">
              <a:lnSpc>
                <a:spcPct val="100000"/>
              </a:lnSpc>
              <a:buNone/>
            </a:pPr>
            <a:endParaRPr lang="en-US" sz="1400"/>
          </a:p>
          <a:p>
            <a:pPr>
              <a:lnSpc>
                <a:spcPct val="100000"/>
              </a:lnSpc>
            </a:pPr>
            <a:r>
              <a:rPr lang="en-US" sz="1400"/>
              <a:t>Eligible uses to include rental arrears, prospective rent, utility arrears, prospective utilities, and other housing related services. </a:t>
            </a:r>
          </a:p>
          <a:p>
            <a:pPr marL="127000" indent="0">
              <a:lnSpc>
                <a:spcPct val="100000"/>
              </a:lnSpc>
              <a:buNone/>
            </a:pPr>
            <a:endParaRPr lang="en-US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E48C2-33E7-4D5F-AC03-FA4C7B9F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02" y="939652"/>
            <a:ext cx="3429581" cy="32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5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2EC54B-3A1E-4607-971F-DCC163294E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13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806C01-B161-4B77-B37D-AC008470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Improvements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5E8F9-7CF0-4F07-B125-63BC25F66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simplified application 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Uptick in applications submitted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Less time to complete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Quicker to review </a:t>
            </a:r>
            <a:endParaRPr lang="en-US"/>
          </a:p>
          <a:p>
            <a:endParaRPr lang="en-US"/>
          </a:p>
          <a:p>
            <a:pPr>
              <a:lnSpc>
                <a:spcPct val="114999"/>
              </a:lnSpc>
            </a:pPr>
            <a:r>
              <a:rPr lang="en-US"/>
              <a:t>Website fully translated in six languages</a:t>
            </a:r>
          </a:p>
          <a:p>
            <a:pPr marL="127000" indent="0">
              <a:buNone/>
            </a:pPr>
            <a:endParaRPr lang="en-US"/>
          </a:p>
          <a:p>
            <a:r>
              <a:rPr lang="en-US"/>
              <a:t>Easier to navigate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36749-AE6B-415C-8F3C-50A815BD0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060" y="1289064"/>
            <a:ext cx="3955323" cy="20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22-8D9D-41B8-AE27-A18BFBAC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71750"/>
            <a:ext cx="8520600" cy="841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Geoffrey Ross</a:t>
            </a:r>
            <a:br>
              <a:rPr lang="en-US" dirty="0"/>
            </a:b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Deputy Director, Division of Federal Financial Assistance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Department of Housing and Community Development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99F7A-A57E-457D-9D66-550DE975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46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06A5D2-C938-40A4-8C94-A490487E70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EE9F6C-59CD-4171-8894-D962DE6F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" y="226849"/>
            <a:ext cx="8996539" cy="656629"/>
          </a:xfrm>
        </p:spPr>
        <p:txBody>
          <a:bodyPr/>
          <a:lstStyle/>
          <a:p>
            <a:r>
              <a:rPr lang="en-US" dirty="0"/>
              <a:t>How is Rent Relief Being Delivered to Californians?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59768-346F-42B2-81E1-63E66E214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225" y="695108"/>
            <a:ext cx="8520600" cy="3055300"/>
          </a:xfrm>
        </p:spPr>
        <p:txBody>
          <a:bodyPr/>
          <a:lstStyle/>
          <a:p>
            <a:r>
              <a:rPr lang="en-US" sz="2000" dirty="0"/>
              <a:t>Rent relief for counties </a:t>
            </a:r>
            <a:r>
              <a:rPr lang="en-US" sz="2000" u="sng" dirty="0"/>
              <a:t>under</a:t>
            </a:r>
            <a:r>
              <a:rPr lang="en-US" sz="2000" dirty="0"/>
              <a:t> 200K in population (and for the cities within them) is administered through the state’s program (Option A)</a:t>
            </a:r>
          </a:p>
          <a:p>
            <a:pPr marL="609600" lvl="1" indent="0">
              <a:buNone/>
            </a:pPr>
            <a:endParaRPr lang="en-US" sz="1600" dirty="0"/>
          </a:p>
          <a:p>
            <a:r>
              <a:rPr lang="en-US" sz="2000" dirty="0"/>
              <a:t>Large counties and cities </a:t>
            </a:r>
            <a:r>
              <a:rPr lang="en-US" sz="2000" u="sng" dirty="0"/>
              <a:t>over</a:t>
            </a:r>
            <a:r>
              <a:rPr lang="en-US" sz="2000" dirty="0"/>
              <a:t> 200K in population receive rent relief dollars directly from the federal government</a:t>
            </a:r>
          </a:p>
          <a:p>
            <a:pPr lvl="1"/>
            <a:r>
              <a:rPr lang="en-US" sz="1600" dirty="0"/>
              <a:t>These jurisdictions can choose to partner with the state’s program (Option A) or administer a local program (Options B or C)</a:t>
            </a:r>
          </a:p>
          <a:p>
            <a:pPr lvl="1">
              <a:lnSpc>
                <a:spcPct val="114999"/>
              </a:lnSpc>
            </a:pPr>
            <a:r>
              <a:rPr lang="en-US" sz="1600" dirty="0"/>
              <a:t>AB 832 allows for Option C jurisdictions to move to Option A or B by 7/29/21</a:t>
            </a:r>
          </a:p>
          <a:p>
            <a:pPr lvl="1"/>
            <a:endParaRPr lang="en-US" sz="16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AD50B51-300C-4990-AF73-73F948CFB5D6}"/>
              </a:ext>
            </a:extLst>
          </p:cNvPr>
          <p:cNvSpPr/>
          <p:nvPr/>
        </p:nvSpPr>
        <p:spPr>
          <a:xfrm>
            <a:off x="1581912" y="1938528"/>
            <a:ext cx="585216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FF0A8-CFC2-47E6-935F-A3149FC19C2C}"/>
              </a:ext>
            </a:extLst>
          </p:cNvPr>
          <p:cNvSpPr txBox="1"/>
          <p:nvPr/>
        </p:nvSpPr>
        <p:spPr>
          <a:xfrm>
            <a:off x="2212848" y="1874520"/>
            <a:ext cx="51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Application portal on HousingIsKey.com </a:t>
            </a:r>
          </a:p>
        </p:txBody>
      </p:sp>
    </p:spTree>
    <p:extLst>
      <p:ext uri="{BB962C8B-B14F-4D97-AF65-F5344CB8AC3E}">
        <p14:creationId xmlns:p14="http://schemas.microsoft.com/office/powerpoint/2010/main" val="275612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69A62-A0D8-40B8-9374-FBB354FA3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0</a:t>
            </a:r>
            <a:fld id="{00000000-1234-1234-1234-123412341234}" type="slidenum">
              <a:rPr kumimoji="0" lang="en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Poppins SemiBold"/>
              <a:sym typeface="Poppins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09CA27-6F15-499F-A168-B3D7E747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1" y="402520"/>
            <a:ext cx="9021157" cy="572700"/>
          </a:xfrm>
        </p:spPr>
        <p:txBody>
          <a:bodyPr/>
          <a:lstStyle/>
          <a:p>
            <a:r>
              <a:rPr lang="en-US" dirty="0"/>
              <a:t>How is Rent Relief Being Delivered to Californians?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F51E2-4627-4D17-919A-F810DF7C3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163649"/>
            <a:ext cx="2638890" cy="3059559"/>
          </a:xfrm>
          <a:solidFill>
            <a:srgbClr val="C6EDEF"/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b="1"/>
              <a:t>OPTION A </a:t>
            </a:r>
          </a:p>
          <a:p>
            <a:pPr marL="139700" indent="0" algn="ctr">
              <a:buNone/>
            </a:pPr>
            <a:r>
              <a:rPr lang="en-US" b="1"/>
              <a:t>State-Administered Program</a:t>
            </a:r>
          </a:p>
          <a:p>
            <a:pPr marL="139700" indent="0">
              <a:lnSpc>
                <a:spcPct val="100000"/>
              </a:lnSpc>
              <a:buNone/>
            </a:pPr>
            <a:endParaRPr lang="en-US"/>
          </a:p>
          <a:p>
            <a:pPr marL="139700" indent="0">
              <a:lnSpc>
                <a:spcPct val="100000"/>
              </a:lnSpc>
              <a:buNone/>
            </a:pPr>
            <a:r>
              <a:rPr lang="en-US"/>
              <a:t>Jurisdictions under 200K in population (and the cities within them)</a:t>
            </a:r>
          </a:p>
          <a:p>
            <a:pPr marL="139700" indent="0">
              <a:lnSpc>
                <a:spcPct val="100000"/>
              </a:lnSpc>
              <a:buNone/>
            </a:pPr>
            <a:endParaRPr lang="en-US"/>
          </a:p>
          <a:p>
            <a:pPr marL="139700" indent="0">
              <a:lnSpc>
                <a:spcPct val="100000"/>
              </a:lnSpc>
              <a:buNone/>
            </a:pPr>
            <a:r>
              <a:rPr lang="en-US"/>
              <a:t>Jurisdictions over 200K that received a federal allocation that opted in to have the state administer their funds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C977C3-A92B-F444-A1D8-315DDC1829E9}"/>
              </a:ext>
            </a:extLst>
          </p:cNvPr>
          <p:cNvSpPr txBox="1">
            <a:spLocks/>
          </p:cNvSpPr>
          <p:nvPr/>
        </p:nvSpPr>
        <p:spPr>
          <a:xfrm>
            <a:off x="3200400" y="1163649"/>
            <a:ext cx="2732567" cy="3059559"/>
          </a:xfrm>
          <a:prstGeom prst="rect">
            <a:avLst/>
          </a:prstGeom>
          <a:solidFill>
            <a:srgbClr val="FFF391">
              <a:alpha val="6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OPTION B </a:t>
            </a: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Locally Administered Program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Jurisdictions over 200K in population that received a direct federal allocation 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agreed to follow the state program parameters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received a block grant of additional rent relief funds from the state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●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7BAE42-2019-B04A-82AB-EED7C414B486}"/>
              </a:ext>
            </a:extLst>
          </p:cNvPr>
          <p:cNvSpPr txBox="1">
            <a:spLocks/>
          </p:cNvSpPr>
          <p:nvPr/>
        </p:nvSpPr>
        <p:spPr>
          <a:xfrm>
            <a:off x="6193409" y="1163649"/>
            <a:ext cx="2638890" cy="3059559"/>
          </a:xfrm>
          <a:prstGeom prst="rect">
            <a:avLst/>
          </a:prstGeom>
          <a:solidFill>
            <a:srgbClr val="F0B7EE">
              <a:alpha val="65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OPTION C </a:t>
            </a: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Dual Program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Jurisdictions over 200K in population with direct federal allocation 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opted to run their own program with different parameters than the state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State program administers the jurisdiction’s state funding following SB 91 and AB 832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●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4974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69A62-A0D8-40B8-9374-FBB354FA3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0</a:t>
            </a:r>
            <a:fld id="{00000000-1234-1234-1234-123412341234}" type="slidenum">
              <a:rPr kumimoji="0" lang="en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Poppins SemiBold"/>
              <a:sym typeface="Poppins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09CA27-6F15-499F-A168-B3D7E747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0" y="207447"/>
            <a:ext cx="8598384" cy="604141"/>
          </a:xfrm>
        </p:spPr>
        <p:txBody>
          <a:bodyPr/>
          <a:lstStyle/>
          <a:p>
            <a:r>
              <a:rPr lang="en-US" dirty="0"/>
              <a:t>Round 2 Administrative Options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58467B-F83A-4DDE-A5A5-606587D43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06661"/>
            <a:ext cx="8598384" cy="3492754"/>
          </a:xfrm>
        </p:spPr>
        <p:txBody>
          <a:bodyPr/>
          <a:lstStyle/>
          <a:p>
            <a:pPr marL="342900" marR="0" lvl="0" indent="-34290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eaffirms intent to remain in the same Option as selected for Round 1.</a:t>
            </a:r>
            <a:endParaRPr lang="en-US" sz="1800" dirty="0">
              <a:effectLst/>
              <a:latin typeface="Antique Oliv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from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close its locally administered program to new applicants, and redirect its direct federal allocation to be distributed to local residents via the state-administered program.</a:t>
            </a:r>
            <a:endParaRPr lang="en-US" sz="1800" dirty="0">
              <a:effectLst/>
              <a:latin typeface="Antique Oliv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from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close its locally administered program to new applicants, and redirect its Round 2 federal allocation to be distributed to local residents via the state-administered program.</a:t>
            </a:r>
            <a:endParaRPr lang="en-US" sz="1800" dirty="0">
              <a:effectLst/>
              <a:latin typeface="Antique Oliv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from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receive a state block grant, if eligible, to administer the local program in conformity with state and federal laws.*</a:t>
            </a:r>
            <a:endParaRPr lang="en-US" sz="1800" dirty="0">
              <a:effectLst/>
              <a:latin typeface="Antique Oliv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4C36B-C6C9-4484-A228-1F786242B80B}"/>
              </a:ext>
            </a:extLst>
          </p:cNvPr>
          <p:cNvSpPr txBox="1"/>
          <p:nvPr/>
        </p:nvSpPr>
        <p:spPr>
          <a:xfrm>
            <a:off x="2718816" y="4665379"/>
            <a:ext cx="387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Deadline: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July 27, 2021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6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22-8D9D-41B8-AE27-A18BFBAC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Veronica Harms</a:t>
            </a:r>
            <a:br>
              <a:rPr lang="en-US"/>
            </a:br>
            <a:r>
              <a:rPr lang="en-US" sz="1800"/>
              <a:t>Deputy Secretary of External Affairs</a:t>
            </a:r>
            <a:br>
              <a:rPr lang="en-US" sz="1800"/>
            </a:br>
            <a:r>
              <a:rPr lang="en-US" sz="1800"/>
              <a:t>Business, Consumer Services and Housing Agency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99F7A-A57E-457D-9D66-550DE975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324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0B382-9832-4AEE-9755-3F6C374404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4AE18-743D-42F1-A7C7-A859199F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Updated Website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78A536A-AD32-4208-BF78-2F88E281A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88" y="730866"/>
            <a:ext cx="5536001" cy="37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0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11700" y="226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oppins SemiBold"/>
                <a:ea typeface="Poppins SemiBold"/>
                <a:cs typeface="Poppins SemiBold"/>
                <a:sym typeface="Poppins SemiBold"/>
              </a:rPr>
              <a:t>Purpose of Meeting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1546148" y="667600"/>
            <a:ext cx="729307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dirty="0"/>
              <a:t>Provide a briefing on the recently passed Assembly Bill (AB) 832.</a:t>
            </a: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-US" dirty="0"/>
              <a:t>Overview of tenant and consumer protections. </a:t>
            </a: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-US" dirty="0"/>
              <a:t>Overview of changes to the CA COVID-19 Rent Relief Program.</a:t>
            </a:r>
          </a:p>
          <a:p>
            <a:pPr>
              <a:lnSpc>
                <a:spcPct val="114999"/>
              </a:lnSpc>
              <a:spcBef>
                <a:spcPts val="1600"/>
              </a:spcBef>
            </a:pPr>
            <a:r>
              <a:rPr lang="en-US" dirty="0"/>
              <a:t>Questions and comments.</a:t>
            </a:r>
          </a:p>
          <a:p>
            <a:pPr>
              <a:lnSpc>
                <a:spcPct val="114999"/>
              </a:lnSpc>
              <a:spcBef>
                <a:spcPts val="1600"/>
              </a:spcBef>
            </a:pPr>
            <a:endParaRPr lang="en-US"/>
          </a:p>
          <a:p>
            <a:pPr>
              <a:lnSpc>
                <a:spcPct val="114999"/>
              </a:lnSpc>
              <a:spcBef>
                <a:spcPts val="1600"/>
              </a:spcBef>
            </a:pPr>
            <a:endParaRPr lang="en-US"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EA89D-BAA2-44D9-8BDA-A891E6084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8" y="1447147"/>
            <a:ext cx="1547750" cy="157533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595FC76-E52D-43CA-9B69-7C465F0248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4" t="2496" r="49666" b="-1070"/>
          <a:stretch/>
        </p:blipFill>
        <p:spPr>
          <a:xfrm>
            <a:off x="-569" y="-732"/>
            <a:ext cx="1546295" cy="15756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4747FD3-D6B8-4268-9327-087C8D7338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" t="549" r="49793" b="2381"/>
          <a:stretch/>
        </p:blipFill>
        <p:spPr>
          <a:xfrm>
            <a:off x="522" y="3020969"/>
            <a:ext cx="1542123" cy="15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22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51D7B-6EB4-4A8F-83B7-2108E9618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9F7C73-6F70-478E-9EBF-3344DADE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6850"/>
            <a:ext cx="5080817" cy="723662"/>
          </a:xfrm>
        </p:spPr>
        <p:txBody>
          <a:bodyPr/>
          <a:lstStyle/>
          <a:p>
            <a:r>
              <a:rPr lang="en-US"/>
              <a:t>Local Partner Network</a:t>
            </a:r>
          </a:p>
        </p:txBody>
      </p:sp>
      <p:pic>
        <p:nvPicPr>
          <p:cNvPr id="5" name="Picture 5" descr="HCD_LPN_CA_Map_6-21_v2.png">
            <a:extLst>
              <a:ext uri="{FF2B5EF4-FFF2-40B4-BE49-F238E27FC236}">
                <a16:creationId xmlns:a16="http://schemas.microsoft.com/office/drawing/2014/main" id="{3CB6AB66-B105-491E-9B0D-133892D7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231" y="-1205"/>
            <a:ext cx="3551926" cy="459597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96D24C3-B259-4B69-92FB-6FC00C572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09125"/>
            <a:ext cx="4657664" cy="3416400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en-US"/>
              <a:t>Over 100 partners statewide.</a:t>
            </a:r>
          </a:p>
          <a:p>
            <a:pPr marL="127000" indent="0">
              <a:lnSpc>
                <a:spcPct val="114999"/>
              </a:lnSpc>
              <a:buNone/>
            </a:pPr>
            <a:endParaRPr lang="en-US"/>
          </a:p>
          <a:p>
            <a:pPr>
              <a:lnSpc>
                <a:spcPct val="114999"/>
              </a:lnSpc>
            </a:pPr>
            <a:r>
              <a:rPr lang="en-US"/>
              <a:t>Serving 22 different languages in person and more by phone.</a:t>
            </a:r>
          </a:p>
          <a:p>
            <a:pPr marL="127000" indent="0">
              <a:lnSpc>
                <a:spcPct val="114999"/>
              </a:lnSpc>
              <a:buNone/>
            </a:pPr>
            <a:endParaRPr lang="en-US"/>
          </a:p>
          <a:p>
            <a:pPr>
              <a:lnSpc>
                <a:spcPct val="114999"/>
              </a:lnSpc>
            </a:pPr>
            <a:r>
              <a:rPr lang="en-US"/>
              <a:t>Assistance available in person, by phone, or at home.</a:t>
            </a:r>
            <a:endParaRPr lang="en-US" sz="1600"/>
          </a:p>
          <a:p>
            <a:pPr marL="127000" indent="0">
              <a:lnSpc>
                <a:spcPct val="114999"/>
              </a:lnSpc>
              <a:buNone/>
            </a:pPr>
            <a:endParaRPr lang="en-US"/>
          </a:p>
          <a:p>
            <a:pPr>
              <a:lnSpc>
                <a:spcPct val="114999"/>
              </a:lnSpc>
            </a:pPr>
            <a:r>
              <a:rPr lang="en-US"/>
              <a:t>Help filling out an application, or uploading required paperwork.</a:t>
            </a:r>
          </a:p>
          <a:p>
            <a:pPr marL="127000" indent="0">
              <a:lnSpc>
                <a:spcPct val="114999"/>
              </a:lnSpc>
              <a:buNone/>
            </a:pPr>
            <a:endParaRPr lang="en-US"/>
          </a:p>
          <a:p>
            <a:pPr>
              <a:lnSpc>
                <a:spcPct val="114999"/>
              </a:lnSpc>
            </a:pPr>
            <a:r>
              <a:rPr lang="en-US"/>
              <a:t>Make an appointment: </a:t>
            </a:r>
            <a:r>
              <a:rPr lang="en-US" b="1"/>
              <a:t>833-687-0967</a:t>
            </a:r>
            <a:endParaRPr lang="en-US"/>
          </a:p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09F854-2457-4CCE-BE7A-CBC29E73B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C653D-5701-4B51-962E-A1447DDE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HousingIsKey Dropbox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BAFC6-5185-4815-82D4-9BD4B4168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Materials to help promote rent relief</a:t>
            </a:r>
          </a:p>
          <a:p>
            <a:pPr>
              <a:lnSpc>
                <a:spcPct val="114999"/>
              </a:lnSpc>
            </a:pPr>
            <a:r>
              <a:rPr lang="en-US" sz="1600"/>
              <a:t>Available in multiple languages</a:t>
            </a:r>
          </a:p>
          <a:p>
            <a:pPr>
              <a:lnSpc>
                <a:spcPct val="114999"/>
              </a:lnSpc>
            </a:pPr>
            <a:r>
              <a:rPr lang="en-US" sz="1600"/>
              <a:t>Don't see something you need? Contact us!</a:t>
            </a:r>
          </a:p>
          <a:p>
            <a:pPr>
              <a:lnSpc>
                <a:spcPct val="114999"/>
              </a:lnSpc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751C7-4C29-4B20-AD36-2855A3F6892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https://www.dropbox.com/sh/68zoyqb1ztjs9yq/AAAvBWnxHG7ca-FJLUlPse06a?dl=0</a:t>
            </a:r>
            <a:r>
              <a:rPr lang="en-US"/>
              <a:t> 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B294C6B-E9DA-4044-B639-510B0317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109" y="1786573"/>
            <a:ext cx="2085436" cy="269178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5677A8C-428E-4CE3-A11B-E647317E8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108" y="1787398"/>
            <a:ext cx="2096219" cy="269013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9FBB41F-9BA7-4DA1-868C-34E252220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07" y="2447207"/>
            <a:ext cx="3551926" cy="1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A9A7F-0D25-4195-881A-C1FE47190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22</a:t>
            </a:fld>
            <a:endParaRPr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2826A6D-6E01-4D1F-8355-32A0C148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89605"/>
            <a:ext cx="4419600" cy="3392766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B61B3EDE-7541-422A-8641-FE485763F7D4}"/>
              </a:ext>
            </a:extLst>
          </p:cNvPr>
          <p:cNvSpPr txBox="1">
            <a:spLocks/>
          </p:cNvSpPr>
          <p:nvPr/>
        </p:nvSpPr>
        <p:spPr>
          <a:xfrm>
            <a:off x="219694" y="3828347"/>
            <a:ext cx="4842471" cy="61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1600"/>
              <a:t>Landlord / Tenant / AB 832 Information</a:t>
            </a:r>
          </a:p>
          <a:p>
            <a:r>
              <a:rPr lang="en-US" sz="1600">
                <a:hlinkClick r:id="rId3"/>
              </a:rPr>
              <a:t>Housingiskey.com</a:t>
            </a:r>
            <a:r>
              <a:rPr lang="en-US" sz="1600"/>
              <a:t>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1DFD1-1295-4C52-AA5E-23C37C948C0D}"/>
              </a:ext>
            </a:extLst>
          </p:cNvPr>
          <p:cNvSpPr txBox="1"/>
          <p:nvPr/>
        </p:nvSpPr>
        <p:spPr>
          <a:xfrm>
            <a:off x="254000" y="241623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Poppins"/>
              </a:rPr>
              <a:t>Questions</a:t>
            </a:r>
            <a:r>
              <a:rPr lang="en-US" b="1">
                <a:latin typeface="Poppins"/>
              </a:rPr>
              <a:t> / </a:t>
            </a:r>
            <a:r>
              <a:rPr lang="en-US" sz="1600" b="1">
                <a:latin typeface="Poppins"/>
              </a:rPr>
              <a:t>Comments</a:t>
            </a:r>
            <a:r>
              <a:rPr lang="en-US" b="1">
                <a:latin typeface="Poppins"/>
              </a:rPr>
              <a:t>?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44251E1-CDB5-4B62-A39A-A3A876A71414}"/>
              </a:ext>
            </a:extLst>
          </p:cNvPr>
          <p:cNvSpPr txBox="1">
            <a:spLocks/>
          </p:cNvSpPr>
          <p:nvPr/>
        </p:nvSpPr>
        <p:spPr>
          <a:xfrm>
            <a:off x="219693" y="3084319"/>
            <a:ext cx="4488065" cy="79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1600"/>
              <a:t>Questions </a:t>
            </a:r>
          </a:p>
          <a:p>
            <a:r>
              <a:rPr lang="en-US" sz="1600" u="sng">
                <a:solidFill>
                  <a:srgbClr val="1874FF"/>
                </a:solidFill>
              </a:rPr>
              <a:t>ERAP@hcd.ca.gov</a:t>
            </a:r>
            <a:endParaRPr lang="en-US" sz="1600">
              <a:solidFill>
                <a:srgbClr val="1874FF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112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2004-3FF0-4921-A11C-6AD89265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 832 Signed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795D95-233F-4BA5-83F4-968C4FFDF6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31BA98-377B-4331-ACB7-5E5BF595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74" y="840252"/>
            <a:ext cx="6646652" cy="35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5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472458" y="466537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06823" y="337425"/>
            <a:ext cx="4792555" cy="788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200"/>
              <a:t>Review of CA COVID-19 Rent Relief Program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00917" y="1015104"/>
            <a:ext cx="4114827" cy="3580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>
              <a:lnSpc>
                <a:spcPct val="114999"/>
              </a:lnSpc>
            </a:pPr>
            <a:r>
              <a:rPr lang="en-US" sz="1600" dirty="0"/>
              <a:t>Campaign and application launched March 15, 2021.</a:t>
            </a:r>
          </a:p>
          <a:p>
            <a:pPr>
              <a:lnSpc>
                <a:spcPct val="114999"/>
              </a:lnSpc>
            </a:pPr>
            <a:endParaRPr lang="en-US" sz="1600" dirty="0"/>
          </a:p>
          <a:p>
            <a:pPr>
              <a:lnSpc>
                <a:spcPct val="114999"/>
              </a:lnSpc>
            </a:pPr>
            <a:r>
              <a:rPr lang="en-US" sz="1600" dirty="0"/>
              <a:t>Program Focus: Stabilize low-income households through the payment of rental arrears to landlords and tenants.</a:t>
            </a:r>
            <a:endParaRPr lang="en-US" dirty="0"/>
          </a:p>
          <a:p>
            <a:pPr>
              <a:lnSpc>
                <a:spcPct val="114999"/>
              </a:lnSpc>
            </a:pPr>
            <a:endParaRPr lang="en-US" sz="1600" dirty="0"/>
          </a:p>
          <a:p>
            <a:pPr>
              <a:lnSpc>
                <a:spcPct val="114999"/>
              </a:lnSpc>
            </a:pPr>
            <a:r>
              <a:rPr lang="en-US" sz="1600" dirty="0"/>
              <a:t>Over 100 organizations in our Local Partner Network with “boots on the ground” to assist people in their communities.</a:t>
            </a:r>
            <a:endParaRPr lang="en-US" dirty="0"/>
          </a:p>
          <a:p>
            <a:pPr>
              <a:lnSpc>
                <a:spcPct val="114999"/>
              </a:lnSpc>
            </a:pPr>
            <a:endParaRPr lang="en-US" sz="1600" dirty="0"/>
          </a:p>
          <a:p>
            <a:pPr>
              <a:lnSpc>
                <a:spcPct val="114999"/>
              </a:lnSpc>
            </a:pPr>
            <a:r>
              <a:rPr lang="en-US" sz="1600" dirty="0"/>
              <a:t>Working with jurisdictions to administer Options A, B and C.</a:t>
            </a:r>
            <a:endParaRPr lang="en-US" dirty="0"/>
          </a:p>
          <a:p>
            <a:pPr>
              <a:lnSpc>
                <a:spcPct val="114999"/>
              </a:lnSpc>
            </a:pPr>
            <a:endParaRPr lang="en-US" sz="1600" dirty="0"/>
          </a:p>
          <a:p>
            <a:pPr>
              <a:lnSpc>
                <a:spcPct val="114999"/>
              </a:lnSpc>
            </a:pPr>
            <a:r>
              <a:rPr lang="en-US" sz="1600" dirty="0"/>
              <a:t>As of 7/14, 118K complete applications have been submitted and another </a:t>
            </a:r>
            <a:r>
              <a:rPr lang="en-US" sz="1600"/>
              <a:t>88K in progress.</a:t>
            </a:r>
            <a:endParaRPr lang="en-US" dirty="0"/>
          </a:p>
          <a:p>
            <a:pPr>
              <a:lnSpc>
                <a:spcPct val="114999"/>
              </a:lnSpc>
            </a:pPr>
            <a:endParaRPr lang="en-US" sz="1600" dirty="0"/>
          </a:p>
          <a:p>
            <a:pPr>
              <a:lnSpc>
                <a:spcPct val="114999"/>
              </a:lnSpc>
            </a:pPr>
            <a:r>
              <a:rPr lang="en-US" sz="1600" dirty="0"/>
              <a:t>To date, $178 million has been paid to assist nearly 13K households.</a:t>
            </a:r>
            <a:endParaRPr lang="en-US" dirty="0"/>
          </a:p>
          <a:p>
            <a:pPr>
              <a:lnSpc>
                <a:spcPct val="114999"/>
              </a:lnSpc>
            </a:pPr>
            <a:endParaRPr lang="en-US" sz="1600" dirty="0"/>
          </a:p>
          <a:p>
            <a:pPr marL="152400" indent="0">
              <a:lnSpc>
                <a:spcPct val="114999"/>
              </a:lnSpc>
              <a:buNone/>
            </a:pPr>
            <a:endParaRPr lang="en-US" sz="1600" dirty="0"/>
          </a:p>
          <a:p>
            <a:pPr marL="152400" indent="0">
              <a:lnSpc>
                <a:spcPct val="114999"/>
              </a:lnSpc>
              <a:buNone/>
            </a:pPr>
            <a:endParaRPr lang="en-US" sz="1400" dirty="0"/>
          </a:p>
          <a:p>
            <a:pPr marL="323850" indent="-171450">
              <a:lnSpc>
                <a:spcPct val="114999"/>
              </a:lnSpc>
            </a:pPr>
            <a:endParaRPr lang="en-US" sz="1400" dirty="0"/>
          </a:p>
          <a:p>
            <a:pPr marL="152400" indent="0">
              <a:lnSpc>
                <a:spcPct val="114999"/>
              </a:lnSpc>
              <a:buNone/>
            </a:pPr>
            <a:endParaRPr lang="en-US" sz="1400" dirty="0"/>
          </a:p>
          <a:p>
            <a:pPr>
              <a:lnSpc>
                <a:spcPct val="114999"/>
              </a:lnSpc>
            </a:pPr>
            <a:endParaRPr lang="en-US" sz="1400" dirty="0"/>
          </a:p>
          <a:p>
            <a:pPr lvl="1">
              <a:lnSpc>
                <a:spcPct val="114999"/>
              </a:lnSpc>
            </a:pPr>
            <a:endParaRPr lang="en-US" sz="1400" dirty="0"/>
          </a:p>
          <a:p>
            <a:pPr>
              <a:lnSpc>
                <a:spcPct val="114999"/>
              </a:lnSpc>
            </a:pPr>
            <a:endParaRPr lang="en-US" sz="1400" dirty="0"/>
          </a:p>
          <a:p>
            <a:pPr>
              <a:lnSpc>
                <a:spcPct val="114999"/>
              </a:lnSpc>
            </a:pPr>
            <a:endParaRPr lang="en-US" sz="1400" dirty="0"/>
          </a:p>
          <a:p>
            <a:pPr>
              <a:lnSpc>
                <a:spcPct val="114999"/>
              </a:lnSpc>
            </a:pPr>
            <a:endParaRPr lang="en-US" sz="1400" dirty="0"/>
          </a:p>
          <a:p>
            <a:pPr>
              <a:lnSpc>
                <a:spcPct val="114999"/>
              </a:lnSpc>
            </a:pPr>
            <a:endParaRPr lang="en-US" sz="1400" dirty="0"/>
          </a:p>
          <a:p>
            <a:pPr>
              <a:lnSpc>
                <a:spcPct val="114999"/>
              </a:lnSpc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5" name="Picture 5" descr="Close-up of a person using a mobile phone">
            <a:extLst>
              <a:ext uri="{FF2B5EF4-FFF2-40B4-BE49-F238E27FC236}">
                <a16:creationId xmlns:a16="http://schemas.microsoft.com/office/drawing/2014/main" id="{0ACB6450-A00C-47B2-A1C7-6873F00E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570" y="1129206"/>
            <a:ext cx="2980426" cy="2313588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79EC4349-A981-40F8-B9B3-6E6ED77A0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" t="549" r="49793" b="2381"/>
          <a:stretch/>
        </p:blipFill>
        <p:spPr>
          <a:xfrm>
            <a:off x="4642014" y="10783"/>
            <a:ext cx="4485887" cy="45448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22-8D9D-41B8-AE27-A18BFBAC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Amy Wilson</a:t>
            </a:r>
            <a:br>
              <a:rPr lang="en-US"/>
            </a:br>
            <a:r>
              <a:rPr lang="en-US" sz="1800"/>
              <a:t>Deputy Secretary of Legislation </a:t>
            </a:r>
            <a:br>
              <a:rPr lang="en-US" sz="1800"/>
            </a:br>
            <a:r>
              <a:rPr lang="en-US" sz="1800"/>
              <a:t>Business, Consumer Services and Housing Agency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99F7A-A57E-457D-9D66-550DE975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5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F3458-ED01-4C89-AF3C-1407729C1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 smtClean="0"/>
              <a:t>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0A6E0D-9F47-4A86-8418-01D9F93A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Programmatic Changes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78794-AB6A-49DC-A478-D69444CCE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934300"/>
            <a:ext cx="8619649" cy="3416400"/>
          </a:xfrm>
        </p:spPr>
        <p:txBody>
          <a:bodyPr/>
          <a:lstStyle/>
          <a:p>
            <a:r>
              <a:rPr lang="en-US"/>
              <a:t>AB 832 authorizes the use of federal rental assistance funding made available from the American Rescue Plan Act (ARPA) that was enacted into law in March 2021.</a:t>
            </a:r>
          </a:p>
          <a:p>
            <a:endParaRPr lang="en-US"/>
          </a:p>
          <a:p>
            <a:r>
              <a:rPr lang="en-US"/>
              <a:t>Round 1 + Round 2 funds = Estimated $5.2 billion in federal funds to the state and local governments for rental assistance.</a:t>
            </a:r>
          </a:p>
          <a:p>
            <a:pPr marL="127000" indent="0">
              <a:buNone/>
            </a:pPr>
            <a:endParaRPr lang="en-US"/>
          </a:p>
          <a:p>
            <a:r>
              <a:rPr lang="en-US"/>
              <a:t>Provides 100% payment for unpaid and future rent and utilities. </a:t>
            </a:r>
          </a:p>
          <a:p>
            <a:endParaRPr lang="en-US"/>
          </a:p>
          <a:p>
            <a:r>
              <a:rPr lang="en-US"/>
              <a:t>Extends eviction protections for non-payment of rent.</a:t>
            </a:r>
          </a:p>
          <a:p>
            <a:pPr marL="127000" indent="0">
              <a:buNone/>
            </a:pPr>
            <a:endParaRPr lang="en-US"/>
          </a:p>
          <a:p>
            <a:r>
              <a:rPr lang="en-US"/>
              <a:t>Establishes a temporary court process for evictions beginning October 1, 2021. </a:t>
            </a:r>
          </a:p>
        </p:txBody>
      </p:sp>
    </p:spTree>
    <p:extLst>
      <p:ext uri="{BB962C8B-B14F-4D97-AF65-F5344CB8AC3E}">
        <p14:creationId xmlns:p14="http://schemas.microsoft.com/office/powerpoint/2010/main" val="61811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C4BAFB-72D9-47F3-8812-3B0C21F9BFF5}"/>
              </a:ext>
            </a:extLst>
          </p:cNvPr>
          <p:cNvSpPr/>
          <p:nvPr/>
        </p:nvSpPr>
        <p:spPr>
          <a:xfrm>
            <a:off x="4582633" y="0"/>
            <a:ext cx="4572000" cy="46653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05E86E-7C79-4628-B863-AB576D9319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AB59B9-261D-49C7-A3E0-4B86E07F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0353"/>
            <a:ext cx="4260300" cy="616316"/>
          </a:xfrm>
        </p:spPr>
        <p:txBody>
          <a:bodyPr/>
          <a:lstStyle/>
          <a:p>
            <a:r>
              <a:rPr lang="en-US"/>
              <a:t>Eviction Protections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F408C-87A7-4F58-B602-3C8B110B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45" y="855898"/>
            <a:ext cx="4502324" cy="2811801"/>
          </a:xfrm>
        </p:spPr>
        <p:txBody>
          <a:bodyPr/>
          <a:lstStyle/>
          <a:p>
            <a:pPr marL="152400" indent="0">
              <a:buNone/>
            </a:pPr>
            <a:r>
              <a:rPr lang="en-US" sz="1350"/>
              <a:t>Existing eviction protections extended by another three months – to September 30, 2021.</a:t>
            </a:r>
          </a:p>
          <a:p>
            <a:pPr>
              <a:lnSpc>
                <a:spcPct val="114999"/>
              </a:lnSpc>
            </a:pPr>
            <a:endParaRPr lang="en-US" sz="1350"/>
          </a:p>
          <a:p>
            <a:pPr>
              <a:lnSpc>
                <a:spcPct val="114999"/>
              </a:lnSpc>
            </a:pPr>
            <a:r>
              <a:rPr lang="en-US" sz="1350"/>
              <a:t>Follows the same tenant eligibility and declaration requirements:</a:t>
            </a:r>
          </a:p>
          <a:p>
            <a:pPr lvl="1">
              <a:lnSpc>
                <a:spcPct val="114999"/>
              </a:lnSpc>
              <a:spcBef>
                <a:spcPts val="600"/>
              </a:spcBef>
            </a:pPr>
            <a:r>
              <a:rPr lang="en-US" sz="1350"/>
              <a:t>Declaration of financial hardship.</a:t>
            </a:r>
          </a:p>
          <a:p>
            <a:pPr lvl="1">
              <a:lnSpc>
                <a:spcPct val="114999"/>
              </a:lnSpc>
              <a:spcBef>
                <a:spcPts val="600"/>
              </a:spcBef>
            </a:pPr>
            <a:r>
              <a:rPr lang="en-US" sz="1350"/>
              <a:t>25% payment of monthly rent.</a:t>
            </a:r>
          </a:p>
          <a:p>
            <a:pPr lvl="1">
              <a:lnSpc>
                <a:spcPct val="114999"/>
              </a:lnSpc>
              <a:spcBef>
                <a:spcPts val="600"/>
              </a:spcBef>
            </a:pPr>
            <a:r>
              <a:rPr lang="en-US" sz="1350"/>
              <a:t>Debt still accrues but cannot be grounds for eviction.</a:t>
            </a:r>
          </a:p>
          <a:p>
            <a:pPr>
              <a:lnSpc>
                <a:spcPct val="114999"/>
              </a:lnSpc>
            </a:pPr>
            <a:endParaRPr lang="en-US" sz="1350"/>
          </a:p>
          <a:p>
            <a:pPr marL="152400" indent="0">
              <a:lnSpc>
                <a:spcPct val="114999"/>
              </a:lnSpc>
              <a:buNone/>
            </a:pPr>
            <a:endParaRPr lang="en-US" sz="1400"/>
          </a:p>
          <a:p>
            <a:pPr>
              <a:lnSpc>
                <a:spcPct val="114999"/>
              </a:lnSpc>
            </a:pPr>
            <a:endParaRPr lang="en-US" sz="1400"/>
          </a:p>
        </p:txBody>
      </p:sp>
      <p:pic>
        <p:nvPicPr>
          <p:cNvPr id="7" name="Picture 7" descr="Keys to a home">
            <a:extLst>
              <a:ext uri="{FF2B5EF4-FFF2-40B4-BE49-F238E27FC236}">
                <a16:creationId xmlns:a16="http://schemas.microsoft.com/office/drawing/2014/main" id="{B1F5D247-8978-4716-B460-E151EFDA8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168" y="955765"/>
            <a:ext cx="4433788" cy="29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F47FD-9156-486F-A3EF-2F3CEED66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82D966-CDCA-4134-85F6-4FC7DED1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7175"/>
            <a:ext cx="4223933" cy="618133"/>
          </a:xfrm>
        </p:spPr>
        <p:txBody>
          <a:bodyPr/>
          <a:lstStyle/>
          <a:p>
            <a:r>
              <a:rPr lang="en-US"/>
              <a:t>Consumer Protections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E3C09-3877-486C-8C4E-F9086B11A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613" y="866625"/>
            <a:ext cx="4392387" cy="3587188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en-US" sz="1400"/>
              <a:t>Maintains COVID-19 related debt protection measures set by SB 91 including the prohibition on selling or assigning of debt. </a:t>
            </a:r>
          </a:p>
          <a:p>
            <a:pPr>
              <a:lnSpc>
                <a:spcPct val="114999"/>
              </a:lnSpc>
            </a:pPr>
            <a:r>
              <a:rPr lang="en-US" sz="1400"/>
              <a:t>AB 832 extends debt masking protections, made permanent for households that qualify for assistance. </a:t>
            </a:r>
          </a:p>
          <a:p>
            <a:pPr>
              <a:lnSpc>
                <a:spcPct val="114999"/>
              </a:lnSpc>
            </a:pPr>
            <a:r>
              <a:rPr lang="en-US" sz="1400"/>
              <a:t>Extends the time limitation on landlords pursuing the recovery of rental debt and requirements for debt recovery through small claims court.</a:t>
            </a:r>
          </a:p>
          <a:p>
            <a:pPr>
              <a:lnSpc>
                <a:spcPct val="114999"/>
              </a:lnSpc>
            </a:pPr>
            <a:r>
              <a:rPr lang="en-US" sz="1400"/>
              <a:t>Extends to December 1 homeowner protections in which a request for forbearance has been </a:t>
            </a:r>
            <a:r>
              <a:rPr lang="en-US" sz="1400" dirty="0"/>
              <a:t>denied.</a:t>
            </a:r>
          </a:p>
          <a:p>
            <a:pPr>
              <a:lnSpc>
                <a:spcPct val="114999"/>
              </a:lnSpc>
            </a:pPr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331FB-E75C-45E3-B750-AADE7B017AEC}"/>
              </a:ext>
            </a:extLst>
          </p:cNvPr>
          <p:cNvSpPr/>
          <p:nvPr/>
        </p:nvSpPr>
        <p:spPr>
          <a:xfrm>
            <a:off x="4572000" y="0"/>
            <a:ext cx="4572000" cy="46653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Smiling woman holding file folder at the office">
            <a:extLst>
              <a:ext uri="{FF2B5EF4-FFF2-40B4-BE49-F238E27FC236}">
                <a16:creationId xmlns:a16="http://schemas.microsoft.com/office/drawing/2014/main" id="{8AB0FC83-5F6D-4586-914C-0FBA8C53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r="392" b="588"/>
          <a:stretch/>
        </p:blipFill>
        <p:spPr>
          <a:xfrm>
            <a:off x="5068346" y="478121"/>
            <a:ext cx="3542941" cy="358718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CEFA9C2-153A-41C5-9A39-494371AA3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177" b="7692"/>
          <a:stretch/>
        </p:blipFill>
        <p:spPr>
          <a:xfrm>
            <a:off x="7676492" y="636333"/>
            <a:ext cx="934795" cy="5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075A6-18A5-4C5E-8F69-52D268F16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ACC250-E9BC-40F2-8975-6F436CFE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78633"/>
            <a:ext cx="4144425" cy="726170"/>
          </a:xfrm>
        </p:spPr>
        <p:txBody>
          <a:bodyPr/>
          <a:lstStyle/>
          <a:p>
            <a:r>
              <a:rPr lang="en-US"/>
              <a:t>Temporary Court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C68A0-D092-421D-BA23-22DD77006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86" y="804803"/>
            <a:ext cx="4263037" cy="3575811"/>
          </a:xfrm>
        </p:spPr>
        <p:txBody>
          <a:bodyPr/>
          <a:lstStyle/>
          <a:p>
            <a:r>
              <a:rPr lang="en-US" sz="1400"/>
              <a:t>After September 30, 2021, a modified civil procedure will be in effect from    October 1, 2021, until March 31, 2022.</a:t>
            </a:r>
          </a:p>
          <a:p>
            <a:endParaRPr lang="en-US" sz="1400"/>
          </a:p>
          <a:p>
            <a:r>
              <a:rPr lang="en-US" sz="1400"/>
              <a:t>The process is intended to provide protections for tenants who are eligible for and in need of assistance… </a:t>
            </a:r>
          </a:p>
          <a:p>
            <a:endParaRPr lang="en-US" sz="1400"/>
          </a:p>
          <a:p>
            <a:r>
              <a:rPr lang="en-US" sz="1400"/>
              <a:t>…while providing landlords with an opportunity to initiate an eviction for non-payment of rent and in which the tenant is not eligible for assistance.</a:t>
            </a:r>
          </a:p>
          <a:p>
            <a:endParaRPr lang="en-US" sz="1400"/>
          </a:p>
          <a:p>
            <a:r>
              <a:rPr lang="en-US" sz="1400"/>
              <a:t>More coming soon on Housing is Key!</a:t>
            </a:r>
          </a:p>
          <a:p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6EB1D-59A5-4F67-884F-B2DF7D23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16" y="75481"/>
            <a:ext cx="4536900" cy="44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16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91BA3"/>
      </a:dk2>
      <a:lt2>
        <a:srgbClr val="C5ECEF"/>
      </a:lt2>
      <a:accent1>
        <a:srgbClr val="21006B"/>
      </a:accent1>
      <a:accent2>
        <a:srgbClr val="7863FF"/>
      </a:accent2>
      <a:accent3>
        <a:srgbClr val="FF9E57"/>
      </a:accent3>
      <a:accent4>
        <a:srgbClr val="FFD07C"/>
      </a:accent4>
      <a:accent5>
        <a:srgbClr val="1874FF"/>
      </a:accent5>
      <a:accent6>
        <a:srgbClr val="FFD9A6"/>
      </a:accent6>
      <a:hlink>
        <a:srgbClr val="1874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66C1802678F44893B91C160CD6A7B" ma:contentTypeVersion="13" ma:contentTypeDescription="Create a new document." ma:contentTypeScope="" ma:versionID="b81fcb81a3436648e9cca07b8cd42e6c">
  <xsd:schema xmlns:xsd="http://www.w3.org/2001/XMLSchema" xmlns:xs="http://www.w3.org/2001/XMLSchema" xmlns:p="http://schemas.microsoft.com/office/2006/metadata/properties" xmlns:ns1="http://schemas.microsoft.com/sharepoint/v3" xmlns:ns2="ff71c162-105b-4df9-b621-4efa8aaf382e" xmlns:ns3="47095f7e-d9ec-482b-816a-4f17683e418f" targetNamespace="http://schemas.microsoft.com/office/2006/metadata/properties" ma:root="true" ma:fieldsID="935199a07d641d697073add387818143" ns1:_="" ns2:_="" ns3:_="">
    <xsd:import namespace="http://schemas.microsoft.com/sharepoint/v3"/>
    <xsd:import namespace="ff71c162-105b-4df9-b621-4efa8aaf382e"/>
    <xsd:import namespace="47095f7e-d9ec-482b-816a-4f17683e41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HCDERAPDestin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1c162-105b-4df9-b621-4efa8aaf3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HCDERAPDestination" ma:index="12" nillable="true" ma:displayName="HCD ERAP Destination" ma:format="Dropdown" ma:internalName="HCDERAPDestination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95f7e-d9ec-482b-816a-4f17683e41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095f7e-d9ec-482b-816a-4f17683e418f">
      <UserInfo>
        <DisplayName>Wilson, Amy@BCSH</DisplayName>
        <AccountId>29</AccountId>
        <AccountType/>
      </UserInfo>
      <UserInfo>
        <DisplayName>White, Myles@BCSH</DisplayName>
        <AccountId>30</AccountId>
        <AccountType/>
      </UserInfo>
      <UserInfo>
        <DisplayName>Von Koch-Liebert, Lynn@BCSH</DisplayName>
        <AccountId>26</AccountId>
        <AccountType/>
      </UserInfo>
      <UserInfo>
        <DisplayName>Gonzalez-Gerlach, Victoria@BCSH</DisplayName>
        <AccountId>13</AccountId>
        <AccountType/>
      </UserInfo>
      <UserInfo>
        <DisplayName>Heimerich, Russ@BCSH</DisplayName>
        <AccountId>10</AccountId>
        <AccountType/>
      </UserInfo>
      <UserInfo>
        <DisplayName>Roberts, Geena@BCSH</DisplayName>
        <AccountId>31</AccountId>
        <AccountType/>
      </UserInfo>
    </SharedWithUsers>
    <HCDERAPDestination xmlns="ff71c162-105b-4df9-b621-4efa8aaf382e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A5F6CEA-600D-4179-B14C-B0BDF50AB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71c162-105b-4df9-b621-4efa8aaf382e"/>
    <ds:schemaRef ds:uri="47095f7e-d9ec-482b-816a-4f17683e41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870BF7-BA53-4ACD-9047-C5DACA7FA6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C21E94-D4BD-423F-A93E-134E1CBAD2BF}">
  <ds:schemaRefs>
    <ds:schemaRef ds:uri="5abe5b64-b761-4dce-8e22-64ae9feb862a"/>
    <ds:schemaRef ds:uri="917378e1-14f2-4478-900c-95c64dc6e8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7095f7e-d9ec-482b-816a-4f17683e418f"/>
    <ds:schemaRef ds:uri="ff71c162-105b-4df9-b621-4efa8aaf382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1350</Words>
  <Application>Microsoft Office PowerPoint</Application>
  <PresentationFormat>On-screen Show (16:9)</PresentationFormat>
  <Paragraphs>187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Poppins SemiBold</vt:lpstr>
      <vt:lpstr>Arial,Sans-Serif</vt:lpstr>
      <vt:lpstr>Poppins</vt:lpstr>
      <vt:lpstr>Antique Olive</vt:lpstr>
      <vt:lpstr>Segoe UI</vt:lpstr>
      <vt:lpstr>Poppins Light</vt:lpstr>
      <vt:lpstr>Calibri</vt:lpstr>
      <vt:lpstr>Arial</vt:lpstr>
      <vt:lpstr>Simple Light</vt:lpstr>
      <vt:lpstr>COVID-19 Tenant Relief Act AB 832 Update </vt:lpstr>
      <vt:lpstr>Purpose of Meeting</vt:lpstr>
      <vt:lpstr>AB 832 Signed </vt:lpstr>
      <vt:lpstr>Review of CA COVID-19 Rent Relief Program</vt:lpstr>
      <vt:lpstr>Amy Wilson Deputy Secretary of Legislation  Business, Consumer Services and Housing Agency </vt:lpstr>
      <vt:lpstr>Programmatic Changes </vt:lpstr>
      <vt:lpstr>Eviction Protections</vt:lpstr>
      <vt:lpstr>Consumer Protections </vt:lpstr>
      <vt:lpstr>Temporary Court Process</vt:lpstr>
      <vt:lpstr>Lynn Von Koch-Liebert Deputy Secretary of Housing  Business, Consumer Services and Housing Agency </vt:lpstr>
      <vt:lpstr>Key Program Updates</vt:lpstr>
      <vt:lpstr>Same Eligibility, Prioritization &amp; Eligible Uses</vt:lpstr>
      <vt:lpstr>Program Improvements</vt:lpstr>
      <vt:lpstr>Geoffrey Ross Deputy Director, Division of Federal Financial Assistance  Department of Housing and Community Development   </vt:lpstr>
      <vt:lpstr>How is Rent Relief Being Delivered to Californians?</vt:lpstr>
      <vt:lpstr>How is Rent Relief Being Delivered to Californians?</vt:lpstr>
      <vt:lpstr>Round 2 Administrative Options </vt:lpstr>
      <vt:lpstr>Veronica Harms Deputy Secretary of External Affairs Business, Consumer Services and Housing Agency </vt:lpstr>
      <vt:lpstr>Updated Website</vt:lpstr>
      <vt:lpstr>Local Partner Network</vt:lpstr>
      <vt:lpstr>HousingIsKey Dropbox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CDLAC 2021 Scoring System Framework</dc:title>
  <dc:creator>Castro Ramírez, Lourdes@BCSH</dc:creator>
  <cp:lastModifiedBy>Harms, Veronica@BCSH</cp:lastModifiedBy>
  <cp:revision>31</cp:revision>
  <dcterms:modified xsi:type="dcterms:W3CDTF">2021-07-21T22:13:07Z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0x01010071666C1802678F44893B91C160CD6A7B</vt:lpwstr>
  </property>
</Properties>
</file>