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0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40D8-4742-43A8-B20E-7ACB7ED8B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B5BDA-9C52-4F74-8359-C770F13FA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166D9-8824-4EAB-A7A9-55ECAD0F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4D943-93F9-4B26-A84F-B599782B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8A870-D8EF-4BD7-8ADF-CFE4FD82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1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B33A-9567-4C3B-B15D-41656C8A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6FF5C-04BA-4613-80F7-4AE138055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44F1E-F7A9-4A4E-9E94-72952B04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CA39-AB2A-49B7-9D5B-25581EE8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74EE1-40E3-4E7F-8D78-17AFB118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74A0E-B537-43C9-AB65-AF2025CF9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B07A2-7CF9-4294-A870-367765F2C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0848-E245-4757-A41A-0485246C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CFC13-3601-46B9-A576-F40F520D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DB80-B6A1-490C-8367-B6F943A5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A991-8866-4D77-88B4-6C8E66E6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2C4B-A519-4E73-B17A-5F155A64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EF8FA-63BB-4FD7-A075-255971DB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EADE-A222-4F6C-B84B-07824007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4C5DA-A6E1-44AC-BB3A-8761359B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4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49BE-36F2-4355-A51C-F5DAFF8F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33C9-6DA4-49B5-9E98-F4F0E6960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4C84D-F0C5-49BC-B7A1-4F31E4F5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2E5B-9998-4F25-B405-63D92FF7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7659-3F2B-434B-944E-752A7321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1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F6B8-F2C3-43E9-B497-AA42DF10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D37FE-4A81-4268-B3AF-91599DC61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05EA8-642B-4AD1-8789-E6518F7F6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0AC4B-A2E2-4798-8892-B7F178D2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4CEB5-9715-41A6-A9FC-2488E578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A6615-642A-414E-AF15-3226C4B5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2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C0F-BD20-4A57-94DF-689C400B3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91FD4-255F-4DF0-A587-5E6312954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B98D9-08A1-40B4-A9CB-D522D3B21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5A691-59D2-4A31-A32E-F9004926C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A2C18-9F22-4A04-A852-7AC8B6F1C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839B86-7F12-431E-BEA1-CCB2C376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8120D-CB7D-4246-9EA9-6B80E313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0FFA9-1747-4C29-A4FC-D8741C95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8B8B-7A07-4BB0-83C2-25406FC4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A7DF9-A816-4F65-8932-F8B7C2D3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BFDF5-327F-40F6-8109-FC678558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5C6BE-8EA7-40D6-8D89-CF58D785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4ABCB-D73F-4472-BBE7-36A8B439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81E19-DCCA-42C4-BCF8-390B2304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DFBA0-69B5-4292-9D3D-F3588892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8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66AE-5E14-4883-884A-22776250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1FC3-E1A5-4D9E-A43C-1496B5901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FB115-0A1C-42F4-BEB3-1732AC3F0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48A59-DA20-4DDF-A713-F0DDE3A0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54370-48E3-4DEA-AFF4-D9EB77EF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24D29-68B0-45A3-BB9E-E1656576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1413C-D1A4-4C89-A61E-F9766A81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A769B-5B79-4576-B140-9B1C19D65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92520-773A-452E-98BE-EA9975A99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83C95-26DF-4F5A-AA4C-19D8B582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61069-959D-42C6-9017-94EE6F22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394D5-DE60-4423-8F59-2F521578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C0CFF-1257-47D6-9EAF-1382F484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D781C-8D4D-40B4-89D8-53C42C488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D54DF-8382-4D90-9B10-8B93643E6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4A4F-C643-480A-9DDE-682FBA4343C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16AE6-9658-43C3-9095-0F0F1BB7B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F8E96-CC96-4A78-9956-B5952E9F1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84B-178C-4E68-B2CA-B7F2244AC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DDA32-485A-4AA6-87D4-719BB5E5B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800" b="1" u="sng" dirty="0">
                <a:solidFill>
                  <a:schemeClr val="tx2"/>
                </a:solidFill>
                <a:latin typeface="+mn-lt"/>
              </a:rPr>
              <a:t>Legislative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E503C-9ADB-4CC7-8A76-A803E7711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8141" y="4187182"/>
            <a:ext cx="9003860" cy="2339021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Overview of Bills and Budget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Incompetent to Stand Trial (IST) growth cap and penalty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Criminal administrative fees: reporting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AB90511-1903-44F8-8FA3-2DCB2DBCC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316" y="320231"/>
            <a:ext cx="4125916" cy="283656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151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DF8D9-7745-455B-B043-579219846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430" y="169488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+mn-lt"/>
              </a:rPr>
              <a:t>Legislation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19AA0-0498-4613-8843-A901AD312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456" y="945333"/>
            <a:ext cx="9930332" cy="5551879"/>
          </a:xfrm>
        </p:spPr>
        <p:txBody>
          <a:bodyPr anchor="ctr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Over 500 AOJ related bills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Hot topics include: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Fentanyl and opioid response</a:t>
            </a:r>
            <a:endParaRPr lang="en-US" b="1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Firearms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Diversion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Juvenile Justice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Sheriffs/jails/probation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Prop 47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Policing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Human Trafficking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Domestic Violence </a:t>
            </a:r>
            <a:endParaRPr lang="en-US" b="1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Sexually Violent Predators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Homelessness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AT HOME: Accountability, Transparency, Housing, Outreach, Mitigation, Economic opportunity </a:t>
            </a:r>
          </a:p>
          <a:p>
            <a:pPr lvl="1" algn="l"/>
            <a:endParaRPr lang="en-US" sz="24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7F2FB615-0A14-486C-88FF-4EF69ABFF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6" y="60539"/>
            <a:ext cx="2369260" cy="121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DF8D9-7745-455B-B043-579219846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430" y="169488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+mn-lt"/>
              </a:rPr>
              <a:t>A few notable bills…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19AA0-0498-4613-8843-A901AD312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456" y="1450459"/>
            <a:ext cx="9930332" cy="5046753"/>
          </a:xfrm>
        </p:spPr>
        <p:txBody>
          <a:bodyPr anchor="ctr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479 – domestic violence pilot program extension (support)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1329 – county jail ID pilot program (support)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SB 75 – judgeships (support)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SB 564 – sheriffs and marshals fees (support)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702 – Juvenile Justice Crime Prevention Act (JJCPA) financing (oppose)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505 – Office of Youth and Community Restoration (OYCR)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742 – use of police canines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AB 1090 – sheriff removal </a:t>
            </a:r>
          </a:p>
          <a:p>
            <a:pPr lvl="1" algn="l"/>
            <a:endParaRPr lang="en-US" sz="24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7F2FB615-0A14-486C-88FF-4EF69ABFF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6" y="60539"/>
            <a:ext cx="2369260" cy="121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6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EA4EF2-E1F7-412F-868E-E6B22919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716" y="135902"/>
            <a:ext cx="9829800" cy="829870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+mn-lt"/>
              </a:rPr>
              <a:t>Budget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40DEC-168F-4395-8452-2D228D8F5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65" y="1101674"/>
            <a:ext cx="9245310" cy="5409962"/>
          </a:xfrm>
        </p:spPr>
        <p:txBody>
          <a:bodyPr anchor="ctr">
            <a:normAutofit fontScale="25000" lnSpcReduction="20000"/>
          </a:bodyPr>
          <a:lstStyle/>
          <a:p>
            <a:r>
              <a:rPr lang="en-US" sz="7600" b="1" dirty="0">
                <a:solidFill>
                  <a:schemeClr val="tx2"/>
                </a:solidFill>
              </a:rPr>
              <a:t>Juvenile Justice Realignment</a:t>
            </a:r>
          </a:p>
          <a:p>
            <a:pPr lvl="1"/>
            <a:r>
              <a:rPr lang="en-US" sz="7600" dirty="0">
                <a:solidFill>
                  <a:schemeClr val="tx2"/>
                </a:solidFill>
              </a:rPr>
              <a:t>Funding to support the transition of youth at DJJ that will be returned to counties</a:t>
            </a:r>
          </a:p>
          <a:p>
            <a:r>
              <a:rPr lang="en-US" sz="7600" b="1" dirty="0">
                <a:solidFill>
                  <a:schemeClr val="tx2"/>
                </a:solidFill>
              </a:rPr>
              <a:t>Public Defense Pilot Program</a:t>
            </a:r>
          </a:p>
          <a:p>
            <a:pPr lvl="1"/>
            <a:r>
              <a:rPr lang="en-US" sz="7600" dirty="0">
                <a:solidFill>
                  <a:schemeClr val="tx2"/>
                </a:solidFill>
              </a:rPr>
              <a:t>Oppose $50 million cut to the program included in the Governor’s Proposed Budget</a:t>
            </a:r>
            <a:endParaRPr lang="en-US" sz="7600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7600" b="1" dirty="0">
                <a:solidFill>
                  <a:schemeClr val="tx2"/>
                </a:solidFill>
              </a:rPr>
              <a:t>Department of Justice, Bureau of Forensic Services</a:t>
            </a:r>
          </a:p>
          <a:p>
            <a:pPr lvl="1"/>
            <a:r>
              <a:rPr lang="en-US" sz="76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Oppose fee-based system for state crime labs </a:t>
            </a:r>
            <a:endParaRPr lang="en-US" sz="7600" dirty="0">
              <a:solidFill>
                <a:schemeClr val="tx2"/>
              </a:solidFill>
            </a:endParaRPr>
          </a:p>
          <a:p>
            <a:r>
              <a:rPr lang="en-US" sz="7600" b="1" dirty="0">
                <a:solidFill>
                  <a:schemeClr val="tx2"/>
                </a:solidFill>
              </a:rPr>
              <a:t>Community Assistance, Recovery, and Empowerment (CARE) Act</a:t>
            </a:r>
          </a:p>
          <a:p>
            <a:pPr lvl="1"/>
            <a:r>
              <a:rPr lang="en-US" sz="7600" dirty="0">
                <a:solidFill>
                  <a:schemeClr val="tx2"/>
                </a:solidFill>
              </a:rPr>
              <a:t>Support ongoing sustainable funding for implementation in all 58 counties</a:t>
            </a:r>
          </a:p>
          <a:p>
            <a:r>
              <a:rPr lang="en-US" sz="7600" b="1" dirty="0">
                <a:solidFill>
                  <a:schemeClr val="tx2"/>
                </a:solidFill>
              </a:rPr>
              <a:t>Post Release Community Supervision</a:t>
            </a:r>
          </a:p>
          <a:p>
            <a:pPr lvl="1"/>
            <a:r>
              <a:rPr lang="en-US" sz="7600" dirty="0">
                <a:solidFill>
                  <a:schemeClr val="tx2"/>
                </a:solidFill>
              </a:rPr>
              <a:t>Support $8.2 million included in the  Governor’s Proposed Budget</a:t>
            </a:r>
          </a:p>
          <a:p>
            <a:r>
              <a:rPr lang="en-US" sz="7600" b="1" dirty="0">
                <a:solidFill>
                  <a:schemeClr val="tx2"/>
                </a:solidFill>
              </a:rPr>
              <a:t>Community Corrections Performance Incentive Grant</a:t>
            </a:r>
          </a:p>
          <a:p>
            <a:pPr lvl="1"/>
            <a:r>
              <a:rPr lang="en-US" sz="7600" dirty="0">
                <a:solidFill>
                  <a:schemeClr val="tx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Support $123.8 million one-time General Fund </a:t>
            </a:r>
            <a:r>
              <a:rPr lang="en-US" sz="7600" dirty="0">
                <a:solidFill>
                  <a:schemeClr val="tx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 2023-24 </a:t>
            </a:r>
            <a:endParaRPr lang="en-US" sz="7600" dirty="0">
              <a:solidFill>
                <a:schemeClr val="tx2"/>
              </a:solidFill>
            </a:endParaRPr>
          </a:p>
          <a:p>
            <a:r>
              <a:rPr lang="en-US" sz="7600" b="1" dirty="0">
                <a:solidFill>
                  <a:schemeClr val="tx2"/>
                </a:solidFill>
              </a:rPr>
              <a:t>Prop 47 Savings estimate</a:t>
            </a:r>
          </a:p>
          <a:p>
            <a:pPr lvl="1"/>
            <a:r>
              <a:rPr lang="en-US" sz="76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Governor’s Proposed Budget estimates total state savings of $101 million in 2023-24</a:t>
            </a:r>
            <a:endParaRPr lang="en-US" sz="76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700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826054B8-988D-4A55-BCE5-7EC28B0C3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6" y="60539"/>
            <a:ext cx="2369260" cy="121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2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B16CA-2AF7-4111-BF83-F9886682D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947" y="457200"/>
            <a:ext cx="9829800" cy="1156870"/>
          </a:xfrm>
        </p:spPr>
        <p:txBody>
          <a:bodyPr anchor="b">
            <a:no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+mn-lt"/>
              </a:rPr>
              <a:t>Incompetent to Stand Trial (IST)</a:t>
            </a:r>
            <a:br>
              <a:rPr lang="en-US" sz="3600" b="1" dirty="0">
                <a:solidFill>
                  <a:schemeClr val="tx2"/>
                </a:solidFill>
                <a:latin typeface="+mn-lt"/>
              </a:rPr>
            </a:br>
            <a:r>
              <a:rPr lang="en-US" sz="3600" b="1" dirty="0">
                <a:solidFill>
                  <a:schemeClr val="tx2"/>
                </a:solidFill>
                <a:latin typeface="+mn-lt"/>
              </a:rPr>
              <a:t>Growth Cap and Penalty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40BC5-1817-482F-9A1B-78277DF4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947" y="1783079"/>
            <a:ext cx="10782793" cy="4878956"/>
          </a:xfrm>
        </p:spPr>
        <p:txBody>
          <a:bodyPr anchor="ctr"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SB 184 (2022) established growth cap and penalty program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Summary: Based on current projections, 42 counties are over their “baseline” and will likely pay a penalty (ranging from $56,420 to upwards of a few million)</a:t>
            </a:r>
          </a:p>
          <a:p>
            <a:r>
              <a:rPr lang="en-US" sz="1800" dirty="0">
                <a:solidFill>
                  <a:schemeClr val="tx2"/>
                </a:solidFill>
              </a:rPr>
              <a:t>December 2022 the Department of State Hospitals (DSH) released implementation letter and progress report for growth cap and penalty 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Counties were provided their “baseline” number of IST determinations, which is their previous year’s total number of IST determinations 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Counties will be penalized if they exceed their baseline, according to the following tiered schedule: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5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, 6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 or 7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 IST determination over the baseline = pay 50% of the penalty rate 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8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 and 9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 IST determination over the baseline = pay 75% of the penalty rate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10</a:t>
            </a:r>
            <a:r>
              <a:rPr lang="en-US" sz="1200" baseline="30000" dirty="0">
                <a:solidFill>
                  <a:schemeClr val="tx2"/>
                </a:solidFill>
              </a:rPr>
              <a:t>th</a:t>
            </a:r>
            <a:r>
              <a:rPr lang="en-US" sz="1200" dirty="0">
                <a:solidFill>
                  <a:schemeClr val="tx2"/>
                </a:solidFill>
              </a:rPr>
              <a:t> IST and above = pay 100% of the penalty rate 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The penalty rate is calculated by the following: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FY 2022-23 DSH bed rate: $728 per day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FY 2016-17 through FY 2018-19 average length of stay for ISTs: 155 days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$728 multiplied by 155 = $112,840 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Example: If a county had 100 total IST determinations in FY 2021-22, that is their baseline for purposes of the program.  If this year the county has 30 IST determinations in the first quarter, they’re “on pace” to pay the following: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$56,420 (50% of penalty rate) multiplied by 3 (for fifth, sixth, and seventh determination above the baseline) = $169,260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$84,630 (75% of penalty rate) multiplied by 2 (for eight and ninth determination above the baseline) = $169,260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 $112,840 (100% of penalty rate) multiplied by 11 (for tenth through twentieth determination above the baseline) = $1,2451,240 </a:t>
            </a:r>
          </a:p>
          <a:p>
            <a:pPr lvl="3"/>
            <a:r>
              <a:rPr lang="en-US" sz="1200" dirty="0">
                <a:solidFill>
                  <a:schemeClr val="tx2"/>
                </a:solidFill>
              </a:rPr>
              <a:t>Grand total penalty amount that must be paid to the state’s Mental Health Diversion Fund = $1,579,760 </a:t>
            </a:r>
          </a:p>
          <a:p>
            <a:pPr marL="1371600" lvl="3" indent="0"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en-US" sz="800" dirty="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1D50CA5E-2515-4A55-A5A1-B137BDD6F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6354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9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020B4-4412-497B-8FB1-21C65CBD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509" y="216226"/>
            <a:ext cx="9829800" cy="1325880"/>
          </a:xfrm>
        </p:spPr>
        <p:txBody>
          <a:bodyPr anchor="b">
            <a:no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+mn-lt"/>
              </a:rPr>
              <a:t>Reminder: </a:t>
            </a:r>
            <a:br>
              <a:rPr lang="en-US" sz="4000" b="1" dirty="0">
                <a:solidFill>
                  <a:schemeClr val="tx2"/>
                </a:solidFill>
                <a:latin typeface="+mn-lt"/>
              </a:rPr>
            </a:br>
            <a:r>
              <a:rPr lang="en-US" sz="4000" b="1" dirty="0">
                <a:solidFill>
                  <a:schemeClr val="tx2"/>
                </a:solidFill>
                <a:latin typeface="+mn-lt"/>
              </a:rPr>
              <a:t>County Reporting Requirements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98896-88C0-44AE-B8E5-F83A1017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0188" y="2115232"/>
            <a:ext cx="9400853" cy="4216587"/>
          </a:xfrm>
        </p:spPr>
        <p:txBody>
          <a:bodyPr anchor="ctr">
            <a:no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AB 1869 (2020) </a:t>
            </a:r>
            <a:r>
              <a:rPr lang="en-US" sz="2000" dirty="0">
                <a:solidFill>
                  <a:schemeClr val="tx2"/>
                </a:solidFill>
              </a:rPr>
              <a:t>– eliminated 23 criminal administrative fees; provided $65 million annual backfill until 2025-26; intent of Legislature to provide funding formula and reporting requirements in 2021.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AB 143 (2021) </a:t>
            </a:r>
            <a:r>
              <a:rPr lang="en-US" sz="2000" dirty="0">
                <a:solidFill>
                  <a:schemeClr val="tx2"/>
                </a:solidFill>
              </a:rPr>
              <a:t>– included the backfill allocation methodology and reporting requirements based off AB 1869.  County reporting requirements include: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May 1, 2022 – the revenue collected for each of the 23 eliminated fees for the most recent three previous years.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Each year before January 10 (through 2026) – the total annual budget of the county department/s receiving any portion of the backfill, accounting expenditures, and detailed description of the use of funds.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804C2E52-1DC0-4311-8C4E-69897B18D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" y="118652"/>
            <a:ext cx="256354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5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913C6D-AAEA-4DBA-917E-05520E25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470" y="1190794"/>
            <a:ext cx="10640754" cy="450447"/>
          </a:xfrm>
        </p:spPr>
        <p:txBody>
          <a:bodyPr anchor="b"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+mn-lt"/>
              </a:rPr>
              <a:t>Continued…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F35F9-4DF3-44B1-A259-F1E338454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600" y="1817703"/>
            <a:ext cx="9372600" cy="4855971"/>
          </a:xfrm>
        </p:spPr>
        <p:txBody>
          <a:bodyPr anchor="ctr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AB 177 (2021) </a:t>
            </a:r>
            <a:r>
              <a:rPr lang="en-US" sz="2000" dirty="0">
                <a:solidFill>
                  <a:schemeClr val="tx2"/>
                </a:solidFill>
              </a:rPr>
              <a:t>– eliminated 17 additional criminal administrative fees; provided $50 million annual ongoing backfill; intent of Legislature to provide funding formula and reporting requirements in 2022.</a:t>
            </a:r>
          </a:p>
          <a:p>
            <a:pPr algn="l"/>
            <a:endParaRPr lang="en-US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AB 199 (2022) </a:t>
            </a:r>
            <a:r>
              <a:rPr lang="en-US" sz="2000" dirty="0">
                <a:solidFill>
                  <a:schemeClr val="tx2"/>
                </a:solidFill>
              </a:rPr>
              <a:t>– included the backfill allocation methodology and reporting requirements based off AB 177.  County reporting requirements include: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May 1, 2023 – the revenue collected for each of the 17 eliminated fees for the most recent three previous years.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Each year before January 10 – the total annual budget of the county department/s receiving any portion of the backfill, accounting expenditures, and detailed description of the use of funds.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5A666CD3-7BE9-4FAE-9EB4-93C50C3A2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" y="118652"/>
            <a:ext cx="256354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62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866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Legislative Update</vt:lpstr>
      <vt:lpstr>Legislation</vt:lpstr>
      <vt:lpstr>A few notable bills…</vt:lpstr>
      <vt:lpstr>Budget</vt:lpstr>
      <vt:lpstr>Incompetent to Stand Trial (IST) Growth Cap and Penalty </vt:lpstr>
      <vt:lpstr>Reminder:  County Reporting Requirements</vt:lpstr>
      <vt:lpstr>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</dc:title>
  <dc:creator>Ryan Morimune</dc:creator>
  <cp:lastModifiedBy>Ryan Morimune</cp:lastModifiedBy>
  <cp:revision>64</cp:revision>
  <cp:lastPrinted>2023-04-12T02:01:37Z</cp:lastPrinted>
  <dcterms:created xsi:type="dcterms:W3CDTF">2022-04-16T23:22:32Z</dcterms:created>
  <dcterms:modified xsi:type="dcterms:W3CDTF">2023-04-12T02:02:59Z</dcterms:modified>
</cp:coreProperties>
</file>