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57" r:id="rId4"/>
    <p:sldId id="293" r:id="rId5"/>
    <p:sldId id="295" r:id="rId6"/>
    <p:sldId id="297" r:id="rId7"/>
    <p:sldId id="304" r:id="rId8"/>
    <p:sldId id="307" r:id="rId9"/>
    <p:sldId id="296" r:id="rId10"/>
    <p:sldId id="308" r:id="rId11"/>
    <p:sldId id="300" r:id="rId12"/>
    <p:sldId id="301" r:id="rId13"/>
    <p:sldId id="264" r:id="rId14"/>
    <p:sldId id="305" r:id="rId15"/>
    <p:sldId id="306" r:id="rId16"/>
    <p:sldId id="292" r:id="rId17"/>
    <p:sldId id="294" r:id="rId18"/>
    <p:sldId id="291" r:id="rId19"/>
  </p:sldIdLst>
  <p:sldSz cx="18288000" cy="10287000"/>
  <p:notesSz cx="6858000" cy="9313863"/>
  <p:embeddedFontLs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Century Gothic Paneuropean" panose="020B0604020202020204" charset="0"/>
      <p:regular r:id="rId25"/>
    </p:embeddedFont>
    <p:embeddedFont>
      <p:font typeface="Century Gothic Paneuropean Bold" panose="020B0604020202020204" charset="0"/>
      <p:regular r:id="rId26"/>
    </p:embeddedFont>
    <p:embeddedFont>
      <p:font typeface="Century Gothic Paneuropean Heavy Italics" panose="020B0604020202020204" charset="0"/>
      <p:regular r:id="rId27"/>
    </p:embeddedFont>
    <p:embeddedFont>
      <p:font typeface="Century Gothic Paneuropean Light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80FD245-FF2B-8895-4605-7875438FCE3F}" name="Jessica Sankus" initials="JS" userId="S::jsankus@counties.org::f9731f11-5db1-4631-90ab-2056daab53d7" providerId="AD"/>
  <p188:author id="{22054EE2-AE57-1349-EE1D-1FFB3969CDC7}" name="Eric Lawyer" initials="EL" userId="S::elawyer@counties.org::87882dea-4002-4f6c-902e-cfeb384c7bd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46" autoAdjust="0"/>
    <p:restoredTop sz="72384" autoAdjust="0"/>
  </p:normalViewPr>
  <p:slideViewPr>
    <p:cSldViewPr>
      <p:cViewPr varScale="1">
        <p:scale>
          <a:sx n="29" d="100"/>
          <a:sy n="29" d="100"/>
        </p:scale>
        <p:origin x="104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3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EC2FD-3EDB-4D9F-BA89-0AF48623194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18D5FD-F66C-43E2-829F-0A27AC761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30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8D5FD-F66C-43E2-829F-0A27AC761C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1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8D5FD-F66C-43E2-829F-0A27AC761C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19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8D5FD-F66C-43E2-829F-0A27AC761C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1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8D5FD-F66C-43E2-829F-0A27AC761C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93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8D5FD-F66C-43E2-829F-0A27AC761C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02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8D5FD-F66C-43E2-829F-0A27AC761C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90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8D5FD-F66C-43E2-829F-0A27AC761C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28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8D5FD-F66C-43E2-829F-0A27AC761C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8D5FD-F66C-43E2-829F-0A27AC761C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76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8D5FD-F66C-43E2-829F-0A27AC761C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21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8D5FD-F66C-43E2-829F-0A27AC761C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9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8D5FD-F66C-43E2-829F-0A27AC761C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72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8D5FD-F66C-43E2-829F-0A27AC761C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54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8D5FD-F66C-43E2-829F-0A27AC761C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16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8D5FD-F66C-43E2-829F-0A27AC761C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69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8D5FD-F66C-43E2-829F-0A27AC761C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7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8D5FD-F66C-43E2-829F-0A27AC761C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84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18D5FD-F66C-43E2-829F-0A27AC761C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12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sv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leginfo.legislature.ca.gov/faces/codes_displayexpandedbranch.xhtml?tocCode=GOV&amp;division=1.&amp;title=3.&amp;part=&amp;chapter=5.&amp;article=" TargetMode="External"/><Relationship Id="rId3" Type="http://schemas.openxmlformats.org/officeDocument/2006/relationships/image" Target="../media/image20.jpe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5.sv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3.png"/><Relationship Id="rId7" Type="http://schemas.openxmlformats.org/officeDocument/2006/relationships/hyperlink" Target="https://leginfo.legislature.ca.gov/faces/codes_displayexpandedbranch.xhtml?tocCode=GOV&amp;division=1.&amp;title=3.&amp;part=&amp;chapter=5.&amp;article=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5.svg"/><Relationship Id="rId9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.svg"/><Relationship Id="rId9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4" Type="http://schemas.openxmlformats.org/officeDocument/2006/relationships/image" Target="../media/image2.sv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hyperlink" Target="https://leginfo.legislature.ca.gov/faces/codes_displayText.xhtml?lawCode=CONS&amp;division=&amp;title=&amp;part=&amp;chapter=&amp;article=XI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5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1615340" y="1615340"/>
            <a:ext cx="7799551" cy="7799551"/>
          </a:xfrm>
          <a:custGeom>
            <a:avLst/>
            <a:gdLst/>
            <a:ahLst/>
            <a:cxnLst/>
            <a:rect l="l" t="t" r="r" b="b"/>
            <a:pathLst>
              <a:path w="7799551" h="7799551">
                <a:moveTo>
                  <a:pt x="0" y="0"/>
                </a:moveTo>
                <a:lnTo>
                  <a:pt x="7799551" y="0"/>
                </a:lnTo>
                <a:lnTo>
                  <a:pt x="7799551" y="7799551"/>
                </a:lnTo>
                <a:lnTo>
                  <a:pt x="0" y="7799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P</a:t>
            </a:r>
          </a:p>
        </p:txBody>
      </p:sp>
      <p:sp>
        <p:nvSpPr>
          <p:cNvPr id="3" name="Freeform 3"/>
          <p:cNvSpPr/>
          <p:nvPr/>
        </p:nvSpPr>
        <p:spPr>
          <a:xfrm rot="-2700000">
            <a:off x="-2673371" y="5965427"/>
            <a:ext cx="3968615" cy="3968615"/>
          </a:xfrm>
          <a:custGeom>
            <a:avLst/>
            <a:gdLst/>
            <a:ahLst/>
            <a:cxnLst/>
            <a:rect l="l" t="t" r="r" b="b"/>
            <a:pathLst>
              <a:path w="3968615" h="3968615">
                <a:moveTo>
                  <a:pt x="0" y="0"/>
                </a:moveTo>
                <a:lnTo>
                  <a:pt x="3968615" y="0"/>
                </a:lnTo>
                <a:lnTo>
                  <a:pt x="3968615" y="3968615"/>
                </a:lnTo>
                <a:lnTo>
                  <a:pt x="0" y="3968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700000">
            <a:off x="-3225085" y="1599766"/>
            <a:ext cx="3968615" cy="3968615"/>
          </a:xfrm>
          <a:custGeom>
            <a:avLst/>
            <a:gdLst/>
            <a:ahLst/>
            <a:cxnLst/>
            <a:rect l="l" t="t" r="r" b="b"/>
            <a:pathLst>
              <a:path w="3968615" h="3968615">
                <a:moveTo>
                  <a:pt x="0" y="0"/>
                </a:moveTo>
                <a:lnTo>
                  <a:pt x="3968616" y="0"/>
                </a:lnTo>
                <a:lnTo>
                  <a:pt x="3968616" y="3968616"/>
                </a:lnTo>
                <a:lnTo>
                  <a:pt x="0" y="3968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2700000">
            <a:off x="-644260" y="-2381159"/>
            <a:ext cx="4762337" cy="4762318"/>
            <a:chOff x="0" y="0"/>
            <a:chExt cx="6350025" cy="6350000"/>
          </a:xfrm>
        </p:grpSpPr>
        <p:sp>
          <p:nvSpPr>
            <p:cNvPr id="6" name="Freeform 6"/>
            <p:cNvSpPr/>
            <p:nvPr/>
          </p:nvSpPr>
          <p:spPr>
            <a:xfrm rot="-2700000">
              <a:off x="-1315124" y="-1315137"/>
              <a:ext cx="8980274" cy="8980274"/>
            </a:xfrm>
            <a:custGeom>
              <a:avLst/>
              <a:gdLst/>
              <a:ahLst/>
              <a:cxnLst/>
              <a:rect l="l" t="t" r="r" b="b"/>
              <a:pathLst>
                <a:path w="8980274" h="8980274">
                  <a:moveTo>
                    <a:pt x="4490128" y="0"/>
                  </a:moveTo>
                  <a:lnTo>
                    <a:pt x="8980274" y="4490146"/>
                  </a:lnTo>
                  <a:lnTo>
                    <a:pt x="4490146" y="8980274"/>
                  </a:lnTo>
                  <a:lnTo>
                    <a:pt x="0" y="4490128"/>
                  </a:lnTo>
                  <a:close/>
                </a:path>
              </a:pathLst>
            </a:custGeom>
            <a:blipFill>
              <a:blip r:embed="rId5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2700000">
            <a:off x="-100686" y="9193525"/>
            <a:ext cx="4762337" cy="4762318"/>
            <a:chOff x="0" y="0"/>
            <a:chExt cx="6350025" cy="6350000"/>
          </a:xfrm>
        </p:grpSpPr>
        <p:sp>
          <p:nvSpPr>
            <p:cNvPr id="8" name="Freeform 8"/>
            <p:cNvSpPr/>
            <p:nvPr/>
          </p:nvSpPr>
          <p:spPr>
            <a:xfrm rot="-2796183">
              <a:off x="-1313367" y="-1313380"/>
              <a:ext cx="8976759" cy="8976760"/>
            </a:xfrm>
            <a:custGeom>
              <a:avLst/>
              <a:gdLst/>
              <a:ahLst/>
              <a:cxnLst/>
              <a:rect l="l" t="t" r="r" b="b"/>
              <a:pathLst>
                <a:path w="8976759" h="8976760">
                  <a:moveTo>
                    <a:pt x="4613982" y="0"/>
                  </a:moveTo>
                  <a:lnTo>
                    <a:pt x="8976759" y="4614000"/>
                  </a:lnTo>
                  <a:lnTo>
                    <a:pt x="4362778" y="8976760"/>
                  </a:lnTo>
                  <a:lnTo>
                    <a:pt x="0" y="4362760"/>
                  </a:lnTo>
                  <a:close/>
                </a:path>
              </a:pathLst>
            </a:custGeom>
            <a:blipFill>
              <a:blip r:embed="rId6"/>
              <a:stretch>
                <a:fillRect l="-16335" r="-1633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2700000">
            <a:off x="7159692" y="8771662"/>
            <a:ext cx="3968615" cy="3968615"/>
          </a:xfrm>
          <a:custGeom>
            <a:avLst/>
            <a:gdLst/>
            <a:ahLst/>
            <a:cxnLst/>
            <a:rect l="l" t="t" r="r" b="b"/>
            <a:pathLst>
              <a:path w="3968615" h="3968615">
                <a:moveTo>
                  <a:pt x="0" y="0"/>
                </a:moveTo>
                <a:lnTo>
                  <a:pt x="3968616" y="0"/>
                </a:lnTo>
                <a:lnTo>
                  <a:pt x="3968616" y="3968615"/>
                </a:lnTo>
                <a:lnTo>
                  <a:pt x="0" y="3968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2700000">
            <a:off x="10242788" y="5814263"/>
            <a:ext cx="3899783" cy="3899768"/>
            <a:chOff x="0" y="0"/>
            <a:chExt cx="6350025" cy="6350000"/>
          </a:xfrm>
        </p:grpSpPr>
        <p:sp>
          <p:nvSpPr>
            <p:cNvPr id="11" name="Freeform 11"/>
            <p:cNvSpPr/>
            <p:nvPr/>
          </p:nvSpPr>
          <p:spPr>
            <a:xfrm rot="-2700000">
              <a:off x="-1315124" y="-1315137"/>
              <a:ext cx="8980274" cy="8980274"/>
            </a:xfrm>
            <a:custGeom>
              <a:avLst/>
              <a:gdLst/>
              <a:ahLst/>
              <a:cxnLst/>
              <a:rect l="l" t="t" r="r" b="b"/>
              <a:pathLst>
                <a:path w="8980274" h="8980274">
                  <a:moveTo>
                    <a:pt x="4490128" y="0"/>
                  </a:moveTo>
                  <a:lnTo>
                    <a:pt x="8980274" y="4490146"/>
                  </a:lnTo>
                  <a:lnTo>
                    <a:pt x="4490146" y="8980274"/>
                  </a:lnTo>
                  <a:lnTo>
                    <a:pt x="0" y="4490128"/>
                  </a:lnTo>
                  <a:close/>
                </a:path>
              </a:pathLst>
            </a:custGeom>
            <a:blipFill>
              <a:blip r:embed="rId7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2700000">
            <a:off x="8907738" y="-472731"/>
            <a:ext cx="4762337" cy="4762318"/>
            <a:chOff x="0" y="0"/>
            <a:chExt cx="6350025" cy="6350000"/>
          </a:xfrm>
        </p:grpSpPr>
        <p:sp>
          <p:nvSpPr>
            <p:cNvPr id="13" name="Freeform 13"/>
            <p:cNvSpPr/>
            <p:nvPr/>
          </p:nvSpPr>
          <p:spPr>
            <a:xfrm rot="-2700000">
              <a:off x="-1315124" y="-1315137"/>
              <a:ext cx="8980274" cy="8980274"/>
            </a:xfrm>
            <a:custGeom>
              <a:avLst/>
              <a:gdLst/>
              <a:ahLst/>
              <a:cxnLst/>
              <a:rect l="l" t="t" r="r" b="b"/>
              <a:pathLst>
                <a:path w="8980274" h="8980274">
                  <a:moveTo>
                    <a:pt x="4490128" y="0"/>
                  </a:moveTo>
                  <a:lnTo>
                    <a:pt x="8980274" y="4490146"/>
                  </a:lnTo>
                  <a:lnTo>
                    <a:pt x="4490146" y="8980274"/>
                  </a:lnTo>
                  <a:lnTo>
                    <a:pt x="0" y="4490128"/>
                  </a:lnTo>
                  <a:close/>
                </a:path>
              </a:pathLst>
            </a:custGeom>
            <a:blipFill>
              <a:blip r:embed="rId8"/>
              <a:stretch>
                <a:fillRect t="-8139" b="-813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5747396" y="-3143659"/>
            <a:ext cx="3968615" cy="3968615"/>
          </a:xfrm>
          <a:custGeom>
            <a:avLst/>
            <a:gdLst/>
            <a:ahLst/>
            <a:cxnLst/>
            <a:rect l="l" t="t" r="r" b="b"/>
            <a:pathLst>
              <a:path w="3968615" h="3968615">
                <a:moveTo>
                  <a:pt x="0" y="0"/>
                </a:moveTo>
                <a:lnTo>
                  <a:pt x="3968615" y="0"/>
                </a:lnTo>
                <a:lnTo>
                  <a:pt x="3968615" y="3968616"/>
                </a:lnTo>
                <a:lnTo>
                  <a:pt x="0" y="3968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 rot="2700000">
            <a:off x="13256695" y="2915074"/>
            <a:ext cx="3762414" cy="3762399"/>
            <a:chOff x="0" y="0"/>
            <a:chExt cx="6350025" cy="6350000"/>
          </a:xfrm>
        </p:grpSpPr>
        <p:sp>
          <p:nvSpPr>
            <p:cNvPr id="16" name="Freeform 16"/>
            <p:cNvSpPr/>
            <p:nvPr/>
          </p:nvSpPr>
          <p:spPr>
            <a:xfrm rot="-2700000">
              <a:off x="-1315124" y="-1315137"/>
              <a:ext cx="8980274" cy="8980274"/>
            </a:xfrm>
            <a:custGeom>
              <a:avLst/>
              <a:gdLst/>
              <a:ahLst/>
              <a:cxnLst/>
              <a:rect l="l" t="t" r="r" b="b"/>
              <a:pathLst>
                <a:path w="8980274" h="8980274">
                  <a:moveTo>
                    <a:pt x="4490128" y="0"/>
                  </a:moveTo>
                  <a:lnTo>
                    <a:pt x="8980274" y="4490146"/>
                  </a:lnTo>
                  <a:lnTo>
                    <a:pt x="4490146" y="8980274"/>
                  </a:lnTo>
                  <a:lnTo>
                    <a:pt x="0" y="4490128"/>
                  </a:lnTo>
                  <a:close/>
                </a:path>
              </a:pathLst>
            </a:custGeom>
            <a:blipFill>
              <a:blip r:embed="rId9"/>
              <a:stretch>
                <a:fillRect l="-18610" r="-186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2700000">
            <a:off x="13256695" y="-2633195"/>
            <a:ext cx="3762414" cy="3762399"/>
            <a:chOff x="0" y="0"/>
            <a:chExt cx="6350025" cy="6350000"/>
          </a:xfrm>
        </p:grpSpPr>
        <p:sp>
          <p:nvSpPr>
            <p:cNvPr id="18" name="Freeform 18"/>
            <p:cNvSpPr/>
            <p:nvPr/>
          </p:nvSpPr>
          <p:spPr>
            <a:xfrm rot="-2700000">
              <a:off x="-1315124" y="-1315137"/>
              <a:ext cx="8980274" cy="8980274"/>
            </a:xfrm>
            <a:custGeom>
              <a:avLst/>
              <a:gdLst/>
              <a:ahLst/>
              <a:cxnLst/>
              <a:rect l="l" t="t" r="r" b="b"/>
              <a:pathLst>
                <a:path w="8980274" h="8980274">
                  <a:moveTo>
                    <a:pt x="4490128" y="0"/>
                  </a:moveTo>
                  <a:lnTo>
                    <a:pt x="8980274" y="4490146"/>
                  </a:lnTo>
                  <a:lnTo>
                    <a:pt x="4490146" y="8980274"/>
                  </a:lnTo>
                  <a:lnTo>
                    <a:pt x="0" y="4490128"/>
                  </a:lnTo>
                  <a:close/>
                </a:path>
              </a:pathLst>
            </a:custGeom>
            <a:blipFill>
              <a:blip r:embed="rId10"/>
              <a:stretch>
                <a:fillRect l="-17226" r="-172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 rot="2700000">
            <a:off x="13188010" y="9014884"/>
            <a:ext cx="3899783" cy="3899768"/>
            <a:chOff x="0" y="0"/>
            <a:chExt cx="6350025" cy="6350000"/>
          </a:xfrm>
        </p:grpSpPr>
        <p:sp>
          <p:nvSpPr>
            <p:cNvPr id="20" name="Freeform 20"/>
            <p:cNvSpPr/>
            <p:nvPr/>
          </p:nvSpPr>
          <p:spPr>
            <a:xfrm rot="-2812849">
              <a:off x="-1312705" y="-1312718"/>
              <a:ext cx="8975436" cy="8975437"/>
            </a:xfrm>
            <a:custGeom>
              <a:avLst/>
              <a:gdLst/>
              <a:ahLst/>
              <a:cxnLst/>
              <a:rect l="l" t="t" r="r" b="b"/>
              <a:pathLst>
                <a:path w="8975436" h="8975437">
                  <a:moveTo>
                    <a:pt x="4635078" y="0"/>
                  </a:moveTo>
                  <a:lnTo>
                    <a:pt x="8975436" y="4635096"/>
                  </a:lnTo>
                  <a:lnTo>
                    <a:pt x="4340358" y="8975436"/>
                  </a:lnTo>
                  <a:lnTo>
                    <a:pt x="0" y="4340340"/>
                  </a:lnTo>
                  <a:close/>
                </a:path>
              </a:pathLst>
            </a:custGeom>
            <a:blipFill>
              <a:blip r:embed="rId11"/>
              <a:stretch>
                <a:fillRect l="-25187" r="-2518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 rot="8100000">
            <a:off x="16303692" y="5828516"/>
            <a:ext cx="3968615" cy="3968615"/>
          </a:xfrm>
          <a:custGeom>
            <a:avLst/>
            <a:gdLst/>
            <a:ahLst/>
            <a:cxnLst/>
            <a:rect l="l" t="t" r="r" b="b"/>
            <a:pathLst>
              <a:path w="3968615" h="3968615">
                <a:moveTo>
                  <a:pt x="0" y="0"/>
                </a:moveTo>
                <a:lnTo>
                  <a:pt x="3968616" y="0"/>
                </a:lnTo>
                <a:lnTo>
                  <a:pt x="3968616" y="3968616"/>
                </a:lnTo>
                <a:lnTo>
                  <a:pt x="0" y="3968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8100000">
            <a:off x="16371385" y="5731"/>
            <a:ext cx="3968615" cy="3968615"/>
          </a:xfrm>
          <a:custGeom>
            <a:avLst/>
            <a:gdLst/>
            <a:ahLst/>
            <a:cxnLst/>
            <a:rect l="l" t="t" r="r" b="b"/>
            <a:pathLst>
              <a:path w="3968615" h="3968615">
                <a:moveTo>
                  <a:pt x="0" y="0"/>
                </a:moveTo>
                <a:lnTo>
                  <a:pt x="3968615" y="0"/>
                </a:lnTo>
                <a:lnTo>
                  <a:pt x="3968615" y="3968615"/>
                </a:lnTo>
                <a:lnTo>
                  <a:pt x="0" y="3968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741983" y="2228326"/>
            <a:ext cx="3350774" cy="2915174"/>
          </a:xfrm>
          <a:custGeom>
            <a:avLst/>
            <a:gdLst/>
            <a:ahLst/>
            <a:cxnLst/>
            <a:rect l="l" t="t" r="r" b="b"/>
            <a:pathLst>
              <a:path w="3350774" h="2915174">
                <a:moveTo>
                  <a:pt x="0" y="0"/>
                </a:moveTo>
                <a:lnTo>
                  <a:pt x="3350774" y="0"/>
                </a:lnTo>
                <a:lnTo>
                  <a:pt x="3350774" y="2915174"/>
                </a:lnTo>
                <a:lnTo>
                  <a:pt x="0" y="291517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0" y="5013189"/>
            <a:ext cx="11030231" cy="123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45"/>
              </a:lnSpc>
            </a:pPr>
            <a:r>
              <a:rPr lang="en-US" sz="7389" dirty="0">
                <a:solidFill>
                  <a:srgbClr val="FFFFFF"/>
                </a:solidFill>
                <a:latin typeface="Century Gothic Paneuropean Bold"/>
              </a:rPr>
              <a:t>Charter Counties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921727" y="8003535"/>
            <a:ext cx="3186775" cy="4063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FFFFFF"/>
                </a:solidFill>
                <a:latin typeface="Century Gothic Paneuropean Bold"/>
              </a:rPr>
              <a:t>January 24, 2023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BEDEAE-1A1A-5993-89A6-3BBA484F6F28}"/>
              </a:ext>
            </a:extLst>
          </p:cNvPr>
          <p:cNvSpPr txBox="1"/>
          <p:nvPr/>
        </p:nvSpPr>
        <p:spPr>
          <a:xfrm>
            <a:off x="2117172" y="6885473"/>
            <a:ext cx="7511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Presented by Eric Lawyer, Legislative Advocate, California State Association of Counties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0032" y="9791700"/>
            <a:ext cx="19488063" cy="1856025"/>
          </a:xfrm>
          <a:custGeom>
            <a:avLst/>
            <a:gdLst/>
            <a:ahLst/>
            <a:cxnLst/>
            <a:rect l="l" t="t" r="r" b="b"/>
            <a:pathLst>
              <a:path w="19488063" h="1856025">
                <a:moveTo>
                  <a:pt x="0" y="0"/>
                </a:moveTo>
                <a:lnTo>
                  <a:pt x="19488064" y="0"/>
                </a:lnTo>
                <a:lnTo>
                  <a:pt x="19488064" y="1856024"/>
                </a:lnTo>
                <a:lnTo>
                  <a:pt x="0" y="185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42" b="-9619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2791356"/>
            <a:ext cx="5954063" cy="116071"/>
          </a:xfrm>
          <a:custGeom>
            <a:avLst/>
            <a:gdLst/>
            <a:ahLst/>
            <a:cxnLst/>
            <a:rect l="l" t="t" r="r" b="b"/>
            <a:pathLst>
              <a:path w="5954063" h="116071">
                <a:moveTo>
                  <a:pt x="0" y="0"/>
                </a:moveTo>
                <a:lnTo>
                  <a:pt x="5954063" y="0"/>
                </a:lnTo>
                <a:lnTo>
                  <a:pt x="5954063" y="116071"/>
                </a:lnTo>
                <a:lnTo>
                  <a:pt x="0" y="116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95251" r="-28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699" y="3056443"/>
            <a:ext cx="6384657" cy="1120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 dirty="0">
                <a:solidFill>
                  <a:srgbClr val="1F2051"/>
                </a:solidFill>
                <a:latin typeface="Century Gothic Paneuropean Bold"/>
              </a:rPr>
              <a:t>County Power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699" y="5001301"/>
            <a:ext cx="7077484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i="1" dirty="0">
                <a:solidFill>
                  <a:srgbClr val="1F2051"/>
                </a:solidFill>
                <a:latin typeface="Century Gothic" panose="020B0502020202020204" pitchFamily="34" charset="0"/>
              </a:rPr>
              <a:t>The State is divided into counties which are </a:t>
            </a:r>
            <a:r>
              <a:rPr lang="en-US" sz="3200" b="1" i="1" dirty="0">
                <a:solidFill>
                  <a:srgbClr val="1F2051"/>
                </a:solidFill>
                <a:latin typeface="Century Gothic" panose="020B0502020202020204" pitchFamily="34" charset="0"/>
              </a:rPr>
              <a:t>legal subdivisions </a:t>
            </a:r>
            <a:r>
              <a:rPr lang="en-US" sz="3200" i="1" dirty="0">
                <a:solidFill>
                  <a:srgbClr val="1F2051"/>
                </a:solidFill>
                <a:latin typeface="Century Gothic" panose="020B0502020202020204" pitchFamily="34" charset="0"/>
              </a:rPr>
              <a:t>of the State.</a:t>
            </a:r>
          </a:p>
          <a:p>
            <a:endParaRPr lang="en-US" sz="3200" b="1" i="1" dirty="0">
              <a:solidFill>
                <a:srgbClr val="1F2051"/>
              </a:solidFill>
              <a:latin typeface="Century Gothic" panose="020B0502020202020204" pitchFamily="34" charset="0"/>
            </a:endParaRPr>
          </a:p>
          <a:p>
            <a:r>
              <a:rPr lang="en-US" sz="3200" b="1" i="1" dirty="0">
                <a:solidFill>
                  <a:srgbClr val="1F2051"/>
                </a:solidFill>
                <a:latin typeface="Century Gothic" panose="020B0502020202020204" pitchFamily="34" charset="0"/>
              </a:rPr>
              <a:t>California Constitution Article XI, Section 1</a:t>
            </a:r>
            <a:r>
              <a:rPr lang="en-US" sz="3200" i="1" dirty="0">
                <a:solidFill>
                  <a:srgbClr val="1F2051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43223" y="1928668"/>
            <a:ext cx="8260567" cy="3196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849" lvl="1">
              <a:lnSpc>
                <a:spcPts val="4199"/>
              </a:lnSpc>
            </a:pPr>
            <a:r>
              <a:rPr lang="en-US" sz="2999" dirty="0">
                <a:solidFill>
                  <a:srgbClr val="1F2051"/>
                </a:solidFill>
                <a:latin typeface="Century Gothic Paneuropean"/>
              </a:rPr>
              <a:t>“(Counties) may make and enforce within its limits all local, police, sanitary, and other ordinances and regulations not in conflict with general laws.”</a:t>
            </a:r>
          </a:p>
          <a:p>
            <a:pPr marL="323849" lvl="1">
              <a:lnSpc>
                <a:spcPts val="4199"/>
              </a:lnSpc>
            </a:pPr>
            <a:endParaRPr lang="en-US" sz="2999" dirty="0">
              <a:solidFill>
                <a:srgbClr val="1F2051"/>
              </a:solidFill>
              <a:latin typeface="Century Gothic Paneuropean"/>
            </a:endParaRPr>
          </a:p>
          <a:p>
            <a:pPr marL="323849" lvl="1">
              <a:lnSpc>
                <a:spcPts val="4199"/>
              </a:lnSpc>
            </a:pPr>
            <a:r>
              <a:rPr lang="en-US" sz="2999" i="1" dirty="0">
                <a:solidFill>
                  <a:srgbClr val="1F2051"/>
                </a:solidFill>
                <a:latin typeface="Century Gothic Paneuropean"/>
              </a:rPr>
              <a:t>California Constitution, Article XI, Section 7</a:t>
            </a:r>
          </a:p>
        </p:txBody>
      </p:sp>
      <p:sp>
        <p:nvSpPr>
          <p:cNvPr id="9" name="AutoShape 9"/>
          <p:cNvSpPr/>
          <p:nvPr/>
        </p:nvSpPr>
        <p:spPr>
          <a:xfrm>
            <a:off x="8870178" y="1897380"/>
            <a:ext cx="0" cy="6492240"/>
          </a:xfrm>
          <a:prstGeom prst="line">
            <a:avLst/>
          </a:prstGeom>
          <a:ln w="38100" cap="flat">
            <a:solidFill>
              <a:srgbClr val="E7E9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D8F9B0-B474-3277-5704-36DAD573A256}"/>
              </a:ext>
            </a:extLst>
          </p:cNvPr>
          <p:cNvSpPr txBox="1"/>
          <p:nvPr/>
        </p:nvSpPr>
        <p:spPr>
          <a:xfrm>
            <a:off x="1028699" y="1813404"/>
            <a:ext cx="453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3538A"/>
                </a:solidFill>
                <a:effectLst/>
                <a:uLnTx/>
                <a:uFillTx/>
                <a:latin typeface="Century Gothic Paneuropean Bold"/>
                <a:ea typeface="+mn-ea"/>
                <a:cs typeface="+mn-cs"/>
              </a:rPr>
              <a:t>County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A1EAB5-583E-23FB-693B-13C2AFB4F8DA}"/>
              </a:ext>
            </a:extLst>
          </p:cNvPr>
          <p:cNvSpPr txBox="1"/>
          <p:nvPr/>
        </p:nvSpPr>
        <p:spPr>
          <a:xfrm>
            <a:off x="9753602" y="5600700"/>
            <a:ext cx="792478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A county may use its police powers to do “’whatever will promote the peace, comfort, convenience, and prosperity’ of (its) citizens…”</a:t>
            </a:r>
          </a:p>
          <a:p>
            <a:endParaRPr lang="en-US" sz="3000" dirty="0">
              <a:solidFill>
                <a:srgbClr val="1F2051"/>
              </a:solidFill>
              <a:latin typeface="Century Gothic Paneuropean"/>
            </a:endParaRPr>
          </a:p>
          <a:p>
            <a:r>
              <a:rPr lang="en-US" sz="3000" i="1" dirty="0">
                <a:solidFill>
                  <a:srgbClr val="1F2051"/>
                </a:solidFill>
                <a:latin typeface="Century Gothic Paneuropean"/>
              </a:rPr>
              <a:t>San Diego County Veterinary Medical Assn. v. County of San Diego (2004)</a:t>
            </a:r>
            <a:endParaRPr lang="en-US" sz="3000" i="1" dirty="0"/>
          </a:p>
        </p:txBody>
      </p:sp>
    </p:spTree>
    <p:extLst>
      <p:ext uri="{BB962C8B-B14F-4D97-AF65-F5344CB8AC3E}">
        <p14:creationId xmlns:p14="http://schemas.microsoft.com/office/powerpoint/2010/main" val="1025942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0032" y="9791700"/>
            <a:ext cx="19488063" cy="1856025"/>
          </a:xfrm>
          <a:custGeom>
            <a:avLst/>
            <a:gdLst/>
            <a:ahLst/>
            <a:cxnLst/>
            <a:rect l="l" t="t" r="r" b="b"/>
            <a:pathLst>
              <a:path w="19488063" h="1856025">
                <a:moveTo>
                  <a:pt x="0" y="0"/>
                </a:moveTo>
                <a:lnTo>
                  <a:pt x="19488064" y="0"/>
                </a:lnTo>
                <a:lnTo>
                  <a:pt x="19488064" y="1856024"/>
                </a:lnTo>
                <a:lnTo>
                  <a:pt x="0" y="185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42" b="-9619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2791356"/>
            <a:ext cx="5954063" cy="116071"/>
          </a:xfrm>
          <a:custGeom>
            <a:avLst/>
            <a:gdLst/>
            <a:ahLst/>
            <a:cxnLst/>
            <a:rect l="l" t="t" r="r" b="b"/>
            <a:pathLst>
              <a:path w="5954063" h="116071">
                <a:moveTo>
                  <a:pt x="0" y="0"/>
                </a:moveTo>
                <a:lnTo>
                  <a:pt x="5954063" y="0"/>
                </a:lnTo>
                <a:lnTo>
                  <a:pt x="5954063" y="116071"/>
                </a:lnTo>
                <a:lnTo>
                  <a:pt x="0" y="116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95251" r="-28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699" y="3056443"/>
            <a:ext cx="6384657" cy="1120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 dirty="0">
                <a:solidFill>
                  <a:srgbClr val="1F2051"/>
                </a:solidFill>
                <a:latin typeface="Century Gothic Paneuropean Bold"/>
              </a:rPr>
              <a:t>Charter Power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699" y="5001301"/>
            <a:ext cx="7077484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i="1" dirty="0">
                <a:solidFill>
                  <a:srgbClr val="1F2051"/>
                </a:solidFill>
                <a:latin typeface="Century Gothic" panose="020B0502020202020204" pitchFamily="34" charset="0"/>
              </a:rPr>
              <a:t>Charter counties can control the structure and operation of county government </a:t>
            </a:r>
            <a:r>
              <a:rPr lang="en-US" sz="3200" b="1" i="1" dirty="0">
                <a:solidFill>
                  <a:srgbClr val="1F2051"/>
                </a:solidFill>
                <a:latin typeface="Century Gothic" panose="020B0502020202020204" pitchFamily="34" charset="0"/>
              </a:rPr>
              <a:t>within the parameters of California Constitution Article XI, Section 4</a:t>
            </a:r>
            <a:r>
              <a:rPr lang="en-US" sz="3200" i="1" dirty="0">
                <a:solidFill>
                  <a:srgbClr val="1F2051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17823" y="2907427"/>
            <a:ext cx="7958529" cy="4273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849" lvl="1">
              <a:lnSpc>
                <a:spcPts val="4199"/>
              </a:lnSpc>
            </a:pPr>
            <a:r>
              <a:rPr lang="en-US" sz="2999" dirty="0">
                <a:solidFill>
                  <a:srgbClr val="1F2051"/>
                </a:solidFill>
                <a:latin typeface="Century Gothic Paneuropean"/>
              </a:rPr>
              <a:t>“Charter counties lack the ‘municipal affairs’ authority of charter cities,…they nevertheless share much of the authority exercisable by charter cities over the structure and operation of their local government.” </a:t>
            </a:r>
          </a:p>
          <a:p>
            <a:pPr marL="323849" lvl="1">
              <a:lnSpc>
                <a:spcPts val="4199"/>
              </a:lnSpc>
            </a:pPr>
            <a:endParaRPr lang="en-US" sz="2999" dirty="0">
              <a:solidFill>
                <a:srgbClr val="1F2051"/>
              </a:solidFill>
              <a:latin typeface="Century Gothic Paneuropean"/>
            </a:endParaRPr>
          </a:p>
          <a:p>
            <a:pPr marL="323849" lvl="1">
              <a:lnSpc>
                <a:spcPts val="4199"/>
              </a:lnSpc>
            </a:pPr>
            <a:r>
              <a:rPr lang="en-US" sz="2999" i="1" dirty="0" err="1">
                <a:solidFill>
                  <a:srgbClr val="1F2051"/>
                </a:solidFill>
                <a:latin typeface="Century Gothic Paneuropean"/>
              </a:rPr>
              <a:t>Dibb</a:t>
            </a:r>
            <a:r>
              <a:rPr lang="en-US" sz="2999" i="1" dirty="0">
                <a:solidFill>
                  <a:srgbClr val="1F2051"/>
                </a:solidFill>
                <a:latin typeface="Century Gothic Paneuropean"/>
              </a:rPr>
              <a:t> vs. County of San Diego (1994)</a:t>
            </a:r>
          </a:p>
        </p:txBody>
      </p:sp>
      <p:sp>
        <p:nvSpPr>
          <p:cNvPr id="9" name="AutoShape 9"/>
          <p:cNvSpPr/>
          <p:nvPr/>
        </p:nvSpPr>
        <p:spPr>
          <a:xfrm>
            <a:off x="8870178" y="1897380"/>
            <a:ext cx="0" cy="6492240"/>
          </a:xfrm>
          <a:prstGeom prst="line">
            <a:avLst/>
          </a:prstGeom>
          <a:ln w="38100" cap="flat">
            <a:solidFill>
              <a:srgbClr val="E7E9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D8F9B0-B474-3277-5704-36DAD573A256}"/>
              </a:ext>
            </a:extLst>
          </p:cNvPr>
          <p:cNvSpPr txBox="1"/>
          <p:nvPr/>
        </p:nvSpPr>
        <p:spPr>
          <a:xfrm>
            <a:off x="1028699" y="1813404"/>
            <a:ext cx="453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3538A"/>
                </a:solidFill>
                <a:effectLst/>
                <a:uLnTx/>
                <a:uFillTx/>
                <a:latin typeface="Century Gothic Paneuropean Bold"/>
                <a:ea typeface="+mn-ea"/>
                <a:cs typeface="+mn-cs"/>
              </a:rPr>
              <a:t>County</a:t>
            </a:r>
            <a:endParaRPr 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0032" y="9791700"/>
            <a:ext cx="19488063" cy="1856025"/>
          </a:xfrm>
          <a:custGeom>
            <a:avLst/>
            <a:gdLst/>
            <a:ahLst/>
            <a:cxnLst/>
            <a:rect l="l" t="t" r="r" b="b"/>
            <a:pathLst>
              <a:path w="19488063" h="1856025">
                <a:moveTo>
                  <a:pt x="0" y="0"/>
                </a:moveTo>
                <a:lnTo>
                  <a:pt x="19488064" y="0"/>
                </a:lnTo>
                <a:lnTo>
                  <a:pt x="19488064" y="1856024"/>
                </a:lnTo>
                <a:lnTo>
                  <a:pt x="0" y="185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42" b="-9619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2791356"/>
            <a:ext cx="5954063" cy="116071"/>
          </a:xfrm>
          <a:custGeom>
            <a:avLst/>
            <a:gdLst/>
            <a:ahLst/>
            <a:cxnLst/>
            <a:rect l="l" t="t" r="r" b="b"/>
            <a:pathLst>
              <a:path w="5954063" h="116071">
                <a:moveTo>
                  <a:pt x="0" y="0"/>
                </a:moveTo>
                <a:lnTo>
                  <a:pt x="5954063" y="0"/>
                </a:lnTo>
                <a:lnTo>
                  <a:pt x="5954063" y="116071"/>
                </a:lnTo>
                <a:lnTo>
                  <a:pt x="0" y="116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95251" r="-28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699" y="3056443"/>
            <a:ext cx="6384657" cy="1120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 dirty="0">
                <a:solidFill>
                  <a:srgbClr val="1F2051"/>
                </a:solidFill>
                <a:latin typeface="Century Gothic Paneuropean Bold"/>
              </a:rPr>
              <a:t>Charter Limits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97041" y="1961835"/>
            <a:ext cx="7958529" cy="6427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849" lvl="1">
              <a:lnSpc>
                <a:spcPts val="4199"/>
              </a:lnSpc>
            </a:pPr>
            <a:r>
              <a:rPr lang="en-US" sz="2999" dirty="0">
                <a:solidFill>
                  <a:srgbClr val="1F2051"/>
                </a:solidFill>
                <a:latin typeface="Century Gothic Paneuropean"/>
              </a:rPr>
              <a:t>A county…possesses and can exercise only such powers as are expressly granted it by the constitution or statutes. </a:t>
            </a:r>
            <a:r>
              <a:rPr lang="en-US" sz="2999" i="1" dirty="0">
                <a:solidFill>
                  <a:srgbClr val="1F2051"/>
                </a:solidFill>
                <a:latin typeface="Century Gothic Paneuropean"/>
              </a:rPr>
              <a:t>Byers v. Board of Supervisors (1968)</a:t>
            </a:r>
          </a:p>
          <a:p>
            <a:pPr marL="323849" lvl="1">
              <a:lnSpc>
                <a:spcPts val="4199"/>
              </a:lnSpc>
            </a:pPr>
            <a:endParaRPr lang="en-US" sz="2999" dirty="0">
              <a:solidFill>
                <a:srgbClr val="1F2051"/>
              </a:solidFill>
              <a:latin typeface="Century Gothic Paneuropean"/>
            </a:endParaRPr>
          </a:p>
          <a:p>
            <a:pPr marL="323849" lvl="1">
              <a:lnSpc>
                <a:spcPts val="4199"/>
              </a:lnSpc>
            </a:pPr>
            <a:r>
              <a:rPr lang="en-US" sz="2999" dirty="0">
                <a:solidFill>
                  <a:srgbClr val="1F2051"/>
                </a:solidFill>
                <a:latin typeface="Century Gothic Paneuropean"/>
              </a:rPr>
              <a:t>Only such provisions of a county charter as are authorized by the Constitution supersede State laws in conflict therewith, and then only to the extent that such provisions are not limited by the Constitution. </a:t>
            </a:r>
          </a:p>
          <a:p>
            <a:pPr marL="323849" lvl="1">
              <a:lnSpc>
                <a:spcPts val="4199"/>
              </a:lnSpc>
            </a:pPr>
            <a:r>
              <a:rPr lang="en-US" sz="2999" i="1" dirty="0">
                <a:solidFill>
                  <a:srgbClr val="1F2051"/>
                </a:solidFill>
                <a:latin typeface="Century Gothic Paneuropean"/>
              </a:rPr>
              <a:t>Wilkinson v. Lund (1929)</a:t>
            </a:r>
          </a:p>
        </p:txBody>
      </p:sp>
      <p:sp>
        <p:nvSpPr>
          <p:cNvPr id="9" name="AutoShape 9"/>
          <p:cNvSpPr/>
          <p:nvPr/>
        </p:nvSpPr>
        <p:spPr>
          <a:xfrm>
            <a:off x="8870178" y="1897380"/>
            <a:ext cx="0" cy="6492240"/>
          </a:xfrm>
          <a:prstGeom prst="line">
            <a:avLst/>
          </a:prstGeom>
          <a:ln w="38100" cap="flat">
            <a:solidFill>
              <a:srgbClr val="E7E9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18043C-BBD2-554F-135E-4F1D63E47925}"/>
              </a:ext>
            </a:extLst>
          </p:cNvPr>
          <p:cNvSpPr txBox="1"/>
          <p:nvPr/>
        </p:nvSpPr>
        <p:spPr>
          <a:xfrm>
            <a:off x="1028699" y="1813404"/>
            <a:ext cx="453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3538A"/>
                </a:solidFill>
                <a:effectLst/>
                <a:uLnTx/>
                <a:uFillTx/>
                <a:latin typeface="Century Gothic Paneuropean Bold"/>
                <a:ea typeface="+mn-ea"/>
                <a:cs typeface="+mn-cs"/>
              </a:rPr>
              <a:t>County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A35FA6-0CAE-9355-4A79-4A517D29DBA0}"/>
              </a:ext>
            </a:extLst>
          </p:cNvPr>
          <p:cNvSpPr txBox="1"/>
          <p:nvPr/>
        </p:nvSpPr>
        <p:spPr>
          <a:xfrm>
            <a:off x="1028698" y="5001301"/>
            <a:ext cx="7314611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solidFill>
                  <a:srgbClr val="1F2051"/>
                </a:solidFill>
                <a:latin typeface="Century Gothic Paneuropean Heavy Italics"/>
              </a:rPr>
              <a:t>Charter provisions supersede state law, but only certain provisions can be in a county charter to begin with – </a:t>
            </a:r>
            <a:r>
              <a:rPr lang="en-US" sz="3200" i="1" dirty="0">
                <a:solidFill>
                  <a:srgbClr val="1F2051"/>
                </a:solidFill>
                <a:latin typeface="Century Gothic" panose="020B0502020202020204" pitchFamily="34" charset="0"/>
              </a:rPr>
              <a:t>within the parameters of California Constitution Article XI, Section 4. </a:t>
            </a:r>
            <a:endParaRPr lang="en-US" sz="3200" dirty="0">
              <a:solidFill>
                <a:srgbClr val="1F2051"/>
              </a:solidFill>
              <a:latin typeface="Century Gothic Paneuropean Heavy Italics"/>
            </a:endParaRPr>
          </a:p>
        </p:txBody>
      </p:sp>
    </p:spTree>
    <p:extLst>
      <p:ext uri="{BB962C8B-B14F-4D97-AF65-F5344CB8AC3E}">
        <p14:creationId xmlns:p14="http://schemas.microsoft.com/office/powerpoint/2010/main" val="1072821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5954063" cy="116071"/>
          </a:xfrm>
          <a:custGeom>
            <a:avLst/>
            <a:gdLst/>
            <a:ahLst/>
            <a:cxnLst/>
            <a:rect l="l" t="t" r="r" b="b"/>
            <a:pathLst>
              <a:path w="5954063" h="116071">
                <a:moveTo>
                  <a:pt x="0" y="0"/>
                </a:moveTo>
                <a:lnTo>
                  <a:pt x="5954063" y="0"/>
                </a:lnTo>
                <a:lnTo>
                  <a:pt x="5954063" y="116071"/>
                </a:lnTo>
                <a:lnTo>
                  <a:pt x="0" y="116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95251" r="-28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600032" y="9634409"/>
            <a:ext cx="19488063" cy="1856025"/>
          </a:xfrm>
          <a:custGeom>
            <a:avLst/>
            <a:gdLst/>
            <a:ahLst/>
            <a:cxnLst/>
            <a:rect l="l" t="t" r="r" b="b"/>
            <a:pathLst>
              <a:path w="19488063" h="1856025">
                <a:moveTo>
                  <a:pt x="0" y="0"/>
                </a:moveTo>
                <a:lnTo>
                  <a:pt x="19488064" y="0"/>
                </a:lnTo>
                <a:lnTo>
                  <a:pt x="19488064" y="1856024"/>
                </a:lnTo>
                <a:lnTo>
                  <a:pt x="0" y="1856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142" b="-9619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1446187"/>
            <a:ext cx="10287000" cy="1090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 dirty="0">
                <a:solidFill>
                  <a:srgbClr val="1F2051"/>
                </a:solidFill>
                <a:latin typeface="Century Gothic Paneuropean Bold"/>
              </a:rPr>
              <a:t>Typical Applications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35759" y="3875861"/>
            <a:ext cx="9460839" cy="4964952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rgbClr val="1F2051"/>
                </a:solidFill>
                <a:latin typeface="Century Gothic Paneuropean"/>
              </a:rPr>
              <a:t>A county charter may: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F2051"/>
                </a:solidFill>
                <a:latin typeface="Century Gothic Paneuropean"/>
              </a:rPr>
              <a:t>Define the compensation, term length, term limits, removal, and replacement of supervisors.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F2051"/>
                </a:solidFill>
                <a:latin typeface="Century Gothic Paneuropean"/>
              </a:rPr>
              <a:t>Consolidate or segregate county offices.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F2051"/>
                </a:solidFill>
                <a:latin typeface="Century Gothic Paneuropean"/>
              </a:rPr>
              <a:t>Stipulate how the five-member board of supervisors are elected (by district, at large or at large, from a district). 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F2051"/>
                </a:solidFill>
                <a:latin typeface="Century Gothic Paneuropean"/>
              </a:rPr>
              <a:t>Impose residence requirements on the office of county supervisor. </a:t>
            </a:r>
          </a:p>
          <a:p>
            <a:pPr marL="457200" indent="-457200">
              <a:lnSpc>
                <a:spcPts val="3499"/>
              </a:lnSpc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1F2051"/>
              </a:solidFill>
              <a:latin typeface="Century Gothic Paneuropean"/>
            </a:endParaRPr>
          </a:p>
          <a:p>
            <a:pPr>
              <a:lnSpc>
                <a:spcPts val="3499"/>
              </a:lnSpc>
            </a:pPr>
            <a:endParaRPr lang="en-US" sz="2600" dirty="0">
              <a:solidFill>
                <a:srgbClr val="1F2051"/>
              </a:solidFill>
              <a:latin typeface="Century Gothic Paneuropean"/>
            </a:endParaRPr>
          </a:p>
          <a:p>
            <a:pPr>
              <a:lnSpc>
                <a:spcPts val="3499"/>
              </a:lnSpc>
            </a:pPr>
            <a:endParaRPr lang="en-US" sz="2600" dirty="0">
              <a:solidFill>
                <a:srgbClr val="1F2051"/>
              </a:solidFill>
              <a:latin typeface="Century Gothic Paneuropean"/>
            </a:endParaRPr>
          </a:p>
        </p:txBody>
      </p:sp>
      <p:sp>
        <p:nvSpPr>
          <p:cNvPr id="9" name="AutoShape 9"/>
          <p:cNvSpPr/>
          <p:nvPr/>
        </p:nvSpPr>
        <p:spPr>
          <a:xfrm flipH="1">
            <a:off x="1028700" y="3875861"/>
            <a:ext cx="0" cy="4359060"/>
          </a:xfrm>
          <a:prstGeom prst="line">
            <a:avLst/>
          </a:prstGeom>
          <a:ln w="38100" cap="flat">
            <a:solidFill>
              <a:srgbClr val="E7E9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B0471E-C9D1-4F56-8D9C-A7309DD641EA}"/>
              </a:ext>
            </a:extLst>
          </p:cNvPr>
          <p:cNvSpPr txBox="1"/>
          <p:nvPr/>
        </p:nvSpPr>
        <p:spPr>
          <a:xfrm>
            <a:off x="921634" y="2575012"/>
            <a:ext cx="453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13538A"/>
                </a:solidFill>
                <a:latin typeface="Century Gothic Paneuropean Bold"/>
              </a:rPr>
              <a:t>Examples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A6E273-A402-6338-A3AA-D53AC2CA33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418" r="17499"/>
          <a:stretch/>
        </p:blipFill>
        <p:spPr>
          <a:xfrm>
            <a:off x="11658602" y="-38100"/>
            <a:ext cx="6781798" cy="10896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A8CDFE-E860-3591-BA5D-E1A7000288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61095" y="-190500"/>
            <a:ext cx="9751105" cy="1435336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5954063" cy="116071"/>
          </a:xfrm>
          <a:custGeom>
            <a:avLst/>
            <a:gdLst/>
            <a:ahLst/>
            <a:cxnLst/>
            <a:rect l="l" t="t" r="r" b="b"/>
            <a:pathLst>
              <a:path w="5954063" h="116071">
                <a:moveTo>
                  <a:pt x="0" y="0"/>
                </a:moveTo>
                <a:lnTo>
                  <a:pt x="5954063" y="0"/>
                </a:lnTo>
                <a:lnTo>
                  <a:pt x="5954063" y="116071"/>
                </a:lnTo>
                <a:lnTo>
                  <a:pt x="0" y="116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95251" r="-28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600032" y="9634409"/>
            <a:ext cx="19488063" cy="1856025"/>
          </a:xfrm>
          <a:custGeom>
            <a:avLst/>
            <a:gdLst/>
            <a:ahLst/>
            <a:cxnLst/>
            <a:rect l="l" t="t" r="r" b="b"/>
            <a:pathLst>
              <a:path w="19488063" h="1856025">
                <a:moveTo>
                  <a:pt x="0" y="0"/>
                </a:moveTo>
                <a:lnTo>
                  <a:pt x="19488064" y="0"/>
                </a:lnTo>
                <a:lnTo>
                  <a:pt x="19488064" y="1856024"/>
                </a:lnTo>
                <a:lnTo>
                  <a:pt x="0" y="1856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142" b="-9619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1446187"/>
            <a:ext cx="10287000" cy="1090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 dirty="0">
                <a:solidFill>
                  <a:srgbClr val="1F2051"/>
                </a:solidFill>
                <a:latin typeface="Century Gothic Paneuropean Bold"/>
              </a:rPr>
              <a:t>Limitations on Authority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541807" y="0"/>
            <a:ext cx="9144000" cy="9634409"/>
            <a:chOff x="0" y="0"/>
            <a:chExt cx="12192000" cy="1284587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7"/>
            <a:srcRect l="14408" r="14408"/>
            <a:stretch>
              <a:fillRect/>
            </a:stretch>
          </p:blipFill>
          <p:spPr>
            <a:xfrm>
              <a:off x="0" y="0"/>
              <a:ext cx="12192000" cy="12845878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451000" y="4152900"/>
            <a:ext cx="8993754" cy="432830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1F2051"/>
                </a:solidFill>
                <a:latin typeface="Century Gothic Paneuropean"/>
              </a:rPr>
              <a:t>A county charter does not provide any additional authority for: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F2051"/>
                </a:solidFill>
                <a:latin typeface="Century Gothic Paneuropean"/>
              </a:rPr>
              <a:t>Local regulations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F2051"/>
                </a:solidFill>
                <a:latin typeface="Century Gothic Paneuropean"/>
              </a:rPr>
              <a:t>Revenue-raising abilities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F2051"/>
                </a:solidFill>
                <a:latin typeface="Century Gothic Paneuropean"/>
              </a:rPr>
              <a:t>Budgetary decisions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F2051"/>
                </a:solidFill>
                <a:latin typeface="Century Gothic Paneuropean"/>
              </a:rPr>
              <a:t>Intergovernmental relations</a:t>
            </a:r>
          </a:p>
          <a:p>
            <a:pPr>
              <a:lnSpc>
                <a:spcPts val="3499"/>
              </a:lnSpc>
            </a:pPr>
            <a:endParaRPr lang="en-US" sz="2600" dirty="0">
              <a:solidFill>
                <a:srgbClr val="1F2051"/>
              </a:solidFill>
              <a:latin typeface="Century Gothic Paneuropean"/>
            </a:endParaRPr>
          </a:p>
          <a:p>
            <a:pPr>
              <a:lnSpc>
                <a:spcPts val="3499"/>
              </a:lnSpc>
            </a:pPr>
            <a:endParaRPr lang="en-US" sz="2600" dirty="0">
              <a:solidFill>
                <a:srgbClr val="1F2051"/>
              </a:solidFill>
              <a:latin typeface="Century Gothic Paneuropean"/>
            </a:endParaRPr>
          </a:p>
        </p:txBody>
      </p:sp>
      <p:sp>
        <p:nvSpPr>
          <p:cNvPr id="9" name="AutoShape 9"/>
          <p:cNvSpPr/>
          <p:nvPr/>
        </p:nvSpPr>
        <p:spPr>
          <a:xfrm flipH="1">
            <a:off x="1028700" y="3875861"/>
            <a:ext cx="0" cy="4359060"/>
          </a:xfrm>
          <a:prstGeom prst="line">
            <a:avLst/>
          </a:prstGeom>
          <a:ln w="38100" cap="flat">
            <a:solidFill>
              <a:srgbClr val="E7E9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A8CDFE-E860-3591-BA5D-E1A7000288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1100" y="-114300"/>
            <a:ext cx="10287000" cy="10287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B0471E-C9D1-4F56-8D9C-A7309DD641EA}"/>
              </a:ext>
            </a:extLst>
          </p:cNvPr>
          <p:cNvSpPr txBox="1"/>
          <p:nvPr/>
        </p:nvSpPr>
        <p:spPr>
          <a:xfrm>
            <a:off x="921634" y="2575012"/>
            <a:ext cx="9703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13538A"/>
                </a:solidFill>
                <a:latin typeface="Century Gothic Paneuropean Bold"/>
              </a:rPr>
              <a:t>Examples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88424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0032" y="9791700"/>
            <a:ext cx="19488063" cy="1856025"/>
          </a:xfrm>
          <a:custGeom>
            <a:avLst/>
            <a:gdLst/>
            <a:ahLst/>
            <a:cxnLst/>
            <a:rect l="l" t="t" r="r" b="b"/>
            <a:pathLst>
              <a:path w="19488063" h="1856025">
                <a:moveTo>
                  <a:pt x="0" y="0"/>
                </a:moveTo>
                <a:lnTo>
                  <a:pt x="19488064" y="0"/>
                </a:lnTo>
                <a:lnTo>
                  <a:pt x="19488064" y="1856024"/>
                </a:lnTo>
                <a:lnTo>
                  <a:pt x="0" y="185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42" b="-9619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2791356"/>
            <a:ext cx="5954063" cy="116071"/>
          </a:xfrm>
          <a:custGeom>
            <a:avLst/>
            <a:gdLst/>
            <a:ahLst/>
            <a:cxnLst/>
            <a:rect l="l" t="t" r="r" b="b"/>
            <a:pathLst>
              <a:path w="5954063" h="116071">
                <a:moveTo>
                  <a:pt x="0" y="0"/>
                </a:moveTo>
                <a:lnTo>
                  <a:pt x="5954063" y="0"/>
                </a:lnTo>
                <a:lnTo>
                  <a:pt x="5954063" y="116071"/>
                </a:lnTo>
                <a:lnTo>
                  <a:pt x="0" y="116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95251" r="-28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699" y="3056443"/>
            <a:ext cx="6384657" cy="1120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 dirty="0">
                <a:solidFill>
                  <a:srgbClr val="1F2051"/>
                </a:solidFill>
                <a:latin typeface="Century Gothic Paneuropean Bold"/>
              </a:rPr>
              <a:t>Shasta County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97041" y="1961835"/>
            <a:ext cx="7958529" cy="3196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849" lvl="1">
              <a:lnSpc>
                <a:spcPts val="4199"/>
              </a:lnSpc>
            </a:pPr>
            <a:r>
              <a:rPr lang="en-US" sz="2999" dirty="0">
                <a:solidFill>
                  <a:srgbClr val="1F2051"/>
                </a:solidFill>
                <a:latin typeface="Century Gothic Paneuropean"/>
              </a:rPr>
              <a:t>Proposed charter solely addresses filling Board vacancies, allowing the Board to appoint a replacement or hold a special election.</a:t>
            </a:r>
          </a:p>
          <a:p>
            <a:pPr marL="323849" lvl="1">
              <a:lnSpc>
                <a:spcPts val="4199"/>
              </a:lnSpc>
            </a:pPr>
            <a:endParaRPr lang="en-US" sz="2999" dirty="0">
              <a:solidFill>
                <a:srgbClr val="1F2051"/>
              </a:solidFill>
              <a:latin typeface="Century Gothic Paneuropean"/>
            </a:endParaRPr>
          </a:p>
          <a:p>
            <a:pPr marL="323849" lvl="1">
              <a:lnSpc>
                <a:spcPts val="4199"/>
              </a:lnSpc>
            </a:pPr>
            <a:endParaRPr lang="en-US" sz="2999" dirty="0">
              <a:solidFill>
                <a:srgbClr val="1F2051"/>
              </a:solidFill>
              <a:latin typeface="Century Gothic Paneuropean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8870178" y="1897380"/>
            <a:ext cx="0" cy="6492240"/>
          </a:xfrm>
          <a:prstGeom prst="line">
            <a:avLst/>
          </a:prstGeom>
          <a:ln w="38100" cap="flat">
            <a:solidFill>
              <a:srgbClr val="E7E9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18043C-BBD2-554F-135E-4F1D63E47925}"/>
              </a:ext>
            </a:extLst>
          </p:cNvPr>
          <p:cNvSpPr txBox="1"/>
          <p:nvPr/>
        </p:nvSpPr>
        <p:spPr>
          <a:xfrm>
            <a:off x="1028699" y="1813404"/>
            <a:ext cx="453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13538A"/>
                </a:solidFill>
                <a:latin typeface="Century Gothic Paneuropean Bold"/>
              </a:rPr>
              <a:t>Current Issue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A35FA6-0CAE-9355-4A79-4A517D29DBA0}"/>
              </a:ext>
            </a:extLst>
          </p:cNvPr>
          <p:cNvSpPr txBox="1"/>
          <p:nvPr/>
        </p:nvSpPr>
        <p:spPr>
          <a:xfrm>
            <a:off x="1028698" y="5001301"/>
            <a:ext cx="7314611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solidFill>
                  <a:srgbClr val="1F2051"/>
                </a:solidFill>
                <a:latin typeface="Century Gothic Paneuropean Heavy Italics"/>
              </a:rPr>
              <a:t>The Shasta County Board of Supervisors voted to propose a charter for public vote at March 5, 2024 election.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663513-9375-4D21-144E-E8D3DCCEB5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7920" y="4457701"/>
            <a:ext cx="8180476" cy="346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5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820952"/>
            <a:ext cx="18288000" cy="4466048"/>
            <a:chOff x="0" y="0"/>
            <a:chExt cx="24384000" cy="595473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22336" b="41032"/>
            <a:stretch>
              <a:fillRect/>
            </a:stretch>
          </p:blipFill>
          <p:spPr>
            <a:xfrm>
              <a:off x="0" y="0"/>
              <a:ext cx="24384000" cy="5954731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028700" y="1066068"/>
            <a:ext cx="5954063" cy="116071"/>
          </a:xfrm>
          <a:custGeom>
            <a:avLst/>
            <a:gdLst/>
            <a:ahLst/>
            <a:cxnLst/>
            <a:rect l="l" t="t" r="r" b="b"/>
            <a:pathLst>
              <a:path w="5954063" h="116071">
                <a:moveTo>
                  <a:pt x="0" y="0"/>
                </a:moveTo>
                <a:lnTo>
                  <a:pt x="5954063" y="0"/>
                </a:lnTo>
                <a:lnTo>
                  <a:pt x="5954063" y="116071"/>
                </a:lnTo>
                <a:lnTo>
                  <a:pt x="0" y="1160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295251" r="-28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611861" y="5820952"/>
            <a:ext cx="19499893" cy="4906340"/>
          </a:xfrm>
          <a:custGeom>
            <a:avLst/>
            <a:gdLst/>
            <a:ahLst/>
            <a:cxnLst/>
            <a:rect l="l" t="t" r="r" b="b"/>
            <a:pathLst>
              <a:path w="19499893" h="4906340">
                <a:moveTo>
                  <a:pt x="0" y="0"/>
                </a:moveTo>
                <a:lnTo>
                  <a:pt x="19499893" y="0"/>
                </a:lnTo>
                <a:lnTo>
                  <a:pt x="19499893" y="4906340"/>
                </a:lnTo>
                <a:lnTo>
                  <a:pt x="0" y="4906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081" b="-3017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524000" y="4967876"/>
            <a:ext cx="7239000" cy="3086100"/>
            <a:chOff x="0" y="0"/>
            <a:chExt cx="1021867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21867" cy="812800"/>
            </a:xfrm>
            <a:custGeom>
              <a:avLst/>
              <a:gdLst/>
              <a:ahLst/>
              <a:cxnLst/>
              <a:rect l="l" t="t" r="r" b="b"/>
              <a:pathLst>
                <a:path w="1021867" h="812800">
                  <a:moveTo>
                    <a:pt x="0" y="0"/>
                  </a:moveTo>
                  <a:lnTo>
                    <a:pt x="1021867" y="0"/>
                  </a:lnTo>
                  <a:lnTo>
                    <a:pt x="102186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89066" y="4703358"/>
            <a:ext cx="6603473" cy="3104032"/>
            <a:chOff x="0" y="0"/>
            <a:chExt cx="818562" cy="8175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8562" cy="817523"/>
            </a:xfrm>
            <a:custGeom>
              <a:avLst/>
              <a:gdLst/>
              <a:ahLst/>
              <a:cxnLst/>
              <a:rect l="l" t="t" r="r" b="b"/>
              <a:pathLst>
                <a:path w="818562" h="817523">
                  <a:moveTo>
                    <a:pt x="0" y="0"/>
                  </a:moveTo>
                  <a:lnTo>
                    <a:pt x="818562" y="0"/>
                  </a:lnTo>
                  <a:lnTo>
                    <a:pt x="818562" y="817523"/>
                  </a:lnTo>
                  <a:lnTo>
                    <a:pt x="0" y="817523"/>
                  </a:lnTo>
                  <a:close/>
                </a:path>
              </a:pathLst>
            </a:custGeom>
            <a:solidFill>
              <a:srgbClr val="1F20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820400" y="4967876"/>
            <a:ext cx="7013434" cy="3086100"/>
            <a:chOff x="0" y="0"/>
            <a:chExt cx="1021867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21867" cy="812800"/>
            </a:xfrm>
            <a:custGeom>
              <a:avLst/>
              <a:gdLst/>
              <a:ahLst/>
              <a:cxnLst/>
              <a:rect l="l" t="t" r="r" b="b"/>
              <a:pathLst>
                <a:path w="1021867" h="812800">
                  <a:moveTo>
                    <a:pt x="0" y="0"/>
                  </a:moveTo>
                  <a:lnTo>
                    <a:pt x="1021867" y="0"/>
                  </a:lnTo>
                  <a:lnTo>
                    <a:pt x="102186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090993" y="4724578"/>
            <a:ext cx="6377774" cy="3104032"/>
            <a:chOff x="0" y="0"/>
            <a:chExt cx="818562" cy="81752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8562" cy="817523"/>
            </a:xfrm>
            <a:custGeom>
              <a:avLst/>
              <a:gdLst/>
              <a:ahLst/>
              <a:cxnLst/>
              <a:rect l="l" t="t" r="r" b="b"/>
              <a:pathLst>
                <a:path w="818562" h="817523">
                  <a:moveTo>
                    <a:pt x="0" y="0"/>
                  </a:moveTo>
                  <a:lnTo>
                    <a:pt x="818562" y="0"/>
                  </a:lnTo>
                  <a:lnTo>
                    <a:pt x="818562" y="817523"/>
                  </a:lnTo>
                  <a:lnTo>
                    <a:pt x="0" y="817523"/>
                  </a:lnTo>
                  <a:close/>
                </a:path>
              </a:pathLst>
            </a:custGeom>
            <a:solidFill>
              <a:srgbClr val="1F20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028700" y="2927996"/>
            <a:ext cx="1623060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600" dirty="0">
                <a:solidFill>
                  <a:srgbClr val="1F2051"/>
                </a:solidFill>
                <a:latin typeface="Century Gothic Paneuropean"/>
              </a:rPr>
              <a:t>The process for becoming a charter county is outlined in </a:t>
            </a:r>
            <a:r>
              <a:rPr lang="en-US" sz="3600" dirty="0">
                <a:solidFill>
                  <a:srgbClr val="1F2051"/>
                </a:solidFill>
                <a:latin typeface="Century Gothic Paneuropean"/>
                <a:hlinkClick r:id="rId8"/>
              </a:rPr>
              <a:t>Government Code Sections 23700 to 23732.</a:t>
            </a:r>
            <a:endParaRPr lang="en-US" sz="3600" dirty="0">
              <a:solidFill>
                <a:srgbClr val="1F2051"/>
              </a:solidFill>
              <a:latin typeface="Century Gothic Paneuropean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028700" y="1331155"/>
            <a:ext cx="8333482" cy="112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 dirty="0">
                <a:solidFill>
                  <a:srgbClr val="1F2051"/>
                </a:solidFill>
                <a:latin typeface="Century Gothic Paneuropean Bold"/>
              </a:rPr>
              <a:t>The Charter Process </a:t>
            </a: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E9106B5E-63D0-1827-7030-6DF6E6FC5550}"/>
              </a:ext>
            </a:extLst>
          </p:cNvPr>
          <p:cNvSpPr txBox="1"/>
          <p:nvPr/>
        </p:nvSpPr>
        <p:spPr>
          <a:xfrm>
            <a:off x="1968255" y="5135840"/>
            <a:ext cx="6524284" cy="2118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dirty="0">
                <a:solidFill>
                  <a:srgbClr val="FFFFFF"/>
                </a:solidFill>
                <a:latin typeface="Century Gothic Paneuropean Light"/>
              </a:rPr>
              <a:t>A Board of Supervisors proposes a charter </a:t>
            </a:r>
            <a:r>
              <a:rPr lang="en-US" sz="2999" b="1" dirty="0">
                <a:solidFill>
                  <a:srgbClr val="FFFFFF"/>
                </a:solidFill>
                <a:latin typeface="Century Gothic Paneuropean Light"/>
              </a:rPr>
              <a:t>OR</a:t>
            </a:r>
            <a:r>
              <a:rPr lang="en-US" sz="2999" dirty="0">
                <a:solidFill>
                  <a:srgbClr val="FFFFFF"/>
                </a:solidFill>
                <a:latin typeface="Century Gothic Paneuropean Light"/>
              </a:rPr>
              <a:t> voters, by initiative, decide whether to draft a charter and elect a charter commission. </a:t>
            </a:r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E1AA62FB-B369-6A4A-189B-301266757DD2}"/>
              </a:ext>
            </a:extLst>
          </p:cNvPr>
          <p:cNvSpPr txBox="1"/>
          <p:nvPr/>
        </p:nvSpPr>
        <p:spPr>
          <a:xfrm>
            <a:off x="11364688" y="5002951"/>
            <a:ext cx="5894612" cy="2482937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ts val="4199"/>
              </a:lnSpc>
            </a:pPr>
            <a:r>
              <a:rPr lang="en-US" sz="2999" dirty="0">
                <a:solidFill>
                  <a:srgbClr val="FFFFFF"/>
                </a:solidFill>
                <a:latin typeface="Century Gothic Paneuropean Light"/>
              </a:rPr>
              <a:t>Voters, by majority vote, decide whether to adopt the charter at the next election.</a:t>
            </a:r>
          </a:p>
        </p:txBody>
      </p:sp>
    </p:spTree>
    <p:extLst>
      <p:ext uri="{BB962C8B-B14F-4D97-AF65-F5344CB8AC3E}">
        <p14:creationId xmlns:p14="http://schemas.microsoft.com/office/powerpoint/2010/main" val="1988755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5954063" cy="116071"/>
          </a:xfrm>
          <a:custGeom>
            <a:avLst/>
            <a:gdLst/>
            <a:ahLst/>
            <a:cxnLst/>
            <a:rect l="l" t="t" r="r" b="b"/>
            <a:pathLst>
              <a:path w="5954063" h="116071">
                <a:moveTo>
                  <a:pt x="0" y="0"/>
                </a:moveTo>
                <a:lnTo>
                  <a:pt x="5954063" y="0"/>
                </a:lnTo>
                <a:lnTo>
                  <a:pt x="5954063" y="116071"/>
                </a:lnTo>
                <a:lnTo>
                  <a:pt x="0" y="116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95251" r="-28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446187"/>
            <a:ext cx="13783520" cy="96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40"/>
              </a:lnSpc>
            </a:pPr>
            <a:r>
              <a:rPr lang="en-US" sz="6500" dirty="0">
                <a:solidFill>
                  <a:srgbClr val="1F2051"/>
                </a:solidFill>
                <a:latin typeface="Century Gothic Paneuropean Bold"/>
              </a:rPr>
              <a:t>The Charter Process</a:t>
            </a:r>
          </a:p>
        </p:txBody>
      </p:sp>
      <p:sp>
        <p:nvSpPr>
          <p:cNvPr id="5" name="Freeform 5"/>
          <p:cNvSpPr/>
          <p:nvPr/>
        </p:nvSpPr>
        <p:spPr>
          <a:xfrm>
            <a:off x="-600032" y="9642913"/>
            <a:ext cx="19488063" cy="1856025"/>
          </a:xfrm>
          <a:custGeom>
            <a:avLst/>
            <a:gdLst/>
            <a:ahLst/>
            <a:cxnLst/>
            <a:rect l="l" t="t" r="r" b="b"/>
            <a:pathLst>
              <a:path w="19488063" h="1856025">
                <a:moveTo>
                  <a:pt x="0" y="0"/>
                </a:moveTo>
                <a:lnTo>
                  <a:pt x="19488064" y="0"/>
                </a:lnTo>
                <a:lnTo>
                  <a:pt x="19488064" y="1856024"/>
                </a:lnTo>
                <a:lnTo>
                  <a:pt x="0" y="1856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142" b="-96199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402968" y="4390298"/>
            <a:ext cx="2848323" cy="4418158"/>
            <a:chOff x="0" y="0"/>
            <a:chExt cx="664380" cy="10305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4380" cy="1030548"/>
            </a:xfrm>
            <a:custGeom>
              <a:avLst/>
              <a:gdLst/>
              <a:ahLst/>
              <a:cxnLst/>
              <a:rect l="l" t="t" r="r" b="b"/>
              <a:pathLst>
                <a:path w="664380" h="1030548">
                  <a:moveTo>
                    <a:pt x="0" y="0"/>
                  </a:moveTo>
                  <a:lnTo>
                    <a:pt x="664380" y="0"/>
                  </a:lnTo>
                  <a:lnTo>
                    <a:pt x="664380" y="1030548"/>
                  </a:lnTo>
                  <a:lnTo>
                    <a:pt x="0" y="1030548"/>
                  </a:lnTo>
                  <a:close/>
                </a:path>
              </a:pathLst>
            </a:custGeom>
            <a:solidFill>
              <a:srgbClr val="E7E9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21261" y="4243139"/>
            <a:ext cx="5826093" cy="3647967"/>
            <a:chOff x="0" y="-38100"/>
            <a:chExt cx="1358954" cy="850900"/>
          </a:xfrm>
        </p:grpSpPr>
        <p:sp>
          <p:nvSpPr>
            <p:cNvPr id="10" name="Freeform 10"/>
            <p:cNvSpPr/>
            <p:nvPr/>
          </p:nvSpPr>
          <p:spPr>
            <a:xfrm>
              <a:off x="694574" y="-5827"/>
              <a:ext cx="664380" cy="290226"/>
            </a:xfrm>
            <a:custGeom>
              <a:avLst/>
              <a:gdLst/>
              <a:ahLst/>
              <a:cxnLst/>
              <a:rect l="l" t="t" r="r" b="b"/>
              <a:pathLst>
                <a:path w="664380" h="290226">
                  <a:moveTo>
                    <a:pt x="0" y="0"/>
                  </a:moveTo>
                  <a:lnTo>
                    <a:pt x="664380" y="0"/>
                  </a:lnTo>
                  <a:lnTo>
                    <a:pt x="664380" y="290226"/>
                  </a:lnTo>
                  <a:lnTo>
                    <a:pt x="0" y="290226"/>
                  </a:lnTo>
                  <a:close/>
                </a:path>
              </a:pathLst>
            </a:custGeom>
            <a:solidFill>
              <a:srgbClr val="1F205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829992" y="4704012"/>
            <a:ext cx="3773425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9"/>
              </a:lnSpc>
            </a:pPr>
            <a:r>
              <a:rPr lang="en-US" sz="2499" dirty="0">
                <a:solidFill>
                  <a:srgbClr val="FFFFFF"/>
                </a:solidFill>
                <a:latin typeface="Century Gothic Paneuropean Bold"/>
              </a:rPr>
              <a:t>Charter </a:t>
            </a:r>
          </a:p>
          <a:p>
            <a:pPr algn="ctr">
              <a:lnSpc>
                <a:spcPts val="2899"/>
              </a:lnSpc>
            </a:pPr>
            <a:r>
              <a:rPr lang="en-US" sz="2499" dirty="0">
                <a:solidFill>
                  <a:srgbClr val="FFFFFF"/>
                </a:solidFill>
                <a:latin typeface="Century Gothic Paneuropean Bold"/>
              </a:rPr>
              <a:t>Commission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848600" y="4389427"/>
            <a:ext cx="2848323" cy="4418158"/>
            <a:chOff x="0" y="0"/>
            <a:chExt cx="664380" cy="103054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64380" cy="1030548"/>
            </a:xfrm>
            <a:custGeom>
              <a:avLst/>
              <a:gdLst/>
              <a:ahLst/>
              <a:cxnLst/>
              <a:rect l="l" t="t" r="r" b="b"/>
              <a:pathLst>
                <a:path w="664380" h="1030548">
                  <a:moveTo>
                    <a:pt x="0" y="0"/>
                  </a:moveTo>
                  <a:lnTo>
                    <a:pt x="664380" y="0"/>
                  </a:lnTo>
                  <a:lnTo>
                    <a:pt x="664380" y="1030548"/>
                  </a:lnTo>
                  <a:lnTo>
                    <a:pt x="0" y="1030548"/>
                  </a:lnTo>
                  <a:close/>
                </a:path>
              </a:pathLst>
            </a:custGeom>
            <a:solidFill>
              <a:srgbClr val="E7E9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840391" y="4381500"/>
            <a:ext cx="2827609" cy="1244253"/>
            <a:chOff x="0" y="0"/>
            <a:chExt cx="659548" cy="29022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9548" cy="290226"/>
            </a:xfrm>
            <a:custGeom>
              <a:avLst/>
              <a:gdLst/>
              <a:ahLst/>
              <a:cxnLst/>
              <a:rect l="l" t="t" r="r" b="b"/>
              <a:pathLst>
                <a:path w="659548" h="290226">
                  <a:moveTo>
                    <a:pt x="0" y="0"/>
                  </a:moveTo>
                  <a:lnTo>
                    <a:pt x="659548" y="0"/>
                  </a:lnTo>
                  <a:lnTo>
                    <a:pt x="659548" y="290226"/>
                  </a:lnTo>
                  <a:lnTo>
                    <a:pt x="0" y="290226"/>
                  </a:lnTo>
                  <a:close/>
                </a:path>
              </a:pathLst>
            </a:custGeom>
            <a:solidFill>
              <a:srgbClr val="1F20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251382" y="4698825"/>
            <a:ext cx="3773425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9"/>
              </a:lnSpc>
            </a:pPr>
            <a:r>
              <a:rPr lang="en-US" sz="2499" dirty="0">
                <a:solidFill>
                  <a:srgbClr val="FFFFFF"/>
                </a:solidFill>
                <a:latin typeface="Century Gothic Paneuropean Bold"/>
              </a:rPr>
              <a:t>Proposed </a:t>
            </a:r>
          </a:p>
          <a:p>
            <a:pPr algn="ctr">
              <a:lnSpc>
                <a:spcPts val="2899"/>
              </a:lnSpc>
            </a:pPr>
            <a:r>
              <a:rPr lang="en-US" sz="2499" dirty="0">
                <a:solidFill>
                  <a:srgbClr val="FFFFFF"/>
                </a:solidFill>
                <a:latin typeface="Century Gothic Paneuropean Bold"/>
              </a:rPr>
              <a:t>Charter 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324877" y="4389427"/>
            <a:ext cx="2848323" cy="4418158"/>
            <a:chOff x="0" y="0"/>
            <a:chExt cx="664380" cy="103054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64380" cy="1030548"/>
            </a:xfrm>
            <a:custGeom>
              <a:avLst/>
              <a:gdLst/>
              <a:ahLst/>
              <a:cxnLst/>
              <a:rect l="l" t="t" r="r" b="b"/>
              <a:pathLst>
                <a:path w="664380" h="1030548">
                  <a:moveTo>
                    <a:pt x="0" y="0"/>
                  </a:moveTo>
                  <a:lnTo>
                    <a:pt x="664380" y="0"/>
                  </a:lnTo>
                  <a:lnTo>
                    <a:pt x="664380" y="1030548"/>
                  </a:lnTo>
                  <a:lnTo>
                    <a:pt x="0" y="1030548"/>
                  </a:lnTo>
                  <a:close/>
                </a:path>
              </a:pathLst>
            </a:custGeom>
            <a:solidFill>
              <a:srgbClr val="E7E9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345591" y="4390298"/>
            <a:ext cx="2827609" cy="1210520"/>
            <a:chOff x="0" y="0"/>
            <a:chExt cx="659548" cy="29022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59548" cy="290226"/>
            </a:xfrm>
            <a:custGeom>
              <a:avLst/>
              <a:gdLst/>
              <a:ahLst/>
              <a:cxnLst/>
              <a:rect l="l" t="t" r="r" b="b"/>
              <a:pathLst>
                <a:path w="659548" h="290226">
                  <a:moveTo>
                    <a:pt x="0" y="0"/>
                  </a:moveTo>
                  <a:lnTo>
                    <a:pt x="659548" y="0"/>
                  </a:lnTo>
                  <a:lnTo>
                    <a:pt x="659548" y="290226"/>
                  </a:lnTo>
                  <a:lnTo>
                    <a:pt x="0" y="290226"/>
                  </a:lnTo>
                  <a:close/>
                </a:path>
              </a:pathLst>
            </a:custGeom>
            <a:solidFill>
              <a:srgbClr val="1F20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0889922" y="4838911"/>
            <a:ext cx="3773425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9"/>
              </a:lnSpc>
            </a:pPr>
            <a:r>
              <a:rPr lang="en-US" sz="2499" dirty="0">
                <a:solidFill>
                  <a:srgbClr val="FFFFFF"/>
                </a:solidFill>
                <a:latin typeface="Century Gothic Paneuropean Bold"/>
              </a:rPr>
              <a:t>Voters 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4753877" y="4429810"/>
            <a:ext cx="2848323" cy="4418158"/>
            <a:chOff x="0" y="0"/>
            <a:chExt cx="664380" cy="103054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64380" cy="1030548"/>
            </a:xfrm>
            <a:custGeom>
              <a:avLst/>
              <a:gdLst/>
              <a:ahLst/>
              <a:cxnLst/>
              <a:rect l="l" t="t" r="r" b="b"/>
              <a:pathLst>
                <a:path w="664380" h="1030548">
                  <a:moveTo>
                    <a:pt x="0" y="0"/>
                  </a:moveTo>
                  <a:lnTo>
                    <a:pt x="664380" y="0"/>
                  </a:lnTo>
                  <a:lnTo>
                    <a:pt x="664380" y="1030548"/>
                  </a:lnTo>
                  <a:lnTo>
                    <a:pt x="0" y="1030548"/>
                  </a:lnTo>
                  <a:close/>
                </a:path>
              </a:pathLst>
            </a:custGeom>
            <a:solidFill>
              <a:srgbClr val="E7E9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5019091" y="6030594"/>
            <a:ext cx="2202625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400" dirty="0">
                <a:solidFill>
                  <a:srgbClr val="1F2051"/>
                </a:solidFill>
                <a:latin typeface="Century Gothic Paneuropean"/>
              </a:rPr>
              <a:t>The charter takes effect and is filed with the Secretary of State. 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4706600" y="4381500"/>
            <a:ext cx="2827609" cy="1244253"/>
            <a:chOff x="0" y="0"/>
            <a:chExt cx="659548" cy="29022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59548" cy="290226"/>
            </a:xfrm>
            <a:custGeom>
              <a:avLst/>
              <a:gdLst/>
              <a:ahLst/>
              <a:cxnLst/>
              <a:rect l="l" t="t" r="r" b="b"/>
              <a:pathLst>
                <a:path w="659548" h="290226">
                  <a:moveTo>
                    <a:pt x="0" y="0"/>
                  </a:moveTo>
                  <a:lnTo>
                    <a:pt x="659548" y="0"/>
                  </a:lnTo>
                  <a:lnTo>
                    <a:pt x="659548" y="290226"/>
                  </a:lnTo>
                  <a:lnTo>
                    <a:pt x="0" y="290226"/>
                  </a:lnTo>
                  <a:close/>
                </a:path>
              </a:pathLst>
            </a:custGeom>
            <a:solidFill>
              <a:srgbClr val="1F20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4374550" y="4847967"/>
            <a:ext cx="3773425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9"/>
              </a:lnSpc>
            </a:pPr>
            <a:r>
              <a:rPr lang="en-US" sz="2499" dirty="0">
                <a:solidFill>
                  <a:srgbClr val="FFFFFF"/>
                </a:solidFill>
                <a:latin typeface="Century Gothic Paneuropean Bold"/>
              </a:rPr>
              <a:t>If Approved…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370917" y="6208344"/>
            <a:ext cx="2719554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>
                <a:solidFill>
                  <a:srgbClr val="1F2051"/>
                </a:solidFill>
                <a:latin typeface="Century Gothic Paneuropean"/>
              </a:rPr>
              <a:t>Decide whether to adopt the charter by simple majority vote.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479381" y="5729628"/>
            <a:ext cx="2662315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>
                <a:solidFill>
                  <a:srgbClr val="1F2051"/>
                </a:solidFill>
                <a:latin typeface="Century Gothic Paneuropean"/>
              </a:rPr>
              <a:t>At the will of the voters, prepares a charter for the county, which must be signed by a majority of the 15 elected commissioners.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851425" y="5975391"/>
            <a:ext cx="279668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>
                <a:solidFill>
                  <a:srgbClr val="1F2051"/>
                </a:solidFill>
                <a:latin typeface="Century Gothic Paneuropean"/>
              </a:rPr>
              <a:t>Must include the components outlined in California Constitution Article XI, Section 4. </a:t>
            </a:r>
          </a:p>
        </p:txBody>
      </p:sp>
      <p:sp>
        <p:nvSpPr>
          <p:cNvPr id="46" name="TextBox 34">
            <a:extLst>
              <a:ext uri="{FF2B5EF4-FFF2-40B4-BE49-F238E27FC236}">
                <a16:creationId xmlns:a16="http://schemas.microsoft.com/office/drawing/2014/main" id="{F0312128-FCC2-9D38-D4D3-3EBC6C97C834}"/>
              </a:ext>
            </a:extLst>
          </p:cNvPr>
          <p:cNvSpPr txBox="1"/>
          <p:nvPr/>
        </p:nvSpPr>
        <p:spPr>
          <a:xfrm>
            <a:off x="1028700" y="2927996"/>
            <a:ext cx="1623060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600" dirty="0">
                <a:solidFill>
                  <a:srgbClr val="1F2051"/>
                </a:solidFill>
                <a:latin typeface="Century Gothic Paneuropean"/>
              </a:rPr>
              <a:t>The process for becoming a charter county is outlined in </a:t>
            </a:r>
            <a:r>
              <a:rPr lang="en-US" sz="3600" dirty="0">
                <a:solidFill>
                  <a:srgbClr val="1F2051"/>
                </a:solidFill>
                <a:latin typeface="Century Gothic Paneuropean"/>
                <a:hlinkClick r:id="rId7"/>
              </a:rPr>
              <a:t>Government Code Sections 23700 to 23732.</a:t>
            </a:r>
            <a:endParaRPr lang="en-US" sz="3600" dirty="0">
              <a:solidFill>
                <a:srgbClr val="1F2051"/>
              </a:solidFill>
              <a:latin typeface="Century Gothic Paneuropean"/>
            </a:endParaRPr>
          </a:p>
        </p:txBody>
      </p:sp>
      <p:grpSp>
        <p:nvGrpSpPr>
          <p:cNvPr id="47" name="Group 6">
            <a:extLst>
              <a:ext uri="{FF2B5EF4-FFF2-40B4-BE49-F238E27FC236}">
                <a16:creationId xmlns:a16="http://schemas.microsoft.com/office/drawing/2014/main" id="{F9A32665-9538-98B1-A319-EEE1341CBDCF}"/>
              </a:ext>
            </a:extLst>
          </p:cNvPr>
          <p:cNvGrpSpPr/>
          <p:nvPr/>
        </p:nvGrpSpPr>
        <p:grpSpPr>
          <a:xfrm>
            <a:off x="938364" y="4381500"/>
            <a:ext cx="2848323" cy="4418158"/>
            <a:chOff x="0" y="0"/>
            <a:chExt cx="664380" cy="1030548"/>
          </a:xfrm>
        </p:grpSpPr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8B42FD62-DD37-7B8F-0E90-037BF1113538}"/>
                </a:ext>
              </a:extLst>
            </p:cNvPr>
            <p:cNvSpPr/>
            <p:nvPr/>
          </p:nvSpPr>
          <p:spPr>
            <a:xfrm>
              <a:off x="0" y="0"/>
              <a:ext cx="664380" cy="1030548"/>
            </a:xfrm>
            <a:custGeom>
              <a:avLst/>
              <a:gdLst/>
              <a:ahLst/>
              <a:cxnLst/>
              <a:rect l="l" t="t" r="r" b="b"/>
              <a:pathLst>
                <a:path w="664380" h="1030548">
                  <a:moveTo>
                    <a:pt x="0" y="0"/>
                  </a:moveTo>
                  <a:lnTo>
                    <a:pt x="664380" y="0"/>
                  </a:lnTo>
                  <a:lnTo>
                    <a:pt x="664380" y="1030548"/>
                  </a:lnTo>
                  <a:lnTo>
                    <a:pt x="0" y="1030548"/>
                  </a:lnTo>
                  <a:close/>
                </a:path>
              </a:pathLst>
            </a:custGeom>
            <a:solidFill>
              <a:srgbClr val="E7E9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8">
              <a:extLst>
                <a:ext uri="{FF2B5EF4-FFF2-40B4-BE49-F238E27FC236}">
                  <a16:creationId xmlns:a16="http://schemas.microsoft.com/office/drawing/2014/main" id="{B0B51B53-18AA-15F4-1418-E87679649437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52" name="TextBox 8">
            <a:extLst>
              <a:ext uri="{FF2B5EF4-FFF2-40B4-BE49-F238E27FC236}">
                <a16:creationId xmlns:a16="http://schemas.microsoft.com/office/drawing/2014/main" id="{A13B66DE-1A52-96F6-4C7F-7B592D565F30}"/>
              </a:ext>
            </a:extLst>
          </p:cNvPr>
          <p:cNvSpPr txBox="1"/>
          <p:nvPr/>
        </p:nvSpPr>
        <p:spPr>
          <a:xfrm>
            <a:off x="4286840" y="4482104"/>
            <a:ext cx="3484628" cy="364797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499"/>
              </a:lnSpc>
            </a:pPr>
            <a:endParaRPr/>
          </a:p>
        </p:txBody>
      </p:sp>
      <p:sp>
        <p:nvSpPr>
          <p:cNvPr id="54" name="Freeform 10">
            <a:extLst>
              <a:ext uri="{FF2B5EF4-FFF2-40B4-BE49-F238E27FC236}">
                <a16:creationId xmlns:a16="http://schemas.microsoft.com/office/drawing/2014/main" id="{38F9B6F5-5062-B751-E035-35C721121165}"/>
              </a:ext>
            </a:extLst>
          </p:cNvPr>
          <p:cNvSpPr/>
          <p:nvPr/>
        </p:nvSpPr>
        <p:spPr>
          <a:xfrm>
            <a:off x="925197" y="4403901"/>
            <a:ext cx="2848323" cy="1244253"/>
          </a:xfrm>
          <a:custGeom>
            <a:avLst/>
            <a:gdLst/>
            <a:ahLst/>
            <a:cxnLst/>
            <a:rect l="l" t="t" r="r" b="b"/>
            <a:pathLst>
              <a:path w="664380" h="290226">
                <a:moveTo>
                  <a:pt x="0" y="0"/>
                </a:moveTo>
                <a:lnTo>
                  <a:pt x="664380" y="0"/>
                </a:lnTo>
                <a:lnTo>
                  <a:pt x="664380" y="290226"/>
                </a:lnTo>
                <a:lnTo>
                  <a:pt x="0" y="290226"/>
                </a:lnTo>
                <a:close/>
              </a:path>
            </a:pathLst>
          </a:custGeom>
          <a:solidFill>
            <a:srgbClr val="1F205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3" name="TextBox 12">
            <a:extLst>
              <a:ext uri="{FF2B5EF4-FFF2-40B4-BE49-F238E27FC236}">
                <a16:creationId xmlns:a16="http://schemas.microsoft.com/office/drawing/2014/main" id="{69CC4EFE-C262-95B0-F4AB-6D472664519F}"/>
              </a:ext>
            </a:extLst>
          </p:cNvPr>
          <p:cNvSpPr txBox="1"/>
          <p:nvPr/>
        </p:nvSpPr>
        <p:spPr>
          <a:xfrm>
            <a:off x="430771" y="4672888"/>
            <a:ext cx="3773425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9"/>
              </a:lnSpc>
            </a:pPr>
            <a:r>
              <a:rPr lang="en-US" sz="2499" dirty="0">
                <a:solidFill>
                  <a:srgbClr val="FFFFFF"/>
                </a:solidFill>
                <a:latin typeface="Century Gothic Paneuropean Bold"/>
              </a:rPr>
              <a:t>Board of </a:t>
            </a:r>
          </a:p>
          <a:p>
            <a:pPr algn="ctr">
              <a:lnSpc>
                <a:spcPts val="2899"/>
              </a:lnSpc>
            </a:pPr>
            <a:r>
              <a:rPr lang="en-US" sz="2499" dirty="0">
                <a:solidFill>
                  <a:srgbClr val="FFFFFF"/>
                </a:solidFill>
                <a:latin typeface="Century Gothic Paneuropean Bold"/>
              </a:rPr>
              <a:t>Supervisors</a:t>
            </a:r>
          </a:p>
        </p:txBody>
      </p:sp>
      <p:sp>
        <p:nvSpPr>
          <p:cNvPr id="55" name="TextBox 44">
            <a:extLst>
              <a:ext uri="{FF2B5EF4-FFF2-40B4-BE49-F238E27FC236}">
                <a16:creationId xmlns:a16="http://schemas.microsoft.com/office/drawing/2014/main" id="{AC0B67AB-1260-05C9-4AB0-BA7519129F75}"/>
              </a:ext>
            </a:extLst>
          </p:cNvPr>
          <p:cNvSpPr txBox="1"/>
          <p:nvPr/>
        </p:nvSpPr>
        <p:spPr>
          <a:xfrm>
            <a:off x="1123697" y="6180784"/>
            <a:ext cx="249784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>
                <a:solidFill>
                  <a:srgbClr val="1F2051"/>
                </a:solidFill>
                <a:latin typeface="Century Gothic Paneuropean"/>
              </a:rPr>
              <a:t>Can prepare and propose a county charter for the voters to consider.</a:t>
            </a:r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AD76E3A9-CB18-2A30-5B6A-25AC188C60E7}"/>
              </a:ext>
            </a:extLst>
          </p:cNvPr>
          <p:cNvSpPr/>
          <p:nvPr/>
        </p:nvSpPr>
        <p:spPr>
          <a:xfrm>
            <a:off x="3685104" y="6593936"/>
            <a:ext cx="816351" cy="733411"/>
          </a:xfrm>
          <a:custGeom>
            <a:avLst/>
            <a:gdLst/>
            <a:ahLst/>
            <a:cxnLst/>
            <a:rect l="l" t="t" r="r" b="b"/>
            <a:pathLst>
              <a:path w="664380" h="290226">
                <a:moveTo>
                  <a:pt x="0" y="0"/>
                </a:moveTo>
                <a:lnTo>
                  <a:pt x="664380" y="0"/>
                </a:lnTo>
                <a:lnTo>
                  <a:pt x="664380" y="290226"/>
                </a:lnTo>
                <a:lnTo>
                  <a:pt x="0" y="29022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txBody>
          <a:bodyPr anchor="ctr" anchorCtr="0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 Paneuropean Bold" panose="020B0604020202020204" charset="0"/>
                <a:cs typeface="Century Gothic Paneuropean Bold" panose="020B0604020202020204" charset="0"/>
              </a:rPr>
              <a:t>OR</a:t>
            </a:r>
          </a:p>
        </p:txBody>
      </p:sp>
      <p:pic>
        <p:nvPicPr>
          <p:cNvPr id="37" name="Graphic 36" descr="Play with solid fill">
            <a:extLst>
              <a:ext uri="{FF2B5EF4-FFF2-40B4-BE49-F238E27FC236}">
                <a16:creationId xmlns:a16="http://schemas.microsoft.com/office/drawing/2014/main" id="{C6D042A5-39D4-5C12-2F33-28D190C50F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86600" y="6439825"/>
            <a:ext cx="914400" cy="914400"/>
          </a:xfrm>
          <a:prstGeom prst="rect">
            <a:avLst/>
          </a:prstGeom>
        </p:spPr>
      </p:pic>
      <p:pic>
        <p:nvPicPr>
          <p:cNvPr id="38" name="Graphic 37" descr="Play with solid fill">
            <a:extLst>
              <a:ext uri="{FF2B5EF4-FFF2-40B4-BE49-F238E27FC236}">
                <a16:creationId xmlns:a16="http://schemas.microsoft.com/office/drawing/2014/main" id="{2A52B7AE-F156-7DDF-C6F4-3E48BCECDF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91800" y="6469008"/>
            <a:ext cx="914400" cy="914400"/>
          </a:xfrm>
          <a:prstGeom prst="rect">
            <a:avLst/>
          </a:prstGeom>
        </p:spPr>
      </p:pic>
      <p:pic>
        <p:nvPicPr>
          <p:cNvPr id="40" name="Graphic 39" descr="Play with solid fill">
            <a:extLst>
              <a:ext uri="{FF2B5EF4-FFF2-40B4-BE49-F238E27FC236}">
                <a16:creationId xmlns:a16="http://schemas.microsoft.com/office/drawing/2014/main" id="{35A7AC81-AEDE-749C-357B-4406AE7385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020800" y="653736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01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1615340" y="1615340"/>
            <a:ext cx="7799551" cy="7799551"/>
          </a:xfrm>
          <a:custGeom>
            <a:avLst/>
            <a:gdLst/>
            <a:ahLst/>
            <a:cxnLst/>
            <a:rect l="l" t="t" r="r" b="b"/>
            <a:pathLst>
              <a:path w="7799551" h="7799551">
                <a:moveTo>
                  <a:pt x="0" y="0"/>
                </a:moveTo>
                <a:lnTo>
                  <a:pt x="7799551" y="0"/>
                </a:lnTo>
                <a:lnTo>
                  <a:pt x="7799551" y="7799551"/>
                </a:lnTo>
                <a:lnTo>
                  <a:pt x="0" y="7799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700000">
            <a:off x="-2673371" y="5965427"/>
            <a:ext cx="3968615" cy="3968615"/>
          </a:xfrm>
          <a:custGeom>
            <a:avLst/>
            <a:gdLst/>
            <a:ahLst/>
            <a:cxnLst/>
            <a:rect l="l" t="t" r="r" b="b"/>
            <a:pathLst>
              <a:path w="3968615" h="3968615">
                <a:moveTo>
                  <a:pt x="0" y="0"/>
                </a:moveTo>
                <a:lnTo>
                  <a:pt x="3968615" y="0"/>
                </a:lnTo>
                <a:lnTo>
                  <a:pt x="3968615" y="3968615"/>
                </a:lnTo>
                <a:lnTo>
                  <a:pt x="0" y="3968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700000">
            <a:off x="-3225085" y="1599766"/>
            <a:ext cx="3968615" cy="3968615"/>
          </a:xfrm>
          <a:custGeom>
            <a:avLst/>
            <a:gdLst/>
            <a:ahLst/>
            <a:cxnLst/>
            <a:rect l="l" t="t" r="r" b="b"/>
            <a:pathLst>
              <a:path w="3968615" h="3968615">
                <a:moveTo>
                  <a:pt x="0" y="0"/>
                </a:moveTo>
                <a:lnTo>
                  <a:pt x="3968616" y="0"/>
                </a:lnTo>
                <a:lnTo>
                  <a:pt x="3968616" y="3968616"/>
                </a:lnTo>
                <a:lnTo>
                  <a:pt x="0" y="3968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2700000">
            <a:off x="-644260" y="-2381159"/>
            <a:ext cx="4762337" cy="4762318"/>
            <a:chOff x="0" y="0"/>
            <a:chExt cx="6350025" cy="6350000"/>
          </a:xfrm>
        </p:grpSpPr>
        <p:sp>
          <p:nvSpPr>
            <p:cNvPr id="6" name="Freeform 6"/>
            <p:cNvSpPr/>
            <p:nvPr/>
          </p:nvSpPr>
          <p:spPr>
            <a:xfrm rot="-2700000">
              <a:off x="-1315124" y="-1315137"/>
              <a:ext cx="8980274" cy="8980274"/>
            </a:xfrm>
            <a:custGeom>
              <a:avLst/>
              <a:gdLst/>
              <a:ahLst/>
              <a:cxnLst/>
              <a:rect l="l" t="t" r="r" b="b"/>
              <a:pathLst>
                <a:path w="8980274" h="8980274">
                  <a:moveTo>
                    <a:pt x="4490128" y="0"/>
                  </a:moveTo>
                  <a:lnTo>
                    <a:pt x="8980274" y="4490146"/>
                  </a:lnTo>
                  <a:lnTo>
                    <a:pt x="4490146" y="8980274"/>
                  </a:lnTo>
                  <a:lnTo>
                    <a:pt x="0" y="4490128"/>
                  </a:lnTo>
                  <a:close/>
                </a:path>
              </a:pathLst>
            </a:custGeom>
            <a:blipFill>
              <a:blip r:embed="rId5"/>
              <a:stretch>
                <a:fillRect l="-24999" r="-249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2700000">
            <a:off x="-100686" y="9193525"/>
            <a:ext cx="4762337" cy="4762318"/>
            <a:chOff x="0" y="0"/>
            <a:chExt cx="6350025" cy="6350000"/>
          </a:xfrm>
        </p:grpSpPr>
        <p:sp>
          <p:nvSpPr>
            <p:cNvPr id="8" name="Freeform 8"/>
            <p:cNvSpPr/>
            <p:nvPr/>
          </p:nvSpPr>
          <p:spPr>
            <a:xfrm rot="-2700000">
              <a:off x="-1315124" y="-1315137"/>
              <a:ext cx="8980274" cy="8980274"/>
            </a:xfrm>
            <a:custGeom>
              <a:avLst/>
              <a:gdLst/>
              <a:ahLst/>
              <a:cxnLst/>
              <a:rect l="l" t="t" r="r" b="b"/>
              <a:pathLst>
                <a:path w="8980274" h="8980274">
                  <a:moveTo>
                    <a:pt x="4490128" y="0"/>
                  </a:moveTo>
                  <a:lnTo>
                    <a:pt x="8980274" y="4490146"/>
                  </a:lnTo>
                  <a:lnTo>
                    <a:pt x="4490146" y="8980274"/>
                  </a:lnTo>
                  <a:lnTo>
                    <a:pt x="0" y="4490128"/>
                  </a:lnTo>
                  <a:close/>
                </a:path>
              </a:pathLst>
            </a:custGeom>
            <a:blipFill>
              <a:blip r:embed="rId6"/>
              <a:stretch>
                <a:fillRect l="-34072" t="-10919" r="-323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2700000">
            <a:off x="7159692" y="8771662"/>
            <a:ext cx="3968615" cy="3968615"/>
          </a:xfrm>
          <a:custGeom>
            <a:avLst/>
            <a:gdLst/>
            <a:ahLst/>
            <a:cxnLst/>
            <a:rect l="l" t="t" r="r" b="b"/>
            <a:pathLst>
              <a:path w="3968615" h="3968615">
                <a:moveTo>
                  <a:pt x="0" y="0"/>
                </a:moveTo>
                <a:lnTo>
                  <a:pt x="3968616" y="0"/>
                </a:lnTo>
                <a:lnTo>
                  <a:pt x="3968616" y="3968615"/>
                </a:lnTo>
                <a:lnTo>
                  <a:pt x="0" y="3968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2700000">
            <a:off x="10242788" y="5814263"/>
            <a:ext cx="3899783" cy="3899768"/>
            <a:chOff x="0" y="0"/>
            <a:chExt cx="6350025" cy="6350000"/>
          </a:xfrm>
        </p:grpSpPr>
        <p:sp>
          <p:nvSpPr>
            <p:cNvPr id="11" name="Freeform 11"/>
            <p:cNvSpPr/>
            <p:nvPr/>
          </p:nvSpPr>
          <p:spPr>
            <a:xfrm rot="-2700000">
              <a:off x="-1315124" y="-1315137"/>
              <a:ext cx="8980274" cy="8980274"/>
            </a:xfrm>
            <a:custGeom>
              <a:avLst/>
              <a:gdLst/>
              <a:ahLst/>
              <a:cxnLst/>
              <a:rect l="l" t="t" r="r" b="b"/>
              <a:pathLst>
                <a:path w="8980274" h="8980274">
                  <a:moveTo>
                    <a:pt x="4490128" y="0"/>
                  </a:moveTo>
                  <a:lnTo>
                    <a:pt x="8980274" y="4490146"/>
                  </a:lnTo>
                  <a:lnTo>
                    <a:pt x="4490146" y="8980274"/>
                  </a:lnTo>
                  <a:lnTo>
                    <a:pt x="0" y="4490128"/>
                  </a:lnTo>
                  <a:close/>
                </a:path>
              </a:pathLst>
            </a:custGeom>
            <a:blipFill>
              <a:blip r:embed="rId7"/>
              <a:stretch>
                <a:fillRect l="-18507" t="-55363" r="-11471" b="-1794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2700000">
            <a:off x="8907738" y="-472731"/>
            <a:ext cx="4762337" cy="4762318"/>
            <a:chOff x="0" y="0"/>
            <a:chExt cx="6350025" cy="6350000"/>
          </a:xfrm>
        </p:grpSpPr>
        <p:sp>
          <p:nvSpPr>
            <p:cNvPr id="13" name="Freeform 13"/>
            <p:cNvSpPr/>
            <p:nvPr/>
          </p:nvSpPr>
          <p:spPr>
            <a:xfrm rot="-2700000">
              <a:off x="-1315124" y="-1315137"/>
              <a:ext cx="8980274" cy="8980274"/>
            </a:xfrm>
            <a:custGeom>
              <a:avLst/>
              <a:gdLst/>
              <a:ahLst/>
              <a:cxnLst/>
              <a:rect l="l" t="t" r="r" b="b"/>
              <a:pathLst>
                <a:path w="8980274" h="8980274">
                  <a:moveTo>
                    <a:pt x="4490128" y="0"/>
                  </a:moveTo>
                  <a:lnTo>
                    <a:pt x="8980274" y="4490146"/>
                  </a:lnTo>
                  <a:lnTo>
                    <a:pt x="4490146" y="8980274"/>
                  </a:lnTo>
                  <a:lnTo>
                    <a:pt x="0" y="4490128"/>
                  </a:lnTo>
                  <a:close/>
                </a:path>
              </a:pathLst>
            </a:custGeom>
            <a:blipFill>
              <a:blip r:embed="rId8"/>
              <a:stretch>
                <a:fillRect l="-4663" r="-2866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 rot="2700000">
            <a:off x="5747396" y="-3143659"/>
            <a:ext cx="3968615" cy="3968615"/>
          </a:xfrm>
          <a:custGeom>
            <a:avLst/>
            <a:gdLst/>
            <a:ahLst/>
            <a:cxnLst/>
            <a:rect l="l" t="t" r="r" b="b"/>
            <a:pathLst>
              <a:path w="3968615" h="3968615">
                <a:moveTo>
                  <a:pt x="0" y="0"/>
                </a:moveTo>
                <a:lnTo>
                  <a:pt x="3968615" y="0"/>
                </a:lnTo>
                <a:lnTo>
                  <a:pt x="3968615" y="3968616"/>
                </a:lnTo>
                <a:lnTo>
                  <a:pt x="0" y="3968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 rot="2700000">
            <a:off x="13256695" y="2915074"/>
            <a:ext cx="3762414" cy="3762399"/>
            <a:chOff x="0" y="0"/>
            <a:chExt cx="6350025" cy="6350000"/>
          </a:xfrm>
        </p:grpSpPr>
        <p:sp>
          <p:nvSpPr>
            <p:cNvPr id="16" name="Freeform 16"/>
            <p:cNvSpPr/>
            <p:nvPr/>
          </p:nvSpPr>
          <p:spPr>
            <a:xfrm rot="-2700000">
              <a:off x="-1315124" y="-1315137"/>
              <a:ext cx="8980274" cy="8980274"/>
            </a:xfrm>
            <a:custGeom>
              <a:avLst/>
              <a:gdLst/>
              <a:ahLst/>
              <a:cxnLst/>
              <a:rect l="l" t="t" r="r" b="b"/>
              <a:pathLst>
                <a:path w="8980274" h="8980274">
                  <a:moveTo>
                    <a:pt x="4490128" y="0"/>
                  </a:moveTo>
                  <a:lnTo>
                    <a:pt x="8980274" y="4490146"/>
                  </a:lnTo>
                  <a:lnTo>
                    <a:pt x="4490146" y="8980274"/>
                  </a:lnTo>
                  <a:lnTo>
                    <a:pt x="0" y="4490128"/>
                  </a:lnTo>
                  <a:close/>
                </a:path>
              </a:pathLst>
            </a:custGeom>
            <a:blipFill>
              <a:blip r:embed="rId9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2700000">
            <a:off x="13256695" y="-2633195"/>
            <a:ext cx="3762414" cy="3762399"/>
            <a:chOff x="0" y="0"/>
            <a:chExt cx="6350025" cy="6350000"/>
          </a:xfrm>
        </p:grpSpPr>
        <p:sp>
          <p:nvSpPr>
            <p:cNvPr id="18" name="Freeform 18"/>
            <p:cNvSpPr/>
            <p:nvPr/>
          </p:nvSpPr>
          <p:spPr>
            <a:xfrm rot="-2700000">
              <a:off x="-1315124" y="-1315137"/>
              <a:ext cx="8980274" cy="8980274"/>
            </a:xfrm>
            <a:custGeom>
              <a:avLst/>
              <a:gdLst/>
              <a:ahLst/>
              <a:cxnLst/>
              <a:rect l="l" t="t" r="r" b="b"/>
              <a:pathLst>
                <a:path w="8980274" h="8980274">
                  <a:moveTo>
                    <a:pt x="4490128" y="0"/>
                  </a:moveTo>
                  <a:lnTo>
                    <a:pt x="8980274" y="4490146"/>
                  </a:lnTo>
                  <a:lnTo>
                    <a:pt x="4490146" y="8980274"/>
                  </a:lnTo>
                  <a:lnTo>
                    <a:pt x="0" y="4490128"/>
                  </a:lnTo>
                  <a:close/>
                </a:path>
              </a:pathLst>
            </a:custGeom>
            <a:blipFill>
              <a:blip r:embed="rId10"/>
              <a:stretch>
                <a:fillRect l="-55878" r="-51016" b="-5517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 rot="2700000">
            <a:off x="13188010" y="9014884"/>
            <a:ext cx="3899783" cy="3899768"/>
            <a:chOff x="0" y="0"/>
            <a:chExt cx="6350025" cy="6350000"/>
          </a:xfrm>
        </p:grpSpPr>
        <p:sp>
          <p:nvSpPr>
            <p:cNvPr id="20" name="Freeform 20"/>
            <p:cNvSpPr/>
            <p:nvPr/>
          </p:nvSpPr>
          <p:spPr>
            <a:xfrm rot="-2700000">
              <a:off x="-1315124" y="-1315137"/>
              <a:ext cx="8980274" cy="8980274"/>
            </a:xfrm>
            <a:custGeom>
              <a:avLst/>
              <a:gdLst/>
              <a:ahLst/>
              <a:cxnLst/>
              <a:rect l="l" t="t" r="r" b="b"/>
              <a:pathLst>
                <a:path w="8980274" h="8980274">
                  <a:moveTo>
                    <a:pt x="4490128" y="0"/>
                  </a:moveTo>
                  <a:lnTo>
                    <a:pt x="8980274" y="4490146"/>
                  </a:lnTo>
                  <a:lnTo>
                    <a:pt x="4490146" y="8980274"/>
                  </a:lnTo>
                  <a:lnTo>
                    <a:pt x="0" y="4490128"/>
                  </a:lnTo>
                  <a:close/>
                </a:path>
              </a:pathLst>
            </a:custGeom>
            <a:blipFill>
              <a:blip r:embed="rId11"/>
              <a:stretch>
                <a:fillRect t="-12499" b="-124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 rot="8100000">
            <a:off x="16303692" y="5828516"/>
            <a:ext cx="3968615" cy="3968615"/>
          </a:xfrm>
          <a:custGeom>
            <a:avLst/>
            <a:gdLst/>
            <a:ahLst/>
            <a:cxnLst/>
            <a:rect l="l" t="t" r="r" b="b"/>
            <a:pathLst>
              <a:path w="3968615" h="3968615">
                <a:moveTo>
                  <a:pt x="0" y="0"/>
                </a:moveTo>
                <a:lnTo>
                  <a:pt x="3968616" y="0"/>
                </a:lnTo>
                <a:lnTo>
                  <a:pt x="3968616" y="3968616"/>
                </a:lnTo>
                <a:lnTo>
                  <a:pt x="0" y="3968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8100000">
            <a:off x="16371385" y="5731"/>
            <a:ext cx="3968615" cy="3968615"/>
          </a:xfrm>
          <a:custGeom>
            <a:avLst/>
            <a:gdLst/>
            <a:ahLst/>
            <a:cxnLst/>
            <a:rect l="l" t="t" r="r" b="b"/>
            <a:pathLst>
              <a:path w="3968615" h="3968615">
                <a:moveTo>
                  <a:pt x="0" y="0"/>
                </a:moveTo>
                <a:lnTo>
                  <a:pt x="3968615" y="0"/>
                </a:lnTo>
                <a:lnTo>
                  <a:pt x="3968615" y="3968615"/>
                </a:lnTo>
                <a:lnTo>
                  <a:pt x="0" y="3968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741983" y="2228326"/>
            <a:ext cx="3350774" cy="2915174"/>
          </a:xfrm>
          <a:custGeom>
            <a:avLst/>
            <a:gdLst/>
            <a:ahLst/>
            <a:cxnLst/>
            <a:rect l="l" t="t" r="r" b="b"/>
            <a:pathLst>
              <a:path w="3350774" h="2915174">
                <a:moveTo>
                  <a:pt x="0" y="0"/>
                </a:moveTo>
                <a:lnTo>
                  <a:pt x="3350774" y="0"/>
                </a:lnTo>
                <a:lnTo>
                  <a:pt x="3350774" y="2915174"/>
                </a:lnTo>
                <a:lnTo>
                  <a:pt x="0" y="291517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2849583" y="5000625"/>
            <a:ext cx="5135574" cy="1245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45"/>
              </a:lnSpc>
            </a:pPr>
            <a:r>
              <a:rPr lang="en-US" sz="7389">
                <a:solidFill>
                  <a:srgbClr val="FFFFFF"/>
                </a:solidFill>
                <a:latin typeface="Century Gothic Paneuropean Bold"/>
              </a:rPr>
              <a:t>THANK YOU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04604" y="6352209"/>
            <a:ext cx="7425532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Century Gothic Paneuropean"/>
              </a:rPr>
              <a:t>Copyright 2023 by California State Association of Counties®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58836" y="4646040"/>
            <a:ext cx="10446546" cy="994919"/>
          </a:xfrm>
          <a:custGeom>
            <a:avLst/>
            <a:gdLst/>
            <a:ahLst/>
            <a:cxnLst/>
            <a:rect l="l" t="t" r="r" b="b"/>
            <a:pathLst>
              <a:path w="10446546" h="994919">
                <a:moveTo>
                  <a:pt x="0" y="0"/>
                </a:moveTo>
                <a:lnTo>
                  <a:pt x="10446546" y="0"/>
                </a:lnTo>
                <a:lnTo>
                  <a:pt x="10446546" y="994920"/>
                </a:lnTo>
                <a:lnTo>
                  <a:pt x="0" y="994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42" b="-96199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5682109" cy="10287000"/>
            <a:chOff x="0" y="0"/>
            <a:chExt cx="7576146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/>
            <a:srcRect l="36277" r="26898"/>
            <a:stretch>
              <a:fillRect/>
            </a:stretch>
          </p:blipFill>
          <p:spPr>
            <a:xfrm>
              <a:off x="0" y="0"/>
              <a:ext cx="7576146" cy="1371600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6884664" y="928713"/>
            <a:ext cx="5954063" cy="116071"/>
          </a:xfrm>
          <a:custGeom>
            <a:avLst/>
            <a:gdLst/>
            <a:ahLst/>
            <a:cxnLst/>
            <a:rect l="l" t="t" r="r" b="b"/>
            <a:pathLst>
              <a:path w="5954063" h="116071">
                <a:moveTo>
                  <a:pt x="0" y="0"/>
                </a:moveTo>
                <a:lnTo>
                  <a:pt x="5954063" y="0"/>
                </a:lnTo>
                <a:lnTo>
                  <a:pt x="5954063" y="116071"/>
                </a:lnTo>
                <a:lnTo>
                  <a:pt x="0" y="116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295251" r="-28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884663" y="1193801"/>
            <a:ext cx="10374636" cy="1007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4000" dirty="0">
                <a:solidFill>
                  <a:srgbClr val="1F2051"/>
                </a:solidFill>
                <a:latin typeface="Century Gothic Paneuropean Bold"/>
              </a:rPr>
              <a:t>California State Association of Counties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84663" y="2705100"/>
            <a:ext cx="10374636" cy="5196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>
              <a:lnSpc>
                <a:spcPts val="4199"/>
              </a:lnSpc>
              <a:spcAft>
                <a:spcPts val="1800"/>
              </a:spcAft>
              <a:buFont typeface="Arial"/>
              <a:buChar char="•"/>
            </a:pPr>
            <a:r>
              <a:rPr lang="en-US" sz="2999" dirty="0">
                <a:solidFill>
                  <a:srgbClr val="1F2051"/>
                </a:solidFill>
                <a:latin typeface="Century Gothic Paneuropean"/>
              </a:rPr>
              <a:t>CSAC is a non-profit association composed of, and governed by, all 58 counties in California.</a:t>
            </a:r>
          </a:p>
          <a:p>
            <a:pPr marL="647697" lvl="1" indent="-323848">
              <a:lnSpc>
                <a:spcPts val="4199"/>
              </a:lnSpc>
              <a:spcAft>
                <a:spcPts val="1800"/>
              </a:spcAft>
              <a:buFont typeface="Arial"/>
              <a:buChar char="•"/>
            </a:pPr>
            <a:r>
              <a:rPr lang="en-US" sz="2999" dirty="0">
                <a:solidFill>
                  <a:srgbClr val="1F2051"/>
                </a:solidFill>
                <a:latin typeface="Century Gothic Paneuropean"/>
              </a:rPr>
              <a:t>Founded in 1894.</a:t>
            </a:r>
          </a:p>
          <a:p>
            <a:pPr marL="647697" lvl="1" indent="-323848">
              <a:lnSpc>
                <a:spcPts val="4199"/>
              </a:lnSpc>
              <a:spcAft>
                <a:spcPts val="1800"/>
              </a:spcAft>
              <a:buFont typeface="Arial"/>
              <a:buChar char="•"/>
            </a:pPr>
            <a:r>
              <a:rPr lang="en-US" sz="2999" dirty="0">
                <a:solidFill>
                  <a:srgbClr val="1F2051"/>
                </a:solidFill>
                <a:latin typeface="Century Gothic Paneuropean"/>
              </a:rPr>
              <a:t>Advocates on behalf of county government before state and federal policymakers.</a:t>
            </a:r>
          </a:p>
          <a:p>
            <a:pPr marL="647697" lvl="1" indent="-323848">
              <a:lnSpc>
                <a:spcPts val="4199"/>
              </a:lnSpc>
              <a:spcAft>
                <a:spcPts val="1800"/>
              </a:spcAft>
              <a:buFont typeface="Arial"/>
              <a:buChar char="•"/>
            </a:pPr>
            <a:r>
              <a:rPr lang="en-US" sz="2999" dirty="0">
                <a:solidFill>
                  <a:srgbClr val="1F2051"/>
                </a:solidFill>
                <a:latin typeface="Century Gothic Paneuropean"/>
              </a:rPr>
              <a:t>Provides education opportunities to county supervisors, county administrators, and top staff.</a:t>
            </a:r>
          </a:p>
          <a:p>
            <a:pPr marL="647697" lvl="1" indent="-323848">
              <a:lnSpc>
                <a:spcPts val="4199"/>
              </a:lnSpc>
              <a:spcAft>
                <a:spcPts val="1800"/>
              </a:spcAft>
              <a:buFont typeface="Arial"/>
              <a:buChar char="•"/>
            </a:pPr>
            <a:r>
              <a:rPr lang="en-US" sz="2999" dirty="0">
                <a:solidFill>
                  <a:srgbClr val="1F2051"/>
                </a:solidFill>
                <a:latin typeface="Century Gothic Paneuropean"/>
              </a:rPr>
              <a:t>Educates the public about county government. </a:t>
            </a:r>
          </a:p>
        </p:txBody>
      </p:sp>
      <p:sp>
        <p:nvSpPr>
          <p:cNvPr id="8" name="Freeform 8"/>
          <p:cNvSpPr/>
          <p:nvPr/>
        </p:nvSpPr>
        <p:spPr>
          <a:xfrm rot="-10800000">
            <a:off x="0" y="8729919"/>
            <a:ext cx="18288000" cy="876014"/>
          </a:xfrm>
          <a:custGeom>
            <a:avLst/>
            <a:gdLst/>
            <a:ahLst/>
            <a:cxnLst/>
            <a:rect l="l" t="t" r="r" b="b"/>
            <a:pathLst>
              <a:path w="18288000" h="876014">
                <a:moveTo>
                  <a:pt x="0" y="0"/>
                </a:moveTo>
                <a:lnTo>
                  <a:pt x="18288000" y="0"/>
                </a:lnTo>
                <a:lnTo>
                  <a:pt x="18288000" y="876013"/>
                </a:lnTo>
                <a:lnTo>
                  <a:pt x="0" y="8760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42" b="-20114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179569" y="8909217"/>
            <a:ext cx="11958450" cy="945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www.counties.org</a:t>
            </a:r>
          </a:p>
          <a:p>
            <a:pPr>
              <a:lnSpc>
                <a:spcPts val="3780"/>
              </a:lnSpc>
            </a:pPr>
            <a:endParaRPr lang="en-US" sz="28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0032" y="9791700"/>
            <a:ext cx="19488063" cy="1856025"/>
          </a:xfrm>
          <a:custGeom>
            <a:avLst/>
            <a:gdLst/>
            <a:ahLst/>
            <a:cxnLst/>
            <a:rect l="l" t="t" r="r" b="b"/>
            <a:pathLst>
              <a:path w="19488063" h="1856025">
                <a:moveTo>
                  <a:pt x="0" y="0"/>
                </a:moveTo>
                <a:lnTo>
                  <a:pt x="19488064" y="0"/>
                </a:lnTo>
                <a:lnTo>
                  <a:pt x="19488064" y="1856024"/>
                </a:lnTo>
                <a:lnTo>
                  <a:pt x="0" y="185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42" b="-9619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2019300"/>
            <a:ext cx="5954063" cy="116071"/>
          </a:xfrm>
          <a:custGeom>
            <a:avLst/>
            <a:gdLst/>
            <a:ahLst/>
            <a:cxnLst/>
            <a:rect l="l" t="t" r="r" b="b"/>
            <a:pathLst>
              <a:path w="5954063" h="116071">
                <a:moveTo>
                  <a:pt x="0" y="0"/>
                </a:moveTo>
                <a:lnTo>
                  <a:pt x="5954063" y="0"/>
                </a:lnTo>
                <a:lnTo>
                  <a:pt x="5954063" y="116071"/>
                </a:lnTo>
                <a:lnTo>
                  <a:pt x="0" y="116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95251" r="-28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699" y="2476500"/>
            <a:ext cx="7734295" cy="2257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 dirty="0">
                <a:solidFill>
                  <a:srgbClr val="1F2051"/>
                </a:solidFill>
                <a:latin typeface="Century Gothic Paneuropean Bold"/>
              </a:rPr>
              <a:t>California’s Charter Counties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1" y="5177439"/>
            <a:ext cx="6932304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600" dirty="0">
                <a:solidFill>
                  <a:srgbClr val="1F2051"/>
                </a:solidFill>
                <a:latin typeface="Century Gothic Paneuropean"/>
              </a:rPr>
              <a:t>58 counties in California</a:t>
            </a:r>
          </a:p>
          <a:p>
            <a:pPr>
              <a:lnSpc>
                <a:spcPts val="4199"/>
              </a:lnSpc>
            </a:pPr>
            <a:endParaRPr lang="en-US" sz="3600" dirty="0">
              <a:solidFill>
                <a:srgbClr val="1F2051"/>
              </a:solidFill>
              <a:latin typeface="Century Gothic Paneuropean"/>
            </a:endParaRPr>
          </a:p>
          <a:p>
            <a:pPr>
              <a:lnSpc>
                <a:spcPts val="4199"/>
              </a:lnSpc>
            </a:pPr>
            <a:r>
              <a:rPr lang="en-US" sz="3600" dirty="0">
                <a:solidFill>
                  <a:srgbClr val="1F2051"/>
                </a:solidFill>
                <a:latin typeface="Century Gothic Paneuropean"/>
              </a:rPr>
              <a:t>14 Charter Counties</a:t>
            </a:r>
          </a:p>
          <a:p>
            <a:pPr>
              <a:lnSpc>
                <a:spcPts val="4199"/>
              </a:lnSpc>
            </a:pPr>
            <a:endParaRPr lang="en-US" sz="3600" dirty="0">
              <a:solidFill>
                <a:srgbClr val="1F2051"/>
              </a:solidFill>
              <a:latin typeface="Century Gothic Paneuropean"/>
            </a:endParaRPr>
          </a:p>
          <a:p>
            <a:pPr>
              <a:lnSpc>
                <a:spcPts val="4199"/>
              </a:lnSpc>
            </a:pPr>
            <a:r>
              <a:rPr lang="en-US" sz="3600" dirty="0">
                <a:solidFill>
                  <a:srgbClr val="1F2051"/>
                </a:solidFill>
                <a:latin typeface="Century Gothic Paneuropean"/>
              </a:rPr>
              <a:t>44 General Law Counties</a:t>
            </a:r>
          </a:p>
        </p:txBody>
      </p:sp>
      <p:sp>
        <p:nvSpPr>
          <p:cNvPr id="9" name="AutoShape 9"/>
          <p:cNvSpPr/>
          <p:nvPr/>
        </p:nvSpPr>
        <p:spPr>
          <a:xfrm>
            <a:off x="8870178" y="1897380"/>
            <a:ext cx="0" cy="6492240"/>
          </a:xfrm>
          <a:prstGeom prst="line">
            <a:avLst/>
          </a:prstGeom>
          <a:ln w="38100" cap="flat">
            <a:solidFill>
              <a:srgbClr val="E7E9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8D5B49-7B32-D84E-E4E0-F706C800E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9352" y="1336424"/>
            <a:ext cx="7233656" cy="7233656"/>
          </a:xfrm>
          <a:prstGeom prst="rect">
            <a:avLst/>
          </a:prstGeom>
        </p:spPr>
      </p:pic>
      <p:sp>
        <p:nvSpPr>
          <p:cNvPr id="11" name="AutoShape 9">
            <a:extLst>
              <a:ext uri="{FF2B5EF4-FFF2-40B4-BE49-F238E27FC236}">
                <a16:creationId xmlns:a16="http://schemas.microsoft.com/office/drawing/2014/main" id="{98751E9E-DE43-7D2B-5EB3-0D342A26E006}"/>
              </a:ext>
            </a:extLst>
          </p:cNvPr>
          <p:cNvSpPr/>
          <p:nvPr/>
        </p:nvSpPr>
        <p:spPr>
          <a:xfrm>
            <a:off x="1028699" y="5921495"/>
            <a:ext cx="5954064" cy="33718"/>
          </a:xfrm>
          <a:prstGeom prst="line">
            <a:avLst/>
          </a:prstGeom>
          <a:ln w="38100" cap="flat">
            <a:solidFill>
              <a:srgbClr val="E7E9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Graphic 12" descr="Star outline">
            <a:extLst>
              <a:ext uri="{FF2B5EF4-FFF2-40B4-BE49-F238E27FC236}">
                <a16:creationId xmlns:a16="http://schemas.microsoft.com/office/drawing/2014/main" id="{0FFDCF2D-51AF-5A07-16CB-9FC79C2F10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887200" y="2705100"/>
            <a:ext cx="304800" cy="304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5954063" cy="116071"/>
          </a:xfrm>
          <a:custGeom>
            <a:avLst/>
            <a:gdLst/>
            <a:ahLst/>
            <a:cxnLst/>
            <a:rect l="l" t="t" r="r" b="b"/>
            <a:pathLst>
              <a:path w="5954063" h="116071">
                <a:moveTo>
                  <a:pt x="0" y="0"/>
                </a:moveTo>
                <a:lnTo>
                  <a:pt x="5954063" y="0"/>
                </a:lnTo>
                <a:lnTo>
                  <a:pt x="5954063" y="116071"/>
                </a:lnTo>
                <a:lnTo>
                  <a:pt x="0" y="116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95251" r="-28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446187"/>
            <a:ext cx="13783520" cy="96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40"/>
              </a:lnSpc>
            </a:pPr>
            <a:r>
              <a:rPr lang="en-US" sz="6500" dirty="0">
                <a:solidFill>
                  <a:srgbClr val="1F2051"/>
                </a:solidFill>
                <a:latin typeface="Century Gothic Paneuropean Bold"/>
              </a:rPr>
              <a:t>California’s Charter Counties</a:t>
            </a:r>
          </a:p>
        </p:txBody>
      </p:sp>
      <p:sp>
        <p:nvSpPr>
          <p:cNvPr id="5" name="Freeform 5"/>
          <p:cNvSpPr/>
          <p:nvPr/>
        </p:nvSpPr>
        <p:spPr>
          <a:xfrm>
            <a:off x="-600032" y="9642913"/>
            <a:ext cx="19488063" cy="1856025"/>
          </a:xfrm>
          <a:custGeom>
            <a:avLst/>
            <a:gdLst/>
            <a:ahLst/>
            <a:cxnLst/>
            <a:rect l="l" t="t" r="r" b="b"/>
            <a:pathLst>
              <a:path w="19488063" h="1856025">
                <a:moveTo>
                  <a:pt x="0" y="0"/>
                </a:moveTo>
                <a:lnTo>
                  <a:pt x="19488064" y="0"/>
                </a:lnTo>
                <a:lnTo>
                  <a:pt x="19488064" y="1856024"/>
                </a:lnTo>
                <a:lnTo>
                  <a:pt x="0" y="1856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142" b="-9619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993420" y="2673751"/>
            <a:ext cx="11455398" cy="6329897"/>
          </a:xfrm>
          <a:custGeom>
            <a:avLst/>
            <a:gdLst/>
            <a:ahLst/>
            <a:cxnLst/>
            <a:rect l="l" t="t" r="r" b="b"/>
            <a:pathLst>
              <a:path w="664380" h="1030548">
                <a:moveTo>
                  <a:pt x="0" y="0"/>
                </a:moveTo>
                <a:lnTo>
                  <a:pt x="664380" y="0"/>
                </a:lnTo>
                <a:lnTo>
                  <a:pt x="664380" y="1030548"/>
                </a:lnTo>
                <a:lnTo>
                  <a:pt x="0" y="1030548"/>
                </a:lnTo>
                <a:close/>
              </a:path>
            </a:pathLst>
          </a:custGeom>
          <a:solidFill>
            <a:srgbClr val="E7E9E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2971273" y="2635382"/>
            <a:ext cx="11506727" cy="1244253"/>
            <a:chOff x="0" y="0"/>
            <a:chExt cx="664380" cy="29022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4380" cy="290226"/>
            </a:xfrm>
            <a:custGeom>
              <a:avLst/>
              <a:gdLst/>
              <a:ahLst/>
              <a:cxnLst/>
              <a:rect l="l" t="t" r="r" b="b"/>
              <a:pathLst>
                <a:path w="664380" h="290226">
                  <a:moveTo>
                    <a:pt x="0" y="0"/>
                  </a:moveTo>
                  <a:lnTo>
                    <a:pt x="664380" y="0"/>
                  </a:lnTo>
                  <a:lnTo>
                    <a:pt x="664380" y="290226"/>
                  </a:lnTo>
                  <a:lnTo>
                    <a:pt x="0" y="290226"/>
                  </a:lnTo>
                  <a:close/>
                </a:path>
              </a:pathLst>
            </a:custGeom>
            <a:solidFill>
              <a:srgbClr val="1F20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819400" y="3132724"/>
            <a:ext cx="3773425" cy="378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9"/>
              </a:lnSpc>
            </a:pPr>
            <a:r>
              <a:rPr lang="en-US" sz="3000" dirty="0">
                <a:solidFill>
                  <a:srgbClr val="FFFFFF"/>
                </a:solidFill>
                <a:latin typeface="Century Gothic Paneuropean Bold"/>
              </a:rPr>
              <a:t>County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541912" y="2512142"/>
            <a:ext cx="3000592" cy="47816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499"/>
              </a:lnSpc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4038759" y="2592905"/>
            <a:ext cx="3484630" cy="364796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499"/>
              </a:lnSpc>
            </a:pPr>
            <a:endParaRPr/>
          </a:p>
        </p:txBody>
      </p:sp>
      <p:sp>
        <p:nvSpPr>
          <p:cNvPr id="19" name="TextBox 19"/>
          <p:cNvSpPr txBox="1"/>
          <p:nvPr/>
        </p:nvSpPr>
        <p:spPr>
          <a:xfrm>
            <a:off x="6082163" y="2953182"/>
            <a:ext cx="2931896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9"/>
              </a:lnSpc>
            </a:pPr>
            <a:r>
              <a:rPr lang="en-US" sz="3000" dirty="0">
                <a:solidFill>
                  <a:srgbClr val="FFFFFF"/>
                </a:solidFill>
                <a:latin typeface="Century Gothic Paneuropean Bold"/>
              </a:rPr>
              <a:t>Ratification of Charter (Year)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3789530" y="4771603"/>
            <a:ext cx="3773425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9"/>
              </a:lnSpc>
            </a:pPr>
            <a:r>
              <a:rPr lang="en-US" sz="2499" dirty="0">
                <a:solidFill>
                  <a:srgbClr val="FFFFFF"/>
                </a:solidFill>
                <a:latin typeface="Century Gothic Paneuropean Bold"/>
              </a:rPr>
              <a:t>Lorem </a:t>
            </a:r>
          </a:p>
          <a:p>
            <a:pPr algn="ctr">
              <a:lnSpc>
                <a:spcPts val="2899"/>
              </a:lnSpc>
            </a:pPr>
            <a:r>
              <a:rPr lang="en-US" sz="2499" dirty="0">
                <a:solidFill>
                  <a:srgbClr val="FFFFFF"/>
                </a:solidFill>
                <a:latin typeface="Century Gothic Paneuropean Bold"/>
              </a:rPr>
              <a:t>Ipsum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3839183" y="4081346"/>
            <a:ext cx="3143580" cy="4773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Los Angeles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Butte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Tehama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Alameda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San Bernardino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San Francisco*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Fresno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6429325" y="4028462"/>
            <a:ext cx="2188128" cy="4773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1913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1917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1917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1927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1931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1931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1933</a:t>
            </a:r>
          </a:p>
        </p:txBody>
      </p:sp>
      <p:sp>
        <p:nvSpPr>
          <p:cNvPr id="52" name="TextBox 12">
            <a:extLst>
              <a:ext uri="{FF2B5EF4-FFF2-40B4-BE49-F238E27FC236}">
                <a16:creationId xmlns:a16="http://schemas.microsoft.com/office/drawing/2014/main" id="{EBBFABA4-6EF9-EA9A-3C54-2F24A4BE450E}"/>
              </a:ext>
            </a:extLst>
          </p:cNvPr>
          <p:cNvSpPr txBox="1"/>
          <p:nvPr/>
        </p:nvSpPr>
        <p:spPr>
          <a:xfrm>
            <a:off x="8316971" y="3115383"/>
            <a:ext cx="3773425" cy="378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9"/>
              </a:lnSpc>
            </a:pPr>
            <a:r>
              <a:rPr lang="en-US" sz="3000" dirty="0">
                <a:solidFill>
                  <a:srgbClr val="FFFFFF"/>
                </a:solidFill>
                <a:latin typeface="Century Gothic Paneuropean Bold"/>
              </a:rPr>
              <a:t>County</a:t>
            </a:r>
          </a:p>
        </p:txBody>
      </p:sp>
      <p:sp>
        <p:nvSpPr>
          <p:cNvPr id="53" name="TextBox 45">
            <a:extLst>
              <a:ext uri="{FF2B5EF4-FFF2-40B4-BE49-F238E27FC236}">
                <a16:creationId xmlns:a16="http://schemas.microsoft.com/office/drawing/2014/main" id="{4F0D9B58-F6DF-57E1-79E0-2DDFD21D39C8}"/>
              </a:ext>
            </a:extLst>
          </p:cNvPr>
          <p:cNvSpPr txBox="1"/>
          <p:nvPr/>
        </p:nvSpPr>
        <p:spPr>
          <a:xfrm>
            <a:off x="9338327" y="4039882"/>
            <a:ext cx="2438046" cy="4773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San Diego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San Mateo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Sacramento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Santa Clara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Placer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El Dorado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Orange</a:t>
            </a:r>
          </a:p>
        </p:txBody>
      </p:sp>
      <p:sp>
        <p:nvSpPr>
          <p:cNvPr id="60" name="TextBox 19">
            <a:extLst>
              <a:ext uri="{FF2B5EF4-FFF2-40B4-BE49-F238E27FC236}">
                <a16:creationId xmlns:a16="http://schemas.microsoft.com/office/drawing/2014/main" id="{CB25F057-2CFF-3838-A5D9-CA70CBEE875E}"/>
              </a:ext>
            </a:extLst>
          </p:cNvPr>
          <p:cNvSpPr txBox="1"/>
          <p:nvPr/>
        </p:nvSpPr>
        <p:spPr>
          <a:xfrm>
            <a:off x="11272605" y="2932544"/>
            <a:ext cx="2931896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9"/>
              </a:lnSpc>
            </a:pPr>
            <a:r>
              <a:rPr lang="en-US" sz="3000" dirty="0">
                <a:solidFill>
                  <a:srgbClr val="FFFFFF"/>
                </a:solidFill>
                <a:latin typeface="Century Gothic Paneuropean Bold"/>
              </a:rPr>
              <a:t>Ratification of Charter (Year) </a:t>
            </a:r>
          </a:p>
        </p:txBody>
      </p:sp>
      <p:sp>
        <p:nvSpPr>
          <p:cNvPr id="61" name="TextBox 45">
            <a:extLst>
              <a:ext uri="{FF2B5EF4-FFF2-40B4-BE49-F238E27FC236}">
                <a16:creationId xmlns:a16="http://schemas.microsoft.com/office/drawing/2014/main" id="{B717136A-B160-43DA-84F3-346470498436}"/>
              </a:ext>
            </a:extLst>
          </p:cNvPr>
          <p:cNvSpPr txBox="1"/>
          <p:nvPr/>
        </p:nvSpPr>
        <p:spPr>
          <a:xfrm>
            <a:off x="11403183" y="4044541"/>
            <a:ext cx="2188128" cy="4773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1933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1933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1933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1951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1980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1994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1F2051"/>
                </a:solidFill>
                <a:latin typeface="Century Gothic Paneuropean"/>
              </a:rPr>
              <a:t>2002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BF14916-56C3-11B5-989C-EFD23B0B0CFA}"/>
              </a:ext>
            </a:extLst>
          </p:cNvPr>
          <p:cNvSpPr txBox="1"/>
          <p:nvPr/>
        </p:nvSpPr>
        <p:spPr>
          <a:xfrm>
            <a:off x="3429000" y="91821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*Also a Charter City. </a:t>
            </a:r>
          </a:p>
        </p:txBody>
      </p:sp>
    </p:spTree>
    <p:extLst>
      <p:ext uri="{BB962C8B-B14F-4D97-AF65-F5344CB8AC3E}">
        <p14:creationId xmlns:p14="http://schemas.microsoft.com/office/powerpoint/2010/main" val="2567222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0068" y="1088782"/>
            <a:ext cx="5954063" cy="116071"/>
          </a:xfrm>
          <a:custGeom>
            <a:avLst/>
            <a:gdLst/>
            <a:ahLst/>
            <a:cxnLst/>
            <a:rect l="l" t="t" r="r" b="b"/>
            <a:pathLst>
              <a:path w="5954063" h="116071">
                <a:moveTo>
                  <a:pt x="0" y="0"/>
                </a:moveTo>
                <a:lnTo>
                  <a:pt x="5954063" y="0"/>
                </a:lnTo>
                <a:lnTo>
                  <a:pt x="5954063" y="116071"/>
                </a:lnTo>
                <a:lnTo>
                  <a:pt x="0" y="116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95251" r="-28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600032" y="9634409"/>
            <a:ext cx="19488063" cy="1856025"/>
          </a:xfrm>
          <a:custGeom>
            <a:avLst/>
            <a:gdLst/>
            <a:ahLst/>
            <a:cxnLst/>
            <a:rect l="l" t="t" r="r" b="b"/>
            <a:pathLst>
              <a:path w="19488063" h="1856025">
                <a:moveTo>
                  <a:pt x="0" y="0"/>
                </a:moveTo>
                <a:lnTo>
                  <a:pt x="19488064" y="0"/>
                </a:lnTo>
                <a:lnTo>
                  <a:pt x="19488064" y="1856024"/>
                </a:lnTo>
                <a:lnTo>
                  <a:pt x="0" y="1856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142" b="-96199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9144000" y="-1071514"/>
            <a:ext cx="9144000" cy="13115097"/>
            <a:chOff x="0" y="-38100"/>
            <a:chExt cx="2408296" cy="850900"/>
          </a:xfrm>
        </p:grpSpPr>
        <p:sp>
          <p:nvSpPr>
            <p:cNvPr id="7" name="Freeform 7"/>
            <p:cNvSpPr/>
            <p:nvPr/>
          </p:nvSpPr>
          <p:spPr>
            <a:xfrm>
              <a:off x="240830" y="0"/>
              <a:ext cx="2167466" cy="769083"/>
            </a:xfrm>
            <a:custGeom>
              <a:avLst/>
              <a:gdLst/>
              <a:ahLst/>
              <a:cxnLst/>
              <a:rect l="l" t="t" r="r" b="b"/>
              <a:pathLst>
                <a:path w="2408296" h="769083">
                  <a:moveTo>
                    <a:pt x="0" y="0"/>
                  </a:moveTo>
                  <a:lnTo>
                    <a:pt x="2408296" y="0"/>
                  </a:lnTo>
                  <a:lnTo>
                    <a:pt x="2408296" y="769083"/>
                  </a:lnTo>
                  <a:lnTo>
                    <a:pt x="0" y="769083"/>
                  </a:lnTo>
                  <a:close/>
                </a:path>
              </a:pathLst>
            </a:custGeom>
            <a:solidFill>
              <a:srgbClr val="1F2051">
                <a:alpha val="7490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81000" y="1265441"/>
            <a:ext cx="7817896" cy="1090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 dirty="0">
                <a:solidFill>
                  <a:srgbClr val="1F2051"/>
                </a:solidFill>
                <a:latin typeface="Century Gothic Paneuropean Bold"/>
              </a:rPr>
              <a:t>Charter Authority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0068" y="2698292"/>
            <a:ext cx="8968303" cy="64145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600" dirty="0">
                <a:solidFill>
                  <a:srgbClr val="1F2051"/>
                </a:solidFill>
                <a:latin typeface="Century Gothic Paneuropean"/>
              </a:rPr>
              <a:t>As </a:t>
            </a: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  <a:latin typeface="Century Gothic Paneuropean"/>
              </a:rPr>
              <a:t>legal subdivisions of the state</a:t>
            </a:r>
            <a:r>
              <a:rPr lang="en-US" sz="2600" dirty="0">
                <a:solidFill>
                  <a:schemeClr val="accent6">
                    <a:lumMod val="75000"/>
                  </a:schemeClr>
                </a:solidFill>
                <a:latin typeface="Century Gothic Paneuropean"/>
              </a:rPr>
              <a:t>, </a:t>
            </a:r>
            <a:r>
              <a:rPr lang="en-US" sz="2600" dirty="0">
                <a:solidFill>
                  <a:srgbClr val="1F2051"/>
                </a:solidFill>
                <a:latin typeface="Century Gothic Paneuropean"/>
              </a:rPr>
              <a:t>all counties deliver the services mandated by the state and federal governments, for instance, health, welfare, criminal justice, elections, and more. </a:t>
            </a:r>
          </a:p>
          <a:p>
            <a:pPr>
              <a:lnSpc>
                <a:spcPts val="4199"/>
              </a:lnSpc>
            </a:pPr>
            <a:endParaRPr lang="en-US" sz="2600" dirty="0">
              <a:solidFill>
                <a:srgbClr val="1F2051"/>
              </a:solidFill>
              <a:latin typeface="Century Gothic Paneuropean"/>
            </a:endParaRPr>
          </a:p>
          <a:p>
            <a:pPr>
              <a:lnSpc>
                <a:spcPts val="4199"/>
              </a:lnSpc>
            </a:pPr>
            <a:r>
              <a:rPr lang="en-US" sz="2600" dirty="0">
                <a:solidFill>
                  <a:srgbClr val="1F2051"/>
                </a:solidFill>
                <a:latin typeface="Century Gothic Paneuropean"/>
              </a:rPr>
              <a:t>The California Constitution authorizes Charter counties to have a limited degree of </a:t>
            </a: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  <a:latin typeface="Century Gothic Paneuropean"/>
              </a:rPr>
              <a:t>“home rule” </a:t>
            </a:r>
            <a:r>
              <a:rPr lang="en-US" sz="2600" dirty="0">
                <a:solidFill>
                  <a:srgbClr val="1F2051"/>
                </a:solidFill>
                <a:latin typeface="Century Gothic Paneuropean"/>
              </a:rPr>
              <a:t>for specified duties of government. </a:t>
            </a:r>
          </a:p>
          <a:p>
            <a:pPr>
              <a:lnSpc>
                <a:spcPts val="4199"/>
              </a:lnSpc>
            </a:pPr>
            <a:endParaRPr lang="en-US" sz="2600" dirty="0">
              <a:solidFill>
                <a:srgbClr val="1F2051"/>
              </a:solidFill>
              <a:latin typeface="Century Gothic Paneuropean"/>
            </a:endParaRPr>
          </a:p>
          <a:p>
            <a:pPr>
              <a:lnSpc>
                <a:spcPts val="4199"/>
              </a:lnSpc>
            </a:pPr>
            <a:r>
              <a:rPr lang="en-US" sz="2600" dirty="0">
                <a:solidFill>
                  <a:srgbClr val="1F2051"/>
                </a:solidFill>
                <a:latin typeface="Century Gothic Paneuropean"/>
              </a:rPr>
              <a:t>A charter </a:t>
            </a:r>
            <a:r>
              <a:rPr lang="en-US" sz="2600" b="1" dirty="0">
                <a:solidFill>
                  <a:srgbClr val="1F2051"/>
                </a:solidFill>
                <a:latin typeface="Century Gothic Paneuropean"/>
              </a:rPr>
              <a:t>does not </a:t>
            </a:r>
            <a:r>
              <a:rPr lang="en-US" sz="2600" dirty="0">
                <a:solidFill>
                  <a:srgbClr val="1F2051"/>
                </a:solidFill>
                <a:latin typeface="Century Gothic Paneuropean"/>
              </a:rPr>
              <a:t>give county officials extra authority over local regulations, revenue-raising abilities, budgetary decisions, or intergovernmental relations.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70104" y="6740979"/>
            <a:ext cx="7817896" cy="2810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99" b="1" dirty="0">
                <a:solidFill>
                  <a:schemeClr val="bg1"/>
                </a:solidFill>
                <a:latin typeface="Century Gothic" panose="020B0502020202020204" pitchFamily="34" charset="0"/>
              </a:rPr>
              <a:t>Charter Authority in the California Constitution:</a:t>
            </a:r>
          </a:p>
          <a:p>
            <a:pPr marL="539749" lvl="1" indent="-269875">
              <a:lnSpc>
                <a:spcPct val="150000"/>
              </a:lnSpc>
              <a:buFont typeface="Arial"/>
              <a:buChar char="•"/>
            </a:pPr>
            <a:r>
              <a:rPr lang="en-US" sz="2499" b="1" dirty="0">
                <a:solidFill>
                  <a:schemeClr val="bg1"/>
                </a:solidFill>
                <a:latin typeface="Century Gothic" panose="020B0502020202020204" pitchFamily="34" charset="0"/>
              </a:rPr>
              <a:t>Article XI, Section 3  </a:t>
            </a:r>
            <a:r>
              <a:rPr lang="en-US" sz="2499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(cities and counties)</a:t>
            </a:r>
            <a:endParaRPr lang="en-US" sz="2499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539749" lvl="1" indent="-269875">
              <a:lnSpc>
                <a:spcPct val="150000"/>
              </a:lnSpc>
              <a:buFont typeface="Arial"/>
              <a:buChar char="•"/>
            </a:pPr>
            <a:r>
              <a:rPr lang="en-US" sz="2499" b="1" dirty="0">
                <a:solidFill>
                  <a:schemeClr val="bg1"/>
                </a:solidFill>
                <a:latin typeface="Century Gothic" panose="020B0502020202020204" pitchFamily="34" charset="0"/>
              </a:rPr>
              <a:t>Article XI, Section 4  </a:t>
            </a:r>
            <a:r>
              <a:rPr lang="en-US" sz="2499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(counties)</a:t>
            </a:r>
          </a:p>
          <a:p>
            <a:pPr marL="539749" lvl="1" indent="-269875">
              <a:lnSpc>
                <a:spcPct val="150000"/>
              </a:lnSpc>
              <a:buFont typeface="Arial"/>
              <a:buChar char="•"/>
            </a:pPr>
            <a:r>
              <a:rPr lang="en-US" sz="2499" b="1" dirty="0">
                <a:solidFill>
                  <a:schemeClr val="bg1"/>
                </a:solidFill>
                <a:latin typeface="Century Gothic" panose="020B0502020202020204" pitchFamily="34" charset="0"/>
              </a:rPr>
              <a:t>Article XI, Section 5  </a:t>
            </a:r>
            <a:r>
              <a:rPr lang="en-US" sz="2499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(cities)</a:t>
            </a:r>
          </a:p>
          <a:p>
            <a:pPr marL="269874" lvl="1">
              <a:lnSpc>
                <a:spcPct val="150000"/>
              </a:lnSpc>
            </a:pPr>
            <a:r>
              <a:rPr lang="en-US" sz="2499" b="1" i="1" dirty="0">
                <a:solidFill>
                  <a:schemeClr val="bg1"/>
                </a:solidFill>
                <a:latin typeface="Century Gothic" panose="020B0502020202020204" pitchFamily="34" charset="0"/>
                <a:hlinkClick r:id="rId7"/>
              </a:rPr>
              <a:t>Link to Constitution text online. </a:t>
            </a:r>
            <a:endParaRPr lang="en-US" sz="2499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073EDE-7B1E-E8AB-62B4-B2CB0D3C71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3200" y="168480"/>
            <a:ext cx="7543800" cy="6235168"/>
          </a:xfrm>
          <a:prstGeom prst="rect">
            <a:avLst/>
          </a:prstGeom>
          <a:ln w="5715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0856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0032" y="9623569"/>
            <a:ext cx="19488063" cy="1856025"/>
          </a:xfrm>
          <a:custGeom>
            <a:avLst/>
            <a:gdLst/>
            <a:ahLst/>
            <a:cxnLst/>
            <a:rect l="l" t="t" r="r" b="b"/>
            <a:pathLst>
              <a:path w="19488063" h="1856025">
                <a:moveTo>
                  <a:pt x="0" y="0"/>
                </a:moveTo>
                <a:lnTo>
                  <a:pt x="19488064" y="0"/>
                </a:lnTo>
                <a:lnTo>
                  <a:pt x="19488064" y="1856024"/>
                </a:lnTo>
                <a:lnTo>
                  <a:pt x="0" y="185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42" b="-9619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1066068"/>
            <a:ext cx="5954063" cy="116071"/>
          </a:xfrm>
          <a:custGeom>
            <a:avLst/>
            <a:gdLst/>
            <a:ahLst/>
            <a:cxnLst/>
            <a:rect l="l" t="t" r="r" b="b"/>
            <a:pathLst>
              <a:path w="5954063" h="116071">
                <a:moveTo>
                  <a:pt x="0" y="0"/>
                </a:moveTo>
                <a:lnTo>
                  <a:pt x="5954063" y="0"/>
                </a:lnTo>
                <a:lnTo>
                  <a:pt x="5954063" y="116071"/>
                </a:lnTo>
                <a:lnTo>
                  <a:pt x="0" y="116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95251" r="-28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2699844"/>
            <a:ext cx="16230600" cy="2118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1F2051"/>
                </a:solidFill>
                <a:latin typeface="Century Gothic Paneuropean"/>
              </a:rPr>
              <a:t>Counties and cities may adopt, amend, revise, or repeal charters with a majority vote.</a:t>
            </a:r>
          </a:p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1F2051"/>
                </a:solidFill>
                <a:latin typeface="Century Gothic Paneuropean"/>
              </a:rPr>
              <a:t>Adopted charters supersede inconsistent laws </a:t>
            </a:r>
            <a:r>
              <a:rPr lang="en-US" sz="2999" b="1" dirty="0">
                <a:solidFill>
                  <a:srgbClr val="1F2051"/>
                </a:solidFill>
                <a:latin typeface="Century Gothic Paneuropean"/>
              </a:rPr>
              <a:t>where allowed </a:t>
            </a:r>
            <a:r>
              <a:rPr lang="en-US" sz="2999" dirty="0">
                <a:solidFill>
                  <a:srgbClr val="1F2051"/>
                </a:solidFill>
                <a:latin typeface="Century Gothic Paneuropean"/>
              </a:rPr>
              <a:t>and have the force and effect of legislative enactments.</a:t>
            </a:r>
          </a:p>
          <a:p>
            <a:pPr>
              <a:lnSpc>
                <a:spcPts val="4199"/>
              </a:lnSpc>
            </a:pPr>
            <a:endParaRPr lang="en-US" sz="2999" dirty="0">
              <a:solidFill>
                <a:srgbClr val="1F2051"/>
              </a:solidFill>
              <a:latin typeface="Century Gothic Paneuropean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4676322" y="4596729"/>
            <a:ext cx="8848709" cy="852338"/>
            <a:chOff x="0" y="0"/>
            <a:chExt cx="2330524" cy="2244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30524" cy="224484"/>
            </a:xfrm>
            <a:custGeom>
              <a:avLst/>
              <a:gdLst/>
              <a:ahLst/>
              <a:cxnLst/>
              <a:rect l="l" t="t" r="r" b="b"/>
              <a:pathLst>
                <a:path w="2330524" h="224484">
                  <a:moveTo>
                    <a:pt x="0" y="0"/>
                  </a:moveTo>
                  <a:lnTo>
                    <a:pt x="2330524" y="0"/>
                  </a:lnTo>
                  <a:lnTo>
                    <a:pt x="2330524" y="224484"/>
                  </a:lnTo>
                  <a:lnTo>
                    <a:pt x="0" y="224484"/>
                  </a:lnTo>
                  <a:close/>
                </a:path>
              </a:pathLst>
            </a:custGeom>
            <a:solidFill>
              <a:srgbClr val="1F20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42364" y="4634829"/>
            <a:ext cx="6951231" cy="776138"/>
            <a:chOff x="0" y="0"/>
            <a:chExt cx="1528632" cy="2044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28632" cy="204415"/>
            </a:xfrm>
            <a:custGeom>
              <a:avLst/>
              <a:gdLst/>
              <a:ahLst/>
              <a:cxnLst/>
              <a:rect l="l" t="t" r="r" b="b"/>
              <a:pathLst>
                <a:path w="1528632" h="204415">
                  <a:moveTo>
                    <a:pt x="0" y="0"/>
                  </a:moveTo>
                  <a:lnTo>
                    <a:pt x="1528632" y="0"/>
                  </a:lnTo>
                  <a:lnTo>
                    <a:pt x="1528632" y="204415"/>
                  </a:lnTo>
                  <a:lnTo>
                    <a:pt x="0" y="2044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931614" y="4788667"/>
            <a:ext cx="1355458" cy="419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FFFFFF"/>
                </a:solidFill>
                <a:latin typeface="Century Gothic Paneuropean Bold"/>
              </a:rPr>
              <a:t>Key: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66810" y="4937220"/>
            <a:ext cx="6858221" cy="294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2500" b="1" dirty="0">
                <a:solidFill>
                  <a:srgbClr val="1F2051"/>
                </a:solidFill>
                <a:latin typeface="Century Gothic Paneuropean Light"/>
              </a:rPr>
              <a:t>Gives counties and cities charter authority.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811679" y="6151222"/>
            <a:ext cx="4475393" cy="2043768"/>
            <a:chOff x="0" y="-38100"/>
            <a:chExt cx="5967191" cy="2725026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38100"/>
              <a:ext cx="4998418" cy="5589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</a:pPr>
              <a:r>
                <a:rPr lang="en-US" sz="2499" b="1" dirty="0">
                  <a:solidFill>
                    <a:srgbClr val="1F2051"/>
                  </a:solidFill>
                  <a:latin typeface="Century Gothic Paneuropean Bold"/>
                </a:rPr>
                <a:t>Charter Proposal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4511" y="717154"/>
              <a:ext cx="5882680" cy="19697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2400" dirty="0">
                  <a:solidFill>
                    <a:srgbClr val="1F2051"/>
                  </a:solidFill>
                  <a:latin typeface="Century Gothic Paneuropean Light"/>
                </a:rPr>
                <a:t>A charter can be proposed to voters by the Board of Supervisors or a  via a charter commission.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624838" y="6137422"/>
            <a:ext cx="5166552" cy="2662289"/>
            <a:chOff x="-1" y="-38100"/>
            <a:chExt cx="6297079" cy="3549719"/>
          </a:xfrm>
        </p:grpSpPr>
        <p:sp>
          <p:nvSpPr>
            <p:cNvPr id="20" name="TextBox 20"/>
            <p:cNvSpPr txBox="1"/>
            <p:nvPr/>
          </p:nvSpPr>
          <p:spPr>
            <a:xfrm>
              <a:off x="-1" y="-38100"/>
              <a:ext cx="6297079" cy="5589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</a:pPr>
              <a:r>
                <a:rPr lang="en-US" sz="2499" dirty="0">
                  <a:solidFill>
                    <a:srgbClr val="1F2051"/>
                  </a:solidFill>
                  <a:latin typeface="Century Gothic Paneuropean Bold"/>
                </a:rPr>
                <a:t>Charters and Elections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556964"/>
              <a:ext cx="5969283" cy="2954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2400" dirty="0">
                  <a:solidFill>
                    <a:srgbClr val="1F2051"/>
                  </a:solidFill>
                  <a:latin typeface="Century Gothic Paneuropean Light"/>
                </a:rPr>
                <a:t>An election to decide whether to draft, revise, or repeal a charter can be proposed to voters by the Board of Supervisors or a charter commission. 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079686" y="6105548"/>
            <a:ext cx="4970809" cy="2705758"/>
            <a:chOff x="0" y="-38100"/>
            <a:chExt cx="6469382" cy="2690466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38100"/>
              <a:ext cx="5328642" cy="558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</a:pPr>
              <a:r>
                <a:rPr lang="en-US" sz="2499" dirty="0">
                  <a:solidFill>
                    <a:srgbClr val="1F2051"/>
                  </a:solidFill>
                  <a:latin typeface="Century Gothic Paneuropean Bold"/>
                </a:rPr>
                <a:t>Charter Commissions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4612" y="448899"/>
              <a:ext cx="6464770" cy="2203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2400" dirty="0">
                  <a:solidFill>
                    <a:srgbClr val="1F2051"/>
                  </a:solidFill>
                  <a:latin typeface="Century Gothic Paneuropean Light"/>
                </a:rPr>
                <a:t>Via initiative, voters can elect 15 individuals to a charter commission to draft a county charter and voters decide whether to adopt the charter at the next election. 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028700" y="1796075"/>
            <a:ext cx="9410700" cy="523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874" lvl="1">
              <a:lnSpc>
                <a:spcPts val="3499"/>
              </a:lnSpc>
            </a:pPr>
            <a:r>
              <a:rPr lang="en-US" sz="6600" b="1" dirty="0">
                <a:solidFill>
                  <a:srgbClr val="1F2051"/>
                </a:solidFill>
                <a:latin typeface="Century Gothic" panose="020B0502020202020204" pitchFamily="34" charset="0"/>
              </a:rPr>
              <a:t>Article XI, Section 3</a:t>
            </a:r>
            <a:endParaRPr lang="en-US" sz="6600" dirty="0">
              <a:solidFill>
                <a:srgbClr val="1F2051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AutoShape 32"/>
          <p:cNvSpPr/>
          <p:nvPr/>
        </p:nvSpPr>
        <p:spPr>
          <a:xfrm flipV="1">
            <a:off x="1028700" y="5003848"/>
            <a:ext cx="3647622" cy="1024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AutoShape 33"/>
          <p:cNvSpPr/>
          <p:nvPr/>
        </p:nvSpPr>
        <p:spPr>
          <a:xfrm flipV="1">
            <a:off x="13493596" y="5017776"/>
            <a:ext cx="3765758" cy="512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22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0032" y="9623569"/>
            <a:ext cx="19488063" cy="1856025"/>
          </a:xfrm>
          <a:custGeom>
            <a:avLst/>
            <a:gdLst/>
            <a:ahLst/>
            <a:cxnLst/>
            <a:rect l="l" t="t" r="r" b="b"/>
            <a:pathLst>
              <a:path w="19488063" h="1856025">
                <a:moveTo>
                  <a:pt x="0" y="0"/>
                </a:moveTo>
                <a:lnTo>
                  <a:pt x="19488064" y="0"/>
                </a:lnTo>
                <a:lnTo>
                  <a:pt x="19488064" y="1856024"/>
                </a:lnTo>
                <a:lnTo>
                  <a:pt x="0" y="185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42" b="-9619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1066068"/>
            <a:ext cx="5954063" cy="116071"/>
          </a:xfrm>
          <a:custGeom>
            <a:avLst/>
            <a:gdLst/>
            <a:ahLst/>
            <a:cxnLst/>
            <a:rect l="l" t="t" r="r" b="b"/>
            <a:pathLst>
              <a:path w="5954063" h="116071">
                <a:moveTo>
                  <a:pt x="0" y="0"/>
                </a:moveTo>
                <a:lnTo>
                  <a:pt x="5954063" y="0"/>
                </a:lnTo>
                <a:lnTo>
                  <a:pt x="5954063" y="116071"/>
                </a:lnTo>
                <a:lnTo>
                  <a:pt x="0" y="116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95251" r="-28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2699844"/>
            <a:ext cx="16230600" cy="1580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1F2051"/>
                </a:solidFill>
                <a:latin typeface="Century Gothic Paneuropean"/>
              </a:rPr>
              <a:t>Once a charter is approved, the provisions included below in a county charter supersede the general laws adopted by the Legislature. Charter counties have all the powers provided by the California Constitution or by statute for counties.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676322" y="4596729"/>
            <a:ext cx="8848709" cy="852338"/>
            <a:chOff x="0" y="0"/>
            <a:chExt cx="2330524" cy="2244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30524" cy="224484"/>
            </a:xfrm>
            <a:custGeom>
              <a:avLst/>
              <a:gdLst/>
              <a:ahLst/>
              <a:cxnLst/>
              <a:rect l="l" t="t" r="r" b="b"/>
              <a:pathLst>
                <a:path w="2330524" h="224484">
                  <a:moveTo>
                    <a:pt x="0" y="0"/>
                  </a:moveTo>
                  <a:lnTo>
                    <a:pt x="2330524" y="0"/>
                  </a:lnTo>
                  <a:lnTo>
                    <a:pt x="2330524" y="224484"/>
                  </a:lnTo>
                  <a:lnTo>
                    <a:pt x="0" y="224484"/>
                  </a:lnTo>
                  <a:close/>
                </a:path>
              </a:pathLst>
            </a:custGeom>
            <a:solidFill>
              <a:srgbClr val="1F20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715000" y="4634829"/>
            <a:ext cx="7778595" cy="776138"/>
            <a:chOff x="0" y="0"/>
            <a:chExt cx="1528632" cy="2044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28632" cy="204415"/>
            </a:xfrm>
            <a:custGeom>
              <a:avLst/>
              <a:gdLst/>
              <a:ahLst/>
              <a:cxnLst/>
              <a:rect l="l" t="t" r="r" b="b"/>
              <a:pathLst>
                <a:path w="1528632" h="204415">
                  <a:moveTo>
                    <a:pt x="0" y="0"/>
                  </a:moveTo>
                  <a:lnTo>
                    <a:pt x="1528632" y="0"/>
                  </a:lnTo>
                  <a:lnTo>
                    <a:pt x="1528632" y="204415"/>
                  </a:lnTo>
                  <a:lnTo>
                    <a:pt x="0" y="2044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572000" y="4788667"/>
            <a:ext cx="1355458" cy="419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FFFFFF"/>
                </a:solidFill>
                <a:latin typeface="Century Gothic Paneuropean Bold"/>
              </a:rPr>
              <a:t>Key: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61205" y="4914900"/>
            <a:ext cx="7778595" cy="294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2500" b="1" dirty="0">
                <a:solidFill>
                  <a:srgbClr val="1F2051"/>
                </a:solidFill>
                <a:latin typeface="Century Gothic Paneuropean Light"/>
              </a:rPr>
              <a:t>What </a:t>
            </a:r>
            <a:r>
              <a:rPr lang="en-US" sz="2500" b="1" i="1" dirty="0">
                <a:solidFill>
                  <a:srgbClr val="1F2051"/>
                </a:solidFill>
                <a:latin typeface="Century Gothic Paneuropean Light"/>
              </a:rPr>
              <a:t>can </a:t>
            </a:r>
            <a:r>
              <a:rPr lang="en-US" sz="2500" b="1" dirty="0">
                <a:solidFill>
                  <a:srgbClr val="1F2051"/>
                </a:solidFill>
                <a:latin typeface="Century Gothic Paneuropean Light"/>
              </a:rPr>
              <a:t>and what </a:t>
            </a:r>
            <a:r>
              <a:rPr lang="en-US" sz="2500" b="1" i="1" dirty="0">
                <a:solidFill>
                  <a:srgbClr val="1F2051"/>
                </a:solidFill>
                <a:latin typeface="Century Gothic Paneuropean Light"/>
              </a:rPr>
              <a:t>must</a:t>
            </a:r>
            <a:r>
              <a:rPr lang="en-US" sz="2500" b="1" dirty="0">
                <a:solidFill>
                  <a:srgbClr val="1F2051"/>
                </a:solidFill>
                <a:latin typeface="Century Gothic Paneuropean Light"/>
              </a:rPr>
              <a:t> be in a </a:t>
            </a:r>
            <a:r>
              <a:rPr lang="en-US" sz="2500" b="1" dirty="0">
                <a:solidFill>
                  <a:schemeClr val="accent6">
                    <a:lumMod val="75000"/>
                  </a:schemeClr>
                </a:solidFill>
                <a:latin typeface="Century Gothic Paneuropean Light"/>
              </a:rPr>
              <a:t>county</a:t>
            </a:r>
            <a:r>
              <a:rPr lang="en-US" sz="2500" b="1" dirty="0">
                <a:solidFill>
                  <a:srgbClr val="1F2051"/>
                </a:solidFill>
                <a:latin typeface="Century Gothic Paneuropean Light"/>
              </a:rPr>
              <a:t> charter.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16238" y="5611932"/>
            <a:ext cx="16043062" cy="4564221"/>
            <a:chOff x="-1" y="-38100"/>
            <a:chExt cx="10384135" cy="2865830"/>
          </a:xfrm>
        </p:grpSpPr>
        <p:sp>
          <p:nvSpPr>
            <p:cNvPr id="14" name="TextBox 14"/>
            <p:cNvSpPr txBox="1"/>
            <p:nvPr/>
          </p:nvSpPr>
          <p:spPr>
            <a:xfrm>
              <a:off x="-1" y="-38100"/>
              <a:ext cx="10384133" cy="6416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  <a:spcAft>
                  <a:spcPts val="1200"/>
                </a:spcAft>
              </a:pPr>
              <a:r>
                <a:rPr lang="en-US" sz="2499" dirty="0">
                  <a:solidFill>
                    <a:srgbClr val="1F2051"/>
                  </a:solidFill>
                  <a:latin typeface="Century Gothic Paneuropean Bold"/>
                </a:rPr>
                <a:t>County charters must include:</a:t>
              </a:r>
            </a:p>
            <a:p>
              <a:pPr>
                <a:lnSpc>
                  <a:spcPts val="3499"/>
                </a:lnSpc>
              </a:pPr>
              <a:r>
                <a:rPr lang="en-US" sz="2499" dirty="0">
                  <a:solidFill>
                    <a:schemeClr val="accent6">
                      <a:lumMod val="75000"/>
                    </a:schemeClr>
                  </a:solidFill>
                  <a:latin typeface="Century Gothic Paneuropean Bold"/>
                </a:rPr>
                <a:t>Officials 							        </a:t>
              </a:r>
              <a:r>
                <a:rPr lang="en-US" sz="2499" b="1" dirty="0">
                  <a:solidFill>
                    <a:schemeClr val="accent6">
                      <a:lumMod val="75000"/>
                    </a:schemeClr>
                  </a:solidFill>
                  <a:latin typeface="Century Gothic Paneuropean Bold"/>
                </a:rPr>
                <a:t>Administration of Officials </a:t>
              </a:r>
              <a:endParaRPr lang="en-US" sz="2499" dirty="0">
                <a:solidFill>
                  <a:schemeClr val="accent6">
                    <a:lumMod val="75000"/>
                  </a:schemeClr>
                </a:solidFill>
                <a:latin typeface="Century Gothic Paneuropean Bold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24681"/>
              <a:ext cx="10384134" cy="2203049"/>
            </a:xfrm>
            <a:prstGeom prst="rect">
              <a:avLst/>
            </a:prstGeom>
          </p:spPr>
          <p:txBody>
            <a:bodyPr wrap="square" lIns="0" tIns="0" rIns="0" bIns="0" numCol="2" rtlCol="0" anchor="t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1F2051"/>
                  </a:solidFill>
                  <a:latin typeface="Century Gothic Paneuropean Light"/>
                </a:rPr>
                <a:t>A elected governing body of 5 or more members.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1F2051"/>
                  </a:solidFill>
                  <a:latin typeface="Century Gothic Paneuropean Light"/>
                </a:rPr>
                <a:t>An elected sheriff.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1F2051"/>
                  </a:solidFill>
                  <a:latin typeface="Century Gothic Paneuropean Light"/>
                </a:rPr>
                <a:t>An elected district attorney.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1F2051"/>
                  </a:solidFill>
                  <a:latin typeface="Century Gothic Paneuropean Light"/>
                </a:rPr>
                <a:t>An elected assessor.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1F2051"/>
                  </a:solidFill>
                  <a:latin typeface="Century Gothic Paneuropean Light"/>
                </a:rPr>
                <a:t>Other elected or appointed officers.</a:t>
              </a:r>
            </a:p>
            <a:p>
              <a:endParaRPr lang="en-US" sz="2400" dirty="0">
                <a:solidFill>
                  <a:srgbClr val="1F2051"/>
                </a:solidFill>
                <a:latin typeface="Century Gothic Paneuropean Light"/>
              </a:endParaRPr>
            </a:p>
            <a:p>
              <a:endParaRPr lang="en-US" sz="2400" dirty="0">
                <a:solidFill>
                  <a:srgbClr val="1F2051"/>
                </a:solidFill>
                <a:latin typeface="Century Gothic Paneuropean Light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1F2051"/>
                  </a:solidFill>
                  <a:latin typeface="Century Gothic Paneuropean Light"/>
                </a:rPr>
                <a:t>The compensation, terms, and removal of officials.</a:t>
              </a:r>
            </a:p>
            <a:p>
              <a:pPr marL="342900" indent="-342900">
                <a:lnSpc>
                  <a:spcPct val="15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1F2051"/>
                  </a:solidFill>
                  <a:latin typeface="Century Gothic Paneuropean Light"/>
                </a:rPr>
                <a:t>The performance of functions of these officials.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1F2051"/>
                  </a:solidFill>
                  <a:latin typeface="Century Gothic Paneuropean Light"/>
                </a:rPr>
                <a:t>The powers and duties of the governing board and all other officers, including consolidation of duties and filling vacancies.</a:t>
              </a:r>
            </a:p>
            <a:p>
              <a:endParaRPr lang="en-US" sz="2400" dirty="0">
                <a:solidFill>
                  <a:srgbClr val="1F2051"/>
                </a:solidFill>
                <a:latin typeface="Century Gothic Paneuropean Light"/>
              </a:endParaRP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028700" y="1796075"/>
            <a:ext cx="9410700" cy="523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874" lvl="1">
              <a:lnSpc>
                <a:spcPts val="3499"/>
              </a:lnSpc>
            </a:pPr>
            <a:r>
              <a:rPr lang="en-US" sz="6600" b="1" dirty="0">
                <a:solidFill>
                  <a:srgbClr val="1F2051"/>
                </a:solidFill>
                <a:latin typeface="Century Gothic" panose="020B0502020202020204" pitchFamily="34" charset="0"/>
              </a:rPr>
              <a:t>Article XI, Section 4</a:t>
            </a:r>
            <a:endParaRPr lang="en-US" sz="6600" dirty="0">
              <a:solidFill>
                <a:srgbClr val="1F2051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AutoShape 32"/>
          <p:cNvSpPr/>
          <p:nvPr/>
        </p:nvSpPr>
        <p:spPr>
          <a:xfrm flipV="1">
            <a:off x="1028700" y="5003848"/>
            <a:ext cx="3647622" cy="1024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AutoShape 33"/>
          <p:cNvSpPr/>
          <p:nvPr/>
        </p:nvSpPr>
        <p:spPr>
          <a:xfrm flipV="1">
            <a:off x="13493596" y="5017776"/>
            <a:ext cx="3765758" cy="512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65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0032" y="9623569"/>
            <a:ext cx="19488063" cy="1856025"/>
          </a:xfrm>
          <a:custGeom>
            <a:avLst/>
            <a:gdLst/>
            <a:ahLst/>
            <a:cxnLst/>
            <a:rect l="l" t="t" r="r" b="b"/>
            <a:pathLst>
              <a:path w="19488063" h="1856025">
                <a:moveTo>
                  <a:pt x="0" y="0"/>
                </a:moveTo>
                <a:lnTo>
                  <a:pt x="19488064" y="0"/>
                </a:lnTo>
                <a:lnTo>
                  <a:pt x="19488064" y="1856024"/>
                </a:lnTo>
                <a:lnTo>
                  <a:pt x="0" y="185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42" b="-9619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1066068"/>
            <a:ext cx="5954063" cy="116071"/>
          </a:xfrm>
          <a:custGeom>
            <a:avLst/>
            <a:gdLst/>
            <a:ahLst/>
            <a:cxnLst/>
            <a:rect l="l" t="t" r="r" b="b"/>
            <a:pathLst>
              <a:path w="5954063" h="116071">
                <a:moveTo>
                  <a:pt x="0" y="0"/>
                </a:moveTo>
                <a:lnTo>
                  <a:pt x="5954063" y="0"/>
                </a:lnTo>
                <a:lnTo>
                  <a:pt x="5954063" y="116071"/>
                </a:lnTo>
                <a:lnTo>
                  <a:pt x="0" y="116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95251" r="-28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2699844"/>
            <a:ext cx="16230600" cy="2118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 dirty="0">
                <a:solidFill>
                  <a:srgbClr val="1F2051"/>
                </a:solidFill>
                <a:latin typeface="Century Gothic Paneuropean"/>
              </a:rPr>
              <a:t>Statute also provides general law counties authority to make elective positions appointive if approved by voters via local initiative approved by a majority of voters. When changed via charter, elected officials must be allowed to complete their elected term.  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676322" y="4596729"/>
            <a:ext cx="8848709" cy="852338"/>
            <a:chOff x="0" y="0"/>
            <a:chExt cx="2330524" cy="2244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30524" cy="224484"/>
            </a:xfrm>
            <a:custGeom>
              <a:avLst/>
              <a:gdLst/>
              <a:ahLst/>
              <a:cxnLst/>
              <a:rect l="l" t="t" r="r" b="b"/>
              <a:pathLst>
                <a:path w="2330524" h="224484">
                  <a:moveTo>
                    <a:pt x="0" y="0"/>
                  </a:moveTo>
                  <a:lnTo>
                    <a:pt x="2330524" y="0"/>
                  </a:lnTo>
                  <a:lnTo>
                    <a:pt x="2330524" y="224484"/>
                  </a:lnTo>
                  <a:lnTo>
                    <a:pt x="0" y="224484"/>
                  </a:lnTo>
                  <a:close/>
                </a:path>
              </a:pathLst>
            </a:custGeom>
            <a:solidFill>
              <a:srgbClr val="1F20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715000" y="4634829"/>
            <a:ext cx="7778595" cy="776138"/>
            <a:chOff x="0" y="0"/>
            <a:chExt cx="1528632" cy="2044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28632" cy="204415"/>
            </a:xfrm>
            <a:custGeom>
              <a:avLst/>
              <a:gdLst/>
              <a:ahLst/>
              <a:cxnLst/>
              <a:rect l="l" t="t" r="r" b="b"/>
              <a:pathLst>
                <a:path w="1528632" h="204415">
                  <a:moveTo>
                    <a:pt x="0" y="0"/>
                  </a:moveTo>
                  <a:lnTo>
                    <a:pt x="1528632" y="0"/>
                  </a:lnTo>
                  <a:lnTo>
                    <a:pt x="1528632" y="204415"/>
                  </a:lnTo>
                  <a:lnTo>
                    <a:pt x="0" y="2044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572000" y="4788667"/>
            <a:ext cx="1355458" cy="419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FFFFFF"/>
                </a:solidFill>
                <a:latin typeface="Century Gothic Paneuropean Bold"/>
              </a:rPr>
              <a:t>Key: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61205" y="4914900"/>
            <a:ext cx="7778595" cy="294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2500" b="1" dirty="0">
                <a:solidFill>
                  <a:srgbClr val="1F2051"/>
                </a:solidFill>
                <a:latin typeface="Century Gothic Paneuropean Light"/>
              </a:rPr>
              <a:t>Voters can make elective positions appointive.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16238" y="5611932"/>
            <a:ext cx="16043060" cy="3275880"/>
            <a:chOff x="-1" y="-38100"/>
            <a:chExt cx="10384134" cy="2056894"/>
          </a:xfrm>
        </p:grpSpPr>
        <p:sp>
          <p:nvSpPr>
            <p:cNvPr id="14" name="TextBox 14"/>
            <p:cNvSpPr txBox="1"/>
            <p:nvPr/>
          </p:nvSpPr>
          <p:spPr>
            <a:xfrm>
              <a:off x="-1" y="-38100"/>
              <a:ext cx="10384133" cy="2632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  <a:spcAft>
                  <a:spcPts val="1200"/>
                </a:spcAft>
              </a:pPr>
              <a:r>
                <a:rPr lang="en-US" sz="2499" dirty="0">
                  <a:solidFill>
                    <a:srgbClr val="1F2051"/>
                  </a:solidFill>
                  <a:latin typeface="Century Gothic Paneuropean Bold"/>
                </a:rPr>
                <a:t>Electable Positions Include: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1" y="283248"/>
              <a:ext cx="10384134" cy="1735546"/>
            </a:xfrm>
            <a:prstGeom prst="rect">
              <a:avLst/>
            </a:prstGeom>
          </p:spPr>
          <p:txBody>
            <a:bodyPr wrap="square" lIns="0" tIns="0" rIns="0" bIns="0" numCol="2" rtlCol="0" anchor="t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1F2051"/>
                  </a:solidFill>
                  <a:latin typeface="Century Gothic Paneuropean Light"/>
                </a:rPr>
                <a:t>Treasurer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1F2051"/>
                  </a:solidFill>
                  <a:latin typeface="Century Gothic Paneuropean Light"/>
                </a:rPr>
                <a:t>County Clerk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1F2051"/>
                  </a:solidFill>
                  <a:latin typeface="Century Gothic Paneuropean Light"/>
                </a:rPr>
                <a:t>Auditor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1F2051"/>
                  </a:solidFill>
                  <a:latin typeface="Century Gothic Paneuropean Light"/>
                </a:rPr>
                <a:t>Sheriff*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1F2051"/>
                  </a:solidFill>
                  <a:latin typeface="Century Gothic Paneuropean Light"/>
                </a:rPr>
                <a:t>Tax Collector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1F2051"/>
                  </a:solidFill>
                  <a:latin typeface="Century Gothic Paneuropean Light"/>
                </a:rPr>
                <a:t>District Attorney*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1F2051"/>
                  </a:solidFill>
                  <a:latin typeface="Century Gothic Paneuropean Light"/>
                </a:rPr>
                <a:t>Recorder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1F2051"/>
                  </a:solidFill>
                  <a:latin typeface="Century Gothic Paneuropean Light"/>
                </a:rPr>
                <a:t>Assessor*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1F2051"/>
                  </a:solidFill>
                  <a:latin typeface="Century Gothic Paneuropean Light"/>
                </a:rPr>
                <a:t>Public Administrator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1F2051"/>
                  </a:solidFill>
                  <a:latin typeface="Century Gothic Paneuropean Light"/>
                </a:rPr>
                <a:t>Coroner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028700" y="1796075"/>
            <a:ext cx="15811500" cy="523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874" lvl="1">
              <a:lnSpc>
                <a:spcPts val="3499"/>
              </a:lnSpc>
            </a:pPr>
            <a:r>
              <a:rPr lang="en-US" sz="6600" b="1" dirty="0">
                <a:solidFill>
                  <a:srgbClr val="1F2051"/>
                </a:solidFill>
                <a:latin typeface="Century Gothic" panose="020B0502020202020204" pitchFamily="34" charset="0"/>
              </a:rPr>
              <a:t>Government Code § 24009 and 24204</a:t>
            </a:r>
            <a:endParaRPr lang="en-US" sz="6600" dirty="0">
              <a:solidFill>
                <a:srgbClr val="1F2051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AutoShape 32"/>
          <p:cNvSpPr/>
          <p:nvPr/>
        </p:nvSpPr>
        <p:spPr>
          <a:xfrm flipV="1">
            <a:off x="1028700" y="5003848"/>
            <a:ext cx="3647622" cy="1024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AutoShape 33"/>
          <p:cNvSpPr/>
          <p:nvPr/>
        </p:nvSpPr>
        <p:spPr>
          <a:xfrm flipV="1">
            <a:off x="13493596" y="5017776"/>
            <a:ext cx="3765758" cy="512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5E721C-CEE4-76F4-68C6-BE8DA89331E2}"/>
              </a:ext>
            </a:extLst>
          </p:cNvPr>
          <p:cNvSpPr txBox="1"/>
          <p:nvPr/>
        </p:nvSpPr>
        <p:spPr>
          <a:xfrm>
            <a:off x="1216238" y="9041488"/>
            <a:ext cx="792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 Paneuropean" panose="020B0604020202020204" charset="0"/>
                <a:cs typeface="Century Gothic Paneuropean" panose="020B0604020202020204" charset="0"/>
              </a:rPr>
              <a:t>*Must be elected</a:t>
            </a:r>
          </a:p>
        </p:txBody>
      </p:sp>
    </p:spTree>
    <p:extLst>
      <p:ext uri="{BB962C8B-B14F-4D97-AF65-F5344CB8AC3E}">
        <p14:creationId xmlns:p14="http://schemas.microsoft.com/office/powerpoint/2010/main" val="2418757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820952"/>
            <a:ext cx="18288000" cy="4466048"/>
            <a:chOff x="0" y="0"/>
            <a:chExt cx="24384000" cy="595473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22336" b="41032"/>
            <a:stretch>
              <a:fillRect/>
            </a:stretch>
          </p:blipFill>
          <p:spPr>
            <a:xfrm>
              <a:off x="0" y="0"/>
              <a:ext cx="24384000" cy="5954731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028700" y="1066068"/>
            <a:ext cx="5954063" cy="116071"/>
          </a:xfrm>
          <a:custGeom>
            <a:avLst/>
            <a:gdLst/>
            <a:ahLst/>
            <a:cxnLst/>
            <a:rect l="l" t="t" r="r" b="b"/>
            <a:pathLst>
              <a:path w="5954063" h="116071">
                <a:moveTo>
                  <a:pt x="0" y="0"/>
                </a:moveTo>
                <a:lnTo>
                  <a:pt x="5954063" y="0"/>
                </a:lnTo>
                <a:lnTo>
                  <a:pt x="5954063" y="116071"/>
                </a:lnTo>
                <a:lnTo>
                  <a:pt x="0" y="1160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295251" r="-28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605947" y="5820952"/>
            <a:ext cx="19499893" cy="4906340"/>
          </a:xfrm>
          <a:custGeom>
            <a:avLst/>
            <a:gdLst/>
            <a:ahLst/>
            <a:cxnLst/>
            <a:rect l="l" t="t" r="r" b="b"/>
            <a:pathLst>
              <a:path w="19499893" h="4906340">
                <a:moveTo>
                  <a:pt x="0" y="0"/>
                </a:moveTo>
                <a:lnTo>
                  <a:pt x="19499893" y="0"/>
                </a:lnTo>
                <a:lnTo>
                  <a:pt x="19499893" y="4906340"/>
                </a:lnTo>
                <a:lnTo>
                  <a:pt x="0" y="4906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081" b="-3017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825916" y="4633831"/>
            <a:ext cx="6912460" cy="4417881"/>
            <a:chOff x="0" y="0"/>
            <a:chExt cx="1820566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20566" cy="812800"/>
            </a:xfrm>
            <a:custGeom>
              <a:avLst/>
              <a:gdLst/>
              <a:ahLst/>
              <a:cxnLst/>
              <a:rect l="l" t="t" r="r" b="b"/>
              <a:pathLst>
                <a:path w="1820566" h="812800">
                  <a:moveTo>
                    <a:pt x="0" y="0"/>
                  </a:moveTo>
                  <a:lnTo>
                    <a:pt x="1820566" y="0"/>
                  </a:lnTo>
                  <a:lnTo>
                    <a:pt x="182056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232975" y="3009900"/>
            <a:ext cx="6139047" cy="5685882"/>
            <a:chOff x="0" y="0"/>
            <a:chExt cx="1616868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16868" cy="812800"/>
            </a:xfrm>
            <a:custGeom>
              <a:avLst/>
              <a:gdLst/>
              <a:ahLst/>
              <a:cxnLst/>
              <a:rect l="l" t="t" r="r" b="b"/>
              <a:pathLst>
                <a:path w="1616868" h="812800">
                  <a:moveTo>
                    <a:pt x="0" y="0"/>
                  </a:moveTo>
                  <a:lnTo>
                    <a:pt x="1616868" y="0"/>
                  </a:lnTo>
                  <a:lnTo>
                    <a:pt x="161686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F20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1331155"/>
            <a:ext cx="15811500" cy="1090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 dirty="0">
                <a:solidFill>
                  <a:srgbClr val="1F2051"/>
                </a:solidFill>
                <a:latin typeface="Century Gothic Paneuropean Bold"/>
              </a:rPr>
              <a:t>Charter Cities vs. Charter Counties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9529270" y="4633832"/>
            <a:ext cx="7844330" cy="4417880"/>
            <a:chOff x="0" y="0"/>
            <a:chExt cx="1820566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820566" cy="812800"/>
            </a:xfrm>
            <a:custGeom>
              <a:avLst/>
              <a:gdLst/>
              <a:ahLst/>
              <a:cxnLst/>
              <a:rect l="l" t="t" r="r" b="b"/>
              <a:pathLst>
                <a:path w="1820566" h="812800">
                  <a:moveTo>
                    <a:pt x="0" y="0"/>
                  </a:moveTo>
                  <a:lnTo>
                    <a:pt x="1820566" y="0"/>
                  </a:lnTo>
                  <a:lnTo>
                    <a:pt x="182056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915978" y="2743374"/>
            <a:ext cx="7152821" cy="5952408"/>
            <a:chOff x="0" y="-38100"/>
            <a:chExt cx="1670248" cy="8509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670248" cy="812800"/>
            </a:xfrm>
            <a:custGeom>
              <a:avLst/>
              <a:gdLst/>
              <a:ahLst/>
              <a:cxnLst/>
              <a:rect l="l" t="t" r="r" b="b"/>
              <a:pathLst>
                <a:path w="1616868" h="812800">
                  <a:moveTo>
                    <a:pt x="0" y="0"/>
                  </a:moveTo>
                  <a:lnTo>
                    <a:pt x="1616868" y="0"/>
                  </a:lnTo>
                  <a:lnTo>
                    <a:pt x="161686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F20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607080" y="4763677"/>
            <a:ext cx="5390837" cy="265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1" dirty="0">
                <a:solidFill>
                  <a:schemeClr val="accent6">
                    <a:lumMod val="75000"/>
                  </a:schemeClr>
                </a:solidFill>
                <a:latin typeface="Century Gothic Paneuropean Light"/>
              </a:rPr>
              <a:t>Charter cities </a:t>
            </a:r>
            <a:r>
              <a:rPr lang="en-US" sz="2999" dirty="0">
                <a:solidFill>
                  <a:srgbClr val="FFFFFF"/>
                </a:solidFill>
                <a:latin typeface="Century Gothic Paneuropean Light"/>
              </a:rPr>
              <a:t>have plenary authority to govern on all “municipal affairs” and those provisions “supersede all laws inconsistent” with them.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34599" y="3009900"/>
            <a:ext cx="6705601" cy="568588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ts val="4199"/>
              </a:lnSpc>
              <a:spcBef>
                <a:spcPts val="600"/>
              </a:spcBef>
            </a:pPr>
            <a:r>
              <a:rPr lang="en-US" sz="2999" dirty="0">
                <a:solidFill>
                  <a:srgbClr val="FFFFFF"/>
                </a:solidFill>
                <a:latin typeface="Century Gothic Paneuropean Light"/>
              </a:rPr>
              <a:t>“There is no corresponding grant of authority and autonomy over the ‘county affairs’ of </a:t>
            </a:r>
            <a:r>
              <a:rPr lang="en-US" sz="2999" b="1" dirty="0">
                <a:solidFill>
                  <a:schemeClr val="accent6">
                    <a:lumMod val="75000"/>
                  </a:schemeClr>
                </a:solidFill>
                <a:latin typeface="Century Gothic Paneuropean Light"/>
              </a:rPr>
              <a:t>charter counties</a:t>
            </a:r>
            <a:r>
              <a:rPr lang="en-US" sz="2999" dirty="0">
                <a:solidFill>
                  <a:srgbClr val="FFFFFF"/>
                </a:solidFill>
                <a:latin typeface="Century Gothic Paneuropean Light"/>
              </a:rPr>
              <a:t>…Indeed…the Constitution requires charter counties to provide for the performance of functions required by statute…” </a:t>
            </a:r>
          </a:p>
          <a:p>
            <a:pPr>
              <a:lnSpc>
                <a:spcPts val="4199"/>
              </a:lnSpc>
            </a:pPr>
            <a:endParaRPr lang="en-US" sz="2999" dirty="0">
              <a:solidFill>
                <a:srgbClr val="FFFFFF"/>
              </a:solidFill>
              <a:latin typeface="Century Gothic Paneuropean Light"/>
            </a:endParaRPr>
          </a:p>
          <a:p>
            <a:pPr>
              <a:lnSpc>
                <a:spcPts val="4199"/>
              </a:lnSpc>
            </a:pPr>
            <a:r>
              <a:rPr lang="en-US" sz="2999" i="1" dirty="0" err="1">
                <a:solidFill>
                  <a:srgbClr val="FFFFFF"/>
                </a:solidFill>
                <a:latin typeface="Century Gothic Paneuropean Light"/>
              </a:rPr>
              <a:t>Dibb</a:t>
            </a:r>
            <a:r>
              <a:rPr lang="en-US" sz="2999" i="1" dirty="0">
                <a:solidFill>
                  <a:srgbClr val="FFFFFF"/>
                </a:solidFill>
                <a:latin typeface="Century Gothic Paneuropean Light"/>
              </a:rPr>
              <a:t> v. County of San Diego</a:t>
            </a:r>
          </a:p>
        </p:txBody>
      </p:sp>
    </p:spTree>
    <p:extLst>
      <p:ext uri="{BB962C8B-B14F-4D97-AF65-F5344CB8AC3E}">
        <p14:creationId xmlns:p14="http://schemas.microsoft.com/office/powerpoint/2010/main" val="1124379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2155</TotalTime>
  <Words>1336</Words>
  <Application>Microsoft Office PowerPoint</Application>
  <PresentationFormat>Custom</PresentationFormat>
  <Paragraphs>195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Calibri</vt:lpstr>
      <vt:lpstr>Century Gothic</vt:lpstr>
      <vt:lpstr>Century Gothic Paneuropean Light</vt:lpstr>
      <vt:lpstr>Century Gothic Paneuropean Bold</vt:lpstr>
      <vt:lpstr>Arial</vt:lpstr>
      <vt:lpstr>Century Gothic Paneuropean</vt:lpstr>
      <vt:lpstr>Century Gothic Paneuropean Heavy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CSAC 101</dc:title>
  <dc:creator>Rachael Serrao</dc:creator>
  <cp:lastModifiedBy>Rachael Serrao</cp:lastModifiedBy>
  <cp:revision>82</cp:revision>
  <cp:lastPrinted>2023-09-26T01:47:26Z</cp:lastPrinted>
  <dcterms:created xsi:type="dcterms:W3CDTF">2006-08-16T00:00:00Z</dcterms:created>
  <dcterms:modified xsi:type="dcterms:W3CDTF">2024-01-29T18:05:08Z</dcterms:modified>
  <dc:identifier>DAFoctm0gpE</dc:identifier>
</cp:coreProperties>
</file>