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4"/>
  </p:notes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E3C78"/>
    <a:srgbClr val="14285A"/>
    <a:srgbClr val="CC9900"/>
    <a:srgbClr val="FFCC66"/>
    <a:srgbClr val="FFCC00"/>
    <a:srgbClr val="CC6600"/>
    <a:srgbClr val="996633"/>
    <a:srgbClr val="993300"/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0" autoAdjust="0"/>
    <p:restoredTop sz="94624" autoAdjust="0"/>
  </p:normalViewPr>
  <p:slideViewPr>
    <p:cSldViewPr>
      <p:cViewPr varScale="1">
        <p:scale>
          <a:sx n="132" d="100"/>
          <a:sy n="132" d="100"/>
        </p:scale>
        <p:origin x="9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6108"/>
            <a:ext cx="5142455" cy="41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>
                <a:latin typeface="Times New Roman" pitchFamily="18" charset="0"/>
              </a:defRPr>
            </a:lvl1pPr>
          </a:lstStyle>
          <a:p>
            <a:fld id="{C5AD84BD-B57F-44ED-B432-012949432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04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rgbClr val="CC99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3352800"/>
            <a:ext cx="8458200" cy="1371600"/>
          </a:xfrm>
        </p:spPr>
        <p:txBody>
          <a:bodyPr anchor="ctr" anchorCtr="0"/>
          <a:lstStyle>
            <a:lvl1pPr algn="ctr"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856" y="6400800"/>
            <a:ext cx="4572000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ewest logo mediu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85862" y="609600"/>
            <a:ext cx="5172277" cy="1097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553200" cy="56673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371600"/>
            <a:ext cx="6324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486400"/>
            <a:ext cx="6553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5532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371600"/>
            <a:ext cx="6477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486400"/>
            <a:ext cx="66294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14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762000"/>
          </a:xfrm>
        </p:spPr>
        <p:txBody>
          <a:bodyPr/>
          <a:lstStyle>
            <a:lvl1pPr>
              <a:defRPr sz="4000"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057400"/>
            <a:ext cx="34671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6576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73152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2057400"/>
            <a:ext cx="34671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6576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458200" cy="990600"/>
          </a:xfrm>
        </p:spPr>
        <p:txBody>
          <a:bodyPr/>
          <a:lstStyle>
            <a:lvl1pPr algn="ctr">
              <a:defRPr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4582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1600200"/>
            <a:ext cx="7620000" cy="762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0" y="2438400"/>
            <a:ext cx="4876800" cy="2819400"/>
          </a:xfrm>
        </p:spPr>
        <p:txBody>
          <a:bodyPr/>
          <a:lstStyle>
            <a:lvl1pPr>
              <a:defRPr sz="3200"/>
            </a:lvl1pPr>
            <a:lvl2pPr marL="460375" indent="-288925">
              <a:defRPr sz="2400"/>
            </a:lvl2pPr>
            <a:lvl3pPr marL="688975" indent="-228600">
              <a:defRPr sz="2200"/>
            </a:lvl3pPr>
            <a:lvl4pPr marL="1031875" indent="-230188">
              <a:defRPr sz="2000"/>
            </a:lvl4pPr>
            <a:lvl5pPr marL="1374775" indent="-227013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447800" y="2438400"/>
            <a:ext cx="2819400" cy="2819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676400"/>
            <a:ext cx="74676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0" y="2514600"/>
            <a:ext cx="48006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447800" y="2514600"/>
            <a:ext cx="28194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743200"/>
            <a:ext cx="731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7526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64" r:id="rId4"/>
    <p:sldLayoutId id="2147483670" r:id="rId5"/>
    <p:sldLayoutId id="2147483672" r:id="rId6"/>
    <p:sldLayoutId id="2147483666" r:id="rId7"/>
    <p:sldLayoutId id="2147483668" r:id="rId8"/>
    <p:sldLayoutId id="2147483674" r:id="rId9"/>
    <p:sldLayoutId id="2147483669" r:id="rId10"/>
    <p:sldLayoutId id="2147483675" r:id="rId11"/>
    <p:sldLayoutId id="2147483667" r:id="rId12"/>
    <p:sldLayoutId id="2147483673" r:id="rId13"/>
    <p:sldLayoutId id="2147483677" r:id="rId14"/>
    <p:sldLayoutId id="2147483678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c.ca.gov/s_correctionsplanningandprograms.php" TargetMode="External"/><Relationship Id="rId2" Type="http://schemas.openxmlformats.org/officeDocument/2006/relationships/hyperlink" Target="http://www.bscc.ca.gov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scc.ca.gov/downloads/BSCC%20Grant%20Admin%20Guide%20DRAFT%20rev.%2011.23.15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2743200"/>
            <a:ext cx="84582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Presentation to the California State Association of Counties (CSAC)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7244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February 24, 2016</a:t>
            </a:r>
          </a:p>
        </p:txBody>
      </p:sp>
    </p:spTree>
    <p:extLst>
      <p:ext uri="{BB962C8B-B14F-4D97-AF65-F5344CB8AC3E}">
        <p14:creationId xmlns:p14="http://schemas.microsoft.com/office/powerpoint/2010/main" val="4258791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1447800"/>
            <a:ext cx="6019800" cy="762000"/>
          </a:xfrm>
        </p:spPr>
        <p:txBody>
          <a:bodyPr/>
          <a:lstStyle/>
          <a:p>
            <a:pPr algn="ctr"/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</a:t>
            </a:r>
            <a:b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Grants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2514600"/>
            <a:ext cx="7162800" cy="3505200"/>
          </a:xfrm>
        </p:spPr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Edward Byrne Memorial Justice </a:t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Assistance Grant (JAG)</a:t>
            </a: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II Formula Block Grant Program</a:t>
            </a: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Residential Substance Abuse Treatment (RSAT) Program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66900" y="2209800"/>
            <a:ext cx="6781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66900" y="5943600"/>
            <a:ext cx="5293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E3C78"/>
                </a:solidFill>
              </a:rPr>
              <a:t>Subject to federal appropriation and award to California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3909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7867" y="457200"/>
            <a:ext cx="6019800" cy="762000"/>
          </a:xfrm>
        </p:spPr>
        <p:txBody>
          <a:bodyPr/>
          <a:lstStyle/>
          <a:p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Byrne JAG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447800"/>
            <a:ext cx="7171267" cy="3505200"/>
          </a:xfrm>
        </p:spPr>
        <p:txBody>
          <a:bodyPr/>
          <a:lstStyle/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Description: 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collaborative projects at the county level that use a community engagement model for:</a:t>
            </a:r>
          </a:p>
          <a:p>
            <a:pPr lvl="1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Prevention Programs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Law Enforcement Programs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Prosecution and Court Programs, Including Indigent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Defense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$17 million in FFY 15-16</a:t>
            </a:r>
          </a:p>
          <a:p>
            <a:pPr lvl="0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counties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cycle: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 3 year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</a:t>
            </a: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RFP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Spring/Summer 2017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83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0"/>
            <a:ext cx="6172200" cy="7620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II Formula &amp;</a:t>
            </a:r>
            <a:b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Tribal Youth Grants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3505200"/>
          </a:xfrm>
        </p:spPr>
        <p:txBody>
          <a:bodyPr/>
          <a:lstStyle/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Description: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the delinquency prevention and intervention federal priority areas with framework of evidence-based principles.  Prevent youth from entering the system; intervene with first-time and non-serious offenders.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Title II Formula (7 CBOs/4 Probation/1 Police)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Tribal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 million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cycle: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Oct. 1, 2015 to Sept. 30, 2019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RFP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2019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36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1577" y="838200"/>
            <a:ext cx="6172200" cy="7620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Racial and Ethnic Disparity (R.E.D.)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981200"/>
            <a:ext cx="7010400" cy="3505200"/>
          </a:xfrm>
        </p:spPr>
        <p:txBody>
          <a:bodyPr/>
          <a:lstStyle/>
          <a:p>
            <a:pPr lvl="0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 efforts to reduce the number of youth of color in contact with the juvenile justice system.  Reduce implicit bias in policies, practices and decision-making.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Probation Departments</a:t>
            </a:r>
          </a:p>
          <a:p>
            <a:pPr lvl="0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$700,000</a:t>
            </a:r>
          </a:p>
          <a:p>
            <a:pPr lvl="0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cycle: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1, 2014 to September 30, 2018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RFP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2018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019800" cy="762000"/>
          </a:xfrm>
        </p:spPr>
        <p:txBody>
          <a:bodyPr/>
          <a:lstStyle/>
          <a:p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Residential Substance Abuse Treatment (RSAT)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362200"/>
            <a:ext cx="7162800" cy="3505200"/>
          </a:xfrm>
        </p:spPr>
        <p:txBody>
          <a:bodyPr/>
          <a:lstStyle/>
          <a:p>
            <a:pPr lvl="0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substance abuse treatment for incarcerated inmates; prepare offenders for reentry; aftercare services.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County Sheriff’s Depts.</a:t>
            </a:r>
          </a:p>
          <a:p>
            <a:pPr lvl="0"/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$740,000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1, 2015 to June 30, 2018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RFP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2018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2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1447800"/>
            <a:ext cx="6019800" cy="762000"/>
          </a:xfrm>
        </p:spPr>
        <p:txBody>
          <a:bodyPr/>
          <a:lstStyle/>
          <a:p>
            <a:pPr algn="ctr"/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Non-Competitive</a:t>
            </a:r>
            <a:b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Grants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2514600"/>
            <a:ext cx="7162800" cy="3505200"/>
          </a:xfrm>
        </p:spPr>
        <p:txBody>
          <a:bodyPr/>
          <a:lstStyle/>
          <a:p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Juvenile Justice Crime Prevention Act (JJCPA) Program</a:t>
            </a:r>
          </a:p>
          <a:p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 Center/Youth Shelter Program</a:t>
            </a:r>
          </a:p>
          <a:p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Youthful Offender Block Grant (YOBG)</a:t>
            </a:r>
          </a:p>
          <a:p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Juvenile Reentry Grant</a:t>
            </a:r>
          </a:p>
          <a:p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 Law Enforcement Grants</a:t>
            </a:r>
          </a:p>
          <a:p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Recidivism Reduction Grants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28800" y="2212075"/>
            <a:ext cx="6781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33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019800" cy="7620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 Law Enforcement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3505200"/>
          </a:xfrm>
        </p:spPr>
        <p:txBody>
          <a:bodyPr/>
          <a:lstStyle/>
          <a:p>
            <a:pPr lvl="0"/>
            <a:r>
              <a:rPr lang="en-US" sz="2200" b="1" dirty="0" smtClean="0"/>
              <a:t>Funding: </a:t>
            </a:r>
            <a:r>
              <a:rPr lang="en-US" sz="2200" dirty="0" smtClean="0"/>
              <a:t>$20 million in FY 15-16 allocated </a:t>
            </a:r>
            <a:r>
              <a:rPr lang="en-US" sz="2200" dirty="0"/>
              <a:t>for disbursement throughout the </a:t>
            </a:r>
            <a:r>
              <a:rPr lang="en-US" sz="2200" dirty="0" smtClean="0"/>
              <a:t>state.</a:t>
            </a:r>
            <a:endParaRPr lang="en-US" sz="2200" dirty="0"/>
          </a:p>
          <a:p>
            <a:pPr lvl="0"/>
            <a:r>
              <a:rPr lang="en-US" sz="2200" b="1" dirty="0" smtClean="0"/>
              <a:t>Description: </a:t>
            </a:r>
            <a:r>
              <a:rPr lang="en-US" sz="2200" dirty="0"/>
              <a:t>Each county is responsible for determining the priorities and local allocations of the </a:t>
            </a:r>
            <a:r>
              <a:rPr lang="en-US" sz="2200" dirty="0" smtClean="0"/>
              <a:t>funding.</a:t>
            </a:r>
            <a:endParaRPr lang="en-US" sz="2200" dirty="0"/>
          </a:p>
          <a:p>
            <a:pPr lvl="0"/>
            <a:r>
              <a:rPr lang="en-US" sz="2200" b="1" dirty="0" smtClean="0"/>
              <a:t>Requirements: </a:t>
            </a:r>
            <a:r>
              <a:rPr lang="en-US" sz="2200" dirty="0" smtClean="0"/>
              <a:t>In 2015-16, any </a:t>
            </a:r>
            <a:r>
              <a:rPr lang="en-US" sz="2200" dirty="0"/>
              <a:t>front-line law enforcement agency that receives funding is required to report on use-of-force incidents that result in hospitalization or death of a civilian. The BSCC will collect this data through the end of </a:t>
            </a:r>
            <a:r>
              <a:rPr lang="en-US" sz="2200" dirty="0" smtClean="0"/>
              <a:t>FY 15-16 </a:t>
            </a:r>
            <a:r>
              <a:rPr lang="en-US" sz="2200" dirty="0"/>
              <a:t>on a </a:t>
            </a:r>
            <a:r>
              <a:rPr lang="en-US" sz="2200" dirty="0" smtClean="0"/>
              <a:t>quarterly basis.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5508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838200"/>
            <a:ext cx="6019800" cy="7620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Recidivism Reduction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828800"/>
            <a:ext cx="6858000" cy="3505200"/>
          </a:xfrm>
        </p:spPr>
        <p:txBody>
          <a:bodyPr/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 to counties when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of Supervisors, in collaboration with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Corrections Partnership, agrees to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administer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competitive grant program to award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community-based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recidivism and crime reduction service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providers.</a:t>
            </a:r>
          </a:p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million in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14-15; $4 million in FY 15-16</a:t>
            </a:r>
          </a:p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counties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FY 14-15; 42 counties in FY 2015-16.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Sub-grantees must be a nongovernmental entity or a consortium or coalition of nongovernmental entities that provide services to reduce recidivism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Counties must report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BSCC annual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regarding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people served and the types of services provided. </a:t>
            </a:r>
          </a:p>
          <a:p>
            <a:pPr marL="0" indent="0">
              <a:buNone/>
            </a:pP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2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914400"/>
            <a:ext cx="6019800" cy="762000"/>
          </a:xfrm>
        </p:spPr>
        <p:txBody>
          <a:bodyPr/>
          <a:lstStyle/>
          <a:p>
            <a:pPr algn="ctr"/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BSCC</a:t>
            </a:r>
            <a:b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Grants Administration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2100" y="2209800"/>
            <a:ext cx="7162800" cy="3657600"/>
          </a:xfrm>
        </p:spPr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Executive Steering Committees (ESC)</a:t>
            </a:r>
          </a:p>
          <a:p>
            <a:pPr lvl="1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 matter experts</a:t>
            </a:r>
          </a:p>
          <a:p>
            <a:pPr lvl="1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Request for Proposals for Board approval</a:t>
            </a:r>
          </a:p>
          <a:p>
            <a:pPr lvl="1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and rate applications </a:t>
            </a:r>
          </a:p>
          <a:p>
            <a:pPr lvl="1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award recommendations to Board</a:t>
            </a: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review and approval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52600" y="1752600"/>
            <a:ext cx="6781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15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914400"/>
            <a:ext cx="6019800" cy="762000"/>
          </a:xfrm>
        </p:spPr>
        <p:txBody>
          <a:bodyPr/>
          <a:lstStyle/>
          <a:p>
            <a:pPr algn="ctr"/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BSCC</a:t>
            </a:r>
            <a:b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Grants Monitoring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2100" y="2209800"/>
            <a:ext cx="7162800" cy="3886200"/>
          </a:xfrm>
        </p:spPr>
        <p:txBody>
          <a:bodyPr/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Quarterly progress and financial reports</a:t>
            </a: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 reviews of invoices and budget activity</a:t>
            </a: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Onsite program monitoring visits</a:t>
            </a: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Regularly scheduled phone conferences</a:t>
            </a: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Contracts with terms and conditions that must be bet</a:t>
            </a: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submission of Final Evaluation Report at end of grant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52600" y="1752600"/>
            <a:ext cx="6781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8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1219200"/>
            <a:ext cx="6019800" cy="762000"/>
          </a:xfrm>
        </p:spPr>
        <p:txBody>
          <a:bodyPr/>
          <a:lstStyle/>
          <a:p>
            <a:pPr algn="ctr"/>
            <a:r>
              <a:rPr lang="en-US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Grants</a:t>
            </a:r>
            <a:br>
              <a:rPr lang="en-US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Administered by BSCC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2514600"/>
            <a:ext cx="7162800" cy="35052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rgbClr val="0908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 </a:t>
            </a:r>
            <a:r>
              <a:rPr lang="en-US" b="1" i="1" dirty="0">
                <a:solidFill>
                  <a:srgbClr val="0908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b="1" i="1" dirty="0" smtClean="0">
                <a:solidFill>
                  <a:srgbClr val="0908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i="1" dirty="0" smtClean="0">
              <a:solidFill>
                <a:srgbClr val="09080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rgbClr val="0908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 Federal Grants</a:t>
            </a:r>
            <a:endParaRPr lang="en-US" b="1" i="1" dirty="0">
              <a:solidFill>
                <a:srgbClr val="09080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ts val="0"/>
              </a:spcBef>
            </a:pPr>
            <a:endParaRPr lang="en-US" sz="20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rgbClr val="0908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Non-Competitive State Grants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i="1" dirty="0" smtClean="0">
              <a:solidFill>
                <a:srgbClr val="09080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rgbClr val="0908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BSCC Grants Administration Policies</a:t>
            </a:r>
            <a:endParaRPr lang="en-US" b="1" i="1" dirty="0">
              <a:solidFill>
                <a:srgbClr val="09080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52600" y="1981200"/>
            <a:ext cx="6781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402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62000"/>
            <a:ext cx="6019800" cy="762000"/>
          </a:xfrm>
        </p:spPr>
        <p:txBody>
          <a:bodyPr/>
          <a:lstStyle/>
          <a:p>
            <a:pPr algn="ctr"/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BSCC Resources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905000"/>
            <a:ext cx="7162800" cy="3505200"/>
          </a:xfrm>
        </p:spPr>
        <p:txBody>
          <a:bodyPr/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www.bscc.ca.gov/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information on status of pending grants</a:t>
            </a:r>
          </a:p>
          <a:p>
            <a:pPr lvl="1"/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www.bscc.ca.gov/s_correctionsplanningandprograms.php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information on grants awarded</a:t>
            </a:r>
          </a:p>
          <a:p>
            <a:pPr lvl="1"/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://www.bscc.ca.gov/downloads/BSCC%20Grant%20Admin%20Guide%20DRAFT%20rev.%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2011.23.15.pdf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BSCC’s grant administration guidelines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28800" y="1524000"/>
            <a:ext cx="6781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772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949384" cy="3783402"/>
          </a:xfrm>
        </p:spPr>
      </p:pic>
    </p:spTree>
    <p:extLst>
      <p:ext uri="{BB962C8B-B14F-4D97-AF65-F5344CB8AC3E}">
        <p14:creationId xmlns:p14="http://schemas.microsoft.com/office/powerpoint/2010/main" val="2240081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019800" cy="762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 State Grants</a:t>
            </a:r>
            <a:endParaRPr lang="en-US" sz="36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981200"/>
            <a:ext cx="7162800" cy="3505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California Gang Reduction, Intervention and Prevention (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CalGRIP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Grant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Mentally Ill Offender Crime Reduction (MIOCR) Grant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 For Success Grant 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Proposition 47 Grant 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NEW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 Parenting Grant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Strengthening Local Law Enforcement and Community Relations Grant 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NEW</a:t>
            </a:r>
            <a:endParaRPr lang="en-US" sz="2000" b="1" dirty="0">
              <a:solidFill>
                <a:srgbClr val="09080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28800" y="1600200"/>
            <a:ext cx="6781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81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5486400" cy="762000"/>
          </a:xfrm>
        </p:spPr>
        <p:txBody>
          <a:bodyPr/>
          <a:lstStyle/>
          <a:p>
            <a:r>
              <a:rPr lang="en-US" sz="36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CalGRIP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239000" cy="3505200"/>
          </a:xfrm>
        </p:spPr>
        <p:txBody>
          <a:bodyPr/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Description: 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to cities that implement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gang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prevention, intervention and suppression activities. 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cities</a:t>
            </a: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$9.215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 from the State Restitution Fund allocated annually subject to budget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appropriation. Dollar for dollar city match.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 &amp; current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Year 2 of a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cycle.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RFP: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be issued Summer of 2017 for a January 1, 2018 start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7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248400" cy="7620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Mentally Ill Offender Crime Reduction (MIOCR)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86600" cy="3733800"/>
          </a:xfrm>
        </p:spPr>
        <p:txBody>
          <a:bodyPr/>
          <a:lstStyle/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Description: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rants to counties to support prevention, intervention and supervision services to reduce recidivism among California’s mentally ill offender population.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grantees (5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Sheriff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Depts.,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DA, 2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Dept.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Corrections, 3 Behavioral Health, 10 Probation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Depts.) in 17 counties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Adult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Juvenile projects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$18 million total FY 14-15 &amp; FY 15-16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cycle: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1, 2015 to June 30, 2018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RFP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6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6324600" cy="762000"/>
          </a:xfrm>
        </p:spPr>
        <p:txBody>
          <a:bodyPr/>
          <a:lstStyle/>
          <a:p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 For Success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239000" cy="3505200"/>
          </a:xfrm>
        </p:spPr>
        <p:txBody>
          <a:bodyPr/>
          <a:lstStyle/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recidivism for juvenile and adult offenders using evidence-based approaches that address issues like homelessness, substance abuse and unemployment.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 must secure operating funds by raising capital; grant funds are used to repay investors once outcomes are met.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Counties are eligible – applications currently under review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$5 million in FY 15-16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cycle: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1, 2016 to Sept. 30, 2021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RFP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33837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6553200" cy="762000"/>
          </a:xfrm>
        </p:spPr>
        <p:txBody>
          <a:bodyPr/>
          <a:lstStyle/>
          <a:p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 Parenting Program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7010400" cy="3810000"/>
          </a:xfrm>
        </p:spPr>
        <p:txBody>
          <a:bodyPr/>
          <a:lstStyle/>
          <a:p>
            <a:pPr lvl="0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Description: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Designed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the intergenerational cycle of violence and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delinquency by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knowledge about responsible parenting and by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improving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attitudes, self-esteem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parents and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children.</a:t>
            </a:r>
          </a:p>
          <a:p>
            <a:pPr lvl="0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population: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arents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the ages of 14 and 25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and/or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welfare system, and their children. </a:t>
            </a:r>
          </a:p>
          <a:p>
            <a:pPr lvl="0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Grantees: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Probation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Departments</a:t>
            </a:r>
          </a:p>
          <a:p>
            <a:pPr lvl="0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$835,000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cycle: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of a 3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 RFP: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2017/early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553200" cy="762000"/>
          </a:xfrm>
        </p:spPr>
        <p:txBody>
          <a:bodyPr/>
          <a:lstStyle/>
          <a:p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Proposition 47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6858000" cy="3505200"/>
          </a:xfrm>
        </p:spPr>
        <p:txBody>
          <a:bodyPr/>
          <a:lstStyle/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Description: 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 mental health &amp; substance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buse treatment; diversion; and recidivism reduction programs.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1056 further prioritizes:</a:t>
            </a:r>
          </a:p>
          <a:p>
            <a:pPr marL="1255713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Housing-related assistance;</a:t>
            </a:r>
          </a:p>
          <a:p>
            <a:pPr marL="1255713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Community-based services;</a:t>
            </a:r>
          </a:p>
          <a:p>
            <a:pPr marL="1255713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skills training;</a:t>
            </a:r>
          </a:p>
          <a:p>
            <a:pPr marL="1255713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management; and</a:t>
            </a:r>
          </a:p>
          <a:p>
            <a:pPr marL="1255713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 legal services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agencies as lead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estimated at $19 million in 2016-17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TBD; early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date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RFP: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TBD;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mid-2016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82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6934200" cy="762000"/>
          </a:xfrm>
        </p:spPr>
        <p:txBody>
          <a:bodyPr/>
          <a:lstStyle/>
          <a:p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Strengthening Local Law Enforcement &amp; Community Relations</a:t>
            </a:r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7315200" cy="3505200"/>
          </a:xfrm>
        </p:spPr>
        <p:txBody>
          <a:bodyPr/>
          <a:lstStyle/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Allocates $6 million for grants that fund activities at the local level designed to build positive relationships between law enforcement and the communities they serve.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Police &amp; Sheriff’s Departments and Cities that Contract for Police Services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Funding: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$6 million for FY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15-16; potential for additional $6 million in FY 16-17</a:t>
            </a:r>
          </a:p>
          <a:p>
            <a:pPr lvl="0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Status: 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RFP issued February 5, 2016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cycle: 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1, 2016 to June 30, 2018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RFP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351968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01018438">
  <a:themeElements>
    <a:clrScheme name="BSCC 1">
      <a:dk1>
        <a:srgbClr val="14285A"/>
      </a:dk1>
      <a:lt1>
        <a:srgbClr val="FFFFFF"/>
      </a:lt1>
      <a:dk2>
        <a:srgbClr val="1E3C78"/>
      </a:dk2>
      <a:lt2>
        <a:srgbClr val="CCCCCC"/>
      </a:lt2>
      <a:accent1>
        <a:srgbClr val="14285A"/>
      </a:accent1>
      <a:accent2>
        <a:srgbClr val="1E3C78"/>
      </a:accent2>
      <a:accent3>
        <a:srgbClr val="7F7F7F"/>
      </a:accent3>
      <a:accent4>
        <a:srgbClr val="D5AF54"/>
      </a:accent4>
      <a:accent5>
        <a:srgbClr val="E3CA8D"/>
      </a:accent5>
      <a:accent6>
        <a:srgbClr val="F2E7CA"/>
      </a:accent6>
      <a:hlink>
        <a:srgbClr val="3D8BD7"/>
      </a:hlink>
      <a:folHlink>
        <a:srgbClr val="B2B2B2"/>
      </a:folHlink>
    </a:clrScheme>
    <a:fontScheme name="BSCC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59EEC4-39D7-42D0-88BB-59F0EA0849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624</TotalTime>
  <Words>1116</Words>
  <Application>Microsoft Office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Tahoma</vt:lpstr>
      <vt:lpstr>Times New Roman</vt:lpstr>
      <vt:lpstr>Wingdings</vt:lpstr>
      <vt:lpstr>01018438</vt:lpstr>
      <vt:lpstr>Presentation to the California State Association of Counties (CSAC)</vt:lpstr>
      <vt:lpstr>Overview of Grants Administered by BSCC</vt:lpstr>
      <vt:lpstr>Competitive State Grants</vt:lpstr>
      <vt:lpstr>CalGRIP</vt:lpstr>
      <vt:lpstr>Mentally Ill Offender Crime Reduction (MIOCR)</vt:lpstr>
      <vt:lpstr>Pay For Success</vt:lpstr>
      <vt:lpstr>Proud Parenting Program</vt:lpstr>
      <vt:lpstr>Proposition 47</vt:lpstr>
      <vt:lpstr>Strengthening Local Law Enforcement &amp; Community Relations</vt:lpstr>
      <vt:lpstr>Competitive Federal Grants</vt:lpstr>
      <vt:lpstr>Byrne JAG</vt:lpstr>
      <vt:lpstr>Title II Formula &amp; Tribal Youth Grants</vt:lpstr>
      <vt:lpstr>Reducing Racial and Ethnic Disparity (R.E.D.)</vt:lpstr>
      <vt:lpstr>Residential Substance Abuse Treatment (RSAT)</vt:lpstr>
      <vt:lpstr>Non-Competitive State Grants</vt:lpstr>
      <vt:lpstr>City Law Enforcement</vt:lpstr>
      <vt:lpstr>Community Recidivism Reduction</vt:lpstr>
      <vt:lpstr>BSCC Grants Administration</vt:lpstr>
      <vt:lpstr>BSCC Grants Monitoring</vt:lpstr>
      <vt:lpstr>BSCC Resources</vt:lpstr>
      <vt:lpstr>PowerPoint Presentation</vt:lpstr>
    </vt:vector>
  </TitlesOfParts>
  <Company>California Technology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Kally Pile</dc:creator>
  <cp:keywords/>
  <cp:lastModifiedBy>Mary Jolls</cp:lastModifiedBy>
  <cp:revision>72</cp:revision>
  <cp:lastPrinted>2016-02-22T23:36:46Z</cp:lastPrinted>
  <dcterms:created xsi:type="dcterms:W3CDTF">2014-07-24T16:31:56Z</dcterms:created>
  <dcterms:modified xsi:type="dcterms:W3CDTF">2016-02-25T16:48:51Z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