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92" r:id="rId5"/>
    <p:sldMasterId id="2147483709" r:id="rId6"/>
  </p:sldMasterIdLst>
  <p:notesMasterIdLst>
    <p:notesMasterId r:id="rId55"/>
  </p:notesMasterIdLst>
  <p:sldIdLst>
    <p:sldId id="402" r:id="rId7"/>
    <p:sldId id="1808" r:id="rId8"/>
    <p:sldId id="1693" r:id="rId9"/>
    <p:sldId id="1778" r:id="rId10"/>
    <p:sldId id="1889" r:id="rId11"/>
    <p:sldId id="1890" r:id="rId12"/>
    <p:sldId id="1875" r:id="rId13"/>
    <p:sldId id="1668" r:id="rId14"/>
    <p:sldId id="1857" r:id="rId15"/>
    <p:sldId id="1781" r:id="rId16"/>
    <p:sldId id="1846" r:id="rId17"/>
    <p:sldId id="1891" r:id="rId18"/>
    <p:sldId id="1683" r:id="rId19"/>
    <p:sldId id="1851" r:id="rId20"/>
    <p:sldId id="256" r:id="rId21"/>
    <p:sldId id="313" r:id="rId22"/>
    <p:sldId id="281" r:id="rId23"/>
    <p:sldId id="320" r:id="rId24"/>
    <p:sldId id="274" r:id="rId25"/>
    <p:sldId id="314" r:id="rId26"/>
    <p:sldId id="316" r:id="rId27"/>
    <p:sldId id="311" r:id="rId28"/>
    <p:sldId id="326" r:id="rId29"/>
    <p:sldId id="273" r:id="rId30"/>
    <p:sldId id="282" r:id="rId31"/>
    <p:sldId id="291" r:id="rId32"/>
    <p:sldId id="1852" r:id="rId33"/>
    <p:sldId id="1809" r:id="rId34"/>
    <p:sldId id="284" r:id="rId35"/>
    <p:sldId id="265" r:id="rId36"/>
    <p:sldId id="285" r:id="rId37"/>
    <p:sldId id="286" r:id="rId38"/>
    <p:sldId id="287" r:id="rId39"/>
    <p:sldId id="289" r:id="rId40"/>
    <p:sldId id="290" r:id="rId41"/>
    <p:sldId id="1862" r:id="rId42"/>
    <p:sldId id="1863" r:id="rId43"/>
    <p:sldId id="1861" r:id="rId44"/>
    <p:sldId id="1859" r:id="rId45"/>
    <p:sldId id="1819" r:id="rId46"/>
    <p:sldId id="1892" r:id="rId47"/>
    <p:sldId id="1855" r:id="rId48"/>
    <p:sldId id="1888" r:id="rId49"/>
    <p:sldId id="1893" r:id="rId50"/>
    <p:sldId id="1878" r:id="rId51"/>
    <p:sldId id="1887" r:id="rId52"/>
    <p:sldId id="1883" r:id="rId53"/>
    <p:sldId id="1858"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Open Sans" panose="020B060603050402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C8FE9E-ECA4-489C-A126-090D8FFB3FE8}">
          <p14:sldIdLst>
            <p14:sldId id="402"/>
            <p14:sldId id="1808"/>
          </p14:sldIdLst>
        </p14:section>
        <p14:section name="Larry Kosmont - Overview and Trends" id="{6E2B9140-2662-47A8-ADBD-C20DDB69B152}">
          <p14:sldIdLst>
            <p14:sldId id="1693"/>
            <p14:sldId id="1778"/>
            <p14:sldId id="1889"/>
            <p14:sldId id="1890"/>
            <p14:sldId id="1875"/>
            <p14:sldId id="1668"/>
            <p14:sldId id="1857"/>
            <p14:sldId id="1781"/>
            <p14:sldId id="1846"/>
            <p14:sldId id="1891"/>
            <p14:sldId id="1683"/>
          </p14:sldIdLst>
        </p14:section>
        <p14:section name="David Zisser - HCD" id="{42AD4A25-FEFC-4441-B35F-AE9CEA08C1B9}">
          <p14:sldIdLst>
            <p14:sldId id="1851"/>
            <p14:sldId id="256"/>
            <p14:sldId id="313"/>
            <p14:sldId id="281"/>
            <p14:sldId id="320"/>
            <p14:sldId id="274"/>
            <p14:sldId id="314"/>
            <p14:sldId id="316"/>
            <p14:sldId id="311"/>
            <p14:sldId id="326"/>
            <p14:sldId id="273"/>
            <p14:sldId id="282"/>
            <p14:sldId id="291"/>
          </p14:sldIdLst>
        </p14:section>
        <p14:section name="Steve White - Public Ageny Perspective" id="{3DD73C46-C111-4268-8A57-C7E5F7EF7A7B}">
          <p14:sldIdLst>
            <p14:sldId id="1852"/>
          </p14:sldIdLst>
        </p14:section>
        <p14:section name="Matthew Cody - SLA Basics" id="{52871341-12B5-460D-BBCA-1FF2DE10B549}">
          <p14:sldIdLst>
            <p14:sldId id="1809"/>
            <p14:sldId id="284"/>
            <p14:sldId id="265"/>
            <p14:sldId id="285"/>
            <p14:sldId id="286"/>
            <p14:sldId id="287"/>
            <p14:sldId id="289"/>
            <p14:sldId id="290"/>
            <p14:sldId id="1862"/>
            <p14:sldId id="1863"/>
          </p14:sldIdLst>
        </p14:section>
        <p14:section name="Larry Kosmont - Key Takeaways" id="{63B646A6-F60D-4A7F-A3EE-6236D659EAB0}">
          <p14:sldIdLst>
            <p14:sldId id="1861"/>
            <p14:sldId id="1859"/>
            <p14:sldId id="1819"/>
            <p14:sldId id="1892"/>
            <p14:sldId id="1855"/>
            <p14:sldId id="1888"/>
            <p14:sldId id="1893"/>
          </p14:sldIdLst>
        </p14:section>
        <p14:section name="Extra Slides" id="{97DC6133-0026-4848-9651-8BCFC657AB6B}">
          <p14:sldIdLst>
            <p14:sldId id="1878"/>
            <p14:sldId id="1887"/>
            <p14:sldId id="1883"/>
            <p14:sldId id="1858"/>
          </p14:sldIdLst>
        </p14:section>
      </p14:sectionLst>
    </p:ext>
    <p:ext uri="{EFAFB233-063F-42B5-8137-9DF3F51BA10A}">
      <p15:sldGuideLst xmlns:p15="http://schemas.microsoft.com/office/powerpoint/2012/main">
        <p15:guide id="1" orient="horz" pos="9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35F03D-1246-4009-66A4-DD9CBF27891F}" v="32" dt="2023-04-10T22:12:16.474"/>
    <p1510:client id="{F878D532-7AAD-4305-BE97-31D09EEAA218}" v="215" dt="2023-04-10T22:17:30.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6"/>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3.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7.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2C3AE-690F-40B0-A5CF-0BABE026A73B}" type="doc">
      <dgm:prSet loTypeId="urn:microsoft.com/office/officeart/2005/8/layout/bProcess3" loCatId="process" qsTypeId="urn:microsoft.com/office/officeart/2005/8/quickstyle/simple1" qsCatId="simple" csTypeId="urn:microsoft.com/office/officeart/2005/8/colors/accent6_5" csCatId="accent6" phldr="1"/>
      <dgm:spPr/>
      <dgm:t>
        <a:bodyPr/>
        <a:lstStyle/>
        <a:p>
          <a:endParaRPr lang="en-US"/>
        </a:p>
      </dgm:t>
    </dgm:pt>
    <dgm:pt modelId="{098FD580-FA92-445A-88CC-1D634EA2A17A}">
      <dgm:prSet phldrT="[Text]" custT="1"/>
      <dgm:spPr/>
      <dgm:t>
        <a:bodyPr anchor="t"/>
        <a:lstStyle/>
        <a:p>
          <a:pPr algn="l">
            <a:lnSpc>
              <a:spcPct val="100000"/>
            </a:lnSpc>
          </a:pPr>
          <a:r>
            <a:rPr lang="en-US" sz="2200" b="1">
              <a:latin typeface="Arial "/>
            </a:rPr>
            <a:t>Declare the land “surplus”</a:t>
          </a:r>
        </a:p>
      </dgm:t>
    </dgm:pt>
    <dgm:pt modelId="{D6AC7D0B-9FEB-4774-955F-E25296426999}" type="parTrans" cxnId="{268248B9-2982-44C2-AF52-0200E5A2DB9F}">
      <dgm:prSet/>
      <dgm:spPr/>
      <dgm:t>
        <a:bodyPr/>
        <a:lstStyle/>
        <a:p>
          <a:endParaRPr lang="en-US">
            <a:latin typeface="Arial "/>
          </a:endParaRPr>
        </a:p>
      </dgm:t>
    </dgm:pt>
    <dgm:pt modelId="{41DB4EBF-EBDE-41F1-910B-D8528C628853}" type="sibTrans" cxnId="{268248B9-2982-44C2-AF52-0200E5A2DB9F}">
      <dgm:prSet/>
      <dgm:spPr/>
      <dgm:t>
        <a:bodyPr/>
        <a:lstStyle/>
        <a:p>
          <a:endParaRPr lang="en-US">
            <a:latin typeface="Arial "/>
          </a:endParaRPr>
        </a:p>
      </dgm:t>
    </dgm:pt>
    <dgm:pt modelId="{35DE3122-8FAA-43D7-B04B-ACD4003EC1C3}">
      <dgm:prSet phldrT="[Text]" custT="1"/>
      <dgm:spPr/>
      <dgm:t>
        <a:bodyPr anchor="t"/>
        <a:lstStyle/>
        <a:p>
          <a:pPr algn="l"/>
          <a:r>
            <a:rPr lang="en-US" sz="2200" b="1">
              <a:latin typeface="Arial "/>
            </a:rPr>
            <a:t>Issue notice of availability to required parties </a:t>
          </a:r>
          <a:br>
            <a:rPr lang="en-US" sz="2200" b="1">
              <a:latin typeface="Arial "/>
            </a:rPr>
          </a:br>
          <a:r>
            <a:rPr lang="en-US" sz="2200" b="1">
              <a:latin typeface="Arial "/>
            </a:rPr>
            <a:t>(60 days)</a:t>
          </a:r>
        </a:p>
        <a:p>
          <a:pPr algn="l"/>
          <a:endParaRPr lang="en-US" sz="2600" b="1">
            <a:latin typeface="Arial "/>
          </a:endParaRPr>
        </a:p>
      </dgm:t>
    </dgm:pt>
    <dgm:pt modelId="{1EC43766-3AE4-4D35-8C95-57F5A64A6CAF}" type="parTrans" cxnId="{2B988601-A193-48C4-944B-73D1D392F87E}">
      <dgm:prSet/>
      <dgm:spPr/>
      <dgm:t>
        <a:bodyPr/>
        <a:lstStyle/>
        <a:p>
          <a:endParaRPr lang="en-US">
            <a:latin typeface="Arial "/>
          </a:endParaRPr>
        </a:p>
      </dgm:t>
    </dgm:pt>
    <dgm:pt modelId="{A8FEE970-A303-4F25-BBDF-03F236186D5D}" type="sibTrans" cxnId="{2B988601-A193-48C4-944B-73D1D392F87E}">
      <dgm:prSet/>
      <dgm:spPr/>
      <dgm:t>
        <a:bodyPr/>
        <a:lstStyle/>
        <a:p>
          <a:endParaRPr lang="en-US">
            <a:latin typeface="Arial "/>
          </a:endParaRPr>
        </a:p>
      </dgm:t>
    </dgm:pt>
    <dgm:pt modelId="{450A66C5-D929-4887-B86A-46F947196E19}">
      <dgm:prSet phldrT="[Text]" custT="1"/>
      <dgm:spPr/>
      <dgm:t>
        <a:bodyPr anchor="t"/>
        <a:lstStyle/>
        <a:p>
          <a:pPr algn="l"/>
          <a:r>
            <a:rPr lang="en-US" sz="2200" b="1">
              <a:latin typeface="Arial "/>
            </a:rPr>
            <a:t>Negotiate in good faith (90 days) and prioritize affordability</a:t>
          </a:r>
        </a:p>
      </dgm:t>
    </dgm:pt>
    <dgm:pt modelId="{99EF2A2A-1E8F-4F5A-9DA7-4721D8E29F9E}" type="parTrans" cxnId="{6AD9B258-C852-4597-AFA4-AA91569FEC08}">
      <dgm:prSet/>
      <dgm:spPr/>
      <dgm:t>
        <a:bodyPr/>
        <a:lstStyle/>
        <a:p>
          <a:endParaRPr lang="en-US">
            <a:latin typeface="Arial "/>
          </a:endParaRPr>
        </a:p>
      </dgm:t>
    </dgm:pt>
    <dgm:pt modelId="{EA09CB1E-6154-48C6-998D-6E6D2DB77CE9}" type="sibTrans" cxnId="{6AD9B258-C852-4597-AFA4-AA91569FEC08}">
      <dgm:prSet/>
      <dgm:spPr/>
      <dgm:t>
        <a:bodyPr/>
        <a:lstStyle/>
        <a:p>
          <a:endParaRPr lang="en-US">
            <a:latin typeface="Arial "/>
          </a:endParaRPr>
        </a:p>
      </dgm:t>
    </dgm:pt>
    <dgm:pt modelId="{91756978-3A80-4B26-8B9B-D78F3D545D55}">
      <dgm:prSet phldrT="[Text]" custT="1"/>
      <dgm:spPr/>
      <dgm:t>
        <a:bodyPr anchor="t"/>
        <a:lstStyle/>
        <a:p>
          <a:pPr algn="l"/>
          <a:r>
            <a:rPr lang="en-US" sz="2200" b="1">
              <a:latin typeface="Arial "/>
            </a:rPr>
            <a:t>Send proposed disposition to HCD for review</a:t>
          </a:r>
        </a:p>
      </dgm:t>
    </dgm:pt>
    <dgm:pt modelId="{20AF173F-F659-47C2-9309-8679658AB99F}" type="parTrans" cxnId="{1027B3EF-3FB5-42D0-A9CF-0AB8D62549C9}">
      <dgm:prSet/>
      <dgm:spPr/>
      <dgm:t>
        <a:bodyPr/>
        <a:lstStyle/>
        <a:p>
          <a:endParaRPr lang="en-US">
            <a:latin typeface="Arial "/>
          </a:endParaRPr>
        </a:p>
      </dgm:t>
    </dgm:pt>
    <dgm:pt modelId="{D55F72A7-AC31-4693-97BC-BEE3482250DF}" type="sibTrans" cxnId="{1027B3EF-3FB5-42D0-A9CF-0AB8D62549C9}">
      <dgm:prSet/>
      <dgm:spPr/>
      <dgm:t>
        <a:bodyPr/>
        <a:lstStyle/>
        <a:p>
          <a:endParaRPr lang="en-US">
            <a:latin typeface="Arial "/>
          </a:endParaRPr>
        </a:p>
      </dgm:t>
    </dgm:pt>
    <dgm:pt modelId="{7FDA414A-5324-47D7-B218-B2108C93990B}">
      <dgm:prSet phldrT="[Text]" custT="1"/>
      <dgm:spPr/>
      <dgm:t>
        <a:bodyPr anchor="t"/>
        <a:lstStyle/>
        <a:p>
          <a:pPr algn="l"/>
          <a:r>
            <a:rPr lang="en-US" sz="2200" b="1">
              <a:latin typeface="Arial "/>
            </a:rPr>
            <a:t>Address HCD’s findings</a:t>
          </a:r>
        </a:p>
      </dgm:t>
    </dgm:pt>
    <dgm:pt modelId="{392C5ACF-99EC-45BA-BAE3-5F3502EB4EB6}" type="parTrans" cxnId="{E659C989-E97B-4B7B-BC9D-A304C1B121B1}">
      <dgm:prSet/>
      <dgm:spPr/>
      <dgm:t>
        <a:bodyPr/>
        <a:lstStyle/>
        <a:p>
          <a:endParaRPr lang="en-US">
            <a:latin typeface="Arial "/>
          </a:endParaRPr>
        </a:p>
      </dgm:t>
    </dgm:pt>
    <dgm:pt modelId="{20DC0E43-E547-4B26-B0FD-8BB0E51D1586}" type="sibTrans" cxnId="{E659C989-E97B-4B7B-BC9D-A304C1B121B1}">
      <dgm:prSet/>
      <dgm:spPr/>
      <dgm:t>
        <a:bodyPr/>
        <a:lstStyle/>
        <a:p>
          <a:endParaRPr lang="en-US">
            <a:latin typeface="Arial "/>
          </a:endParaRPr>
        </a:p>
      </dgm:t>
    </dgm:pt>
    <dgm:pt modelId="{CC34CBFD-008A-42E6-8054-D77D0420CBAC}">
      <dgm:prSet phldrT="[Text]" custT="1"/>
      <dgm:spPr/>
      <dgm:t>
        <a:bodyPr anchor="t"/>
        <a:lstStyle/>
        <a:p>
          <a:pPr algn="l"/>
          <a:r>
            <a:rPr lang="en-US" sz="2200" b="1">
              <a:latin typeface="Arial "/>
            </a:rPr>
            <a:t>Dispose of the land</a:t>
          </a:r>
        </a:p>
      </dgm:t>
    </dgm:pt>
    <dgm:pt modelId="{4446C522-7C9F-489F-ADBC-9A6F36A34E5D}" type="parTrans" cxnId="{BA78EAAC-0E1F-46CE-A46C-4E74250C6CCC}">
      <dgm:prSet/>
      <dgm:spPr/>
      <dgm:t>
        <a:bodyPr/>
        <a:lstStyle/>
        <a:p>
          <a:endParaRPr lang="en-US">
            <a:latin typeface="Arial "/>
          </a:endParaRPr>
        </a:p>
      </dgm:t>
    </dgm:pt>
    <dgm:pt modelId="{C1BBEE58-6B5A-4A86-9C4F-B2A72ACD820B}" type="sibTrans" cxnId="{BA78EAAC-0E1F-46CE-A46C-4E74250C6CCC}">
      <dgm:prSet/>
      <dgm:spPr/>
      <dgm:t>
        <a:bodyPr/>
        <a:lstStyle/>
        <a:p>
          <a:endParaRPr lang="en-US">
            <a:latin typeface="Arial "/>
          </a:endParaRPr>
        </a:p>
      </dgm:t>
    </dgm:pt>
    <dgm:pt modelId="{66A87C1C-6EDD-4D53-BD71-47A3524AB7D0}" type="pres">
      <dgm:prSet presAssocID="{B3E2C3AE-690F-40B0-A5CF-0BABE026A73B}" presName="Name0" presStyleCnt="0">
        <dgm:presLayoutVars>
          <dgm:dir/>
          <dgm:resizeHandles val="exact"/>
        </dgm:presLayoutVars>
      </dgm:prSet>
      <dgm:spPr/>
    </dgm:pt>
    <dgm:pt modelId="{FA6D3567-65E8-4050-8257-040D46CD6796}" type="pres">
      <dgm:prSet presAssocID="{098FD580-FA92-445A-88CC-1D634EA2A17A}" presName="node" presStyleLbl="node1" presStyleIdx="0" presStyleCnt="6">
        <dgm:presLayoutVars>
          <dgm:bulletEnabled val="1"/>
        </dgm:presLayoutVars>
      </dgm:prSet>
      <dgm:spPr/>
    </dgm:pt>
    <dgm:pt modelId="{49B5E77D-1627-4A25-82C8-3B3DFAA6A5E1}" type="pres">
      <dgm:prSet presAssocID="{41DB4EBF-EBDE-41F1-910B-D8528C628853}" presName="sibTrans" presStyleLbl="sibTrans1D1" presStyleIdx="0" presStyleCnt="5"/>
      <dgm:spPr/>
    </dgm:pt>
    <dgm:pt modelId="{169A3721-E004-46E2-AF0B-21D755B8AB27}" type="pres">
      <dgm:prSet presAssocID="{41DB4EBF-EBDE-41F1-910B-D8528C628853}" presName="connectorText" presStyleLbl="sibTrans1D1" presStyleIdx="0" presStyleCnt="5"/>
      <dgm:spPr/>
    </dgm:pt>
    <dgm:pt modelId="{6BCD268D-2F05-4FD1-9FD5-6D9594671B4E}" type="pres">
      <dgm:prSet presAssocID="{35DE3122-8FAA-43D7-B04B-ACD4003EC1C3}" presName="node" presStyleLbl="node1" presStyleIdx="1" presStyleCnt="6">
        <dgm:presLayoutVars>
          <dgm:bulletEnabled val="1"/>
        </dgm:presLayoutVars>
      </dgm:prSet>
      <dgm:spPr/>
    </dgm:pt>
    <dgm:pt modelId="{4E6EBC48-0F33-4F01-BCDE-9C6BCB6631AB}" type="pres">
      <dgm:prSet presAssocID="{A8FEE970-A303-4F25-BBDF-03F236186D5D}" presName="sibTrans" presStyleLbl="sibTrans1D1" presStyleIdx="1" presStyleCnt="5"/>
      <dgm:spPr/>
    </dgm:pt>
    <dgm:pt modelId="{1CF98717-5FFC-445C-BCFD-11991D9DE3D8}" type="pres">
      <dgm:prSet presAssocID="{A8FEE970-A303-4F25-BBDF-03F236186D5D}" presName="connectorText" presStyleLbl="sibTrans1D1" presStyleIdx="1" presStyleCnt="5"/>
      <dgm:spPr/>
    </dgm:pt>
    <dgm:pt modelId="{64F38BE7-6660-4317-8DCF-2A529E648B4A}" type="pres">
      <dgm:prSet presAssocID="{450A66C5-D929-4887-B86A-46F947196E19}" presName="node" presStyleLbl="node1" presStyleIdx="2" presStyleCnt="6">
        <dgm:presLayoutVars>
          <dgm:bulletEnabled val="1"/>
        </dgm:presLayoutVars>
      </dgm:prSet>
      <dgm:spPr/>
    </dgm:pt>
    <dgm:pt modelId="{C44D79FB-E7C3-4EF2-91A9-277D246AF088}" type="pres">
      <dgm:prSet presAssocID="{EA09CB1E-6154-48C6-998D-6E6D2DB77CE9}" presName="sibTrans" presStyleLbl="sibTrans1D1" presStyleIdx="2" presStyleCnt="5"/>
      <dgm:spPr/>
    </dgm:pt>
    <dgm:pt modelId="{9F7B3DAC-CC24-4AD2-85F3-D27F1D7F4664}" type="pres">
      <dgm:prSet presAssocID="{EA09CB1E-6154-48C6-998D-6E6D2DB77CE9}" presName="connectorText" presStyleLbl="sibTrans1D1" presStyleIdx="2" presStyleCnt="5"/>
      <dgm:spPr/>
    </dgm:pt>
    <dgm:pt modelId="{2541C154-17CA-47FF-96D2-C30C4ECF7E26}" type="pres">
      <dgm:prSet presAssocID="{91756978-3A80-4B26-8B9B-D78F3D545D55}" presName="node" presStyleLbl="node1" presStyleIdx="3" presStyleCnt="6">
        <dgm:presLayoutVars>
          <dgm:bulletEnabled val="1"/>
        </dgm:presLayoutVars>
      </dgm:prSet>
      <dgm:spPr/>
    </dgm:pt>
    <dgm:pt modelId="{92E8C67D-AC52-482A-A555-60032B3F76E1}" type="pres">
      <dgm:prSet presAssocID="{D55F72A7-AC31-4693-97BC-BEE3482250DF}" presName="sibTrans" presStyleLbl="sibTrans1D1" presStyleIdx="3" presStyleCnt="5"/>
      <dgm:spPr/>
    </dgm:pt>
    <dgm:pt modelId="{EC9AA03D-20B4-4AE6-9CF0-3B27AD7B02DB}" type="pres">
      <dgm:prSet presAssocID="{D55F72A7-AC31-4693-97BC-BEE3482250DF}" presName="connectorText" presStyleLbl="sibTrans1D1" presStyleIdx="3" presStyleCnt="5"/>
      <dgm:spPr/>
    </dgm:pt>
    <dgm:pt modelId="{DFB9C49F-C037-42AF-A810-009EFDA9F8C1}" type="pres">
      <dgm:prSet presAssocID="{7FDA414A-5324-47D7-B218-B2108C93990B}" presName="node" presStyleLbl="node1" presStyleIdx="4" presStyleCnt="6">
        <dgm:presLayoutVars>
          <dgm:bulletEnabled val="1"/>
        </dgm:presLayoutVars>
      </dgm:prSet>
      <dgm:spPr/>
    </dgm:pt>
    <dgm:pt modelId="{C6872635-AE4A-4943-ACEA-3D71E8632845}" type="pres">
      <dgm:prSet presAssocID="{20DC0E43-E547-4B26-B0FD-8BB0E51D1586}" presName="sibTrans" presStyleLbl="sibTrans1D1" presStyleIdx="4" presStyleCnt="5"/>
      <dgm:spPr/>
    </dgm:pt>
    <dgm:pt modelId="{7CFD0132-AF5E-4CCB-AF8A-D95F5052159F}" type="pres">
      <dgm:prSet presAssocID="{20DC0E43-E547-4B26-B0FD-8BB0E51D1586}" presName="connectorText" presStyleLbl="sibTrans1D1" presStyleIdx="4" presStyleCnt="5"/>
      <dgm:spPr/>
    </dgm:pt>
    <dgm:pt modelId="{7C4A5D87-F5A3-4C17-9C75-80361B9F5EF6}" type="pres">
      <dgm:prSet presAssocID="{CC34CBFD-008A-42E6-8054-D77D0420CBAC}" presName="node" presStyleLbl="node1" presStyleIdx="5" presStyleCnt="6">
        <dgm:presLayoutVars>
          <dgm:bulletEnabled val="1"/>
        </dgm:presLayoutVars>
      </dgm:prSet>
      <dgm:spPr/>
    </dgm:pt>
  </dgm:ptLst>
  <dgm:cxnLst>
    <dgm:cxn modelId="{2B988601-A193-48C4-944B-73D1D392F87E}" srcId="{B3E2C3AE-690F-40B0-A5CF-0BABE026A73B}" destId="{35DE3122-8FAA-43D7-B04B-ACD4003EC1C3}" srcOrd="1" destOrd="0" parTransId="{1EC43766-3AE4-4D35-8C95-57F5A64A6CAF}" sibTransId="{A8FEE970-A303-4F25-BBDF-03F236186D5D}"/>
    <dgm:cxn modelId="{5FAC8710-46D2-48AC-8C67-CABAEFB2BA9E}" type="presOf" srcId="{450A66C5-D929-4887-B86A-46F947196E19}" destId="{64F38BE7-6660-4317-8DCF-2A529E648B4A}" srcOrd="0" destOrd="0" presId="urn:microsoft.com/office/officeart/2005/8/layout/bProcess3"/>
    <dgm:cxn modelId="{43EBA81A-7EB7-40EE-AC16-98E12ACEA843}" type="presOf" srcId="{CC34CBFD-008A-42E6-8054-D77D0420CBAC}" destId="{7C4A5D87-F5A3-4C17-9C75-80361B9F5EF6}" srcOrd="0" destOrd="0" presId="urn:microsoft.com/office/officeart/2005/8/layout/bProcess3"/>
    <dgm:cxn modelId="{8469DE23-C770-44B0-ACA4-F501F7B7391B}" type="presOf" srcId="{7FDA414A-5324-47D7-B218-B2108C93990B}" destId="{DFB9C49F-C037-42AF-A810-009EFDA9F8C1}" srcOrd="0" destOrd="0" presId="urn:microsoft.com/office/officeart/2005/8/layout/bProcess3"/>
    <dgm:cxn modelId="{D3D4592D-7FC6-45AA-AAAD-0A1FAB390A32}" type="presOf" srcId="{A8FEE970-A303-4F25-BBDF-03F236186D5D}" destId="{1CF98717-5FFC-445C-BCFD-11991D9DE3D8}" srcOrd="1" destOrd="0" presId="urn:microsoft.com/office/officeart/2005/8/layout/bProcess3"/>
    <dgm:cxn modelId="{53266032-C1B6-4ED8-A148-0409B4BF4BE3}" type="presOf" srcId="{D55F72A7-AC31-4693-97BC-BEE3482250DF}" destId="{92E8C67D-AC52-482A-A555-60032B3F76E1}" srcOrd="0" destOrd="0" presId="urn:microsoft.com/office/officeart/2005/8/layout/bProcess3"/>
    <dgm:cxn modelId="{C773845F-7BA7-4A4D-AA12-EBEAD7EB9C93}" type="presOf" srcId="{098FD580-FA92-445A-88CC-1D634EA2A17A}" destId="{FA6D3567-65E8-4050-8257-040D46CD6796}" srcOrd="0" destOrd="0" presId="urn:microsoft.com/office/officeart/2005/8/layout/bProcess3"/>
    <dgm:cxn modelId="{BFBA6843-A0E5-4058-920B-F9C61D0FB090}" type="presOf" srcId="{D55F72A7-AC31-4693-97BC-BEE3482250DF}" destId="{EC9AA03D-20B4-4AE6-9CF0-3B27AD7B02DB}" srcOrd="1" destOrd="0" presId="urn:microsoft.com/office/officeart/2005/8/layout/bProcess3"/>
    <dgm:cxn modelId="{E87C5445-4A6E-4268-A9CE-487035C85589}" type="presOf" srcId="{B3E2C3AE-690F-40B0-A5CF-0BABE026A73B}" destId="{66A87C1C-6EDD-4D53-BD71-47A3524AB7D0}" srcOrd="0" destOrd="0" presId="urn:microsoft.com/office/officeart/2005/8/layout/bProcess3"/>
    <dgm:cxn modelId="{6AD9B258-C852-4597-AFA4-AA91569FEC08}" srcId="{B3E2C3AE-690F-40B0-A5CF-0BABE026A73B}" destId="{450A66C5-D929-4887-B86A-46F947196E19}" srcOrd="2" destOrd="0" parTransId="{99EF2A2A-1E8F-4F5A-9DA7-4721D8E29F9E}" sibTransId="{EA09CB1E-6154-48C6-998D-6E6D2DB77CE9}"/>
    <dgm:cxn modelId="{79E9C680-1237-4CA2-8131-5166617B2827}" type="presOf" srcId="{EA09CB1E-6154-48C6-998D-6E6D2DB77CE9}" destId="{9F7B3DAC-CC24-4AD2-85F3-D27F1D7F4664}" srcOrd="1" destOrd="0" presId="urn:microsoft.com/office/officeart/2005/8/layout/bProcess3"/>
    <dgm:cxn modelId="{E659C989-E97B-4B7B-BC9D-A304C1B121B1}" srcId="{B3E2C3AE-690F-40B0-A5CF-0BABE026A73B}" destId="{7FDA414A-5324-47D7-B218-B2108C93990B}" srcOrd="4" destOrd="0" parTransId="{392C5ACF-99EC-45BA-BAE3-5F3502EB4EB6}" sibTransId="{20DC0E43-E547-4B26-B0FD-8BB0E51D1586}"/>
    <dgm:cxn modelId="{36FA4E8E-D88F-4F9D-9B02-9492E1AE0702}" type="presOf" srcId="{EA09CB1E-6154-48C6-998D-6E6D2DB77CE9}" destId="{C44D79FB-E7C3-4EF2-91A9-277D246AF088}" srcOrd="0" destOrd="0" presId="urn:microsoft.com/office/officeart/2005/8/layout/bProcess3"/>
    <dgm:cxn modelId="{27645491-EB51-4DE1-ADC8-4914E1722892}" type="presOf" srcId="{20DC0E43-E547-4B26-B0FD-8BB0E51D1586}" destId="{7CFD0132-AF5E-4CCB-AF8A-D95F5052159F}" srcOrd="1" destOrd="0" presId="urn:microsoft.com/office/officeart/2005/8/layout/bProcess3"/>
    <dgm:cxn modelId="{2C521B98-3BD7-441C-BA23-97F69F160B39}" type="presOf" srcId="{41DB4EBF-EBDE-41F1-910B-D8528C628853}" destId="{169A3721-E004-46E2-AF0B-21D755B8AB27}" srcOrd="1" destOrd="0" presId="urn:microsoft.com/office/officeart/2005/8/layout/bProcess3"/>
    <dgm:cxn modelId="{BBB0379D-E2B8-4D5D-AC96-E98205A3EBBF}" type="presOf" srcId="{91756978-3A80-4B26-8B9B-D78F3D545D55}" destId="{2541C154-17CA-47FF-96D2-C30C4ECF7E26}" srcOrd="0" destOrd="0" presId="urn:microsoft.com/office/officeart/2005/8/layout/bProcess3"/>
    <dgm:cxn modelId="{BA78EAAC-0E1F-46CE-A46C-4E74250C6CCC}" srcId="{B3E2C3AE-690F-40B0-A5CF-0BABE026A73B}" destId="{CC34CBFD-008A-42E6-8054-D77D0420CBAC}" srcOrd="5" destOrd="0" parTransId="{4446C522-7C9F-489F-ADBC-9A6F36A34E5D}" sibTransId="{C1BBEE58-6B5A-4A86-9C4F-B2A72ACD820B}"/>
    <dgm:cxn modelId="{268248B9-2982-44C2-AF52-0200E5A2DB9F}" srcId="{B3E2C3AE-690F-40B0-A5CF-0BABE026A73B}" destId="{098FD580-FA92-445A-88CC-1D634EA2A17A}" srcOrd="0" destOrd="0" parTransId="{D6AC7D0B-9FEB-4774-955F-E25296426999}" sibTransId="{41DB4EBF-EBDE-41F1-910B-D8528C628853}"/>
    <dgm:cxn modelId="{EF9760E9-BA19-44CE-AE0D-A9B0B7E5AA8B}" type="presOf" srcId="{A8FEE970-A303-4F25-BBDF-03F236186D5D}" destId="{4E6EBC48-0F33-4F01-BCDE-9C6BCB6631AB}" srcOrd="0" destOrd="0" presId="urn:microsoft.com/office/officeart/2005/8/layout/bProcess3"/>
    <dgm:cxn modelId="{1027B3EF-3FB5-42D0-A9CF-0AB8D62549C9}" srcId="{B3E2C3AE-690F-40B0-A5CF-0BABE026A73B}" destId="{91756978-3A80-4B26-8B9B-D78F3D545D55}" srcOrd="3" destOrd="0" parTransId="{20AF173F-F659-47C2-9309-8679658AB99F}" sibTransId="{D55F72A7-AC31-4693-97BC-BEE3482250DF}"/>
    <dgm:cxn modelId="{D24E0AF0-056B-4FEE-8258-86E4C171F183}" type="presOf" srcId="{41DB4EBF-EBDE-41F1-910B-D8528C628853}" destId="{49B5E77D-1627-4A25-82C8-3B3DFAA6A5E1}" srcOrd="0" destOrd="0" presId="urn:microsoft.com/office/officeart/2005/8/layout/bProcess3"/>
    <dgm:cxn modelId="{13680AF6-66AE-4D08-ABDF-176DED56E292}" type="presOf" srcId="{35DE3122-8FAA-43D7-B04B-ACD4003EC1C3}" destId="{6BCD268D-2F05-4FD1-9FD5-6D9594671B4E}" srcOrd="0" destOrd="0" presId="urn:microsoft.com/office/officeart/2005/8/layout/bProcess3"/>
    <dgm:cxn modelId="{BC10B8FF-2A45-4D15-9DB3-E3782D5AE056}" type="presOf" srcId="{20DC0E43-E547-4B26-B0FD-8BB0E51D1586}" destId="{C6872635-AE4A-4943-ACEA-3D71E8632845}" srcOrd="0" destOrd="0" presId="urn:microsoft.com/office/officeart/2005/8/layout/bProcess3"/>
    <dgm:cxn modelId="{C4E1BAC8-F552-4A14-808D-C42BD7AB4FC6}" type="presParOf" srcId="{66A87C1C-6EDD-4D53-BD71-47A3524AB7D0}" destId="{FA6D3567-65E8-4050-8257-040D46CD6796}" srcOrd="0" destOrd="0" presId="urn:microsoft.com/office/officeart/2005/8/layout/bProcess3"/>
    <dgm:cxn modelId="{CE618B12-5500-47FC-9031-E23547C112B2}" type="presParOf" srcId="{66A87C1C-6EDD-4D53-BD71-47A3524AB7D0}" destId="{49B5E77D-1627-4A25-82C8-3B3DFAA6A5E1}" srcOrd="1" destOrd="0" presId="urn:microsoft.com/office/officeart/2005/8/layout/bProcess3"/>
    <dgm:cxn modelId="{8A83EF20-0E06-4DE3-AD72-07490B898656}" type="presParOf" srcId="{49B5E77D-1627-4A25-82C8-3B3DFAA6A5E1}" destId="{169A3721-E004-46E2-AF0B-21D755B8AB27}" srcOrd="0" destOrd="0" presId="urn:microsoft.com/office/officeart/2005/8/layout/bProcess3"/>
    <dgm:cxn modelId="{40CC8AD3-CF19-447F-B5C2-14625BBB5FD8}" type="presParOf" srcId="{66A87C1C-6EDD-4D53-BD71-47A3524AB7D0}" destId="{6BCD268D-2F05-4FD1-9FD5-6D9594671B4E}" srcOrd="2" destOrd="0" presId="urn:microsoft.com/office/officeart/2005/8/layout/bProcess3"/>
    <dgm:cxn modelId="{06B16675-B925-44C7-BCFA-B69F672913D6}" type="presParOf" srcId="{66A87C1C-6EDD-4D53-BD71-47A3524AB7D0}" destId="{4E6EBC48-0F33-4F01-BCDE-9C6BCB6631AB}" srcOrd="3" destOrd="0" presId="urn:microsoft.com/office/officeart/2005/8/layout/bProcess3"/>
    <dgm:cxn modelId="{C94CF7C3-0C8B-4309-9598-4EB19B9B3B4D}" type="presParOf" srcId="{4E6EBC48-0F33-4F01-BCDE-9C6BCB6631AB}" destId="{1CF98717-5FFC-445C-BCFD-11991D9DE3D8}" srcOrd="0" destOrd="0" presId="urn:microsoft.com/office/officeart/2005/8/layout/bProcess3"/>
    <dgm:cxn modelId="{9BBABD40-D02B-43F6-AF0C-7EF35C98BE52}" type="presParOf" srcId="{66A87C1C-6EDD-4D53-BD71-47A3524AB7D0}" destId="{64F38BE7-6660-4317-8DCF-2A529E648B4A}" srcOrd="4" destOrd="0" presId="urn:microsoft.com/office/officeart/2005/8/layout/bProcess3"/>
    <dgm:cxn modelId="{3AB66B8C-ED87-4510-A9D1-A8FEF9B10354}" type="presParOf" srcId="{66A87C1C-6EDD-4D53-BD71-47A3524AB7D0}" destId="{C44D79FB-E7C3-4EF2-91A9-277D246AF088}" srcOrd="5" destOrd="0" presId="urn:microsoft.com/office/officeart/2005/8/layout/bProcess3"/>
    <dgm:cxn modelId="{A70B1917-E324-42CF-A67A-76C53C4FF76E}" type="presParOf" srcId="{C44D79FB-E7C3-4EF2-91A9-277D246AF088}" destId="{9F7B3DAC-CC24-4AD2-85F3-D27F1D7F4664}" srcOrd="0" destOrd="0" presId="urn:microsoft.com/office/officeart/2005/8/layout/bProcess3"/>
    <dgm:cxn modelId="{23F581E1-6344-46DE-9545-EE866B141C1C}" type="presParOf" srcId="{66A87C1C-6EDD-4D53-BD71-47A3524AB7D0}" destId="{2541C154-17CA-47FF-96D2-C30C4ECF7E26}" srcOrd="6" destOrd="0" presId="urn:microsoft.com/office/officeart/2005/8/layout/bProcess3"/>
    <dgm:cxn modelId="{BBB29B2B-F9DF-4BC0-B673-05F31BA1F29A}" type="presParOf" srcId="{66A87C1C-6EDD-4D53-BD71-47A3524AB7D0}" destId="{92E8C67D-AC52-482A-A555-60032B3F76E1}" srcOrd="7" destOrd="0" presId="urn:microsoft.com/office/officeart/2005/8/layout/bProcess3"/>
    <dgm:cxn modelId="{13EFFE92-1C71-45F9-ABD4-8AC330D65D1D}" type="presParOf" srcId="{92E8C67D-AC52-482A-A555-60032B3F76E1}" destId="{EC9AA03D-20B4-4AE6-9CF0-3B27AD7B02DB}" srcOrd="0" destOrd="0" presId="urn:microsoft.com/office/officeart/2005/8/layout/bProcess3"/>
    <dgm:cxn modelId="{BC0A20F1-CCFF-4C78-AAD4-18D48BE36545}" type="presParOf" srcId="{66A87C1C-6EDD-4D53-BD71-47A3524AB7D0}" destId="{DFB9C49F-C037-42AF-A810-009EFDA9F8C1}" srcOrd="8" destOrd="0" presId="urn:microsoft.com/office/officeart/2005/8/layout/bProcess3"/>
    <dgm:cxn modelId="{8D4D797D-FF22-408A-A3C5-5D3CB69CADDA}" type="presParOf" srcId="{66A87C1C-6EDD-4D53-BD71-47A3524AB7D0}" destId="{C6872635-AE4A-4943-ACEA-3D71E8632845}" srcOrd="9" destOrd="0" presId="urn:microsoft.com/office/officeart/2005/8/layout/bProcess3"/>
    <dgm:cxn modelId="{E2B42D0D-3718-4293-BD02-F41B78DE3549}" type="presParOf" srcId="{C6872635-AE4A-4943-ACEA-3D71E8632845}" destId="{7CFD0132-AF5E-4CCB-AF8A-D95F5052159F}" srcOrd="0" destOrd="0" presId="urn:microsoft.com/office/officeart/2005/8/layout/bProcess3"/>
    <dgm:cxn modelId="{93344BCC-9F62-47C8-ADD7-8C9FFFBFFA0B}" type="presParOf" srcId="{66A87C1C-6EDD-4D53-BD71-47A3524AB7D0}" destId="{7C4A5D87-F5A3-4C17-9C75-80361B9F5EF6}"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A6034A-9347-4645-A1F4-C2414DEAA85C}" type="doc">
      <dgm:prSet loTypeId="urn:microsoft.com/office/officeart/2005/8/layout/matrix1" loCatId="matrix" qsTypeId="urn:microsoft.com/office/officeart/2005/8/quickstyle/simple1" qsCatId="simple" csTypeId="urn:microsoft.com/office/officeart/2005/8/colors/accent0_3" csCatId="mainScheme" phldr="1"/>
      <dgm:spPr/>
      <dgm:t>
        <a:bodyPr/>
        <a:lstStyle/>
        <a:p>
          <a:endParaRPr lang="en-US"/>
        </a:p>
      </dgm:t>
    </dgm:pt>
    <dgm:pt modelId="{6B5DF07D-E7CC-4703-B2A9-82260F3227BC}">
      <dgm:prSet phldrT="[Text]" custT="1"/>
      <dgm:spPr/>
      <dgm:t>
        <a:bodyPr/>
        <a:lstStyle/>
        <a:p>
          <a:pPr algn="ctr"/>
          <a:r>
            <a:rPr lang="en-US" sz="2000" b="1">
              <a:solidFill>
                <a:schemeClr val="accent6"/>
              </a:solidFill>
              <a:latin typeface="Arial "/>
            </a:rPr>
            <a:t>Exemptions from </a:t>
          </a:r>
          <a:br>
            <a:rPr lang="en-US" sz="2000" b="1">
              <a:solidFill>
                <a:schemeClr val="accent6"/>
              </a:solidFill>
              <a:latin typeface="Arial "/>
            </a:rPr>
          </a:br>
          <a:r>
            <a:rPr lang="en-US" sz="2000" b="1">
              <a:solidFill>
                <a:schemeClr val="accent6"/>
              </a:solidFill>
              <a:latin typeface="Arial "/>
            </a:rPr>
            <a:t>standard SLA process </a:t>
          </a:r>
        </a:p>
        <a:p>
          <a:pPr algn="ctr"/>
          <a:r>
            <a:rPr lang="en-US" sz="1600" b="0" i="1">
              <a:solidFill>
                <a:schemeClr val="accent6"/>
              </a:solidFill>
              <a:latin typeface="Arial "/>
            </a:rPr>
            <a:t>Still requires HCD review and other requirements</a:t>
          </a:r>
        </a:p>
      </dgm:t>
    </dgm:pt>
    <dgm:pt modelId="{78E3A177-9501-4A1F-A5E2-7B7751F014F1}" type="parTrans" cxnId="{23AD3D47-6738-44CA-9A42-0AA61C433458}">
      <dgm:prSet/>
      <dgm:spPr/>
      <dgm:t>
        <a:bodyPr/>
        <a:lstStyle/>
        <a:p>
          <a:endParaRPr lang="en-US">
            <a:latin typeface="Arial "/>
          </a:endParaRPr>
        </a:p>
      </dgm:t>
    </dgm:pt>
    <dgm:pt modelId="{5696FDC9-61F0-4E75-9293-432ACBDA71E2}" type="sibTrans" cxnId="{23AD3D47-6738-44CA-9A42-0AA61C433458}">
      <dgm:prSet/>
      <dgm:spPr/>
      <dgm:t>
        <a:bodyPr/>
        <a:lstStyle/>
        <a:p>
          <a:endParaRPr lang="en-US">
            <a:latin typeface="Arial "/>
          </a:endParaRPr>
        </a:p>
      </dgm:t>
    </dgm:pt>
    <dgm:pt modelId="{50EC0387-C806-4AE7-A8F5-E17B727BD7C7}">
      <dgm:prSet phldrT="[Text]" custT="1"/>
      <dgm:spPr/>
      <dgm:t>
        <a:bodyPr/>
        <a:lstStyle/>
        <a:p>
          <a:pPr algn="ctr">
            <a:buNone/>
          </a:pPr>
          <a:r>
            <a:rPr lang="en-US" sz="1800" b="1">
              <a:latin typeface="Arial "/>
            </a:rPr>
            <a:t>“</a:t>
          </a:r>
        </a:p>
        <a:p>
          <a:pPr algn="ctr">
            <a:buNone/>
          </a:pPr>
          <a:r>
            <a:rPr lang="en-US" sz="1800" b="1">
              <a:latin typeface="Arial "/>
            </a:rPr>
            <a:t>“Grandfathering”</a:t>
          </a:r>
          <a:br>
            <a:rPr lang="en-US" sz="1600" b="1">
              <a:latin typeface="Arial "/>
            </a:rPr>
          </a:br>
          <a:endParaRPr lang="en-US" sz="1600" b="1">
            <a:latin typeface="Arial "/>
          </a:endParaRPr>
        </a:p>
        <a:p>
          <a:pPr algn="l">
            <a:buAutoNum type="arabicParenR"/>
          </a:pPr>
          <a:r>
            <a:rPr lang="en-US" sz="1600">
              <a:latin typeface="Arial "/>
            </a:rPr>
            <a:t>The version of the SLA in effect before 12/31/2019 applies if the local agency entered into an exclusive negotiating agreement or other legally binding agreement to dispose of property before a certain date</a:t>
          </a:r>
        </a:p>
      </dgm:t>
    </dgm:pt>
    <dgm:pt modelId="{4FFE58A6-9264-4B61-AA24-D65C99149F8F}" type="parTrans" cxnId="{AF9E4A34-2E5E-4674-A4A5-880695F1CF20}">
      <dgm:prSet/>
      <dgm:spPr/>
      <dgm:t>
        <a:bodyPr/>
        <a:lstStyle/>
        <a:p>
          <a:endParaRPr lang="en-US">
            <a:latin typeface="Arial "/>
          </a:endParaRPr>
        </a:p>
      </dgm:t>
    </dgm:pt>
    <dgm:pt modelId="{DEBF5288-3A85-4CC4-9698-693E4C7EAC1F}" type="sibTrans" cxnId="{AF9E4A34-2E5E-4674-A4A5-880695F1CF20}">
      <dgm:prSet/>
      <dgm:spPr/>
      <dgm:t>
        <a:bodyPr/>
        <a:lstStyle/>
        <a:p>
          <a:endParaRPr lang="en-US">
            <a:latin typeface="Arial "/>
          </a:endParaRPr>
        </a:p>
      </dgm:t>
    </dgm:pt>
    <dgm:pt modelId="{87276105-060C-45F8-A6A1-C4A55636FE29}">
      <dgm:prSet phldrT="[Text]" phldr="1"/>
      <dgm:spPr/>
      <dgm:t>
        <a:bodyPr/>
        <a:lstStyle/>
        <a:p>
          <a:endParaRPr lang="en-US">
            <a:latin typeface="Arial "/>
          </a:endParaRPr>
        </a:p>
      </dgm:t>
    </dgm:pt>
    <dgm:pt modelId="{2D1A89F6-BCA2-470F-8676-17E0250FA391}" type="parTrans" cxnId="{1B6EB72A-AB76-46FC-B738-32ADA3FF8427}">
      <dgm:prSet/>
      <dgm:spPr/>
      <dgm:t>
        <a:bodyPr/>
        <a:lstStyle/>
        <a:p>
          <a:endParaRPr lang="en-US">
            <a:latin typeface="Arial "/>
          </a:endParaRPr>
        </a:p>
      </dgm:t>
    </dgm:pt>
    <dgm:pt modelId="{D4741DFB-3748-4964-A6EB-346D38FFDF28}" type="sibTrans" cxnId="{1B6EB72A-AB76-46FC-B738-32ADA3FF8427}">
      <dgm:prSet/>
      <dgm:spPr/>
      <dgm:t>
        <a:bodyPr/>
        <a:lstStyle/>
        <a:p>
          <a:endParaRPr lang="en-US">
            <a:latin typeface="Arial "/>
          </a:endParaRPr>
        </a:p>
      </dgm:t>
    </dgm:pt>
    <dgm:pt modelId="{60CCD0B2-27DA-4E0A-B16C-FC8A6A6BD685}">
      <dgm:prSet phldrT="[Text]" phldr="1"/>
      <dgm:spPr/>
      <dgm:t>
        <a:bodyPr/>
        <a:lstStyle/>
        <a:p>
          <a:endParaRPr lang="en-US">
            <a:latin typeface="Arial "/>
          </a:endParaRPr>
        </a:p>
      </dgm:t>
    </dgm:pt>
    <dgm:pt modelId="{4F9D050E-EF10-4333-A4AD-50575143DF2C}" type="parTrans" cxnId="{86908228-F5EE-4F96-9CEE-753D9882C57D}">
      <dgm:prSet/>
      <dgm:spPr/>
      <dgm:t>
        <a:bodyPr/>
        <a:lstStyle/>
        <a:p>
          <a:endParaRPr lang="en-US">
            <a:latin typeface="Arial "/>
          </a:endParaRPr>
        </a:p>
      </dgm:t>
    </dgm:pt>
    <dgm:pt modelId="{AD0D0967-C190-403F-B5C6-F0DBD935A0F4}" type="sibTrans" cxnId="{86908228-F5EE-4F96-9CEE-753D9882C57D}">
      <dgm:prSet/>
      <dgm:spPr/>
      <dgm:t>
        <a:bodyPr/>
        <a:lstStyle/>
        <a:p>
          <a:endParaRPr lang="en-US">
            <a:latin typeface="Arial "/>
          </a:endParaRPr>
        </a:p>
      </dgm:t>
    </dgm:pt>
    <dgm:pt modelId="{ECAFFB34-F672-4B5A-B620-2F7F6DFF3755}">
      <dgm:prSet phldrT="[Text]" phldr="1"/>
      <dgm:spPr/>
      <dgm:t>
        <a:bodyPr/>
        <a:lstStyle/>
        <a:p>
          <a:endParaRPr lang="en-US">
            <a:latin typeface="Arial "/>
          </a:endParaRPr>
        </a:p>
      </dgm:t>
    </dgm:pt>
    <dgm:pt modelId="{09EF99A7-3675-4E80-ABB2-19DC2C9A0978}" type="parTrans" cxnId="{5ACF901A-3809-4A5E-AE15-18738247BECC}">
      <dgm:prSet/>
      <dgm:spPr/>
      <dgm:t>
        <a:bodyPr/>
        <a:lstStyle/>
        <a:p>
          <a:endParaRPr lang="en-US">
            <a:latin typeface="Arial "/>
          </a:endParaRPr>
        </a:p>
      </dgm:t>
    </dgm:pt>
    <dgm:pt modelId="{E011A48C-FF96-4A37-B28A-5E65950612C5}" type="sibTrans" cxnId="{5ACF901A-3809-4A5E-AE15-18738247BECC}">
      <dgm:prSet/>
      <dgm:spPr/>
      <dgm:t>
        <a:bodyPr/>
        <a:lstStyle/>
        <a:p>
          <a:endParaRPr lang="en-US">
            <a:latin typeface="Arial "/>
          </a:endParaRPr>
        </a:p>
      </dgm:t>
    </dgm:pt>
    <dgm:pt modelId="{74430F22-E8EF-4E46-8616-8DDF7BE5E9B2}">
      <dgm:prSet custT="1"/>
      <dgm:spPr/>
      <dgm:t>
        <a:bodyPr anchor="t"/>
        <a:lstStyle/>
        <a:p>
          <a:pPr algn="ctr"/>
          <a:r>
            <a:rPr lang="en-US" sz="1800" b="1">
              <a:latin typeface="Arial "/>
            </a:rPr>
            <a:t>Land for Affordable Housing</a:t>
          </a:r>
          <a:br>
            <a:rPr lang="en-US" sz="1600" b="1">
              <a:latin typeface="Arial "/>
            </a:rPr>
          </a:br>
          <a:endParaRPr lang="en-US" sz="1600" b="1">
            <a:latin typeface="Arial "/>
          </a:endParaRPr>
        </a:p>
        <a:p>
          <a:pPr algn="l"/>
          <a:r>
            <a:rPr lang="en-US" sz="1600">
              <a:latin typeface="Arial "/>
            </a:rPr>
            <a:t>Must meet certain criteria in the SLA</a:t>
          </a:r>
        </a:p>
      </dgm:t>
    </dgm:pt>
    <dgm:pt modelId="{1DD083C2-E0FF-4D42-8753-C790A61A6A0B}" type="parTrans" cxnId="{7D624A2D-0D10-4F6E-9EAE-8ACC661E034A}">
      <dgm:prSet/>
      <dgm:spPr/>
      <dgm:t>
        <a:bodyPr/>
        <a:lstStyle/>
        <a:p>
          <a:endParaRPr lang="en-US">
            <a:latin typeface="Arial "/>
          </a:endParaRPr>
        </a:p>
      </dgm:t>
    </dgm:pt>
    <dgm:pt modelId="{6F9ABFC4-F19C-4D3B-97F9-E53C6932634B}" type="sibTrans" cxnId="{7D624A2D-0D10-4F6E-9EAE-8ACC661E034A}">
      <dgm:prSet/>
      <dgm:spPr/>
      <dgm:t>
        <a:bodyPr/>
        <a:lstStyle/>
        <a:p>
          <a:endParaRPr lang="en-US">
            <a:latin typeface="Arial "/>
          </a:endParaRPr>
        </a:p>
      </dgm:t>
    </dgm:pt>
    <dgm:pt modelId="{B59E0A37-64BE-46BB-B5E3-F09E032E7C24}">
      <dgm:prSet custT="1"/>
      <dgm:spPr/>
      <dgm:t>
        <a:bodyPr anchor="b"/>
        <a:lstStyle/>
        <a:p>
          <a:pPr algn="l"/>
          <a:r>
            <a:rPr lang="en-US" sz="1800" b="1">
              <a:latin typeface="Arial "/>
            </a:rPr>
            <a:t>         </a:t>
          </a:r>
        </a:p>
        <a:p>
          <a:pPr algn="ctr"/>
          <a:r>
            <a:rPr lang="en-US" sz="1800" b="1">
              <a:latin typeface="Arial "/>
            </a:rPr>
            <a:t>Land dedicated for other public uses </a:t>
          </a:r>
          <a:br>
            <a:rPr lang="en-US" sz="1600" b="1">
              <a:latin typeface="Arial "/>
            </a:rPr>
          </a:br>
          <a:endParaRPr lang="en-US" sz="1600" b="1">
            <a:latin typeface="Arial "/>
          </a:endParaRPr>
        </a:p>
        <a:p>
          <a:pPr algn="l"/>
          <a:r>
            <a:rPr lang="en-US" sz="1600">
              <a:latin typeface="Arial "/>
            </a:rPr>
            <a:t>Land restricted for another use (parks, schools, etc.) transferred to federal/state government, land traded for other land to be used by the local agency, etc.</a:t>
          </a:r>
          <a:br>
            <a:rPr lang="en-US" sz="1600">
              <a:latin typeface="Arial "/>
            </a:rPr>
          </a:br>
          <a:endParaRPr lang="en-US" sz="1600">
            <a:latin typeface="Arial "/>
          </a:endParaRPr>
        </a:p>
      </dgm:t>
    </dgm:pt>
    <dgm:pt modelId="{EE5FBCDD-EE17-431B-9C05-7E8E8E4BCEDA}" type="parTrans" cxnId="{9DA63A45-BC9A-4C6D-9D78-3E688BD30209}">
      <dgm:prSet/>
      <dgm:spPr/>
      <dgm:t>
        <a:bodyPr/>
        <a:lstStyle/>
        <a:p>
          <a:endParaRPr lang="en-US">
            <a:latin typeface="Arial "/>
          </a:endParaRPr>
        </a:p>
      </dgm:t>
    </dgm:pt>
    <dgm:pt modelId="{D080B3F8-1E3E-45FE-A6B1-BC844D2FD3BB}" type="sibTrans" cxnId="{9DA63A45-BC9A-4C6D-9D78-3E688BD30209}">
      <dgm:prSet/>
      <dgm:spPr/>
      <dgm:t>
        <a:bodyPr/>
        <a:lstStyle/>
        <a:p>
          <a:endParaRPr lang="en-US">
            <a:latin typeface="Arial "/>
          </a:endParaRPr>
        </a:p>
      </dgm:t>
    </dgm:pt>
    <dgm:pt modelId="{488734CE-26CC-4633-A2B4-A3B3E5E306B1}">
      <dgm:prSet custT="1"/>
      <dgm:spPr/>
      <dgm:t>
        <a:bodyPr anchor="t"/>
        <a:lstStyle/>
        <a:p>
          <a:pPr algn="ctr"/>
          <a:r>
            <a:rPr lang="en-US" sz="1800" b="1">
              <a:latin typeface="Arial "/>
            </a:rPr>
            <a:t>Land not suitable for housing</a:t>
          </a:r>
        </a:p>
        <a:p>
          <a:pPr algn="l"/>
          <a:endParaRPr lang="en-US" sz="1600"/>
        </a:p>
        <a:p>
          <a:pPr algn="l"/>
          <a:r>
            <a:rPr lang="en-US" sz="1600"/>
            <a:t>Small parcels, former streets, parcels with legal restrictions that prohibit housing</a:t>
          </a:r>
        </a:p>
        <a:p>
          <a:pPr algn="ctr"/>
          <a:endParaRPr lang="en-US" sz="1800">
            <a:latin typeface="Arial "/>
          </a:endParaRPr>
        </a:p>
      </dgm:t>
    </dgm:pt>
    <dgm:pt modelId="{48DE084F-B47C-48C5-A909-933D73DEBDEB}" type="parTrans" cxnId="{F4CC699C-5416-4AB4-A0A0-93D845248152}">
      <dgm:prSet/>
      <dgm:spPr/>
      <dgm:t>
        <a:bodyPr/>
        <a:lstStyle/>
        <a:p>
          <a:endParaRPr lang="en-US">
            <a:latin typeface="Arial "/>
          </a:endParaRPr>
        </a:p>
      </dgm:t>
    </dgm:pt>
    <dgm:pt modelId="{77EF7996-66A6-4864-A0FA-AC332688841E}" type="sibTrans" cxnId="{F4CC699C-5416-4AB4-A0A0-93D845248152}">
      <dgm:prSet/>
      <dgm:spPr/>
      <dgm:t>
        <a:bodyPr/>
        <a:lstStyle/>
        <a:p>
          <a:endParaRPr lang="en-US">
            <a:latin typeface="Arial "/>
          </a:endParaRPr>
        </a:p>
      </dgm:t>
    </dgm:pt>
    <dgm:pt modelId="{95764D11-07D8-4805-9E54-11D7943553C8}" type="pres">
      <dgm:prSet presAssocID="{60A6034A-9347-4645-A1F4-C2414DEAA85C}" presName="diagram" presStyleCnt="0">
        <dgm:presLayoutVars>
          <dgm:chMax val="1"/>
          <dgm:dir/>
          <dgm:animLvl val="ctr"/>
          <dgm:resizeHandles val="exact"/>
        </dgm:presLayoutVars>
      </dgm:prSet>
      <dgm:spPr/>
    </dgm:pt>
    <dgm:pt modelId="{89F8C042-9ADC-46EA-8B20-C7FF816D1D43}" type="pres">
      <dgm:prSet presAssocID="{60A6034A-9347-4645-A1F4-C2414DEAA85C}" presName="matrix" presStyleCnt="0"/>
      <dgm:spPr/>
    </dgm:pt>
    <dgm:pt modelId="{816ACF71-E405-4918-AFEE-3564A861CC50}" type="pres">
      <dgm:prSet presAssocID="{60A6034A-9347-4645-A1F4-C2414DEAA85C}" presName="tile1" presStyleLbl="node1" presStyleIdx="0" presStyleCnt="4" custLinFactNeighborX="0"/>
      <dgm:spPr/>
    </dgm:pt>
    <dgm:pt modelId="{04FC4A0D-8DD6-472C-8BAD-6C34CFE82E33}" type="pres">
      <dgm:prSet presAssocID="{60A6034A-9347-4645-A1F4-C2414DEAA85C}" presName="tile1text" presStyleLbl="node1" presStyleIdx="0" presStyleCnt="4">
        <dgm:presLayoutVars>
          <dgm:chMax val="0"/>
          <dgm:chPref val="0"/>
          <dgm:bulletEnabled val="1"/>
        </dgm:presLayoutVars>
      </dgm:prSet>
      <dgm:spPr/>
    </dgm:pt>
    <dgm:pt modelId="{F6E6AF04-990B-4D28-8156-C1077FFAA807}" type="pres">
      <dgm:prSet presAssocID="{60A6034A-9347-4645-A1F4-C2414DEAA85C}" presName="tile2" presStyleLbl="node1" presStyleIdx="1" presStyleCnt="4"/>
      <dgm:spPr/>
    </dgm:pt>
    <dgm:pt modelId="{8717C28A-8E80-4433-94E3-661D472F22E2}" type="pres">
      <dgm:prSet presAssocID="{60A6034A-9347-4645-A1F4-C2414DEAA85C}" presName="tile2text" presStyleLbl="node1" presStyleIdx="1" presStyleCnt="4">
        <dgm:presLayoutVars>
          <dgm:chMax val="0"/>
          <dgm:chPref val="0"/>
          <dgm:bulletEnabled val="1"/>
        </dgm:presLayoutVars>
      </dgm:prSet>
      <dgm:spPr/>
    </dgm:pt>
    <dgm:pt modelId="{85942E98-35C6-4745-AA6D-C2B9CB35339C}" type="pres">
      <dgm:prSet presAssocID="{60A6034A-9347-4645-A1F4-C2414DEAA85C}" presName="tile3" presStyleLbl="node1" presStyleIdx="2" presStyleCnt="4"/>
      <dgm:spPr/>
    </dgm:pt>
    <dgm:pt modelId="{929837D1-1B84-4332-8CFA-A44320A1B3EC}" type="pres">
      <dgm:prSet presAssocID="{60A6034A-9347-4645-A1F4-C2414DEAA85C}" presName="tile3text" presStyleLbl="node1" presStyleIdx="2" presStyleCnt="4">
        <dgm:presLayoutVars>
          <dgm:chMax val="0"/>
          <dgm:chPref val="0"/>
          <dgm:bulletEnabled val="1"/>
        </dgm:presLayoutVars>
      </dgm:prSet>
      <dgm:spPr/>
    </dgm:pt>
    <dgm:pt modelId="{E6E533FA-A8A2-47B0-A351-1C53EEE60E47}" type="pres">
      <dgm:prSet presAssocID="{60A6034A-9347-4645-A1F4-C2414DEAA85C}" presName="tile4" presStyleLbl="node1" presStyleIdx="3" presStyleCnt="4"/>
      <dgm:spPr/>
    </dgm:pt>
    <dgm:pt modelId="{7F4DC44B-7ABD-4395-84D2-7BD86E16B63B}" type="pres">
      <dgm:prSet presAssocID="{60A6034A-9347-4645-A1F4-C2414DEAA85C}" presName="tile4text" presStyleLbl="node1" presStyleIdx="3" presStyleCnt="4">
        <dgm:presLayoutVars>
          <dgm:chMax val="0"/>
          <dgm:chPref val="0"/>
          <dgm:bulletEnabled val="1"/>
        </dgm:presLayoutVars>
      </dgm:prSet>
      <dgm:spPr/>
    </dgm:pt>
    <dgm:pt modelId="{3FB692A3-94E8-4CCE-BFE8-62F51BA24478}" type="pres">
      <dgm:prSet presAssocID="{60A6034A-9347-4645-A1F4-C2414DEAA85C}" presName="centerTile" presStyleLbl="fgShp" presStyleIdx="0" presStyleCnt="1" custScaleX="132597" custScaleY="94854" custLinFactNeighborX="0" custLinFactNeighborY="5938">
        <dgm:presLayoutVars>
          <dgm:chMax val="0"/>
          <dgm:chPref val="0"/>
        </dgm:presLayoutVars>
      </dgm:prSet>
      <dgm:spPr/>
    </dgm:pt>
  </dgm:ptLst>
  <dgm:cxnLst>
    <dgm:cxn modelId="{A9323405-FF90-4CCD-81E0-0E88C5F8AA83}" type="presOf" srcId="{B59E0A37-64BE-46BB-B5E3-F09E032E7C24}" destId="{929837D1-1B84-4332-8CFA-A44320A1B3EC}" srcOrd="1" destOrd="0" presId="urn:microsoft.com/office/officeart/2005/8/layout/matrix1"/>
    <dgm:cxn modelId="{45C21706-6584-42B7-8DF5-A44EE66ADF92}" type="presOf" srcId="{50EC0387-C806-4AE7-A8F5-E17B727BD7C7}" destId="{816ACF71-E405-4918-AFEE-3564A861CC50}" srcOrd="0" destOrd="0" presId="urn:microsoft.com/office/officeart/2005/8/layout/matrix1"/>
    <dgm:cxn modelId="{DEA9B817-4F0F-4FE5-8011-7DF414C89291}" type="presOf" srcId="{6B5DF07D-E7CC-4703-B2A9-82260F3227BC}" destId="{3FB692A3-94E8-4CCE-BFE8-62F51BA24478}" srcOrd="0" destOrd="0" presId="urn:microsoft.com/office/officeart/2005/8/layout/matrix1"/>
    <dgm:cxn modelId="{5ACF901A-3809-4A5E-AE15-18738247BECC}" srcId="{87276105-060C-45F8-A6A1-C4A55636FE29}" destId="{ECAFFB34-F672-4B5A-B620-2F7F6DFF3755}" srcOrd="1" destOrd="0" parTransId="{09EF99A7-3675-4E80-ABB2-19DC2C9A0978}" sibTransId="{E011A48C-FF96-4A37-B28A-5E65950612C5}"/>
    <dgm:cxn modelId="{86908228-F5EE-4F96-9CEE-753D9882C57D}" srcId="{87276105-060C-45F8-A6A1-C4A55636FE29}" destId="{60CCD0B2-27DA-4E0A-B16C-FC8A6A6BD685}" srcOrd="0" destOrd="0" parTransId="{4F9D050E-EF10-4333-A4AD-50575143DF2C}" sibTransId="{AD0D0967-C190-403F-B5C6-F0DBD935A0F4}"/>
    <dgm:cxn modelId="{1B6EB72A-AB76-46FC-B738-32ADA3FF8427}" srcId="{60A6034A-9347-4645-A1F4-C2414DEAA85C}" destId="{87276105-060C-45F8-A6A1-C4A55636FE29}" srcOrd="1" destOrd="0" parTransId="{2D1A89F6-BCA2-470F-8676-17E0250FA391}" sibTransId="{D4741DFB-3748-4964-A6EB-346D38FFDF28}"/>
    <dgm:cxn modelId="{7D624A2D-0D10-4F6E-9EAE-8ACC661E034A}" srcId="{6B5DF07D-E7CC-4703-B2A9-82260F3227BC}" destId="{74430F22-E8EF-4E46-8616-8DDF7BE5E9B2}" srcOrd="1" destOrd="0" parTransId="{1DD083C2-E0FF-4D42-8753-C790A61A6A0B}" sibTransId="{6F9ABFC4-F19C-4D3B-97F9-E53C6932634B}"/>
    <dgm:cxn modelId="{AF9E4A34-2E5E-4674-A4A5-880695F1CF20}" srcId="{6B5DF07D-E7CC-4703-B2A9-82260F3227BC}" destId="{50EC0387-C806-4AE7-A8F5-E17B727BD7C7}" srcOrd="0" destOrd="0" parTransId="{4FFE58A6-9264-4B61-AA24-D65C99149F8F}" sibTransId="{DEBF5288-3A85-4CC4-9698-693E4C7EAC1F}"/>
    <dgm:cxn modelId="{9FBF203A-C005-4C06-8585-D1A83D315641}" type="presOf" srcId="{60A6034A-9347-4645-A1F4-C2414DEAA85C}" destId="{95764D11-07D8-4805-9E54-11D7943553C8}" srcOrd="0" destOrd="0" presId="urn:microsoft.com/office/officeart/2005/8/layout/matrix1"/>
    <dgm:cxn modelId="{FAB87B3D-11F0-4D74-86D7-D9AA643BF2B1}" type="presOf" srcId="{74430F22-E8EF-4E46-8616-8DDF7BE5E9B2}" destId="{8717C28A-8E80-4433-94E3-661D472F22E2}" srcOrd="1" destOrd="0" presId="urn:microsoft.com/office/officeart/2005/8/layout/matrix1"/>
    <dgm:cxn modelId="{DA23135C-E010-404B-B377-97C995DBDD49}" type="presOf" srcId="{50EC0387-C806-4AE7-A8F5-E17B727BD7C7}" destId="{04FC4A0D-8DD6-472C-8BAD-6C34CFE82E33}" srcOrd="1" destOrd="0" presId="urn:microsoft.com/office/officeart/2005/8/layout/matrix1"/>
    <dgm:cxn modelId="{72ED2062-CC9E-4BCB-A35D-8EFB9A256204}" type="presOf" srcId="{488734CE-26CC-4633-A2B4-A3B3E5E306B1}" destId="{E6E533FA-A8A2-47B0-A351-1C53EEE60E47}" srcOrd="0" destOrd="0" presId="urn:microsoft.com/office/officeart/2005/8/layout/matrix1"/>
    <dgm:cxn modelId="{9DA63A45-BC9A-4C6D-9D78-3E688BD30209}" srcId="{6B5DF07D-E7CC-4703-B2A9-82260F3227BC}" destId="{B59E0A37-64BE-46BB-B5E3-F09E032E7C24}" srcOrd="2" destOrd="0" parTransId="{EE5FBCDD-EE17-431B-9C05-7E8E8E4BCEDA}" sibTransId="{D080B3F8-1E3E-45FE-A6B1-BC844D2FD3BB}"/>
    <dgm:cxn modelId="{23AD3D47-6738-44CA-9A42-0AA61C433458}" srcId="{60A6034A-9347-4645-A1F4-C2414DEAA85C}" destId="{6B5DF07D-E7CC-4703-B2A9-82260F3227BC}" srcOrd="0" destOrd="0" parTransId="{78E3A177-9501-4A1F-A5E2-7B7751F014F1}" sibTransId="{5696FDC9-61F0-4E75-9293-432ACBDA71E2}"/>
    <dgm:cxn modelId="{176D9147-5C42-4144-B7E8-0F3F94A3D8E8}" type="presOf" srcId="{488734CE-26CC-4633-A2B4-A3B3E5E306B1}" destId="{7F4DC44B-7ABD-4395-84D2-7BD86E16B63B}" srcOrd="1" destOrd="0" presId="urn:microsoft.com/office/officeart/2005/8/layout/matrix1"/>
    <dgm:cxn modelId="{337A646C-DC41-49A8-82F3-8F84F3B3CB42}" type="presOf" srcId="{74430F22-E8EF-4E46-8616-8DDF7BE5E9B2}" destId="{F6E6AF04-990B-4D28-8156-C1077FFAA807}" srcOrd="0" destOrd="0" presId="urn:microsoft.com/office/officeart/2005/8/layout/matrix1"/>
    <dgm:cxn modelId="{F4CC699C-5416-4AB4-A0A0-93D845248152}" srcId="{6B5DF07D-E7CC-4703-B2A9-82260F3227BC}" destId="{488734CE-26CC-4633-A2B4-A3B3E5E306B1}" srcOrd="3" destOrd="0" parTransId="{48DE084F-B47C-48C5-A909-933D73DEBDEB}" sibTransId="{77EF7996-66A6-4864-A0FA-AC332688841E}"/>
    <dgm:cxn modelId="{BDACDFA1-BD43-49F7-9BDF-51F637BDD829}" type="presOf" srcId="{B59E0A37-64BE-46BB-B5E3-F09E032E7C24}" destId="{85942E98-35C6-4745-AA6D-C2B9CB35339C}" srcOrd="0" destOrd="0" presId="urn:microsoft.com/office/officeart/2005/8/layout/matrix1"/>
    <dgm:cxn modelId="{F2720A41-DA6A-4788-92F3-7E87E159D9C6}" type="presParOf" srcId="{95764D11-07D8-4805-9E54-11D7943553C8}" destId="{89F8C042-9ADC-46EA-8B20-C7FF816D1D43}" srcOrd="0" destOrd="0" presId="urn:microsoft.com/office/officeart/2005/8/layout/matrix1"/>
    <dgm:cxn modelId="{44A2D8F3-E202-4BEF-8A2F-ED62EE3080DA}" type="presParOf" srcId="{89F8C042-9ADC-46EA-8B20-C7FF816D1D43}" destId="{816ACF71-E405-4918-AFEE-3564A861CC50}" srcOrd="0" destOrd="0" presId="urn:microsoft.com/office/officeart/2005/8/layout/matrix1"/>
    <dgm:cxn modelId="{644331D2-82CD-426C-9860-AF8EA1181B5B}" type="presParOf" srcId="{89F8C042-9ADC-46EA-8B20-C7FF816D1D43}" destId="{04FC4A0D-8DD6-472C-8BAD-6C34CFE82E33}" srcOrd="1" destOrd="0" presId="urn:microsoft.com/office/officeart/2005/8/layout/matrix1"/>
    <dgm:cxn modelId="{5D2913E0-C7D0-4B7E-BECB-2DD794AB62E2}" type="presParOf" srcId="{89F8C042-9ADC-46EA-8B20-C7FF816D1D43}" destId="{F6E6AF04-990B-4D28-8156-C1077FFAA807}" srcOrd="2" destOrd="0" presId="urn:microsoft.com/office/officeart/2005/8/layout/matrix1"/>
    <dgm:cxn modelId="{94FEFC88-D366-482E-AA06-D233B49F0494}" type="presParOf" srcId="{89F8C042-9ADC-46EA-8B20-C7FF816D1D43}" destId="{8717C28A-8E80-4433-94E3-661D472F22E2}" srcOrd="3" destOrd="0" presId="urn:microsoft.com/office/officeart/2005/8/layout/matrix1"/>
    <dgm:cxn modelId="{0A7B9884-63D1-42AB-BFBB-08D8AD673401}" type="presParOf" srcId="{89F8C042-9ADC-46EA-8B20-C7FF816D1D43}" destId="{85942E98-35C6-4745-AA6D-C2B9CB35339C}" srcOrd="4" destOrd="0" presId="urn:microsoft.com/office/officeart/2005/8/layout/matrix1"/>
    <dgm:cxn modelId="{7A783564-7A5F-4F52-80F1-33D6B33E021A}" type="presParOf" srcId="{89F8C042-9ADC-46EA-8B20-C7FF816D1D43}" destId="{929837D1-1B84-4332-8CFA-A44320A1B3EC}" srcOrd="5" destOrd="0" presId="urn:microsoft.com/office/officeart/2005/8/layout/matrix1"/>
    <dgm:cxn modelId="{2ADE8146-D014-43D7-9596-1D777C586BF0}" type="presParOf" srcId="{89F8C042-9ADC-46EA-8B20-C7FF816D1D43}" destId="{E6E533FA-A8A2-47B0-A351-1C53EEE60E47}" srcOrd="6" destOrd="0" presId="urn:microsoft.com/office/officeart/2005/8/layout/matrix1"/>
    <dgm:cxn modelId="{7F27C95D-0215-46D6-86E6-19DC7DFCA92D}" type="presParOf" srcId="{89F8C042-9ADC-46EA-8B20-C7FF816D1D43}" destId="{7F4DC44B-7ABD-4395-84D2-7BD86E16B63B}" srcOrd="7" destOrd="0" presId="urn:microsoft.com/office/officeart/2005/8/layout/matrix1"/>
    <dgm:cxn modelId="{15045001-1F03-40A4-A4BF-2B5AD26DA475}" type="presParOf" srcId="{95764D11-07D8-4805-9E54-11D7943553C8}" destId="{3FB692A3-94E8-4CCE-BFE8-62F51BA2447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52C957-AD26-4E8E-8080-D01EBF08DDDF}" type="doc">
      <dgm:prSet loTypeId="urn:microsoft.com/office/officeart/2005/8/layout/chevron2" loCatId="process" qsTypeId="urn:microsoft.com/office/officeart/2005/8/quickstyle/simple1" qsCatId="simple" csTypeId="urn:microsoft.com/office/officeart/2005/8/colors/colorful5" csCatId="colorful" phldr="1"/>
      <dgm:spPr/>
    </dgm:pt>
    <dgm:pt modelId="{7980FD29-E601-49E4-8D8B-B27D833CE079}">
      <dgm:prSet phldrT="[Text]"/>
      <dgm:spPr/>
      <dgm:t>
        <a:bodyPr/>
        <a:lstStyle/>
        <a:p>
          <a:endParaRPr lang="en-US">
            <a:solidFill>
              <a:schemeClr val="tx2"/>
            </a:solidFill>
          </a:endParaRPr>
        </a:p>
      </dgm:t>
    </dgm:pt>
    <dgm:pt modelId="{EC5C6DCB-D459-47D6-A635-93C48DE7E5AD}" type="parTrans" cxnId="{526B3A4F-5210-454A-994E-04D2C1D5E5E0}">
      <dgm:prSet/>
      <dgm:spPr/>
      <dgm:t>
        <a:bodyPr/>
        <a:lstStyle/>
        <a:p>
          <a:endParaRPr lang="en-US">
            <a:solidFill>
              <a:schemeClr val="tx2"/>
            </a:solidFill>
          </a:endParaRPr>
        </a:p>
      </dgm:t>
    </dgm:pt>
    <dgm:pt modelId="{34688648-C3B4-4613-B7C2-E551CB117645}" type="sibTrans" cxnId="{526B3A4F-5210-454A-994E-04D2C1D5E5E0}">
      <dgm:prSet/>
      <dgm:spPr/>
      <dgm:t>
        <a:bodyPr/>
        <a:lstStyle/>
        <a:p>
          <a:endParaRPr lang="en-US">
            <a:solidFill>
              <a:schemeClr val="tx2"/>
            </a:solidFill>
          </a:endParaRPr>
        </a:p>
      </dgm:t>
    </dgm:pt>
    <dgm:pt modelId="{72B7562A-EC43-494B-B497-7DC5DAFFEDF7}">
      <dgm:prSet phldrT="[Text]" custT="1"/>
      <dgm:spPr/>
      <dgm:t>
        <a:bodyPr/>
        <a:lstStyle/>
        <a:p>
          <a:pPr>
            <a:buNone/>
          </a:pPr>
          <a:r>
            <a:rPr lang="en-US" sz="2800">
              <a:solidFill>
                <a:schemeClr val="tx2"/>
              </a:solidFill>
              <a:latin typeface="Arial "/>
            </a:rPr>
            <a:t>Survey and catalogue the potential surplus properties</a:t>
          </a:r>
        </a:p>
      </dgm:t>
    </dgm:pt>
    <dgm:pt modelId="{55443A57-1B97-4F27-AC48-69F7D72EEFEF}" type="parTrans" cxnId="{8B42413A-BA0D-4CA0-954E-65EC370811D8}">
      <dgm:prSet/>
      <dgm:spPr/>
      <dgm:t>
        <a:bodyPr/>
        <a:lstStyle/>
        <a:p>
          <a:endParaRPr lang="en-US">
            <a:solidFill>
              <a:schemeClr val="tx2"/>
            </a:solidFill>
          </a:endParaRPr>
        </a:p>
      </dgm:t>
    </dgm:pt>
    <dgm:pt modelId="{47FB9D63-BED5-4501-9A32-515368DBFCE6}" type="sibTrans" cxnId="{8B42413A-BA0D-4CA0-954E-65EC370811D8}">
      <dgm:prSet/>
      <dgm:spPr/>
      <dgm:t>
        <a:bodyPr/>
        <a:lstStyle/>
        <a:p>
          <a:endParaRPr lang="en-US">
            <a:solidFill>
              <a:schemeClr val="tx2"/>
            </a:solidFill>
          </a:endParaRPr>
        </a:p>
      </dgm:t>
    </dgm:pt>
    <dgm:pt modelId="{5BBAEE41-5EC6-4EF3-8D05-59A15C794EC3}">
      <dgm:prSet phldrT="[Text]" custT="1"/>
      <dgm:spPr/>
      <dgm:t>
        <a:bodyPr/>
        <a:lstStyle/>
        <a:p>
          <a:pPr>
            <a:buNone/>
          </a:pPr>
          <a:r>
            <a:rPr lang="en-US" sz="2800">
              <a:solidFill>
                <a:schemeClr val="tx2"/>
              </a:solidFill>
              <a:latin typeface="Arial "/>
            </a:rPr>
            <a:t>Have a general sense of whether and how the SLA applies for each property</a:t>
          </a:r>
        </a:p>
      </dgm:t>
    </dgm:pt>
    <dgm:pt modelId="{25EF3F79-0F4D-427C-BD8C-D0FAFB077031}" type="parTrans" cxnId="{035DB313-E7DE-4DC3-ADBD-76246228466A}">
      <dgm:prSet/>
      <dgm:spPr/>
      <dgm:t>
        <a:bodyPr/>
        <a:lstStyle/>
        <a:p>
          <a:endParaRPr lang="en-US">
            <a:solidFill>
              <a:schemeClr val="tx2"/>
            </a:solidFill>
          </a:endParaRPr>
        </a:p>
      </dgm:t>
    </dgm:pt>
    <dgm:pt modelId="{928F259D-F9D7-406D-806F-A9826239CF8B}" type="sibTrans" cxnId="{035DB313-E7DE-4DC3-ADBD-76246228466A}">
      <dgm:prSet/>
      <dgm:spPr/>
      <dgm:t>
        <a:bodyPr/>
        <a:lstStyle/>
        <a:p>
          <a:endParaRPr lang="en-US">
            <a:solidFill>
              <a:schemeClr val="tx2"/>
            </a:solidFill>
          </a:endParaRPr>
        </a:p>
      </dgm:t>
    </dgm:pt>
    <dgm:pt modelId="{89ADEB53-5FC0-4F5F-942E-AC5CCCA874E5}">
      <dgm:prSet phldrT="[Text]" custT="1"/>
      <dgm:spPr/>
      <dgm:t>
        <a:bodyPr/>
        <a:lstStyle/>
        <a:p>
          <a:pPr>
            <a:buFont typeface="Arial" panose="020B0604020202020204" pitchFamily="34" charset="0"/>
            <a:buNone/>
          </a:pPr>
          <a:r>
            <a:rPr lang="en-US" sz="2800">
              <a:solidFill>
                <a:schemeClr val="tx2"/>
              </a:solidFill>
              <a:latin typeface="Arial "/>
            </a:rPr>
            <a:t>Gather documents and reach out to HCD to confirm understanding of SLA applicability and process</a:t>
          </a:r>
        </a:p>
      </dgm:t>
    </dgm:pt>
    <dgm:pt modelId="{41AA2038-AC3A-4A89-8375-6DD47A5C0F5B}" type="parTrans" cxnId="{61545558-6F07-4E1B-828E-7CC38310C436}">
      <dgm:prSet/>
      <dgm:spPr/>
      <dgm:t>
        <a:bodyPr/>
        <a:lstStyle/>
        <a:p>
          <a:endParaRPr lang="en-US">
            <a:solidFill>
              <a:schemeClr val="tx2"/>
            </a:solidFill>
          </a:endParaRPr>
        </a:p>
      </dgm:t>
    </dgm:pt>
    <dgm:pt modelId="{DFD414A8-1EFD-4F5D-98DE-4299F9404DBB}" type="sibTrans" cxnId="{61545558-6F07-4E1B-828E-7CC38310C436}">
      <dgm:prSet/>
      <dgm:spPr/>
      <dgm:t>
        <a:bodyPr/>
        <a:lstStyle/>
        <a:p>
          <a:endParaRPr lang="en-US">
            <a:solidFill>
              <a:schemeClr val="tx2"/>
            </a:solidFill>
          </a:endParaRPr>
        </a:p>
      </dgm:t>
    </dgm:pt>
    <dgm:pt modelId="{75BA4CC8-CE77-451F-B31C-13C3DFA9CB09}">
      <dgm:prSet custT="1"/>
      <dgm:spPr/>
      <dgm:t>
        <a:bodyPr/>
        <a:lstStyle/>
        <a:p>
          <a:pPr>
            <a:buNone/>
          </a:pPr>
          <a:r>
            <a:rPr lang="en-US" sz="2800">
              <a:solidFill>
                <a:schemeClr val="tx2"/>
              </a:solidFill>
              <a:latin typeface="Arial "/>
            </a:rPr>
            <a:t>Develop basic in-house familiarity with the SLA</a:t>
          </a:r>
        </a:p>
      </dgm:t>
    </dgm:pt>
    <dgm:pt modelId="{DA72AB58-8F35-4CBD-B2AA-B5FA82F39071}" type="parTrans" cxnId="{A1854B81-BA95-4EEE-AF06-3F319A357714}">
      <dgm:prSet/>
      <dgm:spPr/>
      <dgm:t>
        <a:bodyPr/>
        <a:lstStyle/>
        <a:p>
          <a:endParaRPr lang="en-US">
            <a:solidFill>
              <a:schemeClr val="tx2"/>
            </a:solidFill>
          </a:endParaRPr>
        </a:p>
      </dgm:t>
    </dgm:pt>
    <dgm:pt modelId="{D9AE5C64-C4BF-40A7-BF13-75E4C40E0A43}" type="sibTrans" cxnId="{A1854B81-BA95-4EEE-AF06-3F319A357714}">
      <dgm:prSet/>
      <dgm:spPr/>
      <dgm:t>
        <a:bodyPr/>
        <a:lstStyle/>
        <a:p>
          <a:endParaRPr lang="en-US">
            <a:solidFill>
              <a:schemeClr val="tx2"/>
            </a:solidFill>
          </a:endParaRPr>
        </a:p>
      </dgm:t>
    </dgm:pt>
    <dgm:pt modelId="{1350AB53-79CC-4240-82F6-B736EB180D98}">
      <dgm:prSet phldrT="[Text]"/>
      <dgm:spPr/>
      <dgm:t>
        <a:bodyPr/>
        <a:lstStyle/>
        <a:p>
          <a:endParaRPr lang="en-US">
            <a:solidFill>
              <a:schemeClr val="tx2"/>
            </a:solidFill>
          </a:endParaRPr>
        </a:p>
      </dgm:t>
    </dgm:pt>
    <dgm:pt modelId="{653E5489-049C-48A3-BE84-25D13E2170CF}" type="parTrans" cxnId="{4962A464-1249-4705-A143-E79F13F46FF5}">
      <dgm:prSet/>
      <dgm:spPr/>
      <dgm:t>
        <a:bodyPr/>
        <a:lstStyle/>
        <a:p>
          <a:endParaRPr lang="en-US">
            <a:solidFill>
              <a:schemeClr val="tx2"/>
            </a:solidFill>
          </a:endParaRPr>
        </a:p>
      </dgm:t>
    </dgm:pt>
    <dgm:pt modelId="{15ACB1D2-F6AE-495A-BD2D-D79F2D6537E8}" type="sibTrans" cxnId="{4962A464-1249-4705-A143-E79F13F46FF5}">
      <dgm:prSet/>
      <dgm:spPr/>
      <dgm:t>
        <a:bodyPr/>
        <a:lstStyle/>
        <a:p>
          <a:endParaRPr lang="en-US">
            <a:solidFill>
              <a:schemeClr val="tx2"/>
            </a:solidFill>
          </a:endParaRPr>
        </a:p>
      </dgm:t>
    </dgm:pt>
    <dgm:pt modelId="{84B297E4-1E0E-44DF-AE22-094D8B879BE1}">
      <dgm:prSet phldrT="[Text]"/>
      <dgm:spPr/>
      <dgm:t>
        <a:bodyPr/>
        <a:lstStyle/>
        <a:p>
          <a:endParaRPr lang="en-US">
            <a:solidFill>
              <a:schemeClr val="tx2"/>
            </a:solidFill>
          </a:endParaRPr>
        </a:p>
      </dgm:t>
    </dgm:pt>
    <dgm:pt modelId="{17EE4BBD-89DA-4652-8728-7452C457A53E}" type="parTrans" cxnId="{9605B60A-780B-44CE-822C-87EAF9CDBD21}">
      <dgm:prSet/>
      <dgm:spPr/>
      <dgm:t>
        <a:bodyPr/>
        <a:lstStyle/>
        <a:p>
          <a:endParaRPr lang="en-US">
            <a:solidFill>
              <a:schemeClr val="tx2"/>
            </a:solidFill>
          </a:endParaRPr>
        </a:p>
      </dgm:t>
    </dgm:pt>
    <dgm:pt modelId="{284557FA-D72C-4681-8BAB-311F682C131A}" type="sibTrans" cxnId="{9605B60A-780B-44CE-822C-87EAF9CDBD21}">
      <dgm:prSet/>
      <dgm:spPr/>
      <dgm:t>
        <a:bodyPr/>
        <a:lstStyle/>
        <a:p>
          <a:endParaRPr lang="en-US">
            <a:solidFill>
              <a:schemeClr val="tx2"/>
            </a:solidFill>
          </a:endParaRPr>
        </a:p>
      </dgm:t>
    </dgm:pt>
    <dgm:pt modelId="{7E0C494C-2D9A-4F73-8AFD-526C9CCE7B8B}">
      <dgm:prSet phldrT="[Text]"/>
      <dgm:spPr/>
      <dgm:t>
        <a:bodyPr/>
        <a:lstStyle/>
        <a:p>
          <a:endParaRPr lang="en-US">
            <a:solidFill>
              <a:schemeClr val="tx2"/>
            </a:solidFill>
          </a:endParaRPr>
        </a:p>
      </dgm:t>
    </dgm:pt>
    <dgm:pt modelId="{4A1CA78B-818C-424E-877C-6695DDF9909D}" type="sibTrans" cxnId="{EF1BF990-3DE4-4DDA-8924-58684F9D77CF}">
      <dgm:prSet/>
      <dgm:spPr/>
      <dgm:t>
        <a:bodyPr/>
        <a:lstStyle/>
        <a:p>
          <a:endParaRPr lang="en-US">
            <a:solidFill>
              <a:schemeClr val="tx2"/>
            </a:solidFill>
          </a:endParaRPr>
        </a:p>
      </dgm:t>
    </dgm:pt>
    <dgm:pt modelId="{857E3067-8A48-466C-AF0C-B9F24F58DEB4}" type="parTrans" cxnId="{EF1BF990-3DE4-4DDA-8924-58684F9D77CF}">
      <dgm:prSet/>
      <dgm:spPr/>
      <dgm:t>
        <a:bodyPr/>
        <a:lstStyle/>
        <a:p>
          <a:endParaRPr lang="en-US">
            <a:solidFill>
              <a:schemeClr val="tx2"/>
            </a:solidFill>
          </a:endParaRPr>
        </a:p>
      </dgm:t>
    </dgm:pt>
    <dgm:pt modelId="{C90EF2DF-723D-4AEE-B4D5-76A80DF2D3F0}" type="pres">
      <dgm:prSet presAssocID="{2152C957-AD26-4E8E-8080-D01EBF08DDDF}" presName="linearFlow" presStyleCnt="0">
        <dgm:presLayoutVars>
          <dgm:dir/>
          <dgm:animLvl val="lvl"/>
          <dgm:resizeHandles val="exact"/>
        </dgm:presLayoutVars>
      </dgm:prSet>
      <dgm:spPr/>
    </dgm:pt>
    <dgm:pt modelId="{5146AE90-73A4-40BC-9A38-3E16C424ACC3}" type="pres">
      <dgm:prSet presAssocID="{7980FD29-E601-49E4-8D8B-B27D833CE079}" presName="composite" presStyleCnt="0"/>
      <dgm:spPr/>
    </dgm:pt>
    <dgm:pt modelId="{18833D67-D073-4C2F-A538-D2383F4E09DC}" type="pres">
      <dgm:prSet presAssocID="{7980FD29-E601-49E4-8D8B-B27D833CE079}" presName="parentText" presStyleLbl="alignNode1" presStyleIdx="0" presStyleCnt="4">
        <dgm:presLayoutVars>
          <dgm:chMax val="1"/>
          <dgm:bulletEnabled val="1"/>
        </dgm:presLayoutVars>
      </dgm:prSet>
      <dgm:spPr/>
    </dgm:pt>
    <dgm:pt modelId="{7F1796AA-C3D6-450F-AAE8-C8499480DA37}" type="pres">
      <dgm:prSet presAssocID="{7980FD29-E601-49E4-8D8B-B27D833CE079}" presName="descendantText" presStyleLbl="alignAcc1" presStyleIdx="0" presStyleCnt="4">
        <dgm:presLayoutVars>
          <dgm:bulletEnabled val="1"/>
        </dgm:presLayoutVars>
      </dgm:prSet>
      <dgm:spPr/>
    </dgm:pt>
    <dgm:pt modelId="{B822C71B-94B9-4592-92B6-CF4FF703FA48}" type="pres">
      <dgm:prSet presAssocID="{34688648-C3B4-4613-B7C2-E551CB117645}" presName="sp" presStyleCnt="0"/>
      <dgm:spPr/>
    </dgm:pt>
    <dgm:pt modelId="{F897B899-FD22-4F30-B3A9-995B1C78966A}" type="pres">
      <dgm:prSet presAssocID="{1350AB53-79CC-4240-82F6-B736EB180D98}" presName="composite" presStyleCnt="0"/>
      <dgm:spPr/>
    </dgm:pt>
    <dgm:pt modelId="{21617D6C-D731-4DFE-9221-57A842306876}" type="pres">
      <dgm:prSet presAssocID="{1350AB53-79CC-4240-82F6-B736EB180D98}" presName="parentText" presStyleLbl="alignNode1" presStyleIdx="1" presStyleCnt="4">
        <dgm:presLayoutVars>
          <dgm:chMax val="1"/>
          <dgm:bulletEnabled val="1"/>
        </dgm:presLayoutVars>
      </dgm:prSet>
      <dgm:spPr/>
    </dgm:pt>
    <dgm:pt modelId="{F682A51E-D95C-430F-9E7F-C20FA42B4F9D}" type="pres">
      <dgm:prSet presAssocID="{1350AB53-79CC-4240-82F6-B736EB180D98}" presName="descendantText" presStyleLbl="alignAcc1" presStyleIdx="1" presStyleCnt="4">
        <dgm:presLayoutVars>
          <dgm:bulletEnabled val="1"/>
        </dgm:presLayoutVars>
      </dgm:prSet>
      <dgm:spPr/>
    </dgm:pt>
    <dgm:pt modelId="{73A856E1-6444-4FE8-AC6A-4127FA99C808}" type="pres">
      <dgm:prSet presAssocID="{15ACB1D2-F6AE-495A-BD2D-D79F2D6537E8}" presName="sp" presStyleCnt="0"/>
      <dgm:spPr/>
    </dgm:pt>
    <dgm:pt modelId="{E1E750DA-1A55-4C03-8F18-9AD1975F211F}" type="pres">
      <dgm:prSet presAssocID="{84B297E4-1E0E-44DF-AE22-094D8B879BE1}" presName="composite" presStyleCnt="0"/>
      <dgm:spPr/>
    </dgm:pt>
    <dgm:pt modelId="{F3A013D9-5E00-4D66-9F21-A34A1900474B}" type="pres">
      <dgm:prSet presAssocID="{84B297E4-1E0E-44DF-AE22-094D8B879BE1}" presName="parentText" presStyleLbl="alignNode1" presStyleIdx="2" presStyleCnt="4">
        <dgm:presLayoutVars>
          <dgm:chMax val="1"/>
          <dgm:bulletEnabled val="1"/>
        </dgm:presLayoutVars>
      </dgm:prSet>
      <dgm:spPr/>
    </dgm:pt>
    <dgm:pt modelId="{1385CACB-2084-40FD-A7E0-946FC1D5BFA0}" type="pres">
      <dgm:prSet presAssocID="{84B297E4-1E0E-44DF-AE22-094D8B879BE1}" presName="descendantText" presStyleLbl="alignAcc1" presStyleIdx="2" presStyleCnt="4">
        <dgm:presLayoutVars>
          <dgm:bulletEnabled val="1"/>
        </dgm:presLayoutVars>
      </dgm:prSet>
      <dgm:spPr/>
    </dgm:pt>
    <dgm:pt modelId="{FC48EF6C-7E85-4A15-995F-DBCF3642FF7D}" type="pres">
      <dgm:prSet presAssocID="{284557FA-D72C-4681-8BAB-311F682C131A}" presName="sp" presStyleCnt="0"/>
      <dgm:spPr/>
    </dgm:pt>
    <dgm:pt modelId="{5CB0FDEF-1A54-4558-BDB3-BA000CCB4BB7}" type="pres">
      <dgm:prSet presAssocID="{7E0C494C-2D9A-4F73-8AFD-526C9CCE7B8B}" presName="composite" presStyleCnt="0"/>
      <dgm:spPr/>
    </dgm:pt>
    <dgm:pt modelId="{85109EC8-8266-4523-8A34-347D8EC2418B}" type="pres">
      <dgm:prSet presAssocID="{7E0C494C-2D9A-4F73-8AFD-526C9CCE7B8B}" presName="parentText" presStyleLbl="alignNode1" presStyleIdx="3" presStyleCnt="4" custScaleY="108389">
        <dgm:presLayoutVars>
          <dgm:chMax val="1"/>
          <dgm:bulletEnabled val="1"/>
        </dgm:presLayoutVars>
      </dgm:prSet>
      <dgm:spPr/>
    </dgm:pt>
    <dgm:pt modelId="{822DA0A7-E2F9-4A52-8F03-E7C1E0A6E2FC}" type="pres">
      <dgm:prSet presAssocID="{7E0C494C-2D9A-4F73-8AFD-526C9CCE7B8B}" presName="descendantText" presStyleLbl="alignAcc1" presStyleIdx="3" presStyleCnt="4" custScaleY="110934">
        <dgm:presLayoutVars>
          <dgm:bulletEnabled val="1"/>
        </dgm:presLayoutVars>
      </dgm:prSet>
      <dgm:spPr/>
    </dgm:pt>
  </dgm:ptLst>
  <dgm:cxnLst>
    <dgm:cxn modelId="{9605B60A-780B-44CE-822C-87EAF9CDBD21}" srcId="{2152C957-AD26-4E8E-8080-D01EBF08DDDF}" destId="{84B297E4-1E0E-44DF-AE22-094D8B879BE1}" srcOrd="2" destOrd="0" parTransId="{17EE4BBD-89DA-4652-8728-7452C457A53E}" sibTransId="{284557FA-D72C-4681-8BAB-311F682C131A}"/>
    <dgm:cxn modelId="{035DB313-E7DE-4DC3-ADBD-76246228466A}" srcId="{84B297E4-1E0E-44DF-AE22-094D8B879BE1}" destId="{5BBAEE41-5EC6-4EF3-8D05-59A15C794EC3}" srcOrd="0" destOrd="0" parTransId="{25EF3F79-0F4D-427C-BD8C-D0FAFB077031}" sibTransId="{928F259D-F9D7-406D-806F-A9826239CF8B}"/>
    <dgm:cxn modelId="{6019C728-86AF-4258-8D2F-C08A3819886A}" type="presOf" srcId="{2152C957-AD26-4E8E-8080-D01EBF08DDDF}" destId="{C90EF2DF-723D-4AEE-B4D5-76A80DF2D3F0}" srcOrd="0" destOrd="0" presId="urn:microsoft.com/office/officeart/2005/8/layout/chevron2"/>
    <dgm:cxn modelId="{8B42413A-BA0D-4CA0-954E-65EC370811D8}" srcId="{1350AB53-79CC-4240-82F6-B736EB180D98}" destId="{72B7562A-EC43-494B-B497-7DC5DAFFEDF7}" srcOrd="0" destOrd="0" parTransId="{55443A57-1B97-4F27-AC48-69F7D72EEFEF}" sibTransId="{47FB9D63-BED5-4501-9A32-515368DBFCE6}"/>
    <dgm:cxn modelId="{DBF26B3B-1A15-499D-9423-08D006E28337}" type="presOf" srcId="{7980FD29-E601-49E4-8D8B-B27D833CE079}" destId="{18833D67-D073-4C2F-A538-D2383F4E09DC}" srcOrd="0" destOrd="0" presId="urn:microsoft.com/office/officeart/2005/8/layout/chevron2"/>
    <dgm:cxn modelId="{4962A464-1249-4705-A143-E79F13F46FF5}" srcId="{2152C957-AD26-4E8E-8080-D01EBF08DDDF}" destId="{1350AB53-79CC-4240-82F6-B736EB180D98}" srcOrd="1" destOrd="0" parTransId="{653E5489-049C-48A3-BE84-25D13E2170CF}" sibTransId="{15ACB1D2-F6AE-495A-BD2D-D79F2D6537E8}"/>
    <dgm:cxn modelId="{A0488166-606C-4FBC-88D8-01AAC35FC546}" type="presOf" srcId="{72B7562A-EC43-494B-B497-7DC5DAFFEDF7}" destId="{F682A51E-D95C-430F-9E7F-C20FA42B4F9D}" srcOrd="0" destOrd="0" presId="urn:microsoft.com/office/officeart/2005/8/layout/chevron2"/>
    <dgm:cxn modelId="{F17FA248-1C76-4196-90EE-D6298D879F0C}" type="presOf" srcId="{7E0C494C-2D9A-4F73-8AFD-526C9CCE7B8B}" destId="{85109EC8-8266-4523-8A34-347D8EC2418B}" srcOrd="0" destOrd="0" presId="urn:microsoft.com/office/officeart/2005/8/layout/chevron2"/>
    <dgm:cxn modelId="{78EC8E69-6934-43DA-AA0C-83755E55F684}" type="presOf" srcId="{1350AB53-79CC-4240-82F6-B736EB180D98}" destId="{21617D6C-D731-4DFE-9221-57A842306876}" srcOrd="0" destOrd="0" presId="urn:microsoft.com/office/officeart/2005/8/layout/chevron2"/>
    <dgm:cxn modelId="{D1B04E6A-DCF5-42C4-9755-3088BF848B56}" type="presOf" srcId="{84B297E4-1E0E-44DF-AE22-094D8B879BE1}" destId="{F3A013D9-5E00-4D66-9F21-A34A1900474B}" srcOrd="0" destOrd="0" presId="urn:microsoft.com/office/officeart/2005/8/layout/chevron2"/>
    <dgm:cxn modelId="{526B3A4F-5210-454A-994E-04D2C1D5E5E0}" srcId="{2152C957-AD26-4E8E-8080-D01EBF08DDDF}" destId="{7980FD29-E601-49E4-8D8B-B27D833CE079}" srcOrd="0" destOrd="0" parTransId="{EC5C6DCB-D459-47D6-A635-93C48DE7E5AD}" sibTransId="{34688648-C3B4-4613-B7C2-E551CB117645}"/>
    <dgm:cxn modelId="{61545558-6F07-4E1B-828E-7CC38310C436}" srcId="{7E0C494C-2D9A-4F73-8AFD-526C9CCE7B8B}" destId="{89ADEB53-5FC0-4F5F-942E-AC5CCCA874E5}" srcOrd="0" destOrd="0" parTransId="{41AA2038-AC3A-4A89-8375-6DD47A5C0F5B}" sibTransId="{DFD414A8-1EFD-4F5D-98DE-4299F9404DBB}"/>
    <dgm:cxn modelId="{A1854B81-BA95-4EEE-AF06-3F319A357714}" srcId="{7980FD29-E601-49E4-8D8B-B27D833CE079}" destId="{75BA4CC8-CE77-451F-B31C-13C3DFA9CB09}" srcOrd="0" destOrd="0" parTransId="{DA72AB58-8F35-4CBD-B2AA-B5FA82F39071}" sibTransId="{D9AE5C64-C4BF-40A7-BF13-75E4C40E0A43}"/>
    <dgm:cxn modelId="{EF1BF990-3DE4-4DDA-8924-58684F9D77CF}" srcId="{2152C957-AD26-4E8E-8080-D01EBF08DDDF}" destId="{7E0C494C-2D9A-4F73-8AFD-526C9CCE7B8B}" srcOrd="3" destOrd="0" parTransId="{857E3067-8A48-466C-AF0C-B9F24F58DEB4}" sibTransId="{4A1CA78B-818C-424E-877C-6695DDF9909D}"/>
    <dgm:cxn modelId="{A42910BD-F7BE-42AB-9D21-3DC978B5EBB9}" type="presOf" srcId="{89ADEB53-5FC0-4F5F-942E-AC5CCCA874E5}" destId="{822DA0A7-E2F9-4A52-8F03-E7C1E0A6E2FC}" srcOrd="0" destOrd="0" presId="urn:microsoft.com/office/officeart/2005/8/layout/chevron2"/>
    <dgm:cxn modelId="{9ED7D6C9-04D7-4C0B-BDFA-AAD663DF8DC1}" type="presOf" srcId="{75BA4CC8-CE77-451F-B31C-13C3DFA9CB09}" destId="{7F1796AA-C3D6-450F-AAE8-C8499480DA37}" srcOrd="0" destOrd="0" presId="urn:microsoft.com/office/officeart/2005/8/layout/chevron2"/>
    <dgm:cxn modelId="{401390F2-D964-47DC-B5D1-5AD935B4ABDD}" type="presOf" srcId="{5BBAEE41-5EC6-4EF3-8D05-59A15C794EC3}" destId="{1385CACB-2084-40FD-A7E0-946FC1D5BFA0}" srcOrd="0" destOrd="0" presId="urn:microsoft.com/office/officeart/2005/8/layout/chevron2"/>
    <dgm:cxn modelId="{23CD0ACA-D06B-4C78-9027-D95BE53ADF06}" type="presParOf" srcId="{C90EF2DF-723D-4AEE-B4D5-76A80DF2D3F0}" destId="{5146AE90-73A4-40BC-9A38-3E16C424ACC3}" srcOrd="0" destOrd="0" presId="urn:microsoft.com/office/officeart/2005/8/layout/chevron2"/>
    <dgm:cxn modelId="{D213322B-20AF-410C-B7EF-E9FE47D9F11E}" type="presParOf" srcId="{5146AE90-73A4-40BC-9A38-3E16C424ACC3}" destId="{18833D67-D073-4C2F-A538-D2383F4E09DC}" srcOrd="0" destOrd="0" presId="urn:microsoft.com/office/officeart/2005/8/layout/chevron2"/>
    <dgm:cxn modelId="{64BE6531-629F-490F-AF6E-419FAA4F5B13}" type="presParOf" srcId="{5146AE90-73A4-40BC-9A38-3E16C424ACC3}" destId="{7F1796AA-C3D6-450F-AAE8-C8499480DA37}" srcOrd="1" destOrd="0" presId="urn:microsoft.com/office/officeart/2005/8/layout/chevron2"/>
    <dgm:cxn modelId="{53F6B669-D89B-46DB-8DB7-F140E372920D}" type="presParOf" srcId="{C90EF2DF-723D-4AEE-B4D5-76A80DF2D3F0}" destId="{B822C71B-94B9-4592-92B6-CF4FF703FA48}" srcOrd="1" destOrd="0" presId="urn:microsoft.com/office/officeart/2005/8/layout/chevron2"/>
    <dgm:cxn modelId="{7FBD3FA6-E96A-430A-BCFD-BA53F0E153EE}" type="presParOf" srcId="{C90EF2DF-723D-4AEE-B4D5-76A80DF2D3F0}" destId="{F897B899-FD22-4F30-B3A9-995B1C78966A}" srcOrd="2" destOrd="0" presId="urn:microsoft.com/office/officeart/2005/8/layout/chevron2"/>
    <dgm:cxn modelId="{BC618EE2-6427-44B8-A002-C8F4B25DC51B}" type="presParOf" srcId="{F897B899-FD22-4F30-B3A9-995B1C78966A}" destId="{21617D6C-D731-4DFE-9221-57A842306876}" srcOrd="0" destOrd="0" presId="urn:microsoft.com/office/officeart/2005/8/layout/chevron2"/>
    <dgm:cxn modelId="{AA0D65C1-F16D-4783-8158-BF763E7F83CD}" type="presParOf" srcId="{F897B899-FD22-4F30-B3A9-995B1C78966A}" destId="{F682A51E-D95C-430F-9E7F-C20FA42B4F9D}" srcOrd="1" destOrd="0" presId="urn:microsoft.com/office/officeart/2005/8/layout/chevron2"/>
    <dgm:cxn modelId="{A611890B-1FD3-48A0-B8A1-326BAA0C5460}" type="presParOf" srcId="{C90EF2DF-723D-4AEE-B4D5-76A80DF2D3F0}" destId="{73A856E1-6444-4FE8-AC6A-4127FA99C808}" srcOrd="3" destOrd="0" presId="urn:microsoft.com/office/officeart/2005/8/layout/chevron2"/>
    <dgm:cxn modelId="{8F311F1C-02AC-4696-84E2-4F5995869DD3}" type="presParOf" srcId="{C90EF2DF-723D-4AEE-B4D5-76A80DF2D3F0}" destId="{E1E750DA-1A55-4C03-8F18-9AD1975F211F}" srcOrd="4" destOrd="0" presId="urn:microsoft.com/office/officeart/2005/8/layout/chevron2"/>
    <dgm:cxn modelId="{D870FD79-AA46-4F34-9F93-09FB40060864}" type="presParOf" srcId="{E1E750DA-1A55-4C03-8F18-9AD1975F211F}" destId="{F3A013D9-5E00-4D66-9F21-A34A1900474B}" srcOrd="0" destOrd="0" presId="urn:microsoft.com/office/officeart/2005/8/layout/chevron2"/>
    <dgm:cxn modelId="{DBCD9BAD-3BFF-4778-970D-A5BEA77B9790}" type="presParOf" srcId="{E1E750DA-1A55-4C03-8F18-9AD1975F211F}" destId="{1385CACB-2084-40FD-A7E0-946FC1D5BFA0}" srcOrd="1" destOrd="0" presId="urn:microsoft.com/office/officeart/2005/8/layout/chevron2"/>
    <dgm:cxn modelId="{27824602-9686-4E48-A458-F7B4F2A2ED20}" type="presParOf" srcId="{C90EF2DF-723D-4AEE-B4D5-76A80DF2D3F0}" destId="{FC48EF6C-7E85-4A15-995F-DBCF3642FF7D}" srcOrd="5" destOrd="0" presId="urn:microsoft.com/office/officeart/2005/8/layout/chevron2"/>
    <dgm:cxn modelId="{A9D54506-4D4E-42AE-BDD2-C1F75449069D}" type="presParOf" srcId="{C90EF2DF-723D-4AEE-B4D5-76A80DF2D3F0}" destId="{5CB0FDEF-1A54-4558-BDB3-BA000CCB4BB7}" srcOrd="6" destOrd="0" presId="urn:microsoft.com/office/officeart/2005/8/layout/chevron2"/>
    <dgm:cxn modelId="{093A1DD9-AE93-4648-87D5-BF201732EB73}" type="presParOf" srcId="{5CB0FDEF-1A54-4558-BDB3-BA000CCB4BB7}" destId="{85109EC8-8266-4523-8A34-347D8EC2418B}" srcOrd="0" destOrd="0" presId="urn:microsoft.com/office/officeart/2005/8/layout/chevron2"/>
    <dgm:cxn modelId="{99C6337A-3597-4BF7-B784-FD575ADC6E3A}" type="presParOf" srcId="{5CB0FDEF-1A54-4558-BDB3-BA000CCB4BB7}" destId="{822DA0A7-E2F9-4A52-8F03-E7C1E0A6E2F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5E77D-1627-4A25-82C8-3B3DFAA6A5E1}">
      <dsp:nvSpPr>
        <dsp:cNvPr id="0" name=""/>
        <dsp:cNvSpPr/>
      </dsp:nvSpPr>
      <dsp:spPr>
        <a:xfrm>
          <a:off x="3193722" y="942127"/>
          <a:ext cx="701186" cy="91440"/>
        </a:xfrm>
        <a:custGeom>
          <a:avLst/>
          <a:gdLst/>
          <a:ahLst/>
          <a:cxnLst/>
          <a:rect l="0" t="0" r="0" b="0"/>
          <a:pathLst>
            <a:path>
              <a:moveTo>
                <a:pt x="0" y="45720"/>
              </a:moveTo>
              <a:lnTo>
                <a:pt x="701186" y="45720"/>
              </a:lnTo>
            </a:path>
          </a:pathLst>
        </a:custGeom>
        <a:noFill/>
        <a:ln w="9525" cap="flat" cmpd="sng" algn="ctr">
          <a:solidFill>
            <a:schemeClr val="accent6">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
          </a:endParaRPr>
        </a:p>
      </dsp:txBody>
      <dsp:txXfrm>
        <a:off x="3526021" y="984185"/>
        <a:ext cx="36589" cy="7325"/>
      </dsp:txXfrm>
    </dsp:sp>
    <dsp:sp modelId="{FA6D3567-65E8-4050-8257-040D46CD6796}">
      <dsp:nvSpPr>
        <dsp:cNvPr id="0" name=""/>
        <dsp:cNvSpPr/>
      </dsp:nvSpPr>
      <dsp:spPr>
        <a:xfrm>
          <a:off x="13841" y="33343"/>
          <a:ext cx="3181681" cy="1909008"/>
        </a:xfrm>
        <a:prstGeom prst="rect">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100000"/>
            </a:lnSpc>
            <a:spcBef>
              <a:spcPct val="0"/>
            </a:spcBef>
            <a:spcAft>
              <a:spcPct val="35000"/>
            </a:spcAft>
            <a:buNone/>
          </a:pPr>
          <a:r>
            <a:rPr lang="en-US" sz="2200" b="1" kern="1200">
              <a:latin typeface="Arial "/>
            </a:rPr>
            <a:t>Declare the land “surplus”</a:t>
          </a:r>
        </a:p>
      </dsp:txBody>
      <dsp:txXfrm>
        <a:off x="13841" y="33343"/>
        <a:ext cx="3181681" cy="1909008"/>
      </dsp:txXfrm>
    </dsp:sp>
    <dsp:sp modelId="{4E6EBC48-0F33-4F01-BCDE-9C6BCB6631AB}">
      <dsp:nvSpPr>
        <dsp:cNvPr id="0" name=""/>
        <dsp:cNvSpPr/>
      </dsp:nvSpPr>
      <dsp:spPr>
        <a:xfrm>
          <a:off x="7107190" y="942127"/>
          <a:ext cx="701186" cy="91440"/>
        </a:xfrm>
        <a:custGeom>
          <a:avLst/>
          <a:gdLst/>
          <a:ahLst/>
          <a:cxnLst/>
          <a:rect l="0" t="0" r="0" b="0"/>
          <a:pathLst>
            <a:path>
              <a:moveTo>
                <a:pt x="0" y="45720"/>
              </a:moveTo>
              <a:lnTo>
                <a:pt x="701186" y="45720"/>
              </a:lnTo>
            </a:path>
          </a:pathLst>
        </a:custGeom>
        <a:noFill/>
        <a:ln w="9525" cap="flat" cmpd="sng" algn="ctr">
          <a:solidFill>
            <a:schemeClr val="accent6">
              <a:shade val="90000"/>
              <a:hueOff val="155665"/>
              <a:satOff val="-12968"/>
              <a:lumOff val="1170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
          </a:endParaRPr>
        </a:p>
      </dsp:txBody>
      <dsp:txXfrm>
        <a:off x="7439489" y="984185"/>
        <a:ext cx="36589" cy="7325"/>
      </dsp:txXfrm>
    </dsp:sp>
    <dsp:sp modelId="{6BCD268D-2F05-4FD1-9FD5-6D9594671B4E}">
      <dsp:nvSpPr>
        <dsp:cNvPr id="0" name=""/>
        <dsp:cNvSpPr/>
      </dsp:nvSpPr>
      <dsp:spPr>
        <a:xfrm>
          <a:off x="3927309" y="33343"/>
          <a:ext cx="3181681" cy="1909008"/>
        </a:xfrm>
        <a:prstGeom prst="rect">
          <a:avLst/>
        </a:prstGeom>
        <a:solidFill>
          <a:schemeClr val="accent6">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a:latin typeface="Arial "/>
            </a:rPr>
            <a:t>Issue notice of availability to required parties </a:t>
          </a:r>
          <a:br>
            <a:rPr lang="en-US" sz="2200" b="1" kern="1200">
              <a:latin typeface="Arial "/>
            </a:rPr>
          </a:br>
          <a:r>
            <a:rPr lang="en-US" sz="2200" b="1" kern="1200">
              <a:latin typeface="Arial "/>
            </a:rPr>
            <a:t>(60 days)</a:t>
          </a:r>
        </a:p>
        <a:p>
          <a:pPr marL="0" lvl="0" indent="0" algn="l" defTabSz="977900">
            <a:lnSpc>
              <a:spcPct val="90000"/>
            </a:lnSpc>
            <a:spcBef>
              <a:spcPct val="0"/>
            </a:spcBef>
            <a:spcAft>
              <a:spcPct val="35000"/>
            </a:spcAft>
            <a:buNone/>
          </a:pPr>
          <a:endParaRPr lang="en-US" sz="2600" b="1" kern="1200">
            <a:latin typeface="Arial "/>
          </a:endParaRPr>
        </a:p>
      </dsp:txBody>
      <dsp:txXfrm>
        <a:off x="3927309" y="33343"/>
        <a:ext cx="3181681" cy="1909008"/>
      </dsp:txXfrm>
    </dsp:sp>
    <dsp:sp modelId="{C44D79FB-E7C3-4EF2-91A9-277D246AF088}">
      <dsp:nvSpPr>
        <dsp:cNvPr id="0" name=""/>
        <dsp:cNvSpPr/>
      </dsp:nvSpPr>
      <dsp:spPr>
        <a:xfrm>
          <a:off x="1604681" y="1940552"/>
          <a:ext cx="7826936" cy="701186"/>
        </a:xfrm>
        <a:custGeom>
          <a:avLst/>
          <a:gdLst/>
          <a:ahLst/>
          <a:cxnLst/>
          <a:rect l="0" t="0" r="0" b="0"/>
          <a:pathLst>
            <a:path>
              <a:moveTo>
                <a:pt x="7826936" y="0"/>
              </a:moveTo>
              <a:lnTo>
                <a:pt x="7826936" y="367693"/>
              </a:lnTo>
              <a:lnTo>
                <a:pt x="0" y="367693"/>
              </a:lnTo>
              <a:lnTo>
                <a:pt x="0" y="701186"/>
              </a:lnTo>
            </a:path>
          </a:pathLst>
        </a:custGeom>
        <a:noFill/>
        <a:ln w="9525" cap="flat" cmpd="sng" algn="ctr">
          <a:solidFill>
            <a:schemeClr val="accent6">
              <a:shade val="90000"/>
              <a:hueOff val="311329"/>
              <a:satOff val="-25936"/>
              <a:lumOff val="2340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
          </a:endParaRPr>
        </a:p>
      </dsp:txBody>
      <dsp:txXfrm>
        <a:off x="5321623" y="2287482"/>
        <a:ext cx="393053" cy="7325"/>
      </dsp:txXfrm>
    </dsp:sp>
    <dsp:sp modelId="{64F38BE7-6660-4317-8DCF-2A529E648B4A}">
      <dsp:nvSpPr>
        <dsp:cNvPr id="0" name=""/>
        <dsp:cNvSpPr/>
      </dsp:nvSpPr>
      <dsp:spPr>
        <a:xfrm>
          <a:off x="7840777" y="33343"/>
          <a:ext cx="3181681" cy="1909008"/>
        </a:xfrm>
        <a:prstGeom prst="rect">
          <a:avLst/>
        </a:prstGeom>
        <a:solidFill>
          <a:schemeClr val="accent6">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a:latin typeface="Arial "/>
            </a:rPr>
            <a:t>Negotiate in good faith (90 days) and prioritize affordability</a:t>
          </a:r>
        </a:p>
      </dsp:txBody>
      <dsp:txXfrm>
        <a:off x="7840777" y="33343"/>
        <a:ext cx="3181681" cy="1909008"/>
      </dsp:txXfrm>
    </dsp:sp>
    <dsp:sp modelId="{92E8C67D-AC52-482A-A555-60032B3F76E1}">
      <dsp:nvSpPr>
        <dsp:cNvPr id="0" name=""/>
        <dsp:cNvSpPr/>
      </dsp:nvSpPr>
      <dsp:spPr>
        <a:xfrm>
          <a:off x="3193722" y="3582923"/>
          <a:ext cx="701186" cy="91440"/>
        </a:xfrm>
        <a:custGeom>
          <a:avLst/>
          <a:gdLst/>
          <a:ahLst/>
          <a:cxnLst/>
          <a:rect l="0" t="0" r="0" b="0"/>
          <a:pathLst>
            <a:path>
              <a:moveTo>
                <a:pt x="0" y="45720"/>
              </a:moveTo>
              <a:lnTo>
                <a:pt x="701186" y="45720"/>
              </a:lnTo>
            </a:path>
          </a:pathLst>
        </a:custGeom>
        <a:noFill/>
        <a:ln w="9525" cap="flat" cmpd="sng" algn="ctr">
          <a:solidFill>
            <a:schemeClr val="accent6">
              <a:shade val="90000"/>
              <a:hueOff val="466994"/>
              <a:satOff val="-38903"/>
              <a:lumOff val="3511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
          </a:endParaRPr>
        </a:p>
      </dsp:txBody>
      <dsp:txXfrm>
        <a:off x="3526021" y="3624980"/>
        <a:ext cx="36589" cy="7325"/>
      </dsp:txXfrm>
    </dsp:sp>
    <dsp:sp modelId="{2541C154-17CA-47FF-96D2-C30C4ECF7E26}">
      <dsp:nvSpPr>
        <dsp:cNvPr id="0" name=""/>
        <dsp:cNvSpPr/>
      </dsp:nvSpPr>
      <dsp:spPr>
        <a:xfrm>
          <a:off x="13841" y="2674138"/>
          <a:ext cx="3181681" cy="1909008"/>
        </a:xfrm>
        <a:prstGeom prst="rect">
          <a:avLst/>
        </a:prstGeom>
        <a:solidFill>
          <a:schemeClr val="accent6">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a:latin typeface="Arial "/>
            </a:rPr>
            <a:t>Send proposed disposition to HCD for review</a:t>
          </a:r>
        </a:p>
      </dsp:txBody>
      <dsp:txXfrm>
        <a:off x="13841" y="2674138"/>
        <a:ext cx="3181681" cy="1909008"/>
      </dsp:txXfrm>
    </dsp:sp>
    <dsp:sp modelId="{C6872635-AE4A-4943-ACEA-3D71E8632845}">
      <dsp:nvSpPr>
        <dsp:cNvPr id="0" name=""/>
        <dsp:cNvSpPr/>
      </dsp:nvSpPr>
      <dsp:spPr>
        <a:xfrm>
          <a:off x="7107190" y="3582923"/>
          <a:ext cx="701186" cy="91440"/>
        </a:xfrm>
        <a:custGeom>
          <a:avLst/>
          <a:gdLst/>
          <a:ahLst/>
          <a:cxnLst/>
          <a:rect l="0" t="0" r="0" b="0"/>
          <a:pathLst>
            <a:path>
              <a:moveTo>
                <a:pt x="0" y="45720"/>
              </a:moveTo>
              <a:lnTo>
                <a:pt x="701186" y="45720"/>
              </a:lnTo>
            </a:path>
          </a:pathLst>
        </a:custGeom>
        <a:noFill/>
        <a:ln w="9525" cap="flat" cmpd="sng" algn="ctr">
          <a:solidFill>
            <a:schemeClr val="accent6">
              <a:shade val="90000"/>
              <a:hueOff val="622658"/>
              <a:satOff val="-51871"/>
              <a:lumOff val="4681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Arial "/>
          </a:endParaRPr>
        </a:p>
      </dsp:txBody>
      <dsp:txXfrm>
        <a:off x="7439489" y="3624980"/>
        <a:ext cx="36589" cy="7325"/>
      </dsp:txXfrm>
    </dsp:sp>
    <dsp:sp modelId="{DFB9C49F-C037-42AF-A810-009EFDA9F8C1}">
      <dsp:nvSpPr>
        <dsp:cNvPr id="0" name=""/>
        <dsp:cNvSpPr/>
      </dsp:nvSpPr>
      <dsp:spPr>
        <a:xfrm>
          <a:off x="3927309" y="2674138"/>
          <a:ext cx="3181681" cy="1909008"/>
        </a:xfrm>
        <a:prstGeom prst="rect">
          <a:avLst/>
        </a:prstGeom>
        <a:solidFill>
          <a:schemeClr val="accent6">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a:latin typeface="Arial "/>
            </a:rPr>
            <a:t>Address HCD’s findings</a:t>
          </a:r>
        </a:p>
      </dsp:txBody>
      <dsp:txXfrm>
        <a:off x="3927309" y="2674138"/>
        <a:ext cx="3181681" cy="1909008"/>
      </dsp:txXfrm>
    </dsp:sp>
    <dsp:sp modelId="{7C4A5D87-F5A3-4C17-9C75-80361B9F5EF6}">
      <dsp:nvSpPr>
        <dsp:cNvPr id="0" name=""/>
        <dsp:cNvSpPr/>
      </dsp:nvSpPr>
      <dsp:spPr>
        <a:xfrm>
          <a:off x="7840777" y="2674138"/>
          <a:ext cx="3181681" cy="1909008"/>
        </a:xfrm>
        <a:prstGeom prst="rect">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l" defTabSz="977900">
            <a:lnSpc>
              <a:spcPct val="90000"/>
            </a:lnSpc>
            <a:spcBef>
              <a:spcPct val="0"/>
            </a:spcBef>
            <a:spcAft>
              <a:spcPct val="35000"/>
            </a:spcAft>
            <a:buNone/>
          </a:pPr>
          <a:r>
            <a:rPr lang="en-US" sz="2200" b="1" kern="1200">
              <a:latin typeface="Arial "/>
            </a:rPr>
            <a:t>Dispose of the land</a:t>
          </a:r>
        </a:p>
      </dsp:txBody>
      <dsp:txXfrm>
        <a:off x="7840777" y="2674138"/>
        <a:ext cx="3181681" cy="1909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ACF71-E405-4918-AFEE-3564A861CC50}">
      <dsp:nvSpPr>
        <dsp:cNvPr id="0" name=""/>
        <dsp:cNvSpPr/>
      </dsp:nvSpPr>
      <dsp:spPr>
        <a:xfrm rot="16200000">
          <a:off x="1100061" y="-1100061"/>
          <a:ext cx="2397276" cy="4597400"/>
        </a:xfrm>
        <a:prstGeom prst="round1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
            </a:rPr>
            <a:t>“</a:t>
          </a:r>
        </a:p>
        <a:p>
          <a:pPr marL="0" lvl="0" indent="0" algn="ctr" defTabSz="800100">
            <a:lnSpc>
              <a:spcPct val="90000"/>
            </a:lnSpc>
            <a:spcBef>
              <a:spcPct val="0"/>
            </a:spcBef>
            <a:spcAft>
              <a:spcPct val="35000"/>
            </a:spcAft>
            <a:buNone/>
          </a:pPr>
          <a:r>
            <a:rPr lang="en-US" sz="1800" b="1" kern="1200">
              <a:latin typeface="Arial "/>
            </a:rPr>
            <a:t>“Grandfathering”</a:t>
          </a:r>
          <a:br>
            <a:rPr lang="en-US" sz="1600" b="1" kern="1200">
              <a:latin typeface="Arial "/>
            </a:rPr>
          </a:br>
          <a:endParaRPr lang="en-US" sz="1600" b="1" kern="1200">
            <a:latin typeface="Arial "/>
          </a:endParaRPr>
        </a:p>
        <a:p>
          <a:pPr marL="0" lvl="0" indent="0" algn="l" defTabSz="800100">
            <a:lnSpc>
              <a:spcPct val="90000"/>
            </a:lnSpc>
            <a:spcBef>
              <a:spcPct val="0"/>
            </a:spcBef>
            <a:spcAft>
              <a:spcPct val="35000"/>
            </a:spcAft>
            <a:buNone/>
          </a:pPr>
          <a:r>
            <a:rPr lang="en-US" sz="1600" kern="1200">
              <a:latin typeface="Arial "/>
            </a:rPr>
            <a:t>The version of the SLA in effect before 12/31/2019 applies if the local agency entered into an exclusive negotiating agreement or other legally binding agreement to dispose of property before a certain date</a:t>
          </a:r>
        </a:p>
      </dsp:txBody>
      <dsp:txXfrm rot="5400000">
        <a:off x="0" y="0"/>
        <a:ext cx="4597400" cy="1797957"/>
      </dsp:txXfrm>
    </dsp:sp>
    <dsp:sp modelId="{F6E6AF04-990B-4D28-8156-C1077FFAA807}">
      <dsp:nvSpPr>
        <dsp:cNvPr id="0" name=""/>
        <dsp:cNvSpPr/>
      </dsp:nvSpPr>
      <dsp:spPr>
        <a:xfrm>
          <a:off x="4597400" y="0"/>
          <a:ext cx="4597400" cy="2397276"/>
        </a:xfrm>
        <a:prstGeom prst="round1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a:latin typeface="Arial "/>
            </a:rPr>
            <a:t>Land for Affordable Housing</a:t>
          </a:r>
          <a:br>
            <a:rPr lang="en-US" sz="1600" b="1" kern="1200">
              <a:latin typeface="Arial "/>
            </a:rPr>
          </a:br>
          <a:endParaRPr lang="en-US" sz="1600" b="1" kern="1200">
            <a:latin typeface="Arial "/>
          </a:endParaRPr>
        </a:p>
        <a:p>
          <a:pPr marL="0" lvl="0" indent="0" algn="l" defTabSz="800100">
            <a:lnSpc>
              <a:spcPct val="90000"/>
            </a:lnSpc>
            <a:spcBef>
              <a:spcPct val="0"/>
            </a:spcBef>
            <a:spcAft>
              <a:spcPct val="35000"/>
            </a:spcAft>
            <a:buNone/>
          </a:pPr>
          <a:r>
            <a:rPr lang="en-US" sz="1600" kern="1200">
              <a:latin typeface="Arial "/>
            </a:rPr>
            <a:t>Must meet certain criteria in the SLA</a:t>
          </a:r>
        </a:p>
      </dsp:txBody>
      <dsp:txXfrm>
        <a:off x="4597400" y="0"/>
        <a:ext cx="4597400" cy="1797957"/>
      </dsp:txXfrm>
    </dsp:sp>
    <dsp:sp modelId="{85942E98-35C6-4745-AA6D-C2B9CB35339C}">
      <dsp:nvSpPr>
        <dsp:cNvPr id="0" name=""/>
        <dsp:cNvSpPr/>
      </dsp:nvSpPr>
      <dsp:spPr>
        <a:xfrm rot="10800000">
          <a:off x="0" y="2397276"/>
          <a:ext cx="4597400" cy="2397276"/>
        </a:xfrm>
        <a:prstGeom prst="round1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l" defTabSz="800100">
            <a:lnSpc>
              <a:spcPct val="90000"/>
            </a:lnSpc>
            <a:spcBef>
              <a:spcPct val="0"/>
            </a:spcBef>
            <a:spcAft>
              <a:spcPct val="35000"/>
            </a:spcAft>
            <a:buNone/>
          </a:pPr>
          <a:r>
            <a:rPr lang="en-US" sz="1800" b="1" kern="1200">
              <a:latin typeface="Arial "/>
            </a:rPr>
            <a:t>         </a:t>
          </a:r>
        </a:p>
        <a:p>
          <a:pPr marL="0" lvl="0" indent="0" algn="ctr" defTabSz="800100">
            <a:lnSpc>
              <a:spcPct val="90000"/>
            </a:lnSpc>
            <a:spcBef>
              <a:spcPct val="0"/>
            </a:spcBef>
            <a:spcAft>
              <a:spcPct val="35000"/>
            </a:spcAft>
            <a:buNone/>
          </a:pPr>
          <a:r>
            <a:rPr lang="en-US" sz="1800" b="1" kern="1200">
              <a:latin typeface="Arial "/>
            </a:rPr>
            <a:t>Land dedicated for other public uses </a:t>
          </a:r>
          <a:br>
            <a:rPr lang="en-US" sz="1600" b="1" kern="1200">
              <a:latin typeface="Arial "/>
            </a:rPr>
          </a:br>
          <a:endParaRPr lang="en-US" sz="1600" b="1" kern="1200">
            <a:latin typeface="Arial "/>
          </a:endParaRPr>
        </a:p>
        <a:p>
          <a:pPr marL="0" lvl="0" indent="0" algn="l" defTabSz="800100">
            <a:lnSpc>
              <a:spcPct val="90000"/>
            </a:lnSpc>
            <a:spcBef>
              <a:spcPct val="0"/>
            </a:spcBef>
            <a:spcAft>
              <a:spcPct val="35000"/>
            </a:spcAft>
            <a:buNone/>
          </a:pPr>
          <a:r>
            <a:rPr lang="en-US" sz="1600" kern="1200">
              <a:latin typeface="Arial "/>
            </a:rPr>
            <a:t>Land restricted for another use (parks, schools, etc.) transferred to federal/state government, land traded for other land to be used by the local agency, etc.</a:t>
          </a:r>
          <a:br>
            <a:rPr lang="en-US" sz="1600" kern="1200">
              <a:latin typeface="Arial "/>
            </a:rPr>
          </a:br>
          <a:endParaRPr lang="en-US" sz="1600" kern="1200">
            <a:latin typeface="Arial "/>
          </a:endParaRPr>
        </a:p>
      </dsp:txBody>
      <dsp:txXfrm rot="10800000">
        <a:off x="0" y="2996595"/>
        <a:ext cx="4597400" cy="1797957"/>
      </dsp:txXfrm>
    </dsp:sp>
    <dsp:sp modelId="{E6E533FA-A8A2-47B0-A351-1C53EEE60E47}">
      <dsp:nvSpPr>
        <dsp:cNvPr id="0" name=""/>
        <dsp:cNvSpPr/>
      </dsp:nvSpPr>
      <dsp:spPr>
        <a:xfrm rot="5400000">
          <a:off x="5697461" y="1297214"/>
          <a:ext cx="2397276" cy="4597400"/>
        </a:xfrm>
        <a:prstGeom prst="round1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a:latin typeface="Arial "/>
            </a:rPr>
            <a:t>Land not suitable for housing</a:t>
          </a:r>
        </a:p>
        <a:p>
          <a:pPr marL="0" lvl="0" indent="0" algn="l" defTabSz="800100">
            <a:lnSpc>
              <a:spcPct val="90000"/>
            </a:lnSpc>
            <a:spcBef>
              <a:spcPct val="0"/>
            </a:spcBef>
            <a:spcAft>
              <a:spcPct val="35000"/>
            </a:spcAft>
            <a:buNone/>
          </a:pPr>
          <a:endParaRPr lang="en-US" sz="1600" kern="1200"/>
        </a:p>
        <a:p>
          <a:pPr marL="0" lvl="0" indent="0" algn="l" defTabSz="800100">
            <a:lnSpc>
              <a:spcPct val="90000"/>
            </a:lnSpc>
            <a:spcBef>
              <a:spcPct val="0"/>
            </a:spcBef>
            <a:spcAft>
              <a:spcPct val="35000"/>
            </a:spcAft>
            <a:buNone/>
          </a:pPr>
          <a:r>
            <a:rPr lang="en-US" sz="1600" kern="1200"/>
            <a:t>Small parcels, former streets, parcels with legal restrictions that prohibit housing</a:t>
          </a:r>
        </a:p>
        <a:p>
          <a:pPr marL="0" lvl="0" indent="0" algn="ctr" defTabSz="800100">
            <a:lnSpc>
              <a:spcPct val="90000"/>
            </a:lnSpc>
            <a:spcBef>
              <a:spcPct val="0"/>
            </a:spcBef>
            <a:spcAft>
              <a:spcPct val="35000"/>
            </a:spcAft>
            <a:buNone/>
          </a:pPr>
          <a:endParaRPr lang="en-US" sz="1800" kern="1200">
            <a:latin typeface="Arial "/>
          </a:endParaRPr>
        </a:p>
      </dsp:txBody>
      <dsp:txXfrm rot="-5400000">
        <a:off x="4597400" y="2996595"/>
        <a:ext cx="4597400" cy="1797957"/>
      </dsp:txXfrm>
    </dsp:sp>
    <dsp:sp modelId="{3FB692A3-94E8-4CCE-BFE8-62F51BA24478}">
      <dsp:nvSpPr>
        <dsp:cNvPr id="0" name=""/>
        <dsp:cNvSpPr/>
      </dsp:nvSpPr>
      <dsp:spPr>
        <a:xfrm>
          <a:off x="2768595" y="1899973"/>
          <a:ext cx="3657608" cy="1136956"/>
        </a:xfrm>
        <a:prstGeom prst="roundRect">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6"/>
              </a:solidFill>
              <a:latin typeface="Arial "/>
            </a:rPr>
            <a:t>Exemptions from </a:t>
          </a:r>
          <a:br>
            <a:rPr lang="en-US" sz="2000" b="1" kern="1200">
              <a:solidFill>
                <a:schemeClr val="accent6"/>
              </a:solidFill>
              <a:latin typeface="Arial "/>
            </a:rPr>
          </a:br>
          <a:r>
            <a:rPr lang="en-US" sz="2000" b="1" kern="1200">
              <a:solidFill>
                <a:schemeClr val="accent6"/>
              </a:solidFill>
              <a:latin typeface="Arial "/>
            </a:rPr>
            <a:t>standard SLA process </a:t>
          </a:r>
        </a:p>
        <a:p>
          <a:pPr marL="0" lvl="0" indent="0" algn="ctr" defTabSz="889000">
            <a:lnSpc>
              <a:spcPct val="90000"/>
            </a:lnSpc>
            <a:spcBef>
              <a:spcPct val="0"/>
            </a:spcBef>
            <a:spcAft>
              <a:spcPct val="35000"/>
            </a:spcAft>
            <a:buNone/>
          </a:pPr>
          <a:r>
            <a:rPr lang="en-US" sz="1600" b="0" i="1" kern="1200">
              <a:solidFill>
                <a:schemeClr val="accent6"/>
              </a:solidFill>
              <a:latin typeface="Arial "/>
            </a:rPr>
            <a:t>Still requires HCD review and other requirements</a:t>
          </a:r>
        </a:p>
      </dsp:txBody>
      <dsp:txXfrm>
        <a:off x="2824097" y="1955475"/>
        <a:ext cx="3546604" cy="10259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33D67-D073-4C2F-A538-D2383F4E09DC}">
      <dsp:nvSpPr>
        <dsp:cNvPr id="0" name=""/>
        <dsp:cNvSpPr/>
      </dsp:nvSpPr>
      <dsp:spPr>
        <a:xfrm rot="5400000">
          <a:off x="-205695" y="209021"/>
          <a:ext cx="1371302" cy="959911"/>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solidFill>
          </a:endParaRPr>
        </a:p>
      </dsp:txBody>
      <dsp:txXfrm rot="-5400000">
        <a:off x="1" y="483282"/>
        <a:ext cx="959911" cy="411391"/>
      </dsp:txXfrm>
    </dsp:sp>
    <dsp:sp modelId="{7F1796AA-C3D6-450F-AAE8-C8499480DA37}">
      <dsp:nvSpPr>
        <dsp:cNvPr id="0" name=""/>
        <dsp:cNvSpPr/>
      </dsp:nvSpPr>
      <dsp:spPr>
        <a:xfrm rot="5400000">
          <a:off x="5520682" y="-4557444"/>
          <a:ext cx="891346" cy="10012888"/>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a:solidFill>
                <a:schemeClr val="tx2"/>
              </a:solidFill>
              <a:latin typeface="Arial "/>
            </a:rPr>
            <a:t>Develop basic in-house familiarity with the SLA</a:t>
          </a:r>
        </a:p>
      </dsp:txBody>
      <dsp:txXfrm rot="-5400000">
        <a:off x="959911" y="46839"/>
        <a:ext cx="9969376" cy="804322"/>
      </dsp:txXfrm>
    </dsp:sp>
    <dsp:sp modelId="{21617D6C-D731-4DFE-9221-57A842306876}">
      <dsp:nvSpPr>
        <dsp:cNvPr id="0" name=""/>
        <dsp:cNvSpPr/>
      </dsp:nvSpPr>
      <dsp:spPr>
        <a:xfrm rot="5400000">
          <a:off x="-205695" y="1438557"/>
          <a:ext cx="1371302" cy="959911"/>
        </a:xfrm>
        <a:prstGeom prst="chevron">
          <a:avLst/>
        </a:prstGeom>
        <a:solidFill>
          <a:schemeClr val="accent5">
            <a:hueOff val="1186812"/>
            <a:satOff val="11780"/>
            <a:lumOff val="-17778"/>
            <a:alphaOff val="0"/>
          </a:schemeClr>
        </a:solidFill>
        <a:ln w="25400" cap="flat" cmpd="sng" algn="ctr">
          <a:solidFill>
            <a:schemeClr val="accent5">
              <a:hueOff val="1186812"/>
              <a:satOff val="11780"/>
              <a:lumOff val="-177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solidFill>
          </a:endParaRPr>
        </a:p>
      </dsp:txBody>
      <dsp:txXfrm rot="-5400000">
        <a:off x="1" y="1712818"/>
        <a:ext cx="959911" cy="411391"/>
      </dsp:txXfrm>
    </dsp:sp>
    <dsp:sp modelId="{F682A51E-D95C-430F-9E7F-C20FA42B4F9D}">
      <dsp:nvSpPr>
        <dsp:cNvPr id="0" name=""/>
        <dsp:cNvSpPr/>
      </dsp:nvSpPr>
      <dsp:spPr>
        <a:xfrm rot="5400000">
          <a:off x="5520682" y="-3327909"/>
          <a:ext cx="891346" cy="10012888"/>
        </a:xfrm>
        <a:prstGeom prst="round2SameRect">
          <a:avLst/>
        </a:prstGeom>
        <a:solidFill>
          <a:schemeClr val="lt1">
            <a:alpha val="90000"/>
            <a:hueOff val="0"/>
            <a:satOff val="0"/>
            <a:lumOff val="0"/>
            <a:alphaOff val="0"/>
          </a:schemeClr>
        </a:solidFill>
        <a:ln w="25400" cap="flat" cmpd="sng" algn="ctr">
          <a:solidFill>
            <a:schemeClr val="accent5">
              <a:hueOff val="1186812"/>
              <a:satOff val="11780"/>
              <a:lumOff val="-177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a:solidFill>
                <a:schemeClr val="tx2"/>
              </a:solidFill>
              <a:latin typeface="Arial "/>
            </a:rPr>
            <a:t>Survey and catalogue the potential surplus properties</a:t>
          </a:r>
        </a:p>
      </dsp:txBody>
      <dsp:txXfrm rot="-5400000">
        <a:off x="959911" y="1276374"/>
        <a:ext cx="9969376" cy="804322"/>
      </dsp:txXfrm>
    </dsp:sp>
    <dsp:sp modelId="{F3A013D9-5E00-4D66-9F21-A34A1900474B}">
      <dsp:nvSpPr>
        <dsp:cNvPr id="0" name=""/>
        <dsp:cNvSpPr/>
      </dsp:nvSpPr>
      <dsp:spPr>
        <a:xfrm rot="5400000">
          <a:off x="-205695" y="2668092"/>
          <a:ext cx="1371302" cy="959911"/>
        </a:xfrm>
        <a:prstGeom prst="chevron">
          <a:avLst/>
        </a:prstGeom>
        <a:solidFill>
          <a:schemeClr val="accent5">
            <a:hueOff val="2373624"/>
            <a:satOff val="23561"/>
            <a:lumOff val="-35555"/>
            <a:alphaOff val="0"/>
          </a:schemeClr>
        </a:solidFill>
        <a:ln w="25400" cap="flat" cmpd="sng" algn="ctr">
          <a:solidFill>
            <a:schemeClr val="accent5">
              <a:hueOff val="2373624"/>
              <a:satOff val="23561"/>
              <a:lumOff val="-355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2"/>
            </a:solidFill>
          </a:endParaRPr>
        </a:p>
      </dsp:txBody>
      <dsp:txXfrm rot="-5400000">
        <a:off x="1" y="2942353"/>
        <a:ext cx="959911" cy="411391"/>
      </dsp:txXfrm>
    </dsp:sp>
    <dsp:sp modelId="{1385CACB-2084-40FD-A7E0-946FC1D5BFA0}">
      <dsp:nvSpPr>
        <dsp:cNvPr id="0" name=""/>
        <dsp:cNvSpPr/>
      </dsp:nvSpPr>
      <dsp:spPr>
        <a:xfrm rot="5400000">
          <a:off x="5520682" y="-2098373"/>
          <a:ext cx="891346" cy="10012888"/>
        </a:xfrm>
        <a:prstGeom prst="round2SameRect">
          <a:avLst/>
        </a:prstGeom>
        <a:solidFill>
          <a:schemeClr val="lt1">
            <a:alpha val="90000"/>
            <a:hueOff val="0"/>
            <a:satOff val="0"/>
            <a:lumOff val="0"/>
            <a:alphaOff val="0"/>
          </a:schemeClr>
        </a:solidFill>
        <a:ln w="25400" cap="flat" cmpd="sng" algn="ctr">
          <a:solidFill>
            <a:schemeClr val="accent5">
              <a:hueOff val="2373624"/>
              <a:satOff val="23561"/>
              <a:lumOff val="-355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US" sz="2800" kern="1200">
              <a:solidFill>
                <a:schemeClr val="tx2"/>
              </a:solidFill>
              <a:latin typeface="Arial "/>
            </a:rPr>
            <a:t>Have a general sense of whether and how the SLA applies for each property</a:t>
          </a:r>
        </a:p>
      </dsp:txBody>
      <dsp:txXfrm rot="-5400000">
        <a:off x="959911" y="2505910"/>
        <a:ext cx="9969376" cy="804322"/>
      </dsp:txXfrm>
    </dsp:sp>
    <dsp:sp modelId="{85109EC8-8266-4523-8A34-347D8EC2418B}">
      <dsp:nvSpPr>
        <dsp:cNvPr id="0" name=""/>
        <dsp:cNvSpPr/>
      </dsp:nvSpPr>
      <dsp:spPr>
        <a:xfrm rot="5400000">
          <a:off x="-263214" y="3955147"/>
          <a:ext cx="1486340" cy="959911"/>
        </a:xfrm>
        <a:prstGeom prst="chevron">
          <a:avLst/>
        </a:prstGeom>
        <a:solidFill>
          <a:schemeClr val="accent5">
            <a:hueOff val="3560436"/>
            <a:satOff val="35341"/>
            <a:lumOff val="-53333"/>
            <a:alphaOff val="0"/>
          </a:schemeClr>
        </a:solidFill>
        <a:ln w="25400" cap="flat" cmpd="sng" algn="ctr">
          <a:solidFill>
            <a:schemeClr val="accent5">
              <a:hueOff val="3560436"/>
              <a:satOff val="35341"/>
              <a:lumOff val="-53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endParaRPr lang="en-US" sz="3500" kern="1200">
            <a:solidFill>
              <a:schemeClr val="tx2"/>
            </a:solidFill>
          </a:endParaRPr>
        </a:p>
      </dsp:txBody>
      <dsp:txXfrm rot="-5400000">
        <a:off x="1" y="4171889"/>
        <a:ext cx="959911" cy="526429"/>
      </dsp:txXfrm>
    </dsp:sp>
    <dsp:sp modelId="{822DA0A7-E2F9-4A52-8F03-E7C1E0A6E2FC}">
      <dsp:nvSpPr>
        <dsp:cNvPr id="0" name=""/>
        <dsp:cNvSpPr/>
      </dsp:nvSpPr>
      <dsp:spPr>
        <a:xfrm rot="5400000">
          <a:off x="5471952" y="-811318"/>
          <a:ext cx="988806" cy="10012888"/>
        </a:xfrm>
        <a:prstGeom prst="round2SameRect">
          <a:avLst/>
        </a:prstGeom>
        <a:solidFill>
          <a:schemeClr val="lt1">
            <a:alpha val="90000"/>
            <a:hueOff val="0"/>
            <a:satOff val="0"/>
            <a:lumOff val="0"/>
            <a:alphaOff val="0"/>
          </a:schemeClr>
        </a:solidFill>
        <a:ln w="25400" cap="flat" cmpd="sng" algn="ctr">
          <a:solidFill>
            <a:schemeClr val="accent5">
              <a:hueOff val="3560436"/>
              <a:satOff val="35341"/>
              <a:lumOff val="-533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Arial" panose="020B0604020202020204" pitchFamily="34" charset="0"/>
            <a:buNone/>
          </a:pPr>
          <a:r>
            <a:rPr lang="en-US" sz="2800" kern="1200">
              <a:solidFill>
                <a:schemeClr val="tx2"/>
              </a:solidFill>
              <a:latin typeface="Arial "/>
            </a:rPr>
            <a:t>Gather documents and reach out to HCD to confirm understanding of SLA applicability and process</a:t>
          </a:r>
        </a:p>
      </dsp:txBody>
      <dsp:txXfrm rot="-5400000">
        <a:off x="959911" y="3748993"/>
        <a:ext cx="9964618" cy="89226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3A3B6-7B74-4739-8136-DF0CFEA4E5EF}"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7E785-D56E-4B44-9C5B-1D4155EF1EBE}" type="slidenum">
              <a:rPr lang="en-US" smtClean="0"/>
              <a:t>‹#›</a:t>
            </a:fld>
            <a:endParaRPr lang="en-US"/>
          </a:p>
        </p:txBody>
      </p:sp>
    </p:spTree>
    <p:extLst>
      <p:ext uri="{BB962C8B-B14F-4D97-AF65-F5344CB8AC3E}">
        <p14:creationId xmlns:p14="http://schemas.microsoft.com/office/powerpoint/2010/main" val="3258299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24B37746-F2B6-4E6B-A58D-9D03AAF355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424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054E4E-E4FF-41AB-A2A4-11F956801711}" type="slidenum">
              <a:rPr lang="en-US" smtClean="0"/>
              <a:t>12</a:t>
            </a:fld>
            <a:endParaRPr lang="en-US"/>
          </a:p>
        </p:txBody>
      </p:sp>
    </p:spTree>
    <p:extLst>
      <p:ext uri="{BB962C8B-B14F-4D97-AF65-F5344CB8AC3E}">
        <p14:creationId xmlns:p14="http://schemas.microsoft.com/office/powerpoint/2010/main" val="324344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82F36735-9F80-426D-A2D6-59DC69DCDD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77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4B37746-F2B6-4E6B-A58D-9D03AAF355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68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Thank you for having me here today.  I appreciate the opportunity to talk with our local partners.</a:t>
            </a:r>
          </a:p>
          <a:p>
            <a:pPr marL="171450" indent="-171450">
              <a:buFont typeface="Arial" panose="020B0604020202020204" pitchFamily="34" charset="0"/>
              <a:buChar char="•"/>
            </a:pPr>
            <a:r>
              <a:rPr lang="en-US"/>
              <a:t>I’m Laura Nunn, Senior Manager with HCD’s Housing Accountability Unit overseeing the Surplus Land Act</a:t>
            </a:r>
          </a:p>
          <a:p>
            <a:pPr marL="171450" indent="-171450">
              <a:buFont typeface="Arial" panose="020B0604020202020204" pitchFamily="34" charset="0"/>
              <a:buChar char="•"/>
            </a:pPr>
            <a:r>
              <a:rPr lang="en-US"/>
              <a:t>Today, I’m going to provide an overview of HCD’s implementation of the Surplus Land Act and answer a few common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2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purpose of the SLA is to provide more affordable housing in all areas of the state.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One factor that drives the cost of housing is the lack of available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Surplus Land Act, as amended in 2019 by AB 1486, makes surplus land available first to entities that build affordable housing.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Surplus Land Act applies to local agencies—this includes cities and counties, as well as other agencies such as districts.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Among other things, the SLA requires local governments – cities, counties, transportation districts, etc., to make their surplus land available for affordable housing.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58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vast majority of local agencies have had success bringing their surplus properties through the SLA process.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764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SLA has proved to be a tool for creating housing.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These new homes help jurisdictions and the state meet their housing goals (Regional Housing Need Allocations)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13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There are six main steps to the surplus land disposition process:</a:t>
            </a:r>
          </a:p>
          <a:p>
            <a:pPr marL="171450" indent="-171450">
              <a:buFont typeface="Arial" panose="020B0604020202020204" pitchFamily="34" charset="0"/>
              <a:buChar char="•"/>
            </a:pPr>
            <a:r>
              <a:rPr lang="en-US" sz="1200" b="0" kern="1200">
                <a:solidFill>
                  <a:schemeClr val="tx1"/>
                </a:solidFill>
                <a:effectLst/>
                <a:latin typeface="+mn-lt"/>
                <a:ea typeface="+mn-ea"/>
                <a:cs typeface="+mn-cs"/>
              </a:rPr>
              <a:t>Step 1: Declare the land surplus at a City Council, Board of Supervisors, or District Board of Directors meeting.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Adopt a resolution declaring that the property is surplus and no longer necessary for the agency’s use.</a:t>
            </a:r>
          </a:p>
          <a:p>
            <a:pPr marL="171450" indent="-171450">
              <a:buFont typeface="Arial" panose="020B0604020202020204" pitchFamily="34" charset="0"/>
              <a:buChar char="•"/>
            </a:pPr>
            <a:r>
              <a:rPr lang="en-US" sz="1200" b="0" kern="1200">
                <a:solidFill>
                  <a:schemeClr val="tx1"/>
                </a:solidFill>
                <a:effectLst/>
                <a:latin typeface="+mn-lt"/>
                <a:ea typeface="+mn-ea"/>
                <a:cs typeface="+mn-cs"/>
              </a:rPr>
              <a:t>Step 2: Before disposing of the property, let people know the land is available by issuing a Notice of Availability, or NOA, for at least 60 days.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Two categories of housing developers: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Housing sponsors that have expressed interest in surplus property. These are housing developers certified by CalHFA. They express their interest in surplus property by completing a survey on HCD’s website.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Local public entities that have a jurisdiction that includes the property. These are government entities that develop or operate housing for low/moderate income households. </a:t>
            </a:r>
            <a:endParaRPr lang="en-US" sz="1200" b="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a:solidFill>
                  <a:schemeClr val="tx1"/>
                </a:solidFill>
                <a:effectLst/>
                <a:latin typeface="+mn-lt"/>
                <a:ea typeface="+mn-ea"/>
                <a:cs typeface="+mn-cs"/>
              </a:rPr>
              <a:t>Step 3: Negotiate in good faith with respondents for at least 90 days.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Generally required to prioritize affordable housing uses. However, local agencies must prioritize parks and recreation on sites that are already being used for park and recreational purposes.</a:t>
            </a:r>
          </a:p>
          <a:p>
            <a:pPr marL="171450" indent="-171450">
              <a:buFont typeface="Arial" panose="020B0604020202020204" pitchFamily="34" charset="0"/>
              <a:buChar char="•"/>
            </a:pPr>
            <a:r>
              <a:rPr lang="en-US" sz="1200" b="0" kern="1200">
                <a:solidFill>
                  <a:schemeClr val="tx1"/>
                </a:solidFill>
                <a:effectLst/>
                <a:latin typeface="+mn-lt"/>
                <a:ea typeface="+mn-ea"/>
                <a:cs typeface="+mn-cs"/>
              </a:rPr>
              <a:t>Step 4: Report to HCD by sending disposition paperwork showing that you’ve followed the steps of the SLA. </a:t>
            </a: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Within 30 days, HCD will let you know if you’ve correctly followed the law, or if you need to make any corrections.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Place a covenant or deed restriction on the land for future use.</a:t>
            </a:r>
            <a:endParaRPr lang="en-US" sz="1200" b="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If no responses are received to the NOA or no price and terms were reached with a respondent after good faith negotiations, the covenant or deed restriction must note that if the land is ever used to build 10 or more housing units, at least 15% of those units must be affordable. </a:t>
            </a:r>
          </a:p>
          <a:p>
            <a:pPr marL="171450" indent="-171450">
              <a:buFont typeface="Arial" panose="020B0604020202020204" pitchFamily="34" charset="0"/>
              <a:buChar char="•"/>
            </a:pPr>
            <a:r>
              <a:rPr lang="en-US" sz="1200" b="0" kern="1200">
                <a:solidFill>
                  <a:schemeClr val="tx1"/>
                </a:solidFill>
                <a:effectLst/>
                <a:latin typeface="+mn-lt"/>
                <a:ea typeface="+mn-ea"/>
                <a:cs typeface="+mn-cs"/>
              </a:rPr>
              <a:t>Step 5: If HCD finds problems, a local agency has 60 days to address the findings and correct the issues.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While HCD is prepared to provide technical assistance to help local agencies resolve issues, if a local agency does not correct the issues HCD identifies, there are potential penalties. This can be 30 percent of the final sale price in the case of a first violation and 50 percent for any subsequent violation.</a:t>
            </a:r>
            <a:endParaRPr lang="en-US" sz="1200" b="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a:solidFill>
                  <a:schemeClr val="tx1"/>
                </a:solidFill>
                <a:effectLst/>
                <a:latin typeface="+mn-lt"/>
                <a:ea typeface="+mn-ea"/>
                <a:cs typeface="+mn-cs"/>
              </a:rPr>
              <a:t>Step 6: The last step is to dispose of the land.</a:t>
            </a:r>
          </a:p>
          <a:p>
            <a:pPr marL="628650" lvl="1" indent="-171450">
              <a:buFont typeface="Arial" panose="020B0604020202020204" pitchFamily="34" charset="0"/>
              <a:buChar char="•"/>
            </a:pPr>
            <a:r>
              <a:rPr lang="en-US" sz="1200" b="0" kern="1200">
                <a:solidFill>
                  <a:schemeClr val="tx1"/>
                </a:solidFill>
                <a:effectLst/>
                <a:latin typeface="+mn-lt"/>
                <a:ea typeface="+mn-ea"/>
                <a:cs typeface="+mn-cs"/>
              </a:rPr>
              <a:t>It is important to note that the SLA does not prohibit the local agency from disposing of their property for fair market value.</a:t>
            </a:r>
          </a:p>
          <a:p>
            <a:endParaRPr lang="en-US" sz="1200" b="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17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I’d like to switch gears and talk about transactions that don’t follow the main process.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Broadly speaking, there are 14 official exemptions to the Surplus Land Act, though we tend to group them into four rough categories: </a:t>
            </a:r>
          </a:p>
          <a:p>
            <a:pPr marL="171450" indent="-171450">
              <a:buFont typeface="Arial" panose="020B0604020202020204" pitchFamily="34" charset="0"/>
              <a:buChar char="•"/>
            </a:pPr>
            <a:r>
              <a:rPr lang="en-US" sz="1200" kern="1200">
                <a:solidFill>
                  <a:schemeClr val="tx1"/>
                </a:solidFill>
                <a:effectLst/>
                <a:latin typeface="+mn-lt"/>
                <a:ea typeface="+mn-ea"/>
                <a:cs typeface="+mn-cs"/>
              </a:rPr>
              <a:t>“Grandfathering”: deals entered into or completed by a certain date or properties identified in a long-range plan</a:t>
            </a:r>
          </a:p>
          <a:p>
            <a:pPr marL="171450" indent="-171450">
              <a:buFont typeface="Arial" panose="020B0604020202020204" pitchFamily="34" charset="0"/>
              <a:buChar char="•"/>
            </a:pPr>
            <a:r>
              <a:rPr lang="en-US" sz="1200" kern="1200">
                <a:solidFill>
                  <a:schemeClr val="tx1"/>
                </a:solidFill>
                <a:effectLst/>
                <a:latin typeface="+mn-lt"/>
                <a:ea typeface="+mn-ea"/>
                <a:cs typeface="+mn-cs"/>
              </a:rPr>
              <a:t>Streamlining for properties already intended for development as Affordable Housing. </a:t>
            </a:r>
          </a:p>
          <a:p>
            <a:pPr marL="171450" indent="-171450">
              <a:buFont typeface="Arial" panose="020B0604020202020204" pitchFamily="34" charset="0"/>
              <a:buChar char="•"/>
            </a:pPr>
            <a:r>
              <a:rPr lang="en-US" sz="1200" kern="1200">
                <a:solidFill>
                  <a:schemeClr val="tx1"/>
                </a:solidFill>
                <a:effectLst/>
                <a:latin typeface="+mn-lt"/>
                <a:ea typeface="+mn-ea"/>
                <a:cs typeface="+mn-cs"/>
              </a:rPr>
              <a:t>Other Public Uses: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Land restricted for another use such as for parks or recreational purposes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Agency use (Utilities, watersheds, schools, etc.)</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Land exchanged for another property the agency needs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Land transferred to another agency (local, state or federal)</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Surplus land owned by school districts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Land that is unlikely to be developed as affordable housing:</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Small surplus land sold to contiguous property owner (Lots smaller than 5,000 sq ft. or 10,000 if no recorded access)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Land that was once a street, right of way or easement.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Legally restricted land (covenants/legal restrictions that prohibit housing)</a:t>
            </a:r>
          </a:p>
          <a:p>
            <a:pPr marL="628650" lvl="1" indent="-171450">
              <a:buFont typeface="Arial" panose="020B0604020202020204" pitchFamily="34" charset="0"/>
              <a:buChar cha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The process for an alternative disposition: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First, identify property that may qualify for exemption from the standard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If the agency is unsure, it should consult HCD to confirm.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Second, declare the publicly-owned land as exempt surplus – generally in a resolution with findings supporting the determination.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C00000"/>
                </a:solidFill>
                <a:effectLst/>
                <a:latin typeface="Calibri" panose="020F0502020204030204" pitchFamily="34" charset="0"/>
                <a:ea typeface="Calibri" panose="020F0502020204030204" pitchFamily="34" charset="0"/>
                <a:cs typeface="+mn-cs"/>
              </a:rPr>
              <a:t>HCD will review draft resolutions upon request.  Allow at least 30 days for review prior to disposition</a:t>
            </a:r>
            <a:r>
              <a:rPr lang="en-US" sz="1800">
                <a:solidFill>
                  <a:srgbClr val="C00000"/>
                </a:solidFill>
                <a:effectLst/>
                <a:latin typeface="Calibri" panose="020F0502020204030204" pitchFamily="34" charset="0"/>
                <a:ea typeface="Calibri" panose="020F0502020204030204" pitchFamily="34" charset="0"/>
              </a:rPr>
              <a:t>.</a:t>
            </a:r>
            <a:endParaRPr lang="en-US" sz="1800" b="0">
              <a:solidFill>
                <a:srgbClr val="C00000"/>
              </a:solidFill>
              <a:effectLst/>
              <a:latin typeface="Calibri" panose="020F050202020403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Within 30 days, HCD will either approve the exemption or notify the local agency that the property does not qualify for the exemption.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If HCD approves the exemption, the local agency should then give notice according to the applicable alternative process and dispose of the land according to the applicable alternative process</a:t>
            </a:r>
          </a:p>
          <a:p>
            <a:pPr marL="628650" lvl="1" indent="-171450">
              <a:buFont typeface="Arial" panose="020B0604020202020204" pitchFamily="34" charset="0"/>
              <a:buChar char="•"/>
            </a:pP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510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Beyond the 14 Official Exemptions, there are a few other groups of transactions that do not fall under the Surplus Land 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And unlike the exemptions, these cases would not require the jurisdiction to declare the property as exempt surplus. Instead, we ask that the local agency inform HCD of its determination and obtain our agreement before proceeding with a sale or lease.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SLA defines surplus land as land that is “not necessary for agency’s use.”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That means that land that is necessary for agency’s use would not be surplus.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Properties that support the agency’s core mission and operations would be considered “agency’s use.”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Note that the definition of agency’s use generally excludes purely commercial or revenue-generating uses.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SLA guidelines also provide a carve-out for short-term leases, as well as leases that do not allow for demolition and redevelopment of the property.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4B37746-F2B6-4E6B-A58D-9D03AAF355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827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Our Guidelines can be dense reading, but compared to the statute, they’re written in much plainer language. We strongly advise that staff responsible for disposing of surplus property skim the Guidelines. This way, they will at least be familiar with the main requirements of the SLA and the main exemptions available to your agency. </a:t>
            </a:r>
          </a:p>
          <a:p>
            <a:pPr marL="171450" indent="-171450">
              <a:buFont typeface="Arial" panose="020B0604020202020204" pitchFamily="34" charset="0"/>
              <a:buChar char="•"/>
            </a:pPr>
            <a:r>
              <a:rPr lang="en-US" sz="1200" kern="1200">
                <a:solidFill>
                  <a:schemeClr val="tx1"/>
                </a:solidFill>
                <a:effectLst/>
                <a:latin typeface="+mn-lt"/>
                <a:ea typeface="+mn-ea"/>
                <a:cs typeface="+mn-cs"/>
              </a:rPr>
              <a:t>Once the agency has a general idea of the SLA’s contours, they can look at each of their potentially surplus properties and make a preliminary determination as to whether or not the SLA applies to each property.</a:t>
            </a:r>
          </a:p>
          <a:p>
            <a:pPr marL="171450" indent="-171450">
              <a:buFont typeface="Arial" panose="020B0604020202020204" pitchFamily="34" charset="0"/>
              <a:buChar char="•"/>
            </a:pPr>
            <a:r>
              <a:rPr lang="en-US" sz="1200" kern="1200">
                <a:solidFill>
                  <a:schemeClr val="tx1"/>
                </a:solidFill>
                <a:effectLst/>
                <a:latin typeface="+mn-lt"/>
                <a:ea typeface="+mn-ea"/>
                <a:cs typeface="+mn-cs"/>
              </a:rPr>
              <a:t>If they have any properties that they believe are exempt or fall outside of the SLA for some other reason, they will need to gather documents and confirm the rationale for the exemption with HCD.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601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SLA largely requires a specific </a:t>
            </a:r>
            <a:r>
              <a:rPr lang="en-US" u="sng"/>
              <a:t>process</a:t>
            </a:r>
            <a:r>
              <a:rPr lang="en-US" u="none"/>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Within that process, there is flexibility about the outcome.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For example: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The NOA may include reasonable conditions – HCD must approve.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If a local agency, after good faith negotiations, cannot land on price and terms, then it may dispose of the property outside of the SLA – with a 15% covenant, and it must document negotiations and get sign-off from HCD.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There are a number of exemptions, as I’ve discussed.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If it’s not feasible to mix the affordable units with the market-rate units in one building, some jurisdictions have opted to create two separate buildings – one affordable and one market-rate – in order to make the financing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Those are just a few examples – and HCD is here to work with jurisdictions to figure out what an NOA could look like, what exemption might apply,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[The SLA is still in its infancy, so its interpretation is continually evolving.  HCD’s own analysis is evolving as we gain experience looking at these dispositions, talking with local jurisdictions and other stakeholders, and updating our guidelines.]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u="non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216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HCD is here to help.</a:t>
            </a:r>
          </a:p>
          <a:p>
            <a:pPr marL="171450" indent="-171450">
              <a:buFont typeface="Arial" panose="020B0604020202020204" pitchFamily="34" charset="0"/>
              <a:buChar char="•"/>
            </a:pPr>
            <a:r>
              <a:rPr lang="en-US"/>
              <a:t>The Department has responded to hundreds of TA </a:t>
            </a:r>
            <a:r>
              <a:rPr lang="en-US" sz="1200"/>
              <a:t>requests on the Surplus Land Act from local agencies, developers, and attorneys and </a:t>
            </a:r>
            <a:r>
              <a:rPr lang="en-US"/>
              <a:t>is available to help answer any SLA questions that you get from your constituents. </a:t>
            </a:r>
          </a:p>
          <a:p>
            <a:pPr marL="171450" indent="-171450">
              <a:buFont typeface="Arial" panose="020B0604020202020204" pitchFamily="34" charset="0"/>
              <a:buChar char="•"/>
            </a:pPr>
            <a:r>
              <a:rPr lang="en-US"/>
              <a:t>We are expanding our policy and legal staff to increase capacity to provide TA.</a:t>
            </a:r>
          </a:p>
          <a:p>
            <a:pPr marL="171450" indent="-171450">
              <a:buFont typeface="Arial" panose="020B0604020202020204" pitchFamily="34" charset="0"/>
              <a:buChar char="•"/>
            </a:pPr>
            <a:r>
              <a:rPr lang="en-US"/>
              <a:t>And we’re glad to provide trainings like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958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HCD also has lots of resources on our website, including our Guidelines and informational materials, including an FAQ, an Exemption Guide, and these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also provide templates and resources on whom to notify for a disposition.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have started the process of updating our Guidelines and are holding stakeholder listening sessions.  We hope some of you may be interested in participating in a listening session with us – to help inform the Guidelines update based on your experience implementing the SLA.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 hope the biggest takeaway is that HCD is here to provide TA throughout the process – we’re here as partners to get to the right outcome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77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5D9F9-3FFD-447B-A174-707A25F2CA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10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4B37746-F2B6-4E6B-A58D-9D03AAF355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870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4B37746-F2B6-4E6B-A58D-9D03AAF355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062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4B37746-F2B6-4E6B-A58D-9D03AAF355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866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054E4E-E4FF-41AB-A2A4-11F956801711}" type="slidenum">
              <a:rPr lang="en-US" smtClean="0"/>
              <a:t>39</a:t>
            </a:fld>
            <a:endParaRPr lang="en-US"/>
          </a:p>
        </p:txBody>
      </p:sp>
    </p:spTree>
    <p:extLst>
      <p:ext uri="{BB962C8B-B14F-4D97-AF65-F5344CB8AC3E}">
        <p14:creationId xmlns:p14="http://schemas.microsoft.com/office/powerpoint/2010/main" val="2528115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sz="1800">
              <a:solidFill>
                <a:srgbClr val="1F497D"/>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14165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reconfigured economy, and the objective is to capture private sector momentum</a:t>
            </a:r>
          </a:p>
          <a:p>
            <a:r>
              <a:rPr lang="en-US"/>
              <a:t>Housing shortage and the state is pushing us to develop housing with an avalanche of state </a:t>
            </a:r>
            <a:r>
              <a:rPr lang="en-US" err="1"/>
              <a:t>policeis</a:t>
            </a:r>
            <a:endParaRPr lang="en-US"/>
          </a:p>
          <a:p>
            <a:r>
              <a:rPr lang="en-US"/>
              <a:t>SLA is one of the states platforms for catalyzing affordable housing </a:t>
            </a:r>
            <a:r>
              <a:rPr lang="en-US" err="1"/>
              <a:t>opportunitis</a:t>
            </a:r>
            <a:endParaRPr lang="en-US"/>
          </a:p>
          <a:p>
            <a:r>
              <a:rPr lang="en-US"/>
              <a:t>Unique opportunity, beyond compliance with surplus act, how should a community look at the properties that fall under SLA with regard to new economy and </a:t>
            </a:r>
            <a:r>
              <a:rPr lang="en-US" err="1"/>
              <a:t>instent</a:t>
            </a:r>
            <a:r>
              <a:rPr lang="en-US"/>
              <a:t> of economic resiliency, vitality, </a:t>
            </a:r>
          </a:p>
          <a:p>
            <a:endParaRPr lang="en-US"/>
          </a:p>
          <a:p>
            <a:r>
              <a:rPr lang="en-US"/>
              <a:t>Beyond that, in context of current reconfigured economy that is shifting retail office, etc, how do you </a:t>
            </a:r>
            <a:r>
              <a:rPr lang="en-US" err="1"/>
              <a:t>lok</a:t>
            </a:r>
            <a:r>
              <a:rPr lang="en-US"/>
              <a:t> at compliance with SLA in a manner that advances your community’s objects and uses these assets to leverage private momentum, econ </a:t>
            </a:r>
            <a:r>
              <a:rPr lang="en-US" err="1"/>
              <a:t>deve</a:t>
            </a:r>
            <a:r>
              <a:rPr lang="en-US"/>
              <a:t> results, econ dev, resiliency, and house</a:t>
            </a:r>
          </a:p>
          <a:p>
            <a:endParaRPr lang="en-US"/>
          </a:p>
          <a:p>
            <a:r>
              <a:rPr lang="en-US"/>
              <a:t>First slide – what is the SLA – </a:t>
            </a:r>
          </a:p>
          <a:p>
            <a:r>
              <a:rPr lang="en-US"/>
              <a:t>Before we talk about compliance, go to current slide 2- think about context</a:t>
            </a:r>
          </a:p>
          <a:p>
            <a:r>
              <a:rPr lang="en-US"/>
              <a:t>Being asked to review properties where private momentum is shifted and consumer preferences have changed.  Retail is not the same, housing in </a:t>
            </a:r>
            <a:r>
              <a:rPr lang="en-US" err="1"/>
              <a:t>depmand</a:t>
            </a:r>
            <a:r>
              <a:rPr lang="en-US"/>
              <a:t>, industrial, office is sideways.  Beyond compliance, how should you view SLA in a way that lets your community further economic development, vitality, resiliency</a:t>
            </a:r>
          </a:p>
          <a:p>
            <a:endParaRPr lang="en-US"/>
          </a:p>
          <a:p>
            <a:r>
              <a:rPr lang="en-US"/>
              <a:t>Next is slide 5 – what is the reconfigured economy?  IT is a new investor / consumer / policy mindset. </a:t>
            </a:r>
          </a:p>
          <a:p>
            <a:endParaRPr lang="en-US"/>
          </a:p>
          <a:p>
            <a:r>
              <a:rPr lang="en-US"/>
              <a:t>Nest key trends – how do surplus properties fit into key trends</a:t>
            </a:r>
          </a:p>
          <a:p>
            <a:endParaRPr lang="en-US"/>
          </a:p>
          <a:p>
            <a:r>
              <a:rPr lang="en-US"/>
              <a:t>Next is public</a:t>
            </a:r>
          </a:p>
          <a:p>
            <a:r>
              <a:rPr lang="en-US"/>
              <a:t>Next is overview</a:t>
            </a:r>
          </a:p>
          <a:p>
            <a:r>
              <a:rPr lang="en-US"/>
              <a:t>Next is new world </a:t>
            </a:r>
          </a:p>
          <a:p>
            <a:r>
              <a:rPr lang="en-US"/>
              <a:t>New slide - Prior to complying with SLA on any specific property, </a:t>
            </a:r>
            <a:r>
              <a:rPr lang="en-US" err="1"/>
              <a:t>theres</a:t>
            </a:r>
            <a:r>
              <a:rPr lang="en-US"/>
              <a:t> a bigger set of questions.  What do you have, what is it worth, what is highest and best use, do you want housing on those properties? Public use? Commercial use? Is there an adjacent owner it could go to? </a:t>
            </a:r>
          </a:p>
          <a:p>
            <a:r>
              <a:rPr lang="en-US"/>
              <a:t>In essence, with those Qs in mind, the big question is what do you have? What’s in your garage?  </a:t>
            </a:r>
          </a:p>
          <a:p>
            <a:r>
              <a:rPr lang="en-US"/>
              <a:t>SLA requires a garage sale permit</a:t>
            </a:r>
          </a:p>
          <a:p>
            <a:r>
              <a:rPr lang="en-US"/>
              <a:t>Split the Surplus Property slide </a:t>
            </a:r>
          </a:p>
          <a:p>
            <a:r>
              <a:rPr lang="en-US"/>
              <a:t>Surplus is pathway to </a:t>
            </a:r>
            <a:r>
              <a:rPr lang="en-US" err="1"/>
              <a:t>aff</a:t>
            </a:r>
            <a:r>
              <a:rPr lang="en-US"/>
              <a:t> housing project or something else</a:t>
            </a:r>
          </a:p>
          <a:p>
            <a:r>
              <a:rPr lang="en-US" err="1"/>
              <a:t>Cahnge</a:t>
            </a:r>
            <a:r>
              <a:rPr lang="en-US"/>
              <a:t> title: Case Studies – Compliance Unique to each property and pub agency – why you need a plan </a:t>
            </a:r>
          </a:p>
          <a:p>
            <a:r>
              <a:rPr lang="en-US"/>
              <a:t>Compliance and Strategy key elements of success </a:t>
            </a:r>
            <a:r>
              <a:rPr lang="en-US" err="1"/>
              <a:t>nagivation</a:t>
            </a:r>
            <a:r>
              <a:rPr lang="en-US"/>
              <a:t> of SLA – strategy and execution go hand in hand in hand with compliance; get rid of first sentence, keep and play with second</a:t>
            </a:r>
          </a:p>
          <a:p>
            <a:r>
              <a:rPr lang="en-US"/>
              <a:t>Steps to SLA Success</a:t>
            </a:r>
          </a:p>
          <a:p>
            <a:r>
              <a:rPr lang="en-US"/>
              <a:t>Put the final three points under the rocket slide, </a:t>
            </a:r>
          </a:p>
          <a:p>
            <a:r>
              <a:rPr lang="en-US"/>
              <a:t>Other slide is more to come – SLA is not going away, </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985901">
              <a:defRPr/>
            </a:pPr>
            <a:fld id="{24B37746-F2B6-4E6B-A58D-9D03AAF355DD}" type="slidenum">
              <a:rPr lang="en-US">
                <a:solidFill>
                  <a:prstClr val="black"/>
                </a:solidFill>
                <a:latin typeface="Calibri" panose="020F0502020204030204"/>
              </a:rPr>
              <a:pPr defTabSz="985901">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48148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7518">
              <a:defRPr/>
            </a:pPr>
            <a:fld id="{82F36735-9F80-426D-A2D6-59DC69DCDDE3}" type="slidenum">
              <a:rPr lang="en-US">
                <a:solidFill>
                  <a:prstClr val="black"/>
                </a:solidFill>
                <a:latin typeface="Calibri" panose="020F0502020204030204"/>
              </a:rPr>
              <a:pPr defTabSz="967518">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237770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1800">
                <a:solidFill>
                  <a:srgbClr val="1F497D"/>
                </a:solidFill>
                <a:latin typeface="Calibri" panose="020F0502020204030204" pitchFamily="34" charset="0"/>
              </a:rPr>
              <a:t>791 – technical assistance, resources at </a:t>
            </a:r>
            <a:r>
              <a:rPr lang="en-US" sz="1800" err="1">
                <a:solidFill>
                  <a:srgbClr val="1F497D"/>
                </a:solidFill>
                <a:latin typeface="Calibri" panose="020F0502020204030204" pitchFamily="34" charset="0"/>
              </a:rPr>
              <a:t>hcd</a:t>
            </a:r>
            <a:r>
              <a:rPr lang="en-US" sz="1800">
                <a:solidFill>
                  <a:srgbClr val="1F497D"/>
                </a:solidFill>
                <a:latin typeface="Calibri" panose="020F0502020204030204" pitchFamily="34" charset="0"/>
              </a:rPr>
              <a:t> to work with cities and developers to make it work</a:t>
            </a:r>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235728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3816330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24B37746-F2B6-4E6B-A58D-9D03AAF355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554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07E785-D56E-4B44-9C5B-1D4155EF1EBE}" type="slidenum">
              <a:rPr lang="en-US" smtClean="0"/>
              <a:t>47</a:t>
            </a:fld>
            <a:endParaRPr lang="en-US"/>
          </a:p>
        </p:txBody>
      </p:sp>
    </p:spTree>
    <p:extLst>
      <p:ext uri="{BB962C8B-B14F-4D97-AF65-F5344CB8AC3E}">
        <p14:creationId xmlns:p14="http://schemas.microsoft.com/office/powerpoint/2010/main" val="4262097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a:p>
            <a:endParaRPr lang="en-US" sz="1800"/>
          </a:p>
          <a:p>
            <a:endParaRPr lang="en-US" sz="1800"/>
          </a:p>
          <a:p>
            <a:endParaRPr lang="en-US" sz="1800"/>
          </a:p>
          <a:p>
            <a:endParaRPr lang="en-US" sz="1800">
              <a:solidFill>
                <a:srgbClr val="1F497D"/>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4085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85901">
              <a:defRPr/>
            </a:pPr>
            <a:fld id="{24B37746-F2B6-4E6B-A58D-9D03AAF355DD}" type="slidenum">
              <a:rPr lang="en-US">
                <a:solidFill>
                  <a:prstClr val="black"/>
                </a:solidFill>
                <a:latin typeface="Calibri" panose="020F0502020204030204"/>
              </a:rPr>
              <a:pPr defTabSz="985901">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876729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15451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solidFill>
                <a:srgbClr val="1F497D"/>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67518">
              <a:defRPr/>
            </a:pPr>
            <a:fld id="{24B37746-F2B6-4E6B-A58D-9D03AAF355DD}" type="slidenum">
              <a:rPr lang="en-US">
                <a:solidFill>
                  <a:prstClr val="black"/>
                </a:solidFill>
                <a:latin typeface="Calibri" panose="020F0502020204030204"/>
              </a:rPr>
              <a:pPr defTabSz="96751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93458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052499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4183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478">
              <a:defRPr/>
            </a:pPr>
            <a:fld id="{24B37746-F2B6-4E6B-A58D-9D03AAF355DD}" type="slidenum">
              <a:rPr lang="en-US">
                <a:solidFill>
                  <a:prstClr val="black"/>
                </a:solidFill>
                <a:latin typeface="Calibri" panose="020F0502020204030204"/>
              </a:rPr>
              <a:pPr defTabSz="94947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46421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3084727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6" y="5876412"/>
            <a:ext cx="2926080" cy="1397039"/>
          </a:xfrm>
          <a:prstGeom prst="rect">
            <a:avLst/>
          </a:prstGeom>
        </p:spPr>
        <p:txBody>
          <a:bodyPr/>
          <a:lstStyle/>
          <a:p>
            <a:fld id="{7AAA5BB2-BC04-4A89-B086-2541770AA95E}" type="slidenum">
              <a:rPr lang="en-US" smtClean="0"/>
              <a:t>‹#›</a:t>
            </a:fld>
            <a:endParaRPr lang="en-US"/>
          </a:p>
        </p:txBody>
      </p:sp>
    </p:spTree>
    <p:extLst>
      <p:ext uri="{BB962C8B-B14F-4D97-AF65-F5344CB8AC3E}">
        <p14:creationId xmlns:p14="http://schemas.microsoft.com/office/powerpoint/2010/main" val="145001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6" y="5876412"/>
            <a:ext cx="2926080" cy="1397039"/>
          </a:xfrm>
          <a:prstGeom prst="rect">
            <a:avLst/>
          </a:prstGeom>
        </p:spPr>
        <p:txBody>
          <a:bodyPr/>
          <a:lstStyle/>
          <a:p>
            <a:fld id="{7AAA5BB2-BC04-4A89-B086-2541770AA95E}" type="slidenum">
              <a:rPr lang="en-US" smtClean="0"/>
              <a:t>‹#›</a:t>
            </a:fld>
            <a:endParaRPr lang="en-US"/>
          </a:p>
        </p:txBody>
      </p:sp>
    </p:spTree>
    <p:extLst>
      <p:ext uri="{BB962C8B-B14F-4D97-AF65-F5344CB8AC3E}">
        <p14:creationId xmlns:p14="http://schemas.microsoft.com/office/powerpoint/2010/main" val="4269667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Municip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E371-2096-C342-836F-892AAF67C87C}"/>
              </a:ext>
            </a:extLst>
          </p:cNvPr>
          <p:cNvSpPr>
            <a:spLocks noGrp="1"/>
          </p:cNvSpPr>
          <p:nvPr>
            <p:ph type="ctrTitle"/>
          </p:nvPr>
        </p:nvSpPr>
        <p:spPr>
          <a:xfrm>
            <a:off x="1523997" y="2090056"/>
            <a:ext cx="9144000" cy="1535151"/>
          </a:xfrm>
        </p:spPr>
        <p:txBody>
          <a:bodyPr anchor="b">
            <a:normAutofit/>
          </a:bodyPr>
          <a:lstStyle>
            <a:lvl1pPr algn="ctr">
              <a:defRPr sz="5400" b="0" baseline="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5E6760A5-EC8D-CA41-BBA0-9E7BDED95469}"/>
              </a:ext>
            </a:extLst>
          </p:cNvPr>
          <p:cNvSpPr>
            <a:spLocks noGrp="1"/>
          </p:cNvSpPr>
          <p:nvPr>
            <p:ph type="subTitle" idx="1"/>
          </p:nvPr>
        </p:nvSpPr>
        <p:spPr>
          <a:xfrm>
            <a:off x="1523997" y="3727933"/>
            <a:ext cx="9144000" cy="792723"/>
          </a:xfrm>
        </p:spPr>
        <p:txBody>
          <a:bodyPr>
            <a:normAutofit/>
          </a:bodyPr>
          <a:lstStyle>
            <a:lvl1pPr marL="0" indent="0" algn="ctr">
              <a:buNone/>
              <a:defRPr sz="18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Text Placeholder 18">
            <a:extLst>
              <a:ext uri="{FF2B5EF4-FFF2-40B4-BE49-F238E27FC236}">
                <a16:creationId xmlns:a16="http://schemas.microsoft.com/office/drawing/2014/main" id="{A1D9364D-6BC4-544A-AF6F-65C55BD21815}"/>
              </a:ext>
            </a:extLst>
          </p:cNvPr>
          <p:cNvSpPr>
            <a:spLocks noGrp="1"/>
          </p:cNvSpPr>
          <p:nvPr>
            <p:ph type="body" sz="quarter" idx="11" hasCustomPrompt="1"/>
          </p:nvPr>
        </p:nvSpPr>
        <p:spPr>
          <a:xfrm>
            <a:off x="5683172" y="854096"/>
            <a:ext cx="5962730" cy="636588"/>
          </a:xfrm>
        </p:spPr>
        <p:txBody>
          <a:bodyPr>
            <a:normAutofit/>
          </a:bodyPr>
          <a:lstStyle>
            <a:lvl1pPr marL="0" indent="0" algn="r">
              <a:buNone/>
              <a:defRPr sz="2000">
                <a:solidFill>
                  <a:schemeClr val="tx1"/>
                </a:solidFill>
              </a:defRPr>
            </a:lvl1pPr>
          </a:lstStyle>
          <a:p>
            <a:r>
              <a:rPr lang="en-US"/>
              <a:t>CLICK TO EDIT MASTER STYLE</a:t>
            </a:r>
          </a:p>
        </p:txBody>
      </p:sp>
      <p:sp>
        <p:nvSpPr>
          <p:cNvPr id="8" name="Subtitle 2">
            <a:extLst>
              <a:ext uri="{FF2B5EF4-FFF2-40B4-BE49-F238E27FC236}">
                <a16:creationId xmlns:a16="http://schemas.microsoft.com/office/drawing/2014/main" id="{DBE6C6B3-3BAD-3F4E-B76A-A9602458E3DB}"/>
              </a:ext>
            </a:extLst>
          </p:cNvPr>
          <p:cNvSpPr txBox="1">
            <a:spLocks/>
          </p:cNvSpPr>
          <p:nvPr userDrawn="1"/>
        </p:nvSpPr>
        <p:spPr>
          <a:xfrm>
            <a:off x="537803" y="6224362"/>
            <a:ext cx="1229277" cy="315887"/>
          </a:xfrm>
          <a:prstGeom prst="rect">
            <a:avLst/>
          </a:prstGeom>
        </p:spPr>
        <p:txBody>
          <a:bodyPr vert="horz" lIns="91440" tIns="45720" rIns="91440" bIns="45720" rtlCol="0">
            <a:normAutofit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chemeClr val="bg1">
                    <a:lumMod val="50000"/>
                  </a:schemeClr>
                </a:solidFill>
              </a:rPr>
              <a:t>BBKLAW.COM</a:t>
            </a:r>
          </a:p>
        </p:txBody>
      </p:sp>
      <p:sp>
        <p:nvSpPr>
          <p:cNvPr id="11" name="Subtitle 2">
            <a:extLst>
              <a:ext uri="{FF2B5EF4-FFF2-40B4-BE49-F238E27FC236}">
                <a16:creationId xmlns:a16="http://schemas.microsoft.com/office/drawing/2014/main" id="{7B45EA44-7EC6-0D47-82D3-E57613DECEED}"/>
              </a:ext>
            </a:extLst>
          </p:cNvPr>
          <p:cNvSpPr txBox="1">
            <a:spLocks/>
          </p:cNvSpPr>
          <p:nvPr userDrawn="1"/>
        </p:nvSpPr>
        <p:spPr>
          <a:xfrm>
            <a:off x="4796310" y="6224362"/>
            <a:ext cx="2599375" cy="315887"/>
          </a:xfrm>
          <a:prstGeom prst="rect">
            <a:avLst/>
          </a:prstGeom>
        </p:spPr>
        <p:txBody>
          <a:bodyPr vert="horz" lIns="91440" tIns="45720" rIns="91440" bIns="45720" rtlCol="0">
            <a:normAutofit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200" b="0" i="0" kern="1200" baseline="0">
                <a:solidFill>
                  <a:schemeClr val="bg1">
                    <a:lumMod val="50000"/>
                  </a:schemeClr>
                </a:solidFill>
                <a:effectLst/>
                <a:latin typeface="+mn-lt"/>
                <a:ea typeface="+mn-ea"/>
                <a:cs typeface="+mn-cs"/>
              </a:rPr>
              <a:t>© 2022 Best Best &amp; Krieger LLP</a:t>
            </a:r>
            <a:endParaRPr lang="en-US" sz="700" i="0">
              <a:solidFill>
                <a:schemeClr val="bg1">
                  <a:lumMod val="50000"/>
                </a:schemeClr>
              </a:solidFill>
            </a:endParaRPr>
          </a:p>
        </p:txBody>
      </p:sp>
      <p:pic>
        <p:nvPicPr>
          <p:cNvPr id="9" name="Picture 8">
            <a:extLst>
              <a:ext uri="{FF2B5EF4-FFF2-40B4-BE49-F238E27FC236}">
                <a16:creationId xmlns:a16="http://schemas.microsoft.com/office/drawing/2014/main" id="{04853F5F-9C88-3447-867D-C023AF69FF27}"/>
              </a:ext>
            </a:extLst>
          </p:cNvPr>
          <p:cNvPicPr>
            <a:picLocks noChangeAspect="1"/>
          </p:cNvPicPr>
          <p:nvPr userDrawn="1"/>
        </p:nvPicPr>
        <p:blipFill>
          <a:blip r:embed="rId3"/>
          <a:stretch>
            <a:fillRect/>
          </a:stretch>
        </p:blipFill>
        <p:spPr>
          <a:xfrm>
            <a:off x="630345" y="564716"/>
            <a:ext cx="1630255" cy="1011362"/>
          </a:xfrm>
          <a:prstGeom prst="rect">
            <a:avLst/>
          </a:prstGeom>
        </p:spPr>
      </p:pic>
      <p:sp>
        <p:nvSpPr>
          <p:cNvPr id="12" name="Subtitle 2">
            <a:extLst>
              <a:ext uri="{FF2B5EF4-FFF2-40B4-BE49-F238E27FC236}">
                <a16:creationId xmlns:a16="http://schemas.microsoft.com/office/drawing/2014/main" id="{9211AEF4-E7F3-8749-950F-678934D9FC07}"/>
              </a:ext>
            </a:extLst>
          </p:cNvPr>
          <p:cNvSpPr txBox="1">
            <a:spLocks/>
          </p:cNvSpPr>
          <p:nvPr userDrawn="1"/>
        </p:nvSpPr>
        <p:spPr>
          <a:xfrm>
            <a:off x="9102904" y="6224362"/>
            <a:ext cx="2542998" cy="412746"/>
          </a:xfrm>
          <a:prstGeom prst="rect">
            <a:avLst/>
          </a:prstGeom>
        </p:spPr>
        <p:txBody>
          <a:bodyPr vert="horz" lIns="91440" tIns="45720" rIns="91440" bIns="45720" rtlCol="0">
            <a:norm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16FBD3EE-B021-5A48-AD2C-314F5E53D616}" type="datetime4">
              <a:rPr lang="en-US" sz="1200" smtClean="0">
                <a:solidFill>
                  <a:schemeClr val="bg1">
                    <a:lumMod val="50000"/>
                  </a:schemeClr>
                </a:solidFill>
              </a:rPr>
              <a:t>April 11, 2023</a:t>
            </a:fld>
            <a:endParaRPr lang="en-US" sz="1200">
              <a:solidFill>
                <a:schemeClr val="bg1">
                  <a:lumMod val="50000"/>
                </a:schemeClr>
              </a:solidFill>
            </a:endParaRPr>
          </a:p>
        </p:txBody>
      </p:sp>
    </p:spTree>
    <p:extLst>
      <p:ext uri="{BB962C8B-B14F-4D97-AF65-F5344CB8AC3E}">
        <p14:creationId xmlns:p14="http://schemas.microsoft.com/office/powerpoint/2010/main" val="2316596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hasCustomPrompt="1"/>
          </p:nvPr>
        </p:nvSpPr>
        <p:spPr>
          <a:xfrm>
            <a:off x="838200" y="486966"/>
            <a:ext cx="8780362" cy="670973"/>
          </a:xfrm>
        </p:spPr>
        <p:txBody>
          <a:bodyPr/>
          <a:lstStyle/>
          <a:p>
            <a:r>
              <a:rPr lang="en-US"/>
              <a:t>Agenda</a:t>
            </a:r>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1pPr marL="457200" indent="-457200">
              <a:buFont typeface="+mj-lt"/>
              <a:buAutoNum type="arabicPeriod"/>
              <a:defRPr/>
            </a:lvl1pPr>
            <a:lvl2pPr marL="914400" indent="-4572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pic>
        <p:nvPicPr>
          <p:cNvPr id="6" name="Picture 5">
            <a:extLst>
              <a:ext uri="{FF2B5EF4-FFF2-40B4-BE49-F238E27FC236}">
                <a16:creationId xmlns:a16="http://schemas.microsoft.com/office/drawing/2014/main" id="{12C8154C-E446-B543-8D22-572D87A92DD4}"/>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387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p:nvPr>
        </p:nvSpPr>
        <p:spPr>
          <a:xfrm>
            <a:off x="838200" y="486966"/>
            <a:ext cx="8780362" cy="67097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2pPr marL="685800" indent="-228600">
              <a:buFont typeface="Wingdings" pitchFamily="2" charset="2"/>
              <a:buChar char="§"/>
              <a:defRPr/>
            </a:lvl2pPr>
            <a:lvl3pPr marL="1143000" indent="-228600">
              <a:buFont typeface="Wingdings" pitchFamily="2" charset="2"/>
              <a:buChar char="Ø"/>
              <a:defRPr/>
            </a:lvl3pPr>
            <a:lvl4pPr marL="1600200" indent="-228600">
              <a:buFont typeface="Wingdings" pitchFamily="2" charset="2"/>
              <a:buChar char="v"/>
              <a:defRPr/>
            </a:lvl4pPr>
            <a:lvl5pPr marL="2057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pic>
        <p:nvPicPr>
          <p:cNvPr id="6" name="Picture 5">
            <a:extLst>
              <a:ext uri="{FF2B5EF4-FFF2-40B4-BE49-F238E27FC236}">
                <a16:creationId xmlns:a16="http://schemas.microsoft.com/office/drawing/2014/main" id="{12C8154C-E446-B543-8D22-572D87A92DD4}"/>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78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resenter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5241851" y="2030387"/>
            <a:ext cx="6097890" cy="925917"/>
          </a:xfrm>
        </p:spPr>
        <p:txBody>
          <a:bodyPr anchor="b">
            <a:noAutofit/>
          </a:bodyPr>
          <a:lstStyle>
            <a:lvl1pPr marL="0" indent="0">
              <a:lnSpc>
                <a:spcPct val="100000"/>
              </a:lnSpc>
              <a:buNone/>
              <a:defRPr sz="2800" b="1">
                <a:solidFill>
                  <a:schemeClr val="tx2"/>
                </a:solidFill>
              </a:defRPr>
            </a:lvl1pPr>
          </a:lstStyle>
          <a:p>
            <a:pPr lvl="0"/>
            <a:r>
              <a:rPr lang="en-US"/>
              <a:t>First </a:t>
            </a:r>
            <a:r>
              <a:rPr lang="en-US" err="1"/>
              <a:t>Lastname</a:t>
            </a:r>
            <a:endParaRPr lang="en-US"/>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5241851" y="2894660"/>
            <a:ext cx="6097890" cy="360889"/>
          </a:xfrm>
        </p:spPr>
        <p:txBody>
          <a:bodyPr anchor="t">
            <a:normAutofit/>
          </a:bodyPr>
          <a:lstStyle>
            <a:lvl1pPr marL="0" indent="0">
              <a:buNone/>
              <a:defRPr sz="1400" b="1" i="0">
                <a:solidFill>
                  <a:schemeClr val="tx1">
                    <a:lumMod val="60000"/>
                    <a:lumOff val="40000"/>
                  </a:schemeClr>
                </a:solidFill>
              </a:defRPr>
            </a:lvl1pPr>
          </a:lstStyle>
          <a:p>
            <a:pPr lvl="0"/>
            <a:r>
              <a:rPr lang="en-US"/>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5241851" y="3317193"/>
            <a:ext cx="6097890" cy="949734"/>
          </a:xfrm>
        </p:spPr>
        <p:txBody>
          <a:bodyPr anchor="t">
            <a:normAutofit/>
          </a:bodyPr>
          <a:lstStyle>
            <a:lvl1pPr marL="0" indent="0">
              <a:lnSpc>
                <a:spcPct val="100000"/>
              </a:lnSpc>
              <a:buNone/>
              <a:defRPr sz="1400" b="1" i="0">
                <a:solidFill>
                  <a:schemeClr val="accent2"/>
                </a:solidFill>
              </a:defRPr>
            </a:lvl1pPr>
          </a:lstStyle>
          <a:p>
            <a:pPr lvl="0"/>
            <a:r>
              <a:rPr lang="en-US"/>
              <a:t>EMAIL ADDRESS</a:t>
            </a:r>
          </a:p>
          <a:p>
            <a:pPr lvl="0"/>
            <a:r>
              <a:rPr lang="en-US"/>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5239896" y="4343319"/>
            <a:ext cx="6113903" cy="989208"/>
          </a:xfrm>
        </p:spPr>
        <p:txBody>
          <a:bodyPr anchor="t">
            <a:normAutofit/>
          </a:bodyPr>
          <a:lstStyle>
            <a:lvl1pPr marL="0" indent="0">
              <a:buNone/>
              <a:defRPr sz="1400" b="0" i="0">
                <a:solidFill>
                  <a:schemeClr val="tx1"/>
                </a:solidFill>
              </a:defRPr>
            </a:lvl1pPr>
          </a:lstStyle>
          <a:p>
            <a:pPr lvl="0"/>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Maecenas </a:t>
            </a:r>
            <a:r>
              <a:rPr lang="en-US" err="1"/>
              <a:t>faucibus</a:t>
            </a:r>
            <a:r>
              <a:rPr lang="en-US"/>
              <a:t> </a:t>
            </a:r>
            <a:r>
              <a:rPr lang="en-US" err="1"/>
              <a:t>mollis</a:t>
            </a:r>
            <a:r>
              <a:rPr lang="en-US"/>
              <a:t> </a:t>
            </a:r>
            <a:r>
              <a:rPr lang="en-US" err="1"/>
              <a:t>interdum</a:t>
            </a:r>
            <a:r>
              <a:rPr lang="en-US"/>
              <a:t>. </a:t>
            </a:r>
            <a:r>
              <a:rPr lang="en-US" err="1"/>
              <a:t>Nullam</a:t>
            </a:r>
            <a:r>
              <a:rPr lang="en-US"/>
              <a:t> id dolor id </a:t>
            </a:r>
            <a:r>
              <a:rPr lang="en-US" err="1"/>
              <a:t>nibh</a:t>
            </a:r>
            <a:r>
              <a:rPr lang="en-US"/>
              <a:t> </a:t>
            </a:r>
            <a:r>
              <a:rPr lang="en-US" err="1"/>
              <a:t>ultricies</a:t>
            </a:r>
            <a:r>
              <a:rPr lang="en-US"/>
              <a:t> </a:t>
            </a:r>
            <a:r>
              <a:rPr lang="en-US" err="1"/>
              <a:t>vehicula</a:t>
            </a:r>
            <a:r>
              <a:rPr lang="en-US"/>
              <a:t> </a:t>
            </a:r>
            <a:r>
              <a:rPr lang="en-US" err="1"/>
              <a:t>ut</a:t>
            </a:r>
            <a:r>
              <a:rPr lang="en-US"/>
              <a:t> id </a:t>
            </a:r>
            <a:r>
              <a:rPr lang="en-US" err="1"/>
              <a:t>elit</a:t>
            </a:r>
            <a:r>
              <a:rPr lang="en-US"/>
              <a:t>.</a:t>
            </a:r>
          </a:p>
        </p:txBody>
      </p:sp>
      <p:pic>
        <p:nvPicPr>
          <p:cNvPr id="22" name="Picture 21">
            <a:extLst>
              <a:ext uri="{FF2B5EF4-FFF2-40B4-BE49-F238E27FC236}">
                <a16:creationId xmlns:a16="http://schemas.microsoft.com/office/drawing/2014/main" id="{5CF34B67-3BE6-3A4A-89EB-5821C569856A}"/>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a:t>Presenter</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Picture Placeholder 5">
            <a:extLst>
              <a:ext uri="{FF2B5EF4-FFF2-40B4-BE49-F238E27FC236}">
                <a16:creationId xmlns:a16="http://schemas.microsoft.com/office/drawing/2014/main" id="{AF928E99-8C98-364C-B316-C39F63DD82B4}"/>
              </a:ext>
            </a:extLst>
          </p:cNvPr>
          <p:cNvSpPr>
            <a:spLocks noGrp="1"/>
          </p:cNvSpPr>
          <p:nvPr>
            <p:ph type="pic" sz="quarter" idx="13"/>
          </p:nvPr>
        </p:nvSpPr>
        <p:spPr>
          <a:xfrm>
            <a:off x="838200" y="1759858"/>
            <a:ext cx="4020878" cy="4005941"/>
          </a:xfrm>
        </p:spPr>
      </p:sp>
    </p:spTree>
    <p:extLst>
      <p:ext uri="{BB962C8B-B14F-4D97-AF65-F5344CB8AC3E}">
        <p14:creationId xmlns:p14="http://schemas.microsoft.com/office/powerpoint/2010/main" val="1037985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3222586" y="2131987"/>
            <a:ext cx="2657353" cy="925917"/>
          </a:xfrm>
        </p:spPr>
        <p:txBody>
          <a:bodyPr anchor="b">
            <a:noAutofit/>
          </a:bodyPr>
          <a:lstStyle>
            <a:lvl1pPr marL="0" indent="0">
              <a:lnSpc>
                <a:spcPct val="100000"/>
              </a:lnSpc>
              <a:buNone/>
              <a:defRPr sz="2800" b="1">
                <a:solidFill>
                  <a:schemeClr val="tx2"/>
                </a:solidFill>
              </a:defRPr>
            </a:lvl1pPr>
          </a:lstStyle>
          <a:p>
            <a:pPr lvl="0"/>
            <a:r>
              <a:rPr lang="en-US"/>
              <a:t>First </a:t>
            </a:r>
            <a:r>
              <a:rPr lang="en-US" err="1"/>
              <a:t>Lastname</a:t>
            </a:r>
            <a:endParaRPr lang="en-US"/>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3222586"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3222586"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a:t>EMAIL ADDRESS</a:t>
            </a:r>
          </a:p>
          <a:p>
            <a:pPr lvl="0"/>
            <a:r>
              <a:rPr lang="en-US"/>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2131987"/>
            <a:ext cx="2240666" cy="2236540"/>
          </a:xfrm>
          <a:noFill/>
          <a:ln>
            <a:noFill/>
          </a:ln>
        </p:spPr>
        <p:txBody>
          <a:bodyPr/>
          <a:lstStyle/>
          <a:p>
            <a:r>
              <a:rPr lang="en-US"/>
              <a:t>Click icon to add picture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750013" y="4444919"/>
            <a:ext cx="5129927" cy="989208"/>
          </a:xfrm>
        </p:spPr>
        <p:txBody>
          <a:bodyPr anchor="t">
            <a:normAutofit/>
          </a:bodyPr>
          <a:lstStyle>
            <a:lvl1pPr marL="0" indent="0">
              <a:buNone/>
              <a:defRPr sz="1400" b="0" i="0">
                <a:solidFill>
                  <a:schemeClr val="tx1"/>
                </a:solidFill>
              </a:defRPr>
            </a:lvl1pPr>
          </a:lstStyle>
          <a:p>
            <a:pPr lvl="0"/>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Maecenas </a:t>
            </a:r>
            <a:r>
              <a:rPr lang="en-US" err="1"/>
              <a:t>faucibus</a:t>
            </a:r>
            <a:r>
              <a:rPr lang="en-US"/>
              <a:t> </a:t>
            </a:r>
            <a:r>
              <a:rPr lang="en-US" err="1"/>
              <a:t>mollis</a:t>
            </a:r>
            <a:r>
              <a:rPr lang="en-US"/>
              <a:t> </a:t>
            </a:r>
            <a:r>
              <a:rPr lang="en-US" err="1"/>
              <a:t>interdum</a:t>
            </a:r>
            <a:r>
              <a:rPr lang="en-US"/>
              <a:t>. </a:t>
            </a:r>
            <a:r>
              <a:rPr lang="en-US" err="1"/>
              <a:t>Nullam</a:t>
            </a:r>
            <a:r>
              <a:rPr lang="en-US"/>
              <a:t> id dolor id </a:t>
            </a:r>
            <a:r>
              <a:rPr lang="en-US" err="1"/>
              <a:t>nibh</a:t>
            </a:r>
            <a:r>
              <a:rPr lang="en-US"/>
              <a:t> </a:t>
            </a:r>
            <a:r>
              <a:rPr lang="en-US" err="1"/>
              <a:t>ultricies</a:t>
            </a:r>
            <a:r>
              <a:rPr lang="en-US"/>
              <a:t> </a:t>
            </a:r>
            <a:r>
              <a:rPr lang="en-US" err="1"/>
              <a:t>vehicula</a:t>
            </a:r>
            <a:r>
              <a:rPr lang="en-US"/>
              <a:t> </a:t>
            </a:r>
            <a:r>
              <a:rPr lang="en-US" err="1"/>
              <a:t>ut</a:t>
            </a:r>
            <a:r>
              <a:rPr lang="en-US"/>
              <a:t> id </a:t>
            </a:r>
            <a:r>
              <a:rPr lang="en-US" err="1"/>
              <a:t>elit</a:t>
            </a:r>
            <a:r>
              <a:rPr lang="en-US"/>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8696445" y="2131987"/>
            <a:ext cx="2657353" cy="925917"/>
          </a:xfrm>
        </p:spPr>
        <p:txBody>
          <a:bodyPr anchor="b">
            <a:noAutofit/>
          </a:bodyPr>
          <a:lstStyle>
            <a:lvl1pPr marL="0" indent="0">
              <a:lnSpc>
                <a:spcPct val="100000"/>
              </a:lnSpc>
              <a:buNone/>
              <a:defRPr sz="2800" b="1">
                <a:solidFill>
                  <a:schemeClr val="tx2"/>
                </a:solidFill>
              </a:defRPr>
            </a:lvl1pPr>
          </a:lstStyle>
          <a:p>
            <a:pPr lvl="0"/>
            <a:r>
              <a:rPr lang="en-US"/>
              <a:t>First </a:t>
            </a:r>
            <a:r>
              <a:rPr lang="en-US" err="1"/>
              <a:t>Lastname</a:t>
            </a:r>
            <a:endParaRPr lang="en-US"/>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8696445"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8696445"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a:t>EMAIL ADDRESS</a:t>
            </a:r>
          </a:p>
          <a:p>
            <a:pPr lvl="0"/>
            <a:r>
              <a:rPr lang="en-US"/>
              <a:t>TELEPHONE</a:t>
            </a:r>
          </a:p>
        </p:txBody>
      </p:sp>
      <p:sp>
        <p:nvSpPr>
          <p:cNvPr id="20" name="Picture Placeholder 5">
            <a:extLst>
              <a:ext uri="{FF2B5EF4-FFF2-40B4-BE49-F238E27FC236}">
                <a16:creationId xmlns:a16="http://schemas.microsoft.com/office/drawing/2014/main" id="{1BEB7A4D-8886-244E-B527-B7EEE638930D}"/>
              </a:ext>
            </a:extLst>
          </p:cNvPr>
          <p:cNvSpPr>
            <a:spLocks noGrp="1" noChangeAspect="1"/>
          </p:cNvSpPr>
          <p:nvPr>
            <p:ph type="pic" sz="quarter" idx="18"/>
          </p:nvPr>
        </p:nvSpPr>
        <p:spPr>
          <a:xfrm>
            <a:off x="6312059" y="2131987"/>
            <a:ext cx="2240666" cy="2236540"/>
          </a:xfrm>
          <a:noFill/>
          <a:ln>
            <a:noFill/>
          </a:ln>
        </p:spPr>
        <p:txBody>
          <a:bodyPr/>
          <a:lstStyle/>
          <a:p>
            <a:r>
              <a:rPr lang="en-US"/>
              <a:t>Click icon to add picture</a:t>
            </a:r>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215865" y="4444919"/>
            <a:ext cx="5137934" cy="989208"/>
          </a:xfrm>
        </p:spPr>
        <p:txBody>
          <a:bodyPr anchor="t">
            <a:normAutofit/>
          </a:bodyPr>
          <a:lstStyle>
            <a:lvl1pPr marL="0" indent="0">
              <a:buNone/>
              <a:defRPr sz="1400" b="0" i="0">
                <a:solidFill>
                  <a:schemeClr val="tx1"/>
                </a:solidFill>
              </a:defRPr>
            </a:lvl1pPr>
          </a:lstStyle>
          <a:p>
            <a:pPr lvl="0"/>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Maecenas </a:t>
            </a:r>
            <a:r>
              <a:rPr lang="en-US" err="1"/>
              <a:t>faucibus</a:t>
            </a:r>
            <a:r>
              <a:rPr lang="en-US"/>
              <a:t> </a:t>
            </a:r>
            <a:r>
              <a:rPr lang="en-US" err="1"/>
              <a:t>mollis</a:t>
            </a:r>
            <a:r>
              <a:rPr lang="en-US"/>
              <a:t> </a:t>
            </a:r>
            <a:r>
              <a:rPr lang="en-US" err="1"/>
              <a:t>interdum</a:t>
            </a:r>
            <a:r>
              <a:rPr lang="en-US"/>
              <a:t>. </a:t>
            </a:r>
            <a:r>
              <a:rPr lang="en-US" err="1"/>
              <a:t>Nullam</a:t>
            </a:r>
            <a:r>
              <a:rPr lang="en-US"/>
              <a:t> id dolor id </a:t>
            </a:r>
            <a:r>
              <a:rPr lang="en-US" err="1"/>
              <a:t>nibh</a:t>
            </a:r>
            <a:r>
              <a:rPr lang="en-US"/>
              <a:t> </a:t>
            </a:r>
            <a:r>
              <a:rPr lang="en-US" err="1"/>
              <a:t>ultricies</a:t>
            </a:r>
            <a:r>
              <a:rPr lang="en-US"/>
              <a:t> </a:t>
            </a:r>
            <a:r>
              <a:rPr lang="en-US" err="1"/>
              <a:t>vehicula</a:t>
            </a:r>
            <a:r>
              <a:rPr lang="en-US"/>
              <a:t> </a:t>
            </a:r>
            <a:r>
              <a:rPr lang="en-US" err="1"/>
              <a:t>ut</a:t>
            </a:r>
            <a:r>
              <a:rPr lang="en-US"/>
              <a:t> id </a:t>
            </a:r>
            <a:r>
              <a:rPr lang="en-US" err="1"/>
              <a:t>elit</a:t>
            </a:r>
            <a:r>
              <a:rPr lang="en-US"/>
              <a:t>.</a:t>
            </a:r>
          </a:p>
        </p:txBody>
      </p:sp>
      <p:pic>
        <p:nvPicPr>
          <p:cNvPr id="22" name="Picture 21">
            <a:extLst>
              <a:ext uri="{FF2B5EF4-FFF2-40B4-BE49-F238E27FC236}">
                <a16:creationId xmlns:a16="http://schemas.microsoft.com/office/drawing/2014/main" id="{5CF34B67-3BE6-3A4A-89EB-5821C569856A}"/>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203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resenters (No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838200" y="2131987"/>
            <a:ext cx="4813515" cy="925917"/>
          </a:xfrm>
        </p:spPr>
        <p:txBody>
          <a:bodyPr anchor="b">
            <a:noAutofit/>
          </a:bodyPr>
          <a:lstStyle>
            <a:lvl1pPr marL="0" indent="0">
              <a:lnSpc>
                <a:spcPct val="100000"/>
              </a:lnSpc>
              <a:buNone/>
              <a:defRPr sz="2800" b="1">
                <a:solidFill>
                  <a:schemeClr val="tx2"/>
                </a:solidFill>
              </a:defRPr>
            </a:lvl1pPr>
          </a:lstStyle>
          <a:p>
            <a:pPr lvl="0"/>
            <a:r>
              <a:rPr lang="en-US"/>
              <a:t>First </a:t>
            </a:r>
            <a:r>
              <a:rPr lang="en-US" err="1"/>
              <a:t>Lastname</a:t>
            </a:r>
            <a:endParaRPr lang="en-US"/>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838200" y="3016808"/>
            <a:ext cx="4813515" cy="360889"/>
          </a:xfrm>
        </p:spPr>
        <p:txBody>
          <a:bodyPr anchor="t">
            <a:normAutofit/>
          </a:bodyPr>
          <a:lstStyle>
            <a:lvl1pPr marL="0" indent="0">
              <a:buNone/>
              <a:defRPr sz="1400" b="1" i="0">
                <a:solidFill>
                  <a:schemeClr val="tx1">
                    <a:lumMod val="60000"/>
                    <a:lumOff val="40000"/>
                  </a:schemeClr>
                </a:solidFill>
              </a:defRPr>
            </a:lvl1pPr>
          </a:lstStyle>
          <a:p>
            <a:pPr lvl="0"/>
            <a:r>
              <a:rPr lang="en-US"/>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838200" y="3418793"/>
            <a:ext cx="4813515" cy="607772"/>
          </a:xfrm>
        </p:spPr>
        <p:txBody>
          <a:bodyPr anchor="t">
            <a:normAutofit/>
          </a:bodyPr>
          <a:lstStyle>
            <a:lvl1pPr marL="0" indent="0">
              <a:lnSpc>
                <a:spcPct val="100000"/>
              </a:lnSpc>
              <a:buNone/>
              <a:defRPr sz="1400" b="1" i="0">
                <a:solidFill>
                  <a:schemeClr val="accent2"/>
                </a:solidFill>
              </a:defRPr>
            </a:lvl1pPr>
          </a:lstStyle>
          <a:p>
            <a:pPr lvl="0"/>
            <a:r>
              <a:rPr lang="en-US"/>
              <a:t>EMAIL ADDRESS</a:t>
            </a:r>
          </a:p>
          <a:p>
            <a:pPr lvl="0"/>
            <a:r>
              <a:rPr lang="en-US"/>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838200" y="4307420"/>
            <a:ext cx="4483813" cy="989208"/>
          </a:xfrm>
        </p:spPr>
        <p:txBody>
          <a:bodyPr anchor="t">
            <a:normAutofit/>
          </a:bodyPr>
          <a:lstStyle>
            <a:lvl1pPr marL="0" indent="0">
              <a:buNone/>
              <a:defRPr sz="1400" b="0" i="0">
                <a:solidFill>
                  <a:schemeClr val="tx1"/>
                </a:solidFill>
              </a:defRPr>
            </a:lvl1pPr>
          </a:lstStyle>
          <a:p>
            <a:pPr lvl="0"/>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Maecenas </a:t>
            </a:r>
            <a:r>
              <a:rPr lang="en-US" err="1"/>
              <a:t>faucibus</a:t>
            </a:r>
            <a:r>
              <a:rPr lang="en-US"/>
              <a:t> </a:t>
            </a:r>
            <a:r>
              <a:rPr lang="en-US" err="1"/>
              <a:t>mollis</a:t>
            </a:r>
            <a:r>
              <a:rPr lang="en-US"/>
              <a:t> </a:t>
            </a:r>
            <a:r>
              <a:rPr lang="en-US" err="1"/>
              <a:t>interdum</a:t>
            </a:r>
            <a:r>
              <a:rPr lang="en-US"/>
              <a:t>. </a:t>
            </a:r>
            <a:r>
              <a:rPr lang="en-US" err="1"/>
              <a:t>Nullam</a:t>
            </a:r>
            <a:r>
              <a:rPr lang="en-US"/>
              <a:t> id dolor id </a:t>
            </a:r>
            <a:r>
              <a:rPr lang="en-US" err="1"/>
              <a:t>nibh</a:t>
            </a:r>
            <a:r>
              <a:rPr lang="en-US"/>
              <a:t> </a:t>
            </a:r>
            <a:r>
              <a:rPr lang="en-US" err="1"/>
              <a:t>ultricies</a:t>
            </a:r>
            <a:r>
              <a:rPr lang="en-US"/>
              <a:t> </a:t>
            </a:r>
            <a:r>
              <a:rPr lang="en-US" err="1"/>
              <a:t>vehicula</a:t>
            </a:r>
            <a:r>
              <a:rPr lang="en-US"/>
              <a:t> </a:t>
            </a:r>
            <a:r>
              <a:rPr lang="en-US" err="1"/>
              <a:t>ut</a:t>
            </a:r>
            <a:r>
              <a:rPr lang="en-US"/>
              <a:t> id </a:t>
            </a:r>
            <a:r>
              <a:rPr lang="en-US" err="1"/>
              <a:t>elit</a:t>
            </a:r>
            <a:r>
              <a:rPr lang="en-US"/>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6531517" y="2131987"/>
            <a:ext cx="5041739" cy="925917"/>
          </a:xfrm>
        </p:spPr>
        <p:txBody>
          <a:bodyPr anchor="b">
            <a:noAutofit/>
          </a:bodyPr>
          <a:lstStyle>
            <a:lvl1pPr marL="0" indent="0">
              <a:lnSpc>
                <a:spcPct val="100000"/>
              </a:lnSpc>
              <a:buNone/>
              <a:defRPr sz="2800" b="1">
                <a:solidFill>
                  <a:schemeClr val="tx2"/>
                </a:solidFill>
              </a:defRPr>
            </a:lvl1pPr>
          </a:lstStyle>
          <a:p>
            <a:pPr lvl="0"/>
            <a:r>
              <a:rPr lang="en-US"/>
              <a:t>First </a:t>
            </a:r>
            <a:r>
              <a:rPr lang="en-US" err="1"/>
              <a:t>Lastname</a:t>
            </a:r>
            <a:endParaRPr lang="en-US"/>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6531517" y="3016808"/>
            <a:ext cx="5041739" cy="360889"/>
          </a:xfrm>
        </p:spPr>
        <p:txBody>
          <a:bodyPr anchor="t">
            <a:normAutofit/>
          </a:bodyPr>
          <a:lstStyle>
            <a:lvl1pPr marL="0" indent="0">
              <a:buNone/>
              <a:defRPr sz="1400" b="1" i="0">
                <a:solidFill>
                  <a:schemeClr val="tx1">
                    <a:lumMod val="60000"/>
                    <a:lumOff val="40000"/>
                  </a:schemeClr>
                </a:solidFill>
              </a:defRPr>
            </a:lvl1pPr>
          </a:lstStyle>
          <a:p>
            <a:pPr lvl="0"/>
            <a:r>
              <a:rPr lang="en-US"/>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6531517" y="3418793"/>
            <a:ext cx="5041739" cy="607772"/>
          </a:xfrm>
        </p:spPr>
        <p:txBody>
          <a:bodyPr anchor="t">
            <a:normAutofit/>
          </a:bodyPr>
          <a:lstStyle>
            <a:lvl1pPr marL="0" indent="0">
              <a:lnSpc>
                <a:spcPct val="100000"/>
              </a:lnSpc>
              <a:buNone/>
              <a:defRPr sz="1400" b="1" i="0">
                <a:solidFill>
                  <a:schemeClr val="accent2"/>
                </a:solidFill>
              </a:defRPr>
            </a:lvl1pPr>
          </a:lstStyle>
          <a:p>
            <a:pPr lvl="0"/>
            <a:r>
              <a:rPr lang="en-US"/>
              <a:t>EMAIL ADDRESS</a:t>
            </a:r>
          </a:p>
          <a:p>
            <a:pPr lvl="0"/>
            <a:r>
              <a:rPr lang="en-US"/>
              <a:t>TELEPHONE</a:t>
            </a:r>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531517" y="4307420"/>
            <a:ext cx="4414161" cy="989208"/>
          </a:xfrm>
        </p:spPr>
        <p:txBody>
          <a:bodyPr anchor="t">
            <a:normAutofit/>
          </a:bodyPr>
          <a:lstStyle>
            <a:lvl1pPr marL="0" indent="0">
              <a:buNone/>
              <a:defRPr sz="1400" b="0" i="0">
                <a:solidFill>
                  <a:schemeClr val="tx1"/>
                </a:solidFill>
              </a:defRPr>
            </a:lvl1pPr>
          </a:lstStyle>
          <a:p>
            <a:pPr lvl="0"/>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Maecenas </a:t>
            </a:r>
            <a:r>
              <a:rPr lang="en-US" err="1"/>
              <a:t>faucibus</a:t>
            </a:r>
            <a:r>
              <a:rPr lang="en-US"/>
              <a:t> </a:t>
            </a:r>
            <a:r>
              <a:rPr lang="en-US" err="1"/>
              <a:t>mollis</a:t>
            </a:r>
            <a:r>
              <a:rPr lang="en-US"/>
              <a:t> </a:t>
            </a:r>
            <a:r>
              <a:rPr lang="en-US" err="1"/>
              <a:t>interdum</a:t>
            </a:r>
            <a:r>
              <a:rPr lang="en-US"/>
              <a:t>. </a:t>
            </a:r>
            <a:r>
              <a:rPr lang="en-US" err="1"/>
              <a:t>Nullam</a:t>
            </a:r>
            <a:r>
              <a:rPr lang="en-US"/>
              <a:t> id dolor id </a:t>
            </a:r>
            <a:r>
              <a:rPr lang="en-US" err="1"/>
              <a:t>nibh</a:t>
            </a:r>
            <a:r>
              <a:rPr lang="en-US"/>
              <a:t> </a:t>
            </a:r>
            <a:r>
              <a:rPr lang="en-US" err="1"/>
              <a:t>ultricies</a:t>
            </a:r>
            <a:r>
              <a:rPr lang="en-US"/>
              <a:t> </a:t>
            </a:r>
            <a:r>
              <a:rPr lang="en-US" err="1"/>
              <a:t>vehicula</a:t>
            </a:r>
            <a:r>
              <a:rPr lang="en-US"/>
              <a:t> </a:t>
            </a:r>
            <a:r>
              <a:rPr lang="en-US" err="1"/>
              <a:t>ut</a:t>
            </a:r>
            <a:r>
              <a:rPr lang="en-US"/>
              <a:t> id </a:t>
            </a:r>
            <a:r>
              <a:rPr lang="en-US" err="1"/>
              <a:t>elit</a:t>
            </a:r>
            <a:r>
              <a:rPr lang="en-US"/>
              <a:t>.</a:t>
            </a:r>
          </a:p>
        </p:txBody>
      </p:sp>
      <p:sp>
        <p:nvSpPr>
          <p:cNvPr id="14" name="Rectangle 13">
            <a:extLst>
              <a:ext uri="{FF2B5EF4-FFF2-40B4-BE49-F238E27FC236}">
                <a16:creationId xmlns:a16="http://schemas.microsoft.com/office/drawing/2014/main" id="{8059AFF2-43C9-AB45-81A8-EB01484A3FD8}"/>
              </a:ext>
            </a:extLst>
          </p:cNvPr>
          <p:cNvSpPr/>
          <p:nvPr userDrawn="1"/>
        </p:nvSpPr>
        <p:spPr>
          <a:xfrm>
            <a:off x="5917792" y="2016820"/>
            <a:ext cx="18288" cy="373795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CC4B034-9C40-9446-BD17-B536D83C114B}"/>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22" name="Title 1">
            <a:extLst>
              <a:ext uri="{FF2B5EF4-FFF2-40B4-BE49-F238E27FC236}">
                <a16:creationId xmlns:a16="http://schemas.microsoft.com/office/drawing/2014/main" id="{BEB79DE8-506C-0546-BD07-618157850DDA}"/>
              </a:ext>
            </a:extLst>
          </p:cNvPr>
          <p:cNvSpPr>
            <a:spLocks noGrp="1"/>
          </p:cNvSpPr>
          <p:nvPr>
            <p:ph type="title" hasCustomPrompt="1"/>
          </p:nvPr>
        </p:nvSpPr>
        <p:spPr>
          <a:xfrm>
            <a:off x="838200" y="486966"/>
            <a:ext cx="8780362" cy="670973"/>
          </a:xfrm>
        </p:spPr>
        <p:txBody>
          <a:bodyPr/>
          <a:lstStyle/>
          <a:p>
            <a:r>
              <a:rPr lang="en-US"/>
              <a:t>Presenters</a:t>
            </a:r>
          </a:p>
        </p:txBody>
      </p:sp>
      <p:sp>
        <p:nvSpPr>
          <p:cNvPr id="24" name="Rectangle 23">
            <a:extLst>
              <a:ext uri="{FF2B5EF4-FFF2-40B4-BE49-F238E27FC236}">
                <a16:creationId xmlns:a16="http://schemas.microsoft.com/office/drawing/2014/main" id="{A0271F3C-5FEF-7840-B1D5-A38E20847BF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838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2353519" y="1759860"/>
            <a:ext cx="1984565" cy="695880"/>
          </a:xfrm>
        </p:spPr>
        <p:txBody>
          <a:bodyPr anchor="b">
            <a:noAutofit/>
          </a:bodyPr>
          <a:lstStyle>
            <a:lvl1pPr marL="0" indent="0">
              <a:lnSpc>
                <a:spcPct val="100000"/>
              </a:lnSpc>
              <a:buNone/>
              <a:defRPr sz="2000" b="1">
                <a:solidFill>
                  <a:schemeClr val="tx2"/>
                </a:solidFill>
              </a:defRPr>
            </a:lvl1pPr>
          </a:lstStyle>
          <a:p>
            <a:pPr lvl="0"/>
            <a:r>
              <a:rPr lang="en-US"/>
              <a:t>First </a:t>
            </a:r>
            <a:r>
              <a:rPr lang="en-US" err="1"/>
              <a:t>Lastname</a:t>
            </a:r>
            <a:endParaRPr lang="en-US"/>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2353519" y="2455740"/>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2353519" y="2878273"/>
            <a:ext cx="1984565" cy="628274"/>
          </a:xfrm>
        </p:spPr>
        <p:txBody>
          <a:bodyPr anchor="t">
            <a:normAutofit/>
          </a:bodyPr>
          <a:lstStyle>
            <a:lvl1pPr marL="0" indent="0">
              <a:lnSpc>
                <a:spcPct val="100000"/>
              </a:lnSpc>
              <a:buNone/>
              <a:defRPr sz="1000" b="1" i="0">
                <a:solidFill>
                  <a:schemeClr val="accent2"/>
                </a:solidFill>
              </a:defRPr>
            </a:lvl1pPr>
          </a:lstStyle>
          <a:p>
            <a:pPr lvl="0"/>
            <a:r>
              <a:rPr lang="en-US"/>
              <a:t>EMAIL ADDRESS</a:t>
            </a:r>
          </a:p>
          <a:p>
            <a:pPr lvl="0"/>
            <a:r>
              <a:rPr lang="en-US"/>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1759859"/>
            <a:ext cx="1371600" cy="1746688"/>
          </a:xfrm>
          <a:noFill/>
          <a:ln>
            <a:noFill/>
          </a:ln>
        </p:spPr>
        <p:txBody>
          <a:bodyPr/>
          <a:lstStyle/>
          <a:p>
            <a:endParaRPr lang="en-US"/>
          </a:p>
        </p:txBody>
      </p:sp>
      <p:pic>
        <p:nvPicPr>
          <p:cNvPr id="22" name="Picture 21">
            <a:extLst>
              <a:ext uri="{FF2B5EF4-FFF2-40B4-BE49-F238E27FC236}">
                <a16:creationId xmlns:a16="http://schemas.microsoft.com/office/drawing/2014/main" id="{5CF34B67-3BE6-3A4A-89EB-5821C569856A}"/>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44DBCB1C-F663-394D-B11F-34C005E888AD}"/>
              </a:ext>
            </a:extLst>
          </p:cNvPr>
          <p:cNvSpPr>
            <a:spLocks noGrp="1"/>
          </p:cNvSpPr>
          <p:nvPr>
            <p:ph idx="14" hasCustomPrompt="1"/>
          </p:nvPr>
        </p:nvSpPr>
        <p:spPr>
          <a:xfrm>
            <a:off x="5997122" y="1759860"/>
            <a:ext cx="1999923" cy="695880"/>
          </a:xfrm>
        </p:spPr>
        <p:txBody>
          <a:bodyPr anchor="b">
            <a:noAutofit/>
          </a:bodyPr>
          <a:lstStyle>
            <a:lvl1pPr marL="0" indent="0">
              <a:lnSpc>
                <a:spcPct val="100000"/>
              </a:lnSpc>
              <a:buNone/>
              <a:defRPr sz="2000" b="1">
                <a:solidFill>
                  <a:schemeClr val="tx2"/>
                </a:solidFill>
              </a:defRPr>
            </a:lvl1pPr>
          </a:lstStyle>
          <a:p>
            <a:pPr lvl="0"/>
            <a:r>
              <a:rPr lang="en-US"/>
              <a:t>First </a:t>
            </a:r>
            <a:r>
              <a:rPr lang="en-US" err="1"/>
              <a:t>Lastname</a:t>
            </a:r>
            <a:endParaRPr lang="en-US"/>
          </a:p>
        </p:txBody>
      </p:sp>
      <p:sp>
        <p:nvSpPr>
          <p:cNvPr id="26" name="Content Placeholder 2">
            <a:extLst>
              <a:ext uri="{FF2B5EF4-FFF2-40B4-BE49-F238E27FC236}">
                <a16:creationId xmlns:a16="http://schemas.microsoft.com/office/drawing/2014/main" id="{9389EDCA-C9E7-3349-9568-6F6C85284B5F}"/>
              </a:ext>
            </a:extLst>
          </p:cNvPr>
          <p:cNvSpPr>
            <a:spLocks noGrp="1"/>
          </p:cNvSpPr>
          <p:nvPr>
            <p:ph idx="15" hasCustomPrompt="1"/>
          </p:nvPr>
        </p:nvSpPr>
        <p:spPr>
          <a:xfrm>
            <a:off x="5997122" y="2455740"/>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a:t>JOB TITLE</a:t>
            </a:r>
          </a:p>
        </p:txBody>
      </p:sp>
      <p:sp>
        <p:nvSpPr>
          <p:cNvPr id="27" name="Content Placeholder 2">
            <a:extLst>
              <a:ext uri="{FF2B5EF4-FFF2-40B4-BE49-F238E27FC236}">
                <a16:creationId xmlns:a16="http://schemas.microsoft.com/office/drawing/2014/main" id="{21D0F5E0-C9C2-EB47-B530-795ABE3E6EE8}"/>
              </a:ext>
            </a:extLst>
          </p:cNvPr>
          <p:cNvSpPr>
            <a:spLocks noGrp="1"/>
          </p:cNvSpPr>
          <p:nvPr>
            <p:ph idx="16" hasCustomPrompt="1"/>
          </p:nvPr>
        </p:nvSpPr>
        <p:spPr>
          <a:xfrm>
            <a:off x="5997122" y="2878273"/>
            <a:ext cx="1999923" cy="628274"/>
          </a:xfrm>
        </p:spPr>
        <p:txBody>
          <a:bodyPr anchor="t">
            <a:normAutofit/>
          </a:bodyPr>
          <a:lstStyle>
            <a:lvl1pPr marL="0" indent="0">
              <a:lnSpc>
                <a:spcPct val="100000"/>
              </a:lnSpc>
              <a:buNone/>
              <a:defRPr sz="1000" b="1" i="0">
                <a:solidFill>
                  <a:schemeClr val="accent2"/>
                </a:solidFill>
              </a:defRPr>
            </a:lvl1pPr>
          </a:lstStyle>
          <a:p>
            <a:pPr lvl="0"/>
            <a:r>
              <a:rPr lang="en-US"/>
              <a:t>EMAIL ADDRESS</a:t>
            </a:r>
          </a:p>
          <a:p>
            <a:pPr lvl="0"/>
            <a:r>
              <a:rPr lang="en-US"/>
              <a:t>TELEPHONE</a:t>
            </a:r>
          </a:p>
        </p:txBody>
      </p:sp>
      <p:sp>
        <p:nvSpPr>
          <p:cNvPr id="28" name="Picture Placeholder 5">
            <a:extLst>
              <a:ext uri="{FF2B5EF4-FFF2-40B4-BE49-F238E27FC236}">
                <a16:creationId xmlns:a16="http://schemas.microsoft.com/office/drawing/2014/main" id="{595C4DAC-36F4-F642-8040-3D2076029085}"/>
              </a:ext>
            </a:extLst>
          </p:cNvPr>
          <p:cNvSpPr>
            <a:spLocks noGrp="1" noChangeAspect="1"/>
          </p:cNvSpPr>
          <p:nvPr>
            <p:ph type="pic" sz="quarter" idx="17"/>
          </p:nvPr>
        </p:nvSpPr>
        <p:spPr>
          <a:xfrm>
            <a:off x="4481803" y="1759859"/>
            <a:ext cx="1371600" cy="1746688"/>
          </a:xfrm>
          <a:noFill/>
          <a:ln>
            <a:noFill/>
          </a:ln>
        </p:spPr>
        <p:txBody>
          <a:bodyPr/>
          <a:lstStyle/>
          <a:p>
            <a:endParaRPr lang="en-US"/>
          </a:p>
        </p:txBody>
      </p:sp>
      <p:sp>
        <p:nvSpPr>
          <p:cNvPr id="29" name="Content Placeholder 2">
            <a:extLst>
              <a:ext uri="{FF2B5EF4-FFF2-40B4-BE49-F238E27FC236}">
                <a16:creationId xmlns:a16="http://schemas.microsoft.com/office/drawing/2014/main" id="{F8AEBB3E-CA29-E045-94F7-B359EF9E5B24}"/>
              </a:ext>
            </a:extLst>
          </p:cNvPr>
          <p:cNvSpPr>
            <a:spLocks noGrp="1"/>
          </p:cNvSpPr>
          <p:nvPr>
            <p:ph idx="18" hasCustomPrompt="1"/>
          </p:nvPr>
        </p:nvSpPr>
        <p:spPr>
          <a:xfrm>
            <a:off x="9646684" y="1759860"/>
            <a:ext cx="1922683" cy="695880"/>
          </a:xfrm>
        </p:spPr>
        <p:txBody>
          <a:bodyPr anchor="b">
            <a:noAutofit/>
          </a:bodyPr>
          <a:lstStyle>
            <a:lvl1pPr marL="0" indent="0">
              <a:lnSpc>
                <a:spcPct val="100000"/>
              </a:lnSpc>
              <a:buNone/>
              <a:defRPr sz="2000" b="1">
                <a:solidFill>
                  <a:schemeClr val="tx2"/>
                </a:solidFill>
              </a:defRPr>
            </a:lvl1pPr>
          </a:lstStyle>
          <a:p>
            <a:pPr lvl="0"/>
            <a:r>
              <a:rPr lang="en-US"/>
              <a:t>First </a:t>
            </a:r>
            <a:r>
              <a:rPr lang="en-US" err="1"/>
              <a:t>Lastname</a:t>
            </a:r>
            <a:endParaRPr lang="en-US"/>
          </a:p>
        </p:txBody>
      </p:sp>
      <p:sp>
        <p:nvSpPr>
          <p:cNvPr id="30" name="Content Placeholder 2">
            <a:extLst>
              <a:ext uri="{FF2B5EF4-FFF2-40B4-BE49-F238E27FC236}">
                <a16:creationId xmlns:a16="http://schemas.microsoft.com/office/drawing/2014/main" id="{CDB4BD66-0B11-5849-90A7-2425104A632A}"/>
              </a:ext>
            </a:extLst>
          </p:cNvPr>
          <p:cNvSpPr>
            <a:spLocks noGrp="1"/>
          </p:cNvSpPr>
          <p:nvPr>
            <p:ph idx="19" hasCustomPrompt="1"/>
          </p:nvPr>
        </p:nvSpPr>
        <p:spPr>
          <a:xfrm>
            <a:off x="9646684" y="2455740"/>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a:t>JOB TITLE</a:t>
            </a:r>
          </a:p>
        </p:txBody>
      </p:sp>
      <p:sp>
        <p:nvSpPr>
          <p:cNvPr id="31" name="Content Placeholder 2">
            <a:extLst>
              <a:ext uri="{FF2B5EF4-FFF2-40B4-BE49-F238E27FC236}">
                <a16:creationId xmlns:a16="http://schemas.microsoft.com/office/drawing/2014/main" id="{D56DD2DE-B789-2640-9B3C-2778E2B5FF8D}"/>
              </a:ext>
            </a:extLst>
          </p:cNvPr>
          <p:cNvSpPr>
            <a:spLocks noGrp="1"/>
          </p:cNvSpPr>
          <p:nvPr>
            <p:ph idx="20" hasCustomPrompt="1"/>
          </p:nvPr>
        </p:nvSpPr>
        <p:spPr>
          <a:xfrm>
            <a:off x="9646684" y="2878273"/>
            <a:ext cx="1922683" cy="628274"/>
          </a:xfrm>
        </p:spPr>
        <p:txBody>
          <a:bodyPr anchor="t">
            <a:normAutofit/>
          </a:bodyPr>
          <a:lstStyle>
            <a:lvl1pPr marL="0" indent="0">
              <a:lnSpc>
                <a:spcPct val="100000"/>
              </a:lnSpc>
              <a:buNone/>
              <a:defRPr sz="1000" b="1" i="0">
                <a:solidFill>
                  <a:schemeClr val="accent2"/>
                </a:solidFill>
              </a:defRPr>
            </a:lvl1pPr>
          </a:lstStyle>
          <a:p>
            <a:pPr lvl="0"/>
            <a:r>
              <a:rPr lang="en-US"/>
              <a:t>EMAIL ADDRESS</a:t>
            </a:r>
          </a:p>
          <a:p>
            <a:pPr lvl="0"/>
            <a:r>
              <a:rPr lang="en-US"/>
              <a:t>TELEPHONE</a:t>
            </a:r>
          </a:p>
        </p:txBody>
      </p:sp>
      <p:sp>
        <p:nvSpPr>
          <p:cNvPr id="32" name="Picture Placeholder 5">
            <a:extLst>
              <a:ext uri="{FF2B5EF4-FFF2-40B4-BE49-F238E27FC236}">
                <a16:creationId xmlns:a16="http://schemas.microsoft.com/office/drawing/2014/main" id="{D92598B6-8D89-9E44-8009-F8B781BF59AD}"/>
              </a:ext>
            </a:extLst>
          </p:cNvPr>
          <p:cNvSpPr>
            <a:spLocks noGrp="1" noChangeAspect="1"/>
          </p:cNvSpPr>
          <p:nvPr>
            <p:ph type="pic" sz="quarter" idx="21"/>
          </p:nvPr>
        </p:nvSpPr>
        <p:spPr>
          <a:xfrm>
            <a:off x="8131365" y="1759859"/>
            <a:ext cx="1371600" cy="1746688"/>
          </a:xfrm>
          <a:noFill/>
          <a:ln>
            <a:noFill/>
          </a:ln>
        </p:spPr>
        <p:txBody>
          <a:bodyPr/>
          <a:lstStyle/>
          <a:p>
            <a:endParaRPr lang="en-US"/>
          </a:p>
        </p:txBody>
      </p:sp>
      <p:sp>
        <p:nvSpPr>
          <p:cNvPr id="33" name="Content Placeholder 2">
            <a:extLst>
              <a:ext uri="{FF2B5EF4-FFF2-40B4-BE49-F238E27FC236}">
                <a16:creationId xmlns:a16="http://schemas.microsoft.com/office/drawing/2014/main" id="{3ACB4AED-43AC-E046-BAE0-382A1FD3D309}"/>
              </a:ext>
            </a:extLst>
          </p:cNvPr>
          <p:cNvSpPr>
            <a:spLocks noGrp="1"/>
          </p:cNvSpPr>
          <p:nvPr>
            <p:ph idx="22" hasCustomPrompt="1"/>
          </p:nvPr>
        </p:nvSpPr>
        <p:spPr>
          <a:xfrm>
            <a:off x="2353519" y="3808253"/>
            <a:ext cx="1984565" cy="695880"/>
          </a:xfrm>
        </p:spPr>
        <p:txBody>
          <a:bodyPr anchor="b">
            <a:noAutofit/>
          </a:bodyPr>
          <a:lstStyle>
            <a:lvl1pPr marL="0" indent="0">
              <a:lnSpc>
                <a:spcPct val="100000"/>
              </a:lnSpc>
              <a:buNone/>
              <a:defRPr sz="2000" b="1">
                <a:solidFill>
                  <a:schemeClr val="tx2"/>
                </a:solidFill>
              </a:defRPr>
            </a:lvl1pPr>
          </a:lstStyle>
          <a:p>
            <a:pPr lvl="0"/>
            <a:r>
              <a:rPr lang="en-US"/>
              <a:t>First </a:t>
            </a:r>
            <a:r>
              <a:rPr lang="en-US" err="1"/>
              <a:t>Lastname</a:t>
            </a:r>
            <a:endParaRPr lang="en-US"/>
          </a:p>
        </p:txBody>
      </p:sp>
      <p:sp>
        <p:nvSpPr>
          <p:cNvPr id="34" name="Content Placeholder 2">
            <a:extLst>
              <a:ext uri="{FF2B5EF4-FFF2-40B4-BE49-F238E27FC236}">
                <a16:creationId xmlns:a16="http://schemas.microsoft.com/office/drawing/2014/main" id="{AEFE75DC-99DC-B146-B117-5E5F8592FC53}"/>
              </a:ext>
            </a:extLst>
          </p:cNvPr>
          <p:cNvSpPr>
            <a:spLocks noGrp="1"/>
          </p:cNvSpPr>
          <p:nvPr>
            <p:ph idx="23" hasCustomPrompt="1"/>
          </p:nvPr>
        </p:nvSpPr>
        <p:spPr>
          <a:xfrm>
            <a:off x="2353519" y="4504133"/>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a:t>JOB TITLE</a:t>
            </a:r>
          </a:p>
        </p:txBody>
      </p:sp>
      <p:sp>
        <p:nvSpPr>
          <p:cNvPr id="35" name="Content Placeholder 2">
            <a:extLst>
              <a:ext uri="{FF2B5EF4-FFF2-40B4-BE49-F238E27FC236}">
                <a16:creationId xmlns:a16="http://schemas.microsoft.com/office/drawing/2014/main" id="{477F3613-71EA-9843-AB1C-1F8CBE06AB74}"/>
              </a:ext>
            </a:extLst>
          </p:cNvPr>
          <p:cNvSpPr>
            <a:spLocks noGrp="1"/>
          </p:cNvSpPr>
          <p:nvPr>
            <p:ph idx="24" hasCustomPrompt="1"/>
          </p:nvPr>
        </p:nvSpPr>
        <p:spPr>
          <a:xfrm>
            <a:off x="2353519" y="4926666"/>
            <a:ext cx="1984565" cy="628274"/>
          </a:xfrm>
        </p:spPr>
        <p:txBody>
          <a:bodyPr anchor="t">
            <a:normAutofit/>
          </a:bodyPr>
          <a:lstStyle>
            <a:lvl1pPr marL="0" indent="0">
              <a:lnSpc>
                <a:spcPct val="100000"/>
              </a:lnSpc>
              <a:buNone/>
              <a:defRPr sz="1000" b="1" i="0">
                <a:solidFill>
                  <a:schemeClr val="accent2"/>
                </a:solidFill>
              </a:defRPr>
            </a:lvl1pPr>
          </a:lstStyle>
          <a:p>
            <a:pPr lvl="0"/>
            <a:r>
              <a:rPr lang="en-US"/>
              <a:t>EMAIL ADDRESS</a:t>
            </a:r>
          </a:p>
          <a:p>
            <a:pPr lvl="0"/>
            <a:r>
              <a:rPr lang="en-US"/>
              <a:t>TELEPHONE</a:t>
            </a:r>
          </a:p>
        </p:txBody>
      </p:sp>
      <p:sp>
        <p:nvSpPr>
          <p:cNvPr id="36" name="Picture Placeholder 5">
            <a:extLst>
              <a:ext uri="{FF2B5EF4-FFF2-40B4-BE49-F238E27FC236}">
                <a16:creationId xmlns:a16="http://schemas.microsoft.com/office/drawing/2014/main" id="{2706D3DD-81C6-4E42-A655-B72BDDD42570}"/>
              </a:ext>
            </a:extLst>
          </p:cNvPr>
          <p:cNvSpPr>
            <a:spLocks noGrp="1" noChangeAspect="1"/>
          </p:cNvSpPr>
          <p:nvPr>
            <p:ph type="pic" sz="quarter" idx="25"/>
          </p:nvPr>
        </p:nvSpPr>
        <p:spPr>
          <a:xfrm>
            <a:off x="838200" y="3808252"/>
            <a:ext cx="1371600" cy="1746688"/>
          </a:xfrm>
          <a:noFill/>
          <a:ln>
            <a:noFill/>
          </a:ln>
        </p:spPr>
        <p:txBody>
          <a:bodyPr/>
          <a:lstStyle/>
          <a:p>
            <a:endParaRPr lang="en-US"/>
          </a:p>
        </p:txBody>
      </p:sp>
      <p:sp>
        <p:nvSpPr>
          <p:cNvPr id="37" name="Content Placeholder 2">
            <a:extLst>
              <a:ext uri="{FF2B5EF4-FFF2-40B4-BE49-F238E27FC236}">
                <a16:creationId xmlns:a16="http://schemas.microsoft.com/office/drawing/2014/main" id="{470480EC-65DD-4240-879E-638D14BE579B}"/>
              </a:ext>
            </a:extLst>
          </p:cNvPr>
          <p:cNvSpPr>
            <a:spLocks noGrp="1"/>
          </p:cNvSpPr>
          <p:nvPr>
            <p:ph idx="26" hasCustomPrompt="1"/>
          </p:nvPr>
        </p:nvSpPr>
        <p:spPr>
          <a:xfrm>
            <a:off x="5997122" y="3808253"/>
            <a:ext cx="1999923" cy="695880"/>
          </a:xfrm>
        </p:spPr>
        <p:txBody>
          <a:bodyPr anchor="b">
            <a:noAutofit/>
          </a:bodyPr>
          <a:lstStyle>
            <a:lvl1pPr marL="0" indent="0">
              <a:lnSpc>
                <a:spcPct val="100000"/>
              </a:lnSpc>
              <a:buNone/>
              <a:defRPr sz="2000" b="1">
                <a:solidFill>
                  <a:schemeClr val="tx2"/>
                </a:solidFill>
              </a:defRPr>
            </a:lvl1pPr>
          </a:lstStyle>
          <a:p>
            <a:pPr lvl="0"/>
            <a:r>
              <a:rPr lang="en-US"/>
              <a:t>First </a:t>
            </a:r>
            <a:r>
              <a:rPr lang="en-US" err="1"/>
              <a:t>Lastname</a:t>
            </a:r>
            <a:endParaRPr lang="en-US"/>
          </a:p>
        </p:txBody>
      </p:sp>
      <p:sp>
        <p:nvSpPr>
          <p:cNvPr id="38" name="Content Placeholder 2">
            <a:extLst>
              <a:ext uri="{FF2B5EF4-FFF2-40B4-BE49-F238E27FC236}">
                <a16:creationId xmlns:a16="http://schemas.microsoft.com/office/drawing/2014/main" id="{7724D79D-80BE-E349-9FD9-ED6FFAD5FC42}"/>
              </a:ext>
            </a:extLst>
          </p:cNvPr>
          <p:cNvSpPr>
            <a:spLocks noGrp="1"/>
          </p:cNvSpPr>
          <p:nvPr>
            <p:ph idx="27" hasCustomPrompt="1"/>
          </p:nvPr>
        </p:nvSpPr>
        <p:spPr>
          <a:xfrm>
            <a:off x="5997122" y="4504133"/>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a:t>JOB TITLE</a:t>
            </a:r>
          </a:p>
        </p:txBody>
      </p:sp>
      <p:sp>
        <p:nvSpPr>
          <p:cNvPr id="39" name="Content Placeholder 2">
            <a:extLst>
              <a:ext uri="{FF2B5EF4-FFF2-40B4-BE49-F238E27FC236}">
                <a16:creationId xmlns:a16="http://schemas.microsoft.com/office/drawing/2014/main" id="{AE7E2407-5F50-7742-8EF6-0DC9909D6B71}"/>
              </a:ext>
            </a:extLst>
          </p:cNvPr>
          <p:cNvSpPr>
            <a:spLocks noGrp="1"/>
          </p:cNvSpPr>
          <p:nvPr>
            <p:ph idx="28" hasCustomPrompt="1"/>
          </p:nvPr>
        </p:nvSpPr>
        <p:spPr>
          <a:xfrm>
            <a:off x="5997122" y="4926666"/>
            <a:ext cx="1999923" cy="628274"/>
          </a:xfrm>
        </p:spPr>
        <p:txBody>
          <a:bodyPr anchor="t">
            <a:normAutofit/>
          </a:bodyPr>
          <a:lstStyle>
            <a:lvl1pPr marL="0" indent="0">
              <a:lnSpc>
                <a:spcPct val="100000"/>
              </a:lnSpc>
              <a:buNone/>
              <a:defRPr sz="1000" b="1" i="0">
                <a:solidFill>
                  <a:schemeClr val="accent2"/>
                </a:solidFill>
              </a:defRPr>
            </a:lvl1pPr>
          </a:lstStyle>
          <a:p>
            <a:pPr lvl="0"/>
            <a:r>
              <a:rPr lang="en-US"/>
              <a:t>EMAIL ADDRESS</a:t>
            </a:r>
          </a:p>
          <a:p>
            <a:pPr lvl="0"/>
            <a:r>
              <a:rPr lang="en-US"/>
              <a:t>TELEPHONE</a:t>
            </a:r>
          </a:p>
        </p:txBody>
      </p:sp>
      <p:sp>
        <p:nvSpPr>
          <p:cNvPr id="40" name="Picture Placeholder 5">
            <a:extLst>
              <a:ext uri="{FF2B5EF4-FFF2-40B4-BE49-F238E27FC236}">
                <a16:creationId xmlns:a16="http://schemas.microsoft.com/office/drawing/2014/main" id="{0057387E-A53A-2347-8BB6-04C0B0E59112}"/>
              </a:ext>
            </a:extLst>
          </p:cNvPr>
          <p:cNvSpPr>
            <a:spLocks noGrp="1" noChangeAspect="1"/>
          </p:cNvSpPr>
          <p:nvPr>
            <p:ph type="pic" sz="quarter" idx="29"/>
          </p:nvPr>
        </p:nvSpPr>
        <p:spPr>
          <a:xfrm>
            <a:off x="4481803" y="3808252"/>
            <a:ext cx="1371600" cy="1746688"/>
          </a:xfrm>
          <a:noFill/>
          <a:ln>
            <a:noFill/>
          </a:ln>
        </p:spPr>
        <p:txBody>
          <a:bodyPr/>
          <a:lstStyle/>
          <a:p>
            <a:endParaRPr lang="en-US"/>
          </a:p>
        </p:txBody>
      </p:sp>
      <p:sp>
        <p:nvSpPr>
          <p:cNvPr id="41" name="Content Placeholder 2">
            <a:extLst>
              <a:ext uri="{FF2B5EF4-FFF2-40B4-BE49-F238E27FC236}">
                <a16:creationId xmlns:a16="http://schemas.microsoft.com/office/drawing/2014/main" id="{91DA44DE-AD1A-A940-A303-A45C715F2759}"/>
              </a:ext>
            </a:extLst>
          </p:cNvPr>
          <p:cNvSpPr>
            <a:spLocks noGrp="1"/>
          </p:cNvSpPr>
          <p:nvPr>
            <p:ph idx="30" hasCustomPrompt="1"/>
          </p:nvPr>
        </p:nvSpPr>
        <p:spPr>
          <a:xfrm>
            <a:off x="9646684" y="3808253"/>
            <a:ext cx="1922683" cy="695880"/>
          </a:xfrm>
        </p:spPr>
        <p:txBody>
          <a:bodyPr anchor="b">
            <a:noAutofit/>
          </a:bodyPr>
          <a:lstStyle>
            <a:lvl1pPr marL="0" indent="0">
              <a:lnSpc>
                <a:spcPct val="100000"/>
              </a:lnSpc>
              <a:buNone/>
              <a:defRPr sz="2000" b="1">
                <a:solidFill>
                  <a:schemeClr val="tx2"/>
                </a:solidFill>
              </a:defRPr>
            </a:lvl1pPr>
          </a:lstStyle>
          <a:p>
            <a:pPr lvl="0"/>
            <a:r>
              <a:rPr lang="en-US"/>
              <a:t>First </a:t>
            </a:r>
            <a:r>
              <a:rPr lang="en-US" err="1"/>
              <a:t>Lastname</a:t>
            </a:r>
            <a:endParaRPr lang="en-US"/>
          </a:p>
        </p:txBody>
      </p:sp>
      <p:sp>
        <p:nvSpPr>
          <p:cNvPr id="42" name="Content Placeholder 2">
            <a:extLst>
              <a:ext uri="{FF2B5EF4-FFF2-40B4-BE49-F238E27FC236}">
                <a16:creationId xmlns:a16="http://schemas.microsoft.com/office/drawing/2014/main" id="{FF38F858-F612-A34A-89FA-73F68C8D7E5C}"/>
              </a:ext>
            </a:extLst>
          </p:cNvPr>
          <p:cNvSpPr>
            <a:spLocks noGrp="1"/>
          </p:cNvSpPr>
          <p:nvPr>
            <p:ph idx="31" hasCustomPrompt="1"/>
          </p:nvPr>
        </p:nvSpPr>
        <p:spPr>
          <a:xfrm>
            <a:off x="9646684" y="4504133"/>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a:t>JOB TITLE</a:t>
            </a:r>
          </a:p>
        </p:txBody>
      </p:sp>
      <p:sp>
        <p:nvSpPr>
          <p:cNvPr id="43" name="Content Placeholder 2">
            <a:extLst>
              <a:ext uri="{FF2B5EF4-FFF2-40B4-BE49-F238E27FC236}">
                <a16:creationId xmlns:a16="http://schemas.microsoft.com/office/drawing/2014/main" id="{5A2831FB-D869-B64F-B063-D1E6AB43D3EB}"/>
              </a:ext>
            </a:extLst>
          </p:cNvPr>
          <p:cNvSpPr>
            <a:spLocks noGrp="1"/>
          </p:cNvSpPr>
          <p:nvPr>
            <p:ph idx="32" hasCustomPrompt="1"/>
          </p:nvPr>
        </p:nvSpPr>
        <p:spPr>
          <a:xfrm>
            <a:off x="9646684" y="4926666"/>
            <a:ext cx="1922683" cy="628274"/>
          </a:xfrm>
        </p:spPr>
        <p:txBody>
          <a:bodyPr anchor="t">
            <a:normAutofit/>
          </a:bodyPr>
          <a:lstStyle>
            <a:lvl1pPr marL="0" indent="0">
              <a:lnSpc>
                <a:spcPct val="100000"/>
              </a:lnSpc>
              <a:buNone/>
              <a:defRPr sz="1000" b="1" i="0">
                <a:solidFill>
                  <a:schemeClr val="accent2"/>
                </a:solidFill>
              </a:defRPr>
            </a:lvl1pPr>
          </a:lstStyle>
          <a:p>
            <a:pPr lvl="0"/>
            <a:r>
              <a:rPr lang="en-US"/>
              <a:t>EMAIL ADDRESS</a:t>
            </a:r>
          </a:p>
          <a:p>
            <a:pPr lvl="0"/>
            <a:r>
              <a:rPr lang="en-US"/>
              <a:t>TELEPHONE</a:t>
            </a:r>
          </a:p>
        </p:txBody>
      </p:sp>
      <p:sp>
        <p:nvSpPr>
          <p:cNvPr id="44" name="Picture Placeholder 5">
            <a:extLst>
              <a:ext uri="{FF2B5EF4-FFF2-40B4-BE49-F238E27FC236}">
                <a16:creationId xmlns:a16="http://schemas.microsoft.com/office/drawing/2014/main" id="{9ED29808-682A-A645-A74C-9D4818FBA8C6}"/>
              </a:ext>
            </a:extLst>
          </p:cNvPr>
          <p:cNvSpPr>
            <a:spLocks noGrp="1" noChangeAspect="1"/>
          </p:cNvSpPr>
          <p:nvPr>
            <p:ph type="pic" sz="quarter" idx="33"/>
          </p:nvPr>
        </p:nvSpPr>
        <p:spPr>
          <a:xfrm>
            <a:off x="8131365" y="3808252"/>
            <a:ext cx="1371600" cy="1746688"/>
          </a:xfrm>
          <a:noFill/>
          <a:ln>
            <a:noFill/>
          </a:ln>
        </p:spPr>
        <p:txBody>
          <a:bodyPr/>
          <a:lstStyle/>
          <a:p>
            <a:endParaRPr lang="en-US"/>
          </a:p>
        </p:txBody>
      </p:sp>
    </p:spTree>
    <p:extLst>
      <p:ext uri="{BB962C8B-B14F-4D97-AF65-F5344CB8AC3E}">
        <p14:creationId xmlns:p14="http://schemas.microsoft.com/office/powerpoint/2010/main" val="1459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FB7C-13E6-0F47-8326-0B258948D367}"/>
              </a:ext>
            </a:extLst>
          </p:cNvPr>
          <p:cNvSpPr>
            <a:spLocks noGrp="1"/>
          </p:cNvSpPr>
          <p:nvPr>
            <p:ph type="title" hasCustomPrompt="1"/>
          </p:nvPr>
        </p:nvSpPr>
        <p:spPr>
          <a:xfrm>
            <a:off x="831850" y="1905778"/>
            <a:ext cx="10515600" cy="1470992"/>
          </a:xfrm>
        </p:spPr>
        <p:txBody>
          <a:bodyPr anchor="b">
            <a:normAutofit/>
          </a:bodyPr>
          <a:lstStyle>
            <a:lvl1pPr>
              <a:defRPr sz="4800" baseline="0">
                <a:solidFill>
                  <a:schemeClr val="bg1"/>
                </a:solidFill>
              </a:defRPr>
            </a:lvl1pPr>
          </a:lstStyle>
          <a:p>
            <a:r>
              <a:rPr lang="en-US"/>
              <a:t>Section Break</a:t>
            </a:r>
          </a:p>
        </p:txBody>
      </p:sp>
      <p:sp>
        <p:nvSpPr>
          <p:cNvPr id="3" name="Text Placeholder 2">
            <a:extLst>
              <a:ext uri="{FF2B5EF4-FFF2-40B4-BE49-F238E27FC236}">
                <a16:creationId xmlns:a16="http://schemas.microsoft.com/office/drawing/2014/main" id="{ED5AFDB7-C4E8-5646-9455-EFBE52B88E0B}"/>
              </a:ext>
            </a:extLst>
          </p:cNvPr>
          <p:cNvSpPr>
            <a:spLocks noGrp="1"/>
          </p:cNvSpPr>
          <p:nvPr>
            <p:ph type="body" idx="1"/>
          </p:nvPr>
        </p:nvSpPr>
        <p:spPr>
          <a:xfrm>
            <a:off x="831850" y="3376769"/>
            <a:ext cx="10515600" cy="805069"/>
          </a:xfrm>
        </p:spPr>
        <p:txBody>
          <a:bodyPr>
            <a:normAutofit/>
          </a:bodyPr>
          <a:lstStyle>
            <a:lvl1pPr marL="0" indent="0">
              <a:buNone/>
              <a:defRPr sz="2000"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5">
            <a:extLst>
              <a:ext uri="{FF2B5EF4-FFF2-40B4-BE49-F238E27FC236}">
                <a16:creationId xmlns:a16="http://schemas.microsoft.com/office/drawing/2014/main" id="{5F34D9DD-D032-254C-9269-184C3C748099}"/>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
        <p:nvSpPr>
          <p:cNvPr id="7" name="Subtitle 2">
            <a:extLst>
              <a:ext uri="{FF2B5EF4-FFF2-40B4-BE49-F238E27FC236}">
                <a16:creationId xmlns:a16="http://schemas.microsoft.com/office/drawing/2014/main" id="{B1F1B7C1-E3C5-3248-A55E-211C294208BA}"/>
              </a:ext>
            </a:extLst>
          </p:cNvPr>
          <p:cNvSpPr txBox="1">
            <a:spLocks/>
          </p:cNvSpPr>
          <p:nvPr userDrawn="1"/>
        </p:nvSpPr>
        <p:spPr>
          <a:xfrm>
            <a:off x="537803" y="6224362"/>
            <a:ext cx="1229277" cy="315887"/>
          </a:xfrm>
          <a:prstGeom prst="rect">
            <a:avLst/>
          </a:prstGeom>
        </p:spPr>
        <p:txBody>
          <a:bodyPr vert="horz" lIns="91440" tIns="45720" rIns="91440" bIns="45720" rtlCol="0">
            <a:normAutofit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chemeClr val="bg1">
                    <a:lumMod val="50000"/>
                  </a:schemeClr>
                </a:solidFill>
              </a:rPr>
              <a:t>BBKLAW.COM</a:t>
            </a:r>
          </a:p>
        </p:txBody>
      </p:sp>
      <p:pic>
        <p:nvPicPr>
          <p:cNvPr id="10" name="Picture 9">
            <a:extLst>
              <a:ext uri="{FF2B5EF4-FFF2-40B4-BE49-F238E27FC236}">
                <a16:creationId xmlns:a16="http://schemas.microsoft.com/office/drawing/2014/main" id="{2BC0197E-839C-E148-B4F0-E8729AF27744}"/>
              </a:ext>
            </a:extLst>
          </p:cNvPr>
          <p:cNvPicPr>
            <a:picLocks noChangeAspect="1"/>
          </p:cNvPicPr>
          <p:nvPr userDrawn="1"/>
        </p:nvPicPr>
        <p:blipFill>
          <a:blip r:embed="rId3"/>
          <a:stretch>
            <a:fillRect/>
          </a:stretch>
        </p:blipFill>
        <p:spPr>
          <a:xfrm>
            <a:off x="10499964" y="476182"/>
            <a:ext cx="1073292" cy="665839"/>
          </a:xfrm>
          <a:prstGeom prst="rect">
            <a:avLst/>
          </a:prstGeom>
        </p:spPr>
      </p:pic>
    </p:spTree>
    <p:extLst>
      <p:ext uri="{BB962C8B-B14F-4D97-AF65-F5344CB8AC3E}">
        <p14:creationId xmlns:p14="http://schemas.microsoft.com/office/powerpoint/2010/main" val="86460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49" y="137583"/>
            <a:ext cx="11144251" cy="1329267"/>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514350" y="1466850"/>
            <a:ext cx="11144250" cy="4311015"/>
          </a:xfrm>
        </p:spPr>
        <p:txBody>
          <a:bodyPr/>
          <a:lstStyle>
            <a:lvl1pPr marL="0" indent="228600">
              <a:buFont typeface="Wingdings" panose="05000000000000000000" pitchFamily="2" charset="2"/>
              <a:buChar char="§"/>
              <a:tabLst/>
              <a:defRPr>
                <a:latin typeface="+mj-lt"/>
              </a:defRPr>
            </a:lvl1pPr>
            <a:lvl2pPr marL="228600" indent="228600">
              <a:buFont typeface="Wingdings" panose="05000000000000000000" pitchFamily="2" charset="2"/>
              <a:buChar char="§"/>
              <a:defRPr>
                <a:latin typeface="+mj-lt"/>
              </a:defRPr>
            </a:lvl2pPr>
            <a:lvl3pPr marL="514350" indent="228600">
              <a:buFont typeface="Wingdings" panose="05000000000000000000" pitchFamily="2" charset="2"/>
              <a:buChar char="§"/>
              <a:defRPr>
                <a:latin typeface="+mj-lt"/>
              </a:defRPr>
            </a:lvl3pPr>
            <a:lvl4pPr marL="742950" indent="228600">
              <a:buFont typeface="Wingdings" panose="05000000000000000000" pitchFamily="2" charset="2"/>
              <a:buChar char="§"/>
              <a:defRPr>
                <a:latin typeface="+mj-lt"/>
              </a:defRPr>
            </a:lvl4pPr>
            <a:lvl5pPr marL="971550" indent="228600">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099987"/>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o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88F9F-CE21-4044-A60C-754A5EC6CE8E}"/>
              </a:ext>
            </a:extLst>
          </p:cNvPr>
          <p:cNvSpPr>
            <a:spLocks noGrp="1"/>
          </p:cNvSpPr>
          <p:nvPr>
            <p:ph sz="half" idx="1"/>
          </p:nvPr>
        </p:nvSpPr>
        <p:spPr>
          <a:xfrm>
            <a:off x="838200" y="1825625"/>
            <a:ext cx="5181600" cy="3998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093F1-E4A8-D846-90F5-976CC402ECA6}"/>
              </a:ext>
            </a:extLst>
          </p:cNvPr>
          <p:cNvSpPr>
            <a:spLocks noGrp="1"/>
          </p:cNvSpPr>
          <p:nvPr>
            <p:ph sz="half" idx="2"/>
          </p:nvPr>
        </p:nvSpPr>
        <p:spPr>
          <a:xfrm>
            <a:off x="6172200" y="1825625"/>
            <a:ext cx="5181600" cy="3998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11A1418-4A16-5F4B-8B53-5A9E917170F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pic>
        <p:nvPicPr>
          <p:cNvPr id="9" name="Picture 8">
            <a:extLst>
              <a:ext uri="{FF2B5EF4-FFF2-40B4-BE49-F238E27FC236}">
                <a16:creationId xmlns:a16="http://schemas.microsoft.com/office/drawing/2014/main" id="{83168BD4-026E-EA40-896A-3E8E033B6CD6}"/>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10" name="Title 1">
            <a:extLst>
              <a:ext uri="{FF2B5EF4-FFF2-40B4-BE49-F238E27FC236}">
                <a16:creationId xmlns:a16="http://schemas.microsoft.com/office/drawing/2014/main" id="{BCFECEA2-ED6B-1F4E-9A59-A1810C240F13}"/>
              </a:ext>
            </a:extLst>
          </p:cNvPr>
          <p:cNvSpPr>
            <a:spLocks noGrp="1"/>
          </p:cNvSpPr>
          <p:nvPr>
            <p:ph type="title"/>
          </p:nvPr>
        </p:nvSpPr>
        <p:spPr>
          <a:xfrm>
            <a:off x="838200" y="486966"/>
            <a:ext cx="8780362" cy="670973"/>
          </a:xfrm>
        </p:spPr>
        <p:txBody>
          <a:bodyPr/>
          <a:lstStyle/>
          <a:p>
            <a:r>
              <a:rPr lang="en-US"/>
              <a:t>Click to edit Master title style</a:t>
            </a:r>
          </a:p>
        </p:txBody>
      </p:sp>
      <p:sp>
        <p:nvSpPr>
          <p:cNvPr id="11" name="Rectangle 10">
            <a:extLst>
              <a:ext uri="{FF2B5EF4-FFF2-40B4-BE49-F238E27FC236}">
                <a16:creationId xmlns:a16="http://schemas.microsoft.com/office/drawing/2014/main" id="{5693EE5A-BD45-4C4B-A723-754D6611FF1B}"/>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110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C03CB1-F8AB-D345-95F2-F6862ACE85C8}"/>
              </a:ext>
            </a:extLst>
          </p:cNvPr>
          <p:cNvSpPr>
            <a:spLocks noGrp="1"/>
          </p:cNvSpPr>
          <p:nvPr>
            <p:ph type="body" idx="1"/>
          </p:nvPr>
        </p:nvSpPr>
        <p:spPr>
          <a:xfrm>
            <a:off x="839788" y="1690688"/>
            <a:ext cx="5157787"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3A5924-A7C4-164E-908D-3FB4EC6D5814}"/>
              </a:ext>
            </a:extLst>
          </p:cNvPr>
          <p:cNvSpPr>
            <a:spLocks noGrp="1"/>
          </p:cNvSpPr>
          <p:nvPr>
            <p:ph sz="half" idx="2"/>
          </p:nvPr>
        </p:nvSpPr>
        <p:spPr>
          <a:xfrm>
            <a:off x="839788" y="2226734"/>
            <a:ext cx="5157787"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02157-76CB-6942-9D8C-B16CD9CB09ED}"/>
              </a:ext>
            </a:extLst>
          </p:cNvPr>
          <p:cNvSpPr>
            <a:spLocks noGrp="1"/>
          </p:cNvSpPr>
          <p:nvPr>
            <p:ph type="body" sz="quarter" idx="3"/>
          </p:nvPr>
        </p:nvSpPr>
        <p:spPr>
          <a:xfrm>
            <a:off x="6172200" y="1690688"/>
            <a:ext cx="5183188"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4944BF-B26F-5E4B-8C2E-91BD38F1509A}"/>
              </a:ext>
            </a:extLst>
          </p:cNvPr>
          <p:cNvSpPr>
            <a:spLocks noGrp="1"/>
          </p:cNvSpPr>
          <p:nvPr>
            <p:ph sz="quarter" idx="4"/>
          </p:nvPr>
        </p:nvSpPr>
        <p:spPr>
          <a:xfrm>
            <a:off x="6172200" y="2226734"/>
            <a:ext cx="5183188"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54A75CBD-67AD-F348-AB84-0B04229B0B90}"/>
              </a:ext>
            </a:extLst>
          </p:cNvPr>
          <p:cNvSpPr>
            <a:spLocks noGrp="1"/>
          </p:cNvSpPr>
          <p:nvPr>
            <p:ph type="sldNum" sz="quarter" idx="10"/>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pic>
        <p:nvPicPr>
          <p:cNvPr id="12" name="Picture 11">
            <a:extLst>
              <a:ext uri="{FF2B5EF4-FFF2-40B4-BE49-F238E27FC236}">
                <a16:creationId xmlns:a16="http://schemas.microsoft.com/office/drawing/2014/main" id="{187E39C4-5987-B04A-BA39-4F5859578BF5}"/>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13" name="Title 1">
            <a:extLst>
              <a:ext uri="{FF2B5EF4-FFF2-40B4-BE49-F238E27FC236}">
                <a16:creationId xmlns:a16="http://schemas.microsoft.com/office/drawing/2014/main" id="{9DB671DB-DA59-B147-8249-2E1CD51FCE8B}"/>
              </a:ext>
            </a:extLst>
          </p:cNvPr>
          <p:cNvSpPr>
            <a:spLocks noGrp="1"/>
          </p:cNvSpPr>
          <p:nvPr>
            <p:ph type="title"/>
          </p:nvPr>
        </p:nvSpPr>
        <p:spPr>
          <a:xfrm>
            <a:off x="838200" y="486966"/>
            <a:ext cx="8780362" cy="670973"/>
          </a:xfrm>
        </p:spPr>
        <p:txBody>
          <a:bodyPr/>
          <a:lstStyle/>
          <a:p>
            <a:r>
              <a:rPr lang="en-US"/>
              <a:t>Click to edit Master title style</a:t>
            </a:r>
          </a:p>
        </p:txBody>
      </p:sp>
      <p:sp>
        <p:nvSpPr>
          <p:cNvPr id="14" name="Rectangle 13">
            <a:extLst>
              <a:ext uri="{FF2B5EF4-FFF2-40B4-BE49-F238E27FC236}">
                <a16:creationId xmlns:a16="http://schemas.microsoft.com/office/drawing/2014/main" id="{15D961B6-D02E-4647-B284-ECAC5C42215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519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2705E35-719F-0645-91A4-8E2DBDFED3EA}"/>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pic>
        <p:nvPicPr>
          <p:cNvPr id="7" name="Picture 6">
            <a:extLst>
              <a:ext uri="{FF2B5EF4-FFF2-40B4-BE49-F238E27FC236}">
                <a16:creationId xmlns:a16="http://schemas.microsoft.com/office/drawing/2014/main" id="{AF403F61-30EC-7146-8965-11587AA69D35}"/>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8" name="Title 1">
            <a:extLst>
              <a:ext uri="{FF2B5EF4-FFF2-40B4-BE49-F238E27FC236}">
                <a16:creationId xmlns:a16="http://schemas.microsoft.com/office/drawing/2014/main" id="{E13E3036-2185-F043-9687-2126BD450CBF}"/>
              </a:ext>
            </a:extLst>
          </p:cNvPr>
          <p:cNvSpPr>
            <a:spLocks noGrp="1"/>
          </p:cNvSpPr>
          <p:nvPr>
            <p:ph type="title"/>
          </p:nvPr>
        </p:nvSpPr>
        <p:spPr>
          <a:xfrm>
            <a:off x="838200" y="486966"/>
            <a:ext cx="8780362" cy="670973"/>
          </a:xfrm>
        </p:spPr>
        <p:txBody>
          <a:bodyPr/>
          <a:lstStyle/>
          <a:p>
            <a:r>
              <a:rPr lang="en-US"/>
              <a:t>Click to edit Master title style</a:t>
            </a:r>
          </a:p>
        </p:txBody>
      </p:sp>
      <p:sp>
        <p:nvSpPr>
          <p:cNvPr id="9" name="Rectangle 8">
            <a:extLst>
              <a:ext uri="{FF2B5EF4-FFF2-40B4-BE49-F238E27FC236}">
                <a16:creationId xmlns:a16="http://schemas.microsoft.com/office/drawing/2014/main" id="{D8948732-5D5A-9848-91AC-C570398FD70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65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A2D1-0215-9344-99DD-A374A8256138}"/>
              </a:ext>
            </a:extLst>
          </p:cNvPr>
          <p:cNvSpPr>
            <a:spLocks noGrp="1"/>
          </p:cNvSpPr>
          <p:nvPr>
            <p:ph type="title"/>
          </p:nvPr>
        </p:nvSpPr>
        <p:spPr>
          <a:xfrm>
            <a:off x="839788" y="665922"/>
            <a:ext cx="3932237" cy="139147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DA5721-97B6-9047-AA18-C372FAC83B2C}"/>
              </a:ext>
            </a:extLst>
          </p:cNvPr>
          <p:cNvSpPr>
            <a:spLocks noGrp="1"/>
          </p:cNvSpPr>
          <p:nvPr>
            <p:ph idx="1"/>
          </p:nvPr>
        </p:nvSpPr>
        <p:spPr>
          <a:xfrm>
            <a:off x="5183188" y="1475509"/>
            <a:ext cx="6172200" cy="43855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33A84-09E3-C74A-8424-7854A1D99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9A44690-4C16-0248-8526-CD2AD39CD99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pic>
        <p:nvPicPr>
          <p:cNvPr id="9" name="Picture 8">
            <a:extLst>
              <a:ext uri="{FF2B5EF4-FFF2-40B4-BE49-F238E27FC236}">
                <a16:creationId xmlns:a16="http://schemas.microsoft.com/office/drawing/2014/main" id="{768B7255-9801-4F44-B538-1AE9FFEDE356}"/>
              </a:ext>
            </a:extLst>
          </p:cNvPr>
          <p:cNvPicPr>
            <a:picLocks noChangeAspect="1"/>
          </p:cNvPicPr>
          <p:nvPr userDrawn="1"/>
        </p:nvPicPr>
        <p:blipFill>
          <a:blip r:embed="rId2"/>
          <a:stretch>
            <a:fillRect/>
          </a:stretch>
        </p:blipFill>
        <p:spPr>
          <a:xfrm>
            <a:off x="10499964" y="476182"/>
            <a:ext cx="1073292" cy="665839"/>
          </a:xfrm>
          <a:prstGeom prst="rect">
            <a:avLst/>
          </a:prstGeom>
        </p:spPr>
      </p:pic>
    </p:spTree>
    <p:extLst>
      <p:ext uri="{BB962C8B-B14F-4D97-AF65-F5344CB8AC3E}">
        <p14:creationId xmlns:p14="http://schemas.microsoft.com/office/powerpoint/2010/main" val="1278236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of Conten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38B6-26A8-644F-941E-BB30FE93C4A0}"/>
              </a:ext>
            </a:extLst>
          </p:cNvPr>
          <p:cNvSpPr>
            <a:spLocks noGrp="1"/>
          </p:cNvSpPr>
          <p:nvPr>
            <p:ph type="title"/>
          </p:nvPr>
        </p:nvSpPr>
        <p:spPr>
          <a:xfrm>
            <a:off x="839788" y="-311410"/>
            <a:ext cx="3932237" cy="2106593"/>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EB07D190-CF74-B844-A982-91FCF49DC8C3}"/>
              </a:ext>
            </a:extLst>
          </p:cNvPr>
          <p:cNvSpPr>
            <a:spLocks noGrp="1"/>
          </p:cNvSpPr>
          <p:nvPr>
            <p:ph type="pic" idx="1"/>
          </p:nvPr>
        </p:nvSpPr>
        <p:spPr>
          <a:xfrm>
            <a:off x="5183188" y="1795183"/>
            <a:ext cx="7008812" cy="4042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7085F7-8CAA-3F44-9671-086505839152}"/>
              </a:ext>
            </a:extLst>
          </p:cNvPr>
          <p:cNvSpPr>
            <a:spLocks noGrp="1"/>
          </p:cNvSpPr>
          <p:nvPr>
            <p:ph type="body" sz="half" idx="2" hasCustomPrompt="1"/>
          </p:nvPr>
        </p:nvSpPr>
        <p:spPr>
          <a:xfrm>
            <a:off x="839788" y="3240911"/>
            <a:ext cx="3932237" cy="2596336"/>
          </a:xfrm>
          <a:solidFill>
            <a:schemeClr val="accent3"/>
          </a:solidFill>
        </p:spPr>
        <p:txBody>
          <a:bodyPr lIns="274320" tIns="274320" rIns="274320" bIns="274320">
            <a:normAutofit/>
          </a:bodyPr>
          <a:lstStyle>
            <a:lvl1pPr marL="0" marR="0" indent="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None/>
              <a:tabLst/>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KEY FACTS: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a:t>Edit Master text styles</a:t>
            </a:r>
          </a:p>
        </p:txBody>
      </p:sp>
      <p:sp>
        <p:nvSpPr>
          <p:cNvPr id="8" name="Slide Number Placeholder 5">
            <a:extLst>
              <a:ext uri="{FF2B5EF4-FFF2-40B4-BE49-F238E27FC236}">
                <a16:creationId xmlns:a16="http://schemas.microsoft.com/office/drawing/2014/main" id="{5913A5F3-7CED-C846-B41D-973936477F3B}"/>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
        <p:nvSpPr>
          <p:cNvPr id="11" name="Text Placeholder 3">
            <a:extLst>
              <a:ext uri="{FF2B5EF4-FFF2-40B4-BE49-F238E27FC236}">
                <a16:creationId xmlns:a16="http://schemas.microsoft.com/office/drawing/2014/main" id="{33F9FD3B-8008-334A-BEAC-8AE6E04C4FF8}"/>
              </a:ext>
            </a:extLst>
          </p:cNvPr>
          <p:cNvSpPr>
            <a:spLocks noGrp="1"/>
          </p:cNvSpPr>
          <p:nvPr>
            <p:ph type="body" sz="half" idx="10"/>
          </p:nvPr>
        </p:nvSpPr>
        <p:spPr>
          <a:xfrm>
            <a:off x="839788" y="1838587"/>
            <a:ext cx="3932237" cy="11245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a:extLst>
              <a:ext uri="{FF2B5EF4-FFF2-40B4-BE49-F238E27FC236}">
                <a16:creationId xmlns:a16="http://schemas.microsoft.com/office/drawing/2014/main" id="{C8D05FA8-5DE1-E643-876F-2302E912C67A}"/>
              </a:ext>
            </a:extLst>
          </p:cNvPr>
          <p:cNvPicPr>
            <a:picLocks noChangeAspect="1"/>
          </p:cNvPicPr>
          <p:nvPr userDrawn="1"/>
        </p:nvPicPr>
        <p:blipFill>
          <a:blip r:embed="rId2"/>
          <a:stretch>
            <a:fillRect/>
          </a:stretch>
        </p:blipFill>
        <p:spPr>
          <a:xfrm>
            <a:off x="10499964" y="476182"/>
            <a:ext cx="1073292" cy="665839"/>
          </a:xfrm>
          <a:prstGeom prst="rect">
            <a:avLst/>
          </a:prstGeom>
        </p:spPr>
      </p:pic>
    </p:spTree>
    <p:extLst>
      <p:ext uri="{BB962C8B-B14F-4D97-AF65-F5344CB8AC3E}">
        <p14:creationId xmlns:p14="http://schemas.microsoft.com/office/powerpoint/2010/main" val="2171521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bout Us (Stats Top)">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F83E467E-F842-154F-90DA-4F5499E0996E}"/>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
        <p:nvSpPr>
          <p:cNvPr id="2" name="Rectangle 1">
            <a:extLst>
              <a:ext uri="{FF2B5EF4-FFF2-40B4-BE49-F238E27FC236}">
                <a16:creationId xmlns:a16="http://schemas.microsoft.com/office/drawing/2014/main" id="{4B235323-E899-4D4E-9A35-1661F6049DAD}"/>
              </a:ext>
            </a:extLst>
          </p:cNvPr>
          <p:cNvSpPr/>
          <p:nvPr userDrawn="1"/>
        </p:nvSpPr>
        <p:spPr>
          <a:xfrm>
            <a:off x="846881" y="4167611"/>
            <a:ext cx="10498238" cy="1274195"/>
          </a:xfrm>
          <a:prstGeom prst="rect">
            <a:avLst/>
          </a:prstGeom>
        </p:spPr>
        <p:txBody>
          <a:bodyPr wrap="square">
            <a:spAutoFit/>
          </a:bodyPr>
          <a:lstStyle/>
          <a:p>
            <a:pPr>
              <a:lnSpc>
                <a:spcPct val="120000"/>
              </a:lnSpc>
            </a:pPr>
            <a:r>
              <a:rPr lang="en-US" sz="1600"/>
              <a:t>Best Best &amp; Krieger serves as a trusted partner and strategist to public and private sector clients across the nation. With offices spanning from coast to coast, the firm’s attorneys provide innovative legal solutions and cost-effective representation, working to protect and advance clients’ interests at every turn. BB&amp;K is recognized for decades of groundbreaking successes, loyal service, and a culture of inclusion and respect. </a:t>
            </a:r>
          </a:p>
        </p:txBody>
      </p:sp>
      <p:pic>
        <p:nvPicPr>
          <p:cNvPr id="8" name="Picture 7">
            <a:extLst>
              <a:ext uri="{FF2B5EF4-FFF2-40B4-BE49-F238E27FC236}">
                <a16:creationId xmlns:a16="http://schemas.microsoft.com/office/drawing/2014/main" id="{54AA1C99-AC33-7B49-B763-EB29EB97394B}"/>
              </a:ext>
            </a:extLst>
          </p:cNvPr>
          <p:cNvPicPr>
            <a:picLocks noChangeAspect="1"/>
          </p:cNvPicPr>
          <p:nvPr userDrawn="1"/>
        </p:nvPicPr>
        <p:blipFill>
          <a:blip r:embed="rId2"/>
          <a:stretch>
            <a:fillRect/>
          </a:stretch>
        </p:blipFill>
        <p:spPr>
          <a:xfrm>
            <a:off x="10499964" y="476182"/>
            <a:ext cx="1073292" cy="665839"/>
          </a:xfrm>
          <a:prstGeom prst="rect">
            <a:avLst/>
          </a:prstGeom>
        </p:spPr>
      </p:pic>
      <p:sp>
        <p:nvSpPr>
          <p:cNvPr id="11" name="Rectangle 10">
            <a:extLst>
              <a:ext uri="{FF2B5EF4-FFF2-40B4-BE49-F238E27FC236}">
                <a16:creationId xmlns:a16="http://schemas.microsoft.com/office/drawing/2014/main" id="{BD9B959E-7574-F148-B00A-FE6BE718E55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D383432-32EE-134A-A7A0-345BD279495F}"/>
              </a:ext>
            </a:extLst>
          </p:cNvPr>
          <p:cNvSpPr txBox="1">
            <a:spLocks/>
          </p:cNvSpPr>
          <p:nvPr userDrawn="1"/>
        </p:nvSpPr>
        <p:spPr>
          <a:xfrm>
            <a:off x="838200" y="476182"/>
            <a:ext cx="8780362" cy="6709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r>
              <a:rPr lang="en-US"/>
              <a:t>About Us</a:t>
            </a:r>
          </a:p>
        </p:txBody>
      </p:sp>
      <p:grpSp>
        <p:nvGrpSpPr>
          <p:cNvPr id="4" name="Group 3">
            <a:extLst>
              <a:ext uri="{FF2B5EF4-FFF2-40B4-BE49-F238E27FC236}">
                <a16:creationId xmlns:a16="http://schemas.microsoft.com/office/drawing/2014/main" id="{9E8EB70A-D5C8-9D44-A0B1-9F598C31002F}"/>
              </a:ext>
            </a:extLst>
          </p:cNvPr>
          <p:cNvGrpSpPr/>
          <p:nvPr userDrawn="1"/>
        </p:nvGrpSpPr>
        <p:grpSpPr>
          <a:xfrm>
            <a:off x="0" y="1450940"/>
            <a:ext cx="12192000" cy="2041575"/>
            <a:chOff x="0" y="4259484"/>
            <a:chExt cx="12192000" cy="2041575"/>
          </a:xfrm>
        </p:grpSpPr>
        <p:pic>
          <p:nvPicPr>
            <p:cNvPr id="5" name="Picture 4">
              <a:extLst>
                <a:ext uri="{FF2B5EF4-FFF2-40B4-BE49-F238E27FC236}">
                  <a16:creationId xmlns:a16="http://schemas.microsoft.com/office/drawing/2014/main" id="{66B01873-E966-1A47-88D4-C301121B0788}"/>
                </a:ext>
              </a:extLst>
            </p:cNvPr>
            <p:cNvPicPr>
              <a:picLocks noChangeAspect="1"/>
            </p:cNvPicPr>
            <p:nvPr userDrawn="1"/>
          </p:nvPicPr>
          <p:blipFill rotWithShape="1">
            <a:blip r:embed="rId3"/>
            <a:srcRect t="25593" b="18138"/>
            <a:stretch/>
          </p:blipFill>
          <p:spPr>
            <a:xfrm>
              <a:off x="0" y="4259484"/>
              <a:ext cx="12192000" cy="2041575"/>
            </a:xfrm>
            <a:prstGeom prst="rect">
              <a:avLst/>
            </a:prstGeom>
          </p:spPr>
        </p:pic>
        <p:sp>
          <p:nvSpPr>
            <p:cNvPr id="9" name="Title 1">
              <a:extLst>
                <a:ext uri="{FF2B5EF4-FFF2-40B4-BE49-F238E27FC236}">
                  <a16:creationId xmlns:a16="http://schemas.microsoft.com/office/drawing/2014/main" id="{02D6F3F9-9DE8-064E-A00B-E54E1E3F6207}"/>
                </a:ext>
              </a:extLst>
            </p:cNvPr>
            <p:cNvSpPr txBox="1">
              <a:spLocks/>
            </p:cNvSpPr>
            <p:nvPr userDrawn="1"/>
          </p:nvSpPr>
          <p:spPr>
            <a:xfrm>
              <a:off x="2505950" y="4908388"/>
              <a:ext cx="12638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a:solidFill>
                    <a:schemeClr val="accent3"/>
                  </a:solidFill>
                  <a:effectLst/>
                </a:rPr>
                <a:t>12</a:t>
              </a:r>
            </a:p>
          </p:txBody>
        </p:sp>
        <p:sp>
          <p:nvSpPr>
            <p:cNvPr id="3" name="Rectangle 2">
              <a:extLst>
                <a:ext uri="{FF2B5EF4-FFF2-40B4-BE49-F238E27FC236}">
                  <a16:creationId xmlns:a16="http://schemas.microsoft.com/office/drawing/2014/main" id="{2E79A6DD-913E-A44C-AACF-F07F9AC0A213}"/>
                </a:ext>
              </a:extLst>
            </p:cNvPr>
            <p:cNvSpPr/>
            <p:nvPr userDrawn="1"/>
          </p:nvSpPr>
          <p:spPr>
            <a:xfrm>
              <a:off x="2552250" y="5567228"/>
              <a:ext cx="1263802" cy="270825"/>
            </a:xfrm>
            <a:prstGeom prst="rect">
              <a:avLst/>
            </a:prstGeom>
          </p:spPr>
          <p:txBody>
            <a:bodyPr wrap="square">
              <a:spAutoFit/>
            </a:bodyPr>
            <a:lstStyle/>
            <a:p>
              <a:pPr lvl="0" algn="ctr"/>
              <a:r>
                <a:rPr lang="en-US" sz="1100" b="1">
                  <a:solidFill>
                    <a:schemeClr val="bg1"/>
                  </a:solidFill>
                </a:rPr>
                <a:t>OFFICES</a:t>
              </a:r>
            </a:p>
          </p:txBody>
        </p:sp>
        <p:sp>
          <p:nvSpPr>
            <p:cNvPr id="13" name="Title 1">
              <a:extLst>
                <a:ext uri="{FF2B5EF4-FFF2-40B4-BE49-F238E27FC236}">
                  <a16:creationId xmlns:a16="http://schemas.microsoft.com/office/drawing/2014/main" id="{7B8EE50F-1A60-C249-902D-428CAC3188CF}"/>
                </a:ext>
              </a:extLst>
            </p:cNvPr>
            <p:cNvSpPr txBox="1">
              <a:spLocks/>
            </p:cNvSpPr>
            <p:nvPr userDrawn="1"/>
          </p:nvSpPr>
          <p:spPr>
            <a:xfrm>
              <a:off x="5120429" y="4908388"/>
              <a:ext cx="1381478"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a:solidFill>
                    <a:schemeClr val="accent3"/>
                  </a:solidFill>
                  <a:effectLst/>
                </a:rPr>
                <a:t>250</a:t>
              </a:r>
            </a:p>
          </p:txBody>
        </p:sp>
        <p:sp>
          <p:nvSpPr>
            <p:cNvPr id="15" name="Rectangle 14">
              <a:extLst>
                <a:ext uri="{FF2B5EF4-FFF2-40B4-BE49-F238E27FC236}">
                  <a16:creationId xmlns:a16="http://schemas.microsoft.com/office/drawing/2014/main" id="{2B82AD0E-11AC-D04E-896D-F31D112EAF53}"/>
                </a:ext>
              </a:extLst>
            </p:cNvPr>
            <p:cNvSpPr/>
            <p:nvPr userDrawn="1"/>
          </p:nvSpPr>
          <p:spPr>
            <a:xfrm>
              <a:off x="5184090" y="5576443"/>
              <a:ext cx="1254157" cy="261610"/>
            </a:xfrm>
            <a:prstGeom prst="rect">
              <a:avLst/>
            </a:prstGeom>
          </p:spPr>
          <p:txBody>
            <a:bodyPr wrap="square">
              <a:spAutoFit/>
            </a:bodyPr>
            <a:lstStyle/>
            <a:p>
              <a:pPr lvl="0" algn="ctr"/>
              <a:r>
                <a:rPr lang="en-US" sz="1100" b="1">
                  <a:solidFill>
                    <a:schemeClr val="bg1"/>
                  </a:solidFill>
                </a:rPr>
                <a:t>ATTORNEYS</a:t>
              </a:r>
            </a:p>
          </p:txBody>
        </p:sp>
        <p:sp>
          <p:nvSpPr>
            <p:cNvPr id="18" name="Title 1">
              <a:extLst>
                <a:ext uri="{FF2B5EF4-FFF2-40B4-BE49-F238E27FC236}">
                  <a16:creationId xmlns:a16="http://schemas.microsoft.com/office/drawing/2014/main" id="{323BEBEA-F905-AB47-BB73-A53192B2309A}"/>
                </a:ext>
              </a:extLst>
            </p:cNvPr>
            <p:cNvSpPr txBox="1">
              <a:spLocks/>
            </p:cNvSpPr>
            <p:nvPr userDrawn="1"/>
          </p:nvSpPr>
          <p:spPr>
            <a:xfrm>
              <a:off x="7915704" y="4908388"/>
              <a:ext cx="17825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a:solidFill>
                    <a:schemeClr val="accent3"/>
                  </a:solidFill>
                  <a:effectLst/>
                </a:rPr>
                <a:t>130+</a:t>
              </a:r>
            </a:p>
          </p:txBody>
        </p:sp>
        <p:sp>
          <p:nvSpPr>
            <p:cNvPr id="19" name="Rectangle 18">
              <a:extLst>
                <a:ext uri="{FF2B5EF4-FFF2-40B4-BE49-F238E27FC236}">
                  <a16:creationId xmlns:a16="http://schemas.microsoft.com/office/drawing/2014/main" id="{6CA4D4E1-EDE5-8B47-B54A-3657F6B529CE}"/>
                </a:ext>
              </a:extLst>
            </p:cNvPr>
            <p:cNvSpPr/>
            <p:nvPr userDrawn="1"/>
          </p:nvSpPr>
          <p:spPr>
            <a:xfrm>
              <a:off x="8010965" y="5576443"/>
              <a:ext cx="1594644" cy="261610"/>
            </a:xfrm>
            <a:prstGeom prst="rect">
              <a:avLst/>
            </a:prstGeom>
          </p:spPr>
          <p:txBody>
            <a:bodyPr wrap="square">
              <a:spAutoFit/>
            </a:bodyPr>
            <a:lstStyle/>
            <a:p>
              <a:pPr lvl="0" algn="ctr"/>
              <a:r>
                <a:rPr lang="en-US" sz="1100" b="1">
                  <a:solidFill>
                    <a:schemeClr val="bg1"/>
                  </a:solidFill>
                </a:rPr>
                <a:t>YEARS OF SERVICE</a:t>
              </a:r>
            </a:p>
          </p:txBody>
        </p:sp>
      </p:grpSp>
    </p:spTree>
    <p:extLst>
      <p:ext uri="{BB962C8B-B14F-4D97-AF65-F5344CB8AC3E}">
        <p14:creationId xmlns:p14="http://schemas.microsoft.com/office/powerpoint/2010/main" val="759437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0E935CB-947B-5446-808F-B3996CEE5461}"/>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pic>
        <p:nvPicPr>
          <p:cNvPr id="5" name="Picture 4">
            <a:extLst>
              <a:ext uri="{FF2B5EF4-FFF2-40B4-BE49-F238E27FC236}">
                <a16:creationId xmlns:a16="http://schemas.microsoft.com/office/drawing/2014/main" id="{C2E2662B-9733-4249-965D-DC576D6CBAE2}"/>
              </a:ext>
            </a:extLst>
          </p:cNvPr>
          <p:cNvPicPr>
            <a:picLocks noChangeAspect="1"/>
          </p:cNvPicPr>
          <p:nvPr userDrawn="1"/>
        </p:nvPicPr>
        <p:blipFill>
          <a:blip r:embed="rId2"/>
          <a:stretch>
            <a:fillRect/>
          </a:stretch>
        </p:blipFill>
        <p:spPr>
          <a:xfrm>
            <a:off x="10499964" y="476182"/>
            <a:ext cx="1073292" cy="665839"/>
          </a:xfrm>
          <a:prstGeom prst="rect">
            <a:avLst/>
          </a:prstGeom>
        </p:spPr>
      </p:pic>
    </p:spTree>
    <p:extLst>
      <p:ext uri="{BB962C8B-B14F-4D97-AF65-F5344CB8AC3E}">
        <p14:creationId xmlns:p14="http://schemas.microsoft.com/office/powerpoint/2010/main" val="2430608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9B912A1-C5C2-C449-A8FB-A2570177B0D7}"/>
              </a:ext>
            </a:extLst>
          </p:cNvPr>
          <p:cNvSpPr txBox="1">
            <a:spLocks/>
          </p:cNvSpPr>
          <p:nvPr userDrawn="1"/>
        </p:nvSpPr>
        <p:spPr>
          <a:xfrm>
            <a:off x="0" y="2278918"/>
            <a:ext cx="12192000" cy="807248"/>
          </a:xfrm>
          <a:prstGeom prst="rect">
            <a:avLst/>
          </a:prstGeom>
        </p:spPr>
        <p:txBody>
          <a:bodyPr vert="horz" lIns="91440" tIns="45720" rIns="91440" bIns="45720" rtlCol="0" anchor="b">
            <a:norm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a:t>Questions?</a:t>
            </a:r>
          </a:p>
        </p:txBody>
      </p:sp>
      <p:sp>
        <p:nvSpPr>
          <p:cNvPr id="8" name="Title 1">
            <a:extLst>
              <a:ext uri="{FF2B5EF4-FFF2-40B4-BE49-F238E27FC236}">
                <a16:creationId xmlns:a16="http://schemas.microsoft.com/office/drawing/2014/main" id="{830B4BAC-E755-1641-8C9C-35F61AF4BE68}"/>
              </a:ext>
            </a:extLst>
          </p:cNvPr>
          <p:cNvSpPr>
            <a:spLocks noGrp="1"/>
          </p:cNvSpPr>
          <p:nvPr>
            <p:ph type="title" hasCustomPrompt="1"/>
          </p:nvPr>
        </p:nvSpPr>
        <p:spPr>
          <a:xfrm>
            <a:off x="0" y="3086165"/>
            <a:ext cx="12192000" cy="675291"/>
          </a:xfrm>
        </p:spPr>
        <p:txBody>
          <a:bodyPr anchor="b">
            <a:normAutofit/>
          </a:bodyPr>
          <a:lstStyle>
            <a:lvl1pPr algn="ctr">
              <a:lnSpc>
                <a:spcPct val="150000"/>
              </a:lnSpc>
              <a:defRPr sz="3200" baseline="0">
                <a:solidFill>
                  <a:schemeClr val="bg1"/>
                </a:solidFill>
              </a:defRPr>
            </a:lvl1pPr>
          </a:lstStyle>
          <a:p>
            <a:r>
              <a:rPr lang="en-US" sz="3600"/>
              <a:t>Presenter Name</a:t>
            </a:r>
          </a:p>
        </p:txBody>
      </p:sp>
      <p:sp>
        <p:nvSpPr>
          <p:cNvPr id="3" name="Text Placeholder 2">
            <a:extLst>
              <a:ext uri="{FF2B5EF4-FFF2-40B4-BE49-F238E27FC236}">
                <a16:creationId xmlns:a16="http://schemas.microsoft.com/office/drawing/2014/main" id="{3BBFA0E2-07A4-E044-ADA3-8D3A2F8994BF}"/>
              </a:ext>
            </a:extLst>
          </p:cNvPr>
          <p:cNvSpPr>
            <a:spLocks noGrp="1"/>
          </p:cNvSpPr>
          <p:nvPr>
            <p:ph type="body" sz="quarter" idx="10" hasCustomPrompt="1"/>
          </p:nvPr>
        </p:nvSpPr>
        <p:spPr>
          <a:xfrm>
            <a:off x="0" y="3761456"/>
            <a:ext cx="12192000" cy="660350"/>
          </a:xfrm>
        </p:spPr>
        <p:txBody>
          <a:bodyPr>
            <a:normAutofit/>
          </a:bodyPr>
          <a:lstStyle>
            <a:lvl1pPr marL="0" indent="0" algn="ctr">
              <a:buNone/>
              <a:defRPr sz="1800">
                <a:solidFill>
                  <a:schemeClr val="bg1"/>
                </a:solidFill>
              </a:defRPr>
            </a:lvl1pPr>
          </a:lstStyle>
          <a:p>
            <a:r>
              <a:rPr lang="en-US" sz="2400"/>
              <a:t>Presenter Phone  |  Presenter Email</a:t>
            </a:r>
          </a:p>
        </p:txBody>
      </p:sp>
      <p:sp>
        <p:nvSpPr>
          <p:cNvPr id="10" name="Subtitle 2">
            <a:extLst>
              <a:ext uri="{FF2B5EF4-FFF2-40B4-BE49-F238E27FC236}">
                <a16:creationId xmlns:a16="http://schemas.microsoft.com/office/drawing/2014/main" id="{E90F9831-56CD-3A45-B559-5CE9539EB724}"/>
              </a:ext>
            </a:extLst>
          </p:cNvPr>
          <p:cNvSpPr txBox="1">
            <a:spLocks/>
          </p:cNvSpPr>
          <p:nvPr userDrawn="1"/>
        </p:nvSpPr>
        <p:spPr>
          <a:xfrm>
            <a:off x="537803" y="6224362"/>
            <a:ext cx="1229277" cy="315887"/>
          </a:xfrm>
          <a:prstGeom prst="rect">
            <a:avLst/>
          </a:prstGeom>
        </p:spPr>
        <p:txBody>
          <a:bodyPr vert="horz" lIns="91440" tIns="45720" rIns="91440" bIns="45720" rtlCol="0">
            <a:normAutofit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chemeClr val="bg1">
                    <a:lumMod val="50000"/>
                  </a:schemeClr>
                </a:solidFill>
              </a:rPr>
              <a:t>BBKLAW.COM</a:t>
            </a:r>
          </a:p>
        </p:txBody>
      </p:sp>
      <p:sp>
        <p:nvSpPr>
          <p:cNvPr id="12" name="Subtitle 2">
            <a:extLst>
              <a:ext uri="{FF2B5EF4-FFF2-40B4-BE49-F238E27FC236}">
                <a16:creationId xmlns:a16="http://schemas.microsoft.com/office/drawing/2014/main" id="{CB25225B-F0ED-D244-9817-738535D34278}"/>
              </a:ext>
            </a:extLst>
          </p:cNvPr>
          <p:cNvSpPr txBox="1">
            <a:spLocks/>
          </p:cNvSpPr>
          <p:nvPr userDrawn="1"/>
        </p:nvSpPr>
        <p:spPr>
          <a:xfrm>
            <a:off x="9090404" y="6224362"/>
            <a:ext cx="2599375" cy="315887"/>
          </a:xfrm>
          <a:prstGeom prst="rect">
            <a:avLst/>
          </a:prstGeom>
        </p:spPr>
        <p:txBody>
          <a:bodyPr vert="horz" lIns="91440" tIns="45720" rIns="91440" bIns="45720" rtlCol="0">
            <a:normAutofit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200" b="0" i="0" kern="1200" baseline="0">
                <a:solidFill>
                  <a:schemeClr val="bg1">
                    <a:lumMod val="50000"/>
                  </a:schemeClr>
                </a:solidFill>
                <a:effectLst/>
                <a:latin typeface="+mn-lt"/>
                <a:ea typeface="+mn-ea"/>
                <a:cs typeface="+mn-cs"/>
              </a:rPr>
              <a:t>© 2022 Best Best &amp; Krieger LLP</a:t>
            </a:r>
            <a:endParaRPr lang="en-US" sz="700" i="0">
              <a:solidFill>
                <a:schemeClr val="bg1">
                  <a:lumMod val="50000"/>
                </a:schemeClr>
              </a:solidFill>
            </a:endParaRPr>
          </a:p>
        </p:txBody>
      </p:sp>
      <p:pic>
        <p:nvPicPr>
          <p:cNvPr id="18" name="Picture 17">
            <a:extLst>
              <a:ext uri="{FF2B5EF4-FFF2-40B4-BE49-F238E27FC236}">
                <a16:creationId xmlns:a16="http://schemas.microsoft.com/office/drawing/2014/main" id="{EB995F9C-0EC4-F346-A3F9-A17E456E0F21}"/>
              </a:ext>
            </a:extLst>
          </p:cNvPr>
          <p:cNvPicPr>
            <a:picLocks noChangeAspect="1"/>
          </p:cNvPicPr>
          <p:nvPr userDrawn="1"/>
        </p:nvPicPr>
        <p:blipFill>
          <a:blip r:embed="rId3"/>
          <a:stretch>
            <a:fillRect/>
          </a:stretch>
        </p:blipFill>
        <p:spPr>
          <a:xfrm>
            <a:off x="5129038" y="480049"/>
            <a:ext cx="1933923" cy="1199749"/>
          </a:xfrm>
          <a:prstGeom prst="rect">
            <a:avLst/>
          </a:prstGeom>
        </p:spPr>
      </p:pic>
      <p:sp>
        <p:nvSpPr>
          <p:cNvPr id="19" name="Subtitle 2">
            <a:extLst>
              <a:ext uri="{FF2B5EF4-FFF2-40B4-BE49-F238E27FC236}">
                <a16:creationId xmlns:a16="http://schemas.microsoft.com/office/drawing/2014/main" id="{4B7F6383-4DCB-5F43-A701-5C13E04105E7}"/>
              </a:ext>
            </a:extLst>
          </p:cNvPr>
          <p:cNvSpPr txBox="1">
            <a:spLocks/>
          </p:cNvSpPr>
          <p:nvPr userDrawn="1"/>
        </p:nvSpPr>
        <p:spPr>
          <a:xfrm>
            <a:off x="3767201" y="5203528"/>
            <a:ext cx="4657595" cy="72096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200" b="0" i="0" kern="1200" baseline="0">
                <a:solidFill>
                  <a:schemeClr val="bg1">
                    <a:lumMod val="50000"/>
                  </a:schemeClr>
                </a:solidFill>
                <a:effectLst/>
                <a:latin typeface="+mn-lt"/>
                <a:ea typeface="+mn-ea"/>
                <a:cs typeface="+mn-cs"/>
              </a:rPr>
              <a:t>DISCLAIMER: BB&amp;K presentations and webinars are not intended as legal advice. Additional facts, facts specific to your situation or future developments may affect subjects contained herein. Seek the advice of an attorney before acting or relying upon any information herein. Audio or video recording of presentation and webinar content is prohibited without express prior consent.</a:t>
            </a:r>
            <a:endParaRPr lang="en-US" sz="700" i="0">
              <a:solidFill>
                <a:schemeClr val="bg1">
                  <a:lumMod val="50000"/>
                </a:schemeClr>
              </a:solidFill>
            </a:endParaRPr>
          </a:p>
        </p:txBody>
      </p:sp>
    </p:spTree>
    <p:extLst>
      <p:ext uri="{BB962C8B-B14F-4D97-AF65-F5344CB8AC3E}">
        <p14:creationId xmlns:p14="http://schemas.microsoft.com/office/powerpoint/2010/main" val="2709439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33600" y="1143000"/>
            <a:ext cx="8026400" cy="2362200"/>
          </a:xfrm>
        </p:spPr>
        <p:txBody>
          <a:bodyPr lIns="0" tIns="0" rIns="0" bIns="0" anchor="b" anchorCtr="0">
            <a:noAutofit/>
          </a:bodyPr>
          <a:lstStyle>
            <a:lvl1pPr algn="l">
              <a:defRPr sz="4400" b="0" baseline="0">
                <a:solidFill>
                  <a:srgbClr val="DA8508"/>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2133600" y="4114800"/>
            <a:ext cx="5588000" cy="1676400"/>
          </a:xfrm>
        </p:spPr>
        <p:txBody>
          <a:bodyPr lIns="0" tIns="0" rIns="0" bIns="0" anchor="t" anchorCtr="0">
            <a:normAutofit/>
          </a:bodyPr>
          <a:lstStyle>
            <a:lvl1pPr marL="0" indent="0" algn="l">
              <a:buNone/>
              <a:defRPr sz="2000" b="0">
                <a:solidFill>
                  <a:srgbClr val="000000"/>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Information</a:t>
            </a:r>
          </a:p>
          <a:p>
            <a:r>
              <a:rPr lang="en-US"/>
              <a:t>Presenter Division/Office</a:t>
            </a:r>
          </a:p>
          <a:p>
            <a:r>
              <a:rPr lang="en-US"/>
              <a:t>Contact Information</a:t>
            </a:r>
          </a:p>
        </p:txBody>
      </p:sp>
      <p:pic>
        <p:nvPicPr>
          <p:cNvPr id="6" name="Picture 5">
            <a:extLst>
              <a:ext uri="{FF2B5EF4-FFF2-40B4-BE49-F238E27FC236}">
                <a16:creationId xmlns:a16="http://schemas.microsoft.com/office/drawing/2014/main" id="{BB6F8A26-E201-492F-985E-67A975CD00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20200" y="4724400"/>
            <a:ext cx="1676400" cy="1676400"/>
          </a:xfrm>
          <a:prstGeom prst="rect">
            <a:avLst/>
          </a:prstGeom>
        </p:spPr>
      </p:pic>
    </p:spTree>
    <p:extLst>
      <p:ext uri="{BB962C8B-B14F-4D97-AF65-F5344CB8AC3E}">
        <p14:creationId xmlns:p14="http://schemas.microsoft.com/office/powerpoint/2010/main" val="871386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032000" y="457200"/>
            <a:ext cx="9042400" cy="1066800"/>
          </a:xfrm>
          <a:prstGeom prst="rect">
            <a:avLst/>
          </a:prstGeom>
        </p:spPr>
        <p:txBody>
          <a:bodyPr vert="horz" lIns="0" tIns="0" rIns="0" bIns="0" rtlCol="0" anchor="ctr">
            <a:normAutofit/>
          </a:bodyPr>
          <a:lstStyle>
            <a:lvl1pPr>
              <a:defRPr b="1"/>
            </a:lvl1pPr>
          </a:lstStyle>
          <a:p>
            <a:r>
              <a:rPr lang="en-US"/>
              <a:t>Click to edit Master title style</a:t>
            </a:r>
          </a:p>
        </p:txBody>
      </p:sp>
      <p:sp>
        <p:nvSpPr>
          <p:cNvPr id="6" name="Text Placeholder 2"/>
          <p:cNvSpPr>
            <a:spLocks noGrp="1"/>
          </p:cNvSpPr>
          <p:nvPr>
            <p:ph idx="1"/>
          </p:nvPr>
        </p:nvSpPr>
        <p:spPr>
          <a:xfrm>
            <a:off x="1219200" y="1752602"/>
            <a:ext cx="9855200" cy="4373563"/>
          </a:xfrm>
          <a:prstGeom prst="rect">
            <a:avLst/>
          </a:prstGeom>
        </p:spPr>
        <p:txBody>
          <a:bodyPr vert="horz" lIns="0" tIns="0" rIns="0" bIns="0" rtlCol="0">
            <a:normAutofit/>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DFD8E443-697F-4BC1-A81F-C537ABF7E556}" type="datetimeFigureOut">
              <a:rPr lang="en-US" smtClean="0"/>
              <a:t>4/11/2023</a:t>
            </a:fld>
            <a:endParaRPr lang="en-US"/>
          </a:p>
        </p:txBody>
      </p:sp>
      <p:sp>
        <p:nvSpPr>
          <p:cNvPr id="8"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a:p>
        </p:txBody>
      </p:sp>
      <p:sp>
        <p:nvSpPr>
          <p:cNvPr id="10"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0369BC52-83A5-4303-8689-0AF1F020070B}" type="slidenum">
              <a:rPr lang="en-US" smtClean="0"/>
              <a:t>‹#›</a:t>
            </a:fld>
            <a:endParaRPr lang="en-US"/>
          </a:p>
        </p:txBody>
      </p:sp>
      <p:pic>
        <p:nvPicPr>
          <p:cNvPr id="3" name="Picture 2">
            <a:extLst>
              <a:ext uri="{FF2B5EF4-FFF2-40B4-BE49-F238E27FC236}">
                <a16:creationId xmlns:a16="http://schemas.microsoft.com/office/drawing/2014/main" id="{01E7E468-5C8E-40F9-BB7B-2313E6F8D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9118"/>
            <a:ext cx="12178145" cy="1225296"/>
          </a:xfrm>
          <a:prstGeom prst="rect">
            <a:avLst/>
          </a:prstGeom>
        </p:spPr>
      </p:pic>
      <p:pic>
        <p:nvPicPr>
          <p:cNvPr id="9" name="Picture 8">
            <a:extLst>
              <a:ext uri="{FF2B5EF4-FFF2-40B4-BE49-F238E27FC236}">
                <a16:creationId xmlns:a16="http://schemas.microsoft.com/office/drawing/2014/main" id="{6947973E-0CC4-467E-A7A4-F2C0AD89B3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327614"/>
            <a:ext cx="1144754" cy="1144754"/>
          </a:xfrm>
          <a:prstGeom prst="rect">
            <a:avLst/>
          </a:prstGeom>
        </p:spPr>
      </p:pic>
    </p:spTree>
    <p:extLst>
      <p:ext uri="{BB962C8B-B14F-4D97-AF65-F5344CB8AC3E}">
        <p14:creationId xmlns:p14="http://schemas.microsoft.com/office/powerpoint/2010/main" val="34702393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6" y="5876412"/>
            <a:ext cx="2926080" cy="1397039"/>
          </a:xfrm>
          <a:prstGeom prst="rect">
            <a:avLst/>
          </a:prstGeom>
        </p:spPr>
        <p:txBody>
          <a:bodyPr/>
          <a:lstStyle/>
          <a:p>
            <a:fld id="{7AAA5BB2-BC04-4A89-B086-2541770AA95E}" type="slidenum">
              <a:rPr lang="en-US" smtClean="0"/>
              <a:t>‹#›</a:t>
            </a:fld>
            <a:endParaRPr lang="en-US"/>
          </a:p>
        </p:txBody>
      </p:sp>
    </p:spTree>
    <p:extLst>
      <p:ext uri="{BB962C8B-B14F-4D97-AF65-F5344CB8AC3E}">
        <p14:creationId xmlns:p14="http://schemas.microsoft.com/office/powerpoint/2010/main" val="346256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ntent">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032000" y="457200"/>
            <a:ext cx="9042400" cy="1066800"/>
          </a:xfrm>
          <a:prstGeom prst="rect">
            <a:avLst/>
          </a:prstGeom>
        </p:spPr>
        <p:txBody>
          <a:bodyPr vert="horz" lIns="0" tIns="0" rIns="0" bIns="0" rtlCol="0" anchor="ctr">
            <a:normAutofit/>
          </a:bodyPr>
          <a:lstStyle>
            <a:lvl1pPr>
              <a:defRPr b="1"/>
            </a:lvl1pPr>
          </a:lstStyle>
          <a:p>
            <a:r>
              <a:rPr lang="en-US"/>
              <a:t>Click to edit Master title style</a:t>
            </a:r>
          </a:p>
        </p:txBody>
      </p:sp>
      <p:sp>
        <p:nvSpPr>
          <p:cNvPr id="6" name="Text Placeholder 2"/>
          <p:cNvSpPr>
            <a:spLocks noGrp="1"/>
          </p:cNvSpPr>
          <p:nvPr>
            <p:ph idx="1"/>
          </p:nvPr>
        </p:nvSpPr>
        <p:spPr>
          <a:xfrm>
            <a:off x="1219200" y="1752603"/>
            <a:ext cx="9855200" cy="1447798"/>
          </a:xfrm>
          <a:prstGeom prst="rect">
            <a:avLst/>
          </a:prstGeom>
        </p:spPr>
        <p:txBody>
          <a:bodyPr vert="horz" lIns="0" tIns="0" rIns="0" bIns="0" rtlCol="0">
            <a:normAutofit/>
          </a:bodyPr>
          <a:lstStyle>
            <a:lvl1pPr marL="0" indent="0">
              <a:buNone/>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endParaRPr lang="en-US"/>
          </a:p>
        </p:txBody>
      </p:sp>
      <p:sp>
        <p:nvSpPr>
          <p:cNvPr id="7"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DFD8E443-697F-4BC1-A81F-C537ABF7E556}" type="datetimeFigureOut">
              <a:rPr lang="en-US" smtClean="0"/>
              <a:t>4/11/2023</a:t>
            </a:fld>
            <a:endParaRPr lang="en-US"/>
          </a:p>
        </p:txBody>
      </p:sp>
      <p:sp>
        <p:nvSpPr>
          <p:cNvPr id="8"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a:p>
        </p:txBody>
      </p:sp>
      <p:sp>
        <p:nvSpPr>
          <p:cNvPr id="10"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0369BC52-83A5-4303-8689-0AF1F020070B}" type="slidenum">
              <a:rPr lang="en-US" smtClean="0"/>
              <a:t>‹#›</a:t>
            </a:fld>
            <a:endParaRPr lang="en-US"/>
          </a:p>
        </p:txBody>
      </p:sp>
      <p:pic>
        <p:nvPicPr>
          <p:cNvPr id="3" name="Picture 2">
            <a:extLst>
              <a:ext uri="{FF2B5EF4-FFF2-40B4-BE49-F238E27FC236}">
                <a16:creationId xmlns:a16="http://schemas.microsoft.com/office/drawing/2014/main" id="{01E7E468-5C8E-40F9-BB7B-2313E6F8D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9118"/>
            <a:ext cx="12178145" cy="1225296"/>
          </a:xfrm>
          <a:prstGeom prst="rect">
            <a:avLst/>
          </a:prstGeom>
        </p:spPr>
      </p:pic>
      <p:pic>
        <p:nvPicPr>
          <p:cNvPr id="9" name="Picture 8">
            <a:extLst>
              <a:ext uri="{FF2B5EF4-FFF2-40B4-BE49-F238E27FC236}">
                <a16:creationId xmlns:a16="http://schemas.microsoft.com/office/drawing/2014/main" id="{6947973E-0CC4-467E-A7A4-F2C0AD89B3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327614"/>
            <a:ext cx="1144754" cy="1144754"/>
          </a:xfrm>
          <a:prstGeom prst="rect">
            <a:avLst/>
          </a:prstGeom>
        </p:spPr>
      </p:pic>
      <p:sp>
        <p:nvSpPr>
          <p:cNvPr id="4" name="Text Placeholder 3">
            <a:extLst>
              <a:ext uri="{FF2B5EF4-FFF2-40B4-BE49-F238E27FC236}">
                <a16:creationId xmlns:a16="http://schemas.microsoft.com/office/drawing/2014/main" id="{C9009902-6CA3-46EA-8C43-BCE0E9065779}"/>
              </a:ext>
            </a:extLst>
          </p:cNvPr>
          <p:cNvSpPr>
            <a:spLocks noGrp="1"/>
          </p:cNvSpPr>
          <p:nvPr>
            <p:ph type="body" sz="quarter" idx="10"/>
          </p:nvPr>
        </p:nvSpPr>
        <p:spPr>
          <a:xfrm>
            <a:off x="1219200" y="3581400"/>
            <a:ext cx="9855200" cy="1225550"/>
          </a:xfrm>
        </p:spPr>
        <p:txBody>
          <a:bodyPr/>
          <a:lstStyle>
            <a:lvl1pPr marL="0" indent="0">
              <a:buNone/>
              <a:defRPr/>
            </a:lvl1pPr>
          </a:lstStyle>
          <a:p>
            <a:pPr lvl="0"/>
            <a:endParaRPr lang="en-US"/>
          </a:p>
        </p:txBody>
      </p:sp>
      <p:sp>
        <p:nvSpPr>
          <p:cNvPr id="12" name="Text Placeholder 11">
            <a:extLst>
              <a:ext uri="{FF2B5EF4-FFF2-40B4-BE49-F238E27FC236}">
                <a16:creationId xmlns:a16="http://schemas.microsoft.com/office/drawing/2014/main" id="{D007A2CC-B1A7-4C27-BD4D-B9AA153C50F0}"/>
              </a:ext>
            </a:extLst>
          </p:cNvPr>
          <p:cNvSpPr>
            <a:spLocks noGrp="1"/>
          </p:cNvSpPr>
          <p:nvPr>
            <p:ph type="body" sz="quarter" idx="11"/>
          </p:nvPr>
        </p:nvSpPr>
        <p:spPr>
          <a:xfrm>
            <a:off x="1219200" y="5187950"/>
            <a:ext cx="9855200" cy="831850"/>
          </a:xfrm>
        </p:spPr>
        <p:txBody>
          <a:bodyPr/>
          <a:lstStyle>
            <a:lvl1pPr marL="0" indent="0">
              <a:buNone/>
              <a:defRPr/>
            </a:lvl1pPr>
          </a:lstStyle>
          <a:p>
            <a:pPr lvl="0"/>
            <a:endParaRPr lang="en-US"/>
          </a:p>
        </p:txBody>
      </p:sp>
    </p:spTree>
    <p:extLst>
      <p:ext uri="{BB962C8B-B14F-4D97-AF65-F5344CB8AC3E}">
        <p14:creationId xmlns:p14="http://schemas.microsoft.com/office/powerpoint/2010/main" val="344024122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aph/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066800"/>
          </a:xfrm>
        </p:spPr>
        <p:txBody>
          <a:bodyPr/>
          <a:lstStyle>
            <a:lvl1pPr>
              <a:defRPr b="0">
                <a:solidFill>
                  <a:srgbClr val="DA8508"/>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E16FAA01-D551-4CE0-83C2-BFDF5B560DDE}" type="datetimeFigureOut">
              <a:rPr lang="en-US" smtClean="0"/>
              <a:pPr/>
              <a:t>4/11/2023</a:t>
            </a:fld>
            <a:endParaRPr lang="en-US"/>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4371234F-6A54-4831-9A2D-FD5860F3C3E1}" type="slidenum">
              <a:rPr lang="en-US" smtClean="0"/>
              <a:pPr/>
              <a:t>‹#›</a:t>
            </a:fld>
            <a:endParaRPr lang="en-US"/>
          </a:p>
        </p:txBody>
      </p:sp>
    </p:spTree>
    <p:extLst>
      <p:ext uri="{BB962C8B-B14F-4D97-AF65-F5344CB8AC3E}">
        <p14:creationId xmlns:p14="http://schemas.microsoft.com/office/powerpoint/2010/main" val="2932342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hap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33400"/>
            <a:ext cx="12192000" cy="4343400"/>
          </a:xfrm>
        </p:spPr>
        <p:txBody>
          <a:bodyPr anchor="ctr" anchorCtr="1">
            <a:noAutofit/>
          </a:bodyPr>
          <a:lstStyle>
            <a:lvl1pPr algn="l">
              <a:defRPr sz="5000" b="0" cap="none">
                <a:solidFill>
                  <a:srgbClr val="DA8508"/>
                </a:solidFill>
              </a:defRPr>
            </a:lvl1pPr>
          </a:lstStyle>
          <a:p>
            <a:r>
              <a:rPr lang="en-US"/>
              <a:t>Click To Edit Chapter Title</a:t>
            </a:r>
          </a:p>
        </p:txBody>
      </p:sp>
    </p:spTree>
    <p:extLst>
      <p:ext uri="{BB962C8B-B14F-4D97-AF65-F5344CB8AC3E}">
        <p14:creationId xmlns:p14="http://schemas.microsoft.com/office/powerpoint/2010/main" val="497365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EE68-E0D4-4DDD-AF61-F3C3DD6250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F4E797-9B7C-4764-A056-564DD96B322F}"/>
              </a:ext>
            </a:extLst>
          </p:cNvPr>
          <p:cNvSpPr>
            <a:spLocks noGrp="1"/>
          </p:cNvSpPr>
          <p:nvPr>
            <p:ph type="dt" sz="half" idx="10"/>
          </p:nvPr>
        </p:nvSpPr>
        <p:spPr/>
        <p:txBody>
          <a:bodyPr/>
          <a:lstStyle/>
          <a:p>
            <a:fld id="{E16FAA01-D551-4CE0-83C2-BFDF5B560DDE}" type="datetimeFigureOut">
              <a:rPr lang="en-US" smtClean="0"/>
              <a:pPr/>
              <a:t>4/11/2023</a:t>
            </a:fld>
            <a:endParaRPr lang="en-US"/>
          </a:p>
        </p:txBody>
      </p:sp>
      <p:sp>
        <p:nvSpPr>
          <p:cNvPr id="4" name="Footer Placeholder 3">
            <a:extLst>
              <a:ext uri="{FF2B5EF4-FFF2-40B4-BE49-F238E27FC236}">
                <a16:creationId xmlns:a16="http://schemas.microsoft.com/office/drawing/2014/main" id="{4C930FAB-3BF2-4811-A43E-B9BEB00AAB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A69192-E231-4B39-8A24-44D9008236BE}"/>
              </a:ext>
            </a:extLst>
          </p:cNvPr>
          <p:cNvSpPr>
            <a:spLocks noGrp="1"/>
          </p:cNvSpPr>
          <p:nvPr>
            <p:ph type="sldNum" sz="quarter" idx="12"/>
          </p:nvPr>
        </p:nvSpPr>
        <p:spPr/>
        <p:txBody>
          <a:bodyPr/>
          <a:lstStyle/>
          <a:p>
            <a:fld id="{4371234F-6A54-4831-9A2D-FD5860F3C3E1}" type="slidenum">
              <a:rPr lang="en-US" smtClean="0"/>
              <a:pPr/>
              <a:t>‹#›</a:t>
            </a:fld>
            <a:endParaRPr lang="en-US"/>
          </a:p>
        </p:txBody>
      </p:sp>
      <p:sp>
        <p:nvSpPr>
          <p:cNvPr id="7" name="Content Placeholder 6">
            <a:extLst>
              <a:ext uri="{FF2B5EF4-FFF2-40B4-BE49-F238E27FC236}">
                <a16:creationId xmlns:a16="http://schemas.microsoft.com/office/drawing/2014/main" id="{C98152AC-6297-41D1-83C3-1D33BE806B6C}"/>
              </a:ext>
            </a:extLst>
          </p:cNvPr>
          <p:cNvSpPr>
            <a:spLocks noGrp="1"/>
          </p:cNvSpPr>
          <p:nvPr>
            <p:ph sz="quarter" idx="13"/>
          </p:nvPr>
        </p:nvSpPr>
        <p:spPr>
          <a:xfrm>
            <a:off x="457200" y="1905000"/>
            <a:ext cx="4724400" cy="36576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20B0FCEF-D234-4B47-92E6-80E99FB34177}"/>
              </a:ext>
            </a:extLst>
          </p:cNvPr>
          <p:cNvSpPr>
            <a:spLocks noGrp="1"/>
          </p:cNvSpPr>
          <p:nvPr>
            <p:ph sz="quarter" idx="14"/>
          </p:nvPr>
        </p:nvSpPr>
        <p:spPr>
          <a:xfrm>
            <a:off x="5791200" y="1828800"/>
            <a:ext cx="5715000" cy="3886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04E0617-64A6-42F6-8FE2-38D226586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400"/>
            <a:ext cx="12192000" cy="1225296"/>
          </a:xfrm>
          <a:prstGeom prst="rect">
            <a:avLst/>
          </a:prstGeom>
        </p:spPr>
      </p:pic>
      <p:pic>
        <p:nvPicPr>
          <p:cNvPr id="8" name="Picture 7">
            <a:extLst>
              <a:ext uri="{FF2B5EF4-FFF2-40B4-BE49-F238E27FC236}">
                <a16:creationId xmlns:a16="http://schemas.microsoft.com/office/drawing/2014/main" id="{CF05596D-AB5B-4DA2-88E4-FB2FCECF50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995" y="347066"/>
            <a:ext cx="1176934" cy="1176934"/>
          </a:xfrm>
          <a:prstGeom prst="rect">
            <a:avLst/>
          </a:prstGeom>
        </p:spPr>
      </p:pic>
    </p:spTree>
    <p:extLst>
      <p:ext uri="{BB962C8B-B14F-4D97-AF65-F5344CB8AC3E}">
        <p14:creationId xmlns:p14="http://schemas.microsoft.com/office/powerpoint/2010/main" val="267961110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336800" y="457200"/>
            <a:ext cx="8737600" cy="1066800"/>
          </a:xfrm>
          <a:prstGeom prst="rect">
            <a:avLst/>
          </a:prstGeom>
        </p:spPr>
        <p:txBody>
          <a:bodyPr vert="horz" lIns="0" tIns="0" rIns="0" bIns="0" rtlCol="0" anchor="ctr">
            <a:normAutofit/>
          </a:bodyPr>
          <a:lstStyle>
            <a:lvl1pPr>
              <a:defRPr b="1"/>
            </a:lvl1pPr>
          </a:lstStyle>
          <a:p>
            <a:r>
              <a:rPr lang="en-US"/>
              <a:t>Click to edit Master title style</a:t>
            </a:r>
          </a:p>
        </p:txBody>
      </p:sp>
      <p:sp>
        <p:nvSpPr>
          <p:cNvPr id="6" name="Text Placeholder 2"/>
          <p:cNvSpPr>
            <a:spLocks noGrp="1"/>
          </p:cNvSpPr>
          <p:nvPr>
            <p:ph idx="1"/>
          </p:nvPr>
        </p:nvSpPr>
        <p:spPr>
          <a:xfrm>
            <a:off x="1219200" y="1752602"/>
            <a:ext cx="9855200" cy="4373563"/>
          </a:xfrm>
          <a:prstGeom prst="rect">
            <a:avLst/>
          </a:prstGeom>
        </p:spPr>
        <p:txBody>
          <a:bodyPr vert="horz" lIns="0" tIns="0" rIns="0" bIns="0" rtlCol="0">
            <a:normAutofit/>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E16FAA01-D551-4CE0-83C2-BFDF5B560DDE}" type="datetimeFigureOut">
              <a:rPr lang="en-US" smtClean="0"/>
              <a:pPr/>
              <a:t>4/11/2023</a:t>
            </a:fld>
            <a:endParaRPr lang="en-US"/>
          </a:p>
        </p:txBody>
      </p:sp>
      <p:sp>
        <p:nvSpPr>
          <p:cNvPr id="8"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a:p>
        </p:txBody>
      </p:sp>
      <p:sp>
        <p:nvSpPr>
          <p:cNvPr id="10"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4371234F-6A54-4831-9A2D-FD5860F3C3E1}" type="slidenum">
              <a:rPr lang="en-US" smtClean="0"/>
              <a:pPr/>
              <a:t>‹#›</a:t>
            </a:fld>
            <a:endParaRPr lang="en-US"/>
          </a:p>
        </p:txBody>
      </p:sp>
      <p:pic>
        <p:nvPicPr>
          <p:cNvPr id="3" name="Picture 2">
            <a:extLst>
              <a:ext uri="{FF2B5EF4-FFF2-40B4-BE49-F238E27FC236}">
                <a16:creationId xmlns:a16="http://schemas.microsoft.com/office/drawing/2014/main" id="{7F54740F-6BD2-4B17-8EF6-4E3CE2095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9" y="119187"/>
            <a:ext cx="12164291" cy="1225296"/>
          </a:xfrm>
          <a:prstGeom prst="rect">
            <a:avLst/>
          </a:prstGeom>
        </p:spPr>
      </p:pic>
      <p:pic>
        <p:nvPicPr>
          <p:cNvPr id="9" name="Picture 8">
            <a:extLst>
              <a:ext uri="{FF2B5EF4-FFF2-40B4-BE49-F238E27FC236}">
                <a16:creationId xmlns:a16="http://schemas.microsoft.com/office/drawing/2014/main" id="{EF1D9D21-FE08-41C9-B4D4-F8E250F714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398" y="354738"/>
            <a:ext cx="1167675" cy="1167675"/>
          </a:xfrm>
          <a:prstGeom prst="rect">
            <a:avLst/>
          </a:prstGeom>
        </p:spPr>
      </p:pic>
    </p:spTree>
    <p:extLst>
      <p:ext uri="{BB962C8B-B14F-4D97-AF65-F5344CB8AC3E}">
        <p14:creationId xmlns:p14="http://schemas.microsoft.com/office/powerpoint/2010/main" val="83181450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E16FAA01-D551-4CE0-83C2-BFDF5B560DDE}" type="datetimeFigureOut">
              <a:rPr lang="en-US" smtClean="0"/>
              <a:pPr/>
              <a:t>4/11/2023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371234F-6A54-4831-9A2D-FD5860F3C3E1}" type="slidenum">
              <a:rPr lang="en-US" smtClean="0"/>
              <a:pPr/>
              <a:t>‹#›</a:t>
            </a:fld>
            <a:endParaRPr lang="en-US"/>
          </a:p>
        </p:txBody>
      </p:sp>
      <p:pic>
        <p:nvPicPr>
          <p:cNvPr id="7" name="Picture 6">
            <a:extLst>
              <a:ext uri="{FF2B5EF4-FFF2-40B4-BE49-F238E27FC236}">
                <a16:creationId xmlns:a16="http://schemas.microsoft.com/office/drawing/2014/main" id="{2D27F8EA-E527-4463-BB36-739008DC69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113"/>
            <a:ext cx="12192000" cy="1225296"/>
          </a:xfrm>
          <a:prstGeom prst="rect">
            <a:avLst/>
          </a:prstGeom>
        </p:spPr>
      </p:pic>
      <p:pic>
        <p:nvPicPr>
          <p:cNvPr id="9" name="Picture 8">
            <a:extLst>
              <a:ext uri="{FF2B5EF4-FFF2-40B4-BE49-F238E27FC236}">
                <a16:creationId xmlns:a16="http://schemas.microsoft.com/office/drawing/2014/main" id="{683CFADB-7E96-4242-8A27-53DDA2E3E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254" y="311524"/>
            <a:ext cx="1181100" cy="1181100"/>
          </a:xfrm>
          <a:prstGeom prst="rect">
            <a:avLst/>
          </a:prstGeom>
        </p:spPr>
      </p:pic>
    </p:spTree>
    <p:extLst>
      <p:ext uri="{BB962C8B-B14F-4D97-AF65-F5344CB8AC3E}">
        <p14:creationId xmlns:p14="http://schemas.microsoft.com/office/powerpoint/2010/main" val="245921155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6" y="5876412"/>
            <a:ext cx="2926080" cy="1397039"/>
          </a:xfrm>
          <a:prstGeom prst="rect">
            <a:avLst/>
          </a:prstGeom>
        </p:spPr>
        <p:txBody>
          <a:bodyPr/>
          <a:lstStyle/>
          <a:p>
            <a:fld id="{7AAA5BB2-BC04-4A89-B086-2541770AA95E}" type="slidenum">
              <a:rPr lang="en-US" smtClean="0"/>
              <a:t>‹#›</a:t>
            </a:fld>
            <a:endParaRPr lang="en-US"/>
          </a:p>
        </p:txBody>
      </p:sp>
    </p:spTree>
    <p:extLst>
      <p:ext uri="{BB962C8B-B14F-4D97-AF65-F5344CB8AC3E}">
        <p14:creationId xmlns:p14="http://schemas.microsoft.com/office/powerpoint/2010/main" val="31039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8" name="Footer Placeholder 7"/>
          <p:cNvSpPr>
            <a:spLocks noGrp="1"/>
          </p:cNvSpPr>
          <p:nvPr>
            <p:ph type="ftr" sz="quarter" idx="11"/>
          </p:nvPr>
        </p:nvSpPr>
        <p:spPr>
          <a:xfrm>
            <a:off x="685800" y="6554697"/>
            <a:ext cx="5029200" cy="228600"/>
          </a:xfrm>
          <a:prstGeom prst="rect">
            <a:avLst/>
          </a:prstGeom>
        </p:spPr>
        <p:txBody>
          <a:bodyPr/>
          <a:lstStyle/>
          <a:p>
            <a:endParaRPr lang="en-US"/>
          </a:p>
        </p:txBody>
      </p:sp>
      <p:sp>
        <p:nvSpPr>
          <p:cNvPr id="9" name="Slide Number Placeholder 8"/>
          <p:cNvSpPr>
            <a:spLocks noGrp="1"/>
          </p:cNvSpPr>
          <p:nvPr>
            <p:ph type="sldNum" sz="quarter" idx="12"/>
          </p:nvPr>
        </p:nvSpPr>
        <p:spPr>
          <a:xfrm>
            <a:off x="8763926" y="5876412"/>
            <a:ext cx="2926080" cy="1397039"/>
          </a:xfrm>
          <a:prstGeom prst="rect">
            <a:avLst/>
          </a:prstGeom>
        </p:spPr>
        <p:txBody>
          <a:bodyPr/>
          <a:lstStyle/>
          <a:p>
            <a:fld id="{7AAA5BB2-BC04-4A89-B086-2541770AA95E}" type="slidenum">
              <a:rPr lang="en-US" smtClean="0"/>
              <a:t>‹#›</a:t>
            </a:fld>
            <a:endParaRPr lang="en-US"/>
          </a:p>
        </p:txBody>
      </p:sp>
    </p:spTree>
    <p:extLst>
      <p:ext uri="{BB962C8B-B14F-4D97-AF65-F5344CB8AC3E}">
        <p14:creationId xmlns:p14="http://schemas.microsoft.com/office/powerpoint/2010/main" val="165515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4" name="Footer Placeholder 3"/>
          <p:cNvSpPr>
            <a:spLocks noGrp="1"/>
          </p:cNvSpPr>
          <p:nvPr>
            <p:ph type="ftr" sz="quarter" idx="11"/>
          </p:nvPr>
        </p:nvSpPr>
        <p:spPr>
          <a:xfrm>
            <a:off x="685800" y="6554697"/>
            <a:ext cx="5029200" cy="228600"/>
          </a:xfrm>
          <a:prstGeom prst="rect">
            <a:avLst/>
          </a:prstGeom>
        </p:spPr>
        <p:txBody>
          <a:bodyPr/>
          <a:lstStyle/>
          <a:p>
            <a:endParaRPr lang="en-US"/>
          </a:p>
        </p:txBody>
      </p:sp>
      <p:sp>
        <p:nvSpPr>
          <p:cNvPr id="5" name="Slide Number Placeholder 4"/>
          <p:cNvSpPr>
            <a:spLocks noGrp="1"/>
          </p:cNvSpPr>
          <p:nvPr>
            <p:ph type="sldNum" sz="quarter" idx="12"/>
          </p:nvPr>
        </p:nvSpPr>
        <p:spPr>
          <a:xfrm>
            <a:off x="8763926" y="5876412"/>
            <a:ext cx="2926080" cy="1397039"/>
          </a:xfrm>
          <a:prstGeom prst="rect">
            <a:avLst/>
          </a:prstGeom>
        </p:spPr>
        <p:txBody>
          <a:bodyPr/>
          <a:lstStyle/>
          <a:p>
            <a:fld id="{7AAA5BB2-BC04-4A89-B086-2541770AA95E}" type="slidenum">
              <a:rPr lang="en-US" smtClean="0"/>
              <a:t>‹#›</a:t>
            </a:fld>
            <a:endParaRPr lang="en-US"/>
          </a:p>
        </p:txBody>
      </p:sp>
    </p:spTree>
    <p:extLst>
      <p:ext uri="{BB962C8B-B14F-4D97-AF65-F5344CB8AC3E}">
        <p14:creationId xmlns:p14="http://schemas.microsoft.com/office/powerpoint/2010/main" val="76474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3" name="Footer Placeholder 2"/>
          <p:cNvSpPr>
            <a:spLocks noGrp="1"/>
          </p:cNvSpPr>
          <p:nvPr>
            <p:ph type="ftr" sz="quarter" idx="11"/>
          </p:nvPr>
        </p:nvSpPr>
        <p:spPr>
          <a:xfrm>
            <a:off x="685800" y="6554697"/>
            <a:ext cx="5029200" cy="228600"/>
          </a:xfrm>
          <a:prstGeom prst="rect">
            <a:avLst/>
          </a:prstGeom>
        </p:spPr>
        <p:txBody>
          <a:bodyPr/>
          <a:lstStyle/>
          <a:p>
            <a:endParaRPr lang="en-US"/>
          </a:p>
        </p:txBody>
      </p:sp>
      <p:sp>
        <p:nvSpPr>
          <p:cNvPr id="4" name="Slide Number Placeholder 3"/>
          <p:cNvSpPr>
            <a:spLocks noGrp="1"/>
          </p:cNvSpPr>
          <p:nvPr>
            <p:ph type="sldNum" sz="quarter" idx="12"/>
          </p:nvPr>
        </p:nvSpPr>
        <p:spPr>
          <a:xfrm>
            <a:off x="8763926" y="5876412"/>
            <a:ext cx="2926080" cy="1397039"/>
          </a:xfrm>
          <a:prstGeom prst="rect">
            <a:avLst/>
          </a:prstGeom>
        </p:spPr>
        <p:txBody>
          <a:bodyPr/>
          <a:lstStyle/>
          <a:p>
            <a:fld id="{7AAA5BB2-BC04-4A89-B086-2541770AA95E}" type="slidenum">
              <a:rPr lang="en-US" smtClean="0"/>
              <a:t>‹#›</a:t>
            </a:fld>
            <a:endParaRPr lang="en-US"/>
          </a:p>
        </p:txBody>
      </p:sp>
    </p:spTree>
    <p:extLst>
      <p:ext uri="{BB962C8B-B14F-4D97-AF65-F5344CB8AC3E}">
        <p14:creationId xmlns:p14="http://schemas.microsoft.com/office/powerpoint/2010/main" val="371845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0A8547EB-43EB-4809-B7AC-C5ACA74AE454}" type="datetimeFigureOut">
              <a:rPr lang="en-US" smtClean="0"/>
              <a:t>4/11/2023</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6" y="5876412"/>
            <a:ext cx="2926080" cy="1397039"/>
          </a:xfrm>
          <a:prstGeom prst="rect">
            <a:avLst/>
          </a:prstGeom>
        </p:spPr>
        <p:txBody>
          <a:bodyPr/>
          <a:lstStyle>
            <a:lvl1pPr>
              <a:defRPr>
                <a:solidFill>
                  <a:srgbClr val="FFFFFF">
                    <a:alpha val="20000"/>
                  </a:srgbClr>
                </a:solidFill>
              </a:defRPr>
            </a:lvl1pPr>
          </a:lstStyle>
          <a:p>
            <a:fld id="{7AAA5BB2-BC04-4A89-B086-2541770AA95E}" type="slidenum">
              <a:rPr lang="en-US" smtClean="0"/>
              <a:t>‹#›</a:t>
            </a:fld>
            <a:endParaRPr lang="en-US"/>
          </a:p>
        </p:txBody>
      </p:sp>
    </p:spTree>
    <p:extLst>
      <p:ext uri="{BB962C8B-B14F-4D97-AF65-F5344CB8AC3E}">
        <p14:creationId xmlns:p14="http://schemas.microsoft.com/office/powerpoint/2010/main" val="426291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a:xfrm>
            <a:off x="685800" y="6412447"/>
            <a:ext cx="4114800" cy="228600"/>
          </a:xfrm>
          <a:prstGeom prst="rect">
            <a:avLst/>
          </a:prstGeom>
        </p:spPr>
        <p:txBody>
          <a:bodyPr/>
          <a:lstStyle>
            <a:lvl1pPr>
              <a:defRPr>
                <a:solidFill>
                  <a:srgbClr val="FFFFFF">
                    <a:alpha val="80000"/>
                  </a:srgbClr>
                </a:solidFill>
              </a:defRPr>
            </a:lvl1pPr>
          </a:lstStyle>
          <a:p>
            <a:fld id="{0A8547EB-43EB-4809-B7AC-C5ACA74AE454}" type="datetimeFigureOut">
              <a:rPr lang="en-US" smtClean="0"/>
              <a:t>4/11/2023</a:t>
            </a:fld>
            <a:endParaRPr lang="en-US"/>
          </a:p>
        </p:txBody>
      </p:sp>
      <p:sp>
        <p:nvSpPr>
          <p:cNvPr id="13" name="Footer Placeholder 12"/>
          <p:cNvSpPr>
            <a:spLocks noGrp="1"/>
          </p:cNvSpPr>
          <p:nvPr>
            <p:ph type="ftr" sz="quarter" idx="11"/>
          </p:nvPr>
        </p:nvSpPr>
        <p:spPr>
          <a:xfrm>
            <a:off x="685800" y="6554697"/>
            <a:ext cx="5029200" cy="228600"/>
          </a:xfrm>
          <a:prstGeom prst="rect">
            <a:avLst/>
          </a:prstGeom>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a:xfrm>
            <a:off x="8763926" y="5876412"/>
            <a:ext cx="2926080" cy="1397039"/>
          </a:xfrm>
          <a:prstGeom prst="rect">
            <a:avLst/>
          </a:prstGeom>
        </p:spPr>
        <p:txBody>
          <a:bodyPr/>
          <a:lstStyle>
            <a:lvl1pPr>
              <a:defRPr>
                <a:solidFill>
                  <a:srgbClr val="FFFFFF">
                    <a:alpha val="25000"/>
                  </a:srgbClr>
                </a:solidFill>
              </a:defRPr>
            </a:lvl1pPr>
          </a:lstStyle>
          <a:p>
            <a:fld id="{7AAA5BB2-BC04-4A89-B086-2541770AA95E}" type="slidenum">
              <a:rPr lang="en-US" smtClean="0"/>
              <a:t>‹#›</a:t>
            </a:fld>
            <a:endParaRPr lang="en-US"/>
          </a:p>
        </p:txBody>
      </p:sp>
    </p:spTree>
    <p:extLst>
      <p:ext uri="{BB962C8B-B14F-4D97-AF65-F5344CB8AC3E}">
        <p14:creationId xmlns:p14="http://schemas.microsoft.com/office/powerpoint/2010/main" val="93395615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7.jpeg"/><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3471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834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j-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200" kern="1200">
          <a:solidFill>
            <a:schemeClr val="tx1">
              <a:lumMod val="85000"/>
              <a:lumOff val="15000"/>
            </a:schemeClr>
          </a:solidFill>
          <a:latin typeface="+mj-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j-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j-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700" kern="1200">
          <a:solidFill>
            <a:schemeClr val="tx1">
              <a:lumMod val="85000"/>
              <a:lumOff val="15000"/>
            </a:schemeClr>
          </a:solidFill>
          <a:latin typeface="+mj-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2">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1981E-A5CC-8944-82A6-39A622F23809}"/>
              </a:ext>
            </a:extLst>
          </p:cNvPr>
          <p:cNvSpPr>
            <a:spLocks noGrp="1"/>
          </p:cNvSpPr>
          <p:nvPr>
            <p:ph type="title"/>
          </p:nvPr>
        </p:nvSpPr>
        <p:spPr>
          <a:xfrm>
            <a:off x="838200" y="764771"/>
            <a:ext cx="7848600" cy="9259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0DA78-2AFF-634F-987D-E5228AA1ADB3}"/>
              </a:ext>
            </a:extLst>
          </p:cNvPr>
          <p:cNvSpPr>
            <a:spLocks noGrp="1"/>
          </p:cNvSpPr>
          <p:nvPr>
            <p:ph type="body" idx="1"/>
          </p:nvPr>
        </p:nvSpPr>
        <p:spPr>
          <a:xfrm>
            <a:off x="838200" y="1825625"/>
            <a:ext cx="10515600" cy="39766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6734EFA-0D4C-F947-9D38-C8F4A6A109D6}"/>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a:p>
        </p:txBody>
      </p:sp>
    </p:spTree>
    <p:extLst>
      <p:ext uri="{BB962C8B-B14F-4D97-AF65-F5344CB8AC3E}">
        <p14:creationId xmlns:p14="http://schemas.microsoft.com/office/powerpoint/2010/main" val="40678682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hdr="0" ftr="0" dt="0"/>
  <p:txStyles>
    <p:title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6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40000"/>
        </a:lnSpc>
        <a:spcBef>
          <a:spcPts val="600"/>
        </a:spcBef>
        <a:buClr>
          <a:schemeClr val="accent3"/>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40000"/>
        </a:lnSpc>
        <a:spcBef>
          <a:spcPts val="600"/>
        </a:spcBef>
        <a:buClr>
          <a:schemeClr val="accent3"/>
        </a:buClr>
        <a:buFont typeface="Wingdings"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40000"/>
        </a:lnSpc>
        <a:spcBef>
          <a:spcPts val="600"/>
        </a:spcBef>
        <a:buClr>
          <a:schemeClr val="accent3"/>
        </a:buClr>
        <a:buFont typeface="Wingdings" pitchFamily="2" charset="2"/>
        <a:buChar char="v"/>
        <a:defRPr sz="1600" kern="1200">
          <a:solidFill>
            <a:schemeClr val="tx1"/>
          </a:solidFill>
          <a:latin typeface="+mn-lt"/>
          <a:ea typeface="+mn-ea"/>
          <a:cs typeface="+mn-cs"/>
        </a:defRPr>
      </a:lvl4pPr>
      <a:lvl5pPr marL="2057400" indent="-228600" algn="l" defTabSz="914400" rtl="0" eaLnBrk="1" latinLnBrk="0" hangingPunct="1">
        <a:lnSpc>
          <a:spcPct val="140000"/>
        </a:lnSpc>
        <a:spcBef>
          <a:spcPts val="600"/>
        </a:spcBef>
        <a:buClr>
          <a:schemeClr val="accent3"/>
        </a:buClr>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6800" y="457200"/>
            <a:ext cx="9245600" cy="1066800"/>
          </a:xfrm>
          <a:prstGeom prst="rect">
            <a:avLst/>
          </a:prstGeom>
        </p:spPr>
        <p:txBody>
          <a:bodyPr vert="horz" lIns="0" tIns="0" rIns="0" bIns="0" rtlCol="0" anchor="ctr">
            <a:normAutofit/>
          </a:bodyPr>
          <a:lstStyle/>
          <a:p>
            <a:r>
              <a:rPr lang="en-US"/>
              <a:t>Click to edit Slide Header</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E16FAA01-D551-4CE0-83C2-BFDF5B560DDE}" type="datetimeFigureOut">
              <a:rPr lang="en-US" smtClean="0"/>
              <a:pPr/>
              <a:t>4/11/2023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4371234F-6A54-4831-9A2D-FD5860F3C3E1}" type="slidenum">
              <a:rPr lang="en-US" smtClean="0"/>
              <a:pPr/>
              <a:t>‹#›</a:t>
            </a:fld>
            <a:endParaRPr lang="en-US"/>
          </a:p>
        </p:txBody>
      </p:sp>
    </p:spTree>
    <p:extLst>
      <p:ext uri="{BB962C8B-B14F-4D97-AF65-F5344CB8AC3E}">
        <p14:creationId xmlns:p14="http://schemas.microsoft.com/office/powerpoint/2010/main" val="13559735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l" defTabSz="914400" rtl="0" eaLnBrk="1" latinLnBrk="0" hangingPunct="1">
        <a:spcBef>
          <a:spcPct val="0"/>
        </a:spcBef>
        <a:buNone/>
        <a:defRPr sz="3600" b="1" kern="1200">
          <a:solidFill>
            <a:srgbClr val="DA8508"/>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https://files.constantcontact.com/8d0325ca001/c6a21533-7775-409c-ba22-5a8815d3d6a0.png?rdr=tru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2.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17.xml"/><Relationship Id="rId16"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diagramColors" Target="../diagrams/colors1.xml"/><Relationship Id="rId11" Type="http://schemas.openxmlformats.org/officeDocument/2006/relationships/image" Target="../media/image42.svg"/><Relationship Id="rId5" Type="http://schemas.openxmlformats.org/officeDocument/2006/relationships/diagramQuickStyle" Target="../diagrams/quickStyle1.xml"/><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diagramLayout" Target="../diagrams/layout1.xml"/><Relationship Id="rId9" Type="http://schemas.openxmlformats.org/officeDocument/2006/relationships/image" Target="../media/image40.sv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diagramColors" Target="../diagrams/colors2.xml"/><Relationship Id="rId11" Type="http://schemas.openxmlformats.org/officeDocument/2006/relationships/image" Target="../media/image54.svg"/><Relationship Id="rId5" Type="http://schemas.openxmlformats.org/officeDocument/2006/relationships/diagramQuickStyle" Target="../diagrams/quickStyle2.xml"/><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diagramLayout" Target="../diagrams/layout2.xml"/><Relationship Id="rId9" Type="http://schemas.openxmlformats.org/officeDocument/2006/relationships/image" Target="../media/image52.sv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hyperlink" Target="https://www.hcd.ca.gov/community-development/docs/AB1486DeveloperInterestList.xlsx" TargetMode="External"/><Relationship Id="rId13" Type="http://schemas.openxmlformats.org/officeDocument/2006/relationships/hyperlink" Target="mailto:compliancereview@hcd.ca.gov" TargetMode="External"/><Relationship Id="rId3" Type="http://schemas.openxmlformats.org/officeDocument/2006/relationships/hyperlink" Target="https://www.hcd.ca.gov/community-development/docs/SLA_Guidelines_final.pdf" TargetMode="External"/><Relationship Id="rId7" Type="http://schemas.openxmlformats.org/officeDocument/2006/relationships/hyperlink" Target="https://www.hcd.ca.gov/community-development/docs/Notice_List.xlsx" TargetMode="External"/><Relationship Id="rId12" Type="http://schemas.openxmlformats.org/officeDocument/2006/relationships/hyperlink" Target="mailto:publiclands@hcd.ca.gov"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hyperlink" Target="https://www.hcd.ca.gov/docs/planning-and-community-development/slaexemptionuserguide.pdf" TargetMode="External"/><Relationship Id="rId11" Type="http://schemas.openxmlformats.org/officeDocument/2006/relationships/hyperlink" Target="https://www.hcd.ca.gov/community-development/docs/sla_ta_dispositiondescriptiontemplate.xlsx" TargetMode="External"/><Relationship Id="rId5" Type="http://schemas.openxmlformats.org/officeDocument/2006/relationships/hyperlink" Target="https://www.hcd.ca.gov/docs/planning-and-community-development/slafaq.pdf" TargetMode="External"/><Relationship Id="rId10" Type="http://schemas.openxmlformats.org/officeDocument/2006/relationships/hyperlink" Target="https://www.hcd.ca.gov/community-development/docs/1.20.LS.SLA_TA_SampleCovenantRestriction.docx" TargetMode="External"/><Relationship Id="rId4" Type="http://schemas.openxmlformats.org/officeDocument/2006/relationships/hyperlink" Target="https://www.hcd.ca.gov/docs/planning-and-community-development/sla101ppt.pdf" TargetMode="External"/><Relationship Id="rId9" Type="http://schemas.openxmlformats.org/officeDocument/2006/relationships/hyperlink" Target="https://www.hcd.ca.gov/community-development/disaster-recovery-programs/docs/1.20.21.LS.SLA_TA_NoticeAvailability_CoverLetter.docx"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29.png"/><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A54DB72-44EB-73C4-409C-8077913818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l="5649" t="9052" r="3863" b="4937"/>
          <a:stretch/>
        </p:blipFill>
        <p:spPr bwMode="auto">
          <a:xfrm>
            <a:off x="-17635" y="0"/>
            <a:ext cx="12209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744942-F907-4960-B860-36AEEF7F8956}"/>
              </a:ext>
            </a:extLst>
          </p:cNvPr>
          <p:cNvSpPr/>
          <p:nvPr/>
        </p:nvSpPr>
        <p:spPr>
          <a:xfrm>
            <a:off x="4409" y="13979"/>
            <a:ext cx="12196409" cy="1421629"/>
          </a:xfrm>
          <a:prstGeom prst="rect">
            <a:avLst/>
          </a:prstGeom>
          <a:solidFill>
            <a:srgbClr val="3D3D3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DE593B9-0233-4CCC-A5C2-F414114AC487}"/>
              </a:ext>
            </a:extLst>
          </p:cNvPr>
          <p:cNvSpPr/>
          <p:nvPr/>
        </p:nvSpPr>
        <p:spPr>
          <a:xfrm>
            <a:off x="-5081" y="4231650"/>
            <a:ext cx="12205899" cy="2640329"/>
          </a:xfrm>
          <a:prstGeom prst="rect">
            <a:avLst/>
          </a:prstGeom>
          <a:solidFill>
            <a:srgbClr val="3D3D3D">
              <a:alpha val="78039"/>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95FAF1CC-7A73-4DE8-BDCD-B4E0A9210B7C}"/>
              </a:ext>
            </a:extLst>
          </p:cNvPr>
          <p:cNvSpPr txBox="1">
            <a:spLocks/>
          </p:cNvSpPr>
          <p:nvPr/>
        </p:nvSpPr>
        <p:spPr>
          <a:xfrm>
            <a:off x="13227" y="-134679"/>
            <a:ext cx="12187591" cy="1641114"/>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1" u="none" strike="noStrike" kern="1200" cap="none" spc="-120" normalizeH="0" baseline="0" noProof="0">
                <a:ln>
                  <a:solidFill>
                    <a:srgbClr val="172974">
                      <a:lumMod val="50000"/>
                    </a:srgbClr>
                  </a:solid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Surplus Land Act:</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1" u="none" strike="noStrike" kern="1200" cap="none" spc="-120" normalizeH="0" baseline="0" noProof="0">
                <a:ln>
                  <a:solidFill>
                    <a:srgbClr val="172974">
                      <a:lumMod val="50000"/>
                    </a:srgbClr>
                  </a:solid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Know the Facts Before You Transact</a:t>
            </a:r>
            <a:endParaRPr kumimoji="0" lang="en-US" sz="4400" b="1" i="1" u="none" strike="noStrike" kern="1200" cap="none" spc="-120" normalizeH="0" baseline="0" noProof="0">
              <a:ln>
                <a:solidFill>
                  <a:prstClr val="black"/>
                </a:solidFill>
              </a:ln>
              <a:solidFill>
                <a:prstClr val="white"/>
              </a:solidFill>
              <a:effectLst>
                <a:outerShdw blurRad="38100" dist="38100" dir="2700000" algn="tl">
                  <a:srgbClr val="000000">
                    <a:alpha val="43137"/>
                  </a:srgbClr>
                </a:outerShdw>
              </a:effectLst>
              <a:uLnTx/>
              <a:uFillTx/>
              <a:latin typeface="Calibri Light" panose="020F0302020204030204"/>
              <a:ea typeface="+mj-ea"/>
              <a:cs typeface="Calibri Light"/>
            </a:endParaRPr>
          </a:p>
        </p:txBody>
      </p:sp>
      <p:sp>
        <p:nvSpPr>
          <p:cNvPr id="8" name="Rectangle 7">
            <a:extLst>
              <a:ext uri="{FF2B5EF4-FFF2-40B4-BE49-F238E27FC236}">
                <a16:creationId xmlns:a16="http://schemas.microsoft.com/office/drawing/2014/main" id="{E5A4F8FD-826C-40C2-9091-2EFCB6F01DB0}"/>
              </a:ext>
            </a:extLst>
          </p:cNvPr>
          <p:cNvSpPr/>
          <p:nvPr/>
        </p:nvSpPr>
        <p:spPr>
          <a:xfrm>
            <a:off x="-17634" y="4231650"/>
            <a:ext cx="379554" cy="262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BF2593-F420-4E75-9312-4B879845638A}"/>
              </a:ext>
            </a:extLst>
          </p:cNvPr>
          <p:cNvSpPr txBox="1"/>
          <p:nvPr/>
        </p:nvSpPr>
        <p:spPr>
          <a:xfrm>
            <a:off x="361920" y="5661321"/>
            <a:ext cx="36461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California State Association of Counties</a:t>
            </a:r>
          </a:p>
        </p:txBody>
      </p:sp>
      <p:sp>
        <p:nvSpPr>
          <p:cNvPr id="12" name="Rectangle 11">
            <a:extLst>
              <a:ext uri="{FF2B5EF4-FFF2-40B4-BE49-F238E27FC236}">
                <a16:creationId xmlns:a16="http://schemas.microsoft.com/office/drawing/2014/main" id="{C6F8584A-A54F-DCEB-A7C5-7D18C85EE757}"/>
              </a:ext>
            </a:extLst>
          </p:cNvPr>
          <p:cNvSpPr/>
          <p:nvPr/>
        </p:nvSpPr>
        <p:spPr>
          <a:xfrm>
            <a:off x="9644418" y="4323270"/>
            <a:ext cx="2451346" cy="2458843"/>
          </a:xfrm>
          <a:prstGeom prst="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22A4C14E-4A7C-25E8-0421-EFD29E785315}"/>
              </a:ext>
            </a:extLst>
          </p:cNvPr>
          <p:cNvPicPr>
            <a:picLocks noChangeAspect="1"/>
          </p:cNvPicPr>
          <p:nvPr/>
        </p:nvPicPr>
        <p:blipFill rotWithShape="1">
          <a:blip r:embed="rId5">
            <a:extLst>
              <a:ext uri="{28A0092B-C50C-407E-A947-70E740481C1C}">
                <a14:useLocalDpi xmlns:a14="http://schemas.microsoft.com/office/drawing/2010/main" val="0"/>
              </a:ext>
            </a:extLst>
          </a:blip>
          <a:srcRect l="-6122" t="-2522" r="-4081" b="-1638"/>
          <a:stretch/>
        </p:blipFill>
        <p:spPr>
          <a:xfrm>
            <a:off x="9710253" y="4442393"/>
            <a:ext cx="1174461" cy="848222"/>
          </a:xfrm>
          <a:prstGeom prst="rect">
            <a:avLst/>
          </a:prstGeom>
          <a:solidFill>
            <a:schemeClr val="bg1"/>
          </a:solidFill>
        </p:spPr>
      </p:pic>
      <p:pic>
        <p:nvPicPr>
          <p:cNvPr id="13" name="Picture 12">
            <a:extLst>
              <a:ext uri="{FF2B5EF4-FFF2-40B4-BE49-F238E27FC236}">
                <a16:creationId xmlns:a16="http://schemas.microsoft.com/office/drawing/2014/main" id="{905CD12B-8928-38E4-931D-A3BE7EA41B3D}"/>
              </a:ext>
            </a:extLst>
          </p:cNvPr>
          <p:cNvPicPr>
            <a:picLocks noChangeAspect="1"/>
          </p:cNvPicPr>
          <p:nvPr/>
        </p:nvPicPr>
        <p:blipFill rotWithShape="1">
          <a:blip r:embed="rId6"/>
          <a:srcRect l="5943" t="19072" r="3148" b="11910"/>
          <a:stretch/>
        </p:blipFill>
        <p:spPr>
          <a:xfrm>
            <a:off x="9769071" y="6258096"/>
            <a:ext cx="2231286" cy="419356"/>
          </a:xfrm>
          <a:prstGeom prst="rect">
            <a:avLst/>
          </a:prstGeom>
        </p:spPr>
      </p:pic>
      <p:pic>
        <p:nvPicPr>
          <p:cNvPr id="1030" name="Picture 6" descr="Home">
            <a:extLst>
              <a:ext uri="{FF2B5EF4-FFF2-40B4-BE49-F238E27FC236}">
                <a16:creationId xmlns:a16="http://schemas.microsoft.com/office/drawing/2014/main" id="{105F764E-9601-018D-FD92-3771F90B0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4420" y="4417107"/>
            <a:ext cx="885937" cy="885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7E0964-6F92-EF77-F35F-98DC65B87521}"/>
              </a:ext>
            </a:extLst>
          </p:cNvPr>
          <p:cNvSpPr txBox="1"/>
          <p:nvPr/>
        </p:nvSpPr>
        <p:spPr>
          <a:xfrm>
            <a:off x="5305580" y="4186108"/>
            <a:ext cx="4372507" cy="2654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Kosmont Companies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Larry Kosmont</a:t>
            </a: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CA Dept. of Housing &amp; Community Dev.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David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Zisser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Best </a:t>
            </a: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Best</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&amp; Krieger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Matthew Cody</a:t>
            </a: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highlight>
                  <a:srgbClr val="FFFF00"/>
                </a:highlight>
                <a:uLnTx/>
                <a:uFillTx/>
                <a:latin typeface="Calibri" panose="020F0502020204030204"/>
                <a:ea typeface="+mn-ea"/>
                <a:cs typeface="+mn-cs"/>
              </a:rPr>
              <a:t>Sacramento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FFFF00"/>
                </a:highlight>
                <a:uLnTx/>
                <a:uFillTx/>
                <a:latin typeface="Calibri" panose="020F0502020204030204"/>
                <a:ea typeface="+mn-ea"/>
                <a:cs typeface="+mn-cs"/>
              </a:rPr>
              <a:t>Stephen White</a:t>
            </a:r>
          </a:p>
        </p:txBody>
      </p:sp>
      <p:pic>
        <p:nvPicPr>
          <p:cNvPr id="5" name="Picture 2" descr="CSAC Logo - Tahoe Truckee Community Foundation">
            <a:extLst>
              <a:ext uri="{FF2B5EF4-FFF2-40B4-BE49-F238E27FC236}">
                <a16:creationId xmlns:a16="http://schemas.microsoft.com/office/drawing/2014/main" id="{D1630B49-5353-4303-3823-798F3F399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0335" y="4253674"/>
            <a:ext cx="1469299" cy="14692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a:extLst>
              <a:ext uri="{FF2B5EF4-FFF2-40B4-BE49-F238E27FC236}">
                <a16:creationId xmlns:a16="http://schemas.microsoft.com/office/drawing/2014/main" id="{ADCDF06A-C23E-79D4-E553-EBCB2885A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8">
            <a:extLst>
              <a:ext uri="{FF2B5EF4-FFF2-40B4-BE49-F238E27FC236}">
                <a16:creationId xmlns:a16="http://schemas.microsoft.com/office/drawing/2014/main" id="{02610EC8-A04E-35F9-F40A-1C4B934D4A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a:extLst>
              <a:ext uri="{FF2B5EF4-FFF2-40B4-BE49-F238E27FC236}">
                <a16:creationId xmlns:a16="http://schemas.microsoft.com/office/drawing/2014/main" id="{A9F55481-3807-7FC5-7498-C8927B00AA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90309" y="5298862"/>
            <a:ext cx="848222" cy="84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140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6AECEA2-4FD6-41B0-8AC3-2139FBD49A61}"/>
              </a:ext>
            </a:extLst>
          </p:cNvPr>
          <p:cNvSpPr txBox="1">
            <a:spLocks/>
          </p:cNvSpPr>
          <p:nvPr/>
        </p:nvSpPr>
        <p:spPr>
          <a:xfrm>
            <a:off x="488515" y="47339"/>
            <a:ext cx="11329415"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rPr>
              <a:t>New World of Surplus Land Act Requirements</a:t>
            </a:r>
            <a:endParaRPr kumimoji="0" lang="en-US" sz="3000" b="1" i="1" u="none" strike="noStrike" kern="1200" cap="none" spc="-120" normalizeH="0" baseline="0" noProof="0">
              <a:ln>
                <a:noFill/>
              </a:ln>
              <a:solidFill>
                <a:srgbClr val="172974"/>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7878E553-87C4-47F2-A040-2F15FA2C3EB5}"/>
              </a:ext>
            </a:extLst>
          </p:cNvPr>
          <p:cNvSpPr txBox="1"/>
          <p:nvPr/>
        </p:nvSpPr>
        <p:spPr>
          <a:xfrm>
            <a:off x="155796" y="821774"/>
            <a:ext cx="7117222" cy="536146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Calibri" panose="020F0502020204030204"/>
                <a:ea typeface="+mn-ea"/>
                <a:cs typeface="+mn-cs"/>
              </a:rPr>
              <a:t>The Old Days</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Want to sell / lease a Public Agency property? Just put out an RFP/Q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Calibri" panose="020F0502020204030204"/>
                <a:ea typeface="+mn-ea"/>
                <a:cs typeface="+mn-cs"/>
              </a:rPr>
              <a:t>The New World Order</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The SLA requires public agencies to first go through a process of offering property to affordable housing developers before pursuing other opportunities.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Opportunity</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Public agencies should look at SLA as a “Value Capture” Opportunity to more efficiently use public properties:</a:t>
            </a:r>
          </a:p>
          <a:p>
            <a:pPr marL="401638" marR="0" lvl="1" indent="-292100" algn="l" defTabSz="8001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Performance-based leases / ground leases</a:t>
            </a:r>
          </a:p>
          <a:p>
            <a:pPr marL="401638" marR="0" lvl="1" indent="-292100" algn="l" defTabSz="8001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Monetizing assets (such as civic centers, parking garages, etc.)</a:t>
            </a:r>
          </a:p>
          <a:p>
            <a:pPr marL="401638" marR="0" lvl="1" indent="-292100" algn="l" defTabSz="8001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Selling property to private sector – includes lease-back strategies, continued operation of existing use, redevelopment into new uses</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0E064722-2404-48C2-9696-84D8276F283C}"/>
              </a:ext>
            </a:extLst>
          </p:cNvPr>
          <p:cNvGrpSpPr/>
          <p:nvPr/>
        </p:nvGrpSpPr>
        <p:grpSpPr>
          <a:xfrm>
            <a:off x="0" y="6102777"/>
            <a:ext cx="12192000" cy="755224"/>
            <a:chOff x="0" y="6102777"/>
            <a:chExt cx="12192000" cy="755224"/>
          </a:xfrm>
        </p:grpSpPr>
        <p:sp>
          <p:nvSpPr>
            <p:cNvPr id="18" name="Rectangle 17">
              <a:extLst>
                <a:ext uri="{FF2B5EF4-FFF2-40B4-BE49-F238E27FC236}">
                  <a16:creationId xmlns:a16="http://schemas.microsoft.com/office/drawing/2014/main" id="{994B0F42-876B-4D8A-B28C-F686E0EB4F07}"/>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id="{6396425A-4FBA-448F-A729-9DE0F6761BFF}"/>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20" name="Footer Placeholder 2">
              <a:extLst>
                <a:ext uri="{FF2B5EF4-FFF2-40B4-BE49-F238E27FC236}">
                  <a16:creationId xmlns:a16="http://schemas.microsoft.com/office/drawing/2014/main" id="{EEE76996-F976-415D-8EF4-B02FEACCE0AB}"/>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A8419922-56D9-4F01-BB73-98981E75910D}"/>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DC686C61-291B-6C16-3048-FA689865E5E4}"/>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pic>
        <p:nvPicPr>
          <p:cNvPr id="4" name="Picture 2">
            <a:extLst>
              <a:ext uri="{FF2B5EF4-FFF2-40B4-BE49-F238E27FC236}">
                <a16:creationId xmlns:a16="http://schemas.microsoft.com/office/drawing/2014/main" id="{E5070DA5-A780-F251-46A1-1FC5BA82A4BF}"/>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7518869" y="640147"/>
            <a:ext cx="4319684" cy="216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F13C231-8850-4B47-A41B-B3F44D5A7F6D}"/>
              </a:ext>
            </a:extLst>
          </p:cNvPr>
          <p:cNvSpPr/>
          <p:nvPr/>
        </p:nvSpPr>
        <p:spPr>
          <a:xfrm>
            <a:off x="7351776" y="2847402"/>
            <a:ext cx="4653870" cy="3255375"/>
          </a:xfrm>
          <a:prstGeom prst="rect">
            <a:avLst/>
          </a:prstGeom>
          <a:solidFill>
            <a:schemeClr val="bg2"/>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small" spc="0" normalizeH="0" baseline="0" noProof="0">
                <a:ln>
                  <a:noFill/>
                </a:ln>
                <a:solidFill>
                  <a:prstClr val="black"/>
                </a:solidFill>
                <a:effectLst/>
                <a:uLnTx/>
                <a:uFillTx/>
                <a:latin typeface="Calibri" panose="020F0502020204030204"/>
                <a:ea typeface="+mn-ea"/>
                <a:cs typeface="+mn-cs"/>
              </a:rPr>
              <a:t>Headlines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“Let’s Tap the Breaks.” San Diego Not Ready to Solicit Bids to Redo City Hall Complex</a:t>
            </a: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San Diego Union-Tribune, 1/9/23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[Santa Monica] Takes First Step Toward Offering Lease on Civic Auditorium, Other Site</a:t>
            </a: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Santa Monica Daily Press, 10/20/22</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555 New Apartments Planned for South Natomas as Sacramento Sells Land to Developer</a:t>
            </a: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Sac Bee, 1/25/22</a:t>
            </a:r>
          </a:p>
        </p:txBody>
      </p:sp>
      <p:cxnSp>
        <p:nvCxnSpPr>
          <p:cNvPr id="7" name="Straight Connector 6">
            <a:extLst>
              <a:ext uri="{FF2B5EF4-FFF2-40B4-BE49-F238E27FC236}">
                <a16:creationId xmlns:a16="http://schemas.microsoft.com/office/drawing/2014/main" id="{8C35FC9C-D5E7-4B84-920B-A99A2080075F}"/>
              </a:ext>
            </a:extLst>
          </p:cNvPr>
          <p:cNvCxnSpPr>
            <a:cxnSpLocks/>
          </p:cNvCxnSpPr>
          <p:nvPr/>
        </p:nvCxnSpPr>
        <p:spPr>
          <a:xfrm>
            <a:off x="8457906" y="3500628"/>
            <a:ext cx="244161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247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57B0D2B-EFCC-3913-8625-10C034698295}"/>
              </a:ext>
            </a:extLst>
          </p:cNvPr>
          <p:cNvSpPr/>
          <p:nvPr/>
        </p:nvSpPr>
        <p:spPr>
          <a:xfrm>
            <a:off x="-30153" y="226325"/>
            <a:ext cx="12220656" cy="927085"/>
          </a:xfrm>
          <a:prstGeom prst="rect">
            <a:avLst/>
          </a:prstGeom>
          <a:solidFill>
            <a:schemeClr val="accent1">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706F62DE-C91A-4C31-8B84-16B5E6E7C271}"/>
              </a:ext>
            </a:extLst>
          </p:cNvPr>
          <p:cNvSpPr txBox="1">
            <a:spLocks/>
          </p:cNvSpPr>
          <p:nvPr/>
        </p:nvSpPr>
        <p:spPr>
          <a:xfrm>
            <a:off x="75977" y="379447"/>
            <a:ext cx="12040045" cy="734554"/>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rPr>
              <a:t>The Primary SLA Questions</a:t>
            </a:r>
          </a:p>
        </p:txBody>
      </p:sp>
      <p:sp>
        <p:nvSpPr>
          <p:cNvPr id="3" name="TextBox 2">
            <a:extLst>
              <a:ext uri="{FF2B5EF4-FFF2-40B4-BE49-F238E27FC236}">
                <a16:creationId xmlns:a16="http://schemas.microsoft.com/office/drawing/2014/main" id="{F095952A-E450-45F1-96D1-3409539C2F39}"/>
              </a:ext>
            </a:extLst>
          </p:cNvPr>
          <p:cNvSpPr txBox="1"/>
          <p:nvPr/>
        </p:nvSpPr>
        <p:spPr>
          <a:xfrm>
            <a:off x="1724174" y="1915082"/>
            <a:ext cx="40760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56839"/>
                </a:solidFill>
                <a:effectLst/>
                <a:uLnTx/>
                <a:uFillTx/>
                <a:latin typeface="Calibri" panose="020F0502020204030204"/>
                <a:ea typeface="+mn-ea"/>
                <a:cs typeface="+mn-cs"/>
              </a:rPr>
              <a:t>What are they worth?</a:t>
            </a:r>
          </a:p>
        </p:txBody>
      </p:sp>
      <p:sp>
        <p:nvSpPr>
          <p:cNvPr id="26" name="TextBox 25">
            <a:extLst>
              <a:ext uri="{FF2B5EF4-FFF2-40B4-BE49-F238E27FC236}">
                <a16:creationId xmlns:a16="http://schemas.microsoft.com/office/drawing/2014/main" id="{A54C6F2E-5E78-497A-906B-C429566DE3ED}"/>
              </a:ext>
            </a:extLst>
          </p:cNvPr>
          <p:cNvSpPr txBox="1"/>
          <p:nvPr/>
        </p:nvSpPr>
        <p:spPr>
          <a:xfrm>
            <a:off x="3200400" y="2644997"/>
            <a:ext cx="59855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D5822"/>
                </a:solidFill>
                <a:effectLst/>
                <a:uLnTx/>
                <a:uFillTx/>
                <a:latin typeface="Calibri" panose="020F0502020204030204"/>
                <a:ea typeface="+mn-ea"/>
                <a:cs typeface="+mn-cs"/>
              </a:rPr>
              <a:t>What is the highest and best use?</a:t>
            </a:r>
          </a:p>
        </p:txBody>
      </p:sp>
      <p:sp>
        <p:nvSpPr>
          <p:cNvPr id="30" name="TextBox 29">
            <a:extLst>
              <a:ext uri="{FF2B5EF4-FFF2-40B4-BE49-F238E27FC236}">
                <a16:creationId xmlns:a16="http://schemas.microsoft.com/office/drawing/2014/main" id="{94400E73-5EB9-45A7-90EE-4E234748E9C4}"/>
              </a:ext>
            </a:extLst>
          </p:cNvPr>
          <p:cNvSpPr txBox="1"/>
          <p:nvPr/>
        </p:nvSpPr>
        <p:spPr>
          <a:xfrm>
            <a:off x="244551" y="1243375"/>
            <a:ext cx="5385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72974"/>
                </a:solidFill>
                <a:effectLst/>
                <a:uLnTx/>
                <a:uFillTx/>
                <a:latin typeface="Calibri" panose="020F0502020204030204"/>
                <a:ea typeface="+mn-ea"/>
                <a:cs typeface="+mn-cs"/>
              </a:rPr>
              <a:t>What properties do you have?</a:t>
            </a:r>
          </a:p>
        </p:txBody>
      </p:sp>
      <p:grpSp>
        <p:nvGrpSpPr>
          <p:cNvPr id="20" name="Group 19">
            <a:extLst>
              <a:ext uri="{FF2B5EF4-FFF2-40B4-BE49-F238E27FC236}">
                <a16:creationId xmlns:a16="http://schemas.microsoft.com/office/drawing/2014/main" id="{474B78A4-CDBA-4DE7-8089-479A7DC3B1E6}"/>
              </a:ext>
            </a:extLst>
          </p:cNvPr>
          <p:cNvGrpSpPr/>
          <p:nvPr/>
        </p:nvGrpSpPr>
        <p:grpSpPr>
          <a:xfrm>
            <a:off x="0" y="6102777"/>
            <a:ext cx="12192000" cy="755224"/>
            <a:chOff x="0" y="6102777"/>
            <a:chExt cx="12192000" cy="755224"/>
          </a:xfrm>
        </p:grpSpPr>
        <p:sp>
          <p:nvSpPr>
            <p:cNvPr id="25" name="Rectangle 24">
              <a:extLst>
                <a:ext uri="{FF2B5EF4-FFF2-40B4-BE49-F238E27FC236}">
                  <a16:creationId xmlns:a16="http://schemas.microsoft.com/office/drawing/2014/main" id="{CFAFE371-505C-4281-BAB5-1CB6AE327B97}"/>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A close up of a logo&#10;&#10;Description automatically generated">
              <a:extLst>
                <a:ext uri="{FF2B5EF4-FFF2-40B4-BE49-F238E27FC236}">
                  <a16:creationId xmlns:a16="http://schemas.microsoft.com/office/drawing/2014/main" id="{B7295DC4-981B-491E-B588-1110C257A1D2}"/>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33" name="Footer Placeholder 2">
              <a:extLst>
                <a:ext uri="{FF2B5EF4-FFF2-40B4-BE49-F238E27FC236}">
                  <a16:creationId xmlns:a16="http://schemas.microsoft.com/office/drawing/2014/main" id="{F0AD514D-E851-421E-ADC6-3389A9359583}"/>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FF155F81-9159-4E07-A368-3EBB1464569B}"/>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C8323506-776B-21A6-86E0-9239D1030F74}"/>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
        <p:nvSpPr>
          <p:cNvPr id="2" name="TextBox 1">
            <a:extLst>
              <a:ext uri="{FF2B5EF4-FFF2-40B4-BE49-F238E27FC236}">
                <a16:creationId xmlns:a16="http://schemas.microsoft.com/office/drawing/2014/main" id="{DE319A93-B742-1702-9193-A627698C51F8}"/>
              </a:ext>
            </a:extLst>
          </p:cNvPr>
          <p:cNvSpPr txBox="1"/>
          <p:nvPr/>
        </p:nvSpPr>
        <p:spPr>
          <a:xfrm>
            <a:off x="4462594" y="3325863"/>
            <a:ext cx="752029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a:ea typeface="+mn-ea"/>
                <a:cs typeface="+mn-cs"/>
              </a:rPr>
              <a:t>Do you want housing on these properties?</a:t>
            </a:r>
          </a:p>
        </p:txBody>
      </p:sp>
      <p:sp>
        <p:nvSpPr>
          <p:cNvPr id="5" name="TextBox 4">
            <a:extLst>
              <a:ext uri="{FF2B5EF4-FFF2-40B4-BE49-F238E27FC236}">
                <a16:creationId xmlns:a16="http://schemas.microsoft.com/office/drawing/2014/main" id="{67E6623F-8C1B-A5CF-F93A-5C3EC9596516}"/>
              </a:ext>
            </a:extLst>
          </p:cNvPr>
          <p:cNvSpPr txBox="1"/>
          <p:nvPr/>
        </p:nvSpPr>
        <p:spPr>
          <a:xfrm>
            <a:off x="3200400" y="4049500"/>
            <a:ext cx="8030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C00000"/>
                </a:solidFill>
                <a:latin typeface="Calibri" panose="020F0502020204030204"/>
              </a:rPr>
              <a:t>Do you want to use them for other purposes? </a:t>
            </a:r>
            <a:endParaRPr kumimoji="0" lang="en-US" sz="3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FC30B54-AFD7-62CC-C727-F2EC65EDED1F}"/>
              </a:ext>
            </a:extLst>
          </p:cNvPr>
          <p:cNvSpPr txBox="1"/>
          <p:nvPr/>
        </p:nvSpPr>
        <p:spPr>
          <a:xfrm>
            <a:off x="1724174" y="4757131"/>
            <a:ext cx="9129356" cy="584775"/>
          </a:xfrm>
          <a:prstGeom prst="rect">
            <a:avLst/>
          </a:prstGeom>
          <a:noFill/>
        </p:spPr>
        <p:txBody>
          <a:bodyPr wrap="square">
            <a:spAutoFit/>
          </a:bodyPr>
          <a:lstStyle/>
          <a:p>
            <a:r>
              <a:rPr kumimoji="0" lang="en-US" sz="3200" b="1" i="0" u="none" strike="noStrike" kern="1200" cap="none" spc="0" normalizeH="0" baseline="0" noProof="0">
                <a:ln>
                  <a:noFill/>
                </a:ln>
                <a:solidFill>
                  <a:srgbClr val="588824"/>
                </a:solidFill>
                <a:effectLst/>
                <a:uLnTx/>
                <a:uFillTx/>
                <a:latin typeface="Calibri" panose="020F0502020204030204"/>
                <a:ea typeface="+mn-ea"/>
                <a:cs typeface="+mn-cs"/>
              </a:rPr>
              <a:t>Public Use? Commercial Use? Special Conditions?</a:t>
            </a:r>
            <a:endParaRPr lang="en-US">
              <a:solidFill>
                <a:srgbClr val="588824"/>
              </a:solidFill>
            </a:endParaRPr>
          </a:p>
        </p:txBody>
      </p:sp>
      <p:sp>
        <p:nvSpPr>
          <p:cNvPr id="10" name="TextBox 9">
            <a:extLst>
              <a:ext uri="{FF2B5EF4-FFF2-40B4-BE49-F238E27FC236}">
                <a16:creationId xmlns:a16="http://schemas.microsoft.com/office/drawing/2014/main" id="{5EF4785D-2ED0-1FE5-F633-DADE23C8A797}"/>
              </a:ext>
            </a:extLst>
          </p:cNvPr>
          <p:cNvSpPr txBox="1"/>
          <p:nvPr/>
        </p:nvSpPr>
        <p:spPr>
          <a:xfrm>
            <a:off x="233917" y="5460960"/>
            <a:ext cx="10089520" cy="584775"/>
          </a:xfrm>
          <a:prstGeom prst="rect">
            <a:avLst/>
          </a:prstGeom>
          <a:noFill/>
        </p:spPr>
        <p:txBody>
          <a:bodyPr wrap="square">
            <a:spAutoFit/>
          </a:bodyPr>
          <a:lstStyle/>
          <a:p>
            <a:r>
              <a:rPr kumimoji="0" lang="en-US" sz="3200" b="1" i="0" u="none" strike="noStrike" kern="1200" cap="none" spc="0" normalizeH="0" baseline="0" noProof="0">
                <a:ln>
                  <a:noFill/>
                </a:ln>
                <a:solidFill>
                  <a:srgbClr val="00B0F0"/>
                </a:solidFill>
                <a:effectLst/>
                <a:uLnTx/>
                <a:uFillTx/>
                <a:latin typeface="Calibri" panose="020F0502020204030204"/>
                <a:ea typeface="+mn-ea"/>
                <a:cs typeface="+mn-cs"/>
              </a:rPr>
              <a:t>Is there an adjacent owner who wants the property?</a:t>
            </a:r>
            <a:endParaRPr lang="en-US">
              <a:solidFill>
                <a:srgbClr val="00B0F0"/>
              </a:solidFill>
            </a:endParaRPr>
          </a:p>
        </p:txBody>
      </p:sp>
    </p:spTree>
    <p:extLst>
      <p:ext uri="{BB962C8B-B14F-4D97-AF65-F5344CB8AC3E}">
        <p14:creationId xmlns:p14="http://schemas.microsoft.com/office/powerpoint/2010/main" val="406794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1D2BAA-FE1C-EACE-BEFC-5D0B1AC0B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44" b="28245"/>
          <a:stretch/>
        </p:blipFill>
        <p:spPr bwMode="auto">
          <a:xfrm>
            <a:off x="1200635" y="854792"/>
            <a:ext cx="9801225" cy="42941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6313FA-A795-1B09-E5F8-3E0E5E4F0E4D}"/>
              </a:ext>
            </a:extLst>
          </p:cNvPr>
          <p:cNvSpPr>
            <a:spLocks noGrp="1"/>
          </p:cNvSpPr>
          <p:nvPr>
            <p:ph type="title"/>
          </p:nvPr>
        </p:nvSpPr>
        <p:spPr>
          <a:xfrm>
            <a:off x="0" y="137584"/>
            <a:ext cx="12192000" cy="753308"/>
          </a:xfrm>
        </p:spPr>
        <p:txBody>
          <a:bodyPr>
            <a:normAutofit fontScale="90000"/>
          </a:bodyPr>
          <a:lstStyle/>
          <a:p>
            <a:pPr algn="ctr"/>
            <a:r>
              <a:rPr lang="en-US" sz="4800"/>
              <a:t>The Big Question: What’s in Your Agency’s Property Garage?</a:t>
            </a:r>
          </a:p>
        </p:txBody>
      </p:sp>
      <p:grpSp>
        <p:nvGrpSpPr>
          <p:cNvPr id="4" name="Group 3">
            <a:extLst>
              <a:ext uri="{FF2B5EF4-FFF2-40B4-BE49-F238E27FC236}">
                <a16:creationId xmlns:a16="http://schemas.microsoft.com/office/drawing/2014/main" id="{F4378701-0DDB-A2C4-85BC-A31914AB495D}"/>
              </a:ext>
            </a:extLst>
          </p:cNvPr>
          <p:cNvGrpSpPr/>
          <p:nvPr/>
        </p:nvGrpSpPr>
        <p:grpSpPr>
          <a:xfrm>
            <a:off x="0" y="6102777"/>
            <a:ext cx="12192000" cy="755224"/>
            <a:chOff x="0" y="6102777"/>
            <a:chExt cx="12192000" cy="755224"/>
          </a:xfrm>
        </p:grpSpPr>
        <p:sp>
          <p:nvSpPr>
            <p:cNvPr id="5" name="Rectangle 4">
              <a:extLst>
                <a:ext uri="{FF2B5EF4-FFF2-40B4-BE49-F238E27FC236}">
                  <a16:creationId xmlns:a16="http://schemas.microsoft.com/office/drawing/2014/main" id="{AA805575-CC3A-C083-F8DB-1868927D4522}"/>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26479714-B3A8-D274-AE85-68E226218CBD}"/>
                </a:ext>
              </a:extLst>
            </p:cNvPr>
            <p:cNvPicPr>
              <a:picLocks noChangeAspect="1"/>
            </p:cNvPicPr>
            <p:nvPr/>
          </p:nvPicPr>
          <p:blipFill rotWithShape="1">
            <a:blip r:embed="rId4">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7" name="Footer Placeholder 2">
              <a:extLst>
                <a:ext uri="{FF2B5EF4-FFF2-40B4-BE49-F238E27FC236}">
                  <a16:creationId xmlns:a16="http://schemas.microsoft.com/office/drawing/2014/main" id="{8FA3D4AC-3A95-9AD0-7E50-F2946CDB57E9}"/>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42978F7F-9933-441B-FD9D-0866D646CCEB}"/>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A36FA1C-E06C-6475-9F8A-78CA5C96E191}"/>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
        <p:nvSpPr>
          <p:cNvPr id="10" name="Rectangle 9">
            <a:extLst>
              <a:ext uri="{FF2B5EF4-FFF2-40B4-BE49-F238E27FC236}">
                <a16:creationId xmlns:a16="http://schemas.microsoft.com/office/drawing/2014/main" id="{A7DC56C3-9FF8-DFEF-80DB-4CC34A75476F}"/>
              </a:ext>
            </a:extLst>
          </p:cNvPr>
          <p:cNvSpPr/>
          <p:nvPr/>
        </p:nvSpPr>
        <p:spPr>
          <a:xfrm>
            <a:off x="1591832" y="1704870"/>
            <a:ext cx="1948068" cy="613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0000"/>
              </a:lnSpc>
            </a:pPr>
            <a:r>
              <a:rPr lang="en-US" sz="1700" b="1">
                <a:cs typeface="Calibri"/>
              </a:rPr>
              <a:t>Civic Center/ Downtown Site(s)</a:t>
            </a:r>
          </a:p>
        </p:txBody>
      </p:sp>
      <p:sp>
        <p:nvSpPr>
          <p:cNvPr id="11" name="Rectangle 10">
            <a:extLst>
              <a:ext uri="{FF2B5EF4-FFF2-40B4-BE49-F238E27FC236}">
                <a16:creationId xmlns:a16="http://schemas.microsoft.com/office/drawing/2014/main" id="{D9B32EAF-5C77-CD71-560F-DA735DBA9DAB}"/>
              </a:ext>
            </a:extLst>
          </p:cNvPr>
          <p:cNvSpPr/>
          <p:nvPr/>
        </p:nvSpPr>
        <p:spPr>
          <a:xfrm>
            <a:off x="8731840" y="1690589"/>
            <a:ext cx="1645920"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0000"/>
              </a:lnSpc>
            </a:pPr>
            <a:r>
              <a:rPr lang="en-US" sz="2000" b="1">
                <a:cs typeface="Calibri"/>
              </a:rPr>
              <a:t>Former RDA sites</a:t>
            </a:r>
          </a:p>
        </p:txBody>
      </p:sp>
      <p:sp>
        <p:nvSpPr>
          <p:cNvPr id="14" name="Rectangle 13">
            <a:extLst>
              <a:ext uri="{FF2B5EF4-FFF2-40B4-BE49-F238E27FC236}">
                <a16:creationId xmlns:a16="http://schemas.microsoft.com/office/drawing/2014/main" id="{5A2F787B-A300-3D20-0EF7-E8209FCE364F}"/>
              </a:ext>
            </a:extLst>
          </p:cNvPr>
          <p:cNvSpPr/>
          <p:nvPr/>
        </p:nvSpPr>
        <p:spPr>
          <a:xfrm>
            <a:off x="6374396" y="1700115"/>
            <a:ext cx="1645920"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0000"/>
              </a:lnSpc>
            </a:pPr>
            <a:r>
              <a:rPr lang="en-US" sz="2000" b="1">
                <a:cs typeface="Calibri"/>
              </a:rPr>
              <a:t>Parking Lot &amp; Structure(s)</a:t>
            </a:r>
          </a:p>
        </p:txBody>
      </p:sp>
      <p:sp>
        <p:nvSpPr>
          <p:cNvPr id="18" name="Rectangle 17">
            <a:extLst>
              <a:ext uri="{FF2B5EF4-FFF2-40B4-BE49-F238E27FC236}">
                <a16:creationId xmlns:a16="http://schemas.microsoft.com/office/drawing/2014/main" id="{7A06C345-669A-7B28-1453-B097D5F49553}"/>
              </a:ext>
            </a:extLst>
          </p:cNvPr>
          <p:cNvSpPr/>
          <p:nvPr/>
        </p:nvSpPr>
        <p:spPr>
          <a:xfrm>
            <a:off x="8718293" y="2600618"/>
            <a:ext cx="1645920" cy="2202656"/>
          </a:xfrm>
          <a:prstGeom prst="rect">
            <a:avLst/>
          </a:prstGeom>
          <a:solidFill>
            <a:srgbClr val="201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A3DBC31-FFA5-18E8-AF41-F4773C927168}"/>
              </a:ext>
            </a:extLst>
          </p:cNvPr>
          <p:cNvSpPr/>
          <p:nvPr/>
        </p:nvSpPr>
        <p:spPr>
          <a:xfrm>
            <a:off x="4051785" y="1709100"/>
            <a:ext cx="1645920" cy="612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0000"/>
              </a:lnSpc>
            </a:pPr>
            <a:r>
              <a:rPr lang="en-US" sz="2000" b="1">
                <a:cs typeface="Calibri"/>
              </a:rPr>
              <a:t>Remnant Lots/ROWs</a:t>
            </a:r>
          </a:p>
        </p:txBody>
      </p:sp>
      <p:pic>
        <p:nvPicPr>
          <p:cNvPr id="1028" name="Picture 4">
            <a:extLst>
              <a:ext uri="{FF2B5EF4-FFF2-40B4-BE49-F238E27FC236}">
                <a16:creationId xmlns:a16="http://schemas.microsoft.com/office/drawing/2014/main" id="{38DAB352-4970-2EEC-2C09-D8910EA1267F}"/>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76423" t="47414" r="6630" b="31129"/>
          <a:stretch/>
        </p:blipFill>
        <p:spPr bwMode="auto">
          <a:xfrm>
            <a:off x="8741861" y="2818331"/>
            <a:ext cx="1617589" cy="20481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529A97A-48A2-05A8-D51D-5577D032B423}"/>
              </a:ext>
            </a:extLst>
          </p:cNvPr>
          <p:cNvSpPr txBox="1">
            <a:spLocks/>
          </p:cNvSpPr>
          <p:nvPr/>
        </p:nvSpPr>
        <p:spPr>
          <a:xfrm>
            <a:off x="225477" y="5295862"/>
            <a:ext cx="11741046" cy="753308"/>
          </a:xfrm>
          <a:prstGeom prst="rect">
            <a:avLst/>
          </a:prstGeom>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algn="ctr"/>
            <a:r>
              <a:rPr lang="en-US" sz="4500" i="1"/>
              <a:t>And…what will it take to Get A Garage Sale Permit?</a:t>
            </a:r>
          </a:p>
        </p:txBody>
      </p:sp>
    </p:spTree>
    <p:extLst>
      <p:ext uri="{BB962C8B-B14F-4D97-AF65-F5344CB8AC3E}">
        <p14:creationId xmlns:p14="http://schemas.microsoft.com/office/powerpoint/2010/main" val="383169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3E60-2791-4231-8A3E-1A8493655EE2}"/>
              </a:ext>
            </a:extLst>
          </p:cNvPr>
          <p:cNvSpPr txBox="1">
            <a:spLocks/>
          </p:cNvSpPr>
          <p:nvPr/>
        </p:nvSpPr>
        <p:spPr>
          <a:xfrm>
            <a:off x="619732" y="234103"/>
            <a:ext cx="10952535"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450" b="1" i="1" u="none" strike="noStrike" kern="1200" cap="none" spc="-120" normalizeH="0" baseline="0" noProof="0">
                <a:ln>
                  <a:noFill/>
                </a:ln>
                <a:solidFill>
                  <a:srgbClr val="172974"/>
                </a:solidFill>
                <a:effectLst/>
                <a:uLnTx/>
                <a:uFillTx/>
                <a:latin typeface="Calibri Light" panose="020F0302020204030204"/>
                <a:ea typeface="+mj-ea"/>
                <a:cs typeface="+mj-cs"/>
              </a:rPr>
              <a:t>Post COVID Economy: Opportune Time to Use Real Estate Tools</a:t>
            </a:r>
            <a:endParaRPr kumimoji="0" lang="en-US" sz="3450" b="1" i="1" u="none" strike="noStrike" kern="1200" cap="none" spc="-120" normalizeH="0" baseline="0" noProof="0">
              <a:ln>
                <a:noFill/>
              </a:ln>
              <a:solidFill>
                <a:srgbClr val="172974"/>
              </a:solidFill>
              <a:effectLst/>
              <a:uLnTx/>
              <a:uFillTx/>
              <a:latin typeface="Calibri Light" panose="020F0302020204030204"/>
              <a:ea typeface="+mj-ea"/>
              <a:cs typeface="Calibri Light"/>
            </a:endParaRPr>
          </a:p>
        </p:txBody>
      </p:sp>
      <p:grpSp>
        <p:nvGrpSpPr>
          <p:cNvPr id="3" name="Group 2">
            <a:extLst>
              <a:ext uri="{FF2B5EF4-FFF2-40B4-BE49-F238E27FC236}">
                <a16:creationId xmlns:a16="http://schemas.microsoft.com/office/drawing/2014/main" id="{68F57A08-C427-4797-A70C-1F47D7C20B04}"/>
              </a:ext>
            </a:extLst>
          </p:cNvPr>
          <p:cNvGrpSpPr/>
          <p:nvPr/>
        </p:nvGrpSpPr>
        <p:grpSpPr>
          <a:xfrm>
            <a:off x="0" y="6102777"/>
            <a:ext cx="12192000" cy="755224"/>
            <a:chOff x="0" y="6102777"/>
            <a:chExt cx="12192000" cy="755224"/>
          </a:xfrm>
        </p:grpSpPr>
        <p:sp>
          <p:nvSpPr>
            <p:cNvPr id="4" name="Rectangle 3">
              <a:extLst>
                <a:ext uri="{FF2B5EF4-FFF2-40B4-BE49-F238E27FC236}">
                  <a16:creationId xmlns:a16="http://schemas.microsoft.com/office/drawing/2014/main" id="{33DBA774-E56D-4247-AD36-A3970D079D47}"/>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2">
              <a:extLst>
                <a:ext uri="{FF2B5EF4-FFF2-40B4-BE49-F238E27FC236}">
                  <a16:creationId xmlns:a16="http://schemas.microsoft.com/office/drawing/2014/main" id="{571AFE50-D93B-45D7-A3DA-D2CA54F1890C}"/>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28BD258F-60F3-4D09-A21F-C47EAE5BEF61}"/>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0" name="Picture 9" descr="A close up of a logo&#10;&#10;Description automatically generated">
            <a:extLst>
              <a:ext uri="{FF2B5EF4-FFF2-40B4-BE49-F238E27FC236}">
                <a16:creationId xmlns:a16="http://schemas.microsoft.com/office/drawing/2014/main" id="{DB6D57D6-A82F-4E38-B12E-3C18781A10A9}"/>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13" name="Content Placeholder 2">
            <a:extLst>
              <a:ext uri="{FF2B5EF4-FFF2-40B4-BE49-F238E27FC236}">
                <a16:creationId xmlns:a16="http://schemas.microsoft.com/office/drawing/2014/main" id="{BC5C7998-7DF9-422F-B4FE-75C64E22422B}"/>
              </a:ext>
            </a:extLst>
          </p:cNvPr>
          <p:cNvSpPr txBox="1">
            <a:spLocks/>
          </p:cNvSpPr>
          <p:nvPr/>
        </p:nvSpPr>
        <p:spPr>
          <a:xfrm>
            <a:off x="619732" y="774252"/>
            <a:ext cx="10952535" cy="563857"/>
          </a:xfrm>
          <a:prstGeom prst="rect">
            <a:avLst/>
          </a:prstGeom>
        </p:spPr>
        <p:txBody>
          <a:bodyPr vert="horz" lIns="91440" tIns="45720" rIns="91440" bIns="45720" rtlCol="0" anchor="t">
            <a:normAutofit/>
          </a:bodyPr>
          <a:lstStyle>
            <a:lvl1pPr marL="0" indent="228600" algn="l" defTabSz="914400" rtl="0" eaLnBrk="1" latinLnBrk="0" hangingPunct="1">
              <a:lnSpc>
                <a:spcPct val="85000"/>
              </a:lnSpc>
              <a:spcBef>
                <a:spcPts val="1300"/>
              </a:spcBef>
              <a:buFont typeface="Wingdings" panose="05000000000000000000" pitchFamily="2" charset="2"/>
              <a:buChar char="§"/>
              <a:tabLst/>
              <a:defRPr sz="2400" kern="1200">
                <a:solidFill>
                  <a:schemeClr val="tx1">
                    <a:lumMod val="85000"/>
                    <a:lumOff val="15000"/>
                  </a:schemeClr>
                </a:solidFill>
                <a:latin typeface="+mj-lt"/>
                <a:ea typeface="+mn-ea"/>
                <a:cs typeface="+mn-cs"/>
              </a:defRPr>
            </a:lvl1pPr>
            <a:lvl2pPr marL="228600" indent="228600" algn="l" defTabSz="914400" rtl="0" eaLnBrk="1" latinLnBrk="0" hangingPunct="1">
              <a:lnSpc>
                <a:spcPct val="85000"/>
              </a:lnSpc>
              <a:spcBef>
                <a:spcPts val="600"/>
              </a:spcBef>
              <a:buFont typeface="Wingdings" panose="05000000000000000000" pitchFamily="2" charset="2"/>
              <a:buChar char="§"/>
              <a:defRPr sz="2200" kern="1200">
                <a:solidFill>
                  <a:schemeClr val="tx1">
                    <a:lumMod val="85000"/>
                    <a:lumOff val="15000"/>
                  </a:schemeClr>
                </a:solidFill>
                <a:latin typeface="+mj-lt"/>
                <a:ea typeface="+mn-ea"/>
                <a:cs typeface="+mn-cs"/>
              </a:defRPr>
            </a:lvl2pPr>
            <a:lvl3pPr marL="514350" indent="228600" algn="l" defTabSz="914400" rtl="0" eaLnBrk="1" latinLnBrk="0" hangingPunct="1">
              <a:lnSpc>
                <a:spcPct val="85000"/>
              </a:lnSpc>
              <a:spcBef>
                <a:spcPts val="600"/>
              </a:spcBef>
              <a:buFont typeface="Wingdings" panose="05000000000000000000" pitchFamily="2" charset="2"/>
              <a:buChar char="§"/>
              <a:defRPr sz="2000" i="1" kern="1200">
                <a:solidFill>
                  <a:schemeClr val="tx1">
                    <a:lumMod val="85000"/>
                    <a:lumOff val="15000"/>
                  </a:schemeClr>
                </a:solidFill>
                <a:latin typeface="+mj-lt"/>
                <a:ea typeface="+mn-ea"/>
                <a:cs typeface="+mn-cs"/>
              </a:defRPr>
            </a:lvl3pPr>
            <a:lvl4pPr marL="742950" indent="228600" algn="l" defTabSz="914400" rtl="0" eaLnBrk="1" latinLnBrk="0" hangingPunct="1">
              <a:lnSpc>
                <a:spcPct val="85000"/>
              </a:lnSpc>
              <a:spcBef>
                <a:spcPts val="600"/>
              </a:spcBef>
              <a:buFont typeface="Wingdings" panose="05000000000000000000" pitchFamily="2" charset="2"/>
              <a:buChar char="§"/>
              <a:defRPr sz="1800" kern="1200">
                <a:solidFill>
                  <a:schemeClr val="tx1">
                    <a:lumMod val="85000"/>
                    <a:lumOff val="15000"/>
                  </a:schemeClr>
                </a:solidFill>
                <a:latin typeface="+mj-lt"/>
                <a:ea typeface="+mn-ea"/>
                <a:cs typeface="+mn-cs"/>
              </a:defRPr>
            </a:lvl4pPr>
            <a:lvl5pPr marL="971550" indent="228600" algn="l" defTabSz="914400" rtl="0" eaLnBrk="1" latinLnBrk="0" hangingPunct="1">
              <a:lnSpc>
                <a:spcPct val="85000"/>
              </a:lnSpc>
              <a:spcBef>
                <a:spcPts val="600"/>
              </a:spcBef>
              <a:buFont typeface="Wingdings" panose="05000000000000000000" pitchFamily="2" charset="2"/>
              <a:buChar char="§"/>
              <a:defRPr sz="1700" kern="1200">
                <a:solidFill>
                  <a:schemeClr val="tx1">
                    <a:lumMod val="85000"/>
                    <a:lumOff val="15000"/>
                  </a:schemeClr>
                </a:solidFill>
                <a:latin typeface="+mj-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800"/>
              </a:spcBef>
              <a:spcAft>
                <a:spcPts val="0"/>
              </a:spcAft>
              <a:buClrTx/>
              <a:buSzTx/>
              <a:buFont typeface="Wingdings" panose="05000000000000000000" pitchFamily="2" charset="2"/>
              <a:buNone/>
              <a:tabLst/>
              <a:defRPr/>
            </a:pPr>
            <a:r>
              <a:rPr kumimoji="0" lang="en-US" sz="2600" b="1" i="1" u="none" strike="noStrike" kern="1200" cap="none" spc="0" normalizeH="0" baseline="0" noProof="0">
                <a:ln>
                  <a:noFill/>
                </a:ln>
                <a:solidFill>
                  <a:prstClr val="black"/>
                </a:solidFill>
                <a:effectLst/>
                <a:uLnTx/>
                <a:uFillTx/>
                <a:latin typeface="Calibri Light" panose="020F0302020204030204"/>
                <a:ea typeface="+mn-ea"/>
                <a:cs typeface="Calibri Light"/>
              </a:rPr>
              <a:t>New Rules &amp; New Tools for Public Agencies to Deploy Strategically and Proactively</a:t>
            </a:r>
          </a:p>
        </p:txBody>
      </p:sp>
      <p:graphicFrame>
        <p:nvGraphicFramePr>
          <p:cNvPr id="8" name="Table 8">
            <a:extLst>
              <a:ext uri="{FF2B5EF4-FFF2-40B4-BE49-F238E27FC236}">
                <a16:creationId xmlns:a16="http://schemas.microsoft.com/office/drawing/2014/main" id="{B1036142-ABEE-FD11-FEBD-62A07A683245}"/>
              </a:ext>
            </a:extLst>
          </p:cNvPr>
          <p:cNvGraphicFramePr>
            <a:graphicFrameLocks noGrp="1"/>
          </p:cNvGraphicFramePr>
          <p:nvPr>
            <p:extLst>
              <p:ext uri="{D42A27DB-BD31-4B8C-83A1-F6EECF244321}">
                <p14:modId xmlns:p14="http://schemas.microsoft.com/office/powerpoint/2010/main" val="2432080152"/>
              </p:ext>
            </p:extLst>
          </p:nvPr>
        </p:nvGraphicFramePr>
        <p:xfrm>
          <a:off x="619732" y="4350623"/>
          <a:ext cx="10952535" cy="1554480"/>
        </p:xfrm>
        <a:graphic>
          <a:graphicData uri="http://schemas.openxmlformats.org/drawingml/2006/table">
            <a:tbl>
              <a:tblPr firstRow="1" bandRow="1">
                <a:tableStyleId>{5C22544A-7EE6-4342-B048-85BDC9FD1C3A}</a:tableStyleId>
              </a:tblPr>
              <a:tblGrid>
                <a:gridCol w="3650845">
                  <a:extLst>
                    <a:ext uri="{9D8B030D-6E8A-4147-A177-3AD203B41FA5}">
                      <a16:colId xmlns:a16="http://schemas.microsoft.com/office/drawing/2014/main" val="2389529369"/>
                    </a:ext>
                  </a:extLst>
                </a:gridCol>
                <a:gridCol w="3650845">
                  <a:extLst>
                    <a:ext uri="{9D8B030D-6E8A-4147-A177-3AD203B41FA5}">
                      <a16:colId xmlns:a16="http://schemas.microsoft.com/office/drawing/2014/main" val="606891613"/>
                    </a:ext>
                  </a:extLst>
                </a:gridCol>
                <a:gridCol w="3650845">
                  <a:extLst>
                    <a:ext uri="{9D8B030D-6E8A-4147-A177-3AD203B41FA5}">
                      <a16:colId xmlns:a16="http://schemas.microsoft.com/office/drawing/2014/main" val="156463709"/>
                    </a:ext>
                  </a:extLst>
                </a:gridCol>
              </a:tblGrid>
              <a:tr h="548640">
                <a:tc gridSpan="3">
                  <a:txBody>
                    <a:bodyPr/>
                    <a:lstStyle/>
                    <a:p>
                      <a:pPr algn="ctr"/>
                      <a:r>
                        <a:rPr lang="en-US" sz="2400" i="1"/>
                        <a:t>Today’s Program</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9708002"/>
                  </a:ext>
                </a:extLst>
              </a:tr>
              <a:tr h="370840">
                <a:tc>
                  <a:txBody>
                    <a:bodyPr/>
                    <a:lstStyle/>
                    <a:p>
                      <a:pPr algn="ctr"/>
                      <a:r>
                        <a:rPr lang="en-US" sz="2000" b="1"/>
                        <a:t>David </a:t>
                      </a:r>
                      <a:r>
                        <a:rPr lang="en-US" sz="2000" b="1" err="1"/>
                        <a:t>Zisser</a:t>
                      </a:r>
                      <a:r>
                        <a:rPr lang="en-US" sz="2000" b="1"/>
                        <a:t> </a:t>
                      </a:r>
                      <a:r>
                        <a:rPr lang="en-US" sz="2000"/>
                        <a:t>will provide insights re HCD’s compliance &amp; implementation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t>Stephen White </a:t>
                      </a:r>
                      <a:r>
                        <a:rPr lang="en-US" sz="2000"/>
                        <a:t>will explain Sacramento County’s SLA approach</a:t>
                      </a:r>
                    </a:p>
                  </a:txBody>
                  <a:tcPr anchor="ctr"/>
                </a:tc>
                <a:tc>
                  <a:txBody>
                    <a:bodyPr/>
                    <a:lstStyle/>
                    <a:p>
                      <a:pPr algn="ctr"/>
                      <a:r>
                        <a:rPr lang="en-US" sz="2000" b="1"/>
                        <a:t>Matthew Cody </a:t>
                      </a:r>
                      <a:r>
                        <a:rPr lang="en-US" sz="2000"/>
                        <a:t>will discuss SLA  transactions, documentation, &amp; key issues </a:t>
                      </a:r>
                    </a:p>
                  </a:txBody>
                  <a:tcPr anchor="ctr"/>
                </a:tc>
                <a:extLst>
                  <a:ext uri="{0D108BD9-81ED-4DB2-BD59-A6C34878D82A}">
                    <a16:rowId xmlns:a16="http://schemas.microsoft.com/office/drawing/2014/main" val="515374384"/>
                  </a:ext>
                </a:extLst>
              </a:tr>
            </a:tbl>
          </a:graphicData>
        </a:graphic>
      </p:graphicFrame>
      <p:pic>
        <p:nvPicPr>
          <p:cNvPr id="11" name="Graphic 10">
            <a:extLst>
              <a:ext uri="{FF2B5EF4-FFF2-40B4-BE49-F238E27FC236}">
                <a16:creationId xmlns:a16="http://schemas.microsoft.com/office/drawing/2014/main" id="{790FDCBE-A4B2-580B-89F9-E3C8DBF1C5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5627" y="1519429"/>
            <a:ext cx="1358323" cy="1358323"/>
          </a:xfrm>
          <a:prstGeom prst="rect">
            <a:avLst/>
          </a:prstGeom>
        </p:spPr>
      </p:pic>
      <p:pic>
        <p:nvPicPr>
          <p:cNvPr id="22" name="Picture 21">
            <a:extLst>
              <a:ext uri="{FF2B5EF4-FFF2-40B4-BE49-F238E27FC236}">
                <a16:creationId xmlns:a16="http://schemas.microsoft.com/office/drawing/2014/main" id="{A222C078-7F61-F4DA-72EE-E9A50C65CE60}"/>
              </a:ext>
            </a:extLst>
          </p:cNvPr>
          <p:cNvPicPr>
            <a:picLocks noChangeAspect="1"/>
          </p:cNvPicPr>
          <p:nvPr/>
        </p:nvPicPr>
        <p:blipFill>
          <a:blip r:embed="rId6"/>
          <a:stretch>
            <a:fillRect/>
          </a:stretch>
        </p:blipFill>
        <p:spPr>
          <a:xfrm>
            <a:off x="5333748" y="1535546"/>
            <a:ext cx="1361241" cy="1361241"/>
          </a:xfrm>
          <a:prstGeom prst="rect">
            <a:avLst/>
          </a:prstGeom>
        </p:spPr>
      </p:pic>
      <p:pic>
        <p:nvPicPr>
          <p:cNvPr id="24" name="Picture 23">
            <a:extLst>
              <a:ext uri="{FF2B5EF4-FFF2-40B4-BE49-F238E27FC236}">
                <a16:creationId xmlns:a16="http://schemas.microsoft.com/office/drawing/2014/main" id="{B088E7BE-0B07-BFC9-648A-79F5AB65CE7D}"/>
              </a:ext>
            </a:extLst>
          </p:cNvPr>
          <p:cNvPicPr>
            <a:picLocks noChangeAspect="1"/>
          </p:cNvPicPr>
          <p:nvPr/>
        </p:nvPicPr>
        <p:blipFill rotWithShape="1">
          <a:blip r:embed="rId7"/>
          <a:srcRect l="6745" t="10793" r="8487" b="6177"/>
          <a:stretch/>
        </p:blipFill>
        <p:spPr>
          <a:xfrm>
            <a:off x="8894636" y="1547264"/>
            <a:ext cx="1358323" cy="1330488"/>
          </a:xfrm>
          <a:prstGeom prst="rect">
            <a:avLst/>
          </a:prstGeom>
        </p:spPr>
      </p:pic>
      <p:graphicFrame>
        <p:nvGraphicFramePr>
          <p:cNvPr id="25" name="Table 25">
            <a:extLst>
              <a:ext uri="{FF2B5EF4-FFF2-40B4-BE49-F238E27FC236}">
                <a16:creationId xmlns:a16="http://schemas.microsoft.com/office/drawing/2014/main" id="{06F6AFCF-6E88-9550-5F6A-072AA10079F2}"/>
              </a:ext>
            </a:extLst>
          </p:cNvPr>
          <p:cNvGraphicFramePr>
            <a:graphicFrameLocks noGrp="1"/>
          </p:cNvGraphicFramePr>
          <p:nvPr>
            <p:extLst>
              <p:ext uri="{D42A27DB-BD31-4B8C-83A1-F6EECF244321}">
                <p14:modId xmlns:p14="http://schemas.microsoft.com/office/powerpoint/2010/main" val="4026439780"/>
              </p:ext>
            </p:extLst>
          </p:nvPr>
        </p:nvGraphicFramePr>
        <p:xfrm>
          <a:off x="821802" y="2975472"/>
          <a:ext cx="10579260" cy="1280160"/>
        </p:xfrm>
        <a:graphic>
          <a:graphicData uri="http://schemas.openxmlformats.org/drawingml/2006/table">
            <a:tbl>
              <a:tblPr>
                <a:tableStyleId>{2D5ABB26-0587-4C30-8999-92F81FD0307C}</a:tableStyleId>
              </a:tblPr>
              <a:tblGrid>
                <a:gridCol w="3526420">
                  <a:extLst>
                    <a:ext uri="{9D8B030D-6E8A-4147-A177-3AD203B41FA5}">
                      <a16:colId xmlns:a16="http://schemas.microsoft.com/office/drawing/2014/main" val="1955397939"/>
                    </a:ext>
                  </a:extLst>
                </a:gridCol>
                <a:gridCol w="3526420">
                  <a:extLst>
                    <a:ext uri="{9D8B030D-6E8A-4147-A177-3AD203B41FA5}">
                      <a16:colId xmlns:a16="http://schemas.microsoft.com/office/drawing/2014/main" val="1031693726"/>
                    </a:ext>
                  </a:extLst>
                </a:gridCol>
                <a:gridCol w="3526420">
                  <a:extLst>
                    <a:ext uri="{9D8B030D-6E8A-4147-A177-3AD203B41FA5}">
                      <a16:colId xmlns:a16="http://schemas.microsoft.com/office/drawing/2014/main" val="238759645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a:ln>
                            <a:noFill/>
                          </a:ln>
                          <a:solidFill>
                            <a:prstClr val="black"/>
                          </a:solidFill>
                          <a:effectLst/>
                          <a:uLnTx/>
                          <a:uFillTx/>
                        </a:rPr>
                        <a:t>SLA Taking Off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New rules being used for property disposition and housing creation</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a:ln>
                            <a:noFill/>
                          </a:ln>
                          <a:solidFill>
                            <a:prstClr val="black"/>
                          </a:solidFill>
                          <a:effectLst/>
                          <a:uLnTx/>
                          <a:uFillTx/>
                        </a:rPr>
                        <a:t>New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rPr>
                        <a:t>Public Agencies navigating evolving procedures and compliance</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a:ln>
                            <a:noFill/>
                          </a:ln>
                          <a:solidFill>
                            <a:prstClr val="black"/>
                          </a:solidFill>
                          <a:effectLst/>
                          <a:uLnTx/>
                          <a:uFillTx/>
                        </a:rPr>
                        <a:t>New Strategies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rPr>
                        <a:t>Public Agencies </a:t>
                      </a:r>
                      <a:r>
                        <a:rPr kumimoji="0" lang="en-US" sz="1800" b="0" u="none" strike="noStrike" kern="1200" cap="none" spc="0" normalizeH="0" baseline="0" noProof="0">
                          <a:ln>
                            <a:noFill/>
                          </a:ln>
                          <a:solidFill>
                            <a:prstClr val="black"/>
                          </a:solidFill>
                          <a:effectLst/>
                          <a:uLnTx/>
                          <a:uFillTx/>
                        </a:rPr>
                        <a:t>using property assets strategically to pursue priorities</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61943903"/>
                  </a:ext>
                </a:extLst>
              </a:tr>
            </a:tbl>
          </a:graphicData>
        </a:graphic>
      </p:graphicFrame>
      <p:sp>
        <p:nvSpPr>
          <p:cNvPr id="12" name="TextBox 11">
            <a:extLst>
              <a:ext uri="{FF2B5EF4-FFF2-40B4-BE49-F238E27FC236}">
                <a16:creationId xmlns:a16="http://schemas.microsoft.com/office/drawing/2014/main" id="{571F4E12-C252-0504-7564-261519F575E1}"/>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210624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at is Urbanization? - WorldAtlas.com">
            <a:extLst>
              <a:ext uri="{FF2B5EF4-FFF2-40B4-BE49-F238E27FC236}">
                <a16:creationId xmlns:a16="http://schemas.microsoft.com/office/drawing/2014/main" id="{03BC461D-364B-46AF-B23D-96F6EF032CEA}"/>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Cutout numberOfShades="6"/>
                    </a14:imgEffect>
                  </a14:imgLayer>
                </a14:imgProps>
              </a:ext>
              <a:ext uri="{28A0092B-C50C-407E-A947-70E740481C1C}">
                <a14:useLocalDpi xmlns:a14="http://schemas.microsoft.com/office/drawing/2010/main" val="0"/>
              </a:ext>
            </a:extLst>
          </a:blip>
          <a:srcRect b="3717"/>
          <a:stretch/>
        </p:blipFill>
        <p:spPr bwMode="auto">
          <a:xfrm>
            <a:off x="0" y="1"/>
            <a:ext cx="1220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3B9ECB7-24E4-48C2-9094-32E53975DA18}"/>
              </a:ext>
            </a:extLst>
          </p:cNvPr>
          <p:cNvSpPr/>
          <p:nvPr/>
        </p:nvSpPr>
        <p:spPr>
          <a:xfrm>
            <a:off x="0" y="4411980"/>
            <a:ext cx="12205558" cy="1338334"/>
          </a:xfrm>
          <a:prstGeom prst="rect">
            <a:avLst/>
          </a:prstGeom>
          <a:solidFill>
            <a:schemeClr val="bg1">
              <a:alpha val="5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AE8542-84DB-4694-8290-72932BAE7DB9}"/>
              </a:ext>
            </a:extLst>
          </p:cNvPr>
          <p:cNvSpPr txBox="1"/>
          <p:nvPr/>
        </p:nvSpPr>
        <p:spPr>
          <a:xfrm>
            <a:off x="-1" y="4768034"/>
            <a:ext cx="12097969"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a:ln>
                  <a:solidFill>
                    <a:prstClr val="black"/>
                  </a:solidFill>
                </a:ln>
                <a:solidFill>
                  <a:srgbClr val="172974"/>
                </a:solidFill>
                <a:effectLst>
                  <a:outerShdw blurRad="38100" dist="38100" dir="2700000" algn="tl">
                    <a:srgbClr val="000000">
                      <a:alpha val="43137"/>
                    </a:srgbClr>
                  </a:outerShdw>
                </a:effectLst>
                <a:uLnTx/>
                <a:uFillTx/>
                <a:latin typeface="Calibri Light" panose="020F0302020204030204"/>
                <a:ea typeface="+mn-ea"/>
                <a:cs typeface="+mn-cs"/>
              </a:rPr>
              <a:t>HCD’s Insights regarding SLA Implementation – David </a:t>
            </a:r>
            <a:r>
              <a:rPr kumimoji="0" lang="en-US" sz="3600" b="0" i="0" u="none" strike="noStrike" kern="1200" cap="none" spc="-100" normalizeH="0" baseline="0" noProof="0" err="1">
                <a:ln>
                  <a:solidFill>
                    <a:prstClr val="black"/>
                  </a:solidFill>
                </a:ln>
                <a:solidFill>
                  <a:srgbClr val="172974"/>
                </a:solidFill>
                <a:effectLst>
                  <a:outerShdw blurRad="38100" dist="38100" dir="2700000" algn="tl">
                    <a:srgbClr val="000000">
                      <a:alpha val="43137"/>
                    </a:srgbClr>
                  </a:outerShdw>
                </a:effectLst>
                <a:uLnTx/>
                <a:uFillTx/>
                <a:latin typeface="Calibri Light" panose="020F0302020204030204"/>
                <a:ea typeface="+mn-ea"/>
                <a:cs typeface="+mn-cs"/>
              </a:rPr>
              <a:t>Zisser</a:t>
            </a:r>
            <a:endParaRPr kumimoji="0" lang="en-US" sz="3600" b="0" i="1" u="none" strike="noStrike" kern="1200" cap="none" spc="-100" normalizeH="0" baseline="0" noProof="0">
              <a:ln>
                <a:solidFill>
                  <a:prstClr val="black"/>
                </a:solidFill>
              </a:ln>
              <a:solidFill>
                <a:srgbClr val="172974">
                  <a:lumMod val="50000"/>
                </a:srgbClr>
              </a:solidFill>
              <a:effectLst>
                <a:outerShdw blurRad="38100" dist="38100" dir="2700000" algn="tl">
                  <a:srgbClr val="000000">
                    <a:alpha val="43137"/>
                  </a:srgb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208920056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solidFill>
                  <a:srgbClr val="C97A07"/>
                </a:solidFill>
              </a:rPr>
              <a:t>HCD’s Implementation of the Surplus Land Act (SLA)	</a:t>
            </a:r>
          </a:p>
        </p:txBody>
      </p:sp>
      <p:sp>
        <p:nvSpPr>
          <p:cNvPr id="4" name="Subtitle 3">
            <a:extLst>
              <a:ext uri="{FF2B5EF4-FFF2-40B4-BE49-F238E27FC236}">
                <a16:creationId xmlns:a16="http://schemas.microsoft.com/office/drawing/2014/main" id="{827A1C1D-F16F-419E-B969-6A8413A733C4}"/>
              </a:ext>
            </a:extLst>
          </p:cNvPr>
          <p:cNvSpPr>
            <a:spLocks noGrp="1"/>
          </p:cNvSpPr>
          <p:nvPr>
            <p:ph type="subTitle" idx="1"/>
          </p:nvPr>
        </p:nvSpPr>
        <p:spPr>
          <a:xfrm>
            <a:off x="2133600" y="4114800"/>
            <a:ext cx="6546011" cy="2514600"/>
          </a:xfrm>
        </p:spPr>
        <p:txBody>
          <a:bodyPr>
            <a:normAutofit/>
          </a:bodyPr>
          <a:lstStyle/>
          <a:p>
            <a:r>
              <a:rPr lang="en-US" sz="2800">
                <a:latin typeface="Arial"/>
                <a:cs typeface="Arial"/>
              </a:rPr>
              <a:t>California State Association of Counties</a:t>
            </a:r>
            <a:endParaRPr lang="en-US"/>
          </a:p>
          <a:p>
            <a:r>
              <a:rPr lang="en-US" sz="2800">
                <a:latin typeface="Arial"/>
                <a:cs typeface="Arial"/>
              </a:rPr>
              <a:t>Sacramento, CA</a:t>
            </a:r>
          </a:p>
          <a:p>
            <a:r>
              <a:rPr lang="en-US" sz="2800">
                <a:latin typeface="Arial"/>
                <a:cs typeface="Arial"/>
              </a:rPr>
              <a:t>April 13, 2023</a:t>
            </a:r>
          </a:p>
          <a:p>
            <a:endParaRPr lang="en-US"/>
          </a:p>
        </p:txBody>
      </p:sp>
    </p:spTree>
    <p:extLst>
      <p:ext uri="{BB962C8B-B14F-4D97-AF65-F5344CB8AC3E}">
        <p14:creationId xmlns:p14="http://schemas.microsoft.com/office/powerpoint/2010/main" val="1488480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90BB-DCF9-48D2-B060-DF928AA7A0CC}"/>
              </a:ext>
            </a:extLst>
          </p:cNvPr>
          <p:cNvSpPr>
            <a:spLocks noGrp="1"/>
          </p:cNvSpPr>
          <p:nvPr>
            <p:ph type="title"/>
          </p:nvPr>
        </p:nvSpPr>
        <p:spPr>
          <a:xfrm>
            <a:off x="2032000" y="685800"/>
            <a:ext cx="9042400" cy="1143000"/>
          </a:xfrm>
        </p:spPr>
        <p:txBody>
          <a:bodyPr>
            <a:normAutofit/>
          </a:bodyPr>
          <a:lstStyle/>
          <a:p>
            <a:r>
              <a:rPr lang="en-US"/>
              <a:t>What is the Purpose of the </a:t>
            </a:r>
            <a:br>
              <a:rPr lang="en-US"/>
            </a:br>
            <a:r>
              <a:rPr lang="en-US"/>
              <a:t>Surplus Land Act (SLA)?</a:t>
            </a:r>
          </a:p>
        </p:txBody>
      </p:sp>
      <p:sp>
        <p:nvSpPr>
          <p:cNvPr id="3" name="Content Placeholder 2">
            <a:extLst>
              <a:ext uri="{FF2B5EF4-FFF2-40B4-BE49-F238E27FC236}">
                <a16:creationId xmlns:a16="http://schemas.microsoft.com/office/drawing/2014/main" id="{A232D936-EF8B-414A-9DC0-7F6D937A88BF}"/>
              </a:ext>
            </a:extLst>
          </p:cNvPr>
          <p:cNvSpPr>
            <a:spLocks noGrp="1"/>
          </p:cNvSpPr>
          <p:nvPr>
            <p:ph idx="1"/>
          </p:nvPr>
        </p:nvSpPr>
        <p:spPr>
          <a:xfrm>
            <a:off x="914400" y="2362200"/>
            <a:ext cx="10706100" cy="3276600"/>
          </a:xfrm>
        </p:spPr>
        <p:txBody>
          <a:bodyPr>
            <a:noAutofit/>
          </a:bodyPr>
          <a:lstStyle/>
          <a:p>
            <a:r>
              <a:rPr lang="en-US" sz="2800"/>
              <a:t>Provide more affordable housing options in all parts of the state</a:t>
            </a:r>
          </a:p>
          <a:p>
            <a:r>
              <a:rPr lang="en-US" sz="2800"/>
              <a:t>Cities, counties, and special districts have land that can reduce cost barriers to housing development</a:t>
            </a:r>
          </a:p>
          <a:p>
            <a:r>
              <a:rPr lang="en-US" sz="2800"/>
              <a:t>SLA requires local agencies to make land available for affordable housing before selling or leasing the land for another purpose</a:t>
            </a:r>
          </a:p>
        </p:txBody>
      </p:sp>
    </p:spTree>
    <p:extLst>
      <p:ext uri="{BB962C8B-B14F-4D97-AF65-F5344CB8AC3E}">
        <p14:creationId xmlns:p14="http://schemas.microsoft.com/office/powerpoint/2010/main" val="46339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D0F-E0C2-4555-8A0F-868D9AEAF901}"/>
              </a:ext>
            </a:extLst>
          </p:cNvPr>
          <p:cNvSpPr>
            <a:spLocks noGrp="1"/>
          </p:cNvSpPr>
          <p:nvPr>
            <p:ph type="title"/>
          </p:nvPr>
        </p:nvSpPr>
        <p:spPr/>
        <p:txBody>
          <a:bodyPr/>
          <a:lstStyle/>
          <a:p>
            <a:r>
              <a:rPr lang="en-US"/>
              <a:t>Successes</a:t>
            </a:r>
          </a:p>
        </p:txBody>
      </p:sp>
      <p:sp>
        <p:nvSpPr>
          <p:cNvPr id="3" name="Content Placeholder 2">
            <a:extLst>
              <a:ext uri="{FF2B5EF4-FFF2-40B4-BE49-F238E27FC236}">
                <a16:creationId xmlns:a16="http://schemas.microsoft.com/office/drawing/2014/main" id="{45AC19E4-6CDD-4967-BDCD-FBC0639F02A4}"/>
              </a:ext>
            </a:extLst>
          </p:cNvPr>
          <p:cNvSpPr>
            <a:spLocks noGrp="1"/>
          </p:cNvSpPr>
          <p:nvPr>
            <p:ph idx="1"/>
          </p:nvPr>
        </p:nvSpPr>
        <p:spPr>
          <a:xfrm>
            <a:off x="7264400" y="1798983"/>
            <a:ext cx="4546600" cy="3839817"/>
          </a:xfrm>
        </p:spPr>
        <p:txBody>
          <a:bodyPr>
            <a:noAutofit/>
          </a:bodyPr>
          <a:lstStyle/>
          <a:p>
            <a:pPr marL="400050" lvl="1" indent="0">
              <a:buNone/>
            </a:pPr>
            <a:r>
              <a:rPr lang="en-US"/>
              <a:t>As of 3/17/23, HCD has received:</a:t>
            </a:r>
          </a:p>
          <a:p>
            <a:pPr lvl="1">
              <a:buFont typeface="Arial" panose="020B0604020202020204" pitchFamily="34" charset="0"/>
              <a:buChar char="•"/>
            </a:pPr>
            <a:r>
              <a:rPr lang="en-US"/>
              <a:t>525 exempt surplus land declarations</a:t>
            </a:r>
          </a:p>
          <a:p>
            <a:pPr lvl="1">
              <a:buFont typeface="Arial" panose="020B0604020202020204" pitchFamily="34" charset="0"/>
              <a:buChar char="•"/>
            </a:pPr>
            <a:r>
              <a:rPr lang="en-US"/>
              <a:t>237 full dispositions</a:t>
            </a:r>
          </a:p>
          <a:p>
            <a:pPr lvl="1">
              <a:buFont typeface="Arial" panose="020B0604020202020204" pitchFamily="34" charset="0"/>
              <a:buChar char="•"/>
            </a:pPr>
            <a:r>
              <a:rPr lang="en-US"/>
              <a:t>Overwhelming majority have been approved</a:t>
            </a:r>
          </a:p>
        </p:txBody>
      </p:sp>
      <p:pic>
        <p:nvPicPr>
          <p:cNvPr id="5" name="Picture 4" descr="Rendering of the Hollywood Arts Collective project">
            <a:extLst>
              <a:ext uri="{FF2B5EF4-FFF2-40B4-BE49-F238E27FC236}">
                <a16:creationId xmlns:a16="http://schemas.microsoft.com/office/drawing/2014/main" id="{4EAB15BB-F114-4B85-9274-19B0646D2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828800"/>
            <a:ext cx="7038009" cy="3962400"/>
          </a:xfrm>
          <a:prstGeom prst="rect">
            <a:avLst/>
          </a:prstGeom>
        </p:spPr>
      </p:pic>
      <p:sp>
        <p:nvSpPr>
          <p:cNvPr id="6" name="TextBox 5">
            <a:extLst>
              <a:ext uri="{FF2B5EF4-FFF2-40B4-BE49-F238E27FC236}">
                <a16:creationId xmlns:a16="http://schemas.microsoft.com/office/drawing/2014/main" id="{95C326A8-87ED-437C-B237-A9471C6387EB}"/>
              </a:ext>
            </a:extLst>
          </p:cNvPr>
          <p:cNvSpPr txBox="1"/>
          <p:nvPr/>
        </p:nvSpPr>
        <p:spPr>
          <a:xfrm>
            <a:off x="381000" y="5953779"/>
            <a:ext cx="7038008"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Rendering of the Hollywood Arts Collective project under construction in Los Angeles; the project received an affordable housing exemption under the SLA.</a:t>
            </a:r>
          </a:p>
        </p:txBody>
      </p:sp>
    </p:spTree>
    <p:extLst>
      <p:ext uri="{BB962C8B-B14F-4D97-AF65-F5344CB8AC3E}">
        <p14:creationId xmlns:p14="http://schemas.microsoft.com/office/powerpoint/2010/main" val="2727552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A802D0-427C-415A-A4A9-D05EE719CDF4}"/>
              </a:ext>
            </a:extLst>
          </p:cNvPr>
          <p:cNvSpPr>
            <a:spLocks noGrp="1"/>
          </p:cNvSpPr>
          <p:nvPr>
            <p:ph idx="1"/>
          </p:nvPr>
        </p:nvSpPr>
        <p:spPr>
          <a:xfrm>
            <a:off x="1219200" y="1752602"/>
            <a:ext cx="9855200" cy="4800598"/>
          </a:xfrm>
        </p:spPr>
        <p:txBody>
          <a:bodyPr>
            <a:normAutofit/>
          </a:bodyPr>
          <a:lstStyle/>
          <a:p>
            <a:r>
              <a:rPr lang="en-US"/>
              <a:t>The SLA is helping to create housing! </a:t>
            </a:r>
          </a:p>
          <a:p>
            <a:pPr marL="0" indent="0">
              <a:buNone/>
            </a:pPr>
            <a:endParaRPr lang="en-US"/>
          </a:p>
          <a:p>
            <a:r>
              <a:rPr lang="en-US"/>
              <a:t>Through the SLA, HCD has approved dispositions as of 3/17/23 proposing:</a:t>
            </a:r>
          </a:p>
          <a:p>
            <a:pPr lvl="1"/>
            <a:r>
              <a:rPr lang="en-US" b="1"/>
              <a:t>8,387 housing units </a:t>
            </a:r>
            <a:r>
              <a:rPr lang="en-US"/>
              <a:t>(</a:t>
            </a:r>
            <a:r>
              <a:rPr lang="en-US" b="1"/>
              <a:t>5,800 affordable</a:t>
            </a:r>
            <a:r>
              <a:rPr lang="en-US"/>
              <a:t>)</a:t>
            </a:r>
          </a:p>
          <a:p>
            <a:pPr marL="457200" lvl="1" indent="0">
              <a:buNone/>
            </a:pPr>
            <a:endParaRPr lang="en-US"/>
          </a:p>
          <a:p>
            <a:r>
              <a:rPr lang="en-US"/>
              <a:t>These new homes help jurisdictions and the state meet their housing goals (Regional Housing Need Allocations)</a:t>
            </a:r>
          </a:p>
        </p:txBody>
      </p:sp>
      <p:sp>
        <p:nvSpPr>
          <p:cNvPr id="5" name="Title 4">
            <a:extLst>
              <a:ext uri="{FF2B5EF4-FFF2-40B4-BE49-F238E27FC236}">
                <a16:creationId xmlns:a16="http://schemas.microsoft.com/office/drawing/2014/main" id="{65799B56-1A65-40DB-9030-1DFC52F9B8F0}"/>
              </a:ext>
            </a:extLst>
          </p:cNvPr>
          <p:cNvSpPr>
            <a:spLocks noGrp="1"/>
          </p:cNvSpPr>
          <p:nvPr>
            <p:ph type="title"/>
          </p:nvPr>
        </p:nvSpPr>
        <p:spPr/>
        <p:txBody>
          <a:bodyPr/>
          <a:lstStyle/>
          <a:p>
            <a:r>
              <a:rPr lang="en-US"/>
              <a:t>Successes</a:t>
            </a:r>
          </a:p>
        </p:txBody>
      </p:sp>
    </p:spTree>
    <p:extLst>
      <p:ext uri="{BB962C8B-B14F-4D97-AF65-F5344CB8AC3E}">
        <p14:creationId xmlns:p14="http://schemas.microsoft.com/office/powerpoint/2010/main" val="691846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CA37-2117-4758-8C8E-7A1B38198803}"/>
              </a:ext>
            </a:extLst>
          </p:cNvPr>
          <p:cNvSpPr>
            <a:spLocks noGrp="1"/>
          </p:cNvSpPr>
          <p:nvPr>
            <p:ph type="title"/>
          </p:nvPr>
        </p:nvSpPr>
        <p:spPr/>
        <p:txBody>
          <a:bodyPr>
            <a:normAutofit/>
          </a:bodyPr>
          <a:lstStyle/>
          <a:p>
            <a:r>
              <a:rPr lang="en-US"/>
              <a:t>Standard SLA Process for Surplus Land </a:t>
            </a:r>
          </a:p>
        </p:txBody>
      </p:sp>
      <p:graphicFrame>
        <p:nvGraphicFramePr>
          <p:cNvPr id="6" name="Diagram 5">
            <a:extLst>
              <a:ext uri="{FF2B5EF4-FFF2-40B4-BE49-F238E27FC236}">
                <a16:creationId xmlns:a16="http://schemas.microsoft.com/office/drawing/2014/main" id="{1E32EE75-F5B6-4979-A1D7-37A30C802693}"/>
              </a:ext>
            </a:extLst>
          </p:cNvPr>
          <p:cNvGraphicFramePr/>
          <p:nvPr/>
        </p:nvGraphicFramePr>
        <p:xfrm>
          <a:off x="850900" y="1828800"/>
          <a:ext cx="11036300" cy="4616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adge 1 with solid fill">
            <a:extLst>
              <a:ext uri="{FF2B5EF4-FFF2-40B4-BE49-F238E27FC236}">
                <a16:creationId xmlns:a16="http://schemas.microsoft.com/office/drawing/2014/main" id="{B1BB7EB4-A42B-447C-9444-168CEE4315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358442" y="3140468"/>
            <a:ext cx="577061" cy="577061"/>
          </a:xfrm>
          <a:prstGeom prst="rect">
            <a:avLst/>
          </a:prstGeom>
        </p:spPr>
      </p:pic>
      <p:pic>
        <p:nvPicPr>
          <p:cNvPr id="7" name="Graphic 6" descr="Badge with solid fill">
            <a:extLst>
              <a:ext uri="{FF2B5EF4-FFF2-40B4-BE49-F238E27FC236}">
                <a16:creationId xmlns:a16="http://schemas.microsoft.com/office/drawing/2014/main" id="{DF2C9559-8797-45C3-A506-B474F68324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334290" y="3111371"/>
            <a:ext cx="577061" cy="577061"/>
          </a:xfrm>
          <a:prstGeom prst="rect">
            <a:avLst/>
          </a:prstGeom>
        </p:spPr>
      </p:pic>
      <p:pic>
        <p:nvPicPr>
          <p:cNvPr id="9" name="Graphic 8" descr="Badge 3 with solid fill">
            <a:extLst>
              <a:ext uri="{FF2B5EF4-FFF2-40B4-BE49-F238E27FC236}">
                <a16:creationId xmlns:a16="http://schemas.microsoft.com/office/drawing/2014/main" id="{7D92E539-F17B-4BB1-B3C4-3A8A25BC56F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254137" y="3111370"/>
            <a:ext cx="577061" cy="577061"/>
          </a:xfrm>
          <a:prstGeom prst="rect">
            <a:avLst/>
          </a:prstGeom>
        </p:spPr>
      </p:pic>
      <p:pic>
        <p:nvPicPr>
          <p:cNvPr id="11" name="Graphic 10" descr="Badge 4 with solid fill">
            <a:extLst>
              <a:ext uri="{FF2B5EF4-FFF2-40B4-BE49-F238E27FC236}">
                <a16:creationId xmlns:a16="http://schemas.microsoft.com/office/drawing/2014/main" id="{6B247364-3B42-4B7A-98C5-F5DA92A2B8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58442" y="5768477"/>
            <a:ext cx="577060" cy="577060"/>
          </a:xfrm>
          <a:prstGeom prst="rect">
            <a:avLst/>
          </a:prstGeom>
        </p:spPr>
      </p:pic>
      <p:pic>
        <p:nvPicPr>
          <p:cNvPr id="13" name="Graphic 12" descr="Badge 5 with solid fill">
            <a:extLst>
              <a:ext uri="{FF2B5EF4-FFF2-40B4-BE49-F238E27FC236}">
                <a16:creationId xmlns:a16="http://schemas.microsoft.com/office/drawing/2014/main" id="{07121D2A-24E8-4ACE-B120-AB792E46095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06467" y="5768476"/>
            <a:ext cx="577061" cy="577061"/>
          </a:xfrm>
          <a:prstGeom prst="rect">
            <a:avLst/>
          </a:prstGeom>
        </p:spPr>
      </p:pic>
      <p:pic>
        <p:nvPicPr>
          <p:cNvPr id="15" name="Graphic 14" descr="Badge 6 with solid fill">
            <a:extLst>
              <a:ext uri="{FF2B5EF4-FFF2-40B4-BE49-F238E27FC236}">
                <a16:creationId xmlns:a16="http://schemas.microsoft.com/office/drawing/2014/main" id="{878FDBE8-1472-40C4-B188-89DAABBAAB6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254494" y="5768478"/>
            <a:ext cx="577060" cy="577060"/>
          </a:xfrm>
          <a:prstGeom prst="rect">
            <a:avLst/>
          </a:prstGeom>
        </p:spPr>
      </p:pic>
    </p:spTree>
    <p:extLst>
      <p:ext uri="{BB962C8B-B14F-4D97-AF65-F5344CB8AC3E}">
        <p14:creationId xmlns:p14="http://schemas.microsoft.com/office/powerpoint/2010/main" val="2007396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3256781-F3B1-4A6C-A903-06D2F3489B0B}"/>
              </a:ext>
            </a:extLst>
          </p:cNvPr>
          <p:cNvGrpSpPr/>
          <p:nvPr/>
        </p:nvGrpSpPr>
        <p:grpSpPr>
          <a:xfrm>
            <a:off x="0" y="6102777"/>
            <a:ext cx="12192000" cy="755224"/>
            <a:chOff x="0" y="6102777"/>
            <a:chExt cx="12192000" cy="755224"/>
          </a:xfrm>
        </p:grpSpPr>
        <p:sp>
          <p:nvSpPr>
            <p:cNvPr id="21" name="Rectangle 20">
              <a:extLst>
                <a:ext uri="{FF2B5EF4-FFF2-40B4-BE49-F238E27FC236}">
                  <a16:creationId xmlns:a16="http://schemas.microsoft.com/office/drawing/2014/main" id="{6C3AD18A-9ED1-4AD9-9984-2AB1E1AA0780}"/>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6EB5BA4E-6B9C-4630-8B75-ED6ECBDC143D}"/>
                </a:ext>
              </a:extLst>
            </p:cNvPr>
            <p:cNvPicPr>
              <a:picLocks noChangeAspect="1"/>
            </p:cNvPicPr>
            <p:nvPr/>
          </p:nvPicPr>
          <p:blipFill rotWithShape="1">
            <a:blip r:embed="rId2">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25" name="Footer Placeholder 2">
              <a:extLst>
                <a:ext uri="{FF2B5EF4-FFF2-40B4-BE49-F238E27FC236}">
                  <a16:creationId xmlns:a16="http://schemas.microsoft.com/office/drawing/2014/main" id="{BD1B4AC4-F79C-4E5E-92DC-107DE5781AA0}"/>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59AAB381-CE73-41D0-8B5C-739F312E1B63}"/>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C480EED-D21E-B4EF-D294-8649A954F0E4}"/>
              </a:ext>
            </a:extLst>
          </p:cNvPr>
          <p:cNvSpPr>
            <a:spLocks noGrp="1"/>
          </p:cNvSpPr>
          <p:nvPr/>
        </p:nvSpPr>
        <p:spPr>
          <a:xfrm>
            <a:off x="1641380" y="287865"/>
            <a:ext cx="8856858" cy="1329267"/>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Calibri Light"/>
              </a:rPr>
              <a:t>Session Overview</a:t>
            </a:r>
            <a:endPar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3405FF6E-4950-99D1-1C66-8E0A29035737}"/>
              </a:ext>
            </a:extLst>
          </p:cNvPr>
          <p:cNvSpPr txBox="1"/>
          <p:nvPr/>
        </p:nvSpPr>
        <p:spPr>
          <a:xfrm>
            <a:off x="6228848" y="488782"/>
            <a:ext cx="1930065" cy="463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207287EE-BD54-8CC5-EF1C-AF6982792D7B}"/>
              </a:ext>
            </a:extLst>
          </p:cNvPr>
          <p:cNvGraphicFramePr>
            <a:graphicFrameLocks noGrp="1"/>
          </p:cNvGraphicFramePr>
          <p:nvPr>
            <p:extLst>
              <p:ext uri="{D42A27DB-BD31-4B8C-83A1-F6EECF244321}">
                <p14:modId xmlns:p14="http://schemas.microsoft.com/office/powerpoint/2010/main" val="1206429355"/>
              </p:ext>
            </p:extLst>
          </p:nvPr>
        </p:nvGraphicFramePr>
        <p:xfrm>
          <a:off x="1753284" y="1197202"/>
          <a:ext cx="8856858" cy="4232048"/>
        </p:xfrm>
        <a:graphic>
          <a:graphicData uri="http://schemas.openxmlformats.org/drawingml/2006/table">
            <a:tbl>
              <a:tblPr firstCol="1" bandRow="1">
                <a:tableStyleId>{5C22544A-7EE6-4342-B048-85BDC9FD1C3A}</a:tableStyleId>
              </a:tblPr>
              <a:tblGrid>
                <a:gridCol w="4349277">
                  <a:extLst>
                    <a:ext uri="{9D8B030D-6E8A-4147-A177-3AD203B41FA5}">
                      <a16:colId xmlns:a16="http://schemas.microsoft.com/office/drawing/2014/main" val="1285146420"/>
                    </a:ext>
                  </a:extLst>
                </a:gridCol>
                <a:gridCol w="4507581">
                  <a:extLst>
                    <a:ext uri="{9D8B030D-6E8A-4147-A177-3AD203B41FA5}">
                      <a16:colId xmlns:a16="http://schemas.microsoft.com/office/drawing/2014/main" val="752714894"/>
                    </a:ext>
                  </a:extLst>
                </a:gridCol>
              </a:tblGrid>
              <a:tr h="1058012">
                <a:tc>
                  <a:txBody>
                    <a:bodyPr/>
                    <a:lstStyle/>
                    <a:p>
                      <a:pPr marL="0" marR="0">
                        <a:spcBef>
                          <a:spcPts val="0"/>
                        </a:spcBef>
                        <a:spcAft>
                          <a:spcPts val="0"/>
                        </a:spcAft>
                      </a:pPr>
                      <a:r>
                        <a:rPr lang="en-US" sz="2000">
                          <a:effectLst/>
                        </a:rPr>
                        <a:t>Larry Kosmont</a:t>
                      </a:r>
                    </a:p>
                    <a:p>
                      <a:pPr marL="0" marR="0">
                        <a:spcBef>
                          <a:spcPts val="0"/>
                        </a:spcBef>
                        <a:spcAft>
                          <a:spcPts val="0"/>
                        </a:spcAft>
                      </a:pPr>
                      <a:r>
                        <a:rPr lang="en-US" sz="1400">
                          <a:effectLst/>
                          <a:latin typeface="Calibri"/>
                          <a:ea typeface="Calibri"/>
                        </a:rPr>
                        <a:t>Chairman &amp; CEO</a:t>
                      </a:r>
                    </a:p>
                    <a:p>
                      <a:pPr marL="0" marR="0">
                        <a:spcBef>
                          <a:spcPts val="0"/>
                        </a:spcBef>
                        <a:spcAft>
                          <a:spcPts val="0"/>
                        </a:spcAft>
                      </a:pPr>
                      <a:r>
                        <a:rPr lang="en-US" sz="1400">
                          <a:effectLst/>
                          <a:latin typeface="Calibri"/>
                          <a:ea typeface="Calibri"/>
                        </a:rPr>
                        <a:t>Kosmont Companies </a:t>
                      </a:r>
                    </a:p>
                  </a:txBody>
                  <a:tcPr marL="42808" marR="42808" marT="0" marB="0" anchor="ctr"/>
                </a:tc>
                <a:tc>
                  <a:txBody>
                    <a:bodyPr/>
                    <a:lstStyle/>
                    <a:p>
                      <a:pPr marL="0" marR="0">
                        <a:spcBef>
                          <a:spcPts val="0"/>
                        </a:spcBef>
                        <a:spcAft>
                          <a:spcPts val="0"/>
                        </a:spcAft>
                      </a:pPr>
                      <a:r>
                        <a:rPr lang="en-US" sz="2400">
                          <a:effectLst/>
                          <a:latin typeface="Calibri"/>
                          <a:ea typeface="Calibri"/>
                        </a:rPr>
                        <a:t>Introduction, </a:t>
                      </a:r>
                      <a:r>
                        <a:rPr lang="en-US" sz="2400" kern="1200">
                          <a:solidFill>
                            <a:schemeClr val="dk1"/>
                          </a:solidFill>
                          <a:effectLst/>
                          <a:latin typeface="Calibri"/>
                          <a:ea typeface="Calibri"/>
                          <a:cs typeface="+mn-cs"/>
                        </a:rPr>
                        <a:t>Overview &amp; Trends </a:t>
                      </a:r>
                    </a:p>
                  </a:txBody>
                  <a:tcPr marL="42808" marR="42808" marT="0" marB="0" anchor="ctr"/>
                </a:tc>
                <a:extLst>
                  <a:ext uri="{0D108BD9-81ED-4DB2-BD59-A6C34878D82A}">
                    <a16:rowId xmlns:a16="http://schemas.microsoft.com/office/drawing/2014/main" val="1699444505"/>
                  </a:ext>
                </a:extLst>
              </a:tr>
              <a:tr h="1058012">
                <a:tc>
                  <a:txBody>
                    <a:bodyPr/>
                    <a:lstStyle/>
                    <a:p>
                      <a:pPr marL="0" marR="0" lvl="0">
                        <a:spcBef>
                          <a:spcPts val="0"/>
                        </a:spcBef>
                        <a:spcAft>
                          <a:spcPts val="0"/>
                        </a:spcAft>
                        <a:buNone/>
                      </a:pPr>
                      <a:r>
                        <a:rPr lang="en-US" sz="2000">
                          <a:effectLst/>
                        </a:rPr>
                        <a:t>David </a:t>
                      </a:r>
                      <a:r>
                        <a:rPr lang="en-US" sz="2000" err="1">
                          <a:effectLst/>
                        </a:rPr>
                        <a:t>Zisser</a:t>
                      </a:r>
                      <a:endParaRPr lang="en-US" sz="2000">
                        <a:effectLst/>
                      </a:endParaRPr>
                    </a:p>
                    <a:p>
                      <a:pPr marL="0" marR="0" lvl="0" defTabSz="914400">
                        <a:spcBef>
                          <a:spcPts val="0"/>
                        </a:spcBef>
                        <a:spcAft>
                          <a:spcPts val="0"/>
                        </a:spcAft>
                        <a:buNone/>
                        <a:tabLst/>
                        <a:defRPr/>
                      </a:pPr>
                      <a:r>
                        <a:rPr lang="en-US" sz="1400">
                          <a:effectLst/>
                        </a:rPr>
                        <a:t>Assistant Deputy Director</a:t>
                      </a:r>
                    </a:p>
                    <a:p>
                      <a:pPr marL="0" marR="0" lvl="0" defTabSz="914400">
                        <a:spcBef>
                          <a:spcPts val="0"/>
                        </a:spcBef>
                        <a:spcAft>
                          <a:spcPts val="0"/>
                        </a:spcAft>
                        <a:buNone/>
                        <a:tabLst/>
                        <a:defRPr/>
                      </a:pPr>
                      <a:r>
                        <a:rPr lang="en-US" sz="1400">
                          <a:effectLst/>
                        </a:rPr>
                        <a:t>CA Dept. of Housing &amp; Community Development</a:t>
                      </a:r>
                      <a:endParaRPr lang="en-US"/>
                    </a:p>
                  </a:txBody>
                  <a:tcPr marL="42808" marR="42808" marT="0" marB="0" anchor="ctr"/>
                </a:tc>
                <a:tc>
                  <a:txBody>
                    <a:bodyPr/>
                    <a:lstStyle/>
                    <a:p>
                      <a:pPr marL="0" marR="0" lvl="0">
                        <a:spcBef>
                          <a:spcPts val="0"/>
                        </a:spcBef>
                        <a:spcAft>
                          <a:spcPts val="0"/>
                        </a:spcAft>
                        <a:buNone/>
                      </a:pPr>
                      <a:r>
                        <a:rPr lang="en-US" sz="2400">
                          <a:effectLst/>
                          <a:latin typeface="Calibri"/>
                          <a:ea typeface="Calibri"/>
                        </a:rPr>
                        <a:t>SLA Implementation &amp; Compliance</a:t>
                      </a:r>
                    </a:p>
                  </a:txBody>
                  <a:tcPr marL="42808" marR="42808" marT="0" marB="0" anchor="ctr"/>
                </a:tc>
                <a:extLst>
                  <a:ext uri="{0D108BD9-81ED-4DB2-BD59-A6C34878D82A}">
                    <a16:rowId xmlns:a16="http://schemas.microsoft.com/office/drawing/2014/main" val="1934363339"/>
                  </a:ext>
                </a:extLst>
              </a:tr>
              <a:tr h="1058012">
                <a:tc>
                  <a:txBody>
                    <a:bodyPr/>
                    <a:lstStyle/>
                    <a:p>
                      <a:pPr marL="0" marR="0" lvl="0">
                        <a:spcBef>
                          <a:spcPts val="0"/>
                        </a:spcBef>
                        <a:spcAft>
                          <a:spcPts val="0"/>
                        </a:spcAft>
                        <a:buNone/>
                      </a:pPr>
                      <a:r>
                        <a:rPr lang="en-US" sz="2000">
                          <a:effectLst/>
                          <a:highlight>
                            <a:srgbClr val="FFFF00"/>
                          </a:highlight>
                        </a:rPr>
                        <a:t>Stephen White</a:t>
                      </a:r>
                    </a:p>
                  </a:txBody>
                  <a:tcPr marL="42808" marR="42808" marT="0" marB="0" anchor="ctr"/>
                </a:tc>
                <a:tc>
                  <a:txBody>
                    <a:bodyPr/>
                    <a:lstStyle/>
                    <a:p>
                      <a:pPr marL="0" marR="0" lvl="0">
                        <a:spcBef>
                          <a:spcPts val="0"/>
                        </a:spcBef>
                        <a:spcAft>
                          <a:spcPts val="0"/>
                        </a:spcAft>
                        <a:buNone/>
                      </a:pPr>
                      <a:r>
                        <a:rPr lang="en-US" sz="2400">
                          <a:effectLst/>
                          <a:highlight>
                            <a:srgbClr val="FFFF00"/>
                          </a:highlight>
                          <a:latin typeface="Calibri"/>
                          <a:ea typeface="Calibri"/>
                        </a:rPr>
                        <a:t>Public Agency Perspective</a:t>
                      </a:r>
                    </a:p>
                  </a:txBody>
                  <a:tcPr marL="42808" marR="42808" marT="0" marB="0" anchor="ctr"/>
                </a:tc>
                <a:extLst>
                  <a:ext uri="{0D108BD9-81ED-4DB2-BD59-A6C34878D82A}">
                    <a16:rowId xmlns:a16="http://schemas.microsoft.com/office/drawing/2014/main" val="391731147"/>
                  </a:ext>
                </a:extLst>
              </a:tr>
              <a:tr h="1058012">
                <a:tc>
                  <a:txBody>
                    <a:bodyPr/>
                    <a:lstStyle/>
                    <a:p>
                      <a:pPr marL="0" marR="0" lvl="0">
                        <a:spcBef>
                          <a:spcPts val="0"/>
                        </a:spcBef>
                        <a:spcAft>
                          <a:spcPts val="0"/>
                        </a:spcAft>
                        <a:buNone/>
                      </a:pPr>
                      <a:r>
                        <a:rPr lang="en-US" sz="2000">
                          <a:effectLst/>
                        </a:rPr>
                        <a:t>Matthew Cody </a:t>
                      </a:r>
                      <a:endParaRPr lang="en-US" sz="2000">
                        <a:effectLst/>
                        <a:latin typeface="Calibri"/>
                        <a:ea typeface="Calibri"/>
                      </a:endParaRPr>
                    </a:p>
                    <a:p>
                      <a:pPr marL="0" marR="0" lvl="0" defTabSz="914400">
                        <a:spcBef>
                          <a:spcPts val="0"/>
                        </a:spcBef>
                        <a:spcAft>
                          <a:spcPts val="0"/>
                        </a:spcAft>
                        <a:buNone/>
                        <a:tabLst/>
                        <a:defRPr/>
                      </a:pPr>
                      <a:r>
                        <a:rPr lang="en-US" sz="1400">
                          <a:effectLst/>
                        </a:rPr>
                        <a:t>Of Counsel</a:t>
                      </a:r>
                      <a:endParaRPr lang="en-US" sz="1400"/>
                    </a:p>
                    <a:p>
                      <a:pPr marL="0" marR="0" lvl="0">
                        <a:spcBef>
                          <a:spcPts val="0"/>
                        </a:spcBef>
                        <a:spcAft>
                          <a:spcPts val="0"/>
                        </a:spcAft>
                        <a:buNone/>
                      </a:pPr>
                      <a:r>
                        <a:rPr lang="en-US" sz="1400">
                          <a:effectLst/>
                        </a:rPr>
                        <a:t>Best </a:t>
                      </a:r>
                      <a:r>
                        <a:rPr lang="en-US" sz="1400" err="1">
                          <a:effectLst/>
                        </a:rPr>
                        <a:t>Best</a:t>
                      </a:r>
                      <a:r>
                        <a:rPr lang="en-US" sz="1400">
                          <a:effectLst/>
                        </a:rPr>
                        <a:t> &amp; Krieger</a:t>
                      </a:r>
                      <a:endParaRPr lang="en-US" sz="1400"/>
                    </a:p>
                  </a:txBody>
                  <a:tcPr marL="42808" marR="42808" marT="0" marB="0" anchor="ctr"/>
                </a:tc>
                <a:tc>
                  <a:txBody>
                    <a:bodyPr/>
                    <a:lstStyle/>
                    <a:p>
                      <a:pPr marL="0" marR="0" lvl="0">
                        <a:spcBef>
                          <a:spcPts val="0"/>
                        </a:spcBef>
                        <a:spcAft>
                          <a:spcPts val="0"/>
                        </a:spcAft>
                        <a:buNone/>
                      </a:pPr>
                      <a:r>
                        <a:rPr lang="en-US" sz="2400">
                          <a:effectLst/>
                          <a:latin typeface="+mn-lt"/>
                          <a:ea typeface="Calibri"/>
                        </a:rPr>
                        <a:t>SLA Transactions &amp; Documentation</a:t>
                      </a:r>
                    </a:p>
                  </a:txBody>
                  <a:tcPr marL="42808" marR="42808" marT="0" marB="0" anchor="ctr"/>
                </a:tc>
                <a:extLst>
                  <a:ext uri="{0D108BD9-81ED-4DB2-BD59-A6C34878D82A}">
                    <a16:rowId xmlns:a16="http://schemas.microsoft.com/office/drawing/2014/main" val="3324793936"/>
                  </a:ext>
                </a:extLst>
              </a:tr>
            </a:tbl>
          </a:graphicData>
        </a:graphic>
      </p:graphicFrame>
      <p:sp>
        <p:nvSpPr>
          <p:cNvPr id="4" name="TextBox 3">
            <a:extLst>
              <a:ext uri="{FF2B5EF4-FFF2-40B4-BE49-F238E27FC236}">
                <a16:creationId xmlns:a16="http://schemas.microsoft.com/office/drawing/2014/main" id="{B37D0F3F-82E4-6225-456F-E4F53BD9CAE0}"/>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789697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90BB-DCF9-48D2-B060-DF928AA7A0CC}"/>
              </a:ext>
            </a:extLst>
          </p:cNvPr>
          <p:cNvSpPr>
            <a:spLocks noGrp="1"/>
          </p:cNvSpPr>
          <p:nvPr>
            <p:ph type="title"/>
          </p:nvPr>
        </p:nvSpPr>
        <p:spPr>
          <a:xfrm>
            <a:off x="2032000" y="381000"/>
            <a:ext cx="9779000" cy="1295400"/>
          </a:xfrm>
        </p:spPr>
        <p:txBody>
          <a:bodyPr>
            <a:normAutofit/>
          </a:bodyPr>
          <a:lstStyle/>
          <a:p>
            <a:r>
              <a:rPr lang="en-US"/>
              <a:t>Declaring property as “Exempt Surplus”</a:t>
            </a:r>
            <a:endParaRPr lang="en-US" sz="2400"/>
          </a:p>
        </p:txBody>
      </p:sp>
      <p:graphicFrame>
        <p:nvGraphicFramePr>
          <p:cNvPr id="4" name="Diagram 3">
            <a:extLst>
              <a:ext uri="{FF2B5EF4-FFF2-40B4-BE49-F238E27FC236}">
                <a16:creationId xmlns:a16="http://schemas.microsoft.com/office/drawing/2014/main" id="{23EE7663-F20D-4D76-9EDB-ACA4105A953D}"/>
              </a:ext>
            </a:extLst>
          </p:cNvPr>
          <p:cNvGraphicFramePr/>
          <p:nvPr/>
        </p:nvGraphicFramePr>
        <p:xfrm>
          <a:off x="1498600" y="1676400"/>
          <a:ext cx="9194800" cy="4794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Badge 1 with solid fill">
            <a:extLst>
              <a:ext uri="{FF2B5EF4-FFF2-40B4-BE49-F238E27FC236}">
                <a16:creationId xmlns:a16="http://schemas.microsoft.com/office/drawing/2014/main" id="{1984407D-69D1-4510-8A7D-2FAD65A50F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495842" y="3576370"/>
            <a:ext cx="475916" cy="475916"/>
          </a:xfrm>
          <a:prstGeom prst="rect">
            <a:avLst/>
          </a:prstGeom>
        </p:spPr>
      </p:pic>
      <p:pic>
        <p:nvPicPr>
          <p:cNvPr id="7" name="Graphic 6" descr="Badge with solid fill">
            <a:extLst>
              <a:ext uri="{FF2B5EF4-FFF2-40B4-BE49-F238E27FC236}">
                <a16:creationId xmlns:a16="http://schemas.microsoft.com/office/drawing/2014/main" id="{123041C8-938E-44F3-ADB0-A918E25281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220244" y="3578376"/>
            <a:ext cx="475916" cy="475916"/>
          </a:xfrm>
          <a:prstGeom prst="rect">
            <a:avLst/>
          </a:prstGeom>
        </p:spPr>
      </p:pic>
      <p:pic>
        <p:nvPicPr>
          <p:cNvPr id="8" name="Graphic 7" descr="Badge 3 with solid fill">
            <a:extLst>
              <a:ext uri="{FF2B5EF4-FFF2-40B4-BE49-F238E27FC236}">
                <a16:creationId xmlns:a16="http://schemas.microsoft.com/office/drawing/2014/main" id="{5179B07E-E33A-44FF-A9D7-B672056E56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495842" y="5952257"/>
            <a:ext cx="475916" cy="475916"/>
          </a:xfrm>
          <a:prstGeom prst="rect">
            <a:avLst/>
          </a:prstGeom>
        </p:spPr>
      </p:pic>
      <p:pic>
        <p:nvPicPr>
          <p:cNvPr id="9" name="Graphic 8" descr="Badge 4 with solid fill">
            <a:extLst>
              <a:ext uri="{FF2B5EF4-FFF2-40B4-BE49-F238E27FC236}">
                <a16:creationId xmlns:a16="http://schemas.microsoft.com/office/drawing/2014/main" id="{8CCEC860-AC62-4EC3-9366-F9F9248F00D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220244" y="5952257"/>
            <a:ext cx="475916" cy="475916"/>
          </a:xfrm>
          <a:prstGeom prst="rect">
            <a:avLst/>
          </a:prstGeom>
        </p:spPr>
      </p:pic>
    </p:spTree>
    <p:extLst>
      <p:ext uri="{BB962C8B-B14F-4D97-AF65-F5344CB8AC3E}">
        <p14:creationId xmlns:p14="http://schemas.microsoft.com/office/powerpoint/2010/main" val="19110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90BB-DCF9-48D2-B060-DF928AA7A0CC}"/>
              </a:ext>
            </a:extLst>
          </p:cNvPr>
          <p:cNvSpPr>
            <a:spLocks noGrp="1"/>
          </p:cNvSpPr>
          <p:nvPr>
            <p:ph type="title"/>
          </p:nvPr>
        </p:nvSpPr>
        <p:spPr>
          <a:xfrm>
            <a:off x="2032000" y="914400"/>
            <a:ext cx="9042400" cy="609600"/>
          </a:xfrm>
        </p:spPr>
        <p:txBody>
          <a:bodyPr>
            <a:noAutofit/>
          </a:bodyPr>
          <a:lstStyle/>
          <a:p>
            <a:r>
              <a:rPr lang="en-US"/>
              <a:t>Other Cases that Lie Outside the Scope of the SLA</a:t>
            </a:r>
          </a:p>
        </p:txBody>
      </p:sp>
      <p:sp>
        <p:nvSpPr>
          <p:cNvPr id="3" name="Content Placeholder 2">
            <a:extLst>
              <a:ext uri="{FF2B5EF4-FFF2-40B4-BE49-F238E27FC236}">
                <a16:creationId xmlns:a16="http://schemas.microsoft.com/office/drawing/2014/main" id="{A232D936-EF8B-414A-9DC0-7F6D937A88BF}"/>
              </a:ext>
            </a:extLst>
          </p:cNvPr>
          <p:cNvSpPr>
            <a:spLocks noGrp="1"/>
          </p:cNvSpPr>
          <p:nvPr>
            <p:ph idx="1"/>
          </p:nvPr>
        </p:nvSpPr>
        <p:spPr>
          <a:xfrm>
            <a:off x="1028700" y="1951037"/>
            <a:ext cx="10706100" cy="4373563"/>
          </a:xfrm>
        </p:spPr>
        <p:txBody>
          <a:bodyPr>
            <a:normAutofit/>
          </a:bodyPr>
          <a:lstStyle/>
          <a:p>
            <a:pPr marL="0" indent="0">
              <a:buNone/>
            </a:pPr>
            <a:r>
              <a:rPr lang="en-US" sz="2800"/>
              <a:t>Besides the 14 official exemptions from the standard process, the following transactions do not fall under the SLA:</a:t>
            </a:r>
          </a:p>
          <a:p>
            <a:pPr marL="514350" indent="-514350">
              <a:buFont typeface="+mj-lt"/>
              <a:buAutoNum type="arabicPeriod"/>
            </a:pPr>
            <a:r>
              <a:rPr lang="en-US" sz="2800" b="1"/>
              <a:t>Short-term leases</a:t>
            </a:r>
          </a:p>
          <a:p>
            <a:pPr marL="914400" lvl="1" indent="-514350"/>
            <a:r>
              <a:rPr lang="en-US" sz="2400"/>
              <a:t>Land leases for a term of less than five years </a:t>
            </a:r>
          </a:p>
          <a:p>
            <a:pPr marL="514350" indent="-514350">
              <a:buFont typeface="+mj-lt"/>
              <a:buAutoNum type="arabicPeriod"/>
            </a:pPr>
            <a:r>
              <a:rPr lang="en-US" sz="2800" b="1"/>
              <a:t>Leases that do not allow demolition or development of the property</a:t>
            </a:r>
            <a:endParaRPr lang="en-US" sz="2000" b="1"/>
          </a:p>
          <a:p>
            <a:pPr marL="0" indent="0">
              <a:buNone/>
            </a:pPr>
            <a:endParaRPr lang="en-US" sz="2800"/>
          </a:p>
          <a:p>
            <a:pPr marL="0" indent="0">
              <a:buNone/>
            </a:pPr>
            <a:r>
              <a:rPr lang="en-US" sz="2800"/>
              <a:t>Governing board does </a:t>
            </a:r>
            <a:r>
              <a:rPr lang="en-US" sz="2800" u="sng"/>
              <a:t>not</a:t>
            </a:r>
            <a:r>
              <a:rPr lang="en-US" sz="2800"/>
              <a:t> need to pass a resolution to declare land as surplus or exempt surplus in these cases</a:t>
            </a:r>
          </a:p>
        </p:txBody>
      </p:sp>
    </p:spTree>
    <p:extLst>
      <p:ext uri="{BB962C8B-B14F-4D97-AF65-F5344CB8AC3E}">
        <p14:creationId xmlns:p14="http://schemas.microsoft.com/office/powerpoint/2010/main" val="1803646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90BB-DCF9-48D2-B060-DF928AA7A0CC}"/>
              </a:ext>
            </a:extLst>
          </p:cNvPr>
          <p:cNvSpPr>
            <a:spLocks noGrp="1"/>
          </p:cNvSpPr>
          <p:nvPr>
            <p:ph type="title"/>
          </p:nvPr>
        </p:nvSpPr>
        <p:spPr>
          <a:xfrm>
            <a:off x="2032000" y="457200"/>
            <a:ext cx="9398000" cy="1066800"/>
          </a:xfrm>
        </p:spPr>
        <p:txBody>
          <a:bodyPr>
            <a:normAutofit/>
          </a:bodyPr>
          <a:lstStyle/>
          <a:p>
            <a:r>
              <a:rPr lang="en-US"/>
              <a:t>Tips and Best Practices for Local Agencies</a:t>
            </a:r>
          </a:p>
        </p:txBody>
      </p:sp>
      <p:graphicFrame>
        <p:nvGraphicFramePr>
          <p:cNvPr id="5" name="Diagram 4">
            <a:extLst>
              <a:ext uri="{FF2B5EF4-FFF2-40B4-BE49-F238E27FC236}">
                <a16:creationId xmlns:a16="http://schemas.microsoft.com/office/drawing/2014/main" id="{98D52B4F-5BE0-40AF-8220-FBABFC830C17}"/>
              </a:ext>
            </a:extLst>
          </p:cNvPr>
          <p:cNvGraphicFramePr/>
          <p:nvPr/>
        </p:nvGraphicFramePr>
        <p:xfrm>
          <a:off x="609600" y="1600200"/>
          <a:ext cx="10972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15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A802D0-427C-415A-A4A9-D05EE719CDF4}"/>
              </a:ext>
            </a:extLst>
          </p:cNvPr>
          <p:cNvSpPr>
            <a:spLocks noGrp="1"/>
          </p:cNvSpPr>
          <p:nvPr>
            <p:ph idx="1"/>
          </p:nvPr>
        </p:nvSpPr>
        <p:spPr>
          <a:xfrm>
            <a:off x="1219200" y="1752602"/>
            <a:ext cx="9855200" cy="4800598"/>
          </a:xfrm>
        </p:spPr>
        <p:txBody>
          <a:bodyPr vert="horz" lIns="0" tIns="0" rIns="0" bIns="0" rtlCol="0" anchor="t">
            <a:normAutofit/>
          </a:bodyPr>
          <a:lstStyle/>
          <a:p>
            <a:r>
              <a:rPr lang="en-US" sz="2800">
                <a:latin typeface="Arial"/>
                <a:cs typeface="Arial"/>
              </a:rPr>
              <a:t>Notice of Availability may include “reasonable conditions or restrictions.”</a:t>
            </a:r>
          </a:p>
          <a:p>
            <a:r>
              <a:rPr lang="en-US" sz="2800">
                <a:latin typeface="Arial"/>
                <a:cs typeface="Arial"/>
              </a:rPr>
              <a:t>If the local agency does not agree to price and terms with an entity, then it may dispose of the property outside of the SLA.</a:t>
            </a:r>
          </a:p>
          <a:p>
            <a:r>
              <a:rPr lang="en-US" sz="2800">
                <a:latin typeface="Arial"/>
                <a:cs typeface="Arial"/>
              </a:rPr>
              <a:t>Exemptions.</a:t>
            </a:r>
          </a:p>
          <a:p>
            <a:r>
              <a:rPr lang="en-US" sz="2800">
                <a:latin typeface="Arial"/>
                <a:cs typeface="Arial"/>
              </a:rPr>
              <a:t>Meeting affordability requirements through multiple buildings.</a:t>
            </a:r>
          </a:p>
          <a:p>
            <a:r>
              <a:rPr lang="en-US" sz="2800">
                <a:latin typeface="Arial"/>
                <a:cs typeface="Arial"/>
              </a:rPr>
              <a:t>HCD is available to walk through the options with local agencies.</a:t>
            </a:r>
          </a:p>
        </p:txBody>
      </p:sp>
      <p:sp>
        <p:nvSpPr>
          <p:cNvPr id="5" name="Title 4">
            <a:extLst>
              <a:ext uri="{FF2B5EF4-FFF2-40B4-BE49-F238E27FC236}">
                <a16:creationId xmlns:a16="http://schemas.microsoft.com/office/drawing/2014/main" id="{65799B56-1A65-40DB-9030-1DFC52F9B8F0}"/>
              </a:ext>
            </a:extLst>
          </p:cNvPr>
          <p:cNvSpPr>
            <a:spLocks noGrp="1"/>
          </p:cNvSpPr>
          <p:nvPr>
            <p:ph type="title"/>
          </p:nvPr>
        </p:nvSpPr>
        <p:spPr/>
        <p:txBody>
          <a:bodyPr/>
          <a:lstStyle/>
          <a:p>
            <a:r>
              <a:rPr lang="en-US"/>
              <a:t>Flexibility</a:t>
            </a:r>
          </a:p>
        </p:txBody>
      </p:sp>
    </p:spTree>
    <p:extLst>
      <p:ext uri="{BB962C8B-B14F-4D97-AF65-F5344CB8AC3E}">
        <p14:creationId xmlns:p14="http://schemas.microsoft.com/office/powerpoint/2010/main" val="4204575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70FA-5DC8-4949-B6BD-A67854C724B0}"/>
              </a:ext>
            </a:extLst>
          </p:cNvPr>
          <p:cNvSpPr>
            <a:spLocks noGrp="1"/>
          </p:cNvSpPr>
          <p:nvPr>
            <p:ph type="title"/>
          </p:nvPr>
        </p:nvSpPr>
        <p:spPr>
          <a:xfrm>
            <a:off x="1981200" y="457200"/>
            <a:ext cx="10210800" cy="1066800"/>
          </a:xfrm>
        </p:spPr>
        <p:txBody>
          <a:bodyPr>
            <a:noAutofit/>
          </a:bodyPr>
          <a:lstStyle/>
          <a:p>
            <a:r>
              <a:rPr lang="en-US"/>
              <a:t>How can HCD help? – Technical Assistance</a:t>
            </a:r>
          </a:p>
        </p:txBody>
      </p:sp>
      <p:sp>
        <p:nvSpPr>
          <p:cNvPr id="3" name="Content Placeholder 2">
            <a:extLst>
              <a:ext uri="{FF2B5EF4-FFF2-40B4-BE49-F238E27FC236}">
                <a16:creationId xmlns:a16="http://schemas.microsoft.com/office/drawing/2014/main" id="{3917C2F6-1F3E-4774-8DF6-A5772B1628B1}"/>
              </a:ext>
            </a:extLst>
          </p:cNvPr>
          <p:cNvSpPr>
            <a:spLocks noGrp="1"/>
          </p:cNvSpPr>
          <p:nvPr>
            <p:ph idx="1"/>
          </p:nvPr>
        </p:nvSpPr>
        <p:spPr>
          <a:xfrm>
            <a:off x="1219200" y="1752602"/>
            <a:ext cx="9855200" cy="4876798"/>
          </a:xfrm>
        </p:spPr>
        <p:txBody>
          <a:bodyPr>
            <a:normAutofit/>
          </a:bodyPr>
          <a:lstStyle/>
          <a:p>
            <a:pPr>
              <a:lnSpc>
                <a:spcPct val="110000"/>
              </a:lnSpc>
            </a:pPr>
            <a:r>
              <a:rPr lang="en-US" sz="2800"/>
              <a:t>HCD is committed to helping jurisdictions navigate this law:</a:t>
            </a:r>
          </a:p>
          <a:p>
            <a:pPr lvl="1">
              <a:lnSpc>
                <a:spcPct val="110000"/>
              </a:lnSpc>
            </a:pPr>
            <a:r>
              <a:rPr lang="en-US"/>
              <a:t>Assist with responding to questions</a:t>
            </a:r>
          </a:p>
          <a:p>
            <a:pPr lvl="1">
              <a:lnSpc>
                <a:spcPct val="110000"/>
              </a:lnSpc>
            </a:pPr>
            <a:r>
              <a:rPr lang="en-US"/>
              <a:t>Develop informational materials</a:t>
            </a:r>
          </a:p>
          <a:p>
            <a:pPr lvl="1">
              <a:lnSpc>
                <a:spcPct val="110000"/>
              </a:lnSpc>
            </a:pPr>
            <a:r>
              <a:rPr lang="en-US"/>
              <a:t>Provide legal analysis</a:t>
            </a:r>
          </a:p>
          <a:p>
            <a:pPr lvl="1">
              <a:lnSpc>
                <a:spcPct val="110000"/>
              </a:lnSpc>
            </a:pPr>
            <a:r>
              <a:rPr lang="en-US"/>
              <a:t>Provide trainings to “de-mystify” the SLA and proactively address stakeholder concerns</a:t>
            </a:r>
          </a:p>
          <a:p>
            <a:pPr>
              <a:lnSpc>
                <a:spcPct val="110000"/>
              </a:lnSpc>
            </a:pPr>
            <a:endParaRPr lang="en-US" sz="2800"/>
          </a:p>
        </p:txBody>
      </p:sp>
    </p:spTree>
    <p:extLst>
      <p:ext uri="{BB962C8B-B14F-4D97-AF65-F5344CB8AC3E}">
        <p14:creationId xmlns:p14="http://schemas.microsoft.com/office/powerpoint/2010/main" val="1525130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3802-257F-428D-BE83-20CB08C2DC71}"/>
              </a:ext>
            </a:extLst>
          </p:cNvPr>
          <p:cNvSpPr>
            <a:spLocks noGrp="1"/>
          </p:cNvSpPr>
          <p:nvPr>
            <p:ph type="title"/>
          </p:nvPr>
        </p:nvSpPr>
        <p:spPr/>
        <p:txBody>
          <a:bodyPr/>
          <a:lstStyle/>
          <a:p>
            <a:r>
              <a:rPr lang="en-US"/>
              <a:t>Updates and Resources Available</a:t>
            </a:r>
          </a:p>
        </p:txBody>
      </p:sp>
      <p:sp>
        <p:nvSpPr>
          <p:cNvPr id="3" name="Content Placeholder 2">
            <a:extLst>
              <a:ext uri="{FF2B5EF4-FFF2-40B4-BE49-F238E27FC236}">
                <a16:creationId xmlns:a16="http://schemas.microsoft.com/office/drawing/2014/main" id="{8EB4D145-1979-4ACD-809D-A68AA216957A}"/>
              </a:ext>
            </a:extLst>
          </p:cNvPr>
          <p:cNvSpPr>
            <a:spLocks noGrp="1"/>
          </p:cNvSpPr>
          <p:nvPr>
            <p:ph idx="1"/>
          </p:nvPr>
        </p:nvSpPr>
        <p:spPr>
          <a:xfrm>
            <a:off x="1219200" y="1752602"/>
            <a:ext cx="10058400" cy="4373563"/>
          </a:xfrm>
        </p:spPr>
        <p:txBody>
          <a:bodyPr>
            <a:normAutofit fontScale="92500" lnSpcReduction="20000"/>
          </a:bodyPr>
          <a:lstStyle/>
          <a:p>
            <a:pPr marL="0" indent="0">
              <a:buNone/>
            </a:pPr>
            <a:r>
              <a:rPr lang="en-US" sz="2800"/>
              <a:t>Our webpage hosts a variety of resources, reference materials, and templates that will help you navigate the SLA:</a:t>
            </a:r>
          </a:p>
          <a:p>
            <a:pPr lvl="1"/>
            <a:r>
              <a:rPr lang="en-US" sz="2400">
                <a:hlinkClick r:id="rId3"/>
              </a:rPr>
              <a:t>Guidelines</a:t>
            </a:r>
            <a:r>
              <a:rPr lang="en-US" sz="2400"/>
              <a:t> – </a:t>
            </a:r>
            <a:r>
              <a:rPr lang="en-US" sz="2400" b="1">
                <a:solidFill>
                  <a:srgbClr val="FF0000"/>
                </a:solidFill>
              </a:rPr>
              <a:t>Updated guidelines expected this year</a:t>
            </a:r>
          </a:p>
          <a:p>
            <a:pPr lvl="1"/>
            <a:r>
              <a:rPr lang="en-US" sz="2400">
                <a:hlinkClick r:id="rId4"/>
              </a:rPr>
              <a:t>SLA 101 PowerPoint</a:t>
            </a:r>
            <a:r>
              <a:rPr lang="en-US" sz="2400"/>
              <a:t>, </a:t>
            </a:r>
            <a:r>
              <a:rPr lang="en-US" sz="2400">
                <a:hlinkClick r:id="rId5"/>
              </a:rPr>
              <a:t>FAQs</a:t>
            </a:r>
            <a:r>
              <a:rPr lang="en-US" sz="2400"/>
              <a:t>, and </a:t>
            </a:r>
            <a:r>
              <a:rPr lang="en-US" sz="2400">
                <a:hlinkClick r:id="rId6"/>
              </a:rPr>
              <a:t>Exemption User Guide</a:t>
            </a:r>
            <a:endParaRPr lang="en-US" sz="2400"/>
          </a:p>
          <a:p>
            <a:pPr lvl="1"/>
            <a:r>
              <a:rPr lang="en-US" sz="2400"/>
              <a:t>Lists of </a:t>
            </a:r>
            <a:r>
              <a:rPr lang="en-US" sz="2400">
                <a:hlinkClick r:id="rId7"/>
              </a:rPr>
              <a:t>Notices of Availability Received </a:t>
            </a:r>
            <a:r>
              <a:rPr lang="en-US" sz="2400"/>
              <a:t>(w/map) and </a:t>
            </a:r>
            <a:r>
              <a:rPr lang="en-US" sz="2400">
                <a:hlinkClick r:id="rId8"/>
              </a:rPr>
              <a:t>Developers Interested in Surplus Property</a:t>
            </a:r>
            <a:endParaRPr lang="en-US" sz="2400"/>
          </a:p>
          <a:p>
            <a:pPr lvl="1"/>
            <a:r>
              <a:rPr lang="en-US" sz="2400"/>
              <a:t>Sample </a:t>
            </a:r>
            <a:r>
              <a:rPr lang="en-US" sz="2400">
                <a:hlinkClick r:id="rId9"/>
              </a:rPr>
              <a:t>Notice of Availability </a:t>
            </a:r>
            <a:r>
              <a:rPr lang="en-US" sz="2400"/>
              <a:t>and </a:t>
            </a:r>
            <a:r>
              <a:rPr lang="en-US" sz="2400">
                <a:hlinkClick r:id="rId10"/>
              </a:rPr>
              <a:t>Covenant/Deed Restriction</a:t>
            </a:r>
            <a:r>
              <a:rPr lang="en-US" sz="2400" u="sng">
                <a:hlinkClick r:id="rId10"/>
              </a:rPr>
              <a:t> </a:t>
            </a:r>
            <a:r>
              <a:rPr lang="en-US" sz="2400"/>
              <a:t>Forms</a:t>
            </a:r>
          </a:p>
          <a:p>
            <a:pPr lvl="1"/>
            <a:r>
              <a:rPr lang="en-US" sz="2400">
                <a:hlinkClick r:id="rId11"/>
              </a:rPr>
              <a:t>Compliance Self-Assessment </a:t>
            </a:r>
            <a:endParaRPr lang="en-US" sz="2400"/>
          </a:p>
          <a:p>
            <a:pPr marL="0" indent="0">
              <a:buNone/>
            </a:pPr>
            <a:endParaRPr lang="en-US" sz="2800" b="1"/>
          </a:p>
          <a:p>
            <a:pPr marL="0" indent="0">
              <a:buNone/>
            </a:pPr>
            <a:r>
              <a:rPr lang="en-US" sz="2800" b="1"/>
              <a:t>Contact us</a:t>
            </a:r>
          </a:p>
          <a:p>
            <a:pPr lvl="1"/>
            <a:r>
              <a:rPr lang="en-US" sz="2400"/>
              <a:t>For requests for technical assistance, email </a:t>
            </a:r>
            <a:r>
              <a:rPr lang="en-US" sz="2400">
                <a:hlinkClick r:id="rId12"/>
              </a:rPr>
              <a:t>publiclands@hcd.ca.gov</a:t>
            </a:r>
            <a:endParaRPr lang="en-US" sz="2400"/>
          </a:p>
          <a:p>
            <a:pPr lvl="1"/>
            <a:r>
              <a:rPr lang="en-US" sz="2400"/>
              <a:t>To report potential violations, email </a:t>
            </a:r>
            <a:r>
              <a:rPr lang="en-US" sz="2400">
                <a:hlinkClick r:id="rId13"/>
              </a:rPr>
              <a:t>compliancereview@hcd.ca.gov</a:t>
            </a:r>
            <a:r>
              <a:rPr lang="en-US" sz="2400"/>
              <a:t> </a:t>
            </a:r>
          </a:p>
          <a:p>
            <a:pPr marL="0" indent="0">
              <a:buNone/>
            </a:pPr>
            <a:endParaRPr lang="en-US" sz="2800" b="1"/>
          </a:p>
          <a:p>
            <a:endParaRPr lang="en-US" sz="2800"/>
          </a:p>
        </p:txBody>
      </p:sp>
    </p:spTree>
    <p:extLst>
      <p:ext uri="{BB962C8B-B14F-4D97-AF65-F5344CB8AC3E}">
        <p14:creationId xmlns:p14="http://schemas.microsoft.com/office/powerpoint/2010/main" val="1635946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3DB79B-FE05-4ED6-936B-10C78FDDE999}"/>
              </a:ext>
            </a:extLst>
          </p:cNvPr>
          <p:cNvSpPr>
            <a:spLocks noGrp="1"/>
          </p:cNvSpPr>
          <p:nvPr>
            <p:ph type="title"/>
          </p:nvPr>
        </p:nvSpPr>
        <p:spPr>
          <a:xfrm>
            <a:off x="0" y="2667000"/>
            <a:ext cx="12192000" cy="1066800"/>
          </a:xfrm>
        </p:spPr>
        <p:txBody>
          <a:bodyPr>
            <a:normAutofit/>
          </a:bodyPr>
          <a:lstStyle/>
          <a:p>
            <a:pPr algn="ctr"/>
            <a:r>
              <a:rPr lang="en-US"/>
              <a:t>Thank You! </a:t>
            </a:r>
          </a:p>
        </p:txBody>
      </p:sp>
    </p:spTree>
    <p:extLst>
      <p:ext uri="{BB962C8B-B14F-4D97-AF65-F5344CB8AC3E}">
        <p14:creationId xmlns:p14="http://schemas.microsoft.com/office/powerpoint/2010/main" val="727845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Urbanization? - WorldAtlas.com">
            <a:extLst>
              <a:ext uri="{FF2B5EF4-FFF2-40B4-BE49-F238E27FC236}">
                <a16:creationId xmlns:a16="http://schemas.microsoft.com/office/drawing/2014/main" id="{03BC461D-364B-46AF-B23D-96F6EF032CEA}"/>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b="3717"/>
          <a:stretch/>
        </p:blipFill>
        <p:spPr bwMode="auto">
          <a:xfrm>
            <a:off x="0" y="1"/>
            <a:ext cx="1220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3B9ECB7-24E4-48C2-9094-32E53975DA18}"/>
              </a:ext>
            </a:extLst>
          </p:cNvPr>
          <p:cNvSpPr/>
          <p:nvPr/>
        </p:nvSpPr>
        <p:spPr>
          <a:xfrm>
            <a:off x="0" y="4411980"/>
            <a:ext cx="12205558" cy="1338334"/>
          </a:xfrm>
          <a:prstGeom prst="rect">
            <a:avLst/>
          </a:prstGeom>
          <a:solidFill>
            <a:schemeClr val="bg1">
              <a:alpha val="5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AE8542-84DB-4694-8290-72932BAE7DB9}"/>
              </a:ext>
            </a:extLst>
          </p:cNvPr>
          <p:cNvSpPr txBox="1"/>
          <p:nvPr/>
        </p:nvSpPr>
        <p:spPr>
          <a:xfrm>
            <a:off x="37069" y="4768034"/>
            <a:ext cx="12060900"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a:ln>
                  <a:solidFill>
                    <a:prstClr val="black"/>
                  </a:solidFill>
                </a:ln>
                <a:solidFill>
                  <a:srgbClr val="172974"/>
                </a:solidFill>
                <a:effectLst>
                  <a:outerShdw blurRad="38100" dist="38100" dir="2700000" algn="tl">
                    <a:srgbClr val="000000">
                      <a:alpha val="43137"/>
                    </a:srgbClr>
                  </a:outerShdw>
                </a:effectLst>
                <a:highlight>
                  <a:srgbClr val="FFFF00"/>
                </a:highlight>
                <a:uLnTx/>
                <a:uFillTx/>
                <a:latin typeface="Calibri Light" panose="020F0302020204030204"/>
                <a:ea typeface="+mn-ea"/>
                <a:cs typeface="+mn-cs"/>
              </a:rPr>
              <a:t>Public Agency Perspective – Stephen White</a:t>
            </a:r>
            <a:endParaRPr kumimoji="0" lang="en-US" sz="3600" b="0" i="1" u="none" strike="noStrike" kern="1200" cap="none" spc="-100" normalizeH="0" baseline="0" noProof="0">
              <a:ln>
                <a:solidFill>
                  <a:prstClr val="black"/>
                </a:solidFill>
              </a:ln>
              <a:solidFill>
                <a:srgbClr val="172974"/>
              </a:solidFill>
              <a:effectLst>
                <a:outerShdw blurRad="38100" dist="38100" dir="2700000" algn="tl">
                  <a:srgbClr val="000000">
                    <a:alpha val="43137"/>
                  </a:srgbClr>
                </a:outerShdw>
              </a:effectLst>
              <a:highlight>
                <a:srgbClr val="FFFF00"/>
              </a:highlight>
              <a:uLnTx/>
              <a:uFillTx/>
              <a:latin typeface="Calibri Light" panose="020F0302020204030204"/>
              <a:ea typeface="+mn-ea"/>
              <a:cs typeface="+mn-cs"/>
            </a:endParaRPr>
          </a:p>
        </p:txBody>
      </p:sp>
    </p:spTree>
    <p:extLst>
      <p:ext uri="{BB962C8B-B14F-4D97-AF65-F5344CB8AC3E}">
        <p14:creationId xmlns:p14="http://schemas.microsoft.com/office/powerpoint/2010/main" val="3423739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Urbanization? - WorldAtlas.com">
            <a:extLst>
              <a:ext uri="{FF2B5EF4-FFF2-40B4-BE49-F238E27FC236}">
                <a16:creationId xmlns:a16="http://schemas.microsoft.com/office/drawing/2014/main" id="{03BC461D-364B-46AF-B23D-96F6EF032CEA}"/>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b="3717"/>
          <a:stretch/>
        </p:blipFill>
        <p:spPr bwMode="auto">
          <a:xfrm>
            <a:off x="0" y="1"/>
            <a:ext cx="1220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3B9ECB7-24E4-48C2-9094-32E53975DA18}"/>
              </a:ext>
            </a:extLst>
          </p:cNvPr>
          <p:cNvSpPr/>
          <p:nvPr/>
        </p:nvSpPr>
        <p:spPr>
          <a:xfrm>
            <a:off x="0" y="4411980"/>
            <a:ext cx="12205558" cy="1338334"/>
          </a:xfrm>
          <a:prstGeom prst="rect">
            <a:avLst/>
          </a:prstGeom>
          <a:solidFill>
            <a:schemeClr val="bg1">
              <a:alpha val="5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AE8542-84DB-4694-8290-72932BAE7DB9}"/>
              </a:ext>
            </a:extLst>
          </p:cNvPr>
          <p:cNvSpPr txBox="1"/>
          <p:nvPr/>
        </p:nvSpPr>
        <p:spPr>
          <a:xfrm>
            <a:off x="-1" y="4768034"/>
            <a:ext cx="12097969"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a:ln>
                  <a:solidFill>
                    <a:prstClr val="black"/>
                  </a:solidFill>
                </a:ln>
                <a:solidFill>
                  <a:srgbClr val="172974"/>
                </a:solidFill>
                <a:effectLst>
                  <a:outerShdw blurRad="38100" dist="38100" dir="2700000" algn="tl">
                    <a:srgbClr val="000000">
                      <a:alpha val="43137"/>
                    </a:srgbClr>
                  </a:outerShdw>
                </a:effectLst>
                <a:uLnTx/>
                <a:uFillTx/>
                <a:latin typeface="Calibri Light" panose="020F0302020204030204"/>
                <a:ea typeface="+mn-ea"/>
                <a:cs typeface="+mn-cs"/>
              </a:rPr>
              <a:t>SLA Key Compliance Aspects and Processes – Matthew Cody</a:t>
            </a:r>
            <a:endParaRPr kumimoji="0" lang="en-US" sz="3600" b="0" i="1" u="none" strike="noStrike" kern="1200" cap="none" spc="-100" normalizeH="0" baseline="0" noProof="0">
              <a:ln>
                <a:solidFill>
                  <a:prstClr val="black"/>
                </a:solidFill>
              </a:ln>
              <a:solidFill>
                <a:srgbClr val="172974">
                  <a:lumMod val="50000"/>
                </a:srgbClr>
              </a:solidFill>
              <a:effectLst>
                <a:outerShdw blurRad="38100" dist="38100" dir="2700000" algn="tl">
                  <a:srgbClr val="000000">
                    <a:alpha val="43137"/>
                  </a:srgbClr>
                </a:outerShdw>
              </a:effectLst>
              <a:uLnTx/>
              <a:uFillTx/>
              <a:latin typeface="Calibri Light" panose="020F03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E54D8805-2EAE-4F3A-9DF9-F8C0728CB084}"/>
              </a:ext>
            </a:extLst>
          </p:cNvPr>
          <p:cNvPicPr>
            <a:picLocks noChangeAspect="1"/>
          </p:cNvPicPr>
          <p:nvPr/>
        </p:nvPicPr>
        <p:blipFill rotWithShape="1">
          <a:blip r:embed="rId5">
            <a:extLst>
              <a:ext uri="{28A0092B-C50C-407E-A947-70E740481C1C}">
                <a14:useLocalDpi xmlns:a14="http://schemas.microsoft.com/office/drawing/2010/main" val="0"/>
              </a:ext>
            </a:extLst>
          </a:blip>
          <a:srcRect r="47153" b="12386"/>
          <a:stretch/>
        </p:blipFill>
        <p:spPr>
          <a:xfrm>
            <a:off x="11232963" y="4714093"/>
            <a:ext cx="865006" cy="734108"/>
          </a:xfrm>
          <a:prstGeom prst="rect">
            <a:avLst/>
          </a:prstGeom>
        </p:spPr>
      </p:pic>
    </p:spTree>
    <p:extLst>
      <p:ext uri="{BB962C8B-B14F-4D97-AF65-F5344CB8AC3E}">
        <p14:creationId xmlns:p14="http://schemas.microsoft.com/office/powerpoint/2010/main" val="243256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EA48-172F-E844-A029-C18EE7DE7D7F}"/>
              </a:ext>
            </a:extLst>
          </p:cNvPr>
          <p:cNvSpPr>
            <a:spLocks noGrp="1"/>
          </p:cNvSpPr>
          <p:nvPr>
            <p:ph type="ctrTitle"/>
          </p:nvPr>
        </p:nvSpPr>
        <p:spPr/>
        <p:txBody>
          <a:bodyPr>
            <a:normAutofit fontScale="90000"/>
          </a:bodyPr>
          <a:lstStyle/>
          <a:p>
            <a:r>
              <a:rPr lang="en-US"/>
              <a:t>Key Compliance Aspects and Processes</a:t>
            </a:r>
          </a:p>
        </p:txBody>
      </p:sp>
      <p:sp>
        <p:nvSpPr>
          <p:cNvPr id="4" name="Text Placeholder 3">
            <a:extLst>
              <a:ext uri="{FF2B5EF4-FFF2-40B4-BE49-F238E27FC236}">
                <a16:creationId xmlns:a16="http://schemas.microsoft.com/office/drawing/2014/main" id="{1273B366-46F9-8F40-BA5B-25927A5A7CBE}"/>
              </a:ext>
            </a:extLst>
          </p:cNvPr>
          <p:cNvSpPr>
            <a:spLocks noGrp="1"/>
          </p:cNvSpPr>
          <p:nvPr>
            <p:ph type="body" sz="quarter" idx="11"/>
          </p:nvPr>
        </p:nvSpPr>
        <p:spPr/>
        <p:txBody>
          <a:bodyPr/>
          <a:lstStyle/>
          <a:p>
            <a:r>
              <a:rPr lang="en-US"/>
              <a:t>MUNICIPAL LAW</a:t>
            </a:r>
          </a:p>
        </p:txBody>
      </p:sp>
    </p:spTree>
    <p:extLst>
      <p:ext uri="{BB962C8B-B14F-4D97-AF65-F5344CB8AC3E}">
        <p14:creationId xmlns:p14="http://schemas.microsoft.com/office/powerpoint/2010/main" val="2820646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Urbanization? - WorldAtlas.com">
            <a:extLst>
              <a:ext uri="{FF2B5EF4-FFF2-40B4-BE49-F238E27FC236}">
                <a16:creationId xmlns:a16="http://schemas.microsoft.com/office/drawing/2014/main" id="{03BC461D-364B-46AF-B23D-96F6EF032CEA}"/>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b="3717"/>
          <a:stretch/>
        </p:blipFill>
        <p:spPr bwMode="auto">
          <a:xfrm>
            <a:off x="0" y="1"/>
            <a:ext cx="1220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3B9ECB7-24E4-48C2-9094-32E53975DA18}"/>
              </a:ext>
            </a:extLst>
          </p:cNvPr>
          <p:cNvSpPr/>
          <p:nvPr/>
        </p:nvSpPr>
        <p:spPr>
          <a:xfrm>
            <a:off x="0" y="4411980"/>
            <a:ext cx="12205558" cy="1338334"/>
          </a:xfrm>
          <a:prstGeom prst="rect">
            <a:avLst/>
          </a:prstGeom>
          <a:solidFill>
            <a:schemeClr val="bg1">
              <a:alpha val="5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AE8542-84DB-4694-8290-72932BAE7DB9}"/>
              </a:ext>
            </a:extLst>
          </p:cNvPr>
          <p:cNvSpPr txBox="1"/>
          <p:nvPr/>
        </p:nvSpPr>
        <p:spPr>
          <a:xfrm>
            <a:off x="-1" y="4768034"/>
            <a:ext cx="12097969"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a:ln>
                  <a:solidFill>
                    <a:prstClr val="black"/>
                  </a:solidFill>
                </a:ln>
                <a:solidFill>
                  <a:srgbClr val="172974"/>
                </a:solidFill>
                <a:effectLst>
                  <a:outerShdw blurRad="38100" dist="38100" dir="2700000" algn="tl">
                    <a:srgbClr val="000000">
                      <a:alpha val="43137"/>
                    </a:srgbClr>
                  </a:outerShdw>
                </a:effectLst>
                <a:uLnTx/>
                <a:uFillTx/>
                <a:latin typeface="Calibri Light" panose="020F0302020204030204"/>
                <a:ea typeface="+mn-ea"/>
                <a:cs typeface="+mn-cs"/>
              </a:rPr>
              <a:t>Overview &amp; Trends – Larry Kosmont</a:t>
            </a:r>
            <a:endParaRPr kumimoji="0" lang="en-US" sz="3600" b="0" i="1" u="none" strike="noStrike" kern="1200" cap="none" spc="-100" normalizeH="0" baseline="0" noProof="0">
              <a:ln>
                <a:solidFill>
                  <a:prstClr val="black"/>
                </a:solidFill>
              </a:ln>
              <a:solidFill>
                <a:srgbClr val="172974"/>
              </a:solidFill>
              <a:effectLst>
                <a:outerShdw blurRad="38100" dist="38100" dir="2700000" algn="tl">
                  <a:srgbClr val="000000">
                    <a:alpha val="43137"/>
                  </a:srgbClr>
                </a:outerShdw>
              </a:effectLst>
              <a:uLnTx/>
              <a:uFillTx/>
              <a:latin typeface="Calibri Light" panose="020F03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E54D8805-2EAE-4F3A-9DF9-F8C0728CB084}"/>
              </a:ext>
            </a:extLst>
          </p:cNvPr>
          <p:cNvPicPr>
            <a:picLocks noChangeAspect="1"/>
          </p:cNvPicPr>
          <p:nvPr/>
        </p:nvPicPr>
        <p:blipFill rotWithShape="1">
          <a:blip r:embed="rId5">
            <a:extLst>
              <a:ext uri="{28A0092B-C50C-407E-A947-70E740481C1C}">
                <a14:useLocalDpi xmlns:a14="http://schemas.microsoft.com/office/drawing/2010/main" val="0"/>
              </a:ext>
            </a:extLst>
          </a:blip>
          <a:srcRect r="47153" b="12386"/>
          <a:stretch/>
        </p:blipFill>
        <p:spPr>
          <a:xfrm>
            <a:off x="11232963" y="4714093"/>
            <a:ext cx="865006" cy="734108"/>
          </a:xfrm>
          <a:prstGeom prst="rect">
            <a:avLst/>
          </a:prstGeom>
        </p:spPr>
      </p:pic>
    </p:spTree>
    <p:extLst>
      <p:ext uri="{BB962C8B-B14F-4D97-AF65-F5344CB8AC3E}">
        <p14:creationId xmlns:p14="http://schemas.microsoft.com/office/powerpoint/2010/main" val="3215011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a:t>Questions we’ve been hearing</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normAutofit/>
          </a:bodyPr>
          <a:lstStyle/>
          <a:p>
            <a:r>
              <a:rPr lang="en-US"/>
              <a:t>What if I declared the property surplus ages ago? </a:t>
            </a:r>
          </a:p>
          <a:p>
            <a:r>
              <a:rPr lang="en-US"/>
              <a:t>Any tips for my Notice of Availability</a:t>
            </a:r>
          </a:p>
          <a:p>
            <a:r>
              <a:rPr lang="en-US"/>
              <a:t>When negotiating, what latitude does a public agency have?</a:t>
            </a:r>
          </a:p>
          <a:p>
            <a:r>
              <a:rPr lang="en-US"/>
              <a:t>What other laws do I need to think about?</a:t>
            </a:r>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601523-002C-46E0-8B1B-541C1AE81B0D}" type="slidenum">
              <a:rPr kumimoji="0" lang="en-US" sz="1100" b="0" i="0" u="none" strike="noStrike" kern="1200" cap="none" spc="0" normalizeH="0" baseline="0" noProof="0" smtClean="0">
                <a:ln>
                  <a:noFill/>
                </a:ln>
                <a:solidFill>
                  <a:srgbClr val="004473"/>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a:ln>
                <a:noFill/>
              </a:ln>
              <a:solidFill>
                <a:srgbClr val="00447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3287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a:t>Property declared surplus pre-AB 1486</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normAutofit fontScale="85000" lnSpcReduction="20000"/>
          </a:bodyPr>
          <a:lstStyle/>
          <a:p>
            <a:r>
              <a:rPr lang="en-US"/>
              <a:t>Did you comply with the SLA that was in place at the time you declared it surplus? </a:t>
            </a:r>
          </a:p>
          <a:p>
            <a:pPr lvl="1"/>
            <a:r>
              <a:rPr lang="en-US"/>
              <a:t>Yes</a:t>
            </a:r>
          </a:p>
          <a:p>
            <a:pPr lvl="2"/>
            <a:r>
              <a:rPr lang="en-US"/>
              <a:t>you don’t need to declare it surplus again and go through the </a:t>
            </a:r>
            <a:r>
              <a:rPr lang="en-US" err="1"/>
              <a:t>NOA</a:t>
            </a:r>
            <a:r>
              <a:rPr lang="en-US"/>
              <a:t> process</a:t>
            </a:r>
          </a:p>
          <a:p>
            <a:pPr lvl="2"/>
            <a:r>
              <a:rPr lang="en-US"/>
              <a:t>You will need to record the restrictive covenant against the property</a:t>
            </a:r>
          </a:p>
          <a:p>
            <a:pPr lvl="1"/>
            <a:r>
              <a:rPr lang="en-US"/>
              <a:t>No (declared it surplus but never issued the </a:t>
            </a:r>
            <a:r>
              <a:rPr lang="en-US" err="1"/>
              <a:t>NOA</a:t>
            </a:r>
            <a:r>
              <a:rPr lang="en-US"/>
              <a:t>)</a:t>
            </a:r>
          </a:p>
          <a:p>
            <a:pPr lvl="2"/>
            <a:r>
              <a:rPr lang="en-US"/>
              <a:t>You will need to go through the </a:t>
            </a:r>
            <a:r>
              <a:rPr lang="en-US" err="1"/>
              <a:t>NOA</a:t>
            </a:r>
            <a:r>
              <a:rPr lang="en-US"/>
              <a:t> process</a:t>
            </a:r>
          </a:p>
          <a:p>
            <a:r>
              <a:rPr lang="en-US"/>
              <a:t>Tips</a:t>
            </a:r>
          </a:p>
          <a:p>
            <a:pPr lvl="1"/>
            <a:r>
              <a:rPr lang="en-US"/>
              <a:t>Find your staff report, notice of availability or any evidence of negotiations</a:t>
            </a:r>
          </a:p>
          <a:p>
            <a:pPr lvl="1"/>
            <a:r>
              <a:rPr lang="en-US"/>
              <a:t>Submit all the documentation you have to HCD to  demonstrate compliance with the SLA at the time you declared it surplus</a:t>
            </a:r>
          </a:p>
          <a:p>
            <a:pPr lvl="1"/>
            <a:endParaRPr lang="en-US"/>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601523-002C-46E0-8B1B-541C1AE81B0D}" type="slidenum">
              <a:rPr kumimoji="0" lang="en-US" sz="1100" b="0" i="0" u="none" strike="noStrike" kern="1200" cap="none" spc="0" normalizeH="0" baseline="0" noProof="0" smtClean="0">
                <a:ln>
                  <a:noFill/>
                </a:ln>
                <a:solidFill>
                  <a:srgbClr val="004473"/>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srgbClr val="004473"/>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3474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a:t>Notice of Availability</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normAutofit fontScale="85000" lnSpcReduction="10000"/>
          </a:bodyPr>
          <a:lstStyle/>
          <a:p>
            <a:r>
              <a:rPr lang="en-US"/>
              <a:t>Accurately describe the property</a:t>
            </a:r>
          </a:p>
          <a:p>
            <a:pPr lvl="1"/>
            <a:r>
              <a:rPr lang="en-US"/>
              <a:t>Describe all its warts and limitations</a:t>
            </a:r>
          </a:p>
          <a:p>
            <a:r>
              <a:rPr lang="en-US"/>
              <a:t>Identify the Public Agency’s desires for the property</a:t>
            </a:r>
          </a:p>
          <a:p>
            <a:pPr lvl="1"/>
            <a:r>
              <a:rPr lang="en-US"/>
              <a:t>If  you want a mixed use project, say so.</a:t>
            </a:r>
          </a:p>
          <a:p>
            <a:r>
              <a:rPr lang="en-US"/>
              <a:t>Identify what you want in the developer’s responsive notice of interest</a:t>
            </a:r>
          </a:p>
          <a:p>
            <a:pPr lvl="1"/>
            <a:r>
              <a:rPr lang="en-US"/>
              <a:t>You can’t weigh proposals if all you get is “yes, I’m interested” from the developer</a:t>
            </a:r>
          </a:p>
          <a:p>
            <a:pPr lvl="1"/>
            <a:r>
              <a:rPr lang="en-US"/>
              <a:t>Ask for a description of what they will build. Number of units? Mixed use? Affordability levels?</a:t>
            </a:r>
          </a:p>
          <a:p>
            <a:pPr lvl="1"/>
            <a:r>
              <a:rPr lang="en-US"/>
              <a:t>You cannot determine order of priority without some details</a:t>
            </a:r>
          </a:p>
          <a:p>
            <a:pPr lvl="1"/>
            <a:r>
              <a:rPr lang="en-US"/>
              <a:t>Incomplete responses burn up negotiation time (90 days required)</a:t>
            </a:r>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601523-002C-46E0-8B1B-541C1AE81B0D}" type="slidenum">
              <a:rPr kumimoji="0" lang="en-US" sz="1100" b="0" i="0" u="none" strike="noStrike" kern="1200" cap="none" spc="0" normalizeH="0" baseline="0" noProof="0" smtClean="0">
                <a:ln>
                  <a:noFill/>
                </a:ln>
                <a:solidFill>
                  <a:srgbClr val="004473"/>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00447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9891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a:t>Negotiation Latitude</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a:xfrm>
            <a:off x="458821" y="1724486"/>
            <a:ext cx="11467289" cy="4058343"/>
          </a:xfrm>
        </p:spPr>
        <p:txBody>
          <a:bodyPr>
            <a:normAutofit lnSpcReduction="10000"/>
          </a:bodyPr>
          <a:lstStyle/>
          <a:p>
            <a:r>
              <a:rPr lang="en-US"/>
              <a:t>What is “good faith negotiation?”</a:t>
            </a:r>
          </a:p>
          <a:p>
            <a:pPr lvl="1"/>
            <a:r>
              <a:rPr lang="en-US"/>
              <a:t>Public Agency can’t disallow residential use as a condition of disposal</a:t>
            </a:r>
          </a:p>
          <a:p>
            <a:pPr lvl="1"/>
            <a:r>
              <a:rPr lang="en-US"/>
              <a:t>Public Agency can’t reduce the number of units or max lot coverage below what is allowed by zoning or GP requirements</a:t>
            </a:r>
          </a:p>
          <a:p>
            <a:pPr lvl="1"/>
            <a:r>
              <a:rPr lang="en-US"/>
              <a:t>Public Agency can’t apply design </a:t>
            </a:r>
            <a:r>
              <a:rPr lang="en-US" err="1"/>
              <a:t>stds</a:t>
            </a:r>
            <a:r>
              <a:rPr lang="en-US"/>
              <a:t> or arch requirements that substantially effect the viability or affordability of the housing development</a:t>
            </a:r>
          </a:p>
          <a:p>
            <a:r>
              <a:rPr lang="en-US"/>
              <a:t>Public Agency DOES NOT have to sell at below fair market value</a:t>
            </a:r>
          </a:p>
          <a:p>
            <a:r>
              <a:rPr lang="en-US"/>
              <a:t>Public Agency MAY limit residential use or density if specific findings can be made</a:t>
            </a:r>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601523-002C-46E0-8B1B-541C1AE81B0D}" type="slidenum">
              <a:rPr kumimoji="0" lang="en-US" sz="1100" b="0" i="0" u="none" strike="noStrike" kern="1200" cap="none" spc="0" normalizeH="0" baseline="0" noProof="0" smtClean="0">
                <a:ln>
                  <a:noFill/>
                </a:ln>
                <a:solidFill>
                  <a:srgbClr val="004473"/>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004473"/>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1045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a:t>Ending Negotiations</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normAutofit/>
          </a:bodyPr>
          <a:lstStyle/>
          <a:p>
            <a:r>
              <a:rPr lang="en-US"/>
              <a:t>Grounds to reject an offer:</a:t>
            </a:r>
          </a:p>
          <a:p>
            <a:pPr lvl="1"/>
            <a:r>
              <a:rPr lang="en-US"/>
              <a:t>If the Public Agency and buyer can’t agree on a sales price or lease terms</a:t>
            </a:r>
          </a:p>
          <a:p>
            <a:pPr lvl="1"/>
            <a:r>
              <a:rPr lang="en-US"/>
              <a:t>When the Public Agency is giving priority to a competing offer that includes a greater number of affordable units, or if there is a tie in the number of units, then lowest average level of affordability</a:t>
            </a:r>
          </a:p>
          <a:p>
            <a:pPr lvl="1"/>
            <a:r>
              <a:rPr lang="en-US"/>
              <a:t>When the developer is not responsive to the Public Agency’s reasonable conditions or restrictions as described in the NOA</a:t>
            </a:r>
          </a:p>
          <a:p>
            <a:pPr marL="457200" lvl="1" indent="0">
              <a:buNone/>
            </a:pPr>
            <a:endParaRPr lang="en-US"/>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601523-002C-46E0-8B1B-541C1AE81B0D}" type="slidenum">
              <a:rPr kumimoji="0" lang="en-US" sz="1100" b="0" i="0" u="none" strike="noStrike" kern="1200" cap="none" spc="0" normalizeH="0" baseline="0" noProof="0" smtClean="0">
                <a:ln>
                  <a:noFill/>
                </a:ln>
                <a:solidFill>
                  <a:srgbClr val="004473"/>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a:ln>
                <a:noFill/>
              </a:ln>
              <a:solidFill>
                <a:srgbClr val="00447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1444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a:t>What else do I need to think about?</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normAutofit fontScale="77500" lnSpcReduction="20000"/>
          </a:bodyPr>
          <a:lstStyle/>
          <a:p>
            <a:r>
              <a:rPr lang="en-US"/>
              <a:t>CEQA</a:t>
            </a:r>
          </a:p>
          <a:p>
            <a:pPr lvl="1"/>
            <a:r>
              <a:rPr lang="en-US"/>
              <a:t>There is a CEQA exemption for selling surplus land but it doesn’t apply if selling for a specific project.</a:t>
            </a:r>
          </a:p>
          <a:p>
            <a:r>
              <a:rPr lang="en-US"/>
              <a:t>Relocation</a:t>
            </a:r>
          </a:p>
          <a:p>
            <a:pPr lvl="1"/>
            <a:r>
              <a:rPr lang="en-US"/>
              <a:t>Is the property occupied? You may need to pay relocation expenses</a:t>
            </a:r>
          </a:p>
          <a:p>
            <a:r>
              <a:rPr lang="en-US"/>
              <a:t>Prevailing wages</a:t>
            </a:r>
          </a:p>
          <a:p>
            <a:pPr lvl="1"/>
            <a:r>
              <a:rPr lang="en-US"/>
              <a:t>Selling below market?</a:t>
            </a:r>
          </a:p>
          <a:p>
            <a:pPr lvl="1"/>
            <a:r>
              <a:rPr lang="en-US"/>
              <a:t>Developer funding sources?</a:t>
            </a:r>
          </a:p>
          <a:p>
            <a:r>
              <a:rPr lang="en-US"/>
              <a:t>SB 330/SB 35/Density Bonus </a:t>
            </a:r>
          </a:p>
          <a:p>
            <a:pPr lvl="1"/>
            <a:r>
              <a:rPr lang="en-US"/>
              <a:t>Projects developed on surplus land can take advantage of other laws designed to facility housing development</a:t>
            </a:r>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601523-002C-46E0-8B1B-541C1AE81B0D}" type="slidenum">
              <a:rPr kumimoji="0" lang="en-US" sz="1100" b="0" i="0" u="none" strike="noStrike" kern="1200" cap="none" spc="0" normalizeH="0" baseline="0" noProof="0" smtClean="0">
                <a:ln>
                  <a:noFill/>
                </a:ln>
                <a:solidFill>
                  <a:srgbClr val="004473"/>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00447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1532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a:t>What else do I need to think about?</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normAutofit fontScale="62500" lnSpcReduction="20000"/>
          </a:bodyPr>
          <a:lstStyle/>
          <a:p>
            <a:r>
              <a:rPr lang="en-US"/>
              <a:t>Exemptions – Due Diligence and HCD Consultation</a:t>
            </a:r>
          </a:p>
          <a:p>
            <a:r>
              <a:rPr lang="en-US"/>
              <a:t>Annual Inventory</a:t>
            </a:r>
          </a:p>
          <a:p>
            <a:pPr lvl="1"/>
            <a:r>
              <a:rPr lang="en-US"/>
              <a:t>Cities/counties must prepare by 12/31 each year an inventory of </a:t>
            </a:r>
            <a:r>
              <a:rPr lang="en-US" u="sng"/>
              <a:t>surplus land </a:t>
            </a:r>
            <a:r>
              <a:rPr lang="en-US"/>
              <a:t>and </a:t>
            </a:r>
            <a:r>
              <a:rPr lang="en-US" u="sng"/>
              <a:t>all land in excess of cities/counties foreseeable needs</a:t>
            </a:r>
          </a:p>
          <a:p>
            <a:pPr lvl="2"/>
            <a:r>
              <a:rPr lang="en-US"/>
              <a:t>Surplus land : land no longer necessary for agency use and has been declared surplus</a:t>
            </a:r>
          </a:p>
          <a:p>
            <a:pPr lvl="2"/>
            <a:r>
              <a:rPr lang="en-US"/>
              <a:t>Excess land: land that is beyond an agency’s foreseeable needs but has not been declared surplus yet</a:t>
            </a:r>
          </a:p>
          <a:p>
            <a:pPr lvl="2"/>
            <a:r>
              <a:rPr lang="en-US"/>
              <a:t>Available to anyone who requests it and submitted to HCD by 4/1 each year as part of the HE annual progress report</a:t>
            </a:r>
          </a:p>
          <a:p>
            <a:pPr lvl="1"/>
            <a:r>
              <a:rPr lang="en-US"/>
              <a:t>Inventory details</a:t>
            </a:r>
          </a:p>
          <a:p>
            <a:pPr lvl="2"/>
            <a:r>
              <a:rPr lang="en-US"/>
              <a:t>Address or location information </a:t>
            </a:r>
          </a:p>
          <a:p>
            <a:pPr lvl="2"/>
            <a:r>
              <a:rPr lang="en-US"/>
              <a:t>APN</a:t>
            </a:r>
          </a:p>
          <a:p>
            <a:pPr lvl="2"/>
            <a:r>
              <a:rPr lang="en-US"/>
              <a:t>Existing use</a:t>
            </a:r>
          </a:p>
          <a:p>
            <a:pPr lvl="2"/>
            <a:r>
              <a:rPr lang="en-US"/>
              <a:t>Whether site is surplus or excess</a:t>
            </a:r>
          </a:p>
          <a:p>
            <a:pPr lvl="2"/>
            <a:r>
              <a:rPr lang="en-US"/>
              <a:t>Size in acres</a:t>
            </a:r>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601523-002C-46E0-8B1B-541C1AE81B0D}" type="slidenum">
              <a:rPr kumimoji="0" lang="en-US" sz="1100" b="0" i="0" u="none" strike="noStrike" kern="1200" cap="none" spc="0" normalizeH="0" baseline="0" noProof="0" smtClean="0">
                <a:ln>
                  <a:noFill/>
                </a:ln>
                <a:solidFill>
                  <a:srgbClr val="004473"/>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a:ln>
                <a:noFill/>
              </a:ln>
              <a:solidFill>
                <a:srgbClr val="004473"/>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6786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8042-9B8C-8447-8196-E5247A04A777}"/>
              </a:ext>
            </a:extLst>
          </p:cNvPr>
          <p:cNvSpPr>
            <a:spLocks noGrp="1"/>
          </p:cNvSpPr>
          <p:nvPr>
            <p:ph type="title"/>
          </p:nvPr>
        </p:nvSpPr>
        <p:spPr/>
        <p:txBody>
          <a:bodyPr>
            <a:normAutofit fontScale="90000"/>
          </a:bodyPr>
          <a:lstStyle/>
          <a:p>
            <a:r>
              <a:rPr lang="en-US"/>
              <a:t>Matthew Cody</a:t>
            </a:r>
          </a:p>
        </p:txBody>
      </p:sp>
      <p:sp>
        <p:nvSpPr>
          <p:cNvPr id="4" name="Text Placeholder 3">
            <a:extLst>
              <a:ext uri="{FF2B5EF4-FFF2-40B4-BE49-F238E27FC236}">
                <a16:creationId xmlns:a16="http://schemas.microsoft.com/office/drawing/2014/main" id="{8AC4059E-38F2-C649-A8C0-B363145D2894}"/>
              </a:ext>
            </a:extLst>
          </p:cNvPr>
          <p:cNvSpPr>
            <a:spLocks noGrp="1"/>
          </p:cNvSpPr>
          <p:nvPr>
            <p:ph type="body" sz="quarter" idx="10"/>
          </p:nvPr>
        </p:nvSpPr>
        <p:spPr/>
        <p:txBody>
          <a:bodyPr/>
          <a:lstStyle/>
          <a:p>
            <a:r>
              <a:rPr lang="en-US"/>
              <a:t>Matthew.cody@bbklaw.com  |  (925) 482-3123</a:t>
            </a:r>
          </a:p>
        </p:txBody>
      </p:sp>
    </p:spTree>
    <p:extLst>
      <p:ext uri="{BB962C8B-B14F-4D97-AF65-F5344CB8AC3E}">
        <p14:creationId xmlns:p14="http://schemas.microsoft.com/office/powerpoint/2010/main" val="2773784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Urbanization? - WorldAtlas.com">
            <a:extLst>
              <a:ext uri="{FF2B5EF4-FFF2-40B4-BE49-F238E27FC236}">
                <a16:creationId xmlns:a16="http://schemas.microsoft.com/office/drawing/2014/main" id="{03BC461D-364B-46AF-B23D-96F6EF032CEA}"/>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b="3717"/>
          <a:stretch/>
        </p:blipFill>
        <p:spPr bwMode="auto">
          <a:xfrm>
            <a:off x="0" y="1"/>
            <a:ext cx="12205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3B9ECB7-24E4-48C2-9094-32E53975DA18}"/>
              </a:ext>
            </a:extLst>
          </p:cNvPr>
          <p:cNvSpPr/>
          <p:nvPr/>
        </p:nvSpPr>
        <p:spPr>
          <a:xfrm>
            <a:off x="0" y="4411980"/>
            <a:ext cx="12205558" cy="1338334"/>
          </a:xfrm>
          <a:prstGeom prst="rect">
            <a:avLst/>
          </a:prstGeom>
          <a:solidFill>
            <a:schemeClr val="bg1">
              <a:alpha val="5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AE8542-84DB-4694-8290-72932BAE7DB9}"/>
              </a:ext>
            </a:extLst>
          </p:cNvPr>
          <p:cNvSpPr txBox="1"/>
          <p:nvPr/>
        </p:nvSpPr>
        <p:spPr>
          <a:xfrm>
            <a:off x="-1" y="4768034"/>
            <a:ext cx="12097969" cy="64633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a:ln>
                  <a:solidFill>
                    <a:prstClr val="black"/>
                  </a:solidFill>
                </a:ln>
                <a:solidFill>
                  <a:srgbClr val="172974"/>
                </a:solidFill>
                <a:effectLst>
                  <a:outerShdw blurRad="38100" dist="38100" dir="2700000" algn="tl">
                    <a:srgbClr val="000000">
                      <a:alpha val="43137"/>
                    </a:srgbClr>
                  </a:outerShdw>
                </a:effectLst>
                <a:uLnTx/>
                <a:uFillTx/>
                <a:latin typeface="Calibri Light" panose="020F0302020204030204"/>
                <a:ea typeface="+mn-ea"/>
                <a:cs typeface="+mn-cs"/>
              </a:rPr>
              <a:t>Key Takeaways – Larry Kosmont</a:t>
            </a:r>
            <a:endParaRPr kumimoji="0" lang="en-US" sz="3600" b="0" i="1" u="none" strike="noStrike" kern="1200" cap="none" spc="-100" normalizeH="0" baseline="0" noProof="0">
              <a:ln>
                <a:solidFill>
                  <a:prstClr val="black"/>
                </a:solidFill>
              </a:ln>
              <a:solidFill>
                <a:srgbClr val="172974">
                  <a:lumMod val="50000"/>
                </a:srgbClr>
              </a:solidFill>
              <a:effectLst>
                <a:outerShdw blurRad="38100" dist="38100" dir="2700000" algn="tl">
                  <a:srgbClr val="000000">
                    <a:alpha val="43137"/>
                  </a:srgbClr>
                </a:outerShdw>
              </a:effectLst>
              <a:highlight>
                <a:srgbClr val="FFFF00"/>
              </a:highlight>
              <a:uLnTx/>
              <a:uFillTx/>
              <a:latin typeface="Calibri Light" panose="020F03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E54D8805-2EAE-4F3A-9DF9-F8C0728CB084}"/>
              </a:ext>
            </a:extLst>
          </p:cNvPr>
          <p:cNvPicPr>
            <a:picLocks noChangeAspect="1"/>
          </p:cNvPicPr>
          <p:nvPr/>
        </p:nvPicPr>
        <p:blipFill rotWithShape="1">
          <a:blip r:embed="rId5">
            <a:extLst>
              <a:ext uri="{28A0092B-C50C-407E-A947-70E740481C1C}">
                <a14:useLocalDpi xmlns:a14="http://schemas.microsoft.com/office/drawing/2010/main" val="0"/>
              </a:ext>
            </a:extLst>
          </a:blip>
          <a:srcRect r="47153" b="12386"/>
          <a:stretch/>
        </p:blipFill>
        <p:spPr>
          <a:xfrm>
            <a:off x="11232963" y="4714093"/>
            <a:ext cx="865006" cy="734108"/>
          </a:xfrm>
          <a:prstGeom prst="rect">
            <a:avLst/>
          </a:prstGeom>
        </p:spPr>
      </p:pic>
    </p:spTree>
    <p:extLst>
      <p:ext uri="{BB962C8B-B14F-4D97-AF65-F5344CB8AC3E}">
        <p14:creationId xmlns:p14="http://schemas.microsoft.com/office/powerpoint/2010/main" val="2572062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523B-23A0-E09D-0CC7-7B05B1EAA362}"/>
              </a:ext>
            </a:extLst>
          </p:cNvPr>
          <p:cNvSpPr>
            <a:spLocks noGrp="1"/>
          </p:cNvSpPr>
          <p:nvPr>
            <p:ph type="title"/>
          </p:nvPr>
        </p:nvSpPr>
        <p:spPr>
          <a:xfrm>
            <a:off x="357882" y="260271"/>
            <a:ext cx="11540893" cy="805097"/>
          </a:xfrm>
        </p:spPr>
        <p:txBody>
          <a:bodyPr>
            <a:noAutofit/>
          </a:bodyPr>
          <a:lstStyle/>
          <a:p>
            <a:pPr algn="ctr"/>
            <a:r>
              <a:rPr lang="en-US" sz="4050"/>
              <a:t>Compliance and Strategy: </a:t>
            </a:r>
            <a:br>
              <a:rPr lang="en-US" sz="4050"/>
            </a:br>
            <a:r>
              <a:rPr lang="en-US" sz="4050"/>
              <a:t>Key Steps to Successfully Navigate  the SLA</a:t>
            </a:r>
          </a:p>
        </p:txBody>
      </p:sp>
      <p:sp>
        <p:nvSpPr>
          <p:cNvPr id="3" name="Content Placeholder 2">
            <a:extLst>
              <a:ext uri="{FF2B5EF4-FFF2-40B4-BE49-F238E27FC236}">
                <a16:creationId xmlns:a16="http://schemas.microsoft.com/office/drawing/2014/main" id="{579067DE-414A-EA47-B9A7-D5C910F1037C}"/>
              </a:ext>
            </a:extLst>
          </p:cNvPr>
          <p:cNvSpPr>
            <a:spLocks noGrp="1"/>
          </p:cNvSpPr>
          <p:nvPr>
            <p:ph idx="1"/>
          </p:nvPr>
        </p:nvSpPr>
        <p:spPr>
          <a:xfrm>
            <a:off x="0" y="1150443"/>
            <a:ext cx="12191999" cy="577053"/>
          </a:xfrm>
        </p:spPr>
        <p:txBody>
          <a:bodyPr>
            <a:noAutofit/>
          </a:bodyPr>
          <a:lstStyle/>
          <a:p>
            <a:pPr indent="0" algn="ctr">
              <a:spcBef>
                <a:spcPts val="1800"/>
              </a:spcBef>
              <a:buNone/>
            </a:pPr>
            <a:r>
              <a:rPr lang="en-US">
                <a:solidFill>
                  <a:schemeClr val="tx1"/>
                </a:solidFill>
                <a:latin typeface="+mn-lt"/>
                <a:cs typeface="Calibri"/>
              </a:rPr>
              <a:t>Strategy and execution go hand-in-hand with compliance. Public Agencies need to act strategically and proactively to get the most out of their property assets and advance their goals.</a:t>
            </a:r>
          </a:p>
        </p:txBody>
      </p:sp>
      <p:grpSp>
        <p:nvGrpSpPr>
          <p:cNvPr id="4" name="Group 3">
            <a:extLst>
              <a:ext uri="{FF2B5EF4-FFF2-40B4-BE49-F238E27FC236}">
                <a16:creationId xmlns:a16="http://schemas.microsoft.com/office/drawing/2014/main" id="{79B3381B-A046-E001-8995-445344D9EA89}"/>
              </a:ext>
            </a:extLst>
          </p:cNvPr>
          <p:cNvGrpSpPr/>
          <p:nvPr/>
        </p:nvGrpSpPr>
        <p:grpSpPr>
          <a:xfrm>
            <a:off x="0" y="6102777"/>
            <a:ext cx="12192000" cy="755224"/>
            <a:chOff x="0" y="6102777"/>
            <a:chExt cx="12192000" cy="755224"/>
          </a:xfrm>
        </p:grpSpPr>
        <p:sp>
          <p:nvSpPr>
            <p:cNvPr id="5" name="Rectangle 4">
              <a:extLst>
                <a:ext uri="{FF2B5EF4-FFF2-40B4-BE49-F238E27FC236}">
                  <a16:creationId xmlns:a16="http://schemas.microsoft.com/office/drawing/2014/main" id="{ED79675C-3449-6F7A-8F41-36CE464B2A36}"/>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1EB4BC0C-D334-8E87-BF67-956A180E96D3}"/>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7" name="Footer Placeholder 2">
              <a:extLst>
                <a:ext uri="{FF2B5EF4-FFF2-40B4-BE49-F238E27FC236}">
                  <a16:creationId xmlns:a16="http://schemas.microsoft.com/office/drawing/2014/main" id="{321BAB26-D536-AB2A-68B6-B30CCA28542C}"/>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A8054F45-80DE-F5BF-12E9-806EFD0C9CD8}"/>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graphicFrame>
        <p:nvGraphicFramePr>
          <p:cNvPr id="11" name="Table 12">
            <a:extLst>
              <a:ext uri="{FF2B5EF4-FFF2-40B4-BE49-F238E27FC236}">
                <a16:creationId xmlns:a16="http://schemas.microsoft.com/office/drawing/2014/main" id="{20A487AA-FD68-4CD7-5E6B-9CA7F58F7DD9}"/>
              </a:ext>
            </a:extLst>
          </p:cNvPr>
          <p:cNvGraphicFramePr>
            <a:graphicFrameLocks noGrp="1"/>
          </p:cNvGraphicFramePr>
          <p:nvPr/>
        </p:nvGraphicFramePr>
        <p:xfrm>
          <a:off x="354913" y="1995529"/>
          <a:ext cx="11543862" cy="3842358"/>
        </p:xfrm>
        <a:graphic>
          <a:graphicData uri="http://schemas.openxmlformats.org/drawingml/2006/table">
            <a:tbl>
              <a:tblPr firstRow="1" bandRow="1">
                <a:tableStyleId>{21E4AEA4-8DFA-4A89-87EB-49C32662AFE0}</a:tableStyleId>
              </a:tblPr>
              <a:tblGrid>
                <a:gridCol w="3847954">
                  <a:extLst>
                    <a:ext uri="{9D8B030D-6E8A-4147-A177-3AD203B41FA5}">
                      <a16:colId xmlns:a16="http://schemas.microsoft.com/office/drawing/2014/main" val="3195804495"/>
                    </a:ext>
                  </a:extLst>
                </a:gridCol>
                <a:gridCol w="3847954">
                  <a:extLst>
                    <a:ext uri="{9D8B030D-6E8A-4147-A177-3AD203B41FA5}">
                      <a16:colId xmlns:a16="http://schemas.microsoft.com/office/drawing/2014/main" val="3429598093"/>
                    </a:ext>
                  </a:extLst>
                </a:gridCol>
                <a:gridCol w="3847954">
                  <a:extLst>
                    <a:ext uri="{9D8B030D-6E8A-4147-A177-3AD203B41FA5}">
                      <a16:colId xmlns:a16="http://schemas.microsoft.com/office/drawing/2014/main" val="2339423162"/>
                    </a:ext>
                  </a:extLst>
                </a:gridCol>
              </a:tblGrid>
              <a:tr h="520038">
                <a:tc>
                  <a:txBody>
                    <a:bodyPr/>
                    <a:lstStyle/>
                    <a:p>
                      <a:pPr algn="ctr"/>
                      <a:r>
                        <a:rPr lang="en-US" sz="2400">
                          <a:solidFill>
                            <a:schemeClr val="bg1"/>
                          </a:solidFill>
                        </a:rPr>
                        <a:t>1) Know Your Portfolio</a:t>
                      </a:r>
                    </a:p>
                  </a:txBody>
                  <a:tcPr anchor="ctr"/>
                </a:tc>
                <a:tc>
                  <a:txBody>
                    <a:bodyPr/>
                    <a:lstStyle/>
                    <a:p>
                      <a:pPr algn="ctr"/>
                      <a:r>
                        <a:rPr lang="en-US" sz="2400">
                          <a:solidFill>
                            <a:schemeClr val="bg1"/>
                          </a:solidFill>
                        </a:rPr>
                        <a:t>2) Know Your Priorities</a:t>
                      </a:r>
                    </a:p>
                  </a:txBody>
                  <a:tcPr anchor="ctr"/>
                </a:tc>
                <a:tc>
                  <a:txBody>
                    <a:bodyPr/>
                    <a:lstStyle/>
                    <a:p>
                      <a:pPr algn="ctr"/>
                      <a:r>
                        <a:rPr lang="en-US" sz="2400">
                          <a:solidFill>
                            <a:schemeClr val="bg1"/>
                          </a:solidFill>
                        </a:rPr>
                        <a:t>3) Know Your Strategies</a:t>
                      </a:r>
                    </a:p>
                  </a:txBody>
                  <a:tcPr anchor="ctr"/>
                </a:tc>
                <a:extLst>
                  <a:ext uri="{0D108BD9-81ED-4DB2-BD59-A6C34878D82A}">
                    <a16:rowId xmlns:a16="http://schemas.microsoft.com/office/drawing/2014/main" val="2381873900"/>
                  </a:ext>
                </a:extLst>
              </a:tr>
              <a:tr h="3146766">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kern="1200">
                          <a:solidFill>
                            <a:schemeClr val="tx1"/>
                          </a:solidFill>
                          <a:latin typeface="+mn-lt"/>
                          <a:ea typeface="+mn-ea"/>
                          <a:cs typeface="+mn-cs"/>
                        </a:rPr>
                        <a:t>Understanding your agency’s property portfolio is key</a:t>
                      </a:r>
                    </a:p>
                    <a:p>
                      <a:pPr marL="0" marR="0" lvl="0" indent="0" algn="l" rtl="0" eaLnBrk="1" fontAlgn="auto" latinLnBrk="0" hangingPunct="1">
                        <a:lnSpc>
                          <a:spcPct val="100000"/>
                        </a:lnSpc>
                        <a:spcBef>
                          <a:spcPts val="0"/>
                        </a:spcBef>
                        <a:spcAft>
                          <a:spcPts val="1200"/>
                        </a:spcAft>
                        <a:buClrTx/>
                        <a:buSzTx/>
                        <a:buFontTx/>
                        <a:buNone/>
                      </a:pPr>
                      <a:r>
                        <a:rPr lang="en-US" sz="1800" kern="1200">
                          <a:solidFill>
                            <a:schemeClr val="tx1"/>
                          </a:solidFill>
                          <a:latin typeface="+mn-lt"/>
                          <a:ea typeface="+mn-ea"/>
                          <a:cs typeface="+mn-cs"/>
                        </a:rPr>
                        <a:t>Perform due diligence and prioritize potential portfolio of properties contemplated for disposition and/or development </a:t>
                      </a:r>
                    </a:p>
                  </a:txBody>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kern="1200">
                          <a:solidFill>
                            <a:schemeClr val="tx1"/>
                          </a:solidFill>
                          <a:latin typeface="+mn-lt"/>
                          <a:ea typeface="+mn-ea"/>
                          <a:cs typeface="+mn-cs"/>
                        </a:rPr>
                        <a:t>Consider the variety of economic development priorities that you can use your properties to pursue: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kern="1200">
                          <a:solidFill>
                            <a:schemeClr val="tx1"/>
                          </a:solidFill>
                          <a:latin typeface="+mn-lt"/>
                          <a:ea typeface="+mn-ea"/>
                          <a:cs typeface="+mn-cs"/>
                        </a:rPr>
                        <a:t>Housing</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kern="1200">
                          <a:solidFill>
                            <a:schemeClr val="tx1"/>
                          </a:solidFill>
                          <a:latin typeface="+mn-lt"/>
                          <a:ea typeface="+mn-ea"/>
                          <a:cs typeface="+mn-cs"/>
                        </a:rPr>
                        <a:t>Civic/Public amenity purposes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800" kern="1200">
                          <a:solidFill>
                            <a:schemeClr val="tx1"/>
                          </a:solidFill>
                          <a:latin typeface="+mn-lt"/>
                          <a:ea typeface="+mn-ea"/>
                          <a:cs typeface="+mn-cs"/>
                        </a:rPr>
                        <a:t>In conjunction with private projects</a:t>
                      </a:r>
                    </a:p>
                    <a:p>
                      <a:pPr marL="285750" marR="0" lvl="0" indent="-285750" algn="l" rtl="0" eaLnBrk="1" fontAlgn="auto" latinLnBrk="0" hangingPunct="1">
                        <a:lnSpc>
                          <a:spcPct val="100000"/>
                        </a:lnSpc>
                        <a:spcBef>
                          <a:spcPts val="0"/>
                        </a:spcBef>
                        <a:spcAft>
                          <a:spcPts val="1200"/>
                        </a:spcAft>
                        <a:buClrTx/>
                        <a:buSzTx/>
                        <a:buFont typeface="Arial" panose="020B0604020202020204" pitchFamily="34" charset="0"/>
                        <a:buChar char="•"/>
                      </a:pPr>
                      <a:r>
                        <a:rPr lang="en-US" sz="1800" kern="1200">
                          <a:solidFill>
                            <a:schemeClr val="tx1"/>
                          </a:solidFill>
                          <a:latin typeface="+mn-lt"/>
                          <a:ea typeface="+mn-ea"/>
                          <a:cs typeface="+mn-cs"/>
                        </a:rPr>
                        <a:t>Other uses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kern="1200">
                          <a:solidFill>
                            <a:schemeClr val="tx1"/>
                          </a:solidFill>
                          <a:latin typeface="+mn-lt"/>
                          <a:ea typeface="+mn-ea"/>
                          <a:cs typeface="+mn-cs"/>
                        </a:rPr>
                        <a:t>Do you want to keep the property for public use or put into private service?</a:t>
                      </a:r>
                    </a:p>
                  </a:txBody>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a:solidFill>
                            <a:schemeClr val="tx1"/>
                          </a:solidFill>
                        </a:rPr>
                        <a:t>Make a strategic determination of which properties to keep or sell.</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a:solidFill>
                            <a:schemeClr val="tx1"/>
                          </a:solidFill>
                        </a:rPr>
                        <a:t>Agencies can use a variety of strategies to increase market/reuse value of its land &amp; comply with the SLA</a:t>
                      </a:r>
                    </a:p>
                    <a:p>
                      <a:pPr marL="0" marR="0" lvl="0" indent="0" algn="l" rtl="0" eaLnBrk="1" fontAlgn="auto" latinLnBrk="0" hangingPunct="1">
                        <a:lnSpc>
                          <a:spcPct val="100000"/>
                        </a:lnSpc>
                        <a:spcBef>
                          <a:spcPts val="0"/>
                        </a:spcBef>
                        <a:spcAft>
                          <a:spcPts val="1200"/>
                        </a:spcAft>
                        <a:buClrTx/>
                        <a:buSzTx/>
                        <a:buFontTx/>
                        <a:buNone/>
                      </a:pPr>
                      <a:r>
                        <a:rPr lang="en-US"/>
                        <a:t>Be sure to consider CEQA / Entitlements &amp; RHNA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a:solidFill>
                            <a:schemeClr val="tx1"/>
                          </a:solidFill>
                        </a:rPr>
                        <a:t>Align these property strategies with other economic development tools / approaches </a:t>
                      </a:r>
                      <a:endParaRPr lang="en-US"/>
                    </a:p>
                  </a:txBody>
                  <a:tcPr/>
                </a:tc>
                <a:extLst>
                  <a:ext uri="{0D108BD9-81ED-4DB2-BD59-A6C34878D82A}">
                    <a16:rowId xmlns:a16="http://schemas.microsoft.com/office/drawing/2014/main" val="763053090"/>
                  </a:ext>
                </a:extLst>
              </a:tr>
            </a:tbl>
          </a:graphicData>
        </a:graphic>
      </p:graphicFrame>
      <p:sp>
        <p:nvSpPr>
          <p:cNvPr id="13" name="TextBox 12">
            <a:extLst>
              <a:ext uri="{FF2B5EF4-FFF2-40B4-BE49-F238E27FC236}">
                <a16:creationId xmlns:a16="http://schemas.microsoft.com/office/drawing/2014/main" id="{B4AAA499-4CAF-3784-07E7-A3A30E593172}"/>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676121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455F38-7334-4E04-B7B0-DF46BF86BF8A}"/>
              </a:ext>
            </a:extLst>
          </p:cNvPr>
          <p:cNvSpPr txBox="1">
            <a:spLocks/>
          </p:cNvSpPr>
          <p:nvPr/>
        </p:nvSpPr>
        <p:spPr>
          <a:xfrm>
            <a:off x="251433" y="231070"/>
            <a:ext cx="11731460" cy="1322597"/>
          </a:xfrm>
          <a:prstGeom prst="rect">
            <a:avLst/>
          </a:prstGeom>
        </p:spPr>
        <p:txBody>
          <a:bodyPr lIns="91440" tIns="45720" rIns="91440" bIns="45720" anchor="t"/>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rPr>
              <a:t>What is the Surplus Land Act?</a:t>
            </a:r>
            <a:endParaRPr kumimoji="0" lang="en-US" sz="4800" b="1" i="1" u="none" strike="noStrike" kern="1200" cap="none" spc="-120" normalizeH="0" baseline="0" noProof="0">
              <a:ln>
                <a:noFill/>
              </a:ln>
              <a:solidFill>
                <a:srgbClr val="172974"/>
              </a:solidFill>
              <a:effectLst/>
              <a:uLnTx/>
              <a:uFillTx/>
              <a:latin typeface="Calibri Light" panose="020F0302020204030204"/>
              <a:ea typeface="+mj-ea"/>
              <a:cs typeface="Calibri Light"/>
            </a:endParaRPr>
          </a:p>
        </p:txBody>
      </p:sp>
      <p:sp>
        <p:nvSpPr>
          <p:cNvPr id="2" name="TextBox 1">
            <a:extLst>
              <a:ext uri="{FF2B5EF4-FFF2-40B4-BE49-F238E27FC236}">
                <a16:creationId xmlns:a16="http://schemas.microsoft.com/office/drawing/2014/main" id="{E6E2F859-0B89-4C66-ABFE-3CDF715F739B}"/>
              </a:ext>
            </a:extLst>
          </p:cNvPr>
          <p:cNvSpPr txBox="1"/>
          <p:nvPr/>
        </p:nvSpPr>
        <p:spPr>
          <a:xfrm>
            <a:off x="289071" y="1601670"/>
            <a:ext cx="11857109" cy="3370153"/>
          </a:xfrm>
          <a:prstGeom prst="rect">
            <a:avLst/>
          </a:prstGeom>
          <a:noFill/>
        </p:spPr>
        <p:txBody>
          <a:bodyPr wrap="square" lIns="91440" tIns="45720" rIns="91440" bIns="45720" rtlCol="0" anchor="t">
            <a:spAutoFit/>
          </a:bodyPr>
          <a:lstStyle/>
          <a:p>
            <a:pPr algn="ctr">
              <a:spcAft>
                <a:spcPts val="1800"/>
              </a:spcAft>
              <a:defRPr/>
            </a:pPr>
            <a:r>
              <a:rPr lang="en-US" sz="2400"/>
              <a:t>The Surplus Land Act (SLA), originally enacted in 1968, was modified in 2020 (AB1486), to ensure availability of property for affordable housing development. </a:t>
            </a:r>
            <a:endParaRPr lang="en-US"/>
          </a:p>
          <a:p>
            <a:pPr marL="0" marR="0" lvl="0" indent="0" algn="ctr" defTabSz="914400" rtl="0" eaLnBrk="1" fontAlgn="auto" latinLnBrk="0" hangingPunct="1">
              <a:lnSpc>
                <a:spcPct val="100000"/>
              </a:lnSpc>
              <a:spcBef>
                <a:spcPts val="0"/>
              </a:spcBef>
              <a:spcAft>
                <a:spcPts val="1800"/>
              </a:spcAft>
              <a:buClrTx/>
              <a:buSzTx/>
              <a:buFontTx/>
              <a:buNone/>
              <a:tabLst/>
              <a:defRPr/>
            </a:pPr>
            <a:endParaRPr lang="en-US" sz="2400"/>
          </a:p>
          <a:p>
            <a:pPr marL="0" marR="0" lvl="0" indent="0" algn="ctr" defTabSz="914400" rtl="0" eaLnBrk="1" fontAlgn="auto" latinLnBrk="0" hangingPunct="1">
              <a:lnSpc>
                <a:spcPct val="100000"/>
              </a:lnSpc>
              <a:spcBef>
                <a:spcPts val="0"/>
              </a:spcBef>
              <a:spcAft>
                <a:spcPts val="1800"/>
              </a:spcAft>
              <a:buClrTx/>
              <a:buSzTx/>
              <a:buFontTx/>
              <a:buNone/>
              <a:tabLst/>
              <a:defRPr/>
            </a:pPr>
            <a:endParaRPr lang="en-US" sz="2400"/>
          </a:p>
          <a:p>
            <a:pPr marL="0" marR="0" lvl="0" indent="0" algn="ctr" defTabSz="914400" rtl="0" eaLnBrk="1" fontAlgn="auto" latinLnBrk="0" hangingPunct="1">
              <a:lnSpc>
                <a:spcPct val="100000"/>
              </a:lnSpc>
              <a:spcBef>
                <a:spcPts val="0"/>
              </a:spcBef>
              <a:spcAft>
                <a:spcPts val="1800"/>
              </a:spcAft>
              <a:buClrTx/>
              <a:buSzTx/>
              <a:buFontTx/>
              <a:buNone/>
              <a:tabLst/>
              <a:defRPr/>
            </a:pPr>
            <a:r>
              <a:rPr lang="en-US" sz="2400"/>
              <a:t>Under the new SLA structure, public agencies that want to sell or lease a property must go through a structured sale disposition process that first requires exposing the property to a state published list of affordable housing developers and other interested parties.</a:t>
            </a:r>
          </a:p>
        </p:txBody>
      </p:sp>
      <p:grpSp>
        <p:nvGrpSpPr>
          <p:cNvPr id="26" name="Group 25">
            <a:extLst>
              <a:ext uri="{FF2B5EF4-FFF2-40B4-BE49-F238E27FC236}">
                <a16:creationId xmlns:a16="http://schemas.microsoft.com/office/drawing/2014/main" id="{FE7A1350-2F57-4BDA-AF24-82C45BBFB700}"/>
              </a:ext>
            </a:extLst>
          </p:cNvPr>
          <p:cNvGrpSpPr/>
          <p:nvPr/>
        </p:nvGrpSpPr>
        <p:grpSpPr>
          <a:xfrm>
            <a:off x="0" y="6102777"/>
            <a:ext cx="12192000" cy="755224"/>
            <a:chOff x="0" y="6102777"/>
            <a:chExt cx="12192000" cy="755224"/>
          </a:xfrm>
        </p:grpSpPr>
        <p:sp>
          <p:nvSpPr>
            <p:cNvPr id="27" name="Rectangle 26">
              <a:extLst>
                <a:ext uri="{FF2B5EF4-FFF2-40B4-BE49-F238E27FC236}">
                  <a16:creationId xmlns:a16="http://schemas.microsoft.com/office/drawing/2014/main" id="{B200E3E7-3A3C-41A5-A990-99539E68823B}"/>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6519BC3C-AE7E-49B1-8A04-5E1E4DF4E63A}"/>
                </a:ext>
              </a:extLst>
            </p:cNvPr>
            <p:cNvGrpSpPr/>
            <p:nvPr/>
          </p:nvGrpSpPr>
          <p:grpSpPr>
            <a:xfrm>
              <a:off x="241846" y="6184474"/>
              <a:ext cx="11089173" cy="595302"/>
              <a:chOff x="241846" y="6184474"/>
              <a:chExt cx="11089173" cy="595302"/>
            </a:xfrm>
          </p:grpSpPr>
          <p:pic>
            <p:nvPicPr>
              <p:cNvPr id="36" name="Picture 35" descr="A close up of a logo&#10;&#10;Description automatically generated">
                <a:extLst>
                  <a:ext uri="{FF2B5EF4-FFF2-40B4-BE49-F238E27FC236}">
                    <a16:creationId xmlns:a16="http://schemas.microsoft.com/office/drawing/2014/main" id="{3E2AFB98-1BF8-435B-AE49-4DA25B7F1767}"/>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37" name="TextBox 36">
                <a:extLst>
                  <a:ext uri="{FF2B5EF4-FFF2-40B4-BE49-F238E27FC236}">
                    <a16:creationId xmlns:a16="http://schemas.microsoft.com/office/drawing/2014/main" id="{B5C1AF84-0990-4FFD-A461-6AF306CFBC74}"/>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grpSp>
        <p:sp>
          <p:nvSpPr>
            <p:cNvPr id="34" name="Footer Placeholder 2">
              <a:extLst>
                <a:ext uri="{FF2B5EF4-FFF2-40B4-BE49-F238E27FC236}">
                  <a16:creationId xmlns:a16="http://schemas.microsoft.com/office/drawing/2014/main" id="{B413FC10-B471-45D7-A416-44A125566660}"/>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5B2C0BD5-9141-432C-8B13-260B9A860F44}"/>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7509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640200-8E15-4204-B590-94BCCB8DAEA3}"/>
              </a:ext>
            </a:extLst>
          </p:cNvPr>
          <p:cNvSpPr txBox="1">
            <a:spLocks/>
          </p:cNvSpPr>
          <p:nvPr/>
        </p:nvSpPr>
        <p:spPr>
          <a:xfrm>
            <a:off x="317887" y="282325"/>
            <a:ext cx="11556226" cy="1039451"/>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none" spc="-120" normalizeH="0" baseline="0" noProof="0">
                <a:ln>
                  <a:noFill/>
                </a:ln>
                <a:solidFill>
                  <a:srgbClr val="172974"/>
                </a:solidFill>
                <a:effectLst/>
                <a:uLnTx/>
                <a:uFillTx/>
                <a:latin typeface="Calibri Light" panose="020F0302020204030204"/>
                <a:ea typeface="+mj-ea"/>
                <a:cs typeface="+mj-cs"/>
              </a:rPr>
              <a:t>Primary Steps to SLA Success</a:t>
            </a:r>
          </a:p>
        </p:txBody>
      </p:sp>
      <p:sp>
        <p:nvSpPr>
          <p:cNvPr id="11" name="Oval 10">
            <a:extLst>
              <a:ext uri="{FF2B5EF4-FFF2-40B4-BE49-F238E27FC236}">
                <a16:creationId xmlns:a16="http://schemas.microsoft.com/office/drawing/2014/main" id="{9962B9C6-C28A-E5EF-2050-64E3856B73B7}"/>
              </a:ext>
            </a:extLst>
          </p:cNvPr>
          <p:cNvSpPr/>
          <p:nvPr/>
        </p:nvSpPr>
        <p:spPr>
          <a:xfrm>
            <a:off x="386963" y="1052562"/>
            <a:ext cx="762000" cy="7087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1C37013-051E-354C-E4B1-9AB3E6550A4B}"/>
              </a:ext>
            </a:extLst>
          </p:cNvPr>
          <p:cNvSpPr txBox="1"/>
          <p:nvPr/>
        </p:nvSpPr>
        <p:spPr>
          <a:xfrm>
            <a:off x="500234" y="1029713"/>
            <a:ext cx="824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4" name="TextBox 13">
            <a:extLst>
              <a:ext uri="{FF2B5EF4-FFF2-40B4-BE49-F238E27FC236}">
                <a16:creationId xmlns:a16="http://schemas.microsoft.com/office/drawing/2014/main" id="{2AEEADB6-859F-9864-6F10-09BCF0D2DD22}"/>
              </a:ext>
            </a:extLst>
          </p:cNvPr>
          <p:cNvSpPr txBox="1"/>
          <p:nvPr/>
        </p:nvSpPr>
        <p:spPr>
          <a:xfrm>
            <a:off x="1262234" y="934908"/>
            <a:ext cx="10611879"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Property Inventory (</a:t>
            </a:r>
            <a:r>
              <a:rPr kumimoji="0" lang="en-US" sz="4000" b="0" i="1" u="none" strike="noStrike" kern="1200" cap="none" spc="0" normalizeH="0" baseline="0" noProof="0">
                <a:ln>
                  <a:noFill/>
                </a:ln>
                <a:solidFill>
                  <a:prstClr val="black"/>
                </a:solidFill>
                <a:effectLst/>
                <a:uLnTx/>
                <a:uFillTx/>
                <a:latin typeface="Calibri" panose="020F0502020204030204"/>
                <a:ea typeface="+mn-ea"/>
                <a:cs typeface="+mn-cs"/>
              </a:rPr>
              <a:t>Start Early</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a:ln>
                  <a:noFill/>
                </a:ln>
                <a:solidFill>
                  <a:prstClr val="black"/>
                </a:solidFill>
                <a:effectLst/>
                <a:uLnTx/>
                <a:uFillTx/>
                <a:latin typeface="Calibri" panose="020F0502020204030204"/>
                <a:ea typeface="+mn-ea"/>
                <a:cs typeface="+mn-cs"/>
              </a:rPr>
              <a:t>Identify </a:t>
            </a:r>
            <a:r>
              <a:rPr kumimoji="0" lang="en-US" sz="2300" b="0" i="1" u="sng" strike="noStrike" kern="1200" cap="none" spc="0" normalizeH="0" baseline="0" noProof="0">
                <a:ln>
                  <a:noFill/>
                </a:ln>
                <a:solidFill>
                  <a:prstClr val="black"/>
                </a:solidFill>
                <a:effectLst/>
                <a:uLnTx/>
                <a:uFillTx/>
                <a:latin typeface="Calibri" panose="020F0502020204030204"/>
                <a:ea typeface="+mn-ea"/>
                <a:cs typeface="+mn-cs"/>
              </a:rPr>
              <a:t>priority</a:t>
            </a:r>
            <a:r>
              <a:rPr kumimoji="0" lang="en-US" sz="2300" b="0" i="1" u="none" strike="noStrike" kern="1200" cap="none" spc="0" normalizeH="0" baseline="0" noProof="0">
                <a:ln>
                  <a:noFill/>
                </a:ln>
                <a:solidFill>
                  <a:prstClr val="black"/>
                </a:solidFill>
                <a:effectLst/>
                <a:uLnTx/>
                <a:uFillTx/>
                <a:latin typeface="Calibri" panose="020F0502020204030204"/>
                <a:ea typeface="+mn-ea"/>
                <a:cs typeface="+mn-cs"/>
              </a:rPr>
              <a:t> properties and/or projects now that may be impacted by SLA &amp; can be put into productive use. </a:t>
            </a:r>
          </a:p>
        </p:txBody>
      </p:sp>
      <p:sp>
        <p:nvSpPr>
          <p:cNvPr id="16" name="Oval 15">
            <a:extLst>
              <a:ext uri="{FF2B5EF4-FFF2-40B4-BE49-F238E27FC236}">
                <a16:creationId xmlns:a16="http://schemas.microsoft.com/office/drawing/2014/main" id="{DE8A8466-3DF2-C44B-58A7-3E0B65DBF3C9}"/>
              </a:ext>
            </a:extLst>
          </p:cNvPr>
          <p:cNvSpPr/>
          <p:nvPr/>
        </p:nvSpPr>
        <p:spPr>
          <a:xfrm>
            <a:off x="361950" y="2722796"/>
            <a:ext cx="762000" cy="7087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FA342E8-6748-0C33-EB8E-D8A12491496A}"/>
              </a:ext>
            </a:extLst>
          </p:cNvPr>
          <p:cNvSpPr txBox="1"/>
          <p:nvPr/>
        </p:nvSpPr>
        <p:spPr>
          <a:xfrm>
            <a:off x="475221" y="2699947"/>
            <a:ext cx="824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21" name="TextBox 20">
            <a:extLst>
              <a:ext uri="{FF2B5EF4-FFF2-40B4-BE49-F238E27FC236}">
                <a16:creationId xmlns:a16="http://schemas.microsoft.com/office/drawing/2014/main" id="{C60B6EC8-1949-21B2-2801-F35750E7205F}"/>
              </a:ext>
            </a:extLst>
          </p:cNvPr>
          <p:cNvSpPr txBox="1"/>
          <p:nvPr/>
        </p:nvSpPr>
        <p:spPr>
          <a:xfrm>
            <a:off x="1237221" y="2558687"/>
            <a:ext cx="10858025"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Prioritize, Screen, &amp; Select an Approach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prstClr val="black"/>
                </a:solidFill>
                <a:effectLst/>
                <a:uLnTx/>
                <a:uFillTx/>
                <a:latin typeface="Calibri" panose="020F0502020204030204"/>
                <a:ea typeface="+mn-ea"/>
                <a:cs typeface="+mn-cs"/>
              </a:rPr>
              <a:t>Confirm value, SLA applicability, Preferred Disposition Strategy/Use (e.g., asset monetization, sale or lease, public use, housing, etc.), Econ Dev Tools, &amp; Financing Mechanisms.</a:t>
            </a:r>
            <a:endParaRPr kumimoji="0" lang="en-US" sz="2200" b="0" i="1"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4" name="Oval 23">
            <a:extLst>
              <a:ext uri="{FF2B5EF4-FFF2-40B4-BE49-F238E27FC236}">
                <a16:creationId xmlns:a16="http://schemas.microsoft.com/office/drawing/2014/main" id="{03883B62-4112-03FE-A91E-730581BB0E75}"/>
              </a:ext>
            </a:extLst>
          </p:cNvPr>
          <p:cNvSpPr/>
          <p:nvPr/>
        </p:nvSpPr>
        <p:spPr>
          <a:xfrm>
            <a:off x="361950" y="4521643"/>
            <a:ext cx="762000" cy="7087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9152395-46DA-0A32-864C-CE77815D0C0F}"/>
              </a:ext>
            </a:extLst>
          </p:cNvPr>
          <p:cNvSpPr txBox="1"/>
          <p:nvPr/>
        </p:nvSpPr>
        <p:spPr>
          <a:xfrm>
            <a:off x="475221" y="4498794"/>
            <a:ext cx="824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27" name="TextBox 26">
            <a:extLst>
              <a:ext uri="{FF2B5EF4-FFF2-40B4-BE49-F238E27FC236}">
                <a16:creationId xmlns:a16="http://schemas.microsoft.com/office/drawing/2014/main" id="{1B418CB2-4BCC-E569-01A6-C723CED687FC}"/>
              </a:ext>
            </a:extLst>
          </p:cNvPr>
          <p:cNvSpPr txBox="1"/>
          <p:nvPr/>
        </p:nvSpPr>
        <p:spPr>
          <a:xfrm>
            <a:off x="1193158" y="4252527"/>
            <a:ext cx="10611879"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Implementation (</a:t>
            </a:r>
            <a:r>
              <a:rPr kumimoji="0" lang="en-US" sz="4000" b="0" i="1" u="none" strike="noStrike" kern="1200" cap="none" spc="0" normalizeH="0" baseline="0" noProof="0">
                <a:ln>
                  <a:noFill/>
                </a:ln>
                <a:solidFill>
                  <a:prstClr val="black"/>
                </a:solidFill>
                <a:effectLst/>
                <a:uLnTx/>
                <a:uFillTx/>
                <a:latin typeface="Calibri" panose="020F0502020204030204"/>
                <a:ea typeface="+mn-ea"/>
                <a:cs typeface="+mn-cs"/>
              </a:rPr>
              <a:t>Transparency is Key</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a:ln>
                  <a:noFill/>
                </a:ln>
                <a:solidFill>
                  <a:prstClr val="black"/>
                </a:solidFill>
                <a:effectLst/>
                <a:uLnTx/>
                <a:uFillTx/>
                <a:latin typeface="Calibri" panose="020F0502020204030204"/>
                <a:ea typeface="+mn-ea"/>
                <a:cs typeface="+mn-cs"/>
              </a:rPr>
              <a:t>Execute preferred disposition (sale, lease, etc.) strategy that’s done openly &amp; fulfills community goals and objectives (job creation, tax revenues, housing)</a:t>
            </a:r>
          </a:p>
        </p:txBody>
      </p:sp>
      <p:grpSp>
        <p:nvGrpSpPr>
          <p:cNvPr id="2" name="Group 1">
            <a:extLst>
              <a:ext uri="{FF2B5EF4-FFF2-40B4-BE49-F238E27FC236}">
                <a16:creationId xmlns:a16="http://schemas.microsoft.com/office/drawing/2014/main" id="{6E2A9215-A047-ADC9-D291-46B778AAAE32}"/>
              </a:ext>
            </a:extLst>
          </p:cNvPr>
          <p:cNvGrpSpPr/>
          <p:nvPr/>
        </p:nvGrpSpPr>
        <p:grpSpPr>
          <a:xfrm>
            <a:off x="0" y="6102777"/>
            <a:ext cx="12192000" cy="755224"/>
            <a:chOff x="0" y="6102777"/>
            <a:chExt cx="12192000" cy="755224"/>
          </a:xfrm>
        </p:grpSpPr>
        <p:sp>
          <p:nvSpPr>
            <p:cNvPr id="3" name="Rectangle 2">
              <a:extLst>
                <a:ext uri="{FF2B5EF4-FFF2-40B4-BE49-F238E27FC236}">
                  <a16:creationId xmlns:a16="http://schemas.microsoft.com/office/drawing/2014/main" id="{5894ECA8-D0A9-98D1-72C3-465A064D2B63}"/>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DAFF4145-E2D2-1964-1A4A-2F8ADD59F79B}"/>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6" name="Footer Placeholder 2">
              <a:extLst>
                <a:ext uri="{FF2B5EF4-FFF2-40B4-BE49-F238E27FC236}">
                  <a16:creationId xmlns:a16="http://schemas.microsoft.com/office/drawing/2014/main" id="{1415B4A1-C953-DC56-1174-F1454EA670A2}"/>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7F12A2C-FD85-54BE-1D6D-565587997F8F}"/>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B2ADCC2-D905-424B-0EA9-840CDFB45DB7}"/>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3168211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3E60-2791-4231-8A3E-1A8493655EE2}"/>
              </a:ext>
            </a:extLst>
          </p:cNvPr>
          <p:cNvSpPr txBox="1">
            <a:spLocks/>
          </p:cNvSpPr>
          <p:nvPr/>
        </p:nvSpPr>
        <p:spPr>
          <a:xfrm>
            <a:off x="619732" y="234103"/>
            <a:ext cx="10952535"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000" b="1" i="1" u="none" strike="noStrike" kern="1200" cap="none" spc="-120" normalizeH="0" baseline="0" noProof="0">
                <a:ln>
                  <a:noFill/>
                </a:ln>
                <a:solidFill>
                  <a:srgbClr val="172974"/>
                </a:solidFill>
                <a:effectLst/>
                <a:uLnTx/>
                <a:uFillTx/>
                <a:latin typeface="Calibri Light" panose="020F0302020204030204"/>
                <a:ea typeface="+mj-ea"/>
                <a:cs typeface="+mj-cs"/>
              </a:rPr>
              <a:t>Surplus Land Act: New Rules for Public Real Estate</a:t>
            </a:r>
            <a:endParaRPr kumimoji="0" lang="en-US" sz="4000" b="1" i="1" u="none" strike="noStrike" kern="1200" cap="none" spc="-120" normalizeH="0" baseline="0" noProof="0">
              <a:ln>
                <a:noFill/>
              </a:ln>
              <a:solidFill>
                <a:srgbClr val="172974"/>
              </a:solidFill>
              <a:effectLst/>
              <a:uLnTx/>
              <a:uFillTx/>
              <a:latin typeface="Calibri Light" panose="020F0302020204030204"/>
              <a:ea typeface="+mj-ea"/>
              <a:cs typeface="Calibri Light"/>
            </a:endParaRPr>
          </a:p>
        </p:txBody>
      </p:sp>
      <p:grpSp>
        <p:nvGrpSpPr>
          <p:cNvPr id="3" name="Group 2">
            <a:extLst>
              <a:ext uri="{FF2B5EF4-FFF2-40B4-BE49-F238E27FC236}">
                <a16:creationId xmlns:a16="http://schemas.microsoft.com/office/drawing/2014/main" id="{68F57A08-C427-4797-A70C-1F47D7C20B04}"/>
              </a:ext>
            </a:extLst>
          </p:cNvPr>
          <p:cNvGrpSpPr/>
          <p:nvPr/>
        </p:nvGrpSpPr>
        <p:grpSpPr>
          <a:xfrm>
            <a:off x="0" y="6102777"/>
            <a:ext cx="12192000" cy="755224"/>
            <a:chOff x="0" y="6102777"/>
            <a:chExt cx="12192000" cy="755224"/>
          </a:xfrm>
        </p:grpSpPr>
        <p:sp>
          <p:nvSpPr>
            <p:cNvPr id="4" name="Rectangle 3">
              <a:extLst>
                <a:ext uri="{FF2B5EF4-FFF2-40B4-BE49-F238E27FC236}">
                  <a16:creationId xmlns:a16="http://schemas.microsoft.com/office/drawing/2014/main" id="{33DBA774-E56D-4247-AD36-A3970D079D47}"/>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2">
              <a:extLst>
                <a:ext uri="{FF2B5EF4-FFF2-40B4-BE49-F238E27FC236}">
                  <a16:creationId xmlns:a16="http://schemas.microsoft.com/office/drawing/2014/main" id="{571AFE50-D93B-45D7-A3DA-D2CA54F1890C}"/>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28BD258F-60F3-4D09-A21F-C47EAE5BEF61}"/>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0" name="Picture 9" descr="A close up of a logo&#10;&#10;Description automatically generated">
            <a:extLst>
              <a:ext uri="{FF2B5EF4-FFF2-40B4-BE49-F238E27FC236}">
                <a16:creationId xmlns:a16="http://schemas.microsoft.com/office/drawing/2014/main" id="{DB6D57D6-A82F-4E38-B12E-3C18781A10A9}"/>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pic>
        <p:nvPicPr>
          <p:cNvPr id="11" name="Graphic 10">
            <a:extLst>
              <a:ext uri="{FF2B5EF4-FFF2-40B4-BE49-F238E27FC236}">
                <a16:creationId xmlns:a16="http://schemas.microsoft.com/office/drawing/2014/main" id="{790FDCBE-A4B2-580B-89F9-E3C8DBF1C5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9775" y="1277503"/>
            <a:ext cx="1358323" cy="1358323"/>
          </a:xfrm>
          <a:prstGeom prst="rect">
            <a:avLst/>
          </a:prstGeom>
        </p:spPr>
      </p:pic>
      <p:pic>
        <p:nvPicPr>
          <p:cNvPr id="22" name="Picture 21">
            <a:extLst>
              <a:ext uri="{FF2B5EF4-FFF2-40B4-BE49-F238E27FC236}">
                <a16:creationId xmlns:a16="http://schemas.microsoft.com/office/drawing/2014/main" id="{A222C078-7F61-F4DA-72EE-E9A50C65CE60}"/>
              </a:ext>
            </a:extLst>
          </p:cNvPr>
          <p:cNvPicPr>
            <a:picLocks noChangeAspect="1"/>
          </p:cNvPicPr>
          <p:nvPr/>
        </p:nvPicPr>
        <p:blipFill>
          <a:blip r:embed="rId6"/>
          <a:stretch>
            <a:fillRect/>
          </a:stretch>
        </p:blipFill>
        <p:spPr>
          <a:xfrm>
            <a:off x="5337896" y="1293620"/>
            <a:ext cx="1361241" cy="1361241"/>
          </a:xfrm>
          <a:prstGeom prst="rect">
            <a:avLst/>
          </a:prstGeom>
        </p:spPr>
      </p:pic>
      <p:pic>
        <p:nvPicPr>
          <p:cNvPr id="24" name="Picture 23">
            <a:extLst>
              <a:ext uri="{FF2B5EF4-FFF2-40B4-BE49-F238E27FC236}">
                <a16:creationId xmlns:a16="http://schemas.microsoft.com/office/drawing/2014/main" id="{B088E7BE-0B07-BFC9-648A-79F5AB65CE7D}"/>
              </a:ext>
            </a:extLst>
          </p:cNvPr>
          <p:cNvPicPr>
            <a:picLocks noChangeAspect="1"/>
          </p:cNvPicPr>
          <p:nvPr/>
        </p:nvPicPr>
        <p:blipFill rotWithShape="1">
          <a:blip r:embed="rId7"/>
          <a:srcRect l="6745" t="10793" r="8487" b="6177"/>
          <a:stretch/>
        </p:blipFill>
        <p:spPr>
          <a:xfrm>
            <a:off x="8898784" y="1305338"/>
            <a:ext cx="1358323" cy="1330488"/>
          </a:xfrm>
          <a:prstGeom prst="rect">
            <a:avLst/>
          </a:prstGeom>
        </p:spPr>
      </p:pic>
      <p:graphicFrame>
        <p:nvGraphicFramePr>
          <p:cNvPr id="25" name="Table 25">
            <a:extLst>
              <a:ext uri="{FF2B5EF4-FFF2-40B4-BE49-F238E27FC236}">
                <a16:creationId xmlns:a16="http://schemas.microsoft.com/office/drawing/2014/main" id="{06F6AFCF-6E88-9550-5F6A-072AA10079F2}"/>
              </a:ext>
            </a:extLst>
          </p:cNvPr>
          <p:cNvGraphicFramePr>
            <a:graphicFrameLocks noGrp="1"/>
          </p:cNvGraphicFramePr>
          <p:nvPr>
            <p:extLst>
              <p:ext uri="{D42A27DB-BD31-4B8C-83A1-F6EECF244321}">
                <p14:modId xmlns:p14="http://schemas.microsoft.com/office/powerpoint/2010/main" val="4070496080"/>
              </p:ext>
            </p:extLst>
          </p:nvPr>
        </p:nvGraphicFramePr>
        <p:xfrm>
          <a:off x="807288" y="2733546"/>
          <a:ext cx="10579260" cy="1005840"/>
        </p:xfrm>
        <a:graphic>
          <a:graphicData uri="http://schemas.openxmlformats.org/drawingml/2006/table">
            <a:tbl>
              <a:tblPr>
                <a:tableStyleId>{2D5ABB26-0587-4C30-8999-92F81FD0307C}</a:tableStyleId>
              </a:tblPr>
              <a:tblGrid>
                <a:gridCol w="3526420">
                  <a:extLst>
                    <a:ext uri="{9D8B030D-6E8A-4147-A177-3AD203B41FA5}">
                      <a16:colId xmlns:a16="http://schemas.microsoft.com/office/drawing/2014/main" val="1955397939"/>
                    </a:ext>
                  </a:extLst>
                </a:gridCol>
                <a:gridCol w="3526420">
                  <a:extLst>
                    <a:ext uri="{9D8B030D-6E8A-4147-A177-3AD203B41FA5}">
                      <a16:colId xmlns:a16="http://schemas.microsoft.com/office/drawing/2014/main" val="1031693726"/>
                    </a:ext>
                  </a:extLst>
                </a:gridCol>
                <a:gridCol w="3526420">
                  <a:extLst>
                    <a:ext uri="{9D8B030D-6E8A-4147-A177-3AD203B41FA5}">
                      <a16:colId xmlns:a16="http://schemas.microsoft.com/office/drawing/2014/main" val="238759645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a:ln>
                            <a:noFill/>
                          </a:ln>
                          <a:solidFill>
                            <a:prstClr val="black"/>
                          </a:solidFill>
                          <a:effectLst/>
                          <a:uLnTx/>
                          <a:uFillTx/>
                        </a:rPr>
                        <a:t>SLA Here to Stay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New rules being used for property disposition and housing creation</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a:ln>
                            <a:noFill/>
                          </a:ln>
                          <a:solidFill>
                            <a:prstClr val="black"/>
                          </a:solidFill>
                          <a:effectLst/>
                          <a:uLnTx/>
                          <a:uFillTx/>
                        </a:rPr>
                        <a:t>New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rPr>
                        <a:t>Agencies navigating evolving procedures and compliance</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sng" strike="noStrike" kern="1200" cap="none" spc="0" normalizeH="0" baseline="0" noProof="0">
                          <a:ln>
                            <a:noFill/>
                          </a:ln>
                          <a:solidFill>
                            <a:prstClr val="black"/>
                          </a:solidFill>
                          <a:effectLst/>
                          <a:uLnTx/>
                          <a:uFillTx/>
                        </a:rPr>
                        <a:t>New Strategies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Time to be strategic: use property assets to pursue priorities</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61943903"/>
                  </a:ext>
                </a:extLst>
              </a:tr>
            </a:tbl>
          </a:graphicData>
        </a:graphic>
      </p:graphicFrame>
      <p:sp>
        <p:nvSpPr>
          <p:cNvPr id="12" name="TextBox 11">
            <a:extLst>
              <a:ext uri="{FF2B5EF4-FFF2-40B4-BE49-F238E27FC236}">
                <a16:creationId xmlns:a16="http://schemas.microsoft.com/office/drawing/2014/main" id="{571F4E12-C252-0504-7564-261519F575E1}"/>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
        <p:nvSpPr>
          <p:cNvPr id="14" name="TextBox 13">
            <a:extLst>
              <a:ext uri="{FF2B5EF4-FFF2-40B4-BE49-F238E27FC236}">
                <a16:creationId xmlns:a16="http://schemas.microsoft.com/office/drawing/2014/main" id="{69A07426-F232-64AB-0CEB-6F23A87CF8D3}"/>
              </a:ext>
            </a:extLst>
          </p:cNvPr>
          <p:cNvSpPr txBox="1"/>
          <p:nvPr/>
        </p:nvSpPr>
        <p:spPr>
          <a:xfrm>
            <a:off x="221511" y="4161689"/>
            <a:ext cx="11748976" cy="1710468"/>
          </a:xfrm>
          <a:prstGeom prst="rect">
            <a:avLst/>
          </a:prstGeom>
          <a:noFill/>
        </p:spPr>
        <p:txBody>
          <a:bodyPr wrap="square">
            <a:spAutoFit/>
          </a:bodyPr>
          <a:lstStyle/>
          <a:p>
            <a:pPr marR="0" lvl="0" algn="just" defTabSz="914400" rtl="0" eaLnBrk="1" fontAlgn="auto" latinLnBrk="0" hangingPunct="1">
              <a:lnSpc>
                <a:spcPct val="85000"/>
              </a:lnSpc>
              <a:spcBef>
                <a:spcPts val="600"/>
              </a:spcBef>
              <a:spcAft>
                <a:spcPts val="600"/>
              </a:spcAft>
              <a:buClrTx/>
              <a:buSzTx/>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Sooner better than later</a:t>
            </a: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 Agencies should start </a:t>
            </a:r>
            <a:r>
              <a:rPr kumimoji="0" lang="en-US" sz="2000" i="0" u="sng" strike="noStrike" kern="1200" cap="none" spc="0" normalizeH="0" baseline="0" noProof="0">
                <a:ln>
                  <a:noFill/>
                </a:ln>
                <a:solidFill>
                  <a:prstClr val="black"/>
                </a:solidFill>
                <a:effectLst/>
                <a:uLnTx/>
                <a:uFillTx/>
                <a:latin typeface="Calibri" panose="020F0502020204030204"/>
                <a:ea typeface="+mn-ea"/>
                <a:cs typeface="+mn-cs"/>
              </a:rPr>
              <a:t>NOW</a:t>
            </a: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 to review/evaluate property portfolio in alignment with econ. development goals/objectives </a:t>
            </a:r>
            <a:endParaRPr kumimoji="0" lang="en-US" sz="2000" i="0" u="none" strike="noStrike" kern="1200" cap="none" spc="0" normalizeH="0" baseline="0" noProof="0">
              <a:ln>
                <a:noFill/>
              </a:ln>
              <a:solidFill>
                <a:prstClr val="black"/>
              </a:solidFill>
              <a:effectLst/>
              <a:uLnTx/>
              <a:uFillTx/>
              <a:latin typeface="Calibri" panose="020F0502020204030204"/>
              <a:ea typeface="+mn-ea"/>
              <a:cs typeface="Calibri"/>
            </a:endParaRPr>
          </a:p>
          <a:p>
            <a:pPr marR="0" lvl="0" algn="just" defTabSz="914400" rtl="0" eaLnBrk="1" fontAlgn="auto" latinLnBrk="0" hangingPunct="1">
              <a:lnSpc>
                <a:spcPct val="85000"/>
              </a:lnSpc>
              <a:spcBef>
                <a:spcPts val="600"/>
              </a:spcBef>
              <a:spcAft>
                <a:spcPts val="600"/>
              </a:spcAft>
              <a:buClrTx/>
              <a:buSzTx/>
              <a:tabLst>
                <a:tab pos="290513" algn="l"/>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SLA is nuanced and circumstantial</a:t>
            </a: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 Engaging HCD early in  process is important to determination of compliance </a:t>
            </a:r>
            <a:endParaRPr kumimoji="0" lang="en-US" sz="2000" i="0" u="none" strike="noStrike" kern="1200" cap="none" spc="0" normalizeH="0" baseline="0" noProof="0">
              <a:ln>
                <a:noFill/>
              </a:ln>
              <a:solidFill>
                <a:prstClr val="black"/>
              </a:solidFill>
              <a:effectLst/>
              <a:uLnTx/>
              <a:uFillTx/>
              <a:latin typeface="Calibri" panose="020F0502020204030204"/>
              <a:ea typeface="+mn-ea"/>
              <a:cs typeface="Calibri"/>
            </a:endParaRPr>
          </a:p>
          <a:p>
            <a:pPr marR="0" lvl="0" algn="just" defTabSz="914400" rtl="0" eaLnBrk="1" fontAlgn="auto" latinLnBrk="0" hangingPunct="1">
              <a:lnSpc>
                <a:spcPct val="85000"/>
              </a:lnSpc>
              <a:spcBef>
                <a:spcPts val="600"/>
              </a:spcBef>
              <a:spcAft>
                <a:spcPts val="600"/>
              </a:spcAft>
              <a:buClrTx/>
              <a:buSzTx/>
              <a:tabLst>
                <a:tab pos="290513" algn="l"/>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Transparency is key. </a:t>
            </a: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Promote the Public Agency’s </a:t>
            </a:r>
            <a:r>
              <a:rPr kumimoji="0" lang="en-US" sz="2000" i="1" u="none" strike="noStrike" kern="1200" cap="none" spc="0" normalizeH="0" baseline="0" noProof="0">
                <a:ln>
                  <a:noFill/>
                </a:ln>
                <a:solidFill>
                  <a:prstClr val="black"/>
                </a:solidFill>
                <a:effectLst/>
                <a:uLnTx/>
                <a:uFillTx/>
                <a:latin typeface="Calibri" panose="020F0502020204030204"/>
                <a:ea typeface="+mn-ea"/>
                <a:cs typeface="+mn-cs"/>
              </a:rPr>
              <a:t>repositioned</a:t>
            </a:r>
            <a:r>
              <a:rPr kumimoji="0" lang="en-US" sz="2000" i="0" u="none" strike="noStrike" kern="1200" cap="none" spc="0" normalizeH="0" baseline="0" noProof="0">
                <a:ln>
                  <a:noFill/>
                </a:ln>
                <a:solidFill>
                  <a:prstClr val="black"/>
                </a:solidFill>
                <a:effectLst/>
                <a:uLnTx/>
                <a:uFillTx/>
                <a:latin typeface="Calibri" panose="020F0502020204030204"/>
                <a:ea typeface="+mn-ea"/>
                <a:cs typeface="+mn-cs"/>
              </a:rPr>
              <a:t> asset program to community to achieve HCD compliance </a:t>
            </a:r>
            <a:endParaRPr lang="en-US"/>
          </a:p>
        </p:txBody>
      </p:sp>
    </p:spTree>
    <p:extLst>
      <p:ext uri="{BB962C8B-B14F-4D97-AF65-F5344CB8AC3E}">
        <p14:creationId xmlns:p14="http://schemas.microsoft.com/office/powerpoint/2010/main" val="4068059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640200-8E15-4204-B590-94BCCB8DAEA3}"/>
              </a:ext>
            </a:extLst>
          </p:cNvPr>
          <p:cNvSpPr txBox="1">
            <a:spLocks/>
          </p:cNvSpPr>
          <p:nvPr/>
        </p:nvSpPr>
        <p:spPr>
          <a:xfrm>
            <a:off x="358346" y="243824"/>
            <a:ext cx="11479427"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z="4800">
                <a:solidFill>
                  <a:srgbClr val="172974"/>
                </a:solidFill>
                <a:latin typeface="Calibri Light" panose="020F0302020204030204"/>
              </a:rPr>
              <a:t>What’s Next For SLA? There’s More to Come</a:t>
            </a:r>
            <a:endPar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91C37013-051E-354C-E4B1-9AB3E6550A4B}"/>
              </a:ext>
            </a:extLst>
          </p:cNvPr>
          <p:cNvSpPr txBox="1"/>
          <p:nvPr/>
        </p:nvSpPr>
        <p:spPr>
          <a:xfrm>
            <a:off x="506887" y="1014220"/>
            <a:ext cx="824942" cy="830997"/>
          </a:xfrm>
          <a:prstGeom prst="rect">
            <a:avLst/>
          </a:prstGeom>
          <a:noFill/>
        </p:spPr>
        <p:txBody>
          <a:bodyPr wrap="square" rtlCol="0">
            <a:spAutoFit/>
          </a:bodyPr>
          <a:lstStyle/>
          <a:p>
            <a:r>
              <a:rPr lang="en-US" sz="480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grpSp>
        <p:nvGrpSpPr>
          <p:cNvPr id="2" name="Group 1">
            <a:extLst>
              <a:ext uri="{FF2B5EF4-FFF2-40B4-BE49-F238E27FC236}">
                <a16:creationId xmlns:a16="http://schemas.microsoft.com/office/drawing/2014/main" id="{6E2A9215-A047-ADC9-D291-46B778AAAE32}"/>
              </a:ext>
            </a:extLst>
          </p:cNvPr>
          <p:cNvGrpSpPr/>
          <p:nvPr/>
        </p:nvGrpSpPr>
        <p:grpSpPr>
          <a:xfrm>
            <a:off x="0" y="6102777"/>
            <a:ext cx="12192000" cy="755224"/>
            <a:chOff x="0" y="6102777"/>
            <a:chExt cx="12192000" cy="755224"/>
          </a:xfrm>
        </p:grpSpPr>
        <p:sp>
          <p:nvSpPr>
            <p:cNvPr id="3" name="Rectangle 2">
              <a:extLst>
                <a:ext uri="{FF2B5EF4-FFF2-40B4-BE49-F238E27FC236}">
                  <a16:creationId xmlns:a16="http://schemas.microsoft.com/office/drawing/2014/main" id="{5894ECA8-D0A9-98D1-72C3-465A064D2B63}"/>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DAFF4145-E2D2-1964-1A4A-2F8ADD59F79B}"/>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6" name="Footer Placeholder 2">
              <a:extLst>
                <a:ext uri="{FF2B5EF4-FFF2-40B4-BE49-F238E27FC236}">
                  <a16:creationId xmlns:a16="http://schemas.microsoft.com/office/drawing/2014/main" id="{1415B4A1-C953-DC56-1174-F1454EA670A2}"/>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7F12A2C-FD85-54BE-1D6D-565587997F8F}"/>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95EF02B-AD03-BCC6-FD3B-5744DD9283CD}"/>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spc="-20" normalizeH="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spc="-20" normalizeH="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spc="-20" normalizeH="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graphicFrame>
        <p:nvGraphicFramePr>
          <p:cNvPr id="12" name="Table 4">
            <a:extLst>
              <a:ext uri="{FF2B5EF4-FFF2-40B4-BE49-F238E27FC236}">
                <a16:creationId xmlns:a16="http://schemas.microsoft.com/office/drawing/2014/main" id="{064A1424-6E18-30D5-38E3-2C3E15CCDB3C}"/>
              </a:ext>
            </a:extLst>
          </p:cNvPr>
          <p:cNvGraphicFramePr>
            <a:graphicFrameLocks noGrp="1"/>
          </p:cNvGraphicFramePr>
          <p:nvPr/>
        </p:nvGraphicFramePr>
        <p:xfrm>
          <a:off x="198120" y="928055"/>
          <a:ext cx="11795760" cy="513258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4234522816"/>
                    </a:ext>
                  </a:extLst>
                </a:gridCol>
                <a:gridCol w="1828800">
                  <a:extLst>
                    <a:ext uri="{9D8B030D-6E8A-4147-A177-3AD203B41FA5}">
                      <a16:colId xmlns:a16="http://schemas.microsoft.com/office/drawing/2014/main" val="1580471017"/>
                    </a:ext>
                  </a:extLst>
                </a:gridCol>
                <a:gridCol w="8869680">
                  <a:extLst>
                    <a:ext uri="{9D8B030D-6E8A-4147-A177-3AD203B41FA5}">
                      <a16:colId xmlns:a16="http://schemas.microsoft.com/office/drawing/2014/main" val="1295870193"/>
                    </a:ext>
                  </a:extLst>
                </a:gridCol>
              </a:tblGrid>
              <a:tr h="328857">
                <a:tc>
                  <a:txBody>
                    <a:bodyPr/>
                    <a:lstStyle/>
                    <a:p>
                      <a:r>
                        <a:rPr lang="en-US" b="1">
                          <a:solidFill>
                            <a:schemeClr val="bg1"/>
                          </a:solidFill>
                        </a:rPr>
                        <a:t>Bill</a:t>
                      </a:r>
                    </a:p>
                  </a:txBody>
                  <a:tcPr>
                    <a:solidFill>
                      <a:srgbClr val="172974"/>
                    </a:solidFill>
                  </a:tcPr>
                </a:tc>
                <a:tc>
                  <a:txBody>
                    <a:bodyPr/>
                    <a:lstStyle/>
                    <a:p>
                      <a:r>
                        <a:rPr lang="en-US" b="1">
                          <a:solidFill>
                            <a:schemeClr val="bg1"/>
                          </a:solidFill>
                        </a:rPr>
                        <a:t>Sponsors</a:t>
                      </a:r>
                    </a:p>
                  </a:txBody>
                  <a:tcPr>
                    <a:solidFill>
                      <a:srgbClr val="172974"/>
                    </a:solidFill>
                  </a:tcPr>
                </a:tc>
                <a:tc>
                  <a:txBody>
                    <a:bodyPr/>
                    <a:lstStyle/>
                    <a:p>
                      <a:r>
                        <a:rPr lang="en-US" b="1">
                          <a:solidFill>
                            <a:schemeClr val="bg1"/>
                          </a:solidFill>
                        </a:rPr>
                        <a:t>Summary</a:t>
                      </a:r>
                    </a:p>
                  </a:txBody>
                  <a:tcPr>
                    <a:solidFill>
                      <a:srgbClr val="172974"/>
                    </a:solidFill>
                  </a:tcPr>
                </a:tc>
                <a:extLst>
                  <a:ext uri="{0D108BD9-81ED-4DB2-BD59-A6C34878D82A}">
                    <a16:rowId xmlns:a16="http://schemas.microsoft.com/office/drawing/2014/main" val="2796760832"/>
                  </a:ext>
                </a:extLst>
              </a:tr>
              <a:tr h="456518">
                <a:tc>
                  <a:txBody>
                    <a:bodyPr/>
                    <a:lstStyle/>
                    <a:p>
                      <a:pPr>
                        <a:lnSpc>
                          <a:spcPct val="85000"/>
                        </a:lnSpc>
                      </a:pPr>
                      <a:r>
                        <a:rPr lang="en-US" b="1"/>
                        <a:t>AB 480</a:t>
                      </a:r>
                    </a:p>
                  </a:txBody>
                  <a:tcPr anchor="ctr"/>
                </a:tc>
                <a:tc>
                  <a:txBody>
                    <a:bodyPr/>
                    <a:lstStyle/>
                    <a:p>
                      <a:pPr>
                        <a:lnSpc>
                          <a:spcPct val="85000"/>
                        </a:lnSpc>
                      </a:pPr>
                      <a:r>
                        <a:rPr lang="en-US" sz="1600" err="1"/>
                        <a:t>Asm</a:t>
                      </a:r>
                      <a:r>
                        <a:rPr lang="en-US" sz="1600"/>
                        <a:t>. Ting</a:t>
                      </a:r>
                    </a:p>
                    <a:p>
                      <a:pPr>
                        <a:lnSpc>
                          <a:spcPct val="85000"/>
                        </a:lnSpc>
                      </a:pPr>
                      <a:r>
                        <a:rPr lang="en-US" sz="1600"/>
                        <a:t>Sen. Umberg</a:t>
                      </a:r>
                    </a:p>
                  </a:txBody>
                  <a:tcPr anchor="ctr"/>
                </a:tc>
                <a:tc>
                  <a:txBody>
                    <a:bodyPr/>
                    <a:lstStyle/>
                    <a:p>
                      <a:pPr>
                        <a:lnSpc>
                          <a:spcPct val="85000"/>
                        </a:lnSpc>
                      </a:pPr>
                      <a:r>
                        <a:rPr lang="en-US" sz="1400"/>
                        <a:t>Includes expanding exemptions, administrative process changes for declaring “exempt surplus land”, violation / penalty changes</a:t>
                      </a:r>
                    </a:p>
                  </a:txBody>
                  <a:tcPr anchor="ctr"/>
                </a:tc>
                <a:extLst>
                  <a:ext uri="{0D108BD9-81ED-4DB2-BD59-A6C34878D82A}">
                    <a16:rowId xmlns:a16="http://schemas.microsoft.com/office/drawing/2014/main" val="716202284"/>
                  </a:ext>
                </a:extLst>
              </a:tr>
              <a:tr h="409759">
                <a:tc>
                  <a:txBody>
                    <a:bodyPr/>
                    <a:lstStyle/>
                    <a:p>
                      <a:pPr>
                        <a:lnSpc>
                          <a:spcPct val="85000"/>
                        </a:lnSpc>
                      </a:pPr>
                      <a:r>
                        <a:rPr lang="en-US" b="1"/>
                        <a:t>AB 457</a:t>
                      </a:r>
                    </a:p>
                  </a:txBody>
                  <a:tcPr anchor="ctr"/>
                </a:tc>
                <a:tc>
                  <a:txBody>
                    <a:bodyPr/>
                    <a:lstStyle/>
                    <a:p>
                      <a:pPr>
                        <a:lnSpc>
                          <a:spcPct val="85000"/>
                        </a:lnSpc>
                      </a:pPr>
                      <a:r>
                        <a:rPr lang="en-US" sz="1600" err="1"/>
                        <a:t>Asm</a:t>
                      </a:r>
                      <a:r>
                        <a:rPr lang="en-US" sz="1600"/>
                        <a:t>. Patterson</a:t>
                      </a:r>
                    </a:p>
                  </a:txBody>
                  <a:tcPr anchor="ctr"/>
                </a:tc>
                <a:tc>
                  <a:txBody>
                    <a:bodyPr/>
                    <a:lstStyle/>
                    <a:p>
                      <a:pPr>
                        <a:lnSpc>
                          <a:spcPct val="85000"/>
                        </a:lnSpc>
                      </a:pPr>
                      <a:r>
                        <a:rPr lang="en-US" sz="1400"/>
                        <a:t>Expand definition of “exempt surplus land” to include parcels smaller than 2 acres that are identified for future roadway development, are zoned / used for retail commercial use, and abut a state highway ROW</a:t>
                      </a:r>
                    </a:p>
                  </a:txBody>
                  <a:tcPr anchor="ctr"/>
                </a:tc>
                <a:extLst>
                  <a:ext uri="{0D108BD9-81ED-4DB2-BD59-A6C34878D82A}">
                    <a16:rowId xmlns:a16="http://schemas.microsoft.com/office/drawing/2014/main" val="4091725724"/>
                  </a:ext>
                </a:extLst>
              </a:tr>
              <a:tr h="409759">
                <a:tc>
                  <a:txBody>
                    <a:bodyPr/>
                    <a:lstStyle/>
                    <a:p>
                      <a:pPr>
                        <a:lnSpc>
                          <a:spcPct val="85000"/>
                        </a:lnSpc>
                      </a:pPr>
                      <a:r>
                        <a:rPr lang="en-US" b="1"/>
                        <a:t>AB 837</a:t>
                      </a:r>
                    </a:p>
                  </a:txBody>
                  <a:tcPr anchor="ctr"/>
                </a:tc>
                <a:tc>
                  <a:txBody>
                    <a:bodyPr/>
                    <a:lstStyle/>
                    <a:p>
                      <a:pPr>
                        <a:lnSpc>
                          <a:spcPct val="85000"/>
                        </a:lnSpc>
                      </a:pPr>
                      <a:r>
                        <a:rPr lang="en-US" sz="1600" err="1"/>
                        <a:t>Asm</a:t>
                      </a:r>
                      <a:r>
                        <a:rPr lang="en-US" sz="1600"/>
                        <a:t>. Alvarez</a:t>
                      </a:r>
                    </a:p>
                  </a:txBody>
                  <a:tcPr anchor="ctr"/>
                </a:tc>
                <a:tc>
                  <a:txBody>
                    <a:bodyPr/>
                    <a:lstStyle/>
                    <a:p>
                      <a:pPr>
                        <a:lnSpc>
                          <a:spcPct val="85000"/>
                        </a:lnSpc>
                      </a:pPr>
                      <a:r>
                        <a:rPr lang="en-US" sz="1400"/>
                        <a:t>Expands “exempt surplus land” to include land acquired by an agency to develop a university / innovation district in accordance with a plan (City of Chula Vista)</a:t>
                      </a:r>
                    </a:p>
                  </a:txBody>
                  <a:tcPr anchor="ctr"/>
                </a:tc>
                <a:extLst>
                  <a:ext uri="{0D108BD9-81ED-4DB2-BD59-A6C34878D82A}">
                    <a16:rowId xmlns:a16="http://schemas.microsoft.com/office/drawing/2014/main" val="2984539338"/>
                  </a:ext>
                </a:extLst>
              </a:tr>
              <a:tr h="409759">
                <a:tc>
                  <a:txBody>
                    <a:bodyPr/>
                    <a:lstStyle/>
                    <a:p>
                      <a:pPr>
                        <a:lnSpc>
                          <a:spcPct val="85000"/>
                        </a:lnSpc>
                      </a:pPr>
                      <a:r>
                        <a:rPr lang="en-US" b="1"/>
                        <a:t>AB 983</a:t>
                      </a:r>
                    </a:p>
                  </a:txBody>
                  <a:tcPr anchor="ctr"/>
                </a:tc>
                <a:tc>
                  <a:txBody>
                    <a:bodyPr/>
                    <a:lstStyle/>
                    <a:p>
                      <a:pPr>
                        <a:lnSpc>
                          <a:spcPct val="85000"/>
                        </a:lnSpc>
                      </a:pPr>
                      <a:r>
                        <a:rPr lang="en-US" sz="1600" err="1"/>
                        <a:t>Asm</a:t>
                      </a:r>
                      <a:r>
                        <a:rPr lang="en-US" sz="1600"/>
                        <a:t>. Cervantes</a:t>
                      </a:r>
                    </a:p>
                  </a:txBody>
                  <a:tcPr anchor="ctr"/>
                </a:tc>
                <a:tc>
                  <a:txBody>
                    <a:bodyPr/>
                    <a:lstStyle/>
                    <a:p>
                      <a:pPr>
                        <a:lnSpc>
                          <a:spcPct val="85000"/>
                        </a:lnSpc>
                      </a:pPr>
                      <a:r>
                        <a:rPr lang="en-US" sz="1400"/>
                        <a:t>Expands “exempt surplus land” to include land that is designated in an adopted downtown revitalization plan (area less than 1.1 square miles) and includes residential, commercial, office, civic and hospitality uses.</a:t>
                      </a:r>
                    </a:p>
                  </a:txBody>
                  <a:tcPr anchor="ctr"/>
                </a:tc>
                <a:extLst>
                  <a:ext uri="{0D108BD9-81ED-4DB2-BD59-A6C34878D82A}">
                    <a16:rowId xmlns:a16="http://schemas.microsoft.com/office/drawing/2014/main" val="1141582278"/>
                  </a:ext>
                </a:extLst>
              </a:tr>
              <a:tr h="293688">
                <a:tc>
                  <a:txBody>
                    <a:bodyPr/>
                    <a:lstStyle/>
                    <a:p>
                      <a:pPr>
                        <a:lnSpc>
                          <a:spcPct val="85000"/>
                        </a:lnSpc>
                      </a:pPr>
                      <a:r>
                        <a:rPr lang="en-US" b="1"/>
                        <a:t>AB 510</a:t>
                      </a:r>
                    </a:p>
                  </a:txBody>
                  <a:tcPr anchor="ctr"/>
                </a:tc>
                <a:tc>
                  <a:txBody>
                    <a:bodyPr/>
                    <a:lstStyle/>
                    <a:p>
                      <a:pPr>
                        <a:lnSpc>
                          <a:spcPct val="85000"/>
                        </a:lnSpc>
                      </a:pPr>
                      <a:r>
                        <a:rPr lang="en-US" sz="1600" err="1"/>
                        <a:t>Asm</a:t>
                      </a:r>
                      <a:r>
                        <a:rPr lang="en-US" sz="1600"/>
                        <a:t>. Jackson</a:t>
                      </a:r>
                    </a:p>
                  </a:txBody>
                  <a:tcPr anchor="ctr"/>
                </a:tc>
                <a:tc>
                  <a:txBody>
                    <a:bodyPr/>
                    <a:lstStyle/>
                    <a:p>
                      <a:pPr>
                        <a:lnSpc>
                          <a:spcPct val="85000"/>
                        </a:lnSpc>
                      </a:pPr>
                      <a:r>
                        <a:rPr lang="en-US" sz="1400"/>
                        <a:t>Exempts land placed into a local land trust / disposed out of a local land trust from the disposal requirements of the SLA</a:t>
                      </a:r>
                    </a:p>
                  </a:txBody>
                  <a:tcPr anchor="ctr"/>
                </a:tc>
                <a:extLst>
                  <a:ext uri="{0D108BD9-81ED-4DB2-BD59-A6C34878D82A}">
                    <a16:rowId xmlns:a16="http://schemas.microsoft.com/office/drawing/2014/main" val="161231695"/>
                  </a:ext>
                </a:extLst>
              </a:tr>
              <a:tr h="293688">
                <a:tc>
                  <a:txBody>
                    <a:bodyPr/>
                    <a:lstStyle/>
                    <a:p>
                      <a:pPr>
                        <a:lnSpc>
                          <a:spcPct val="85000"/>
                        </a:lnSpc>
                      </a:pPr>
                      <a:r>
                        <a:rPr lang="en-US" b="1"/>
                        <a:t>SB 747</a:t>
                      </a:r>
                    </a:p>
                  </a:txBody>
                  <a:tcPr anchor="ctr"/>
                </a:tc>
                <a:tc>
                  <a:txBody>
                    <a:bodyPr/>
                    <a:lstStyle/>
                    <a:p>
                      <a:pPr>
                        <a:lnSpc>
                          <a:spcPct val="85000"/>
                        </a:lnSpc>
                      </a:pPr>
                      <a:r>
                        <a:rPr lang="en-US" sz="1600"/>
                        <a:t>Sen. Caballero</a:t>
                      </a:r>
                    </a:p>
                  </a:txBody>
                  <a:tcPr anchor="ctr"/>
                </a:tc>
                <a:tc>
                  <a:txBody>
                    <a:bodyPr/>
                    <a:lstStyle/>
                    <a:p>
                      <a:pPr>
                        <a:lnSpc>
                          <a:spcPct val="85000"/>
                        </a:lnSpc>
                      </a:pPr>
                      <a:r>
                        <a:rPr lang="en-US" sz="1400"/>
                        <a:t>Administrative process for declaring property as “exempt surplus land”</a:t>
                      </a:r>
                    </a:p>
                  </a:txBody>
                  <a:tcPr anchor="ctr"/>
                </a:tc>
                <a:extLst>
                  <a:ext uri="{0D108BD9-81ED-4DB2-BD59-A6C34878D82A}">
                    <a16:rowId xmlns:a16="http://schemas.microsoft.com/office/drawing/2014/main" val="1537266921"/>
                  </a:ext>
                </a:extLst>
              </a:tr>
              <a:tr h="409759">
                <a:tc>
                  <a:txBody>
                    <a:bodyPr/>
                    <a:lstStyle/>
                    <a:p>
                      <a:pPr>
                        <a:lnSpc>
                          <a:spcPct val="85000"/>
                        </a:lnSpc>
                      </a:pPr>
                      <a:r>
                        <a:rPr lang="en-US" b="1"/>
                        <a:t>SB 229</a:t>
                      </a:r>
                    </a:p>
                  </a:txBody>
                  <a:tcPr anchor="ctr"/>
                </a:tc>
                <a:tc>
                  <a:txBody>
                    <a:bodyPr/>
                    <a:lstStyle/>
                    <a:p>
                      <a:pPr>
                        <a:lnSpc>
                          <a:spcPct val="85000"/>
                        </a:lnSpc>
                      </a:pPr>
                      <a:r>
                        <a:rPr lang="en-US" sz="1600"/>
                        <a:t>Sen Umberg</a:t>
                      </a:r>
                    </a:p>
                  </a:txBody>
                  <a:tcPr anchor="ctr"/>
                </a:tc>
                <a:tc>
                  <a:txBody>
                    <a:bodyPr/>
                    <a:lstStyle/>
                    <a:p>
                      <a:pPr>
                        <a:lnSpc>
                          <a:spcPct val="85000"/>
                        </a:lnSpc>
                      </a:pPr>
                      <a:r>
                        <a:rPr lang="en-US" sz="1400"/>
                        <a:t>Open / public session for local agency to review notice of violation; prohibit agency’s governing body from taking final action to ratify/approve proposed disposal until a public session is held.</a:t>
                      </a:r>
                    </a:p>
                  </a:txBody>
                  <a:tcPr anchor="ctr"/>
                </a:tc>
                <a:extLst>
                  <a:ext uri="{0D108BD9-81ED-4DB2-BD59-A6C34878D82A}">
                    <a16:rowId xmlns:a16="http://schemas.microsoft.com/office/drawing/2014/main" val="219357520"/>
                  </a:ext>
                </a:extLst>
              </a:tr>
              <a:tr h="1015576">
                <a:tc>
                  <a:txBody>
                    <a:bodyPr/>
                    <a:lstStyle/>
                    <a:p>
                      <a:pPr>
                        <a:lnSpc>
                          <a:spcPct val="85000"/>
                        </a:lnSpc>
                      </a:pPr>
                      <a:r>
                        <a:rPr lang="en-US" b="1"/>
                        <a:t>SB 34</a:t>
                      </a:r>
                    </a:p>
                  </a:txBody>
                  <a:tcPr anchor="ctr"/>
                </a:tc>
                <a:tc>
                  <a:txBody>
                    <a:bodyPr/>
                    <a:lstStyle/>
                    <a:p>
                      <a:pPr>
                        <a:lnSpc>
                          <a:spcPct val="85000"/>
                        </a:lnSpc>
                      </a:pPr>
                      <a:r>
                        <a:rPr lang="en-US" sz="1600"/>
                        <a:t>Sen. Umberg</a:t>
                      </a:r>
                    </a:p>
                    <a:p>
                      <a:pPr>
                        <a:lnSpc>
                          <a:spcPct val="85000"/>
                        </a:lnSpc>
                      </a:pPr>
                      <a:r>
                        <a:rPr lang="en-US" sz="1600"/>
                        <a:t>Sen. Min</a:t>
                      </a:r>
                    </a:p>
                    <a:p>
                      <a:pPr>
                        <a:lnSpc>
                          <a:spcPct val="85000"/>
                        </a:lnSpc>
                      </a:pPr>
                      <a:r>
                        <a:rPr lang="en-US" sz="1600"/>
                        <a:t>Sen. Newman</a:t>
                      </a:r>
                    </a:p>
                    <a:p>
                      <a:pPr>
                        <a:lnSpc>
                          <a:spcPct val="85000"/>
                        </a:lnSpc>
                      </a:pPr>
                      <a:r>
                        <a:rPr lang="en-US" sz="1600" err="1"/>
                        <a:t>Asm</a:t>
                      </a:r>
                      <a:r>
                        <a:rPr lang="en-US" sz="1600"/>
                        <a:t>. Quirk-Silva</a:t>
                      </a:r>
                    </a:p>
                    <a:p>
                      <a:pPr>
                        <a:lnSpc>
                          <a:spcPct val="85000"/>
                        </a:lnSpc>
                      </a:pPr>
                      <a:r>
                        <a:rPr lang="en-US" sz="1600" err="1"/>
                        <a:t>Asm</a:t>
                      </a:r>
                      <a:r>
                        <a:rPr lang="en-US" sz="1600"/>
                        <a:t>. Ting</a:t>
                      </a:r>
                    </a:p>
                  </a:txBody>
                  <a:tcPr anchor="ctr"/>
                </a:tc>
                <a:tc>
                  <a:txBody>
                    <a:bodyPr/>
                    <a:lstStyle/>
                    <a:p>
                      <a:pPr>
                        <a:lnSpc>
                          <a:spcPct val="85000"/>
                        </a:lnSpc>
                      </a:pPr>
                      <a:r>
                        <a:rPr lang="en-US" sz="1400" b="0" i="0" kern="1200">
                          <a:solidFill>
                            <a:schemeClr val="dk1"/>
                          </a:solidFill>
                          <a:effectLst/>
                          <a:latin typeface="+mn-lt"/>
                          <a:ea typeface="+mn-ea"/>
                          <a:cs typeface="+mn-cs"/>
                        </a:rPr>
                        <a:t>Makes legislative findings / declarations as to the necessity of a special statute for Orange County regarding notification / violation process</a:t>
                      </a:r>
                      <a:endParaRPr lang="en-US" sz="1400"/>
                    </a:p>
                  </a:txBody>
                  <a:tcPr anchor="ctr"/>
                </a:tc>
                <a:extLst>
                  <a:ext uri="{0D108BD9-81ED-4DB2-BD59-A6C34878D82A}">
                    <a16:rowId xmlns:a16="http://schemas.microsoft.com/office/drawing/2014/main" val="1580720331"/>
                  </a:ext>
                </a:extLst>
              </a:tr>
              <a:tr h="293688">
                <a:tc>
                  <a:txBody>
                    <a:bodyPr/>
                    <a:lstStyle/>
                    <a:p>
                      <a:pPr>
                        <a:lnSpc>
                          <a:spcPct val="85000"/>
                        </a:lnSpc>
                      </a:pPr>
                      <a:r>
                        <a:rPr lang="en-US" b="1"/>
                        <a:t>SB 693</a:t>
                      </a:r>
                    </a:p>
                  </a:txBody>
                  <a:tcPr anchor="ctr"/>
                </a:tc>
                <a:tc>
                  <a:txBody>
                    <a:bodyPr/>
                    <a:lstStyle/>
                    <a:p>
                      <a:pPr>
                        <a:lnSpc>
                          <a:spcPct val="85000"/>
                        </a:lnSpc>
                      </a:pPr>
                      <a:r>
                        <a:rPr lang="en-US" sz="1600"/>
                        <a:t>Sen. </a:t>
                      </a:r>
                      <a:r>
                        <a:rPr lang="en-US" sz="1600" err="1"/>
                        <a:t>Seyarto</a:t>
                      </a:r>
                      <a:endParaRPr lang="en-US" sz="1600"/>
                    </a:p>
                  </a:txBody>
                  <a:tcPr anchor="ctr"/>
                </a:tc>
                <a:tc>
                  <a:txBody>
                    <a:bodyPr/>
                    <a:lstStyle/>
                    <a:p>
                      <a:pPr>
                        <a:lnSpc>
                          <a:spcPct val="85000"/>
                        </a:lnSpc>
                      </a:pPr>
                      <a:r>
                        <a:rPr lang="en-US" sz="1400"/>
                        <a:t>Exempts specific parcels in the City of Murrieta from the SLA</a:t>
                      </a:r>
                    </a:p>
                  </a:txBody>
                  <a:tcPr anchor="ctr"/>
                </a:tc>
                <a:extLst>
                  <a:ext uri="{0D108BD9-81ED-4DB2-BD59-A6C34878D82A}">
                    <a16:rowId xmlns:a16="http://schemas.microsoft.com/office/drawing/2014/main" val="487340471"/>
                  </a:ext>
                </a:extLst>
              </a:tr>
              <a:tr h="293688">
                <a:tc>
                  <a:txBody>
                    <a:bodyPr/>
                    <a:lstStyle/>
                    <a:p>
                      <a:pPr>
                        <a:lnSpc>
                          <a:spcPct val="85000"/>
                        </a:lnSpc>
                      </a:pPr>
                      <a:r>
                        <a:rPr lang="en-US" b="1"/>
                        <a:t>AB 1734</a:t>
                      </a:r>
                    </a:p>
                  </a:txBody>
                  <a:tcPr anchor="ctr"/>
                </a:tc>
                <a:tc>
                  <a:txBody>
                    <a:bodyPr/>
                    <a:lstStyle/>
                    <a:p>
                      <a:pPr>
                        <a:lnSpc>
                          <a:spcPct val="85000"/>
                        </a:lnSpc>
                      </a:pPr>
                      <a:r>
                        <a:rPr lang="en-US" sz="1600" err="1"/>
                        <a:t>Asm</a:t>
                      </a:r>
                      <a:r>
                        <a:rPr lang="en-US" sz="1600"/>
                        <a:t>. Jones-Sawyer</a:t>
                      </a:r>
                    </a:p>
                  </a:txBody>
                  <a:tcPr anchor="ctr"/>
                </a:tc>
                <a:tc>
                  <a:txBody>
                    <a:bodyPr/>
                    <a:lstStyle/>
                    <a:p>
                      <a:pPr>
                        <a:lnSpc>
                          <a:spcPct val="85000"/>
                        </a:lnSpc>
                      </a:pPr>
                      <a:r>
                        <a:rPr lang="en-US" sz="1400"/>
                        <a:t>Changes annual deadline of when cities must provide inventory of surplus land to HCD from April 1</a:t>
                      </a:r>
                      <a:r>
                        <a:rPr lang="en-US" sz="1400" baseline="30000"/>
                        <a:t>st</a:t>
                      </a:r>
                      <a:r>
                        <a:rPr lang="en-US" sz="1400"/>
                        <a:t> to March 1</a:t>
                      </a:r>
                      <a:r>
                        <a:rPr lang="en-US" sz="1400" baseline="30000"/>
                        <a:t>st</a:t>
                      </a:r>
                      <a:r>
                        <a:rPr lang="en-US" sz="1400"/>
                        <a:t> </a:t>
                      </a:r>
                    </a:p>
                  </a:txBody>
                  <a:tcPr anchor="ctr"/>
                </a:tc>
                <a:extLst>
                  <a:ext uri="{0D108BD9-81ED-4DB2-BD59-A6C34878D82A}">
                    <a16:rowId xmlns:a16="http://schemas.microsoft.com/office/drawing/2014/main" val="2134403882"/>
                  </a:ext>
                </a:extLst>
              </a:tr>
            </a:tbl>
          </a:graphicData>
        </a:graphic>
      </p:graphicFrame>
    </p:spTree>
    <p:extLst>
      <p:ext uri="{BB962C8B-B14F-4D97-AF65-F5344CB8AC3E}">
        <p14:creationId xmlns:p14="http://schemas.microsoft.com/office/powerpoint/2010/main" val="2967491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57B0D2B-EFCC-3913-8625-10C034698295}"/>
              </a:ext>
            </a:extLst>
          </p:cNvPr>
          <p:cNvSpPr/>
          <p:nvPr/>
        </p:nvSpPr>
        <p:spPr>
          <a:xfrm>
            <a:off x="-30153" y="226325"/>
            <a:ext cx="12220656" cy="927085"/>
          </a:xfrm>
          <a:prstGeom prst="rect">
            <a:avLst/>
          </a:prstGeom>
          <a:solidFill>
            <a:schemeClr val="accent1">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706F62DE-C91A-4C31-8B84-16B5E6E7C271}"/>
              </a:ext>
            </a:extLst>
          </p:cNvPr>
          <p:cNvSpPr txBox="1">
            <a:spLocks/>
          </p:cNvSpPr>
          <p:nvPr/>
        </p:nvSpPr>
        <p:spPr>
          <a:xfrm>
            <a:off x="75977" y="379447"/>
            <a:ext cx="12040045" cy="734554"/>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rPr>
              <a:t>What Needs to Get Done in Your Community?</a:t>
            </a:r>
          </a:p>
        </p:txBody>
      </p:sp>
      <p:sp>
        <p:nvSpPr>
          <p:cNvPr id="3" name="TextBox 2">
            <a:extLst>
              <a:ext uri="{FF2B5EF4-FFF2-40B4-BE49-F238E27FC236}">
                <a16:creationId xmlns:a16="http://schemas.microsoft.com/office/drawing/2014/main" id="{F095952A-E450-45F1-96D1-3409539C2F39}"/>
              </a:ext>
            </a:extLst>
          </p:cNvPr>
          <p:cNvSpPr txBox="1"/>
          <p:nvPr/>
        </p:nvSpPr>
        <p:spPr>
          <a:xfrm>
            <a:off x="249778" y="1277249"/>
            <a:ext cx="55515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56839"/>
                </a:solidFill>
                <a:effectLst/>
                <a:uLnTx/>
                <a:uFillTx/>
                <a:latin typeface="Calibri" panose="020F0502020204030204"/>
                <a:ea typeface="+mn-ea"/>
                <a:cs typeface="+mn-cs"/>
              </a:rPr>
              <a:t>How do I add housing, comply with RHNA, &amp; address density?</a:t>
            </a:r>
          </a:p>
        </p:txBody>
      </p:sp>
      <p:sp>
        <p:nvSpPr>
          <p:cNvPr id="26" name="TextBox 25">
            <a:extLst>
              <a:ext uri="{FF2B5EF4-FFF2-40B4-BE49-F238E27FC236}">
                <a16:creationId xmlns:a16="http://schemas.microsoft.com/office/drawing/2014/main" id="{A54C6F2E-5E78-497A-906B-C429566DE3ED}"/>
              </a:ext>
            </a:extLst>
          </p:cNvPr>
          <p:cNvSpPr txBox="1"/>
          <p:nvPr/>
        </p:nvSpPr>
        <p:spPr>
          <a:xfrm>
            <a:off x="6037952" y="2300662"/>
            <a:ext cx="584622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D5822"/>
                </a:solidFill>
                <a:effectLst/>
                <a:uLnTx/>
                <a:uFillTx/>
                <a:latin typeface="Calibri" panose="020F0502020204030204"/>
                <a:ea typeface="+mn-ea"/>
                <a:cs typeface="+mn-cs"/>
              </a:rPr>
              <a:t>How do I meet these escalating state requirements?</a:t>
            </a:r>
          </a:p>
        </p:txBody>
      </p:sp>
      <p:sp>
        <p:nvSpPr>
          <p:cNvPr id="27" name="TextBox 26">
            <a:extLst>
              <a:ext uri="{FF2B5EF4-FFF2-40B4-BE49-F238E27FC236}">
                <a16:creationId xmlns:a16="http://schemas.microsoft.com/office/drawing/2014/main" id="{3308202B-78E4-46A5-A981-84C56C52D818}"/>
              </a:ext>
            </a:extLst>
          </p:cNvPr>
          <p:cNvSpPr txBox="1"/>
          <p:nvPr/>
        </p:nvSpPr>
        <p:spPr>
          <a:xfrm>
            <a:off x="307825" y="2585246"/>
            <a:ext cx="55542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8F0403"/>
                </a:solidFill>
                <a:effectLst/>
                <a:uLnTx/>
                <a:uFillTx/>
                <a:latin typeface="Calibri" panose="020F0502020204030204"/>
                <a:ea typeface="+mn-ea"/>
                <a:cs typeface="+mn-cs"/>
              </a:rPr>
              <a:t>How do I fix regional shopping centers and retail corridors ?</a:t>
            </a:r>
          </a:p>
        </p:txBody>
      </p:sp>
      <p:sp>
        <p:nvSpPr>
          <p:cNvPr id="28" name="TextBox 27">
            <a:extLst>
              <a:ext uri="{FF2B5EF4-FFF2-40B4-BE49-F238E27FC236}">
                <a16:creationId xmlns:a16="http://schemas.microsoft.com/office/drawing/2014/main" id="{61CE5B34-BCAC-4270-A8C8-383E6A4B41A7}"/>
              </a:ext>
            </a:extLst>
          </p:cNvPr>
          <p:cNvSpPr txBox="1"/>
          <p:nvPr/>
        </p:nvSpPr>
        <p:spPr>
          <a:xfrm>
            <a:off x="6096000" y="1277249"/>
            <a:ext cx="58462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Calibri" panose="020F0502020204030204"/>
                <a:ea typeface="+mn-ea"/>
                <a:cs typeface="+mn-cs"/>
              </a:rPr>
              <a:t>How do I revitalize downtown?</a:t>
            </a:r>
          </a:p>
        </p:txBody>
      </p:sp>
      <p:sp>
        <p:nvSpPr>
          <p:cNvPr id="29" name="TextBox 28">
            <a:extLst>
              <a:ext uri="{FF2B5EF4-FFF2-40B4-BE49-F238E27FC236}">
                <a16:creationId xmlns:a16="http://schemas.microsoft.com/office/drawing/2014/main" id="{625FE7A0-F28D-409B-898D-57F80C1CC6E4}"/>
              </a:ext>
            </a:extLst>
          </p:cNvPr>
          <p:cNvSpPr txBox="1"/>
          <p:nvPr/>
        </p:nvSpPr>
        <p:spPr>
          <a:xfrm>
            <a:off x="930303" y="5066407"/>
            <a:ext cx="9300373" cy="1123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3D3D3D">
                    <a:lumMod val="75000"/>
                  </a:srgbClr>
                </a:solidFill>
                <a:effectLst/>
                <a:uLnTx/>
                <a:uFillTx/>
                <a:latin typeface="Calibri" panose="020F0502020204030204"/>
                <a:ea typeface="+mn-ea"/>
                <a:cs typeface="+mn-cs"/>
              </a:rPr>
              <a:t>How do I pay for constituent service demands?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a:ln>
                  <a:noFill/>
                </a:ln>
                <a:solidFill>
                  <a:srgbClr val="3D3D3D">
                    <a:lumMod val="75000"/>
                  </a:srgbClr>
                </a:solidFill>
                <a:effectLst/>
                <a:uLnTx/>
                <a:uFillTx/>
                <a:latin typeface="Calibri" panose="020F0502020204030204"/>
                <a:ea typeface="+mn-ea"/>
                <a:cs typeface="+mn-cs"/>
              </a:rPr>
              <a:t>Can sale or deployment of Surplus Assets help?</a:t>
            </a:r>
          </a:p>
        </p:txBody>
      </p:sp>
      <p:sp>
        <p:nvSpPr>
          <p:cNvPr id="30" name="TextBox 29">
            <a:extLst>
              <a:ext uri="{FF2B5EF4-FFF2-40B4-BE49-F238E27FC236}">
                <a16:creationId xmlns:a16="http://schemas.microsoft.com/office/drawing/2014/main" id="{94400E73-5EB9-45A7-90EE-4E234748E9C4}"/>
              </a:ext>
            </a:extLst>
          </p:cNvPr>
          <p:cNvSpPr txBox="1"/>
          <p:nvPr/>
        </p:nvSpPr>
        <p:spPr>
          <a:xfrm>
            <a:off x="310530" y="4062739"/>
            <a:ext cx="55515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72974"/>
                </a:solidFill>
                <a:effectLst/>
                <a:uLnTx/>
                <a:uFillTx/>
                <a:latin typeface="Calibri" panose="020F0502020204030204"/>
                <a:ea typeface="+mn-ea"/>
                <a:cs typeface="+mn-cs"/>
              </a:rPr>
              <a:t>How do I replace sales tax?</a:t>
            </a:r>
          </a:p>
        </p:txBody>
      </p:sp>
      <p:sp>
        <p:nvSpPr>
          <p:cNvPr id="31" name="TextBox 30">
            <a:extLst>
              <a:ext uri="{FF2B5EF4-FFF2-40B4-BE49-F238E27FC236}">
                <a16:creationId xmlns:a16="http://schemas.microsoft.com/office/drawing/2014/main" id="{FAECFFA2-A970-4EAE-A9B7-08C566A2C0FA}"/>
              </a:ext>
            </a:extLst>
          </p:cNvPr>
          <p:cNvSpPr txBox="1"/>
          <p:nvPr/>
        </p:nvSpPr>
        <p:spPr>
          <a:xfrm>
            <a:off x="6096000" y="3816518"/>
            <a:ext cx="58665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Calibri" panose="020F0502020204030204"/>
                <a:ea typeface="+mn-ea"/>
                <a:cs typeface="+mn-cs"/>
              </a:rPr>
              <a:t>How do I meet the needs of today and prepare for the future?</a:t>
            </a:r>
          </a:p>
        </p:txBody>
      </p:sp>
      <p:grpSp>
        <p:nvGrpSpPr>
          <p:cNvPr id="20" name="Group 19">
            <a:extLst>
              <a:ext uri="{FF2B5EF4-FFF2-40B4-BE49-F238E27FC236}">
                <a16:creationId xmlns:a16="http://schemas.microsoft.com/office/drawing/2014/main" id="{474B78A4-CDBA-4DE7-8089-479A7DC3B1E6}"/>
              </a:ext>
            </a:extLst>
          </p:cNvPr>
          <p:cNvGrpSpPr/>
          <p:nvPr/>
        </p:nvGrpSpPr>
        <p:grpSpPr>
          <a:xfrm>
            <a:off x="0" y="6102777"/>
            <a:ext cx="12192000" cy="755224"/>
            <a:chOff x="0" y="6102777"/>
            <a:chExt cx="12192000" cy="755224"/>
          </a:xfrm>
        </p:grpSpPr>
        <p:sp>
          <p:nvSpPr>
            <p:cNvPr id="25" name="Rectangle 24">
              <a:extLst>
                <a:ext uri="{FF2B5EF4-FFF2-40B4-BE49-F238E27FC236}">
                  <a16:creationId xmlns:a16="http://schemas.microsoft.com/office/drawing/2014/main" id="{CFAFE371-505C-4281-BAB5-1CB6AE327B97}"/>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A close up of a logo&#10;&#10;Description automatically generated">
              <a:extLst>
                <a:ext uri="{FF2B5EF4-FFF2-40B4-BE49-F238E27FC236}">
                  <a16:creationId xmlns:a16="http://schemas.microsoft.com/office/drawing/2014/main" id="{B7295DC4-981B-491E-B588-1110C257A1D2}"/>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33" name="Footer Placeholder 2">
              <a:extLst>
                <a:ext uri="{FF2B5EF4-FFF2-40B4-BE49-F238E27FC236}">
                  <a16:creationId xmlns:a16="http://schemas.microsoft.com/office/drawing/2014/main" id="{F0AD514D-E851-421E-ADC6-3389A9359583}"/>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FF155F81-9159-4E07-A368-3EBB1464569B}"/>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C8323506-776B-21A6-86E0-9239D1030F74}"/>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1041550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A54DB72-44EB-73C4-409C-8077913818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l="5649" t="9052" r="3863" b="4937"/>
          <a:stretch/>
        </p:blipFill>
        <p:spPr bwMode="auto">
          <a:xfrm>
            <a:off x="-17635" y="0"/>
            <a:ext cx="1220963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744942-F907-4960-B860-36AEEF7F8956}"/>
              </a:ext>
            </a:extLst>
          </p:cNvPr>
          <p:cNvSpPr/>
          <p:nvPr/>
        </p:nvSpPr>
        <p:spPr>
          <a:xfrm>
            <a:off x="4409" y="13979"/>
            <a:ext cx="12196409" cy="1421629"/>
          </a:xfrm>
          <a:prstGeom prst="rect">
            <a:avLst/>
          </a:prstGeom>
          <a:solidFill>
            <a:srgbClr val="3D3D3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DE593B9-0233-4CCC-A5C2-F414114AC487}"/>
              </a:ext>
            </a:extLst>
          </p:cNvPr>
          <p:cNvSpPr/>
          <p:nvPr/>
        </p:nvSpPr>
        <p:spPr>
          <a:xfrm>
            <a:off x="-5081" y="4231650"/>
            <a:ext cx="12205899" cy="2640329"/>
          </a:xfrm>
          <a:prstGeom prst="rect">
            <a:avLst/>
          </a:prstGeom>
          <a:solidFill>
            <a:srgbClr val="3D3D3D">
              <a:alpha val="78039"/>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95FAF1CC-7A73-4DE8-BDCD-B4E0A9210B7C}"/>
              </a:ext>
            </a:extLst>
          </p:cNvPr>
          <p:cNvSpPr txBox="1">
            <a:spLocks/>
          </p:cNvSpPr>
          <p:nvPr/>
        </p:nvSpPr>
        <p:spPr>
          <a:xfrm>
            <a:off x="13227" y="-134679"/>
            <a:ext cx="12187591" cy="1641114"/>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1" u="none" strike="noStrike" kern="1200" cap="none" spc="-120" normalizeH="0" baseline="0" noProof="0">
                <a:ln>
                  <a:solidFill>
                    <a:srgbClr val="172974">
                      <a:lumMod val="50000"/>
                    </a:srgbClr>
                  </a:solid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Surplus Land Act:</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1" u="none" strike="noStrike" kern="1200" cap="none" spc="-120" normalizeH="0" baseline="0" noProof="0">
                <a:ln>
                  <a:solidFill>
                    <a:srgbClr val="172974">
                      <a:lumMod val="50000"/>
                    </a:srgbClr>
                  </a:solid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Know the Facts Before You Transact</a:t>
            </a:r>
            <a:endParaRPr kumimoji="0" lang="en-US" sz="4400" b="1" i="1" u="none" strike="noStrike" kern="1200" cap="none" spc="-120" normalizeH="0" baseline="0" noProof="0">
              <a:ln>
                <a:solidFill>
                  <a:prstClr val="black"/>
                </a:solidFill>
              </a:ln>
              <a:solidFill>
                <a:prstClr val="white"/>
              </a:solidFill>
              <a:effectLst>
                <a:outerShdw blurRad="38100" dist="38100" dir="2700000" algn="tl">
                  <a:srgbClr val="000000">
                    <a:alpha val="43137"/>
                  </a:srgbClr>
                </a:outerShdw>
              </a:effectLst>
              <a:uLnTx/>
              <a:uFillTx/>
              <a:latin typeface="Calibri Light" panose="020F0302020204030204"/>
              <a:ea typeface="+mj-ea"/>
              <a:cs typeface="Calibri Light"/>
            </a:endParaRPr>
          </a:p>
        </p:txBody>
      </p:sp>
      <p:sp>
        <p:nvSpPr>
          <p:cNvPr id="8" name="Rectangle 7">
            <a:extLst>
              <a:ext uri="{FF2B5EF4-FFF2-40B4-BE49-F238E27FC236}">
                <a16:creationId xmlns:a16="http://schemas.microsoft.com/office/drawing/2014/main" id="{E5A4F8FD-826C-40C2-9091-2EFCB6F01DB0}"/>
              </a:ext>
            </a:extLst>
          </p:cNvPr>
          <p:cNvSpPr/>
          <p:nvPr/>
        </p:nvSpPr>
        <p:spPr>
          <a:xfrm>
            <a:off x="-17634" y="4231650"/>
            <a:ext cx="379554" cy="262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BF2593-F420-4E75-9312-4B879845638A}"/>
              </a:ext>
            </a:extLst>
          </p:cNvPr>
          <p:cNvSpPr txBox="1"/>
          <p:nvPr/>
        </p:nvSpPr>
        <p:spPr>
          <a:xfrm>
            <a:off x="361920" y="5661321"/>
            <a:ext cx="36461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California State Association of Counties</a:t>
            </a:r>
          </a:p>
        </p:txBody>
      </p:sp>
      <p:sp>
        <p:nvSpPr>
          <p:cNvPr id="12" name="Rectangle 11">
            <a:extLst>
              <a:ext uri="{FF2B5EF4-FFF2-40B4-BE49-F238E27FC236}">
                <a16:creationId xmlns:a16="http://schemas.microsoft.com/office/drawing/2014/main" id="{C6F8584A-A54F-DCEB-A7C5-7D18C85EE757}"/>
              </a:ext>
            </a:extLst>
          </p:cNvPr>
          <p:cNvSpPr/>
          <p:nvPr/>
        </p:nvSpPr>
        <p:spPr>
          <a:xfrm>
            <a:off x="9644418" y="4323270"/>
            <a:ext cx="2451346" cy="2458843"/>
          </a:xfrm>
          <a:prstGeom prst="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22A4C14E-4A7C-25E8-0421-EFD29E785315}"/>
              </a:ext>
            </a:extLst>
          </p:cNvPr>
          <p:cNvPicPr>
            <a:picLocks noChangeAspect="1"/>
          </p:cNvPicPr>
          <p:nvPr/>
        </p:nvPicPr>
        <p:blipFill rotWithShape="1">
          <a:blip r:embed="rId5">
            <a:extLst>
              <a:ext uri="{28A0092B-C50C-407E-A947-70E740481C1C}">
                <a14:useLocalDpi xmlns:a14="http://schemas.microsoft.com/office/drawing/2010/main" val="0"/>
              </a:ext>
            </a:extLst>
          </a:blip>
          <a:srcRect l="-6122" t="-2522" r="-4081" b="-1638"/>
          <a:stretch/>
        </p:blipFill>
        <p:spPr>
          <a:xfrm>
            <a:off x="9710253" y="4442393"/>
            <a:ext cx="1174461" cy="848222"/>
          </a:xfrm>
          <a:prstGeom prst="rect">
            <a:avLst/>
          </a:prstGeom>
          <a:solidFill>
            <a:schemeClr val="bg1"/>
          </a:solidFill>
        </p:spPr>
      </p:pic>
      <p:pic>
        <p:nvPicPr>
          <p:cNvPr id="13" name="Picture 12">
            <a:extLst>
              <a:ext uri="{FF2B5EF4-FFF2-40B4-BE49-F238E27FC236}">
                <a16:creationId xmlns:a16="http://schemas.microsoft.com/office/drawing/2014/main" id="{905CD12B-8928-38E4-931D-A3BE7EA41B3D}"/>
              </a:ext>
            </a:extLst>
          </p:cNvPr>
          <p:cNvPicPr>
            <a:picLocks noChangeAspect="1"/>
          </p:cNvPicPr>
          <p:nvPr/>
        </p:nvPicPr>
        <p:blipFill rotWithShape="1">
          <a:blip r:embed="rId6"/>
          <a:srcRect l="5943" t="19072" r="3148" b="11910"/>
          <a:stretch/>
        </p:blipFill>
        <p:spPr>
          <a:xfrm>
            <a:off x="9769071" y="6258096"/>
            <a:ext cx="2231286" cy="419356"/>
          </a:xfrm>
          <a:prstGeom prst="rect">
            <a:avLst/>
          </a:prstGeom>
        </p:spPr>
      </p:pic>
      <p:pic>
        <p:nvPicPr>
          <p:cNvPr id="1030" name="Picture 6" descr="Home">
            <a:extLst>
              <a:ext uri="{FF2B5EF4-FFF2-40B4-BE49-F238E27FC236}">
                <a16:creationId xmlns:a16="http://schemas.microsoft.com/office/drawing/2014/main" id="{105F764E-9601-018D-FD92-3771F90B0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4420" y="4417107"/>
            <a:ext cx="885937" cy="885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7E0964-6F92-EF77-F35F-98DC65B87521}"/>
              </a:ext>
            </a:extLst>
          </p:cNvPr>
          <p:cNvSpPr txBox="1"/>
          <p:nvPr/>
        </p:nvSpPr>
        <p:spPr>
          <a:xfrm>
            <a:off x="5305580" y="4186108"/>
            <a:ext cx="4372507" cy="2654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Kosmont Companies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Larry Kosmont</a:t>
            </a: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CA Dept. of Housing &amp; Community Dev.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David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Zisser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Best </a:t>
            </a:r>
            <a:r>
              <a:rPr kumimoji="0" lang="en-US" sz="1800" b="1" i="0" u="none" strike="noStrike" kern="1200" cap="none" spc="0" normalizeH="0" baseline="0" noProof="0" err="1">
                <a:ln>
                  <a:noFill/>
                </a:ln>
                <a:solidFill>
                  <a:prstClr val="white"/>
                </a:solidFill>
                <a:effectLst/>
                <a:uLnTx/>
                <a:uFillTx/>
                <a:latin typeface="Calibri" panose="020F0502020204030204"/>
                <a:ea typeface="+mn-ea"/>
                <a:cs typeface="+mn-cs"/>
              </a:rPr>
              <a:t>Best</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&amp; Krieger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Matthew Cody</a:t>
            </a: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Sacramento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Stephen White</a:t>
            </a:r>
          </a:p>
        </p:txBody>
      </p:sp>
      <p:pic>
        <p:nvPicPr>
          <p:cNvPr id="5" name="Picture 2" descr="CSAC Logo - Tahoe Truckee Community Foundation">
            <a:extLst>
              <a:ext uri="{FF2B5EF4-FFF2-40B4-BE49-F238E27FC236}">
                <a16:creationId xmlns:a16="http://schemas.microsoft.com/office/drawing/2014/main" id="{D1630B49-5353-4303-3823-798F3F399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0335" y="4253674"/>
            <a:ext cx="1469299" cy="14692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a:extLst>
              <a:ext uri="{FF2B5EF4-FFF2-40B4-BE49-F238E27FC236}">
                <a16:creationId xmlns:a16="http://schemas.microsoft.com/office/drawing/2014/main" id="{ADCDF06A-C23E-79D4-E553-EBCB2885A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8">
            <a:extLst>
              <a:ext uri="{FF2B5EF4-FFF2-40B4-BE49-F238E27FC236}">
                <a16:creationId xmlns:a16="http://schemas.microsoft.com/office/drawing/2014/main" id="{02610EC8-A04E-35F9-F40A-1C4B934D4A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a:extLst>
              <a:ext uri="{FF2B5EF4-FFF2-40B4-BE49-F238E27FC236}">
                <a16:creationId xmlns:a16="http://schemas.microsoft.com/office/drawing/2014/main" id="{A9F55481-3807-7FC5-7498-C8927B00AA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90309" y="5298862"/>
            <a:ext cx="848222" cy="84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358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C14B-AE99-FD28-D711-697370094CBA}"/>
              </a:ext>
            </a:extLst>
          </p:cNvPr>
          <p:cNvSpPr>
            <a:spLocks noGrp="1"/>
          </p:cNvSpPr>
          <p:nvPr>
            <p:ph type="title"/>
          </p:nvPr>
        </p:nvSpPr>
        <p:spPr/>
        <p:txBody>
          <a:bodyPr/>
          <a:lstStyle/>
          <a:p>
            <a:pPr algn="ctr"/>
            <a:r>
              <a:rPr lang="en-US"/>
              <a:t>First, is Your Property Exempt? </a:t>
            </a:r>
          </a:p>
        </p:txBody>
      </p:sp>
      <p:grpSp>
        <p:nvGrpSpPr>
          <p:cNvPr id="4" name="Group 3">
            <a:extLst>
              <a:ext uri="{FF2B5EF4-FFF2-40B4-BE49-F238E27FC236}">
                <a16:creationId xmlns:a16="http://schemas.microsoft.com/office/drawing/2014/main" id="{4937C597-9EA4-EB8E-4411-FAF16707ED52}"/>
              </a:ext>
            </a:extLst>
          </p:cNvPr>
          <p:cNvGrpSpPr/>
          <p:nvPr/>
        </p:nvGrpSpPr>
        <p:grpSpPr>
          <a:xfrm>
            <a:off x="0" y="6102777"/>
            <a:ext cx="12192000" cy="755224"/>
            <a:chOff x="0" y="6102777"/>
            <a:chExt cx="12192000" cy="755224"/>
          </a:xfrm>
        </p:grpSpPr>
        <p:sp>
          <p:nvSpPr>
            <p:cNvPr id="5" name="Rectangle 4">
              <a:extLst>
                <a:ext uri="{FF2B5EF4-FFF2-40B4-BE49-F238E27FC236}">
                  <a16:creationId xmlns:a16="http://schemas.microsoft.com/office/drawing/2014/main" id="{C31120F7-A91A-61B3-2A2C-E57ADE231A1C}"/>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27BD18E6-2A65-10D2-6D96-BCC55BCD171A}"/>
                </a:ext>
              </a:extLst>
            </p:cNvPr>
            <p:cNvPicPr>
              <a:picLocks noChangeAspect="1"/>
            </p:cNvPicPr>
            <p:nvPr/>
          </p:nvPicPr>
          <p:blipFill rotWithShape="1">
            <a:blip r:embed="rId2">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7" name="Footer Placeholder 2">
              <a:extLst>
                <a:ext uri="{FF2B5EF4-FFF2-40B4-BE49-F238E27FC236}">
                  <a16:creationId xmlns:a16="http://schemas.microsoft.com/office/drawing/2014/main" id="{456C3884-3F7E-9602-865C-2CB98525291B}"/>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1C5872D-E5E5-1F77-6236-C4F1F2A33D90}"/>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3AFF2C71-04E6-2B2B-0AD6-00BECA3A68CF}"/>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
        <p:nvSpPr>
          <p:cNvPr id="10" name="TextBox 9">
            <a:extLst>
              <a:ext uri="{FF2B5EF4-FFF2-40B4-BE49-F238E27FC236}">
                <a16:creationId xmlns:a16="http://schemas.microsoft.com/office/drawing/2014/main" id="{F70F01F9-4B92-3923-BF24-252FBA5598DA}"/>
              </a:ext>
            </a:extLst>
          </p:cNvPr>
          <p:cNvSpPr txBox="1"/>
          <p:nvPr/>
        </p:nvSpPr>
        <p:spPr>
          <a:xfrm>
            <a:off x="870693" y="1272744"/>
            <a:ext cx="10476368" cy="4561249"/>
          </a:xfrm>
          <a:prstGeom prst="rect">
            <a:avLst/>
          </a:prstGeom>
          <a:noFill/>
        </p:spPr>
        <p:txBody>
          <a:bodyPr wrap="square">
            <a:spAutoFit/>
          </a:bodyPr>
          <a:lstStyle/>
          <a:p>
            <a:r>
              <a:rPr lang="en-US" sz="2600">
                <a:latin typeface="+mn-lt"/>
              </a:rPr>
              <a:t>Property can be declared “exempt surplus” if it falls under a few categories:</a:t>
            </a:r>
          </a:p>
          <a:p>
            <a:pPr marL="738188" indent="-285750">
              <a:lnSpc>
                <a:spcPct val="90000"/>
              </a:lnSpc>
              <a:spcBef>
                <a:spcPts val="1200"/>
              </a:spcBef>
              <a:spcAft>
                <a:spcPts val="1200"/>
              </a:spcAft>
              <a:buFont typeface="Arial" panose="020B0604020202020204" pitchFamily="34" charset="0"/>
              <a:buChar char="•"/>
            </a:pPr>
            <a:r>
              <a:rPr lang="en-US" sz="2400" b="1">
                <a:latin typeface="+mn-lt"/>
              </a:rPr>
              <a:t>“Grandfathered” Land </a:t>
            </a:r>
            <a:r>
              <a:rPr lang="en-US" sz="2000">
                <a:latin typeface="+mn-lt"/>
              </a:rPr>
              <a:t>– if Public Agency had agreement (e.g., ENA) in place prior to 9/2019, land is subject to a pre-AB1486 version of the SLA</a:t>
            </a:r>
          </a:p>
          <a:p>
            <a:pPr marL="738188" indent="-285750">
              <a:lnSpc>
                <a:spcPct val="90000"/>
              </a:lnSpc>
              <a:spcBef>
                <a:spcPts val="1200"/>
              </a:spcBef>
              <a:spcAft>
                <a:spcPts val="1200"/>
              </a:spcAft>
              <a:buFont typeface="Arial" panose="020B0604020202020204" pitchFamily="34" charset="0"/>
              <a:buChar char="•"/>
            </a:pPr>
            <a:r>
              <a:rPr lang="en-US" sz="2400" b="1">
                <a:latin typeface="+mn-lt"/>
              </a:rPr>
              <a:t>Land Destined for Affordable Housing </a:t>
            </a:r>
            <a:r>
              <a:rPr lang="en-US" sz="2000" b="1">
                <a:latin typeface="+mn-lt"/>
              </a:rPr>
              <a:t>- </a:t>
            </a:r>
            <a:r>
              <a:rPr lang="en-US" sz="2000">
                <a:latin typeface="+mn-lt"/>
              </a:rPr>
              <a:t>at least 75% units restricted for lower income families, or a mixed-use development with 300+ units and at least 25% restricted for lower income</a:t>
            </a:r>
          </a:p>
          <a:p>
            <a:pPr marL="738188" indent="-285750">
              <a:lnSpc>
                <a:spcPct val="90000"/>
              </a:lnSpc>
              <a:spcBef>
                <a:spcPts val="1200"/>
              </a:spcBef>
              <a:spcAft>
                <a:spcPts val="1200"/>
              </a:spcAft>
              <a:buFont typeface="Arial" panose="020B0604020202020204" pitchFamily="34" charset="0"/>
              <a:buChar char="•"/>
            </a:pPr>
            <a:r>
              <a:rPr lang="en-US" sz="2400" b="1">
                <a:latin typeface="+mn-lt"/>
              </a:rPr>
              <a:t>Land Dedicated for Other Public Uses </a:t>
            </a:r>
            <a:r>
              <a:rPr lang="en-US" sz="2000">
                <a:latin typeface="+mn-lt"/>
              </a:rPr>
              <a:t>– transferred to another agency or exchanged for another property for local agency’s use</a:t>
            </a:r>
          </a:p>
          <a:p>
            <a:pPr marL="738188" indent="-285750">
              <a:lnSpc>
                <a:spcPct val="90000"/>
              </a:lnSpc>
              <a:spcBef>
                <a:spcPts val="1200"/>
              </a:spcBef>
              <a:spcAft>
                <a:spcPts val="1200"/>
              </a:spcAft>
              <a:buFont typeface="Arial" panose="020B0604020202020204" pitchFamily="34" charset="0"/>
              <a:buChar char="•"/>
            </a:pPr>
            <a:r>
              <a:rPr lang="en-US" sz="2400" b="1">
                <a:latin typeface="+mn-lt"/>
              </a:rPr>
              <a:t>Land Not Suitable for Affordable Housing </a:t>
            </a:r>
            <a:r>
              <a:rPr lang="en-US" sz="2000">
                <a:latin typeface="+mn-lt"/>
              </a:rPr>
              <a:t>– former street, right-of-way, easement; small sites (less than 5k SF or less than 10k SF with no recorded accesses); sold to owner of contiguous land</a:t>
            </a:r>
            <a:endParaRPr lang="en-US" sz="1800">
              <a:latin typeface="+mn-lt"/>
            </a:endParaRPr>
          </a:p>
        </p:txBody>
      </p:sp>
    </p:spTree>
    <p:extLst>
      <p:ext uri="{BB962C8B-B14F-4D97-AF65-F5344CB8AC3E}">
        <p14:creationId xmlns:p14="http://schemas.microsoft.com/office/powerpoint/2010/main" val="281778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C14B-AE99-FD28-D711-697370094CBA}"/>
              </a:ext>
            </a:extLst>
          </p:cNvPr>
          <p:cNvSpPr>
            <a:spLocks noGrp="1"/>
          </p:cNvSpPr>
          <p:nvPr>
            <p:ph type="title"/>
          </p:nvPr>
        </p:nvSpPr>
        <p:spPr/>
        <p:txBody>
          <a:bodyPr/>
          <a:lstStyle/>
          <a:p>
            <a:r>
              <a:rPr lang="en-US"/>
              <a:t>The SLA Pathway to Affordable Housing </a:t>
            </a:r>
          </a:p>
        </p:txBody>
      </p:sp>
      <p:grpSp>
        <p:nvGrpSpPr>
          <p:cNvPr id="4" name="Group 3">
            <a:extLst>
              <a:ext uri="{FF2B5EF4-FFF2-40B4-BE49-F238E27FC236}">
                <a16:creationId xmlns:a16="http://schemas.microsoft.com/office/drawing/2014/main" id="{4937C597-9EA4-EB8E-4411-FAF16707ED52}"/>
              </a:ext>
            </a:extLst>
          </p:cNvPr>
          <p:cNvGrpSpPr/>
          <p:nvPr/>
        </p:nvGrpSpPr>
        <p:grpSpPr>
          <a:xfrm>
            <a:off x="0" y="6102777"/>
            <a:ext cx="12192000" cy="755224"/>
            <a:chOff x="0" y="6102777"/>
            <a:chExt cx="12192000" cy="755224"/>
          </a:xfrm>
        </p:grpSpPr>
        <p:sp>
          <p:nvSpPr>
            <p:cNvPr id="5" name="Rectangle 4">
              <a:extLst>
                <a:ext uri="{FF2B5EF4-FFF2-40B4-BE49-F238E27FC236}">
                  <a16:creationId xmlns:a16="http://schemas.microsoft.com/office/drawing/2014/main" id="{C31120F7-A91A-61B3-2A2C-E57ADE231A1C}"/>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27BD18E6-2A65-10D2-6D96-BCC55BCD171A}"/>
                </a:ext>
              </a:extLst>
            </p:cNvPr>
            <p:cNvPicPr>
              <a:picLocks noChangeAspect="1"/>
            </p:cNvPicPr>
            <p:nvPr/>
          </p:nvPicPr>
          <p:blipFill rotWithShape="1">
            <a:blip r:embed="rId2">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7" name="Footer Placeholder 2">
              <a:extLst>
                <a:ext uri="{FF2B5EF4-FFF2-40B4-BE49-F238E27FC236}">
                  <a16:creationId xmlns:a16="http://schemas.microsoft.com/office/drawing/2014/main" id="{456C3884-3F7E-9602-865C-2CB98525291B}"/>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1C5872D-E5E5-1F77-6236-C4F1F2A33D90}"/>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3AFF2C71-04E6-2B2B-0AD6-00BECA3A68CF}"/>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
        <p:nvSpPr>
          <p:cNvPr id="10" name="TextBox 9">
            <a:extLst>
              <a:ext uri="{FF2B5EF4-FFF2-40B4-BE49-F238E27FC236}">
                <a16:creationId xmlns:a16="http://schemas.microsoft.com/office/drawing/2014/main" id="{F70F01F9-4B92-3923-BF24-252FBA5598DA}"/>
              </a:ext>
            </a:extLst>
          </p:cNvPr>
          <p:cNvSpPr txBox="1"/>
          <p:nvPr/>
        </p:nvSpPr>
        <p:spPr>
          <a:xfrm>
            <a:off x="389106" y="1272744"/>
            <a:ext cx="11625837" cy="4662815"/>
          </a:xfrm>
          <a:prstGeom prst="rect">
            <a:avLst/>
          </a:prstGeom>
          <a:noFill/>
        </p:spPr>
        <p:txBody>
          <a:bodyPr wrap="square">
            <a:spAutoFit/>
          </a:bodyPr>
          <a:lstStyle/>
          <a:p>
            <a:r>
              <a:rPr lang="en-US" sz="2600">
                <a:latin typeface="+mn-lt"/>
              </a:rPr>
              <a:t>If Property is not “exempt surplus”, it must go through a noticing process to affordable housing developers and certain agencies:</a:t>
            </a:r>
          </a:p>
          <a:p>
            <a:pPr marL="285750" indent="-285750">
              <a:lnSpc>
                <a:spcPct val="90000"/>
              </a:lnSpc>
              <a:spcBef>
                <a:spcPts val="600"/>
              </a:spcBef>
              <a:spcAft>
                <a:spcPts val="600"/>
              </a:spcAft>
              <a:buFont typeface="Arial" panose="020B0604020202020204" pitchFamily="34" charset="0"/>
              <a:buChar char="•"/>
            </a:pPr>
            <a:r>
              <a:rPr lang="en-US" sz="2000">
                <a:latin typeface="+mn-lt"/>
              </a:rPr>
              <a:t>Notice of Availability given to </a:t>
            </a:r>
            <a:r>
              <a:rPr lang="en-US" sz="2000" u="sng">
                <a:latin typeface="+mn-lt"/>
              </a:rPr>
              <a:t>affordable housing developers</a:t>
            </a:r>
          </a:p>
          <a:p>
            <a:pPr marL="285750" indent="-285750">
              <a:lnSpc>
                <a:spcPct val="90000"/>
              </a:lnSpc>
              <a:spcBef>
                <a:spcPts val="600"/>
              </a:spcBef>
              <a:spcAft>
                <a:spcPts val="600"/>
              </a:spcAft>
              <a:buFont typeface="Arial" panose="020B0604020202020204" pitchFamily="34" charset="0"/>
              <a:buChar char="•"/>
            </a:pPr>
            <a:r>
              <a:rPr lang="en-US" sz="2000">
                <a:latin typeface="+mn-lt"/>
              </a:rPr>
              <a:t>Notice given to </a:t>
            </a:r>
            <a:r>
              <a:rPr lang="en-US" sz="2000" u="sng">
                <a:latin typeface="+mn-lt"/>
              </a:rPr>
              <a:t>local agencies </a:t>
            </a:r>
            <a:r>
              <a:rPr lang="en-US" sz="2000">
                <a:latin typeface="+mn-lt"/>
              </a:rPr>
              <a:t>including school districts for school facilities and parks and recreation districts for open-space use (given priority to other proposals)</a:t>
            </a:r>
          </a:p>
          <a:p>
            <a:pPr marL="285750" indent="-285750">
              <a:lnSpc>
                <a:spcPct val="90000"/>
              </a:lnSpc>
              <a:spcBef>
                <a:spcPts val="600"/>
              </a:spcBef>
              <a:spcAft>
                <a:spcPts val="600"/>
              </a:spcAft>
              <a:buFont typeface="Arial" panose="020B0604020202020204" pitchFamily="34" charset="0"/>
              <a:buChar char="•"/>
            </a:pPr>
            <a:r>
              <a:rPr lang="en-US" sz="2000">
                <a:latin typeface="+mn-lt"/>
              </a:rPr>
              <a:t>Parties have </a:t>
            </a:r>
            <a:r>
              <a:rPr lang="en-US" sz="2000" u="sng">
                <a:latin typeface="+mn-lt"/>
              </a:rPr>
              <a:t>60 days </a:t>
            </a:r>
            <a:r>
              <a:rPr lang="en-US" sz="2000">
                <a:latin typeface="+mn-lt"/>
              </a:rPr>
              <a:t>to express interest and then provided </a:t>
            </a:r>
            <a:r>
              <a:rPr lang="en-US" sz="2000" u="sng">
                <a:latin typeface="+mn-lt"/>
              </a:rPr>
              <a:t>90 days </a:t>
            </a:r>
            <a:r>
              <a:rPr lang="en-US" sz="2000">
                <a:latin typeface="+mn-lt"/>
              </a:rPr>
              <a:t>to negotiate in good faith</a:t>
            </a:r>
          </a:p>
          <a:p>
            <a:pPr marL="285750" indent="-285750">
              <a:lnSpc>
                <a:spcPct val="90000"/>
              </a:lnSpc>
              <a:spcBef>
                <a:spcPts val="600"/>
              </a:spcBef>
              <a:spcAft>
                <a:spcPts val="600"/>
              </a:spcAft>
              <a:buFont typeface="Arial" panose="020B0604020202020204" pitchFamily="34" charset="0"/>
              <a:buChar char="•"/>
            </a:pPr>
            <a:r>
              <a:rPr lang="en-US" sz="2000" b="1">
                <a:latin typeface="+mn-lt"/>
              </a:rPr>
              <a:t>Public Agency </a:t>
            </a:r>
            <a:r>
              <a:rPr lang="en-US" sz="2000" b="1" i="1" u="sng">
                <a:latin typeface="+mn-lt"/>
              </a:rPr>
              <a:t>does not </a:t>
            </a:r>
            <a:r>
              <a:rPr lang="en-US" sz="2000" b="1">
                <a:latin typeface="+mn-lt"/>
              </a:rPr>
              <a:t>have to sell the property for less than fair market value</a:t>
            </a:r>
          </a:p>
          <a:p>
            <a:pPr marL="285750" marR="5080" lvl="0" indent="-285750" algn="l" rtl="0" eaLnBrk="1" fontAlgn="auto" latinLnBrk="0" hangingPunct="1">
              <a:lnSpc>
                <a:spcPct val="90000"/>
              </a:lnSpc>
              <a:spcBef>
                <a:spcPts val="600"/>
              </a:spcBef>
              <a:spcAft>
                <a:spcPts val="600"/>
              </a:spcAft>
              <a:buClrTx/>
              <a:buSzTx/>
              <a:buFont typeface="Arial" panose="020B0604020202020204" pitchFamily="34" charset="0"/>
              <a:buChar char="•"/>
            </a:pPr>
            <a:r>
              <a:rPr lang="en-US" sz="2000" kern="1200">
                <a:solidFill>
                  <a:schemeClr val="dk1"/>
                </a:solidFill>
                <a:latin typeface="+mn-lt"/>
                <a:ea typeface="+mn-ea"/>
                <a:cs typeface="+mn-cs"/>
              </a:rPr>
              <a:t>If</a:t>
            </a:r>
            <a:r>
              <a:rPr lang="en-US" sz="2000" kern="1200" noProof="0">
                <a:solidFill>
                  <a:schemeClr val="dk1"/>
                </a:solidFill>
                <a:latin typeface="+mn-lt"/>
                <a:ea typeface="+mn-ea"/>
                <a:cs typeface="+mn-cs"/>
              </a:rPr>
              <a:t> agreement on price/terms not reached, then Public Agency can sell to other parties (</a:t>
            </a:r>
            <a:r>
              <a:rPr lang="en-US" sz="2000" u="sng" kern="1200" noProof="0">
                <a:solidFill>
                  <a:schemeClr val="dk1"/>
                </a:solidFill>
                <a:latin typeface="+mn-lt"/>
                <a:ea typeface="+mn-ea"/>
                <a:cs typeface="+mn-cs"/>
              </a:rPr>
              <a:t>Post HCD Approval</a:t>
            </a:r>
            <a:r>
              <a:rPr lang="en-US" sz="2000" kern="1200" noProof="0">
                <a:solidFill>
                  <a:schemeClr val="dk1"/>
                </a:solidFill>
                <a:latin typeface="+mn-lt"/>
                <a:ea typeface="+mn-ea"/>
                <a:cs typeface="+mn-cs"/>
              </a:rPr>
              <a:t>)</a:t>
            </a:r>
          </a:p>
          <a:p>
            <a:pPr marL="285750" marR="5080" lvl="0"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tab pos="355600" algn="l"/>
              </a:tabLst>
              <a:defRPr/>
            </a:pPr>
            <a:r>
              <a:rPr lang="en-US" sz="2000" b="1" kern="1200" noProof="0">
                <a:solidFill>
                  <a:schemeClr val="dk1"/>
                </a:solidFill>
                <a:latin typeface="+mn-lt"/>
                <a:ea typeface="+mn-ea"/>
                <a:cs typeface="+mn-cs"/>
              </a:rPr>
              <a:t>Property that completes process is subject to covenant requiring any residential development w/10 or more units to provide at least 15% of units to lower income households</a:t>
            </a:r>
          </a:p>
          <a:p>
            <a:pPr marL="285750" marR="5080" lvl="0" indent="-2857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tab pos="355600" algn="l"/>
              </a:tabLst>
              <a:defRPr/>
            </a:pPr>
            <a:r>
              <a:rPr lang="en-US" sz="2000" b="1" u="sng" kern="1200" noProof="0">
                <a:solidFill>
                  <a:schemeClr val="dk1"/>
                </a:solidFill>
                <a:latin typeface="+mn-lt"/>
                <a:ea typeface="+mn-ea"/>
                <a:cs typeface="+mn-cs"/>
              </a:rPr>
              <a:t>Enforcement: </a:t>
            </a:r>
            <a:r>
              <a:rPr lang="en-US" sz="2000" kern="1200" noProof="0">
                <a:solidFill>
                  <a:schemeClr val="dk1"/>
                </a:solidFill>
                <a:latin typeface="+mn-lt"/>
                <a:ea typeface="+mn-ea"/>
                <a:cs typeface="+mn-cs"/>
              </a:rPr>
              <a:t>If local agency does not comply with SLA, HCD </a:t>
            </a:r>
            <a:r>
              <a:rPr lang="en-US" sz="2000" b="1" kern="1200" noProof="0">
                <a:solidFill>
                  <a:schemeClr val="dk1"/>
                </a:solidFill>
                <a:latin typeface="+mn-lt"/>
                <a:ea typeface="+mn-ea"/>
                <a:cs typeface="+mn-cs"/>
              </a:rPr>
              <a:t>will impose fine of 30% of final sale price </a:t>
            </a:r>
            <a:r>
              <a:rPr lang="en-US" sz="2000" kern="1200" noProof="0">
                <a:solidFill>
                  <a:schemeClr val="dk1"/>
                </a:solidFill>
                <a:latin typeface="+mn-lt"/>
                <a:ea typeface="+mn-ea"/>
                <a:cs typeface="+mn-cs"/>
              </a:rPr>
              <a:t>for first violation, </a:t>
            </a:r>
            <a:r>
              <a:rPr lang="en-US" sz="2000" b="1" kern="1200" noProof="0">
                <a:solidFill>
                  <a:schemeClr val="dk1"/>
                </a:solidFill>
                <a:latin typeface="+mn-lt"/>
                <a:ea typeface="+mn-ea"/>
                <a:cs typeface="+mn-cs"/>
              </a:rPr>
              <a:t>50% of final sale price </a:t>
            </a:r>
            <a:r>
              <a:rPr lang="en-US" sz="2000" kern="1200" noProof="0">
                <a:solidFill>
                  <a:schemeClr val="dk1"/>
                </a:solidFill>
                <a:latin typeface="+mn-lt"/>
                <a:ea typeface="+mn-ea"/>
                <a:cs typeface="+mn-cs"/>
              </a:rPr>
              <a:t>for second violation</a:t>
            </a:r>
            <a:endParaRPr lang="en-US" sz="2000">
              <a:latin typeface="+mn-lt"/>
            </a:endParaRPr>
          </a:p>
        </p:txBody>
      </p:sp>
    </p:spTree>
    <p:extLst>
      <p:ext uri="{BB962C8B-B14F-4D97-AF65-F5344CB8AC3E}">
        <p14:creationId xmlns:p14="http://schemas.microsoft.com/office/powerpoint/2010/main" val="1302742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C14B-AE99-FD28-D711-697370094CBA}"/>
              </a:ext>
            </a:extLst>
          </p:cNvPr>
          <p:cNvSpPr>
            <a:spLocks noGrp="1"/>
          </p:cNvSpPr>
          <p:nvPr>
            <p:ph type="title"/>
          </p:nvPr>
        </p:nvSpPr>
        <p:spPr/>
        <p:txBody>
          <a:bodyPr/>
          <a:lstStyle/>
          <a:p>
            <a:r>
              <a:rPr lang="en-US"/>
              <a:t>SLA: Steps for Disposition Process</a:t>
            </a:r>
          </a:p>
        </p:txBody>
      </p:sp>
      <p:grpSp>
        <p:nvGrpSpPr>
          <p:cNvPr id="4" name="Group 3">
            <a:extLst>
              <a:ext uri="{FF2B5EF4-FFF2-40B4-BE49-F238E27FC236}">
                <a16:creationId xmlns:a16="http://schemas.microsoft.com/office/drawing/2014/main" id="{4937C597-9EA4-EB8E-4411-FAF16707ED52}"/>
              </a:ext>
            </a:extLst>
          </p:cNvPr>
          <p:cNvGrpSpPr/>
          <p:nvPr/>
        </p:nvGrpSpPr>
        <p:grpSpPr>
          <a:xfrm>
            <a:off x="0" y="6102777"/>
            <a:ext cx="12192000" cy="755224"/>
            <a:chOff x="0" y="6102777"/>
            <a:chExt cx="12192000" cy="755224"/>
          </a:xfrm>
        </p:grpSpPr>
        <p:sp>
          <p:nvSpPr>
            <p:cNvPr id="5" name="Rectangle 4">
              <a:extLst>
                <a:ext uri="{FF2B5EF4-FFF2-40B4-BE49-F238E27FC236}">
                  <a16:creationId xmlns:a16="http://schemas.microsoft.com/office/drawing/2014/main" id="{C31120F7-A91A-61B3-2A2C-E57ADE231A1C}"/>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27BD18E6-2A65-10D2-6D96-BCC55BCD171A}"/>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7" name="Footer Placeholder 2">
              <a:extLst>
                <a:ext uri="{FF2B5EF4-FFF2-40B4-BE49-F238E27FC236}">
                  <a16:creationId xmlns:a16="http://schemas.microsoft.com/office/drawing/2014/main" id="{456C3884-3F7E-9602-865C-2CB98525291B}"/>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1C5872D-E5E5-1F77-6236-C4F1F2A33D90}"/>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3AFF2C71-04E6-2B2B-0AD6-00BECA3A68CF}"/>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graphicFrame>
        <p:nvGraphicFramePr>
          <p:cNvPr id="10" name="Table 9">
            <a:extLst>
              <a:ext uri="{FF2B5EF4-FFF2-40B4-BE49-F238E27FC236}">
                <a16:creationId xmlns:a16="http://schemas.microsoft.com/office/drawing/2014/main" id="{39DDCFA1-E2D1-0F67-C8F9-1BF8B5FA23A9}"/>
              </a:ext>
            </a:extLst>
          </p:cNvPr>
          <p:cNvGraphicFramePr>
            <a:graphicFrameLocks noGrp="1"/>
          </p:cNvGraphicFramePr>
          <p:nvPr>
            <p:extLst>
              <p:ext uri="{D42A27DB-BD31-4B8C-83A1-F6EECF244321}">
                <p14:modId xmlns:p14="http://schemas.microsoft.com/office/powerpoint/2010/main" val="1422509274"/>
              </p:ext>
            </p:extLst>
          </p:nvPr>
        </p:nvGraphicFramePr>
        <p:xfrm>
          <a:off x="336553" y="1370829"/>
          <a:ext cx="11518894" cy="4418342"/>
        </p:xfrm>
        <a:graphic>
          <a:graphicData uri="http://schemas.openxmlformats.org/drawingml/2006/table">
            <a:tbl>
              <a:tblPr firstCol="1" bandRow="1">
                <a:tableStyleId>{F5AB1C69-6EDB-4FF4-983F-18BD219EF322}</a:tableStyleId>
              </a:tblPr>
              <a:tblGrid>
                <a:gridCol w="1504950">
                  <a:extLst>
                    <a:ext uri="{9D8B030D-6E8A-4147-A177-3AD203B41FA5}">
                      <a16:colId xmlns:a16="http://schemas.microsoft.com/office/drawing/2014/main" val="3243372045"/>
                    </a:ext>
                  </a:extLst>
                </a:gridCol>
                <a:gridCol w="10013944">
                  <a:extLst>
                    <a:ext uri="{9D8B030D-6E8A-4147-A177-3AD203B41FA5}">
                      <a16:colId xmlns:a16="http://schemas.microsoft.com/office/drawing/2014/main" val="3100134553"/>
                    </a:ext>
                  </a:extLst>
                </a:gridCol>
              </a:tblGrid>
              <a:tr h="1066800">
                <a:tc>
                  <a:txBody>
                    <a:bodyPr/>
                    <a:lstStyle/>
                    <a:p>
                      <a:pPr algn="ctr"/>
                      <a:r>
                        <a:rPr lang="en-US" sz="2000" b="1"/>
                        <a:t>Step 1</a:t>
                      </a:r>
                    </a:p>
                  </a:txBody>
                  <a:tcPr anchor="ctr"/>
                </a:tc>
                <a:tc>
                  <a:txBody>
                    <a:bodyPr/>
                    <a:lstStyle/>
                    <a:p>
                      <a:pPr marL="285750" indent="-285750">
                        <a:lnSpc>
                          <a:spcPct val="90000"/>
                        </a:lnSpc>
                        <a:spcBef>
                          <a:spcPts val="300"/>
                        </a:spcBef>
                        <a:spcAft>
                          <a:spcPts val="300"/>
                        </a:spcAft>
                        <a:buFont typeface="Arial" panose="020B0604020202020204" pitchFamily="34" charset="0"/>
                        <a:buChar char="•"/>
                      </a:pPr>
                      <a:r>
                        <a:rPr lang="en-US"/>
                        <a:t>Public Agency declares property “surplus” or "exempt surplus" land</a:t>
                      </a:r>
                    </a:p>
                    <a:p>
                      <a:pPr marL="285750" lvl="0" indent="-285750">
                        <a:lnSpc>
                          <a:spcPct val="90000"/>
                        </a:lnSpc>
                        <a:spcBef>
                          <a:spcPts val="300"/>
                        </a:spcBef>
                        <a:spcAft>
                          <a:spcPts val="300"/>
                        </a:spcAft>
                        <a:buFont typeface="Arial" panose="020B0604020202020204" pitchFamily="34" charset="0"/>
                        <a:buChar char="•"/>
                      </a:pPr>
                      <a:r>
                        <a:rPr lang="en-US"/>
                        <a:t>If exempt, then Public Agency pursues HCD concurrence by providing written findings</a:t>
                      </a:r>
                    </a:p>
                    <a:p>
                      <a:pPr marL="285750" indent="-285750">
                        <a:lnSpc>
                          <a:spcPct val="90000"/>
                        </a:lnSpc>
                        <a:spcBef>
                          <a:spcPts val="300"/>
                        </a:spcBef>
                        <a:spcAft>
                          <a:spcPts val="300"/>
                        </a:spcAft>
                        <a:buFont typeface="Arial" panose="020B0604020202020204" pitchFamily="34" charset="0"/>
                        <a:buChar char="•"/>
                      </a:pPr>
                      <a:r>
                        <a:rPr lang="en-US" b="1"/>
                        <a:t>If not exempt, then Public Agency prepares Notice of Availability (NOA)</a:t>
                      </a:r>
                    </a:p>
                  </a:txBody>
                  <a:tcPr anchor="ctr"/>
                </a:tc>
                <a:extLst>
                  <a:ext uri="{0D108BD9-81ED-4DB2-BD59-A6C34878D82A}">
                    <a16:rowId xmlns:a16="http://schemas.microsoft.com/office/drawing/2014/main" val="1535821942"/>
                  </a:ext>
                </a:extLst>
              </a:tr>
              <a:tr h="980446">
                <a:tc>
                  <a:txBody>
                    <a:bodyPr/>
                    <a:lstStyle/>
                    <a:p>
                      <a:pPr algn="ctr"/>
                      <a:r>
                        <a:rPr lang="en-US" sz="2000" b="1"/>
                        <a:t>Step 2 </a:t>
                      </a:r>
                    </a:p>
                  </a:txBody>
                  <a:tcPr anchor="ctr"/>
                </a:tc>
                <a:tc>
                  <a:txBody>
                    <a:bodyPr/>
                    <a:lstStyle/>
                    <a:p>
                      <a:pPr marL="285750" indent="-285750">
                        <a:lnSpc>
                          <a:spcPct val="90000"/>
                        </a:lnSpc>
                        <a:spcBef>
                          <a:spcPts val="300"/>
                        </a:spcBef>
                        <a:spcAft>
                          <a:spcPts val="300"/>
                        </a:spcAft>
                        <a:buFont typeface="Arial" panose="020B0604020202020204" pitchFamily="34" charset="0"/>
                        <a:buChar char="•"/>
                      </a:pPr>
                      <a:r>
                        <a:rPr lang="en-US"/>
                        <a:t>Public Agency sends NOA to qualified affordable housing developers &amp; other required public entities for 60 days</a:t>
                      </a:r>
                    </a:p>
                  </a:txBody>
                  <a:tcPr anchor="ctr"/>
                </a:tc>
                <a:extLst>
                  <a:ext uri="{0D108BD9-81ED-4DB2-BD59-A6C34878D82A}">
                    <a16:rowId xmlns:a16="http://schemas.microsoft.com/office/drawing/2014/main" val="1459559683"/>
                  </a:ext>
                </a:extLst>
              </a:tr>
              <a:tr h="1390650">
                <a:tc>
                  <a:txBody>
                    <a:bodyPr/>
                    <a:lstStyle/>
                    <a:p>
                      <a:pPr algn="ctr"/>
                      <a:r>
                        <a:rPr lang="en-US" sz="2000" b="1"/>
                        <a:t>Step 3</a:t>
                      </a:r>
                    </a:p>
                  </a:txBody>
                  <a:tcPr anchor="ctr"/>
                </a:tc>
                <a:tc>
                  <a:txBody>
                    <a:bodyPr/>
                    <a:lstStyle/>
                    <a:p>
                      <a:pPr marL="285750" indent="-285750">
                        <a:lnSpc>
                          <a:spcPct val="90000"/>
                        </a:lnSpc>
                        <a:spcBef>
                          <a:spcPts val="300"/>
                        </a:spcBef>
                        <a:spcAft>
                          <a:spcPts val="300"/>
                        </a:spcAft>
                        <a:buFont typeface="Arial" panose="020B0604020202020204" pitchFamily="34" charset="0"/>
                        <a:buChar char="•"/>
                      </a:pPr>
                      <a:r>
                        <a:rPr lang="en-US"/>
                        <a:t>If "Step 2" responses received, 90-day good faith negotiation period commences</a:t>
                      </a:r>
                    </a:p>
                    <a:p>
                      <a:pPr marL="285750" indent="-285750">
                        <a:lnSpc>
                          <a:spcPct val="90000"/>
                        </a:lnSpc>
                        <a:spcBef>
                          <a:spcPts val="300"/>
                        </a:spcBef>
                        <a:spcAft>
                          <a:spcPts val="300"/>
                        </a:spcAft>
                        <a:buFont typeface="Arial" panose="020B0604020202020204" pitchFamily="34" charset="0"/>
                        <a:buChar char="•"/>
                      </a:pPr>
                      <a:r>
                        <a:rPr lang="en-US" b="1"/>
                        <a:t>If no responses received or negotiations at impasse (e.g. FMV), agency may negotiate with other non-affordable housing developers</a:t>
                      </a:r>
                    </a:p>
                    <a:p>
                      <a:pPr marL="285750" lvl="0" indent="-285750">
                        <a:lnSpc>
                          <a:spcPct val="90000"/>
                        </a:lnSpc>
                        <a:spcBef>
                          <a:spcPts val="300"/>
                        </a:spcBef>
                        <a:spcAft>
                          <a:spcPts val="300"/>
                        </a:spcAft>
                        <a:buFont typeface="Arial" panose="020B0604020202020204" pitchFamily="34" charset="0"/>
                        <a:buChar char="•"/>
                      </a:pPr>
                      <a:r>
                        <a:rPr lang="en-US"/>
                        <a:t>Process will require HCD approval which can take up to 30 days for a Letter of Compliance</a:t>
                      </a:r>
                    </a:p>
                  </a:txBody>
                  <a:tcPr anchor="ctr"/>
                </a:tc>
                <a:extLst>
                  <a:ext uri="{0D108BD9-81ED-4DB2-BD59-A6C34878D82A}">
                    <a16:rowId xmlns:a16="http://schemas.microsoft.com/office/drawing/2014/main" val="1726691530"/>
                  </a:ext>
                </a:extLst>
              </a:tr>
              <a:tr h="980446">
                <a:tc>
                  <a:txBody>
                    <a:bodyPr/>
                    <a:lstStyle/>
                    <a:p>
                      <a:pPr algn="ctr"/>
                      <a:r>
                        <a:rPr lang="en-US" sz="2000" b="1"/>
                        <a:t>Step 4 </a:t>
                      </a:r>
                    </a:p>
                  </a:txBody>
                  <a:tcPr anchor="ctr"/>
                </a:tc>
                <a:tc>
                  <a:txBody>
                    <a:bodyPr/>
                    <a:lstStyle/>
                    <a:p>
                      <a:pPr marL="285750" indent="-285750">
                        <a:lnSpc>
                          <a:spcPct val="90000"/>
                        </a:lnSpc>
                        <a:spcBef>
                          <a:spcPts val="300"/>
                        </a:spcBef>
                        <a:spcAft>
                          <a:spcPts val="300"/>
                        </a:spcAft>
                        <a:buFont typeface="Arial" panose="020B0604020202020204" pitchFamily="34" charset="0"/>
                        <a:buChar char="•"/>
                      </a:pPr>
                      <a:r>
                        <a:rPr lang="en-US"/>
                        <a:t>Post HCD Approval, Public Agency may dispose of surplus land without regard to SLA</a:t>
                      </a:r>
                    </a:p>
                    <a:p>
                      <a:pPr marL="285750" lvl="0" indent="-285750">
                        <a:lnSpc>
                          <a:spcPct val="90000"/>
                        </a:lnSpc>
                        <a:spcBef>
                          <a:spcPts val="300"/>
                        </a:spcBef>
                        <a:spcAft>
                          <a:spcPts val="300"/>
                        </a:spcAft>
                        <a:buFont typeface="Arial" panose="020B0604020202020204" pitchFamily="34" charset="0"/>
                        <a:buChar char="•"/>
                      </a:pPr>
                      <a:r>
                        <a:rPr lang="en-US" b="1"/>
                        <a:t>Agency must still record 15% affordability covenant, which is triggered if 10 or more units</a:t>
                      </a:r>
                    </a:p>
                  </a:txBody>
                  <a:tcPr anchor="ctr"/>
                </a:tc>
                <a:extLst>
                  <a:ext uri="{0D108BD9-81ED-4DB2-BD59-A6C34878D82A}">
                    <a16:rowId xmlns:a16="http://schemas.microsoft.com/office/drawing/2014/main" val="2093418689"/>
                  </a:ext>
                </a:extLst>
              </a:tr>
            </a:tbl>
          </a:graphicData>
        </a:graphic>
      </p:graphicFrame>
    </p:spTree>
    <p:extLst>
      <p:ext uri="{BB962C8B-B14F-4D97-AF65-F5344CB8AC3E}">
        <p14:creationId xmlns:p14="http://schemas.microsoft.com/office/powerpoint/2010/main" val="3016159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640200-8E15-4204-B590-94BCCB8DAEA3}"/>
              </a:ext>
            </a:extLst>
          </p:cNvPr>
          <p:cNvSpPr txBox="1">
            <a:spLocks/>
          </p:cNvSpPr>
          <p:nvPr/>
        </p:nvSpPr>
        <p:spPr>
          <a:xfrm>
            <a:off x="241846" y="245274"/>
            <a:ext cx="11708308"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120" normalizeH="0" baseline="0" noProof="0">
                <a:ln>
                  <a:noFill/>
                </a:ln>
                <a:solidFill>
                  <a:srgbClr val="172974"/>
                </a:solidFill>
                <a:effectLst/>
                <a:uLnTx/>
                <a:uFillTx/>
                <a:latin typeface="Calibri Light" panose="020F0302020204030204"/>
                <a:ea typeface="+mj-ea"/>
                <a:cs typeface="+mj-cs"/>
              </a:rPr>
              <a:t>Case Studies: SLA Compliance is Unique to Each Public Agency</a:t>
            </a:r>
          </a:p>
        </p:txBody>
      </p:sp>
      <p:grpSp>
        <p:nvGrpSpPr>
          <p:cNvPr id="2" name="Group 1">
            <a:extLst>
              <a:ext uri="{FF2B5EF4-FFF2-40B4-BE49-F238E27FC236}">
                <a16:creationId xmlns:a16="http://schemas.microsoft.com/office/drawing/2014/main" id="{6E2A9215-A047-ADC9-D291-46B778AAAE32}"/>
              </a:ext>
            </a:extLst>
          </p:cNvPr>
          <p:cNvGrpSpPr/>
          <p:nvPr/>
        </p:nvGrpSpPr>
        <p:grpSpPr>
          <a:xfrm>
            <a:off x="0" y="6102777"/>
            <a:ext cx="12192000" cy="755224"/>
            <a:chOff x="0" y="6102777"/>
            <a:chExt cx="12192000" cy="755224"/>
          </a:xfrm>
        </p:grpSpPr>
        <p:sp>
          <p:nvSpPr>
            <p:cNvPr id="3" name="Rectangle 2">
              <a:extLst>
                <a:ext uri="{FF2B5EF4-FFF2-40B4-BE49-F238E27FC236}">
                  <a16:creationId xmlns:a16="http://schemas.microsoft.com/office/drawing/2014/main" id="{5894ECA8-D0A9-98D1-72C3-465A064D2B63}"/>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DAFF4145-E2D2-1964-1A4A-2F8ADD59F79B}"/>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6" name="Footer Placeholder 2">
              <a:extLst>
                <a:ext uri="{FF2B5EF4-FFF2-40B4-BE49-F238E27FC236}">
                  <a16:creationId xmlns:a16="http://schemas.microsoft.com/office/drawing/2014/main" id="{1415B4A1-C953-DC56-1174-F1454EA670A2}"/>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7F12A2C-FD85-54BE-1D6D-565587997F8F}"/>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6325102B-3826-0FB9-4C7B-BA576EA37910}"/>
              </a:ext>
            </a:extLst>
          </p:cNvPr>
          <p:cNvSpPr txBox="1"/>
          <p:nvPr/>
        </p:nvSpPr>
        <p:spPr>
          <a:xfrm>
            <a:off x="133863" y="4395826"/>
            <a:ext cx="3841666" cy="1661993"/>
          </a:xfrm>
          <a:prstGeom prst="rect">
            <a:avLst/>
          </a:prstGeom>
          <a:noFill/>
        </p:spPr>
        <p:txBody>
          <a:bodyPr wrap="square" lIns="91440" tIns="45720" rIns="91440" bIns="45720" rtlCol="0" anchor="t">
            <a:spAutoFit/>
          </a:bodyPr>
          <a:lstStyle>
            <a:defPPr>
              <a:defRPr lang="en-US"/>
            </a:defPPr>
            <a:lvl1pPr algn="ctr">
              <a:defRPr b="1"/>
            </a:lvl1pPr>
            <a:lvl3pPr marL="401638" lvl="2" indent="-111125">
              <a:buFont typeface="Arial"/>
              <a:buChar char="•"/>
              <a:defRPr sz="1550"/>
            </a:lvl3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County of Los Angeles</a:t>
            </a: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+/- 200 Acre Property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Zoning:  Heavy Agriculture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$229M flood risk mitigation, Adjacent to Detention Center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1" i="0" u="sng" strike="noStrike" kern="1200" cap="none" spc="0" normalizeH="0" baseline="0" noProof="0">
                <a:ln>
                  <a:noFill/>
                </a:ln>
                <a:solidFill>
                  <a:prstClr val="black"/>
                </a:solidFill>
                <a:effectLst/>
                <a:uLnTx/>
                <a:uFillTx/>
                <a:latin typeface="Calibri" panose="020F0502020204030204"/>
                <a:ea typeface="+mn-ea"/>
                <a:cs typeface="+mn-cs"/>
              </a:rPr>
              <a:t>SLA Status: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Process completed, HCD certified, property brought to market via RFP</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9D328D6D-9ECD-8D98-37CE-02DD2B8FDC17}"/>
              </a:ext>
            </a:extLst>
          </p:cNvPr>
          <p:cNvSpPr txBox="1"/>
          <p:nvPr/>
        </p:nvSpPr>
        <p:spPr>
          <a:xfrm>
            <a:off x="4124526" y="4389216"/>
            <a:ext cx="3961388" cy="236988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Calibri" panose="020F0502020204030204"/>
                <a:ea typeface="+mn-ea"/>
                <a:cs typeface="+mn-cs"/>
              </a:rPr>
              <a:t>Moorpark Successor Agency</a:t>
            </a: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effectLst/>
                <a:uLnTx/>
                <a:uFillTx/>
                <a:latin typeface="Calibri" panose="020F0502020204030204"/>
                <a:ea typeface="+mn-ea"/>
                <a:cs typeface="+mn-cs"/>
              </a:rPr>
              <a:t>+/- 1.8 Acre Property </a:t>
            </a:r>
            <a:endParaRPr kumimoji="0" lang="en-US" sz="1400" b="0" i="0" u="none" strike="noStrike" kern="1200" cap="none" spc="0" normalizeH="0" baseline="0" noProof="0">
              <a:ln>
                <a:noFill/>
              </a:ln>
              <a:effectLst/>
              <a:uLnTx/>
              <a:uFillTx/>
              <a:latin typeface="Calibri" panose="020F0502020204030204"/>
              <a:ea typeface="+mn-ea"/>
              <a:cs typeface="Calibri"/>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effectLst/>
                <a:uLnTx/>
                <a:uFillTx/>
                <a:latin typeface="Calibri" panose="020F0502020204030204"/>
                <a:ea typeface="+mn-ea"/>
                <a:cs typeface="Calibri"/>
              </a:rPr>
              <a:t>Zoning: Industrial</a:t>
            </a:r>
            <a:endParaRPr lang="en-US" sz="1400" b="0" i="0" u="none" strike="noStrike" kern="1200" cap="none" spc="0" normalizeH="0" baseline="0" noProof="0">
              <a:ln>
                <a:noFill/>
              </a:ln>
              <a:effectLst/>
              <a:uLnTx/>
              <a:uFillTx/>
              <a:latin typeface="Calibri" panose="020F0502020204030204"/>
              <a:cs typeface="Calibri"/>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effectLst/>
                <a:uLnTx/>
                <a:uFillTx/>
                <a:latin typeface="Calibri" panose="020F0502020204030204"/>
                <a:ea typeface="+mn-ea"/>
                <a:cs typeface="Calibri"/>
              </a:rPr>
              <a:t>Adjacent to Floodplain, Liquefaction issues</a:t>
            </a:r>
            <a:endParaRPr lang="en-US" sz="1400" b="0" i="0" u="none" strike="noStrike" kern="1200" cap="none" spc="0" normalizeH="0" baseline="0" noProof="0">
              <a:ln>
                <a:noFill/>
              </a:ln>
              <a:effectLst/>
              <a:uLnTx/>
              <a:uFillTx/>
              <a:latin typeface="Calibri" panose="020F0502020204030204"/>
              <a:cs typeface="Calibri"/>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effectLst/>
                <a:uLnTx/>
                <a:uFillTx/>
                <a:latin typeface="Calibri" panose="020F0502020204030204"/>
                <a:ea typeface="+mn-ea"/>
                <a:cs typeface="Calibri"/>
              </a:rPr>
              <a:t>Pre-Existing Agreement with Developer</a:t>
            </a:r>
            <a:endParaRPr lang="en-US" sz="1400" b="0" i="0" u="none" strike="noStrike" kern="1200" cap="none" spc="0" normalizeH="0" baseline="0" noProof="0">
              <a:ln>
                <a:noFill/>
              </a:ln>
              <a:effectLst/>
              <a:uLnTx/>
              <a:uFillTx/>
              <a:latin typeface="Calibri" panose="020F0502020204030204"/>
              <a:cs typeface="Calibri"/>
            </a:endParaRPr>
          </a:p>
          <a:p>
            <a:pPr marL="401320" lvl="2" indent="-111125">
              <a:buFont typeface="Arial"/>
              <a:buChar char="•"/>
              <a:defRPr/>
            </a:pPr>
            <a:r>
              <a:rPr kumimoji="0" lang="en-US" sz="1400" b="1" i="0" u="sng" strike="noStrike" kern="1200" cap="none" spc="0" normalizeH="0" baseline="0" noProof="0">
                <a:ln>
                  <a:noFill/>
                </a:ln>
                <a:effectLst/>
                <a:uLnTx/>
                <a:uFillTx/>
                <a:latin typeface="Calibri" panose="020F0502020204030204"/>
                <a:ea typeface="+mn-ea"/>
                <a:cs typeface="Calibri"/>
              </a:rPr>
              <a:t>SLA Status:</a:t>
            </a:r>
            <a:r>
              <a:rPr kumimoji="0" lang="en-US" sz="1400" b="0" i="0" u="none" strike="noStrike" kern="1200" cap="none" spc="0" normalizeH="0" baseline="0" noProof="0">
                <a:ln>
                  <a:noFill/>
                </a:ln>
                <a:effectLst/>
                <a:uLnTx/>
                <a:uFillTx/>
                <a:latin typeface="Calibri" panose="020F0502020204030204"/>
                <a:ea typeface="+mn-ea"/>
                <a:cs typeface="Calibri"/>
              </a:rPr>
              <a:t> </a:t>
            </a:r>
            <a:r>
              <a:rPr lang="en-US" sz="1400">
                <a:latin typeface="Calibri" panose="020F0502020204030204"/>
                <a:cs typeface="Calibri"/>
              </a:rPr>
              <a:t>Pre-existing agreement did not close;</a:t>
            </a:r>
            <a:r>
              <a:rPr kumimoji="0" lang="en-US" sz="1400" b="0" i="0" u="none" strike="noStrike" kern="1200" cap="none" spc="0" normalizeH="0" baseline="0" noProof="0">
                <a:ln>
                  <a:noFill/>
                </a:ln>
                <a:effectLst/>
                <a:uLnTx/>
                <a:uFillTx/>
                <a:latin typeface="Calibri" panose="020F0502020204030204"/>
                <a:ea typeface="+mn-ea"/>
                <a:cs typeface="Calibri"/>
              </a:rPr>
              <a:t> </a:t>
            </a:r>
            <a:r>
              <a:rPr lang="en-US" sz="1400">
                <a:latin typeface="Calibri" panose="020F0502020204030204"/>
                <a:cs typeface="Calibri"/>
              </a:rPr>
              <a:t>property under </a:t>
            </a:r>
            <a:r>
              <a:rPr kumimoji="0" lang="en-US" sz="1400" b="0" i="0" u="none" strike="noStrike" kern="1200" cap="none" spc="0" normalizeH="0" baseline="0" noProof="0">
                <a:ln>
                  <a:noFill/>
                </a:ln>
                <a:effectLst/>
                <a:uLnTx/>
                <a:uFillTx/>
                <a:latin typeface="Calibri" panose="020F0502020204030204"/>
                <a:ea typeface="+mn-ea"/>
                <a:cs typeface="Calibri"/>
              </a:rPr>
              <a:t>City review</a:t>
            </a:r>
            <a:endParaRPr lang="en-US" sz="1400" b="0" i="0" u="none" strike="noStrike" kern="1200" cap="none" spc="0" normalizeH="0" baseline="0" noProof="0">
              <a:ln>
                <a:noFill/>
              </a:ln>
              <a:effectLst/>
              <a:uLnTx/>
              <a:uFillTx/>
              <a:latin typeface="Calibri" panose="020F0502020204030204"/>
              <a:cs typeface="Calibri"/>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90195"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90195" marR="0" lvl="2" indent="0" algn="l" defTabSz="9144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a:ln>
                <a:noFill/>
              </a:ln>
              <a:solidFill>
                <a:srgbClr val="FF0000"/>
              </a:solidFill>
              <a:effectLst/>
              <a:uLnTx/>
              <a:uFillTx/>
              <a:latin typeface="Calibri" panose="020F0502020204030204"/>
              <a:ea typeface="+mn-ea"/>
              <a:cs typeface="Calibri"/>
            </a:endParaRPr>
          </a:p>
        </p:txBody>
      </p:sp>
      <p:sp>
        <p:nvSpPr>
          <p:cNvPr id="29" name="TextBox 28">
            <a:extLst>
              <a:ext uri="{FF2B5EF4-FFF2-40B4-BE49-F238E27FC236}">
                <a16:creationId xmlns:a16="http://schemas.microsoft.com/office/drawing/2014/main" id="{6799FC72-7541-E46B-34DC-87CB2B2192A2}"/>
              </a:ext>
            </a:extLst>
          </p:cNvPr>
          <p:cNvSpPr txBox="1"/>
          <p:nvPr/>
        </p:nvSpPr>
        <p:spPr>
          <a:xfrm>
            <a:off x="8134197" y="4370232"/>
            <a:ext cx="3961389" cy="166199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City of El Cajon  </a:t>
            </a: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20 Acre Property</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Zoning: Commercial, Downtown Master Plan</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Complex Civic Center Revitalization; County/State owners/users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Reuse program requires public uses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01320" marR="0" lvl="2" indent="-111125" algn="l" defTabSz="914400" rtl="0" eaLnBrk="1" fontAlgn="auto" latinLnBrk="0" hangingPunct="1">
              <a:lnSpc>
                <a:spcPct val="100000"/>
              </a:lnSpc>
              <a:spcBef>
                <a:spcPts val="0"/>
              </a:spcBef>
              <a:spcAft>
                <a:spcPts val="0"/>
              </a:spcAft>
              <a:buClrTx/>
              <a:buSzTx/>
              <a:buFont typeface="Arial"/>
              <a:buChar char="•"/>
              <a:tabLst/>
              <a:defRPr/>
            </a:pPr>
            <a:r>
              <a:rPr kumimoji="0" lang="en-US" sz="1400" b="1" i="0" u="sng" strike="noStrike" kern="1200" cap="none" spc="0" normalizeH="0" baseline="0" noProof="0">
                <a:ln>
                  <a:noFill/>
                </a:ln>
                <a:solidFill>
                  <a:prstClr val="black"/>
                </a:solidFill>
                <a:effectLst/>
                <a:uLnTx/>
                <a:uFillTx/>
                <a:latin typeface="Calibri" panose="020F0502020204030204"/>
                <a:ea typeface="+mn-ea"/>
                <a:cs typeface="+mn-cs"/>
              </a:rPr>
              <a:t>SLA Status: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City reviewing alternatives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Content Placeholder 2">
            <a:extLst>
              <a:ext uri="{FF2B5EF4-FFF2-40B4-BE49-F238E27FC236}">
                <a16:creationId xmlns:a16="http://schemas.microsoft.com/office/drawing/2014/main" id="{1FC02104-D90B-994B-B616-59E253DD2F9D}"/>
              </a:ext>
            </a:extLst>
          </p:cNvPr>
          <p:cNvSpPr txBox="1">
            <a:spLocks/>
          </p:cNvSpPr>
          <p:nvPr/>
        </p:nvSpPr>
        <p:spPr>
          <a:xfrm>
            <a:off x="241846" y="825775"/>
            <a:ext cx="11741047" cy="667627"/>
          </a:xfrm>
          <a:prstGeom prst="rect">
            <a:avLst/>
          </a:prstGeom>
        </p:spPr>
        <p:txBody>
          <a:bodyPr vert="horz" lIns="91440" tIns="45720" rIns="91440" bIns="45720" rtlCol="0" anchor="t">
            <a:noAutofit/>
          </a:bodyPr>
          <a:lstStyle>
            <a:lvl1pPr marL="0" indent="228600" algn="l" defTabSz="914400" rtl="0" eaLnBrk="1" latinLnBrk="0" hangingPunct="1">
              <a:lnSpc>
                <a:spcPct val="85000"/>
              </a:lnSpc>
              <a:spcBef>
                <a:spcPts val="1300"/>
              </a:spcBef>
              <a:buFont typeface="Wingdings" panose="05000000000000000000" pitchFamily="2" charset="2"/>
              <a:buChar char="§"/>
              <a:tabLst/>
              <a:defRPr sz="2400" kern="1200">
                <a:solidFill>
                  <a:schemeClr val="tx1">
                    <a:lumMod val="85000"/>
                    <a:lumOff val="15000"/>
                  </a:schemeClr>
                </a:solidFill>
                <a:latin typeface="+mj-lt"/>
                <a:ea typeface="+mn-ea"/>
                <a:cs typeface="+mn-cs"/>
              </a:defRPr>
            </a:lvl1pPr>
            <a:lvl2pPr marL="228600" indent="228600" algn="l" defTabSz="914400" rtl="0" eaLnBrk="1" latinLnBrk="0" hangingPunct="1">
              <a:lnSpc>
                <a:spcPct val="85000"/>
              </a:lnSpc>
              <a:spcBef>
                <a:spcPts val="600"/>
              </a:spcBef>
              <a:buFont typeface="Wingdings" panose="05000000000000000000" pitchFamily="2" charset="2"/>
              <a:buChar char="§"/>
              <a:defRPr sz="2200" kern="1200">
                <a:solidFill>
                  <a:schemeClr val="tx1">
                    <a:lumMod val="85000"/>
                    <a:lumOff val="15000"/>
                  </a:schemeClr>
                </a:solidFill>
                <a:latin typeface="+mj-lt"/>
                <a:ea typeface="+mn-ea"/>
                <a:cs typeface="+mn-cs"/>
              </a:defRPr>
            </a:lvl2pPr>
            <a:lvl3pPr marL="514350" indent="228600" algn="l" defTabSz="914400" rtl="0" eaLnBrk="1" latinLnBrk="0" hangingPunct="1">
              <a:lnSpc>
                <a:spcPct val="85000"/>
              </a:lnSpc>
              <a:spcBef>
                <a:spcPts val="600"/>
              </a:spcBef>
              <a:buFont typeface="Wingdings" panose="05000000000000000000" pitchFamily="2" charset="2"/>
              <a:buChar char="§"/>
              <a:defRPr sz="2000" i="1" kern="1200">
                <a:solidFill>
                  <a:schemeClr val="tx1">
                    <a:lumMod val="85000"/>
                    <a:lumOff val="15000"/>
                  </a:schemeClr>
                </a:solidFill>
                <a:latin typeface="+mj-lt"/>
                <a:ea typeface="+mn-ea"/>
                <a:cs typeface="+mn-cs"/>
              </a:defRPr>
            </a:lvl3pPr>
            <a:lvl4pPr marL="742950" indent="228600" algn="l" defTabSz="914400" rtl="0" eaLnBrk="1" latinLnBrk="0" hangingPunct="1">
              <a:lnSpc>
                <a:spcPct val="85000"/>
              </a:lnSpc>
              <a:spcBef>
                <a:spcPts val="600"/>
              </a:spcBef>
              <a:buFont typeface="Wingdings" panose="05000000000000000000" pitchFamily="2" charset="2"/>
              <a:buChar char="§"/>
              <a:defRPr sz="1800" kern="1200">
                <a:solidFill>
                  <a:schemeClr val="tx1">
                    <a:lumMod val="85000"/>
                    <a:lumOff val="15000"/>
                  </a:schemeClr>
                </a:solidFill>
                <a:latin typeface="+mj-lt"/>
                <a:ea typeface="+mn-ea"/>
                <a:cs typeface="+mn-cs"/>
              </a:defRPr>
            </a:lvl4pPr>
            <a:lvl5pPr marL="971550" indent="228600" algn="l" defTabSz="914400" rtl="0" eaLnBrk="1" latinLnBrk="0" hangingPunct="1">
              <a:lnSpc>
                <a:spcPct val="85000"/>
              </a:lnSpc>
              <a:spcBef>
                <a:spcPts val="600"/>
              </a:spcBef>
              <a:buFont typeface="Wingdings" panose="05000000000000000000" pitchFamily="2" charset="2"/>
              <a:buChar char="§"/>
              <a:defRPr sz="1700" kern="1200">
                <a:solidFill>
                  <a:schemeClr val="tx1">
                    <a:lumMod val="85000"/>
                    <a:lumOff val="15000"/>
                  </a:schemeClr>
                </a:solidFill>
                <a:latin typeface="+mj-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800"/>
              </a:spcBef>
              <a:spcAft>
                <a:spcPts val="0"/>
              </a:spcAft>
              <a:buClrTx/>
              <a:buSzTx/>
              <a:buFont typeface="Wingdings" panose="05000000000000000000" pitchFamily="2" charset="2"/>
              <a:buNone/>
              <a:tabLst/>
              <a:defRPr/>
            </a:pPr>
            <a:r>
              <a:rPr kumimoji="0" lang="en-US" sz="2400" b="1" i="1" u="none" strike="noStrike" kern="1200" cap="none" spc="0" normalizeH="0" baseline="0" noProof="0">
                <a:ln>
                  <a:noFill/>
                </a:ln>
                <a:solidFill>
                  <a:prstClr val="black"/>
                </a:solidFill>
                <a:effectLst/>
                <a:uLnTx/>
                <a:uFillTx/>
                <a:latin typeface="Calibri Light" panose="020F0302020204030204"/>
                <a:ea typeface="+mn-ea"/>
                <a:cs typeface="Calibri Light"/>
              </a:rPr>
              <a:t>Each Public Agency needs to devise a real estate disposition strategy that considers its own economic development priorities in light of SLA</a:t>
            </a:r>
            <a:r>
              <a:rPr kumimoji="0" lang="en-US" sz="2400" b="1" i="1" u="none" strike="noStrike" kern="1200" cap="none" spc="0" normalizeH="0" baseline="0" noProof="0">
                <a:ln>
                  <a:noFill/>
                </a:ln>
                <a:solidFill>
                  <a:prstClr val="black"/>
                </a:solidFill>
                <a:effectLst/>
                <a:uLnTx/>
                <a:uFillTx/>
                <a:latin typeface="Calibri Light" panose="020F0302020204030204"/>
                <a:ea typeface="+mj-lt"/>
                <a:cs typeface="Calibri Light" panose="020F0302020204030204"/>
              </a:rPr>
              <a:t>.</a:t>
            </a:r>
            <a:endParaRPr kumimoji="0" lang="en-US" sz="2400" b="1" i="1" u="none" strike="noStrike" kern="1200" cap="none" spc="0" normalizeH="0" baseline="0" noProof="0">
              <a:ln>
                <a:noFill/>
              </a:ln>
              <a:solidFill>
                <a:prstClr val="black"/>
              </a:solidFill>
              <a:effectLst/>
              <a:uLnTx/>
              <a:uFillTx/>
              <a:latin typeface="Calibri Light" panose="020F0302020204030204"/>
              <a:ea typeface="+mn-ea"/>
              <a:cs typeface="Calibri Light"/>
            </a:endParaRPr>
          </a:p>
        </p:txBody>
      </p:sp>
      <p:pic>
        <p:nvPicPr>
          <p:cNvPr id="12" name="Picture 12" descr="Map&#10;&#10;Description automatically generated">
            <a:extLst>
              <a:ext uri="{FF2B5EF4-FFF2-40B4-BE49-F238E27FC236}">
                <a16:creationId xmlns:a16="http://schemas.microsoft.com/office/drawing/2014/main" id="{3FC5BB6D-B955-E98C-CC9A-19045696BF37}"/>
              </a:ext>
            </a:extLst>
          </p:cNvPr>
          <p:cNvPicPr>
            <a:picLocks noChangeAspect="1"/>
          </p:cNvPicPr>
          <p:nvPr/>
        </p:nvPicPr>
        <p:blipFill rotWithShape="1">
          <a:blip r:embed="rId4"/>
          <a:srcRect l="2839" t="13220" r="315" b="339"/>
          <a:stretch/>
        </p:blipFill>
        <p:spPr>
          <a:xfrm>
            <a:off x="4519045" y="1735415"/>
            <a:ext cx="3176212" cy="2618469"/>
          </a:xfrm>
          <a:prstGeom prst="rect">
            <a:avLst/>
          </a:prstGeom>
          <a:ln w="28575">
            <a:solidFill>
              <a:schemeClr val="tx1"/>
            </a:solidFill>
          </a:ln>
        </p:spPr>
      </p:pic>
      <p:pic>
        <p:nvPicPr>
          <p:cNvPr id="27" name="Picture 26">
            <a:extLst>
              <a:ext uri="{FF2B5EF4-FFF2-40B4-BE49-F238E27FC236}">
                <a16:creationId xmlns:a16="http://schemas.microsoft.com/office/drawing/2014/main" id="{966A0A0D-AA33-94A6-9293-C8F8D9A3A491}"/>
              </a:ext>
            </a:extLst>
          </p:cNvPr>
          <p:cNvPicPr>
            <a:picLocks noChangeAspect="1"/>
          </p:cNvPicPr>
          <p:nvPr/>
        </p:nvPicPr>
        <p:blipFill>
          <a:blip r:embed="rId5"/>
          <a:stretch>
            <a:fillRect/>
          </a:stretch>
        </p:blipFill>
        <p:spPr>
          <a:xfrm>
            <a:off x="474913" y="1735415"/>
            <a:ext cx="3187493" cy="2657195"/>
          </a:xfrm>
          <a:prstGeom prst="rect">
            <a:avLst/>
          </a:prstGeom>
          <a:ln w="28575">
            <a:solidFill>
              <a:schemeClr val="tx1"/>
            </a:solidFill>
          </a:ln>
        </p:spPr>
      </p:pic>
      <p:pic>
        <p:nvPicPr>
          <p:cNvPr id="17" name="Picture 12">
            <a:extLst>
              <a:ext uri="{FF2B5EF4-FFF2-40B4-BE49-F238E27FC236}">
                <a16:creationId xmlns:a16="http://schemas.microsoft.com/office/drawing/2014/main" id="{1A6802FA-777E-039D-4499-134946796102}"/>
              </a:ext>
            </a:extLst>
          </p:cNvPr>
          <p:cNvPicPr>
            <a:picLocks noChangeAspect="1"/>
          </p:cNvPicPr>
          <p:nvPr/>
        </p:nvPicPr>
        <p:blipFill rotWithShape="1">
          <a:blip r:embed="rId6">
            <a:extLst>
              <a:ext uri="{28A0092B-C50C-407E-A947-70E740481C1C}">
                <a14:useLocalDpi xmlns:a14="http://schemas.microsoft.com/office/drawing/2010/main" val="0"/>
              </a:ext>
            </a:extLst>
          </a:blip>
          <a:srcRect l="17153" t="5601" r="13891" b="8863"/>
          <a:stretch/>
        </p:blipFill>
        <p:spPr>
          <a:xfrm>
            <a:off x="8508901" y="1735414"/>
            <a:ext cx="3176212" cy="2618469"/>
          </a:xfrm>
          <a:prstGeom prst="rect">
            <a:avLst/>
          </a:prstGeom>
          <a:ln w="28575">
            <a:solidFill>
              <a:schemeClr val="tx1"/>
            </a:solidFill>
          </a:ln>
        </p:spPr>
      </p:pic>
      <p:sp>
        <p:nvSpPr>
          <p:cNvPr id="13" name="TextBox 12">
            <a:extLst>
              <a:ext uri="{FF2B5EF4-FFF2-40B4-BE49-F238E27FC236}">
                <a16:creationId xmlns:a16="http://schemas.microsoft.com/office/drawing/2014/main" id="{2A15872E-A732-28D9-88AF-15302A540F48}"/>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359608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455F38-7334-4E04-B7B0-DF46BF86BF8A}"/>
              </a:ext>
            </a:extLst>
          </p:cNvPr>
          <p:cNvSpPr txBox="1">
            <a:spLocks/>
          </p:cNvSpPr>
          <p:nvPr/>
        </p:nvSpPr>
        <p:spPr>
          <a:xfrm>
            <a:off x="251433" y="231070"/>
            <a:ext cx="11731460" cy="1322597"/>
          </a:xfrm>
          <a:prstGeom prst="rect">
            <a:avLst/>
          </a:prstGeom>
        </p:spPr>
        <p:txBody>
          <a:bodyPr lIns="91440" tIns="45720" rIns="91440" bIns="45720" anchor="t"/>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rPr>
              <a:t>Communities at Crossroads: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120" normalizeH="0" baseline="0" noProof="0">
                <a:ln>
                  <a:noFill/>
                </a:ln>
                <a:solidFill>
                  <a:srgbClr val="172974"/>
                </a:solidFill>
                <a:effectLst/>
                <a:uLnTx/>
                <a:uFillTx/>
                <a:latin typeface="Calibri Light" panose="020F0302020204030204"/>
                <a:ea typeface="+mj-ea"/>
                <a:cs typeface="+mj-cs"/>
              </a:rPr>
              <a:t>An Opportunity to Use Surplus Properties for a Vital Future</a:t>
            </a:r>
            <a:endParaRPr kumimoji="0" lang="en-US" sz="4000" b="1" i="1" u="none" strike="noStrike" kern="1200" cap="none" spc="-120" normalizeH="0" baseline="0" noProof="0">
              <a:ln>
                <a:noFill/>
              </a:ln>
              <a:solidFill>
                <a:srgbClr val="172974"/>
              </a:solidFill>
              <a:effectLst/>
              <a:uLnTx/>
              <a:uFillTx/>
              <a:latin typeface="Calibri Light" panose="020F0302020204030204"/>
              <a:ea typeface="+mj-ea"/>
              <a:cs typeface="Calibri Light"/>
            </a:endParaRPr>
          </a:p>
        </p:txBody>
      </p:sp>
      <p:sp>
        <p:nvSpPr>
          <p:cNvPr id="2" name="TextBox 1">
            <a:extLst>
              <a:ext uri="{FF2B5EF4-FFF2-40B4-BE49-F238E27FC236}">
                <a16:creationId xmlns:a16="http://schemas.microsoft.com/office/drawing/2014/main" id="{E6E2F859-0B89-4C66-ABFE-3CDF715F739B}"/>
              </a:ext>
            </a:extLst>
          </p:cNvPr>
          <p:cNvSpPr txBox="1"/>
          <p:nvPr/>
        </p:nvSpPr>
        <p:spPr>
          <a:xfrm>
            <a:off x="236919" y="1689859"/>
            <a:ext cx="11731460" cy="4108817"/>
          </a:xfrm>
          <a:prstGeom prst="rect">
            <a:avLst/>
          </a:prstGeom>
          <a:noFill/>
        </p:spPr>
        <p:txBody>
          <a:bodyPr wrap="square" lIns="91440" tIns="45720" rIns="91440" bIns="45720" rtlCol="0" anchor="t">
            <a:spAutoFit/>
          </a:bodyPr>
          <a:lstStyle/>
          <a:p>
            <a:pPr lvl="0" algn="ctr">
              <a:spcAft>
                <a:spcPts val="1800"/>
              </a:spcAft>
              <a:defRPr/>
            </a:pPr>
            <a:r>
              <a:rPr lang="en-US" sz="2400">
                <a:solidFill>
                  <a:prstClr val="black"/>
                </a:solidFill>
              </a:rPr>
              <a:t>Private sector investor momentum has shifted, and consumer preferences have changed. </a:t>
            </a:r>
          </a:p>
          <a:p>
            <a:pPr lvl="0" algn="ctr">
              <a:spcAft>
                <a:spcPts val="1800"/>
              </a:spcAf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 post-COVID economy is a new world </a:t>
            </a:r>
            <a:r>
              <a:rPr lang="en-US" sz="2400">
                <a:solidFill>
                  <a:prstClr val="black"/>
                </a:solidFill>
                <a:latin typeface="Calibri" panose="020F0502020204030204"/>
              </a:rPr>
              <a:t>– retail is rightsizing from e-commerce, the office market is sideways from telework, industrial is booming, and housing is in high demand. </a:t>
            </a:r>
          </a:p>
          <a:p>
            <a:pPr marL="0" marR="0" lvl="0" indent="0" algn="ctr" defTabSz="914400" rtl="0" eaLnBrk="1" fontAlgn="auto" latinLnBrk="0" hangingPunct="1">
              <a:lnSpc>
                <a:spcPct val="100000"/>
              </a:lnSpc>
              <a:spcBef>
                <a:spcPts val="0"/>
              </a:spcBef>
              <a:spcAft>
                <a:spcPts val="1800"/>
              </a:spcAft>
              <a:buClrTx/>
              <a:buSzTx/>
              <a:buFontTx/>
              <a:buNone/>
              <a:tabLst/>
              <a:defRPr/>
            </a:pPr>
            <a:r>
              <a:rPr lang="en-US" sz="2400">
                <a:solidFill>
                  <a:prstClr val="black"/>
                </a:solidFill>
                <a:latin typeface="Calibri" panose="020F0502020204030204"/>
              </a:rPr>
              <a:t>The housing shortage has led to an avalanche of state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policy requirements imposing density, zoning standards, and </a:t>
            </a:r>
            <a:r>
              <a:rPr kumimoji="0" lang="en-US" sz="2400" b="0" i="1" u="sng" strike="noStrike" kern="1200" cap="none" spc="0" normalizeH="0" baseline="0" noProof="0">
                <a:ln>
                  <a:noFill/>
                </a:ln>
                <a:solidFill>
                  <a:prstClr val="black"/>
                </a:solidFill>
                <a:effectLst/>
                <a:uLnTx/>
                <a:uFillTx/>
                <a:latin typeface="Calibri" panose="020F0502020204030204"/>
                <a:ea typeface="+mn-ea"/>
                <a:cs typeface="+mn-cs"/>
              </a:rPr>
              <a:t>redirecting the disposition of local public agency owned real estate </a:t>
            </a:r>
            <a:r>
              <a:rPr kumimoji="0" lang="en-US" sz="2400" b="1" i="1" u="sng" strike="noStrike" kern="1200" cap="none" spc="0" normalizeH="0" baseline="0" noProof="0">
                <a:ln>
                  <a:noFill/>
                </a:ln>
                <a:solidFill>
                  <a:prstClr val="black"/>
                </a:solidFill>
                <a:effectLst/>
                <a:uLnTx/>
                <a:uFillTx/>
                <a:latin typeface="Calibri" panose="020F0502020204030204"/>
                <a:ea typeface="+mn-ea"/>
                <a:cs typeface="+mn-cs"/>
              </a:rPr>
              <a:t>(aka…Surplus Land Act).</a:t>
            </a:r>
            <a:r>
              <a:rPr lang="en-US" sz="2400" b="1" i="1">
                <a:solidFill>
                  <a:prstClr val="black"/>
                </a:solidFill>
                <a:latin typeface="Calibri" panose="020F0502020204030204"/>
              </a:rPr>
              <a:t> </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400" b="1" i="1" u="none" strike="noStrike" kern="1200" cap="none" spc="0" normalizeH="0" baseline="0" noProof="0">
                <a:ln>
                  <a:noFill/>
                </a:ln>
                <a:solidFill>
                  <a:schemeClr val="accent2"/>
                </a:solidFill>
                <a:effectLst/>
                <a:uLnTx/>
                <a:uFillTx/>
                <a:latin typeface="Calibri" panose="020F0502020204030204"/>
                <a:ea typeface="+mn-ea"/>
                <a:cs typeface="+mn-cs"/>
              </a:rPr>
              <a:t>Beyond SLA compliance, public agencies have a </a:t>
            </a:r>
            <a:r>
              <a:rPr lang="en-US" sz="2400" b="1" i="1">
                <a:solidFill>
                  <a:schemeClr val="accent2"/>
                </a:solidFill>
                <a:latin typeface="Calibri" panose="020F0502020204030204"/>
              </a:rPr>
              <a:t>timely</a:t>
            </a:r>
            <a:r>
              <a:rPr kumimoji="0" lang="en-US" sz="2400" b="1" i="1" u="none" strike="noStrike" kern="1200" cap="none" spc="0" normalizeH="0" baseline="0" noProof="0">
                <a:ln>
                  <a:noFill/>
                </a:ln>
                <a:solidFill>
                  <a:schemeClr val="accent2"/>
                </a:solidFill>
                <a:effectLst/>
                <a:uLnTx/>
                <a:uFillTx/>
                <a:latin typeface="Calibri" panose="020F0502020204030204"/>
                <a:ea typeface="+mn-ea"/>
                <a:cs typeface="+mn-cs"/>
              </a:rPr>
              <a:t> opportunity to review their property portfolio, leverage private sector momentum, and advance their community’s objectives for economic development, resiliency, and housing.</a:t>
            </a:r>
          </a:p>
        </p:txBody>
      </p:sp>
      <p:grpSp>
        <p:nvGrpSpPr>
          <p:cNvPr id="26" name="Group 25">
            <a:extLst>
              <a:ext uri="{FF2B5EF4-FFF2-40B4-BE49-F238E27FC236}">
                <a16:creationId xmlns:a16="http://schemas.microsoft.com/office/drawing/2014/main" id="{FE7A1350-2F57-4BDA-AF24-82C45BBFB700}"/>
              </a:ext>
            </a:extLst>
          </p:cNvPr>
          <p:cNvGrpSpPr/>
          <p:nvPr/>
        </p:nvGrpSpPr>
        <p:grpSpPr>
          <a:xfrm>
            <a:off x="0" y="6102777"/>
            <a:ext cx="12192000" cy="755224"/>
            <a:chOff x="0" y="6102777"/>
            <a:chExt cx="12192000" cy="755224"/>
          </a:xfrm>
        </p:grpSpPr>
        <p:sp>
          <p:nvSpPr>
            <p:cNvPr id="27" name="Rectangle 26">
              <a:extLst>
                <a:ext uri="{FF2B5EF4-FFF2-40B4-BE49-F238E27FC236}">
                  <a16:creationId xmlns:a16="http://schemas.microsoft.com/office/drawing/2014/main" id="{B200E3E7-3A3C-41A5-A990-99539E68823B}"/>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6519BC3C-AE7E-49B1-8A04-5E1E4DF4E63A}"/>
                </a:ext>
              </a:extLst>
            </p:cNvPr>
            <p:cNvGrpSpPr/>
            <p:nvPr/>
          </p:nvGrpSpPr>
          <p:grpSpPr>
            <a:xfrm>
              <a:off x="241846" y="6184474"/>
              <a:ext cx="11089173" cy="595302"/>
              <a:chOff x="241846" y="6184474"/>
              <a:chExt cx="11089173" cy="595302"/>
            </a:xfrm>
          </p:grpSpPr>
          <p:pic>
            <p:nvPicPr>
              <p:cNvPr id="36" name="Picture 35" descr="A close up of a logo&#10;&#10;Description automatically generated">
                <a:extLst>
                  <a:ext uri="{FF2B5EF4-FFF2-40B4-BE49-F238E27FC236}">
                    <a16:creationId xmlns:a16="http://schemas.microsoft.com/office/drawing/2014/main" id="{3E2AFB98-1BF8-435B-AE49-4DA25B7F1767}"/>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37" name="TextBox 36">
                <a:extLst>
                  <a:ext uri="{FF2B5EF4-FFF2-40B4-BE49-F238E27FC236}">
                    <a16:creationId xmlns:a16="http://schemas.microsoft.com/office/drawing/2014/main" id="{B5C1AF84-0990-4FFD-A461-6AF306CFBC74}"/>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grpSp>
        <p:sp>
          <p:nvSpPr>
            <p:cNvPr id="34" name="Footer Placeholder 2">
              <a:extLst>
                <a:ext uri="{FF2B5EF4-FFF2-40B4-BE49-F238E27FC236}">
                  <a16:creationId xmlns:a16="http://schemas.microsoft.com/office/drawing/2014/main" id="{B413FC10-B471-45D7-A416-44A125566660}"/>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5B2C0BD5-9141-432C-8B13-260B9A860F44}"/>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8733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06F62DE-C91A-4C31-8B84-16B5E6E7C271}"/>
              </a:ext>
            </a:extLst>
          </p:cNvPr>
          <p:cNvSpPr txBox="1">
            <a:spLocks/>
          </p:cNvSpPr>
          <p:nvPr/>
        </p:nvSpPr>
        <p:spPr>
          <a:xfrm>
            <a:off x="226273" y="246491"/>
            <a:ext cx="11739740"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rPr>
              <a:t>What is the Reconfigured Economy?</a:t>
            </a:r>
          </a:p>
        </p:txBody>
      </p:sp>
      <p:grpSp>
        <p:nvGrpSpPr>
          <p:cNvPr id="16" name="Group 15">
            <a:extLst>
              <a:ext uri="{FF2B5EF4-FFF2-40B4-BE49-F238E27FC236}">
                <a16:creationId xmlns:a16="http://schemas.microsoft.com/office/drawing/2014/main" id="{164267BC-50C6-4D0A-9571-DEA64C0F0963}"/>
              </a:ext>
            </a:extLst>
          </p:cNvPr>
          <p:cNvGrpSpPr/>
          <p:nvPr/>
        </p:nvGrpSpPr>
        <p:grpSpPr>
          <a:xfrm>
            <a:off x="0" y="6102777"/>
            <a:ext cx="12192000" cy="755224"/>
            <a:chOff x="0" y="6102777"/>
            <a:chExt cx="12192000" cy="755224"/>
          </a:xfrm>
        </p:grpSpPr>
        <p:sp>
          <p:nvSpPr>
            <p:cNvPr id="17" name="Rectangle 16">
              <a:extLst>
                <a:ext uri="{FF2B5EF4-FFF2-40B4-BE49-F238E27FC236}">
                  <a16:creationId xmlns:a16="http://schemas.microsoft.com/office/drawing/2014/main" id="{34B6F28F-8D16-4F65-B0B1-B65DA974B8AB}"/>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99E0399A-3B72-423B-8B4E-878684DAA57A}"/>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19" name="Footer Placeholder 2">
              <a:extLst>
                <a:ext uri="{FF2B5EF4-FFF2-40B4-BE49-F238E27FC236}">
                  <a16:creationId xmlns:a16="http://schemas.microsoft.com/office/drawing/2014/main" id="{2AE78967-5612-44C3-A922-FA6DF23783A5}"/>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457A3C-865F-4131-AF7F-427E07A74CF6}"/>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3" name="Content Placeholder 2">
            <a:extLst>
              <a:ext uri="{FF2B5EF4-FFF2-40B4-BE49-F238E27FC236}">
                <a16:creationId xmlns:a16="http://schemas.microsoft.com/office/drawing/2014/main" id="{8145CB00-B9E0-465A-BC8D-C038EC2407E6}"/>
              </a:ext>
            </a:extLst>
          </p:cNvPr>
          <p:cNvSpPr txBox="1">
            <a:spLocks/>
          </p:cNvSpPr>
          <p:nvPr/>
        </p:nvSpPr>
        <p:spPr>
          <a:xfrm>
            <a:off x="361261" y="861702"/>
            <a:ext cx="11724166" cy="563857"/>
          </a:xfrm>
          <a:prstGeom prst="rect">
            <a:avLst/>
          </a:prstGeom>
        </p:spPr>
        <p:txBody>
          <a:bodyPr vert="horz" lIns="91440" tIns="45720" rIns="91440" bIns="45720" rtlCol="0" anchor="t">
            <a:normAutofit/>
          </a:bodyPr>
          <a:lstStyle>
            <a:lvl1pPr marL="0" indent="228600" algn="l" defTabSz="914400" rtl="0" eaLnBrk="1" latinLnBrk="0" hangingPunct="1">
              <a:lnSpc>
                <a:spcPct val="85000"/>
              </a:lnSpc>
              <a:spcBef>
                <a:spcPts val="1300"/>
              </a:spcBef>
              <a:buFont typeface="Wingdings" panose="05000000000000000000" pitchFamily="2" charset="2"/>
              <a:buChar char="§"/>
              <a:tabLst/>
              <a:defRPr sz="2400" kern="1200">
                <a:solidFill>
                  <a:schemeClr val="tx1">
                    <a:lumMod val="85000"/>
                    <a:lumOff val="15000"/>
                  </a:schemeClr>
                </a:solidFill>
                <a:latin typeface="+mj-lt"/>
                <a:ea typeface="+mn-ea"/>
                <a:cs typeface="+mn-cs"/>
              </a:defRPr>
            </a:lvl1pPr>
            <a:lvl2pPr marL="228600" indent="228600" algn="l" defTabSz="914400" rtl="0" eaLnBrk="1" latinLnBrk="0" hangingPunct="1">
              <a:lnSpc>
                <a:spcPct val="85000"/>
              </a:lnSpc>
              <a:spcBef>
                <a:spcPts val="600"/>
              </a:spcBef>
              <a:buFont typeface="Wingdings" panose="05000000000000000000" pitchFamily="2" charset="2"/>
              <a:buChar char="§"/>
              <a:defRPr sz="2200" kern="1200">
                <a:solidFill>
                  <a:schemeClr val="tx1">
                    <a:lumMod val="85000"/>
                    <a:lumOff val="15000"/>
                  </a:schemeClr>
                </a:solidFill>
                <a:latin typeface="+mj-lt"/>
                <a:ea typeface="+mn-ea"/>
                <a:cs typeface="+mn-cs"/>
              </a:defRPr>
            </a:lvl2pPr>
            <a:lvl3pPr marL="514350" indent="228600" algn="l" defTabSz="914400" rtl="0" eaLnBrk="1" latinLnBrk="0" hangingPunct="1">
              <a:lnSpc>
                <a:spcPct val="85000"/>
              </a:lnSpc>
              <a:spcBef>
                <a:spcPts val="600"/>
              </a:spcBef>
              <a:buFont typeface="Wingdings" panose="05000000000000000000" pitchFamily="2" charset="2"/>
              <a:buChar char="§"/>
              <a:defRPr sz="2000" i="1" kern="1200">
                <a:solidFill>
                  <a:schemeClr val="tx1">
                    <a:lumMod val="85000"/>
                    <a:lumOff val="15000"/>
                  </a:schemeClr>
                </a:solidFill>
                <a:latin typeface="+mj-lt"/>
                <a:ea typeface="+mn-ea"/>
                <a:cs typeface="+mn-cs"/>
              </a:defRPr>
            </a:lvl3pPr>
            <a:lvl4pPr marL="742950" indent="228600" algn="l" defTabSz="914400" rtl="0" eaLnBrk="1" latinLnBrk="0" hangingPunct="1">
              <a:lnSpc>
                <a:spcPct val="85000"/>
              </a:lnSpc>
              <a:spcBef>
                <a:spcPts val="600"/>
              </a:spcBef>
              <a:buFont typeface="Wingdings" panose="05000000000000000000" pitchFamily="2" charset="2"/>
              <a:buChar char="§"/>
              <a:defRPr sz="1800" kern="1200">
                <a:solidFill>
                  <a:schemeClr val="tx1">
                    <a:lumMod val="85000"/>
                    <a:lumOff val="15000"/>
                  </a:schemeClr>
                </a:solidFill>
                <a:latin typeface="+mj-lt"/>
                <a:ea typeface="+mn-ea"/>
                <a:cs typeface="+mn-cs"/>
              </a:defRPr>
            </a:lvl4pPr>
            <a:lvl5pPr marL="971550" indent="228600" algn="l" defTabSz="914400" rtl="0" eaLnBrk="1" latinLnBrk="0" hangingPunct="1">
              <a:lnSpc>
                <a:spcPct val="85000"/>
              </a:lnSpc>
              <a:spcBef>
                <a:spcPts val="600"/>
              </a:spcBef>
              <a:buFont typeface="Wingdings" panose="05000000000000000000" pitchFamily="2" charset="2"/>
              <a:buChar char="§"/>
              <a:defRPr sz="1700" kern="1200">
                <a:solidFill>
                  <a:schemeClr val="tx1">
                    <a:lumMod val="85000"/>
                    <a:lumOff val="15000"/>
                  </a:schemeClr>
                </a:solidFill>
                <a:latin typeface="+mj-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800"/>
              </a:spcBef>
              <a:spcAft>
                <a:spcPts val="0"/>
              </a:spcAft>
              <a:buClrTx/>
              <a:buSzTx/>
              <a:buFont typeface="Wingdings" panose="05000000000000000000" pitchFamily="2" charset="2"/>
              <a:buNone/>
              <a:tabLst/>
              <a:defRPr/>
            </a:pPr>
            <a:r>
              <a:rPr kumimoji="0" lang="en-US" sz="3000" b="1" i="1" u="none" strike="noStrike" kern="1200" cap="none" spc="0" normalizeH="0" baseline="0" noProof="0">
                <a:ln>
                  <a:noFill/>
                </a:ln>
                <a:solidFill>
                  <a:prstClr val="black">
                    <a:lumMod val="95000"/>
                    <a:lumOff val="5000"/>
                  </a:prstClr>
                </a:solidFill>
                <a:effectLst/>
                <a:uLnTx/>
                <a:uFillTx/>
                <a:latin typeface="Calibri Light" panose="020F0302020204030204"/>
                <a:ea typeface="+mn-ea"/>
                <a:cs typeface="Calibri Light"/>
              </a:rPr>
              <a:t>The New Consumer / Investor / Policymaker Mindset.</a:t>
            </a:r>
          </a:p>
        </p:txBody>
      </p:sp>
      <p:pic>
        <p:nvPicPr>
          <p:cNvPr id="45" name="Picture 44">
            <a:extLst>
              <a:ext uri="{FF2B5EF4-FFF2-40B4-BE49-F238E27FC236}">
                <a16:creationId xmlns:a16="http://schemas.microsoft.com/office/drawing/2014/main" id="{0D13CF0F-661C-444F-9964-7E7E41666A6A}"/>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12958" t="27121" r="11890" b="28203"/>
          <a:stretch/>
        </p:blipFill>
        <p:spPr>
          <a:xfrm>
            <a:off x="747248" y="1780711"/>
            <a:ext cx="2772703" cy="1648289"/>
          </a:xfrm>
          <a:prstGeom prst="rect">
            <a:avLst/>
          </a:prstGeom>
          <a:effectLst>
            <a:outerShdw blurRad="50800" dist="38100" dir="2700000" algn="tl" rotWithShape="0">
              <a:prstClr val="black">
                <a:alpha val="40000"/>
              </a:prstClr>
            </a:outerShdw>
          </a:effectLst>
        </p:spPr>
      </p:pic>
      <p:pic>
        <p:nvPicPr>
          <p:cNvPr id="6" name="Picture 5" descr="A picture containing text&#10;&#10;Description automatically generated">
            <a:extLst>
              <a:ext uri="{FF2B5EF4-FFF2-40B4-BE49-F238E27FC236}">
                <a16:creationId xmlns:a16="http://schemas.microsoft.com/office/drawing/2014/main" id="{E7F0E74E-0C84-4A24-AF61-FB2AEF1EB0E5}"/>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24631" t="18111" r="24182" b="17868"/>
          <a:stretch/>
        </p:blipFill>
        <p:spPr>
          <a:xfrm>
            <a:off x="5177690" y="1336794"/>
            <a:ext cx="1836619" cy="2297118"/>
          </a:xfrm>
          <a:prstGeom prst="rect">
            <a:avLst/>
          </a:prstGeom>
          <a:effectLst>
            <a:outerShdw blurRad="50800" dist="38100" dir="2700000" algn="tl" rotWithShape="0">
              <a:prstClr val="black">
                <a:alpha val="40000"/>
              </a:prstClr>
            </a:outerShdw>
          </a:effectLst>
        </p:spPr>
      </p:pic>
      <p:pic>
        <p:nvPicPr>
          <p:cNvPr id="9" name="Picture 8" descr="Icon&#10;&#10;Description automatically generated">
            <a:extLst>
              <a:ext uri="{FF2B5EF4-FFF2-40B4-BE49-F238E27FC236}">
                <a16:creationId xmlns:a16="http://schemas.microsoft.com/office/drawing/2014/main" id="{061C1626-B52D-4F0D-AA04-70EEB8E37D87}"/>
              </a:ext>
            </a:extLst>
          </p:cNvPr>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15298" t="19359" r="14884" b="22094"/>
          <a:stretch/>
        </p:blipFill>
        <p:spPr>
          <a:xfrm>
            <a:off x="8730458" y="1394762"/>
            <a:ext cx="2531315" cy="2122674"/>
          </a:xfrm>
          <a:prstGeom prst="rect">
            <a:avLst/>
          </a:prstGeom>
          <a:effectLst>
            <a:outerShdw blurRad="50800" dist="38100" dir="2700000" algn="tl" rotWithShape="0">
              <a:prstClr val="black">
                <a:alpha val="40000"/>
              </a:prstClr>
            </a:outerShdw>
          </a:effectLst>
        </p:spPr>
      </p:pic>
      <p:graphicFrame>
        <p:nvGraphicFramePr>
          <p:cNvPr id="11" name="Table 11">
            <a:extLst>
              <a:ext uri="{FF2B5EF4-FFF2-40B4-BE49-F238E27FC236}">
                <a16:creationId xmlns:a16="http://schemas.microsoft.com/office/drawing/2014/main" id="{501F88B5-7D11-49EB-8FF3-6AC93E71041C}"/>
              </a:ext>
            </a:extLst>
          </p:cNvPr>
          <p:cNvGraphicFramePr>
            <a:graphicFrameLocks noGrp="1"/>
          </p:cNvGraphicFramePr>
          <p:nvPr/>
        </p:nvGraphicFramePr>
        <p:xfrm>
          <a:off x="243153" y="3765873"/>
          <a:ext cx="11739740" cy="2316480"/>
        </p:xfrm>
        <a:graphic>
          <a:graphicData uri="http://schemas.openxmlformats.org/drawingml/2006/table">
            <a:tbl>
              <a:tblPr>
                <a:tableStyleId>{5C22544A-7EE6-4342-B048-85BDC9FD1C3A}</a:tableStyleId>
              </a:tblPr>
              <a:tblGrid>
                <a:gridCol w="3841291">
                  <a:extLst>
                    <a:ext uri="{9D8B030D-6E8A-4147-A177-3AD203B41FA5}">
                      <a16:colId xmlns:a16="http://schemas.microsoft.com/office/drawing/2014/main" val="1679287220"/>
                    </a:ext>
                  </a:extLst>
                </a:gridCol>
                <a:gridCol w="4036337">
                  <a:extLst>
                    <a:ext uri="{9D8B030D-6E8A-4147-A177-3AD203B41FA5}">
                      <a16:colId xmlns:a16="http://schemas.microsoft.com/office/drawing/2014/main" val="2024588"/>
                    </a:ext>
                  </a:extLst>
                </a:gridCol>
                <a:gridCol w="3862112">
                  <a:extLst>
                    <a:ext uri="{9D8B030D-6E8A-4147-A177-3AD203B41FA5}">
                      <a16:colId xmlns:a16="http://schemas.microsoft.com/office/drawing/2014/main" val="2444453843"/>
                    </a:ext>
                  </a:extLst>
                </a:gridCol>
              </a:tblGrid>
              <a:tr h="19227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chemeClr val="accent2"/>
                          </a:solidFill>
                        </a:rPr>
                        <a:t>Consumers</a:t>
                      </a:r>
                      <a:r>
                        <a:rPr lang="en-US" b="1"/>
                        <a:t> driven by quality of life, cost of living and housing, amenities, essentials, and experiences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p>
                    <a:p>
                      <a:pPr marL="0" marR="0" lvl="0" indent="0" algn="ctr" defTabSz="914400" rtl="0" eaLnBrk="1" fontAlgn="auto" latinLnBrk="0" hangingPunct="1">
                        <a:lnSpc>
                          <a:spcPct val="100000"/>
                        </a:lnSpc>
                        <a:spcBef>
                          <a:spcPts val="1200"/>
                        </a:spcBef>
                        <a:spcAft>
                          <a:spcPts val="0"/>
                        </a:spcAft>
                        <a:buClrTx/>
                        <a:buSzTx/>
                        <a:buFontTx/>
                        <a:buNone/>
                        <a:tabLst/>
                        <a:defRPr/>
                      </a:pPr>
                      <a:r>
                        <a:rPr lang="en-US" b="1" i="1">
                          <a:solidFill>
                            <a:schemeClr val="accent2">
                              <a:lumMod val="75000"/>
                            </a:schemeClr>
                          </a:solidFill>
                        </a:rPr>
                        <a:t>Want it all in a 15-Minute Community</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800" b="1">
                          <a:solidFill>
                            <a:schemeClr val="accent1"/>
                          </a:solidFill>
                        </a:rPr>
                        <a:t>Investors</a:t>
                      </a:r>
                      <a:r>
                        <a:rPr lang="en-US" b="1"/>
                        <a:t> driven by new technology, shifting demand, </a:t>
                      </a:r>
                    </a:p>
                    <a:p>
                      <a:pPr marL="0" marR="0" lvl="0" indent="0" algn="ctr" rtl="0" eaLnBrk="1" fontAlgn="auto" latinLnBrk="0" hangingPunct="1">
                        <a:lnSpc>
                          <a:spcPct val="100000"/>
                        </a:lnSpc>
                        <a:spcBef>
                          <a:spcPts val="0"/>
                        </a:spcBef>
                        <a:spcAft>
                          <a:spcPts val="0"/>
                        </a:spcAft>
                        <a:buClrTx/>
                        <a:buSzTx/>
                        <a:buFontTx/>
                        <a:buNone/>
                      </a:pPr>
                      <a:r>
                        <a:rPr lang="en-US" b="1"/>
                        <a:t>supply chain anomalies, and </a:t>
                      </a:r>
                    </a:p>
                    <a:p>
                      <a:pPr marL="0" marR="0" lvl="0" indent="0" algn="ctr" rtl="0" eaLnBrk="1" fontAlgn="auto" latinLnBrk="0" hangingPunct="1">
                        <a:lnSpc>
                          <a:spcPct val="100000"/>
                        </a:lnSpc>
                        <a:spcBef>
                          <a:spcPts val="0"/>
                        </a:spcBef>
                        <a:spcAft>
                          <a:spcPts val="0"/>
                        </a:spcAft>
                        <a:buClrTx/>
                        <a:buSzTx/>
                        <a:buFontTx/>
                        <a:buNone/>
                      </a:pPr>
                      <a:r>
                        <a:rPr lang="en-US" b="1"/>
                        <a:t>new live / work patterns </a:t>
                      </a:r>
                    </a:p>
                    <a:p>
                      <a:pPr marL="0" marR="0" lvl="0" indent="0" algn="ctr" defTabSz="914400" rtl="0" eaLnBrk="1" fontAlgn="auto" latinLnBrk="0" hangingPunct="1">
                        <a:lnSpc>
                          <a:spcPct val="100000"/>
                        </a:lnSpc>
                        <a:spcBef>
                          <a:spcPts val="1200"/>
                        </a:spcBef>
                        <a:spcAft>
                          <a:spcPts val="0"/>
                        </a:spcAft>
                        <a:buClrTx/>
                        <a:buSzTx/>
                        <a:buFontTx/>
                        <a:buNone/>
                        <a:tabLst/>
                        <a:defRPr/>
                      </a:pPr>
                      <a:r>
                        <a:rPr lang="en-US" b="1" i="1">
                          <a:solidFill>
                            <a:schemeClr val="accent1">
                              <a:lumMod val="75000"/>
                            </a:schemeClr>
                          </a:solidFill>
                        </a:rPr>
                        <a:t>Seeking value from new demand drivers</a:t>
                      </a:r>
                      <a:endParaRPr lang="en-US"/>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800" b="1">
                          <a:solidFill>
                            <a:schemeClr val="accent3"/>
                          </a:solidFill>
                        </a:rPr>
                        <a:t>City Hall</a:t>
                      </a:r>
                      <a:r>
                        <a:rPr lang="en-US" b="1">
                          <a:solidFill>
                            <a:schemeClr val="accent3"/>
                          </a:solidFill>
                        </a:rPr>
                        <a:t> </a:t>
                      </a:r>
                      <a:r>
                        <a:rPr lang="en-US" b="1"/>
                        <a:t>driven by resident and employer needs &amp; </a:t>
                      </a:r>
                      <a:r>
                        <a:rPr lang="en-US" b="1" u="sng"/>
                        <a:t>new state policies which seek to install housing </a:t>
                      </a:r>
                      <a:endParaRPr lang="en-US" sz="800" b="1" i="1" u="sng" kern="1200">
                        <a:solidFill>
                          <a:schemeClr val="accent3">
                            <a:lumMod val="75000"/>
                          </a:schemeClr>
                        </a:solidFill>
                        <a:latin typeface="+mn-lt"/>
                        <a:ea typeface="+mn-ea"/>
                        <a:cs typeface="+mn-cs"/>
                      </a:endParaRPr>
                    </a:p>
                    <a:p>
                      <a:pPr algn="ctr">
                        <a:spcBef>
                          <a:spcPts val="1200"/>
                        </a:spcBef>
                      </a:pPr>
                      <a:r>
                        <a:rPr lang="en-US" sz="1800" b="1" i="1" kern="1200">
                          <a:solidFill>
                            <a:schemeClr val="accent3">
                              <a:lumMod val="75000"/>
                            </a:schemeClr>
                          </a:solidFill>
                          <a:latin typeface="+mn-lt"/>
                          <a:ea typeface="+mn-ea"/>
                          <a:cs typeface="+mn-cs"/>
                        </a:rPr>
                        <a:t>Tension: Comply with state priorities vs. achieving community priorities in a post covid digital world</a:t>
                      </a:r>
                    </a:p>
                    <a:p>
                      <a:pPr algn="ctr">
                        <a:spcBef>
                          <a:spcPts val="0"/>
                        </a:spcBef>
                      </a:pPr>
                      <a:r>
                        <a:rPr lang="en-US" sz="1800" b="1" i="1" kern="1200">
                          <a:solidFill>
                            <a:schemeClr val="accent3">
                              <a:lumMod val="75000"/>
                            </a:schemeClr>
                          </a:solidFill>
                          <a:latin typeface="+mn-lt"/>
                          <a:ea typeface="+mn-ea"/>
                          <a:cs typeface="+mn-cs"/>
                        </a:rPr>
                        <a:t>(RHNA, Density Bonus, SLA) </a:t>
                      </a:r>
                    </a:p>
                  </a:txBody>
                  <a:tcPr/>
                </a:tc>
                <a:extLst>
                  <a:ext uri="{0D108BD9-81ED-4DB2-BD59-A6C34878D82A}">
                    <a16:rowId xmlns:a16="http://schemas.microsoft.com/office/drawing/2014/main" val="1017268827"/>
                  </a:ext>
                </a:extLst>
              </a:tr>
            </a:tbl>
          </a:graphicData>
        </a:graphic>
      </p:graphicFrame>
      <p:sp>
        <p:nvSpPr>
          <p:cNvPr id="3" name="TextBox 2">
            <a:extLst>
              <a:ext uri="{FF2B5EF4-FFF2-40B4-BE49-F238E27FC236}">
                <a16:creationId xmlns:a16="http://schemas.microsoft.com/office/drawing/2014/main" id="{85D3D7C2-9725-BDF3-4B62-4B9388AFC1E8}"/>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spc="-20" normalizeH="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spc="-20" normalizeH="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spc="-20" normalizeH="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251287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5197782-680B-44F1-8B5F-604E9549DC66}"/>
              </a:ext>
            </a:extLst>
          </p:cNvPr>
          <p:cNvGraphicFramePr>
            <a:graphicFrameLocks noGrp="1"/>
          </p:cNvGraphicFramePr>
          <p:nvPr/>
        </p:nvGraphicFramePr>
        <p:xfrm>
          <a:off x="251044" y="727063"/>
          <a:ext cx="11705696" cy="5362956"/>
        </p:xfrm>
        <a:graphic>
          <a:graphicData uri="http://schemas.openxmlformats.org/drawingml/2006/table">
            <a:tbl>
              <a:tblPr firstRow="1" bandRow="1">
                <a:tableStyleId>{5C22544A-7EE6-4342-B048-85BDC9FD1C3A}</a:tableStyleId>
              </a:tblPr>
              <a:tblGrid>
                <a:gridCol w="2926424">
                  <a:extLst>
                    <a:ext uri="{9D8B030D-6E8A-4147-A177-3AD203B41FA5}">
                      <a16:colId xmlns:a16="http://schemas.microsoft.com/office/drawing/2014/main" val="2087633811"/>
                    </a:ext>
                  </a:extLst>
                </a:gridCol>
                <a:gridCol w="2926424">
                  <a:extLst>
                    <a:ext uri="{9D8B030D-6E8A-4147-A177-3AD203B41FA5}">
                      <a16:colId xmlns:a16="http://schemas.microsoft.com/office/drawing/2014/main" val="3050114193"/>
                    </a:ext>
                  </a:extLst>
                </a:gridCol>
                <a:gridCol w="2926424">
                  <a:extLst>
                    <a:ext uri="{9D8B030D-6E8A-4147-A177-3AD203B41FA5}">
                      <a16:colId xmlns:a16="http://schemas.microsoft.com/office/drawing/2014/main" val="66907406"/>
                    </a:ext>
                  </a:extLst>
                </a:gridCol>
                <a:gridCol w="2926424">
                  <a:extLst>
                    <a:ext uri="{9D8B030D-6E8A-4147-A177-3AD203B41FA5}">
                      <a16:colId xmlns:a16="http://schemas.microsoft.com/office/drawing/2014/main" val="1938986996"/>
                    </a:ext>
                  </a:extLst>
                </a:gridCol>
              </a:tblGrid>
              <a:tr h="1828800">
                <a:tc>
                  <a:txBody>
                    <a:bodyPr/>
                    <a:lstStyle/>
                    <a:p>
                      <a:pPr algn="ctr"/>
                      <a:endParaRPr lang="en-US" sz="2400"/>
                    </a:p>
                  </a:txBody>
                  <a:tcPr>
                    <a:noFill/>
                  </a:tcPr>
                </a:tc>
                <a:tc>
                  <a:txBody>
                    <a:bodyPr/>
                    <a:lstStyle/>
                    <a:p>
                      <a:pPr algn="ctr"/>
                      <a:endParaRPr lang="en-US" sz="2400"/>
                    </a:p>
                  </a:txBody>
                  <a:tcPr>
                    <a:noFill/>
                  </a:tcPr>
                </a:tc>
                <a:tc>
                  <a:txBody>
                    <a:bodyPr/>
                    <a:lstStyle/>
                    <a:p>
                      <a:pPr algn="ctr"/>
                      <a:endParaRPr lang="en-US" sz="2400"/>
                    </a:p>
                  </a:txBody>
                  <a:tcPr>
                    <a:noFill/>
                  </a:tcPr>
                </a:tc>
                <a:tc>
                  <a:txBody>
                    <a:bodyPr/>
                    <a:lstStyle/>
                    <a:p>
                      <a:pPr algn="ctr"/>
                      <a:endParaRPr lang="en-US" sz="2400"/>
                    </a:p>
                  </a:txBody>
                  <a:tcPr>
                    <a:noFill/>
                  </a:tcPr>
                </a:tc>
                <a:extLst>
                  <a:ext uri="{0D108BD9-81ED-4DB2-BD59-A6C34878D82A}">
                    <a16:rowId xmlns:a16="http://schemas.microsoft.com/office/drawing/2014/main" val="3444625716"/>
                  </a:ext>
                </a:extLst>
              </a:tr>
              <a:tr h="0">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2200" b="1">
                          <a:solidFill>
                            <a:schemeClr val="bg1"/>
                          </a:solidFill>
                        </a:rPr>
                        <a:t>Housing is Not a Loss Leader, it’s a </a:t>
                      </a:r>
                      <a:r>
                        <a:rPr lang="en-US" sz="2200" b="1" u="sng">
                          <a:solidFill>
                            <a:schemeClr val="bg1"/>
                          </a:solidFill>
                        </a:rPr>
                        <a:t>Growth Driver</a:t>
                      </a:r>
                    </a:p>
                  </a:txBody>
                  <a:tcPr anchor="ctr">
                    <a:solidFill>
                      <a:schemeClr val="accent1"/>
                    </a:solid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2200" b="1">
                          <a:solidFill>
                            <a:schemeClr val="bg1"/>
                          </a:solidFill>
                        </a:rPr>
                        <a:t>Retail is Not </a:t>
                      </a:r>
                      <a:r>
                        <a:rPr lang="en-US" sz="2200" b="1" i="1" u="sng">
                          <a:solidFill>
                            <a:schemeClr val="bg1"/>
                          </a:solidFill>
                        </a:rPr>
                        <a:t>Just</a:t>
                      </a:r>
                      <a:r>
                        <a:rPr lang="en-US" sz="2200" b="1">
                          <a:solidFill>
                            <a:schemeClr val="bg1"/>
                          </a:solidFill>
                        </a:rPr>
                        <a:t> Retail Anymore</a:t>
                      </a:r>
                    </a:p>
                  </a:txBody>
                  <a:tcPr anchor="ctr">
                    <a:solidFill>
                      <a:schemeClr val="accent1"/>
                    </a:solidFill>
                  </a:tcPr>
                </a:tc>
                <a:tc>
                  <a:txBody>
                    <a:bodyPr/>
                    <a:lstStyle/>
                    <a:p>
                      <a:pPr marL="0" marR="0" lvl="0" indent="0" algn="ctr" rtl="0" eaLnBrk="1" fontAlgn="auto" latinLnBrk="0" hangingPunct="1">
                        <a:lnSpc>
                          <a:spcPct val="80000"/>
                        </a:lnSpc>
                        <a:spcBef>
                          <a:spcPts val="0"/>
                        </a:spcBef>
                        <a:spcAft>
                          <a:spcPts val="0"/>
                        </a:spcAft>
                        <a:buClrTx/>
                        <a:buSzTx/>
                        <a:buFontTx/>
                        <a:buNone/>
                      </a:pPr>
                      <a:r>
                        <a:rPr lang="en-US" sz="2200" b="1">
                          <a:solidFill>
                            <a:schemeClr val="bg1"/>
                          </a:solidFill>
                        </a:rPr>
                        <a:t>Telework is Reconfiguring Office </a:t>
                      </a:r>
                    </a:p>
                  </a:txBody>
                  <a:tcPr anchor="ctr">
                    <a:solidFill>
                      <a:schemeClr val="accent1"/>
                    </a:solidFill>
                  </a:tcPr>
                </a:tc>
                <a:tc>
                  <a:txBody>
                    <a:bodyPr/>
                    <a:lstStyle/>
                    <a:p>
                      <a:pPr algn="ctr">
                        <a:lnSpc>
                          <a:spcPct val="80000"/>
                        </a:lnSpc>
                      </a:pPr>
                      <a:r>
                        <a:rPr lang="en-US" sz="2200" b="1">
                          <a:solidFill>
                            <a:schemeClr val="bg1"/>
                          </a:solidFill>
                        </a:rPr>
                        <a:t>Industrial / Distribution is Critical for Your Economy</a:t>
                      </a:r>
                    </a:p>
                  </a:txBody>
                  <a:tcPr anchor="ctr">
                    <a:solidFill>
                      <a:schemeClr val="accent1"/>
                    </a:solidFill>
                  </a:tcPr>
                </a:tc>
                <a:extLst>
                  <a:ext uri="{0D108BD9-81ED-4DB2-BD59-A6C34878D82A}">
                    <a16:rowId xmlns:a16="http://schemas.microsoft.com/office/drawing/2014/main" val="1826807894"/>
                  </a:ext>
                </a:extLst>
              </a:tr>
              <a:tr h="0">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a:t>Housing Creation as Economic Development</a:t>
                      </a:r>
                    </a:p>
                  </a:txBody>
                  <a:tcPr anchor="ctr">
                    <a:solidFill>
                      <a:srgbClr val="CCCDD6"/>
                    </a:solid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a:t>Retail Reimagination as Economic Development</a:t>
                      </a:r>
                    </a:p>
                  </a:txBody>
                  <a:tcPr anchor="ctr">
                    <a:solidFill>
                      <a:srgbClr val="CCCDD6"/>
                    </a:solidFill>
                  </a:tcPr>
                </a:tc>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a:t>Office Conversions as Economic Development</a:t>
                      </a:r>
                    </a:p>
                  </a:txBody>
                  <a:tcPr anchor="ctr">
                    <a:solidFill>
                      <a:srgbClr val="CCCDD6"/>
                    </a:solidFill>
                  </a:tcPr>
                </a:tc>
                <a:tc>
                  <a:txBody>
                    <a:bodyPr/>
                    <a:lstStyle/>
                    <a:p>
                      <a:pPr algn="ctr">
                        <a:lnSpc>
                          <a:spcPct val="80000"/>
                        </a:lnSpc>
                      </a:pPr>
                      <a:r>
                        <a:rPr lang="en-US"/>
                        <a:t>Industrial &amp; Fulfillment as Economic Development</a:t>
                      </a:r>
                    </a:p>
                  </a:txBody>
                  <a:tcPr anchor="ctr">
                    <a:solidFill>
                      <a:srgbClr val="CCCDD6"/>
                    </a:solidFill>
                  </a:tcPr>
                </a:tc>
                <a:extLst>
                  <a:ext uri="{0D108BD9-81ED-4DB2-BD59-A6C34878D82A}">
                    <a16:rowId xmlns:a16="http://schemas.microsoft.com/office/drawing/2014/main" val="552369860"/>
                  </a:ext>
                </a:extLst>
              </a:tr>
              <a:tr h="1828800">
                <a:tc>
                  <a:txBody>
                    <a:bodyPr/>
                    <a:lstStyle/>
                    <a:p>
                      <a:pPr marL="165100" marR="0" lvl="0" indent="-1651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mn-lt"/>
                          <a:ea typeface="+mn-ea"/>
                          <a:cs typeface="+mn-cs"/>
                        </a:rPr>
                        <a:t>New </a:t>
                      </a:r>
                      <a:r>
                        <a:rPr kumimoji="0" lang="en-US" sz="1500" b="0" i="0" u="none" strike="noStrike" kern="1200" cap="none" spc="0" normalizeH="0" baseline="0">
                          <a:ln>
                            <a:noFill/>
                          </a:ln>
                          <a:effectLst/>
                          <a:uLnTx/>
                          <a:uFillTx/>
                          <a:latin typeface="+mn-lt"/>
                          <a:ea typeface="+mn-ea"/>
                          <a:cs typeface="+mn-cs"/>
                        </a:rPr>
                        <a:t>housing can generate significant new tax revenues and support local jobs</a:t>
                      </a:r>
                    </a:p>
                    <a:p>
                      <a:pPr marL="165100" marR="0" lvl="0" indent="-1651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a:ln>
                            <a:noFill/>
                          </a:ln>
                          <a:effectLst/>
                          <a:uLnTx/>
                          <a:uFillTx/>
                          <a:latin typeface="+mn-lt"/>
                          <a:ea typeface="+mn-ea"/>
                          <a:cs typeface="+mn-cs"/>
                        </a:rPr>
                        <a:t>Housing is not necessarily a net negative fiscal impact, especially at current property values</a:t>
                      </a:r>
                      <a:endParaRPr lang="en-US" sz="1500"/>
                    </a:p>
                  </a:txBody>
                  <a:tcPr anchor="ctr">
                    <a:solidFill>
                      <a:schemeClr val="accent4">
                        <a:lumMod val="20000"/>
                        <a:lumOff val="80000"/>
                      </a:schemeClr>
                    </a:solidFill>
                  </a:tcPr>
                </a:tc>
                <a:tc>
                  <a:txBody>
                    <a:bodyPr/>
                    <a:lstStyle/>
                    <a:p>
                      <a:pPr marL="165100" marR="0" lvl="0" indent="-165100" algn="l" rtl="0" eaLnBrk="1" fontAlgn="auto" latinLnBrk="0" hangingPunct="1">
                        <a:lnSpc>
                          <a:spcPct val="90000"/>
                        </a:lnSpc>
                        <a:spcBef>
                          <a:spcPts val="0"/>
                        </a:spcBef>
                        <a:spcAft>
                          <a:spcPts val="600"/>
                        </a:spcAft>
                        <a:buClrTx/>
                        <a:buSzTx/>
                        <a:buFont typeface="Arial" panose="020B0604020202020204" pitchFamily="34" charset="0"/>
                        <a:buChar char="•"/>
                      </a:pPr>
                      <a:r>
                        <a:rPr kumimoji="0" lang="en-US" sz="1500" b="0" i="0" u="none" strike="noStrike" kern="1200" cap="none" spc="0" normalizeH="0" baseline="0" noProof="0">
                          <a:ln>
                            <a:noFill/>
                          </a:ln>
                          <a:effectLst/>
                          <a:uLnTx/>
                          <a:uFillTx/>
                          <a:latin typeface="+mn-lt"/>
                          <a:ea typeface="+mn-ea"/>
                          <a:cs typeface="+mn-cs"/>
                        </a:rPr>
                        <a:t>US over-built on retail; ~25% of U.S. malls may close over next 5 years; COVID accelerated reuse</a:t>
                      </a:r>
                      <a:endParaRPr kumimoji="0" lang="en-US" sz="1500" b="0" i="0" u="none" strike="noStrike" kern="1200" cap="none" spc="0" normalizeH="0" baseline="0" noProof="0">
                        <a:ln>
                          <a:noFill/>
                        </a:ln>
                        <a:solidFill>
                          <a:prstClr val="black"/>
                        </a:solidFill>
                        <a:effectLst/>
                        <a:uLnTx/>
                        <a:uFillTx/>
                        <a:latin typeface="+mn-lt"/>
                        <a:ea typeface="+mn-ea"/>
                        <a:cs typeface="+mn-cs"/>
                      </a:endParaRPr>
                    </a:p>
                    <a:p>
                      <a:pPr marL="165100" marR="0" lvl="0" indent="-1651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mn-lt"/>
                          <a:ea typeface="+mn-ea"/>
                          <a:cs typeface="+mn-cs"/>
                        </a:rPr>
                        <a:t>Blended/mixed use projects integrate multiple uses (</a:t>
                      </a:r>
                      <a:r>
                        <a:rPr kumimoji="0" lang="en-US" sz="1500" b="0" i="1" u="none" strike="noStrike" kern="1200" cap="none" spc="0" normalizeH="0" baseline="0" noProof="0">
                          <a:ln>
                            <a:noFill/>
                          </a:ln>
                          <a:effectLst/>
                          <a:uLnTx/>
                          <a:uFillTx/>
                          <a:latin typeface="+mn-lt"/>
                          <a:ea typeface="+mn-ea"/>
                          <a:cs typeface="+mn-cs"/>
                        </a:rPr>
                        <a:t>housing, retail, open space, office, hotel</a:t>
                      </a:r>
                      <a:r>
                        <a:rPr kumimoji="0" lang="en-US" sz="1500" b="0" i="0" u="none" strike="noStrike" kern="1200" cap="none" spc="0" normalizeH="0" baseline="0" noProof="0">
                          <a:ln>
                            <a:noFill/>
                          </a:ln>
                          <a:effectLst/>
                          <a:uLnTx/>
                          <a:uFillTx/>
                          <a:latin typeface="+mn-lt"/>
                          <a:ea typeface="+mn-ea"/>
                          <a:cs typeface="+mn-cs"/>
                        </a:rPr>
                        <a:t>) onto one site</a:t>
                      </a:r>
                      <a:endParaRPr lang="en-US" sz="1500"/>
                    </a:p>
                  </a:txBody>
                  <a:tcPr anchor="ctr">
                    <a:solidFill>
                      <a:schemeClr val="accent4">
                        <a:lumMod val="20000"/>
                        <a:lumOff val="80000"/>
                      </a:schemeClr>
                    </a:solidFill>
                  </a:tcPr>
                </a:tc>
                <a:tc>
                  <a:txBody>
                    <a:bodyPr/>
                    <a:lstStyle/>
                    <a:p>
                      <a:pPr marL="165100" marR="0" lvl="0" indent="-165100" algn="l" rtl="0" eaLnBrk="1" fontAlgn="auto" latinLnBrk="0" hangingPunct="1">
                        <a:lnSpc>
                          <a:spcPct val="90000"/>
                        </a:lnSpc>
                        <a:spcBef>
                          <a:spcPts val="0"/>
                        </a:spcBef>
                        <a:spcAft>
                          <a:spcPts val="600"/>
                        </a:spcAft>
                        <a:buClrTx/>
                        <a:buSzTx/>
                        <a:buFont typeface="Arial" panose="020B0604020202020204" pitchFamily="34" charset="0"/>
                        <a:buChar char="•"/>
                      </a:pPr>
                      <a:r>
                        <a:rPr lang="en-US" sz="1500"/>
                        <a:t>Telework and work from home options are reshaping needs for office space &amp; business districts</a:t>
                      </a:r>
                    </a:p>
                    <a:p>
                      <a:pPr marL="165100" marR="0" lvl="0" indent="-1651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500"/>
                        <a:t>Job redistribution tied to housing</a:t>
                      </a:r>
                    </a:p>
                    <a:p>
                      <a:pPr marL="165100" marR="0" lvl="0" indent="-165100" algn="l" rtl="0" eaLnBrk="1" fontAlgn="auto" latinLnBrk="0" hangingPunct="1">
                        <a:lnSpc>
                          <a:spcPct val="90000"/>
                        </a:lnSpc>
                        <a:spcBef>
                          <a:spcPts val="0"/>
                        </a:spcBef>
                        <a:spcAft>
                          <a:spcPts val="600"/>
                        </a:spcAft>
                        <a:buClrTx/>
                        <a:buSzTx/>
                        <a:buFont typeface="Arial" panose="020B0604020202020204" pitchFamily="34" charset="0"/>
                        <a:buChar char="•"/>
                      </a:pPr>
                      <a:r>
                        <a:rPr lang="en-US" sz="1500"/>
                        <a:t>Vacancies can lead to reduced assessments and fiscal pressure</a:t>
                      </a:r>
                    </a:p>
                  </a:txBody>
                  <a:tcPr anchor="ctr">
                    <a:solidFill>
                      <a:schemeClr val="accent4">
                        <a:lumMod val="20000"/>
                        <a:lumOff val="80000"/>
                      </a:schemeClr>
                    </a:solidFill>
                  </a:tcPr>
                </a:tc>
                <a:tc>
                  <a:txBody>
                    <a:bodyPr/>
                    <a:lstStyle/>
                    <a:p>
                      <a:pPr marL="165100" marR="0" lvl="0" indent="-1651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a:ln>
                            <a:noFill/>
                          </a:ln>
                          <a:effectLst/>
                          <a:uLnTx/>
                          <a:uFillTx/>
                          <a:latin typeface="+mn-lt"/>
                          <a:ea typeface="+mn-ea"/>
                          <a:cs typeface="+mn-cs"/>
                        </a:rPr>
                        <a:t>Modern industrial is not “your father’s industrial” – not smokestacks</a:t>
                      </a:r>
                    </a:p>
                    <a:p>
                      <a:pPr marL="165100" marR="0" lvl="0" indent="-165100" algn="l" rtl="0" eaLnBrk="1" fontAlgn="auto" latinLnBrk="0" hangingPunct="1">
                        <a:lnSpc>
                          <a:spcPct val="90000"/>
                        </a:lnSpc>
                        <a:spcBef>
                          <a:spcPts val="0"/>
                        </a:spcBef>
                        <a:spcAft>
                          <a:spcPts val="600"/>
                        </a:spcAft>
                        <a:buClrTx/>
                        <a:buSzTx/>
                        <a:buFont typeface="Arial" panose="020B0604020202020204" pitchFamily="34" charset="0"/>
                        <a:buChar char="•"/>
                      </a:pPr>
                      <a:r>
                        <a:rPr kumimoji="0" lang="en-US" sz="1500" b="0" i="0" u="none" strike="noStrike" kern="1200" cap="none" spc="0" normalizeH="0" baseline="0">
                          <a:ln>
                            <a:noFill/>
                          </a:ln>
                          <a:effectLst/>
                          <a:uLnTx/>
                          <a:uFillTx/>
                          <a:latin typeface="+mn-lt"/>
                          <a:ea typeface="+mn-ea"/>
                          <a:cs typeface="+mn-cs"/>
                        </a:rPr>
                        <a:t>Retail </a:t>
                      </a:r>
                      <a:r>
                        <a:rPr lang="en-US" sz="1500" b="0" i="0" u="none" strike="noStrike" kern="1200" cap="none" spc="0" normalizeH="0" baseline="0">
                          <a:ln>
                            <a:noFill/>
                          </a:ln>
                          <a:effectLst/>
                          <a:uLnTx/>
                          <a:uFillTx/>
                          <a:latin typeface="+mn-lt"/>
                          <a:ea typeface="+mn-ea"/>
                          <a:cs typeface="+mn-cs"/>
                        </a:rPr>
                        <a:t>won't</a:t>
                      </a:r>
                      <a:r>
                        <a:rPr kumimoji="0" lang="en-US" sz="1500" b="0" i="0" u="none" strike="noStrike" kern="1200" cap="none" spc="0" normalizeH="0" baseline="0">
                          <a:ln>
                            <a:noFill/>
                          </a:ln>
                          <a:effectLst/>
                          <a:uLnTx/>
                          <a:uFillTx/>
                          <a:latin typeface="+mn-lt"/>
                          <a:ea typeface="+mn-ea"/>
                          <a:cs typeface="+mn-cs"/>
                        </a:rPr>
                        <a:t> thrive without distribution</a:t>
                      </a:r>
                      <a:r>
                        <a:rPr lang="en-US" sz="1500" b="0" i="0" u="none" strike="noStrike" kern="1200" cap="none" spc="0" normalizeH="0" baseline="0">
                          <a:ln>
                            <a:noFill/>
                          </a:ln>
                          <a:effectLst/>
                          <a:uLnTx/>
                          <a:uFillTx/>
                          <a:latin typeface="+mn-lt"/>
                          <a:ea typeface="+mn-ea"/>
                          <a:cs typeface="+mn-cs"/>
                        </a:rPr>
                        <a:t> </a:t>
                      </a:r>
                      <a:endParaRPr kumimoji="0" lang="en-US" sz="1500" b="0" i="0" u="none" strike="noStrike" kern="1200" cap="none" spc="0" normalizeH="0" baseline="0">
                        <a:ln>
                          <a:noFill/>
                        </a:ln>
                        <a:effectLst/>
                        <a:uLnTx/>
                        <a:uFillTx/>
                        <a:latin typeface="+mn-lt"/>
                        <a:ea typeface="+mn-ea"/>
                        <a:cs typeface="+mn-cs"/>
                      </a:endParaRPr>
                    </a:p>
                    <a:p>
                      <a:pPr marL="165100" marR="0" lvl="0" indent="-1651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a:ln>
                            <a:noFill/>
                          </a:ln>
                          <a:effectLst/>
                          <a:uLnTx/>
                          <a:uFillTx/>
                          <a:latin typeface="+mn-lt"/>
                          <a:ea typeface="+mn-ea"/>
                          <a:cs typeface="+mn-cs"/>
                        </a:rPr>
                        <a:t>Booming demand for distribution, e-commerce, and data centers, blending for fulfillment/delivery, job creators</a:t>
                      </a:r>
                    </a:p>
                  </a:txBody>
                  <a:tcPr anchor="ctr">
                    <a:solidFill>
                      <a:schemeClr val="accent4">
                        <a:lumMod val="20000"/>
                        <a:lumOff val="80000"/>
                      </a:schemeClr>
                    </a:solidFill>
                  </a:tcPr>
                </a:tc>
                <a:extLst>
                  <a:ext uri="{0D108BD9-81ED-4DB2-BD59-A6C34878D82A}">
                    <a16:rowId xmlns:a16="http://schemas.microsoft.com/office/drawing/2014/main" val="1138928721"/>
                  </a:ext>
                </a:extLst>
              </a:tr>
            </a:tbl>
          </a:graphicData>
        </a:graphic>
      </p:graphicFrame>
      <p:pic>
        <p:nvPicPr>
          <p:cNvPr id="1028" name="Picture 4" descr="98032 Apartments for Rent | Apartments.com">
            <a:extLst>
              <a:ext uri="{FF2B5EF4-FFF2-40B4-BE49-F238E27FC236}">
                <a16:creationId xmlns:a16="http://schemas.microsoft.com/office/drawing/2014/main" id="{83496B51-DDA4-48CA-9F8E-8ABE43E282FF}"/>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l="5570" t="13393" r="16231" b="18207"/>
          <a:stretch/>
        </p:blipFill>
        <p:spPr bwMode="auto">
          <a:xfrm>
            <a:off x="251045" y="857641"/>
            <a:ext cx="2907792" cy="169822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3640200-8E15-4204-B590-94BCCB8DAEA3}"/>
              </a:ext>
            </a:extLst>
          </p:cNvPr>
          <p:cNvSpPr txBox="1">
            <a:spLocks/>
          </p:cNvSpPr>
          <p:nvPr/>
        </p:nvSpPr>
        <p:spPr>
          <a:xfrm>
            <a:off x="241846" y="246491"/>
            <a:ext cx="11563191"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900" b="1" i="0" u="none" strike="noStrike" kern="1200" cap="none" spc="-120" normalizeH="0" baseline="0" noProof="0">
                <a:ln>
                  <a:noFill/>
                </a:ln>
                <a:solidFill>
                  <a:srgbClr val="172974"/>
                </a:solidFill>
                <a:effectLst/>
                <a:uLnTx/>
                <a:uFillTx/>
                <a:latin typeface="Calibri Light" panose="020F0302020204030204"/>
                <a:ea typeface="+mj-ea"/>
                <a:cs typeface="+mj-cs"/>
              </a:rPr>
              <a:t>Key Land Use Trends for Economic Development</a:t>
            </a:r>
            <a:endParaRPr kumimoji="0" lang="en-US" sz="5400" b="1" i="0" u="none" strike="noStrike" kern="1200" cap="none" spc="-120" normalizeH="0" baseline="0" noProof="0">
              <a:ln>
                <a:noFill/>
              </a:ln>
              <a:solidFill>
                <a:srgbClr val="172974"/>
              </a:solidFill>
              <a:effectLst/>
              <a:uLnTx/>
              <a:uFillTx/>
              <a:latin typeface="Calibri Light" panose="020F0302020204030204"/>
              <a:ea typeface="+mj-ea"/>
              <a:cs typeface="+mj-cs"/>
            </a:endParaRPr>
          </a:p>
        </p:txBody>
      </p:sp>
      <p:pic>
        <p:nvPicPr>
          <p:cNvPr id="1026" name="Picture 2" descr="What is Tax Free Shopping? | Business - Global Blue">
            <a:extLst>
              <a:ext uri="{FF2B5EF4-FFF2-40B4-BE49-F238E27FC236}">
                <a16:creationId xmlns:a16="http://schemas.microsoft.com/office/drawing/2014/main" id="{5627A77F-C385-40D4-9180-7482F37BEBE8}"/>
              </a:ext>
            </a:extLst>
          </p:cNvPr>
          <p:cNvPicPr>
            <a:picLocks noChangeAspect="1" noChangeArrowheads="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Cutout numberOfShades="6"/>
                    </a14:imgEffect>
                  </a14:imgLayer>
                </a14:imgProps>
              </a:ext>
              <a:ext uri="{28A0092B-C50C-407E-A947-70E740481C1C}">
                <a14:useLocalDpi xmlns:a14="http://schemas.microsoft.com/office/drawing/2010/main" val="0"/>
              </a:ext>
            </a:extLst>
          </a:blip>
          <a:srcRect l="10021" t="22283" r="22943" b="18658"/>
          <a:stretch/>
        </p:blipFill>
        <p:spPr bwMode="auto">
          <a:xfrm>
            <a:off x="3174482" y="854640"/>
            <a:ext cx="2907792" cy="1698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rehouse design, Facade design, Modern warehouse">
            <a:extLst>
              <a:ext uri="{FF2B5EF4-FFF2-40B4-BE49-F238E27FC236}">
                <a16:creationId xmlns:a16="http://schemas.microsoft.com/office/drawing/2014/main" id="{DB48DA3A-9A28-40BE-88D4-24BA0A8BFBBB}"/>
              </a:ext>
            </a:extLst>
          </p:cNvPr>
          <p:cNvPicPr>
            <a:picLocks noChangeAspect="1" noChangeArrowheads="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Cutout numberOfShades="6"/>
                    </a14:imgEffect>
                  </a14:imgLayer>
                </a14:imgProps>
              </a:ext>
              <a:ext uri="{28A0092B-C50C-407E-A947-70E740481C1C}">
                <a14:useLocalDpi xmlns:a14="http://schemas.microsoft.com/office/drawing/2010/main" val="0"/>
              </a:ext>
            </a:extLst>
          </a:blip>
          <a:srcRect l="7848" t="4704" r="5082" b="4111"/>
          <a:stretch/>
        </p:blipFill>
        <p:spPr bwMode="auto">
          <a:xfrm>
            <a:off x="9042629" y="854640"/>
            <a:ext cx="2907792" cy="171403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01B0F71F-26DB-4CAE-818F-9799A300DA92}"/>
              </a:ext>
            </a:extLst>
          </p:cNvPr>
          <p:cNvGrpSpPr/>
          <p:nvPr/>
        </p:nvGrpSpPr>
        <p:grpSpPr>
          <a:xfrm>
            <a:off x="0" y="6102777"/>
            <a:ext cx="12192000" cy="755224"/>
            <a:chOff x="0" y="6102777"/>
            <a:chExt cx="12192000" cy="755224"/>
          </a:xfrm>
        </p:grpSpPr>
        <p:sp>
          <p:nvSpPr>
            <p:cNvPr id="33" name="Rectangle 32">
              <a:extLst>
                <a:ext uri="{FF2B5EF4-FFF2-40B4-BE49-F238E27FC236}">
                  <a16:creationId xmlns:a16="http://schemas.microsoft.com/office/drawing/2014/main" id="{49D5EBA8-91C3-4B42-8851-A6E1D0795539}"/>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close up of a logo&#10;&#10;Description automatically generated">
              <a:extLst>
                <a:ext uri="{FF2B5EF4-FFF2-40B4-BE49-F238E27FC236}">
                  <a16:creationId xmlns:a16="http://schemas.microsoft.com/office/drawing/2014/main" id="{BE545EF0-0E86-4423-A1FE-6F930D7B2F70}"/>
                </a:ext>
              </a:extLst>
            </p:cNvPr>
            <p:cNvPicPr>
              <a:picLocks noChangeAspect="1"/>
            </p:cNvPicPr>
            <p:nvPr/>
          </p:nvPicPr>
          <p:blipFill rotWithShape="1">
            <a:blip r:embed="rId9">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36" name="Footer Placeholder 2">
              <a:extLst>
                <a:ext uri="{FF2B5EF4-FFF2-40B4-BE49-F238E27FC236}">
                  <a16:creationId xmlns:a16="http://schemas.microsoft.com/office/drawing/2014/main" id="{DDDEDD2F-BEBB-4923-B4B4-90C3BEA9C9AB}"/>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20934062-8F1A-451D-8AF4-431079E37641}"/>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3" name="Picture 3" descr="Engineering drawing&#10;&#10;Description automatically generated">
            <a:extLst>
              <a:ext uri="{FF2B5EF4-FFF2-40B4-BE49-F238E27FC236}">
                <a16:creationId xmlns:a16="http://schemas.microsoft.com/office/drawing/2014/main" id="{854D03D7-1E24-7D42-4D4F-3A276AE2ECAB}"/>
              </a:ext>
            </a:extLst>
          </p:cNvPr>
          <p:cNvPicPr>
            <a:picLocks noChangeAspect="1"/>
          </p:cNvPicPr>
          <p:nvPr/>
        </p:nvPicPr>
        <p:blipFill>
          <a:blip r:embed="rId10">
            <a:duotone>
              <a:schemeClr val="accent1">
                <a:shade val="45000"/>
                <a:satMod val="135000"/>
              </a:schemeClr>
              <a:prstClr val="white"/>
            </a:duotone>
            <a:extLst>
              <a:ext uri="{BEBA8EAE-BF5A-486C-A8C5-ECC9F3942E4B}">
                <a14:imgProps xmlns:a14="http://schemas.microsoft.com/office/drawing/2010/main">
                  <a14:imgLayer r:embed="rId11">
                    <a14:imgEffect>
                      <a14:artisticCutout numberOfShades="6"/>
                    </a14:imgEffect>
                  </a14:imgLayer>
                </a14:imgProps>
              </a:ext>
            </a:extLst>
          </a:blip>
          <a:stretch>
            <a:fillRect/>
          </a:stretch>
        </p:blipFill>
        <p:spPr>
          <a:xfrm>
            <a:off x="6115439" y="855228"/>
            <a:ext cx="2913948" cy="1700784"/>
          </a:xfrm>
          <a:prstGeom prst="rect">
            <a:avLst/>
          </a:prstGeom>
          <a:noFill/>
        </p:spPr>
      </p:pic>
      <p:sp>
        <p:nvSpPr>
          <p:cNvPr id="5" name="TextBox 4">
            <a:extLst>
              <a:ext uri="{FF2B5EF4-FFF2-40B4-BE49-F238E27FC236}">
                <a16:creationId xmlns:a16="http://schemas.microsoft.com/office/drawing/2014/main" id="{16DA82CE-9D83-5B8E-2C05-A80C1AFDCCE8}"/>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1712724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06F62DE-C91A-4C31-8B84-16B5E6E7C271}"/>
              </a:ext>
            </a:extLst>
          </p:cNvPr>
          <p:cNvSpPr txBox="1">
            <a:spLocks/>
          </p:cNvSpPr>
          <p:nvPr/>
        </p:nvSpPr>
        <p:spPr>
          <a:xfrm>
            <a:off x="1251664" y="123838"/>
            <a:ext cx="9688671" cy="1039451"/>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5400" b="1" kern="1200" spc="-120" baseline="0">
                <a:solidFill>
                  <a:schemeClr val="accent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120" normalizeH="0" baseline="0" noProof="0">
                <a:ln>
                  <a:noFill/>
                </a:ln>
                <a:solidFill>
                  <a:srgbClr val="172974"/>
                </a:solidFill>
                <a:effectLst/>
                <a:uLnTx/>
                <a:uFillTx/>
                <a:latin typeface="Calibri Light" panose="020F0302020204030204"/>
                <a:ea typeface="+mj-ea"/>
                <a:cs typeface="+mj-cs"/>
              </a:rPr>
              <a:t>Public Sector Perspectives</a:t>
            </a:r>
          </a:p>
        </p:txBody>
      </p:sp>
      <p:grpSp>
        <p:nvGrpSpPr>
          <p:cNvPr id="16" name="Group 15">
            <a:extLst>
              <a:ext uri="{FF2B5EF4-FFF2-40B4-BE49-F238E27FC236}">
                <a16:creationId xmlns:a16="http://schemas.microsoft.com/office/drawing/2014/main" id="{164267BC-50C6-4D0A-9571-DEA64C0F0963}"/>
              </a:ext>
            </a:extLst>
          </p:cNvPr>
          <p:cNvGrpSpPr/>
          <p:nvPr/>
        </p:nvGrpSpPr>
        <p:grpSpPr>
          <a:xfrm>
            <a:off x="0" y="6102777"/>
            <a:ext cx="12192000" cy="755224"/>
            <a:chOff x="0" y="6102777"/>
            <a:chExt cx="12192000" cy="755224"/>
          </a:xfrm>
        </p:grpSpPr>
        <p:sp>
          <p:nvSpPr>
            <p:cNvPr id="17" name="Rectangle 16">
              <a:extLst>
                <a:ext uri="{FF2B5EF4-FFF2-40B4-BE49-F238E27FC236}">
                  <a16:creationId xmlns:a16="http://schemas.microsoft.com/office/drawing/2014/main" id="{34B6F28F-8D16-4F65-B0B1-B65DA974B8AB}"/>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99E0399A-3B72-423B-8B4E-878684DAA57A}"/>
                </a:ext>
              </a:extLst>
            </p:cNvPr>
            <p:cNvPicPr>
              <a:picLocks noChangeAspect="1"/>
            </p:cNvPicPr>
            <p:nvPr/>
          </p:nvPicPr>
          <p:blipFill rotWithShape="1">
            <a:blip r:embed="rId3">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19" name="Footer Placeholder 2">
              <a:extLst>
                <a:ext uri="{FF2B5EF4-FFF2-40B4-BE49-F238E27FC236}">
                  <a16:creationId xmlns:a16="http://schemas.microsoft.com/office/drawing/2014/main" id="{2AE78967-5612-44C3-A922-FA6DF23783A5}"/>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457A3C-865F-4131-AF7F-427E07A74CF6}"/>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graphicFrame>
        <p:nvGraphicFramePr>
          <p:cNvPr id="27" name="Table 3">
            <a:extLst>
              <a:ext uri="{FF2B5EF4-FFF2-40B4-BE49-F238E27FC236}">
                <a16:creationId xmlns:a16="http://schemas.microsoft.com/office/drawing/2014/main" id="{4A36FCD5-FBA8-4A04-BB5D-3D409BF564CF}"/>
              </a:ext>
            </a:extLst>
          </p:cNvPr>
          <p:cNvGraphicFramePr>
            <a:graphicFrameLocks noGrp="1"/>
          </p:cNvGraphicFramePr>
          <p:nvPr>
            <p:extLst>
              <p:ext uri="{D42A27DB-BD31-4B8C-83A1-F6EECF244321}">
                <p14:modId xmlns:p14="http://schemas.microsoft.com/office/powerpoint/2010/main" val="1728650784"/>
              </p:ext>
            </p:extLst>
          </p:nvPr>
        </p:nvGraphicFramePr>
        <p:xfrm>
          <a:off x="1251664" y="1094291"/>
          <a:ext cx="9688671" cy="4818569"/>
        </p:xfrm>
        <a:graphic>
          <a:graphicData uri="http://schemas.openxmlformats.org/drawingml/2006/table">
            <a:tbl>
              <a:tblPr firstRow="1" bandCol="1">
                <a:effectLst>
                  <a:outerShdw blurRad="50800" dist="38100" algn="l" rotWithShape="0">
                    <a:prstClr val="black">
                      <a:alpha val="40000"/>
                    </a:prstClr>
                  </a:outerShdw>
                </a:effectLst>
                <a:tableStyleId>{F5AB1C69-6EDB-4FF4-983F-18BD219EF322}</a:tableStyleId>
              </a:tblPr>
              <a:tblGrid>
                <a:gridCol w="3229557">
                  <a:extLst>
                    <a:ext uri="{9D8B030D-6E8A-4147-A177-3AD203B41FA5}">
                      <a16:colId xmlns:a16="http://schemas.microsoft.com/office/drawing/2014/main" val="115856158"/>
                    </a:ext>
                  </a:extLst>
                </a:gridCol>
                <a:gridCol w="3229557">
                  <a:extLst>
                    <a:ext uri="{9D8B030D-6E8A-4147-A177-3AD203B41FA5}">
                      <a16:colId xmlns:a16="http://schemas.microsoft.com/office/drawing/2014/main" val="2645524821"/>
                    </a:ext>
                  </a:extLst>
                </a:gridCol>
                <a:gridCol w="3229557">
                  <a:extLst>
                    <a:ext uri="{9D8B030D-6E8A-4147-A177-3AD203B41FA5}">
                      <a16:colId xmlns:a16="http://schemas.microsoft.com/office/drawing/2014/main" val="1953671406"/>
                    </a:ext>
                  </a:extLst>
                </a:gridCol>
              </a:tblGrid>
              <a:tr h="8561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State Policy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Land Use</a:t>
                      </a:r>
                    </a:p>
                  </a:txBody>
                  <a:tcPr anchor="ctr"/>
                </a:tc>
                <a:tc>
                  <a:txBody>
                    <a:bodyPr/>
                    <a:lstStyle/>
                    <a:p>
                      <a:pPr algn="ctr"/>
                      <a:r>
                        <a:rPr lang="en-US" sz="2400"/>
                        <a:t>Economic Development</a:t>
                      </a:r>
                    </a:p>
                  </a:txBody>
                  <a:tcPr anchor="ctr"/>
                </a:tc>
                <a:extLst>
                  <a:ext uri="{0D108BD9-81ED-4DB2-BD59-A6C34878D82A}">
                    <a16:rowId xmlns:a16="http://schemas.microsoft.com/office/drawing/2014/main" val="3089489613"/>
                  </a:ext>
                </a:extLst>
              </a:tr>
              <a:tr h="3805199">
                <a:tc>
                  <a:txBody>
                    <a:bodyPr/>
                    <a:lstStyle/>
                    <a:p>
                      <a:pPr algn="ctr"/>
                      <a:r>
                        <a:rPr lang="en-US" b="1" i="1" u="sng"/>
                        <a:t>State focused on housing production</a:t>
                      </a:r>
                    </a:p>
                    <a:p>
                      <a:pPr lvl="0" algn="ctr">
                        <a:buNone/>
                      </a:pPr>
                      <a:r>
                        <a:rPr lang="en-US" sz="1600"/>
                        <a:t>especially in high-demand job centers and TOD</a:t>
                      </a:r>
                    </a:p>
                    <a:p>
                      <a:pPr algn="ctr"/>
                      <a:endParaRPr lang="en-US" i="1" u="sng"/>
                    </a:p>
                    <a:p>
                      <a:pPr lvl="0" algn="ctr">
                        <a:buNone/>
                      </a:pPr>
                      <a:r>
                        <a:rPr lang="en-US" b="1" i="1" u="sng"/>
                        <a:t>New focus on housing policy enforcement</a:t>
                      </a:r>
                      <a:endParaRPr lang="en-US" b="1"/>
                    </a:p>
                    <a:p>
                      <a:pPr lvl="0" algn="ctr">
                        <a:buNone/>
                      </a:pPr>
                      <a:r>
                        <a:rPr lang="en-US" sz="1600"/>
                        <a:t>RHNA, Density Bonuses/HAA and SLA pressure communities to deliver homes</a:t>
                      </a:r>
                    </a:p>
                    <a:p>
                      <a:pPr lvl="0" algn="ctr">
                        <a:buNone/>
                      </a:pPr>
                      <a:endParaRPr lang="en-US" sz="1600" b="0" u="sng"/>
                    </a:p>
                    <a:p>
                      <a:pPr lvl="0" algn="ctr">
                        <a:buNone/>
                      </a:pPr>
                      <a:r>
                        <a:rPr lang="en-US" sz="1600" b="1" u="sng"/>
                        <a:t>SLA targets public agency owned property for affordable housing</a:t>
                      </a:r>
                    </a:p>
                  </a:txBody>
                  <a:tcPr/>
                </a:tc>
                <a:tc>
                  <a:txBody>
                    <a:bodyPr/>
                    <a:lstStyle/>
                    <a:p>
                      <a:pPr algn="ctr"/>
                      <a:r>
                        <a:rPr lang="en-US" b="1" i="1" u="sng"/>
                        <a:t>Land use demands blending</a:t>
                      </a:r>
                      <a:endParaRPr lang="en-US" b="1"/>
                    </a:p>
                    <a:p>
                      <a:pPr lvl="0" algn="ctr">
                        <a:buNone/>
                      </a:pPr>
                      <a:r>
                        <a:rPr lang="en-US" sz="1600"/>
                        <a:t>retail centers w/ apartments; </a:t>
                      </a:r>
                    </a:p>
                    <a:p>
                      <a:pPr lvl="0" algn="ctr">
                        <a:buNone/>
                      </a:pPr>
                      <a:r>
                        <a:rPr lang="en-US" sz="1600"/>
                        <a:t>office conversions to residential; infill distribution for delivery </a:t>
                      </a:r>
                    </a:p>
                    <a:p>
                      <a:pPr algn="ctr"/>
                      <a:endParaRPr lang="en-US"/>
                    </a:p>
                    <a:p>
                      <a:pPr algn="ctr"/>
                      <a:r>
                        <a:rPr lang="en-US" b="1" i="1" u="sng"/>
                        <a:t>Flexible zoning needed</a:t>
                      </a:r>
                    </a:p>
                    <a:p>
                      <a:pPr algn="ctr"/>
                      <a:r>
                        <a:rPr lang="en-US" sz="1600"/>
                        <a:t>for new integration</a:t>
                      </a:r>
                    </a:p>
                    <a:p>
                      <a:pPr algn="ctr"/>
                      <a:endParaRPr lang="en-US"/>
                    </a:p>
                    <a:p>
                      <a:pPr algn="ctr"/>
                      <a:r>
                        <a:rPr lang="en-US" b="1" i="1" u="sng"/>
                        <a:t>Rethinking outdoor spaces</a:t>
                      </a:r>
                      <a:endParaRPr lang="en-US" b="1"/>
                    </a:p>
                    <a:p>
                      <a:pPr lvl="0" algn="ctr">
                        <a:buNone/>
                      </a:pPr>
                      <a:r>
                        <a:rPr lang="en-US" sz="1600"/>
                        <a:t>parks, green space,  outdoor commercial, pedestrian orientation, entertainment, pop-up venues </a:t>
                      </a:r>
                    </a:p>
                  </a:txBody>
                  <a:tcPr/>
                </a:tc>
                <a:tc>
                  <a:txBody>
                    <a:bodyPr/>
                    <a:lstStyle/>
                    <a:p>
                      <a:pPr algn="ctr"/>
                      <a:r>
                        <a:rPr lang="en-US" b="1" i="1" u="sng"/>
                        <a:t>Communities can’t just focus on attracting large employers</a:t>
                      </a:r>
                      <a:endParaRPr lang="en-US"/>
                    </a:p>
                    <a:p>
                      <a:pPr lvl="0" algn="ctr">
                        <a:buNone/>
                      </a:pPr>
                      <a:r>
                        <a:rPr lang="en-US" sz="1600"/>
                        <a:t>make places with amenities, experiences, and housing that attracts workers</a:t>
                      </a:r>
                    </a:p>
                    <a:p>
                      <a:pPr lvl="0" algn="ctr">
                        <a:lnSpc>
                          <a:spcPct val="100000"/>
                        </a:lnSpc>
                        <a:spcBef>
                          <a:spcPts val="0"/>
                        </a:spcBef>
                        <a:spcAft>
                          <a:spcPts val="0"/>
                        </a:spcAft>
                        <a:buNone/>
                      </a:pPr>
                      <a:endParaRPr lang="en-US" sz="1800" b="1" i="1" u="sng" strike="noStrike" noProof="0">
                        <a:latin typeface="Calibri"/>
                      </a:endParaRPr>
                    </a:p>
                    <a:p>
                      <a:pPr lvl="0" algn="ctr">
                        <a:lnSpc>
                          <a:spcPct val="100000"/>
                        </a:lnSpc>
                        <a:spcBef>
                          <a:spcPts val="0"/>
                        </a:spcBef>
                        <a:spcAft>
                          <a:spcPts val="0"/>
                        </a:spcAft>
                        <a:buNone/>
                      </a:pPr>
                      <a:r>
                        <a:rPr lang="en-US" sz="1800" b="1" i="1" u="sng" strike="noStrike" noProof="0">
                          <a:latin typeface="Calibri"/>
                        </a:rPr>
                        <a:t>Attracting workers</a:t>
                      </a:r>
                      <a:r>
                        <a:rPr lang="en-US" sz="1800" b="1" i="1" u="none" strike="noStrike" noProof="0">
                          <a:latin typeface="Calibri"/>
                        </a:rPr>
                        <a:t> and </a:t>
                      </a:r>
                      <a:r>
                        <a:rPr lang="en-US" sz="1800" b="1" i="1" u="sng" strike="noStrike" noProof="0">
                          <a:latin typeface="Calibri"/>
                        </a:rPr>
                        <a:t>attractive housing is</a:t>
                      </a:r>
                      <a:r>
                        <a:rPr lang="en-US" sz="1800" b="0" i="0" u="sng" strike="noStrike" noProof="0">
                          <a:latin typeface="Calibri"/>
                        </a:rPr>
                        <a:t> </a:t>
                      </a:r>
                      <a:r>
                        <a:rPr lang="en-US" sz="1600" b="0" i="0" u="none" strike="noStrike" noProof="0">
                          <a:latin typeface="Calibri"/>
                        </a:rPr>
                        <a:t>as essential as job creation</a:t>
                      </a:r>
                      <a:endParaRPr lang="en-US" sz="1800" b="0" i="0" u="none" strike="noStrike" noProof="0">
                        <a:latin typeface="Calibri"/>
                      </a:endParaRPr>
                    </a:p>
                    <a:p>
                      <a:pPr lvl="0" algn="ctr">
                        <a:buNone/>
                      </a:pPr>
                      <a:endParaRPr lang="en-US" i="1" u="sng"/>
                    </a:p>
                    <a:p>
                      <a:pPr lvl="0" algn="ctr">
                        <a:buNone/>
                      </a:pPr>
                      <a:r>
                        <a:rPr lang="en-US" b="1" i="1" u="sng"/>
                        <a:t>Strategy Matters</a:t>
                      </a:r>
                      <a:endParaRPr lang="en-US"/>
                    </a:p>
                    <a:p>
                      <a:pPr lvl="0" algn="ctr">
                        <a:buNone/>
                      </a:pPr>
                      <a:r>
                        <a:rPr lang="en-US" sz="1600"/>
                        <a:t>leveraging own resources and attracting state / local funds</a:t>
                      </a:r>
                    </a:p>
                    <a:p>
                      <a:pPr lvl="0" algn="ctr">
                        <a:buNone/>
                      </a:pPr>
                      <a:r>
                        <a:rPr lang="en-US" sz="1600" b="1" u="sng"/>
                        <a:t>Get ahead of the SLA by updating your asset plans </a:t>
                      </a:r>
                    </a:p>
                  </a:txBody>
                  <a:tcPr/>
                </a:tc>
                <a:extLst>
                  <a:ext uri="{0D108BD9-81ED-4DB2-BD59-A6C34878D82A}">
                    <a16:rowId xmlns:a16="http://schemas.microsoft.com/office/drawing/2014/main" val="3311887990"/>
                  </a:ext>
                </a:extLst>
              </a:tr>
            </a:tbl>
          </a:graphicData>
        </a:graphic>
      </p:graphicFrame>
      <p:sp>
        <p:nvSpPr>
          <p:cNvPr id="3" name="TextBox 2">
            <a:extLst>
              <a:ext uri="{FF2B5EF4-FFF2-40B4-BE49-F238E27FC236}">
                <a16:creationId xmlns:a16="http://schemas.microsoft.com/office/drawing/2014/main" id="{7531B6F6-1350-C041-0621-B82EAB07C25E}"/>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414116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523B-23A0-E09D-0CC7-7B05B1EAA362}"/>
              </a:ext>
            </a:extLst>
          </p:cNvPr>
          <p:cNvSpPr>
            <a:spLocks noGrp="1"/>
          </p:cNvSpPr>
          <p:nvPr>
            <p:ph type="title"/>
          </p:nvPr>
        </p:nvSpPr>
        <p:spPr>
          <a:xfrm>
            <a:off x="523874" y="230104"/>
            <a:ext cx="11144251" cy="1155765"/>
          </a:xfrm>
        </p:spPr>
        <p:txBody>
          <a:bodyPr vert="horz" lIns="91440" tIns="45720" rIns="91440" bIns="45720" rtlCol="0" anchor="t">
            <a:normAutofit/>
          </a:bodyPr>
          <a:lstStyle/>
          <a:p>
            <a:pPr algn="ctr"/>
            <a:r>
              <a:rPr lang="en-US" sz="4800">
                <a:solidFill>
                  <a:srgbClr val="172974"/>
                </a:solidFill>
              </a:rPr>
              <a:t>Surplus Land Act (SLA) Overview </a:t>
            </a:r>
          </a:p>
        </p:txBody>
      </p:sp>
      <p:graphicFrame>
        <p:nvGraphicFramePr>
          <p:cNvPr id="3" name="Table 3">
            <a:extLst>
              <a:ext uri="{FF2B5EF4-FFF2-40B4-BE49-F238E27FC236}">
                <a16:creationId xmlns:a16="http://schemas.microsoft.com/office/drawing/2014/main" id="{C4F0BACD-9967-6038-601C-4DA929A2C75D}"/>
              </a:ext>
            </a:extLst>
          </p:cNvPr>
          <p:cNvGraphicFramePr>
            <a:graphicFrameLocks noGrp="1"/>
          </p:cNvGraphicFramePr>
          <p:nvPr/>
        </p:nvGraphicFramePr>
        <p:xfrm>
          <a:off x="476655" y="1043198"/>
          <a:ext cx="11247120" cy="4824368"/>
        </p:xfrm>
        <a:graphic>
          <a:graphicData uri="http://schemas.openxmlformats.org/drawingml/2006/table">
            <a:tbl>
              <a:tblPr bandRow="1">
                <a:tableStyleId>{5C22544A-7EE6-4342-B048-85BDC9FD1C3A}</a:tableStyleId>
              </a:tblPr>
              <a:tblGrid>
                <a:gridCol w="1828800">
                  <a:extLst>
                    <a:ext uri="{9D8B030D-6E8A-4147-A177-3AD203B41FA5}">
                      <a16:colId xmlns:a16="http://schemas.microsoft.com/office/drawing/2014/main" val="630623211"/>
                    </a:ext>
                  </a:extLst>
                </a:gridCol>
                <a:gridCol w="9418320">
                  <a:extLst>
                    <a:ext uri="{9D8B030D-6E8A-4147-A177-3AD203B41FA5}">
                      <a16:colId xmlns:a16="http://schemas.microsoft.com/office/drawing/2014/main" val="3455318536"/>
                    </a:ext>
                  </a:extLst>
                </a:gridCol>
              </a:tblGrid>
              <a:tr h="1206092">
                <a:tc>
                  <a:txBody>
                    <a:bodyPr/>
                    <a:lstStyle/>
                    <a:p>
                      <a:r>
                        <a:rPr lang="en-US" sz="3200" b="1">
                          <a:solidFill>
                            <a:schemeClr val="bg1"/>
                          </a:solidFill>
                        </a:rPr>
                        <a:t>Origin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cs typeface="Calibri"/>
                        </a:rPr>
                        <a:t>In a response to the massive Statewide housing shortage, State Legislature passed dozens of housing bills including AB 1486 (Surplus Land Act) to address this crisis.</a:t>
                      </a:r>
                    </a:p>
                  </a:txBody>
                  <a:tcPr anchor="ctr">
                    <a:solidFill>
                      <a:srgbClr val="CBFBB3"/>
                    </a:solidFill>
                  </a:tcPr>
                </a:tc>
                <a:extLst>
                  <a:ext uri="{0D108BD9-81ED-4DB2-BD59-A6C34878D82A}">
                    <a16:rowId xmlns:a16="http://schemas.microsoft.com/office/drawing/2014/main" val="2340585849"/>
                  </a:ext>
                </a:extLst>
              </a:tr>
              <a:tr h="1206092">
                <a:tc>
                  <a:txBody>
                    <a:bodyPr/>
                    <a:lstStyle/>
                    <a:p>
                      <a:r>
                        <a:rPr lang="en-US" sz="3200" b="1">
                          <a:solidFill>
                            <a:schemeClr val="bg1"/>
                          </a:solidFill>
                        </a:rPr>
                        <a:t>Purpose</a:t>
                      </a:r>
                    </a:p>
                  </a:txBody>
                  <a:tcPr anchor="ctr">
                    <a:solidFill>
                      <a:schemeClr val="accent5">
                        <a:lumMod val="7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a:solidFill>
                            <a:schemeClr val="tx1"/>
                          </a:solidFill>
                          <a:cs typeface="Calibri"/>
                        </a:rPr>
                        <a:t>The SLA gives affordable housing developers a right of first refusal on all public agency owned land in the State of California</a:t>
                      </a:r>
                      <a:r>
                        <a:rPr lang="en-US" sz="2000">
                          <a:solidFill>
                            <a:schemeClr val="tx1"/>
                          </a:solidFill>
                          <a:cs typeface="Calibri Light"/>
                        </a:rPr>
                        <a:t>. </a:t>
                      </a:r>
                      <a:r>
                        <a:rPr lang="en-US" sz="2000" b="1">
                          <a:solidFill>
                            <a:schemeClr val="tx1"/>
                          </a:solidFill>
                          <a:cs typeface="Calibri Light"/>
                        </a:rPr>
                        <a:t>Does not necessarily prevent agencies from ultimately selling or leasing property for other uses or fair market value.</a:t>
                      </a:r>
                    </a:p>
                  </a:txBody>
                  <a:tcPr anchor="ctr">
                    <a:solidFill>
                      <a:schemeClr val="accent5">
                        <a:lumMod val="40000"/>
                        <a:lumOff val="60000"/>
                      </a:schemeClr>
                    </a:solidFill>
                  </a:tcPr>
                </a:tc>
                <a:extLst>
                  <a:ext uri="{0D108BD9-81ED-4DB2-BD59-A6C34878D82A}">
                    <a16:rowId xmlns:a16="http://schemas.microsoft.com/office/drawing/2014/main" val="4273725395"/>
                  </a:ext>
                </a:extLst>
              </a:tr>
              <a:tr h="1206092">
                <a:tc>
                  <a:txBody>
                    <a:bodyPr/>
                    <a:lstStyle/>
                    <a:p>
                      <a:r>
                        <a:rPr lang="en-US" sz="3200" b="1">
                          <a:solidFill>
                            <a:schemeClr val="bg1"/>
                          </a:solidFill>
                        </a:rPr>
                        <a:t>Mandate</a:t>
                      </a:r>
                    </a:p>
                  </a:txBody>
                  <a:tcPr anchor="ct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cs typeface="Calibri"/>
                        </a:rPr>
                        <a:t>Public Agencies in California (e.g., cities, counties, special districts, school districts, etc.), with certain exceptions, must follow this mandate prior to selling or leasing </a:t>
                      </a:r>
                      <a:r>
                        <a:rPr lang="en-US" sz="2000" u="sng">
                          <a:solidFill>
                            <a:schemeClr val="tx1"/>
                          </a:solidFill>
                          <a:cs typeface="Calibri"/>
                        </a:rPr>
                        <a:t>any</a:t>
                      </a:r>
                      <a:r>
                        <a:rPr lang="en-US" sz="2000">
                          <a:solidFill>
                            <a:schemeClr val="tx1"/>
                          </a:solidFill>
                          <a:cs typeface="Calibri"/>
                        </a:rPr>
                        <a:t> public agency owned real estate.  </a:t>
                      </a:r>
                    </a:p>
                  </a:txBody>
                  <a:tcPr anchor="ctr">
                    <a:solidFill>
                      <a:schemeClr val="accent3">
                        <a:lumMod val="20000"/>
                        <a:lumOff val="80000"/>
                      </a:schemeClr>
                    </a:solidFill>
                  </a:tcPr>
                </a:tc>
                <a:extLst>
                  <a:ext uri="{0D108BD9-81ED-4DB2-BD59-A6C34878D82A}">
                    <a16:rowId xmlns:a16="http://schemas.microsoft.com/office/drawing/2014/main" val="1147122701"/>
                  </a:ext>
                </a:extLst>
              </a:tr>
              <a:tr h="1206092">
                <a:tc>
                  <a:txBody>
                    <a:bodyPr/>
                    <a:lstStyle/>
                    <a:p>
                      <a:r>
                        <a:rPr lang="en-US" sz="3200" b="1">
                          <a:solidFill>
                            <a:schemeClr val="bg1"/>
                          </a:solidFill>
                        </a:rPr>
                        <a:t>Process</a:t>
                      </a:r>
                    </a:p>
                  </a:txBody>
                  <a:tcPr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cs typeface="Calibri"/>
                        </a:rPr>
                        <a:t>The SLA requires an up to 180-day request for proposal/bid process to either select or reject an affordable housing project/proposals. Once rejected, the property can be sold or leased to broader market.</a:t>
                      </a:r>
                    </a:p>
                  </a:txBody>
                  <a:tcPr anchor="ctr">
                    <a:solidFill>
                      <a:schemeClr val="accent1">
                        <a:lumMod val="20000"/>
                        <a:lumOff val="80000"/>
                      </a:schemeClr>
                    </a:solidFill>
                  </a:tcPr>
                </a:tc>
                <a:extLst>
                  <a:ext uri="{0D108BD9-81ED-4DB2-BD59-A6C34878D82A}">
                    <a16:rowId xmlns:a16="http://schemas.microsoft.com/office/drawing/2014/main" val="327411193"/>
                  </a:ext>
                </a:extLst>
              </a:tr>
            </a:tbl>
          </a:graphicData>
        </a:graphic>
      </p:graphicFrame>
      <p:grpSp>
        <p:nvGrpSpPr>
          <p:cNvPr id="4" name="Group 3">
            <a:extLst>
              <a:ext uri="{FF2B5EF4-FFF2-40B4-BE49-F238E27FC236}">
                <a16:creationId xmlns:a16="http://schemas.microsoft.com/office/drawing/2014/main" id="{69B3FD4A-0400-91F6-52BE-4EF6D784598D}"/>
              </a:ext>
            </a:extLst>
          </p:cNvPr>
          <p:cNvGrpSpPr/>
          <p:nvPr/>
        </p:nvGrpSpPr>
        <p:grpSpPr>
          <a:xfrm>
            <a:off x="0" y="6102777"/>
            <a:ext cx="12192000" cy="755224"/>
            <a:chOff x="0" y="6102777"/>
            <a:chExt cx="12192000" cy="755224"/>
          </a:xfrm>
        </p:grpSpPr>
        <p:sp>
          <p:nvSpPr>
            <p:cNvPr id="5" name="Rectangle 4">
              <a:extLst>
                <a:ext uri="{FF2B5EF4-FFF2-40B4-BE49-F238E27FC236}">
                  <a16:creationId xmlns:a16="http://schemas.microsoft.com/office/drawing/2014/main" id="{DD929EE7-6348-EFAB-1163-30591C5A3DB1}"/>
                </a:ext>
              </a:extLst>
            </p:cNvPr>
            <p:cNvSpPr/>
            <p:nvPr/>
          </p:nvSpPr>
          <p:spPr>
            <a:xfrm>
              <a:off x="0" y="6102777"/>
              <a:ext cx="12192000" cy="75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5DB96F2A-D31F-A6C4-8A6E-3E01EEDF28D2}"/>
                </a:ext>
              </a:extLst>
            </p:cNvPr>
            <p:cNvPicPr>
              <a:picLocks noChangeAspect="1"/>
            </p:cNvPicPr>
            <p:nvPr/>
          </p:nvPicPr>
          <p:blipFill rotWithShape="1">
            <a:blip r:embed="rId2">
              <a:extLst>
                <a:ext uri="{28A0092B-C50C-407E-A947-70E740481C1C}">
                  <a14:useLocalDpi xmlns:a14="http://schemas.microsoft.com/office/drawing/2010/main" val="0"/>
                </a:ext>
              </a:extLst>
            </a:blip>
            <a:srcRect b="12386"/>
            <a:stretch/>
          </p:blipFill>
          <p:spPr>
            <a:xfrm>
              <a:off x="241846" y="6184474"/>
              <a:ext cx="1225612" cy="549688"/>
            </a:xfrm>
            <a:prstGeom prst="rect">
              <a:avLst/>
            </a:prstGeom>
          </p:spPr>
        </p:pic>
        <p:sp>
          <p:nvSpPr>
            <p:cNvPr id="8" name="Footer Placeholder 2">
              <a:extLst>
                <a:ext uri="{FF2B5EF4-FFF2-40B4-BE49-F238E27FC236}">
                  <a16:creationId xmlns:a16="http://schemas.microsoft.com/office/drawing/2014/main" id="{067479F9-3456-1360-2B97-7C62CCFE1D16}"/>
                </a:ext>
              </a:extLst>
            </p:cNvPr>
            <p:cNvSpPr txBox="1">
              <a:spLocks/>
            </p:cNvSpPr>
            <p:nvPr/>
          </p:nvSpPr>
          <p:spPr>
            <a:xfrm>
              <a:off x="11016274" y="6332537"/>
              <a:ext cx="4828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4B9A06-0571-46EC-884B-4F361253486E}" type="slidenum">
                <a:rPr kumimoji="0" lang="en-US" sz="1800" b="1" i="0" u="none" strike="noStrike" kern="1200" cap="all"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11E8725-0A84-A14C-32C0-F78AE66731A4}"/>
                </a:ext>
              </a:extLst>
            </p:cNvPr>
            <p:cNvCxnSpPr>
              <a:cxnSpLocks/>
            </p:cNvCxnSpPr>
            <p:nvPr/>
          </p:nvCxnSpPr>
          <p:spPr>
            <a:xfrm flipH="1">
              <a:off x="233917" y="6143625"/>
              <a:ext cx="1174897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4B759BE-2737-6C10-6B86-BC256CDBE0FC}"/>
              </a:ext>
            </a:extLst>
          </p:cNvPr>
          <p:cNvSpPr txBox="1"/>
          <p:nvPr/>
        </p:nvSpPr>
        <p:spPr>
          <a:xfrm>
            <a:off x="9185906" y="6240526"/>
            <a:ext cx="2145113" cy="539250"/>
          </a:xfrm>
          <a:prstGeom prst="rect">
            <a:avLst/>
          </a:prstGeom>
          <a:noFill/>
        </p:spPr>
        <p:txBody>
          <a:bodyPr wrap="square" rtlCol="0" anchor="ctr">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Proprietary</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Do Not Duplicate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2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Without Authorization</a:t>
            </a:r>
          </a:p>
        </p:txBody>
      </p:sp>
    </p:spTree>
    <p:extLst>
      <p:ext uri="{BB962C8B-B14F-4D97-AF65-F5344CB8AC3E}">
        <p14:creationId xmlns:p14="http://schemas.microsoft.com/office/powerpoint/2010/main" val="4116082002"/>
      </p:ext>
    </p:extLst>
  </p:cSld>
  <p:clrMapOvr>
    <a:masterClrMapping/>
  </p:clrMapOvr>
</p:sld>
</file>

<file path=ppt/theme/theme1.xml><?xml version="1.0" encoding="utf-8"?>
<a:theme xmlns:a="http://schemas.openxmlformats.org/drawingml/2006/main" name="1_Metropolitan">
  <a:themeElements>
    <a:clrScheme name="Custom 11">
      <a:dk1>
        <a:sysClr val="windowText" lastClr="000000"/>
      </a:dk1>
      <a:lt1>
        <a:sysClr val="window" lastClr="FFFFFF"/>
      </a:lt1>
      <a:dk2>
        <a:srgbClr val="3D3D3D"/>
      </a:dk2>
      <a:lt2>
        <a:srgbClr val="EBEBEB"/>
      </a:lt2>
      <a:accent1>
        <a:srgbClr val="172974"/>
      </a:accent1>
      <a:accent2>
        <a:srgbClr val="056839"/>
      </a:accent2>
      <a:accent3>
        <a:srgbClr val="8F0403"/>
      </a:accent3>
      <a:accent4>
        <a:srgbClr val="969FA7"/>
      </a:accent4>
      <a:accent5>
        <a:srgbClr val="E8A844"/>
      </a:accent5>
      <a:accent6>
        <a:srgbClr val="9D5822"/>
      </a:accent6>
      <a:hlink>
        <a:srgbClr val="2D825A"/>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2_Office Theme">
  <a:themeElements>
    <a:clrScheme name="BBK Law 1">
      <a:dk1>
        <a:srgbClr val="343534"/>
      </a:dk1>
      <a:lt1>
        <a:srgbClr val="FFFFFF"/>
      </a:lt1>
      <a:dk2>
        <a:srgbClr val="004473"/>
      </a:dk2>
      <a:lt2>
        <a:srgbClr val="E9E7EA"/>
      </a:lt2>
      <a:accent1>
        <a:srgbClr val="004473"/>
      </a:accent1>
      <a:accent2>
        <a:srgbClr val="0794A1"/>
      </a:accent2>
      <a:accent3>
        <a:srgbClr val="EBCB21"/>
      </a:accent3>
      <a:accent4>
        <a:srgbClr val="8FCCEE"/>
      </a:accent4>
      <a:accent5>
        <a:srgbClr val="BC2D74"/>
      </a:accent5>
      <a:accent6>
        <a:srgbClr val="E79900"/>
      </a:accent6>
      <a:hlink>
        <a:srgbClr val="0A93A1"/>
      </a:hlink>
      <a:folHlink>
        <a:srgbClr val="E69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amp;K Law Template" id="{B1C1BC43-EFFD-5948-ADDF-649EF8C78027}" vid="{1DD6DB33-F211-8C44-86B0-24378DB1FAAF}"/>
    </a:ext>
  </a:extLst>
</a:theme>
</file>

<file path=ppt/theme/theme3.xml><?xml version="1.0" encoding="utf-8"?>
<a:theme xmlns:a="http://schemas.openxmlformats.org/drawingml/2006/main" name="HCDPowerPointTemplate_printfriendly">
  <a:themeElements>
    <a:clrScheme name="HCD Medium Background">
      <a:dk1>
        <a:srgbClr val="F69B11"/>
      </a:dk1>
      <a:lt1>
        <a:sysClr val="window" lastClr="FFFFFF"/>
      </a:lt1>
      <a:dk2>
        <a:srgbClr val="3396C0"/>
      </a:dk2>
      <a:lt2>
        <a:srgbClr val="FFFFFF"/>
      </a:lt2>
      <a:accent1>
        <a:srgbClr val="F69B11"/>
      </a:accent1>
      <a:accent2>
        <a:srgbClr val="EA1011"/>
      </a:accent2>
      <a:accent3>
        <a:srgbClr val="B3C042"/>
      </a:accent3>
      <a:accent4>
        <a:srgbClr val="F8F518"/>
      </a:accent4>
      <a:accent5>
        <a:srgbClr val="CFE7DE"/>
      </a:accent5>
      <a:accent6>
        <a:srgbClr val="1A468C"/>
      </a:accent6>
      <a:hlink>
        <a:srgbClr val="1A468C"/>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1">
    <a:dk1>
      <a:sysClr val="windowText" lastClr="000000"/>
    </a:dk1>
    <a:lt1>
      <a:sysClr val="window" lastClr="FFFFFF"/>
    </a:lt1>
    <a:dk2>
      <a:srgbClr val="3D3D3D"/>
    </a:dk2>
    <a:lt2>
      <a:srgbClr val="EBEBEB"/>
    </a:lt2>
    <a:accent1>
      <a:srgbClr val="172974"/>
    </a:accent1>
    <a:accent2>
      <a:srgbClr val="056839"/>
    </a:accent2>
    <a:accent3>
      <a:srgbClr val="8F0403"/>
    </a:accent3>
    <a:accent4>
      <a:srgbClr val="969FA7"/>
    </a:accent4>
    <a:accent5>
      <a:srgbClr val="E8A844"/>
    </a:accent5>
    <a:accent6>
      <a:srgbClr val="9D5822"/>
    </a:accent6>
    <a:hlink>
      <a:srgbClr val="2D825A"/>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72202a-fdb8-44a1-9264-d487dfbc6b72">
      <Terms xmlns="http://schemas.microsoft.com/office/infopath/2007/PartnerControls"/>
    </lcf76f155ced4ddcb4097134ff3c332f>
    <TaxCatchAll xmlns="6df9fbc9-8361-46b2-be52-fbbcedc7ed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3C408677CDB24C8F314F7B4284A439" ma:contentTypeVersion="14" ma:contentTypeDescription="Create a new document." ma:contentTypeScope="" ma:versionID="d97199c1df247360af643413435a272c">
  <xsd:schema xmlns:xsd="http://www.w3.org/2001/XMLSchema" xmlns:xs="http://www.w3.org/2001/XMLSchema" xmlns:p="http://schemas.microsoft.com/office/2006/metadata/properties" xmlns:ns2="b472202a-fdb8-44a1-9264-d487dfbc6b72" xmlns:ns3="6df9fbc9-8361-46b2-be52-fbbcedc7edc7" targetNamespace="http://schemas.microsoft.com/office/2006/metadata/properties" ma:root="true" ma:fieldsID="2b89a35694930ed63246ee165457073e" ns2:_="" ns3:_="">
    <xsd:import namespace="b472202a-fdb8-44a1-9264-d487dfbc6b72"/>
    <xsd:import namespace="6df9fbc9-8361-46b2-be52-fbbcedc7ed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2202a-fdb8-44a1-9264-d487dfbc6b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084141d-5e65-4df2-ad0f-8815b4ac20b7"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f9fbc9-8361-46b2-be52-fbbcedc7edc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e6f524a-8f95-461a-9d24-da87b8b3cbdc}" ma:internalName="TaxCatchAll" ma:showField="CatchAllData" ma:web="6df9fbc9-8361-46b2-be52-fbbcedc7ed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F24E9A-651E-4E30-9A87-D94B9E1E7365}">
  <ds:schemaRefs>
    <ds:schemaRef ds:uri="6df9fbc9-8361-46b2-be52-fbbcedc7edc7"/>
    <ds:schemaRef ds:uri="b472202a-fdb8-44a1-9264-d487dfbc6b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58E979A-C93A-4FD1-B51D-E1CF837497FF}">
  <ds:schemaRefs>
    <ds:schemaRef ds:uri="http://schemas.microsoft.com/sharepoint/v3/contenttype/forms"/>
  </ds:schemaRefs>
</ds:datastoreItem>
</file>

<file path=customXml/itemProps3.xml><?xml version="1.0" encoding="utf-8"?>
<ds:datastoreItem xmlns:ds="http://schemas.openxmlformats.org/officeDocument/2006/customXml" ds:itemID="{87467CD9-5D54-45BB-BFE0-3AEC4A759D7D}">
  <ds:schemaRefs>
    <ds:schemaRef ds:uri="6df9fbc9-8361-46b2-be52-fbbcedc7edc7"/>
    <ds:schemaRef ds:uri="b472202a-fdb8-44a1-9264-d487dfbc6b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35</Notes>
  <HiddenSlides>4</HiddenSlide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1_Metropolitan</vt:lpstr>
      <vt:lpstr>2_Office Theme</vt:lpstr>
      <vt:lpstr>HCDPowerPointTemplate_printfriendly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Surplus Land Act (SLA) Overview </vt:lpstr>
      <vt:lpstr>PowerPoint Presentation</vt:lpstr>
      <vt:lpstr>PowerPoint Presentation</vt:lpstr>
      <vt:lpstr>The Big Question: What’s in Your Agency’s Property Garage?</vt:lpstr>
      <vt:lpstr>PowerPoint Presentation</vt:lpstr>
      <vt:lpstr>PowerPoint Presentation</vt:lpstr>
      <vt:lpstr>HCD’s Implementation of the Surplus Land Act (SLA) </vt:lpstr>
      <vt:lpstr>What is the Purpose of the  Surplus Land Act (SLA)?</vt:lpstr>
      <vt:lpstr>Successes</vt:lpstr>
      <vt:lpstr>Successes</vt:lpstr>
      <vt:lpstr>Standard SLA Process for Surplus Land </vt:lpstr>
      <vt:lpstr>Declaring property as “Exempt Surplus”</vt:lpstr>
      <vt:lpstr>Other Cases that Lie Outside the Scope of the SLA</vt:lpstr>
      <vt:lpstr>Tips and Best Practices for Local Agencies</vt:lpstr>
      <vt:lpstr>Flexibility</vt:lpstr>
      <vt:lpstr>How can HCD help? – Technical Assistance</vt:lpstr>
      <vt:lpstr>Updates and Resources Available</vt:lpstr>
      <vt:lpstr>Thank You! </vt:lpstr>
      <vt:lpstr>PowerPoint Presentation</vt:lpstr>
      <vt:lpstr>PowerPoint Presentation</vt:lpstr>
      <vt:lpstr>Key Compliance Aspects and Processes</vt:lpstr>
      <vt:lpstr>Questions we’ve been hearing</vt:lpstr>
      <vt:lpstr>Property declared surplus pre-AB 1486</vt:lpstr>
      <vt:lpstr>Notice of Availability</vt:lpstr>
      <vt:lpstr>Negotiation Latitude</vt:lpstr>
      <vt:lpstr>Ending Negotiations</vt:lpstr>
      <vt:lpstr>What else do I need to think about?</vt:lpstr>
      <vt:lpstr>What else do I need to think about?</vt:lpstr>
      <vt:lpstr>Matthew Cody</vt:lpstr>
      <vt:lpstr>PowerPoint Presentation</vt:lpstr>
      <vt:lpstr>Compliance and Strategy:  Key Steps to Successfully Navigate  the SLA</vt:lpstr>
      <vt:lpstr>PowerPoint Presentation</vt:lpstr>
      <vt:lpstr>PowerPoint Presentation</vt:lpstr>
      <vt:lpstr>PowerPoint Presentation</vt:lpstr>
      <vt:lpstr>PowerPoint Presentation</vt:lpstr>
      <vt:lpstr>PowerPoint Presentation</vt:lpstr>
      <vt:lpstr>First, is Your Property Exempt? </vt:lpstr>
      <vt:lpstr>The SLA Pathway to Affordable Housing </vt:lpstr>
      <vt:lpstr>SLA: Steps for Disposition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Valenti</dc:creator>
  <cp:revision>3</cp:revision>
  <dcterms:created xsi:type="dcterms:W3CDTF">2023-03-22T18:17:59Z</dcterms:created>
  <dcterms:modified xsi:type="dcterms:W3CDTF">2023-04-11T18:47:10Z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0x010100133C408677CDB24C8F314F7B4284A439</vt:lpwstr>
  </property>
  <property fmtid="{D5CDD505-2E9C-101B-9397-08002B2CF9AE}" pid="3" name="MediaServiceImageTags">
    <vt:lpwstr/>
  </property>
</Properties>
</file>