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2" r:id="rId9"/>
    <p:sldId id="261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01101-C100-4D76-B1EB-2802E0A66B3D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/>
    </dgm:pt>
    <dgm:pt modelId="{1FED4237-4860-46A0-BA85-24355215E4A8}">
      <dgm:prSet phldrT="[Text]"/>
      <dgm:spPr/>
      <dgm:t>
        <a:bodyPr/>
        <a:lstStyle/>
        <a:p>
          <a:r>
            <a:rPr lang="en-US" dirty="0" smtClean="0"/>
            <a:t>Educate</a:t>
          </a:r>
          <a:endParaRPr lang="en-US" dirty="0"/>
        </a:p>
      </dgm:t>
    </dgm:pt>
    <dgm:pt modelId="{152C0FE3-35CC-453A-82E8-0F17C83CBC2A}" type="parTrans" cxnId="{717B2629-F4A9-4190-99A5-2100A3D26804}">
      <dgm:prSet/>
      <dgm:spPr/>
      <dgm:t>
        <a:bodyPr/>
        <a:lstStyle/>
        <a:p>
          <a:endParaRPr lang="en-US"/>
        </a:p>
      </dgm:t>
    </dgm:pt>
    <dgm:pt modelId="{4F817F03-3E90-4F2A-B538-E68445AB5D8B}" type="sibTrans" cxnId="{717B2629-F4A9-4190-99A5-2100A3D26804}">
      <dgm:prSet/>
      <dgm:spPr/>
      <dgm:t>
        <a:bodyPr/>
        <a:lstStyle/>
        <a:p>
          <a:endParaRPr lang="en-US"/>
        </a:p>
      </dgm:t>
    </dgm:pt>
    <dgm:pt modelId="{32A64230-75AB-49A1-A3F1-40B46C05B59D}">
      <dgm:prSet phldrT="[Text]"/>
      <dgm:spPr/>
      <dgm:t>
        <a:bodyPr/>
        <a:lstStyle/>
        <a:p>
          <a:r>
            <a:rPr lang="en-US" dirty="0" smtClean="0"/>
            <a:t>Motivate</a:t>
          </a:r>
          <a:endParaRPr lang="en-US" dirty="0"/>
        </a:p>
      </dgm:t>
    </dgm:pt>
    <dgm:pt modelId="{6651370D-706C-4EA2-A10E-C9CDA962B7D3}" type="parTrans" cxnId="{018A51C4-CF2A-40A5-9FBC-9603B31287E1}">
      <dgm:prSet/>
      <dgm:spPr/>
      <dgm:t>
        <a:bodyPr/>
        <a:lstStyle/>
        <a:p>
          <a:endParaRPr lang="en-US"/>
        </a:p>
      </dgm:t>
    </dgm:pt>
    <dgm:pt modelId="{292D8E58-9337-42CC-BE3B-CED118C2CCE1}" type="sibTrans" cxnId="{018A51C4-CF2A-40A5-9FBC-9603B31287E1}">
      <dgm:prSet/>
      <dgm:spPr/>
      <dgm:t>
        <a:bodyPr/>
        <a:lstStyle/>
        <a:p>
          <a:endParaRPr lang="en-US"/>
        </a:p>
      </dgm:t>
    </dgm:pt>
    <dgm:pt modelId="{7466E784-6A33-42E5-8CEE-7999EEB24046}">
      <dgm:prSet phldrT="[Text]"/>
      <dgm:spPr/>
      <dgm:t>
        <a:bodyPr/>
        <a:lstStyle/>
        <a:p>
          <a:r>
            <a:rPr lang="en-US" dirty="0" smtClean="0"/>
            <a:t>Activate</a:t>
          </a:r>
          <a:endParaRPr lang="en-US" dirty="0"/>
        </a:p>
      </dgm:t>
    </dgm:pt>
    <dgm:pt modelId="{3AC9776E-CA71-488E-B600-32F5392DD93D}" type="parTrans" cxnId="{FB83AC3D-FDE9-4C47-BF79-68EE808E6B36}">
      <dgm:prSet/>
      <dgm:spPr/>
      <dgm:t>
        <a:bodyPr/>
        <a:lstStyle/>
        <a:p>
          <a:endParaRPr lang="en-US"/>
        </a:p>
      </dgm:t>
    </dgm:pt>
    <dgm:pt modelId="{773BEE89-E129-4D2C-AC75-3BCB67347CB9}" type="sibTrans" cxnId="{FB83AC3D-FDE9-4C47-BF79-68EE808E6B36}">
      <dgm:prSet/>
      <dgm:spPr/>
      <dgm:t>
        <a:bodyPr/>
        <a:lstStyle/>
        <a:p>
          <a:endParaRPr lang="en-US"/>
        </a:p>
      </dgm:t>
    </dgm:pt>
    <dgm:pt modelId="{DAD482BA-1433-4532-A0EA-5136A4070307}" type="pres">
      <dgm:prSet presAssocID="{A9601101-C100-4D76-B1EB-2802E0A66B3D}" presName="Name0" presStyleCnt="0">
        <dgm:presLayoutVars>
          <dgm:dir/>
          <dgm:resizeHandles val="exact"/>
        </dgm:presLayoutVars>
      </dgm:prSet>
      <dgm:spPr/>
    </dgm:pt>
    <dgm:pt modelId="{896FBF12-C43A-4F46-B38E-0F5A6502E983}" type="pres">
      <dgm:prSet presAssocID="{1FED4237-4860-46A0-BA85-24355215E4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A13B8-75BC-4D30-BFA5-45019AA50362}" type="pres">
      <dgm:prSet presAssocID="{4F817F03-3E90-4F2A-B538-E68445AB5D8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0A60C0D-A9AA-43D0-B903-F21197DEC789}" type="pres">
      <dgm:prSet presAssocID="{4F817F03-3E90-4F2A-B538-E68445AB5D8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5CADA15-95FF-4F72-BB23-5B140155EFE8}" type="pres">
      <dgm:prSet presAssocID="{32A64230-75AB-49A1-A3F1-40B46C05B5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AC66F-1A93-4F6E-95F3-DD2BC1340C14}" type="pres">
      <dgm:prSet presAssocID="{292D8E58-9337-42CC-BE3B-CED118C2CCE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02347AD-DFCC-4864-8963-30C28C7F20E4}" type="pres">
      <dgm:prSet presAssocID="{292D8E58-9337-42CC-BE3B-CED118C2CCE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DDF9119-F628-47A2-A27B-E24A6547C9A7}" type="pres">
      <dgm:prSet presAssocID="{7466E784-6A33-42E5-8CEE-7999EEB240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EDCC51-7C26-4A6A-BA18-05588790B1A8}" type="presOf" srcId="{292D8E58-9337-42CC-BE3B-CED118C2CCE1}" destId="{B02347AD-DFCC-4864-8963-30C28C7F20E4}" srcOrd="1" destOrd="0" presId="urn:microsoft.com/office/officeart/2005/8/layout/process1"/>
    <dgm:cxn modelId="{7DD80F83-5956-414D-9827-B2D7551514D8}" type="presOf" srcId="{32A64230-75AB-49A1-A3F1-40B46C05B59D}" destId="{45CADA15-95FF-4F72-BB23-5B140155EFE8}" srcOrd="0" destOrd="0" presId="urn:microsoft.com/office/officeart/2005/8/layout/process1"/>
    <dgm:cxn modelId="{F04C6064-8B20-4490-9ABA-FF71B68999DD}" type="presOf" srcId="{292D8E58-9337-42CC-BE3B-CED118C2CCE1}" destId="{EE0AC66F-1A93-4F6E-95F3-DD2BC1340C14}" srcOrd="0" destOrd="0" presId="urn:microsoft.com/office/officeart/2005/8/layout/process1"/>
    <dgm:cxn modelId="{D28ED967-962F-45D2-9C9F-A7C754F6DC03}" type="presOf" srcId="{4F817F03-3E90-4F2A-B538-E68445AB5D8B}" destId="{DB4A13B8-75BC-4D30-BFA5-45019AA50362}" srcOrd="0" destOrd="0" presId="urn:microsoft.com/office/officeart/2005/8/layout/process1"/>
    <dgm:cxn modelId="{018A51C4-CF2A-40A5-9FBC-9603B31287E1}" srcId="{A9601101-C100-4D76-B1EB-2802E0A66B3D}" destId="{32A64230-75AB-49A1-A3F1-40B46C05B59D}" srcOrd="1" destOrd="0" parTransId="{6651370D-706C-4EA2-A10E-C9CDA962B7D3}" sibTransId="{292D8E58-9337-42CC-BE3B-CED118C2CCE1}"/>
    <dgm:cxn modelId="{7BEC5F24-440D-442C-A878-DD01357DB7F4}" type="presOf" srcId="{A9601101-C100-4D76-B1EB-2802E0A66B3D}" destId="{DAD482BA-1433-4532-A0EA-5136A4070307}" srcOrd="0" destOrd="0" presId="urn:microsoft.com/office/officeart/2005/8/layout/process1"/>
    <dgm:cxn modelId="{717B2629-F4A9-4190-99A5-2100A3D26804}" srcId="{A9601101-C100-4D76-B1EB-2802E0A66B3D}" destId="{1FED4237-4860-46A0-BA85-24355215E4A8}" srcOrd="0" destOrd="0" parTransId="{152C0FE3-35CC-453A-82E8-0F17C83CBC2A}" sibTransId="{4F817F03-3E90-4F2A-B538-E68445AB5D8B}"/>
    <dgm:cxn modelId="{117F5B62-16C6-4FFE-95BA-B5E5A736B135}" type="presOf" srcId="{7466E784-6A33-42E5-8CEE-7999EEB24046}" destId="{5DDF9119-F628-47A2-A27B-E24A6547C9A7}" srcOrd="0" destOrd="0" presId="urn:microsoft.com/office/officeart/2005/8/layout/process1"/>
    <dgm:cxn modelId="{D2127A4D-88A6-4F96-91C0-102CCED47FFE}" type="presOf" srcId="{1FED4237-4860-46A0-BA85-24355215E4A8}" destId="{896FBF12-C43A-4F46-B38E-0F5A6502E983}" srcOrd="0" destOrd="0" presId="urn:microsoft.com/office/officeart/2005/8/layout/process1"/>
    <dgm:cxn modelId="{FB83AC3D-FDE9-4C47-BF79-68EE808E6B36}" srcId="{A9601101-C100-4D76-B1EB-2802E0A66B3D}" destId="{7466E784-6A33-42E5-8CEE-7999EEB24046}" srcOrd="2" destOrd="0" parTransId="{3AC9776E-CA71-488E-B600-32F5392DD93D}" sibTransId="{773BEE89-E129-4D2C-AC75-3BCB67347CB9}"/>
    <dgm:cxn modelId="{C0023451-AC05-4C5A-9B9E-6D387B23E246}" type="presOf" srcId="{4F817F03-3E90-4F2A-B538-E68445AB5D8B}" destId="{90A60C0D-A9AA-43D0-B903-F21197DEC789}" srcOrd="1" destOrd="0" presId="urn:microsoft.com/office/officeart/2005/8/layout/process1"/>
    <dgm:cxn modelId="{0B323B8A-AAA2-4EC8-A640-2BF435B6A764}" type="presParOf" srcId="{DAD482BA-1433-4532-A0EA-5136A4070307}" destId="{896FBF12-C43A-4F46-B38E-0F5A6502E983}" srcOrd="0" destOrd="0" presId="urn:microsoft.com/office/officeart/2005/8/layout/process1"/>
    <dgm:cxn modelId="{6BD2C87A-0B43-4891-BF31-EC28C15931E1}" type="presParOf" srcId="{DAD482BA-1433-4532-A0EA-5136A4070307}" destId="{DB4A13B8-75BC-4D30-BFA5-45019AA50362}" srcOrd="1" destOrd="0" presId="urn:microsoft.com/office/officeart/2005/8/layout/process1"/>
    <dgm:cxn modelId="{00188549-54C5-48CB-8148-B945B41A2BF0}" type="presParOf" srcId="{DB4A13B8-75BC-4D30-BFA5-45019AA50362}" destId="{90A60C0D-A9AA-43D0-B903-F21197DEC789}" srcOrd="0" destOrd="0" presId="urn:microsoft.com/office/officeart/2005/8/layout/process1"/>
    <dgm:cxn modelId="{B8FAF2AA-9C26-4362-83B1-14A8B565496B}" type="presParOf" srcId="{DAD482BA-1433-4532-A0EA-5136A4070307}" destId="{45CADA15-95FF-4F72-BB23-5B140155EFE8}" srcOrd="2" destOrd="0" presId="urn:microsoft.com/office/officeart/2005/8/layout/process1"/>
    <dgm:cxn modelId="{0DA902E7-04FF-47AE-8B0A-D325FD1E4AA2}" type="presParOf" srcId="{DAD482BA-1433-4532-A0EA-5136A4070307}" destId="{EE0AC66F-1A93-4F6E-95F3-DD2BC1340C14}" srcOrd="3" destOrd="0" presId="urn:microsoft.com/office/officeart/2005/8/layout/process1"/>
    <dgm:cxn modelId="{BD57CAF2-C935-4AF7-9C3E-04842481DB8B}" type="presParOf" srcId="{EE0AC66F-1A93-4F6E-95F3-DD2BC1340C14}" destId="{B02347AD-DFCC-4864-8963-30C28C7F20E4}" srcOrd="0" destOrd="0" presId="urn:microsoft.com/office/officeart/2005/8/layout/process1"/>
    <dgm:cxn modelId="{E5DEEE2F-8B61-45BE-85BF-368DE18547C7}" type="presParOf" srcId="{DAD482BA-1433-4532-A0EA-5136A4070307}" destId="{5DDF9119-F628-47A2-A27B-E24A6547C9A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FBF12-C43A-4F46-B38E-0F5A6502E983}">
      <dsp:nvSpPr>
        <dsp:cNvPr id="0" name=""/>
        <dsp:cNvSpPr/>
      </dsp:nvSpPr>
      <dsp:spPr>
        <a:xfrm>
          <a:off x="3951" y="712492"/>
          <a:ext cx="1181025" cy="708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Educate</a:t>
          </a:r>
          <a:endParaRPr lang="en-US" sz="1900" kern="1200" dirty="0"/>
        </a:p>
      </dsp:txBody>
      <dsp:txXfrm>
        <a:off x="24706" y="733247"/>
        <a:ext cx="1139515" cy="667105"/>
      </dsp:txXfrm>
    </dsp:sp>
    <dsp:sp modelId="{DB4A13B8-75BC-4D30-BFA5-45019AA50362}">
      <dsp:nvSpPr>
        <dsp:cNvPr id="0" name=""/>
        <dsp:cNvSpPr/>
      </dsp:nvSpPr>
      <dsp:spPr>
        <a:xfrm>
          <a:off x="1303079" y="920352"/>
          <a:ext cx="250377" cy="292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303079" y="978931"/>
        <a:ext cx="175264" cy="175736"/>
      </dsp:txXfrm>
    </dsp:sp>
    <dsp:sp modelId="{45CADA15-95FF-4F72-BB23-5B140155EFE8}">
      <dsp:nvSpPr>
        <dsp:cNvPr id="0" name=""/>
        <dsp:cNvSpPr/>
      </dsp:nvSpPr>
      <dsp:spPr>
        <a:xfrm>
          <a:off x="1657387" y="712492"/>
          <a:ext cx="1181025" cy="708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Motivate</a:t>
          </a:r>
          <a:endParaRPr lang="en-US" sz="1900" kern="1200" dirty="0"/>
        </a:p>
      </dsp:txBody>
      <dsp:txXfrm>
        <a:off x="1678142" y="733247"/>
        <a:ext cx="1139515" cy="667105"/>
      </dsp:txXfrm>
    </dsp:sp>
    <dsp:sp modelId="{EE0AC66F-1A93-4F6E-95F3-DD2BC1340C14}">
      <dsp:nvSpPr>
        <dsp:cNvPr id="0" name=""/>
        <dsp:cNvSpPr/>
      </dsp:nvSpPr>
      <dsp:spPr>
        <a:xfrm>
          <a:off x="2956515" y="920352"/>
          <a:ext cx="250377" cy="292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956515" y="978931"/>
        <a:ext cx="175264" cy="175736"/>
      </dsp:txXfrm>
    </dsp:sp>
    <dsp:sp modelId="{5DDF9119-F628-47A2-A27B-E24A6547C9A7}">
      <dsp:nvSpPr>
        <dsp:cNvPr id="0" name=""/>
        <dsp:cNvSpPr/>
      </dsp:nvSpPr>
      <dsp:spPr>
        <a:xfrm>
          <a:off x="3310823" y="712492"/>
          <a:ext cx="1181025" cy="708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Activate</a:t>
          </a:r>
          <a:endParaRPr lang="en-US" sz="1900" kern="1200" dirty="0"/>
        </a:p>
      </dsp:txBody>
      <dsp:txXfrm>
        <a:off x="3331578" y="733247"/>
        <a:ext cx="1139515" cy="667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88DD74-C8D2-48F8-A7BF-3836D894956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52377A4-17CF-4F88-9F4D-8E8022A4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DACE1D3-F8B5-48B3-9C80-445BE7BBBEE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418AD4-2D16-4D64-8296-CE282F873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 sheet CSAC created in your packet</a:t>
            </a:r>
          </a:p>
          <a:p>
            <a:r>
              <a:rPr lang="en-US" dirty="0" smtClean="0"/>
              <a:t>Quick show</a:t>
            </a:r>
            <a:r>
              <a:rPr lang="en-US" baseline="0" dirty="0" smtClean="0"/>
              <a:t> of hands – how many counties have a resolution already passed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8AD4-2D16-4D64-8296-CE282F8733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 ground game and air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8AD4-2D16-4D64-8296-CE282F873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6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if you don’t want the Money? Will get put back into your “county” pool and </a:t>
            </a:r>
            <a:r>
              <a:rPr lang="en-US" baseline="0" dirty="0" err="1" smtClean="0"/>
              <a:t>GovOps</a:t>
            </a:r>
            <a:r>
              <a:rPr lang="en-US" baseline="0" dirty="0" smtClean="0"/>
              <a:t> will work to designate to a city, COG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8AD4-2D16-4D64-8296-CE282F873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$90.</a:t>
            </a:r>
            <a:r>
              <a:rPr lang="en-US" baseline="0" dirty="0" smtClean="0"/>
              <a:t>3 Million dollar breakdown</a:t>
            </a:r>
          </a:p>
          <a:p>
            <a:r>
              <a:rPr lang="en-US" baseline="0" dirty="0" smtClean="0"/>
              <a:t>Last year we had a representative from the LUCA program – the address update program to tell the federal government where your addresses are and where people live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8AD4-2D16-4D64-8296-CE282F873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1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r>
              <a:rPr lang="en-US" dirty="0" smtClean="0"/>
              <a:t>Two critical dates for right now are on the top and the bottom</a:t>
            </a:r>
            <a:r>
              <a:rPr lang="en-US" baseline="0" dirty="0" smtClean="0"/>
              <a:t> of the screen.</a:t>
            </a:r>
          </a:p>
          <a:p>
            <a:pPr defTabSz="966612">
              <a:defRPr/>
            </a:pPr>
            <a:r>
              <a:rPr lang="en-US" dirty="0" smtClean="0"/>
              <a:t>In accordance with state contracting procedures, specific requirements and corresponding timelines will be released on the aforementioned dates</a:t>
            </a:r>
          </a:p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r>
              <a:rPr lang="en-US" sz="1300" dirty="0"/>
              <a:t>(Small community-based organizations should apply to the ACBOs in their region)</a:t>
            </a:r>
          </a:p>
          <a:p>
            <a:pPr defTabSz="96661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8AD4-2D16-4D64-8296-CE282F873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3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In accordance with state contracting procedures, specific requirements and corresponding timelines will be released on the aforementioned 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8AD4-2D16-4D64-8296-CE282F873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3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B4B6F8-7D82-4907-99A0-E63C61D7E50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914DB25-D092-4490-9732-40019197EF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County Funding Allocation</a:t>
            </a:r>
            <a:br>
              <a:rPr lang="en-US" dirty="0" smtClean="0"/>
            </a:br>
            <a:r>
              <a:rPr lang="en-US" dirty="0" smtClean="0"/>
              <a:t>2020 U.S. Census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Dorothy Johnson</a:t>
            </a:r>
          </a:p>
          <a:p>
            <a:r>
              <a:rPr lang="en-US" sz="2400" dirty="0" smtClean="0"/>
              <a:t>CSAC Legislative Representative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2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Counties’ Role in the 2020 Census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Funding Allocations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Essential Contract Components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Important </a:t>
            </a:r>
            <a:r>
              <a:rPr lang="en-US" dirty="0"/>
              <a:t>Deadlines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Counties’ Role in the 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Federal and state government have different </a:t>
            </a:r>
            <a:r>
              <a:rPr lang="en-US" dirty="0" smtClean="0"/>
              <a:t>roles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No state or federal statutory requirements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Role of Counties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Educators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Trusted Messengers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Conveners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Administrators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2622769"/>
              </p:ext>
            </p:extLst>
          </p:nvPr>
        </p:nvGraphicFramePr>
        <p:xfrm>
          <a:off x="4267200" y="3810000"/>
          <a:ext cx="4495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9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Counties as Administrators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 Budget Act of 2018 = $90.3 million</a:t>
            </a:r>
          </a:p>
          <a:p>
            <a:endParaRPr lang="en-US" dirty="0" smtClean="0"/>
          </a:p>
          <a:p>
            <a:r>
              <a:rPr lang="en-US" dirty="0" smtClean="0"/>
              <a:t>Counties eligible to receive nearly $27 million statewide</a:t>
            </a:r>
          </a:p>
          <a:p>
            <a:endParaRPr lang="en-US" dirty="0" smtClean="0"/>
          </a:p>
          <a:p>
            <a:r>
              <a:rPr lang="en-US" dirty="0" smtClean="0"/>
              <a:t>Counties may “opt-in” to accept the funding allocations </a:t>
            </a:r>
          </a:p>
          <a:p>
            <a:endParaRPr lang="en-US" dirty="0" smtClean="0"/>
          </a:p>
          <a:p>
            <a:r>
              <a:rPr lang="en-US" dirty="0" smtClean="0"/>
              <a:t>Indirect funding to support regions through community based organizations, media, and state regional managers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7058" t="32170" r="62283" b="29951"/>
          <a:stretch/>
        </p:blipFill>
        <p:spPr bwMode="auto">
          <a:xfrm>
            <a:off x="304800" y="838200"/>
            <a:ext cx="86106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95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Contract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provided in phases, not lump sum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Contract terms must be agreed upon through adopted resolution by the Board of Supervisors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Must have a Complete Count Committee formed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Strategic Plan</a:t>
            </a:r>
            <a:endParaRPr lang="en-US" sz="1900" dirty="0">
              <a:solidFill>
                <a:schemeClr val="tx1"/>
              </a:solidFill>
            </a:endParaRP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Monthly </a:t>
            </a:r>
            <a:r>
              <a:rPr lang="en-US" sz="1900" dirty="0">
                <a:solidFill>
                  <a:schemeClr val="tx1"/>
                </a:solidFill>
              </a:rPr>
              <a:t>in-person meeting/or call with assigned Regional Program </a:t>
            </a:r>
            <a:r>
              <a:rPr lang="en-US" sz="1900" dirty="0" smtClean="0">
                <a:solidFill>
                  <a:schemeClr val="tx1"/>
                </a:solidFill>
              </a:rPr>
              <a:t>Manager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Quarterly </a:t>
            </a:r>
            <a:r>
              <a:rPr lang="en-US" sz="1900" dirty="0">
                <a:solidFill>
                  <a:schemeClr val="tx1"/>
                </a:solidFill>
              </a:rPr>
              <a:t>Written Reports </a:t>
            </a:r>
            <a:endParaRPr lang="en-US" sz="1900" b="1" dirty="0">
              <a:solidFill>
                <a:schemeClr val="tx1"/>
              </a:solidFill>
            </a:endParaRP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Implementation </a:t>
            </a:r>
            <a:r>
              <a:rPr lang="en-US" sz="1900" dirty="0">
                <a:solidFill>
                  <a:schemeClr val="tx1"/>
                </a:solidFill>
              </a:rPr>
              <a:t>Plan 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Final </a:t>
            </a:r>
            <a:r>
              <a:rPr lang="en-US" sz="1900" dirty="0">
                <a:solidFill>
                  <a:schemeClr val="tx1"/>
                </a:solidFill>
              </a:rPr>
              <a:t>Report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Nov. 9, 2018 </a:t>
            </a:r>
            <a:r>
              <a:rPr lang="en-US" sz="2400" dirty="0" smtClean="0"/>
              <a:t>– Counties notified of funding allocation formula</a:t>
            </a:r>
          </a:p>
          <a:p>
            <a:endParaRPr lang="en-US" sz="2400" dirty="0" smtClean="0"/>
          </a:p>
          <a:p>
            <a:r>
              <a:rPr lang="en-US" sz="2400" b="1" dirty="0" smtClean="0"/>
              <a:t>Nov</a:t>
            </a:r>
            <a:r>
              <a:rPr lang="en-US" sz="2400" b="1" dirty="0"/>
              <a:t>. 30, 2018 </a:t>
            </a:r>
            <a:r>
              <a:rPr lang="en-US" sz="2400" dirty="0"/>
              <a:t>- Tribal grant funding letters will be distributed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/>
              <a:t>Dec</a:t>
            </a:r>
            <a:r>
              <a:rPr lang="en-US" sz="2400" b="1" dirty="0"/>
              <a:t>. 14, 2018 </a:t>
            </a:r>
            <a:r>
              <a:rPr lang="en-US" sz="2400" dirty="0"/>
              <a:t>-  </a:t>
            </a:r>
            <a:r>
              <a:rPr lang="en-US" sz="2400" dirty="0" smtClean="0"/>
              <a:t>Community-based organizations RFP (regional and statewide applications) released</a:t>
            </a:r>
          </a:p>
          <a:p>
            <a:endParaRPr lang="en-US" sz="2400" dirty="0" smtClean="0"/>
          </a:p>
          <a:p>
            <a:r>
              <a:rPr lang="en-US" sz="2400" b="1" dirty="0" smtClean="0"/>
              <a:t>January 2019 </a:t>
            </a:r>
            <a:r>
              <a:rPr lang="en-US" sz="2400" dirty="0" smtClean="0"/>
              <a:t>– Media RFP release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February 8, 2019 </a:t>
            </a:r>
            <a:r>
              <a:rPr lang="en-US" sz="2400" dirty="0" smtClean="0"/>
              <a:t>– County BOS Resolution with Opt-in Letters to CA Complete Count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and Project Timeline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3595" t="35731" r="63778" b="29433"/>
          <a:stretch/>
        </p:blipFill>
        <p:spPr bwMode="auto">
          <a:xfrm>
            <a:off x="381000" y="2057400"/>
            <a:ext cx="8381999" cy="4419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7046276">
            <a:off x="3430359" y="1715439"/>
            <a:ext cx="1752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dirty="0" smtClean="0"/>
              <a:t>CSAC 2020 US Census Webpage: 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www.counties.org/2020-census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dirty="0" smtClean="0"/>
              <a:t>Details on </a:t>
            </a:r>
            <a:r>
              <a:rPr lang="en-US" dirty="0"/>
              <a:t>State Funding: </a:t>
            </a:r>
            <a:r>
              <a:rPr lang="en-US" b="1" dirty="0" smtClean="0"/>
              <a:t>census.ca.gov/2018/11/09/funding/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</TotalTime>
  <Words>399</Words>
  <Application>Microsoft Office PowerPoint</Application>
  <PresentationFormat>On-screen Show (4:3)</PresentationFormat>
  <Paragraphs>83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 County Funding Allocation 2020 U.S. Census</vt:lpstr>
      <vt:lpstr>Key Points</vt:lpstr>
      <vt:lpstr>Counties’ Role in the Census</vt:lpstr>
      <vt:lpstr>Counties as Administrators</vt:lpstr>
      <vt:lpstr>PowerPoint Presentation</vt:lpstr>
      <vt:lpstr>Essential Contract Components</vt:lpstr>
      <vt:lpstr>Important Dates</vt:lpstr>
      <vt:lpstr>Funding and Project Timeline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Funding Allocation 2020 U.S. Census</dc:title>
  <dc:creator>Dorothy Johnson</dc:creator>
  <cp:lastModifiedBy>Dorothy Johnson</cp:lastModifiedBy>
  <cp:revision>10</cp:revision>
  <cp:lastPrinted>2018-11-19T23:27:11Z</cp:lastPrinted>
  <dcterms:created xsi:type="dcterms:W3CDTF">2018-11-08T21:48:30Z</dcterms:created>
  <dcterms:modified xsi:type="dcterms:W3CDTF">2018-11-19T23:31:11Z</dcterms:modified>
</cp:coreProperties>
</file>