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70" r:id="rId7"/>
    <p:sldId id="269" r:id="rId8"/>
    <p:sldId id="271" r:id="rId9"/>
    <p:sldId id="285" r:id="rId10"/>
    <p:sldId id="272" r:id="rId11"/>
    <p:sldId id="273" r:id="rId12"/>
    <p:sldId id="274" r:id="rId13"/>
    <p:sldId id="286" r:id="rId14"/>
    <p:sldId id="282" r:id="rId15"/>
    <p:sldId id="275" r:id="rId16"/>
    <p:sldId id="276" r:id="rId17"/>
    <p:sldId id="277" r:id="rId18"/>
    <p:sldId id="279" r:id="rId19"/>
    <p:sldId id="280" r:id="rId20"/>
    <p:sldId id="283" r:id="rId21"/>
    <p:sldId id="26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0" autoAdjust="0"/>
  </p:normalViewPr>
  <p:slideViewPr>
    <p:cSldViewPr>
      <p:cViewPr>
        <p:scale>
          <a:sx n="88" d="100"/>
          <a:sy n="88" d="100"/>
        </p:scale>
        <p:origin x="-166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0829A2-3593-4513-AAF0-687E0385E3BA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E2E74-BC04-45A0-B535-76DA5786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6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6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9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E2E74-BC04-45A0-B535-76DA57862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011D-8C7F-4F74-9327-E17194A74FCE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95DD-D18C-403B-AC08-193EA0835B3C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5067-7978-43D5-BA5F-A885B1F1E3EA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AB53-9303-46C1-979C-39BD26FE1FF6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1C42-6703-435C-AD81-FF8D131A6022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19E4-5DF0-4BBF-A5AC-ED5B5246D669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B595-9466-46A7-8D7C-23996B68809E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EF6D-90C8-453B-9F0D-C464FF6BD99B}" type="datetime1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E81B-B75D-4CF0-9E4E-B4EE3D87B601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7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4475-576B-4E2D-B8B6-24C7D758DC4C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606A-D024-4C66-B640-6603A5667272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A921-9A3E-4E91-A5D9-352061A7504E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93CF-6AD3-497D-9588-9725DAB2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8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05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Proposition 6 and Campaign Rules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What You </a:t>
            </a:r>
            <a:r>
              <a:rPr lang="en-US" sz="3100" b="1" dirty="0"/>
              <a:t>C</a:t>
            </a:r>
            <a:r>
              <a:rPr lang="en-US" sz="3100" b="1" dirty="0" smtClean="0"/>
              <a:t>an </a:t>
            </a:r>
            <a:r>
              <a:rPr lang="en-US" sz="3100" b="1" dirty="0"/>
              <a:t>S</a:t>
            </a:r>
            <a:r>
              <a:rPr lang="en-US" sz="3100" b="1" dirty="0" smtClean="0"/>
              <a:t>ay, What </a:t>
            </a:r>
            <a:r>
              <a:rPr lang="en-US" sz="3100" b="1" dirty="0"/>
              <a:t>Y</a:t>
            </a:r>
            <a:r>
              <a:rPr lang="en-US" sz="3100" b="1" dirty="0" smtClean="0"/>
              <a:t>ou </a:t>
            </a:r>
            <a:r>
              <a:rPr lang="en-US" sz="3100" b="1" dirty="0"/>
              <a:t>C</a:t>
            </a:r>
            <a:r>
              <a:rPr lang="en-US" sz="3100" b="1" dirty="0" smtClean="0"/>
              <a:t>an’t </a:t>
            </a:r>
            <a:r>
              <a:rPr lang="en-US" sz="3100" b="1" dirty="0"/>
              <a:t>S</a:t>
            </a:r>
            <a:r>
              <a:rPr lang="en-US" sz="3100" b="1" dirty="0" smtClean="0"/>
              <a:t>ay</a:t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467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Kiana Valentine, Sr. Legislative Representative</a:t>
            </a:r>
          </a:p>
          <a:p>
            <a:r>
              <a:rPr lang="en-US" dirty="0" smtClean="0"/>
              <a:t>Jennifer Henning, Exec. Dir. County Counsels Association</a:t>
            </a:r>
          </a:p>
          <a:p>
            <a:r>
              <a:rPr lang="en-US" dirty="0" smtClean="0"/>
              <a:t>Gregg Fishman, Communications Coordinator</a:t>
            </a:r>
          </a:p>
          <a:p>
            <a:r>
              <a:rPr lang="en-US" dirty="0" smtClean="0"/>
              <a:t>July 16,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1750636" cy="15239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Informing the Public About How Taxes Are Being Spent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Users\gregg\Music\Pictures\Temp folder\Old road sig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962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Institute </a:t>
            </a:r>
            <a:r>
              <a:rPr lang="en-US" dirty="0"/>
              <a:t>for Local Government </a:t>
            </a:r>
            <a:br>
              <a:rPr lang="en-US" dirty="0"/>
            </a:br>
            <a:r>
              <a:rPr lang="en-US" sz="3100" dirty="0"/>
              <a:t>http://</a:t>
            </a:r>
            <a:r>
              <a:rPr lang="en-US" sz="3100" dirty="0" smtClean="0"/>
              <a:t>www.ca-ilg.org/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Public </a:t>
            </a:r>
            <a:r>
              <a:rPr lang="en-US" sz="3100" dirty="0"/>
              <a:t>Agency Resources May Be Used To: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3306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Prepare </a:t>
            </a:r>
            <a:r>
              <a:rPr lang="en-US" sz="2600" dirty="0"/>
              <a:t>and distribute an objective and fact-based analysis on the effect a ballot measure may have on the agency and those the agency </a:t>
            </a:r>
            <a:r>
              <a:rPr lang="en-US" sz="2600" dirty="0" smtClean="0"/>
              <a:t>serves</a:t>
            </a:r>
            <a:endParaRPr lang="en-US" sz="2600" dirty="0"/>
          </a:p>
          <a:p>
            <a:r>
              <a:rPr lang="en-US" sz="2600" dirty="0"/>
              <a:t>Express the agency’s views about the effect of the measure on the agency and its programs, provided the agency is exceedingly careful not to advocate for or against the measure’s </a:t>
            </a:r>
            <a:r>
              <a:rPr lang="en-US" sz="2600" dirty="0" smtClean="0"/>
              <a:t>passage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25156"/>
            <a:ext cx="7620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Adopt a position on the measure, as long as that position is taken at an open meeting where all voices have the opportunity to be </a:t>
            </a:r>
            <a:r>
              <a:rPr lang="en-US" sz="2600" dirty="0" smtClean="0">
                <a:solidFill>
                  <a:prstClr val="white"/>
                </a:solidFill>
              </a:rPr>
              <a:t>heard</a:t>
            </a:r>
            <a:endParaRPr lang="en-US" sz="26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Respond to inquiries about the ballot measure in an objective and fact-based </a:t>
            </a:r>
            <a:r>
              <a:rPr lang="en-US" sz="2600" dirty="0" smtClean="0">
                <a:solidFill>
                  <a:prstClr val="white"/>
                </a:solidFill>
              </a:rPr>
              <a:t>manner</a:t>
            </a:r>
            <a:endParaRPr lang="en-US" sz="26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white"/>
                </a:solidFill>
              </a:rPr>
              <a:t>Vargas </a:t>
            </a:r>
            <a:r>
              <a:rPr lang="en-US" sz="2600" dirty="0" smtClean="0">
                <a:solidFill>
                  <a:prstClr val="white"/>
                </a:solidFill>
              </a:rPr>
              <a:t>Case “style</a:t>
            </a:r>
            <a:r>
              <a:rPr lang="en-US" sz="2600" dirty="0">
                <a:solidFill>
                  <a:prstClr val="white"/>
                </a:solidFill>
              </a:rPr>
              <a:t>, tenor and timing” </a:t>
            </a:r>
            <a:r>
              <a:rPr lang="en-US" sz="2600" dirty="0" smtClean="0">
                <a:solidFill>
                  <a:prstClr val="white"/>
                </a:solidFill>
              </a:rPr>
              <a:t> of communications</a:t>
            </a:r>
          </a:p>
          <a:p>
            <a:pPr lvl="0">
              <a:spcBef>
                <a:spcPct val="20000"/>
              </a:spcBef>
            </a:pPr>
            <a:endParaRPr lang="en-US" sz="2600" dirty="0" smtClean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prstClr val="white"/>
                </a:solidFill>
              </a:rPr>
              <a:t>You can </a:t>
            </a:r>
            <a:r>
              <a:rPr lang="en-US" sz="4400" u="sng" dirty="0" smtClean="0">
                <a:solidFill>
                  <a:prstClr val="white"/>
                </a:solidFill>
              </a:rPr>
              <a:t>Educate</a:t>
            </a:r>
            <a:r>
              <a:rPr lang="en-US" sz="4400" dirty="0" smtClean="0">
                <a:solidFill>
                  <a:prstClr val="white"/>
                </a:solidFill>
              </a:rPr>
              <a:t>,  </a:t>
            </a:r>
          </a:p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prstClr val="white"/>
                </a:solidFill>
              </a:rPr>
              <a:t>But you may </a:t>
            </a:r>
            <a:r>
              <a:rPr lang="en-US" sz="4400" u="sng" dirty="0" smtClean="0">
                <a:solidFill>
                  <a:prstClr val="white"/>
                </a:solidFill>
              </a:rPr>
              <a:t>not</a:t>
            </a:r>
          </a:p>
          <a:p>
            <a:pPr lvl="0" algn="ctr">
              <a:spcBef>
                <a:spcPct val="20000"/>
              </a:spcBef>
            </a:pPr>
            <a:r>
              <a:rPr lang="en-US" sz="4400" u="sng" dirty="0" smtClean="0">
                <a:solidFill>
                  <a:prstClr val="white"/>
                </a:solidFill>
              </a:rPr>
              <a:t>Advocate</a:t>
            </a:r>
            <a:endParaRPr lang="en-US" sz="4400" u="sng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199"/>
            <a:ext cx="8443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Public Agencies </a:t>
            </a:r>
            <a:r>
              <a:rPr lang="en-US" sz="4400" dirty="0" smtClean="0"/>
              <a:t>Are NOT </a:t>
            </a:r>
            <a:r>
              <a:rPr lang="en-US" sz="4400" dirty="0"/>
              <a:t>Allowed to</a:t>
            </a:r>
            <a:r>
              <a:rPr lang="en-US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Use public resources (including staff time) to campaign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Urge the public to vote “no”</a:t>
            </a: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Link to just one side of the debate on a ballot measure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453551" y="4114800"/>
            <a:ext cx="594360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prstClr val="white"/>
                </a:solidFill>
              </a:rPr>
              <a:t>When in Doubt</a:t>
            </a:r>
          </a:p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prstClr val="white"/>
                </a:solidFill>
              </a:rPr>
              <a:t>Consult County Counsel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0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“This project is funded by SB 1” (good)</a:t>
            </a:r>
          </a:p>
          <a:p>
            <a:endParaRPr lang="en-US" dirty="0" smtClean="0"/>
          </a:p>
          <a:p>
            <a:r>
              <a:rPr lang="en-US" dirty="0" smtClean="0"/>
              <a:t>“This project (or others like it) will lose their funding if Proposition 6 is passed.” (likely good)</a:t>
            </a:r>
          </a:p>
          <a:p>
            <a:endParaRPr lang="en-US" dirty="0" smtClean="0"/>
          </a:p>
          <a:p>
            <a:r>
              <a:rPr lang="en-US" dirty="0" smtClean="0"/>
              <a:t>“Therefore you should vote no on Proposition 6”</a:t>
            </a:r>
          </a:p>
          <a:p>
            <a:r>
              <a:rPr lang="en-US" dirty="0" smtClean="0"/>
              <a:t>(NOT GOOD)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Publicize SB 1-funded road and bridge repair projects through normal means </a:t>
            </a:r>
          </a:p>
          <a:p>
            <a:r>
              <a:rPr lang="en-US" dirty="0" smtClean="0"/>
              <a:t>Share your work with us at CSAC </a:t>
            </a:r>
          </a:p>
          <a:p>
            <a:pPr lvl="1"/>
            <a:r>
              <a:rPr lang="en-US" dirty="0" smtClean="0"/>
              <a:t>Photos, video, blogs,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Respond, when appropriate, to misinformation about transportation funding</a:t>
            </a:r>
          </a:p>
          <a:p>
            <a:r>
              <a:rPr lang="en-US" dirty="0" smtClean="0"/>
              <a:t>Projects, Projects, Projects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336800" cy="1752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Publicize </a:t>
            </a:r>
            <a:r>
              <a:rPr lang="en-US" dirty="0" smtClean="0"/>
              <a:t>Your SB1-Funded Projects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all pro’s but:</a:t>
            </a:r>
          </a:p>
          <a:p>
            <a:pPr lvl="1"/>
            <a:r>
              <a:rPr lang="en-US" dirty="0" smtClean="0"/>
              <a:t>News release or media event for major projects</a:t>
            </a:r>
          </a:p>
          <a:p>
            <a:pPr lvl="1"/>
            <a:r>
              <a:rPr lang="en-US" dirty="0" smtClean="0"/>
              <a:t>Pictures and Video</a:t>
            </a:r>
          </a:p>
          <a:p>
            <a:pPr lvl="1"/>
            <a:r>
              <a:rPr lang="en-US" dirty="0" smtClean="0"/>
              <a:t>Social Media/Website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3276600" cy="21564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Humboldt County Tweet</a:t>
            </a:r>
            <a:endParaRPr lang="en-US" dirty="0"/>
          </a:p>
        </p:txBody>
      </p:sp>
      <p:pic>
        <p:nvPicPr>
          <p:cNvPr id="6146" name="Picture 2" descr="C:\Users\gregg\Music\Pictures\SB1 Pics\Humboldt Twee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83" y="1600200"/>
            <a:ext cx="43364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Humboldt County Webpage</a:t>
            </a:r>
            <a:endParaRPr lang="en-US" dirty="0"/>
          </a:p>
        </p:txBody>
      </p:sp>
      <p:pic>
        <p:nvPicPr>
          <p:cNvPr id="7170" name="Picture 2" descr="C:\Users\gregg\Music\Pictures\SB1 Pics\Humboldt Web Pag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67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0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SB 1-The Road Repair and Accountability Act of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267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Approximately $5.4 billion/year in new revenue – no sunset</a:t>
            </a:r>
          </a:p>
          <a:p>
            <a:pPr lvl="1"/>
            <a:r>
              <a:rPr lang="en-US" dirty="0" smtClean="0"/>
              <a:t>$1.5 billion for cities and counties</a:t>
            </a:r>
          </a:p>
          <a:p>
            <a:pPr lvl="1"/>
            <a:r>
              <a:rPr lang="en-US" dirty="0" smtClean="0"/>
              <a:t>$1.8 billion for state highways</a:t>
            </a:r>
          </a:p>
          <a:p>
            <a:pPr lvl="1"/>
            <a:r>
              <a:rPr lang="en-US" dirty="0" smtClean="0"/>
              <a:t>$300 million for bridges and culverts</a:t>
            </a:r>
          </a:p>
          <a:p>
            <a:pPr lvl="1"/>
            <a:r>
              <a:rPr lang="en-US" dirty="0" smtClean="0"/>
              <a:t>$750 million for transit agencies</a:t>
            </a:r>
          </a:p>
          <a:p>
            <a:pPr lvl="1"/>
            <a:r>
              <a:rPr lang="en-US" dirty="0" smtClean="0"/>
              <a:t>$550 million in competitive grant programs</a:t>
            </a:r>
          </a:p>
          <a:p>
            <a:pPr lvl="1"/>
            <a:r>
              <a:rPr lang="en-US" dirty="0" smtClean="0"/>
              <a:t>$200 million matching funds for self-help counties</a:t>
            </a:r>
          </a:p>
          <a:p>
            <a:r>
              <a:rPr lang="en-US" dirty="0" smtClean="0"/>
              <a:t>Accompanied by ACA 5 (Frazier)/Prop 69 (passed June 5) </a:t>
            </a:r>
          </a:p>
          <a:p>
            <a:r>
              <a:rPr lang="en-US" dirty="0" smtClean="0"/>
              <a:t>SB 1 revenue is 100 % protected for transportation purposes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CSAC </a:t>
            </a:r>
            <a:r>
              <a:rPr lang="en-US" sz="2400" b="1" dirty="0" smtClean="0"/>
              <a:t>SB1 </a:t>
            </a:r>
            <a:r>
              <a:rPr lang="en-US" sz="2400" b="1" dirty="0" smtClean="0"/>
              <a:t>Webpage</a:t>
            </a:r>
          </a:p>
          <a:p>
            <a:pPr marL="0" indent="0">
              <a:buNone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www.counties.org/post/sb-1-road-repair-and-accountability-act-2017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RebuildingCA.gov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rebuildingca.ca.gov</a:t>
            </a:r>
          </a:p>
          <a:p>
            <a:pPr marL="0" indent="0">
              <a:buNone/>
            </a:pPr>
            <a:r>
              <a:rPr lang="en-US" sz="2400" b="1" dirty="0" smtClean="0"/>
              <a:t>San Mateo County Video </a:t>
            </a:r>
            <a:r>
              <a:rPr lang="en-US" sz="2400" dirty="0" smtClean="0"/>
              <a:t>https</a:t>
            </a:r>
            <a:r>
              <a:rPr lang="en-US" sz="2400" dirty="0"/>
              <a:t>://www.youtube.com/embed/_yyCZDD5Do0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ILG Document</a:t>
            </a:r>
          </a:p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smtClean="0"/>
              <a:t>www.ca-ilg.org/document/three-explanatory-resources-ballot-measure-activities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r>
              <a:rPr lang="en-US" dirty="0" smtClean="0"/>
              <a:t>Kiana Valentine kvalentine@counties.org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916-327-7500 ext. 566</a:t>
            </a:r>
          </a:p>
          <a:p>
            <a:pPr marL="0" indent="0">
              <a:buNone/>
            </a:pPr>
            <a:r>
              <a:rPr lang="en-US" dirty="0" smtClean="0"/>
              <a:t>Jennifer Henning Jhenning@counties.org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916-327-7535</a:t>
            </a:r>
          </a:p>
          <a:p>
            <a:pPr marL="0" indent="0">
              <a:buNone/>
            </a:pPr>
            <a:r>
              <a:rPr lang="en-US" dirty="0" smtClean="0"/>
              <a:t>Gregg Fishman gfishman@counties.org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   916-327-7500 ext. 516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epeal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Repeal effort </a:t>
            </a:r>
            <a:r>
              <a:rPr lang="en-US" dirty="0"/>
              <a:t>q</a:t>
            </a:r>
            <a:r>
              <a:rPr lang="en-US" dirty="0" smtClean="0"/>
              <a:t>ualified for the ballot June 25</a:t>
            </a:r>
          </a:p>
          <a:p>
            <a:r>
              <a:rPr lang="en-US" dirty="0" smtClean="0"/>
              <a:t>Now designated as Proposition 6</a:t>
            </a:r>
          </a:p>
          <a:p>
            <a:r>
              <a:rPr lang="en-US" dirty="0" smtClean="0"/>
              <a:t>CSAC is part of a large and diverse coalition to defeat it</a:t>
            </a:r>
          </a:p>
          <a:p>
            <a:r>
              <a:rPr lang="en-US" dirty="0" smtClean="0"/>
              <a:t>CSAC is using non-public funds for this purpose</a:t>
            </a:r>
          </a:p>
          <a:p>
            <a:r>
              <a:rPr lang="en-US" dirty="0" smtClean="0"/>
              <a:t>Several counties and other jurisdictions have also adopted a “No on Proposition 6” 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 6 Would: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epeal the taxes and fees associated with SB 1</a:t>
            </a:r>
          </a:p>
          <a:p>
            <a:r>
              <a:rPr lang="en-US" dirty="0" smtClean="0"/>
              <a:t>Loss of $5.4 Billion per year for transportation infrastructure</a:t>
            </a:r>
          </a:p>
          <a:p>
            <a:r>
              <a:rPr lang="en-US" dirty="0" smtClean="0"/>
              <a:t>All revenue collected prior to election is still valid</a:t>
            </a:r>
          </a:p>
          <a:p>
            <a:r>
              <a:rPr lang="en-US" dirty="0" smtClean="0"/>
              <a:t>Future revenue would be gone</a:t>
            </a:r>
          </a:p>
          <a:p>
            <a:r>
              <a:rPr lang="en-US" dirty="0" smtClean="0"/>
              <a:t>1000s of projects “in the pipeline” would be stalled/canceled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Education About SB 1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Taxpayers have a right to know about how and where SB 1 revenue is being spent</a:t>
            </a:r>
          </a:p>
          <a:p>
            <a:pPr lvl="1"/>
            <a:r>
              <a:rPr lang="en-US" dirty="0" smtClean="0"/>
              <a:t>State projects</a:t>
            </a:r>
          </a:p>
          <a:p>
            <a:pPr lvl="1"/>
            <a:r>
              <a:rPr lang="en-US" dirty="0" smtClean="0"/>
              <a:t>Local projects</a:t>
            </a:r>
          </a:p>
          <a:p>
            <a:pPr lvl="1"/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Movement of goods, etc.</a:t>
            </a:r>
          </a:p>
          <a:p>
            <a:r>
              <a:rPr lang="en-US" dirty="0"/>
              <a:t>W</a:t>
            </a:r>
            <a:r>
              <a:rPr lang="en-US" dirty="0" smtClean="0"/>
              <a:t>hat will happen if those funds are repealed – short and long terms impacts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99060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1000’s of Projects </a:t>
            </a:r>
            <a:r>
              <a:rPr lang="en-US" sz="4000" dirty="0"/>
              <a:t>are </a:t>
            </a:r>
            <a:r>
              <a:rPr lang="en-US" sz="4000" dirty="0" smtClean="0"/>
              <a:t>Underway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052" name="Picture 4" descr="C:\Users\gregg\Music\Pictures\SB1 Pics\SB1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598"/>
            <a:ext cx="8382000" cy="52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http://rebuildingca.ca.gov/local-funding.html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9" y="1600200"/>
            <a:ext cx="6188342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Projects, Too.</a:t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3074" name="Picture 2" descr="C:\Users\gregg\Music\Pictures\SB1 Pics\SB1 ic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570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Agencies Are Allowed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Prepare an analysis on the impact of a ballot measure</a:t>
            </a:r>
          </a:p>
          <a:p>
            <a:r>
              <a:rPr lang="en-US" dirty="0" smtClean="0"/>
              <a:t>Present that information in a manner consistent with the county’s usual means of communication</a:t>
            </a:r>
          </a:p>
          <a:p>
            <a:r>
              <a:rPr lang="en-US" dirty="0" smtClean="0"/>
              <a:t>Respond to inquiries about the impact of the ballot measure with a fair presentation of the facts</a:t>
            </a:r>
          </a:p>
          <a:p>
            <a:r>
              <a:rPr lang="en-US" dirty="0" smtClean="0"/>
              <a:t>Accept invitations to present the county’s views before organizations that are interested in the impact of its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93CF-6AD3-497D-9588-9725DAB2E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</TotalTime>
  <Words>700</Words>
  <Application>Microsoft Office PowerPoint</Application>
  <PresentationFormat>On-screen Show (4:3)</PresentationFormat>
  <Paragraphs>138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Proposition 6 and Campaign Rules What You Can Say, What You Can’t Say </vt:lpstr>
      <vt:lpstr> SB 1-The Road Repair and Accountability Act of 2017</vt:lpstr>
      <vt:lpstr>The Repeal Effort</vt:lpstr>
      <vt:lpstr>Proposition 6 Would:</vt:lpstr>
      <vt:lpstr>Public Education About SB 1 Funding</vt:lpstr>
      <vt:lpstr>1000’s of Projects are Underway </vt:lpstr>
      <vt:lpstr>http://rebuildingca.ca.gov/local-funding.html</vt:lpstr>
      <vt:lpstr>Local Projects, Too. </vt:lpstr>
      <vt:lpstr>Public Agencies Are Allowed to:</vt:lpstr>
      <vt:lpstr>Informing the Public About How Taxes Are Being Spent</vt:lpstr>
      <vt:lpstr>Institute for Local Government  http://www.ca-ilg.org/  Public Agency Resources May Be Used To:  </vt:lpstr>
      <vt:lpstr>PowerPoint Presentation</vt:lpstr>
      <vt:lpstr>PowerPoint Presentation</vt:lpstr>
      <vt:lpstr>Examples:</vt:lpstr>
      <vt:lpstr>What Can You Do?</vt:lpstr>
      <vt:lpstr>Publicize Your SB1-Funded Projects </vt:lpstr>
      <vt:lpstr>PowerPoint Presentation</vt:lpstr>
      <vt:lpstr>Humboldt County Tweet</vt:lpstr>
      <vt:lpstr>Humboldt County Webpage</vt:lpstr>
      <vt:lpstr>Resources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Funding Deal Explained</dc:title>
  <dc:creator>Chris Lee</dc:creator>
  <cp:lastModifiedBy>Gregg Fishman</cp:lastModifiedBy>
  <cp:revision>54</cp:revision>
  <cp:lastPrinted>2018-07-06T15:53:10Z</cp:lastPrinted>
  <dcterms:created xsi:type="dcterms:W3CDTF">2017-04-28T15:19:08Z</dcterms:created>
  <dcterms:modified xsi:type="dcterms:W3CDTF">2018-07-12T23:27:15Z</dcterms:modified>
</cp:coreProperties>
</file>