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4" r:id="rId2"/>
  </p:sldMasterIdLst>
  <p:notesMasterIdLst>
    <p:notesMasterId r:id="rId17"/>
  </p:notesMasterIdLst>
  <p:handoutMasterIdLst>
    <p:handoutMasterId r:id="rId18"/>
  </p:handoutMasterIdLst>
  <p:sldIdLst>
    <p:sldId id="256" r:id="rId3"/>
    <p:sldId id="298" r:id="rId4"/>
    <p:sldId id="297" r:id="rId5"/>
    <p:sldId id="290" r:id="rId6"/>
    <p:sldId id="291" r:id="rId7"/>
    <p:sldId id="303" r:id="rId8"/>
    <p:sldId id="263" r:id="rId9"/>
    <p:sldId id="292" r:id="rId10"/>
    <p:sldId id="293" r:id="rId11"/>
    <p:sldId id="288" r:id="rId12"/>
    <p:sldId id="301" r:id="rId13"/>
    <p:sldId id="295" r:id="rId14"/>
    <p:sldId id="304" r:id="rId15"/>
    <p:sldId id="294" r:id="rId16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75410" autoAdjust="0"/>
  </p:normalViewPr>
  <p:slideViewPr>
    <p:cSldViewPr snapToGrid="0">
      <p:cViewPr varScale="1">
        <p:scale>
          <a:sx n="59" d="100"/>
          <a:sy n="59" d="100"/>
        </p:scale>
        <p:origin x="9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1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308C13-F0BD-4BAD-B6FD-544E47C4C274}" type="doc">
      <dgm:prSet loTypeId="urn:microsoft.com/office/officeart/2005/8/layout/h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D28BA836-6DA4-4C56-9E3D-19E457A74D38}">
      <dgm:prSet/>
      <dgm:spPr/>
      <dgm:t>
        <a:bodyPr/>
        <a:lstStyle/>
        <a:p>
          <a:r>
            <a:rPr lang="en-US" dirty="0"/>
            <a:t>Enhance Behavioral Health Professions Education</a:t>
          </a:r>
        </a:p>
      </dgm:t>
    </dgm:pt>
    <dgm:pt modelId="{DFFD751F-60D6-4095-9358-74F6F2CC898D}" type="parTrans" cxnId="{463AC148-4D63-4B22-A6DE-A79C433150ED}">
      <dgm:prSet/>
      <dgm:spPr/>
      <dgm:t>
        <a:bodyPr/>
        <a:lstStyle/>
        <a:p>
          <a:endParaRPr lang="en-US"/>
        </a:p>
      </dgm:t>
    </dgm:pt>
    <dgm:pt modelId="{14324F28-9C90-4878-9103-64C7043134C6}" type="sibTrans" cxnId="{463AC148-4D63-4B22-A6DE-A79C433150ED}">
      <dgm:prSet/>
      <dgm:spPr/>
      <dgm:t>
        <a:bodyPr/>
        <a:lstStyle/>
        <a:p>
          <a:endParaRPr lang="en-US"/>
        </a:p>
      </dgm:t>
    </dgm:pt>
    <dgm:pt modelId="{76B927ED-E764-4445-9BE6-69ACC7218F80}">
      <dgm:prSet/>
      <dgm:spPr/>
      <dgm:t>
        <a:bodyPr/>
        <a:lstStyle/>
        <a:p>
          <a:r>
            <a:rPr lang="en-US" dirty="0"/>
            <a:t>Support Educational/Career Pipeline for Unlicensed Staff</a:t>
          </a:r>
        </a:p>
      </dgm:t>
    </dgm:pt>
    <dgm:pt modelId="{A238E076-C400-4F1D-8B67-B174D9A38033}" type="parTrans" cxnId="{FEDE28E6-C6EC-4512-9539-2BBEE316E9AB}">
      <dgm:prSet/>
      <dgm:spPr/>
      <dgm:t>
        <a:bodyPr/>
        <a:lstStyle/>
        <a:p>
          <a:endParaRPr lang="en-US"/>
        </a:p>
      </dgm:t>
    </dgm:pt>
    <dgm:pt modelId="{02C060EB-63BC-4DAF-8F41-923BC7D2949C}" type="sibTrans" cxnId="{FEDE28E6-C6EC-4512-9539-2BBEE316E9AB}">
      <dgm:prSet/>
      <dgm:spPr/>
      <dgm:t>
        <a:bodyPr/>
        <a:lstStyle/>
        <a:p>
          <a:endParaRPr lang="en-US"/>
        </a:p>
      </dgm:t>
    </dgm:pt>
    <dgm:pt modelId="{C884C354-B19F-4B6E-8912-34924B06787E}">
      <dgm:prSet/>
      <dgm:spPr/>
      <dgm:t>
        <a:bodyPr/>
        <a:lstStyle/>
        <a:p>
          <a:r>
            <a:rPr lang="en-US" dirty="0"/>
            <a:t>Remove Workforce Licensing and Technology Barriers</a:t>
          </a:r>
        </a:p>
      </dgm:t>
    </dgm:pt>
    <dgm:pt modelId="{0463E056-24F9-4082-8E97-7D73A8E11D3B}" type="parTrans" cxnId="{6846A272-1E6B-4E78-9600-8015C64E78B5}">
      <dgm:prSet/>
      <dgm:spPr/>
      <dgm:t>
        <a:bodyPr/>
        <a:lstStyle/>
        <a:p>
          <a:endParaRPr lang="en-US"/>
        </a:p>
      </dgm:t>
    </dgm:pt>
    <dgm:pt modelId="{1EE3926B-8471-448F-881A-101E3DF7C2B9}" type="sibTrans" cxnId="{6846A272-1E6B-4E78-9600-8015C64E78B5}">
      <dgm:prSet/>
      <dgm:spPr/>
      <dgm:t>
        <a:bodyPr/>
        <a:lstStyle/>
        <a:p>
          <a:endParaRPr lang="en-US"/>
        </a:p>
      </dgm:t>
    </dgm:pt>
    <dgm:pt modelId="{D811ABA4-F784-4302-A458-878DFB26BA15}">
      <dgm:prSet/>
      <dgm:spPr/>
      <dgm:t>
        <a:bodyPr/>
        <a:lstStyle/>
        <a:p>
          <a:r>
            <a:rPr lang="en-US" dirty="0"/>
            <a:t>Increase sustainable funding sources and incentives to address the high cost of professional education, such as </a:t>
          </a:r>
          <a:r>
            <a:rPr lang="en-US" b="1" dirty="0">
              <a:solidFill>
                <a:schemeClr val="accent6"/>
              </a:solidFill>
            </a:rPr>
            <a:t>MHSA WET. </a:t>
          </a:r>
          <a:endParaRPr lang="en-US" dirty="0"/>
        </a:p>
      </dgm:t>
    </dgm:pt>
    <dgm:pt modelId="{DABE5AE0-6D45-447E-BFBF-F5E49B464FA0}" type="parTrans" cxnId="{45C6526E-D646-475A-9C7E-4F1CCDDBE257}">
      <dgm:prSet/>
      <dgm:spPr/>
      <dgm:t>
        <a:bodyPr/>
        <a:lstStyle/>
        <a:p>
          <a:endParaRPr lang="en-US"/>
        </a:p>
      </dgm:t>
    </dgm:pt>
    <dgm:pt modelId="{9049AFBD-0461-4ED9-8198-A8796F278034}" type="sibTrans" cxnId="{45C6526E-D646-475A-9C7E-4F1CCDDBE257}">
      <dgm:prSet/>
      <dgm:spPr/>
      <dgm:t>
        <a:bodyPr/>
        <a:lstStyle/>
        <a:p>
          <a:endParaRPr lang="en-US"/>
        </a:p>
      </dgm:t>
    </dgm:pt>
    <dgm:pt modelId="{6D0C347D-7E4B-4AE9-9117-F1927F84C76D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b="1" dirty="0">
              <a:solidFill>
                <a:schemeClr val="accent6"/>
              </a:solidFill>
            </a:rPr>
            <a:t>Peer Support Specialist Certification is key to optimizing peer role; </a:t>
          </a:r>
          <a:r>
            <a:rPr lang="en-US" dirty="0"/>
            <a:t>bill is on governor’s desk for signature.</a:t>
          </a:r>
        </a:p>
      </dgm:t>
    </dgm:pt>
    <dgm:pt modelId="{EF17F0E5-1F96-46ED-A865-05FD3DE8779B}" type="parTrans" cxnId="{AD6EDBC1-DC45-470E-8AEB-4B7931E07C7F}">
      <dgm:prSet/>
      <dgm:spPr/>
      <dgm:t>
        <a:bodyPr/>
        <a:lstStyle/>
        <a:p>
          <a:endParaRPr lang="en-US"/>
        </a:p>
      </dgm:t>
    </dgm:pt>
    <dgm:pt modelId="{A3B97D44-C1E8-4CC7-8ABC-CC99F4F4E5EC}" type="sibTrans" cxnId="{AD6EDBC1-DC45-470E-8AEB-4B7931E07C7F}">
      <dgm:prSet/>
      <dgm:spPr/>
      <dgm:t>
        <a:bodyPr/>
        <a:lstStyle/>
        <a:p>
          <a:endParaRPr lang="en-US"/>
        </a:p>
      </dgm:t>
    </dgm:pt>
    <dgm:pt modelId="{A086EBDF-F366-4570-BDBD-265D15A01D4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>
              <a:solidFill>
                <a:schemeClr val="accent6"/>
              </a:solidFill>
            </a:rPr>
            <a:t>Remove barriers for Psychiatric Nurse Practitioners </a:t>
          </a:r>
          <a:r>
            <a:rPr lang="en-US" dirty="0"/>
            <a:t>to allow services in Psychiatric Health Facilities</a:t>
          </a:r>
        </a:p>
      </dgm:t>
    </dgm:pt>
    <dgm:pt modelId="{4EA0B0AE-F69E-47FE-B956-B129D4BC6096}" type="parTrans" cxnId="{37921167-1B26-48F0-986B-6BD428029037}">
      <dgm:prSet/>
      <dgm:spPr/>
      <dgm:t>
        <a:bodyPr/>
        <a:lstStyle/>
        <a:p>
          <a:endParaRPr lang="en-US"/>
        </a:p>
      </dgm:t>
    </dgm:pt>
    <dgm:pt modelId="{5A6945CD-754F-488A-9692-12D5DA6E264E}" type="sibTrans" cxnId="{37921167-1B26-48F0-986B-6BD428029037}">
      <dgm:prSet/>
      <dgm:spPr/>
      <dgm:t>
        <a:bodyPr/>
        <a:lstStyle/>
        <a:p>
          <a:endParaRPr lang="en-US"/>
        </a:p>
      </dgm:t>
    </dgm:pt>
    <dgm:pt modelId="{6F681E18-3088-463D-AACB-46822F496C7E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/>
            <a:t>Ensures job classifications and billing process will be enhanced.</a:t>
          </a:r>
          <a:br>
            <a:rPr lang="en-US" dirty="0"/>
          </a:br>
          <a:endParaRPr lang="en-US" dirty="0"/>
        </a:p>
      </dgm:t>
    </dgm:pt>
    <dgm:pt modelId="{D4812C3B-536B-4FA5-9984-2BE268C5C721}" type="parTrans" cxnId="{986DA2DA-68FB-4A0C-B15A-97CE82083AFD}">
      <dgm:prSet/>
      <dgm:spPr/>
      <dgm:t>
        <a:bodyPr/>
        <a:lstStyle/>
        <a:p>
          <a:endParaRPr lang="en-US"/>
        </a:p>
      </dgm:t>
    </dgm:pt>
    <dgm:pt modelId="{437E29B2-AFAC-411F-B697-8FB77535CD61}" type="sibTrans" cxnId="{986DA2DA-68FB-4A0C-B15A-97CE82083AFD}">
      <dgm:prSet/>
      <dgm:spPr/>
      <dgm:t>
        <a:bodyPr/>
        <a:lstStyle/>
        <a:p>
          <a:endParaRPr lang="en-US"/>
        </a:p>
      </dgm:t>
    </dgm:pt>
    <dgm:pt modelId="{34691F44-3731-41F4-A419-F85F7AD1CA83}">
      <dgm:prSet/>
      <dgm:spPr/>
      <dgm:t>
        <a:bodyPr/>
        <a:lstStyle/>
        <a:p>
          <a:r>
            <a:rPr lang="en-US" b="1" dirty="0">
              <a:solidFill>
                <a:schemeClr val="accent6"/>
              </a:solidFill>
            </a:rPr>
            <a:t>Need to demonstrate effectiveness of WET allocations to ensure funding continuity</a:t>
          </a:r>
          <a:endParaRPr lang="en-US" dirty="0"/>
        </a:p>
      </dgm:t>
    </dgm:pt>
    <dgm:pt modelId="{C277040C-9003-4BC2-A4D9-E1F8F001B0D3}" type="parTrans" cxnId="{056A758A-F520-4B8D-B29E-482FA4A28219}">
      <dgm:prSet/>
      <dgm:spPr/>
      <dgm:t>
        <a:bodyPr/>
        <a:lstStyle/>
        <a:p>
          <a:endParaRPr lang="en-US"/>
        </a:p>
      </dgm:t>
    </dgm:pt>
    <dgm:pt modelId="{8A556734-2674-4B45-BCB9-A9301015B4D5}" type="sibTrans" cxnId="{056A758A-F520-4B8D-B29E-482FA4A28219}">
      <dgm:prSet/>
      <dgm:spPr/>
      <dgm:t>
        <a:bodyPr/>
        <a:lstStyle/>
        <a:p>
          <a:endParaRPr lang="en-US"/>
        </a:p>
      </dgm:t>
    </dgm:pt>
    <dgm:pt modelId="{FB1C54D7-2BB9-4C62-8F07-FBBB5B30EC94}">
      <dgm:prSet/>
      <dgm:spPr/>
      <dgm:t>
        <a:bodyPr/>
        <a:lstStyle/>
        <a:p>
          <a:endParaRPr lang="en-US" dirty="0"/>
        </a:p>
      </dgm:t>
    </dgm:pt>
    <dgm:pt modelId="{6CBBB648-2CF3-4840-8EF2-6D558D8D91FA}" type="parTrans" cxnId="{EFFC686D-A60D-416C-AB57-1B5054A74FC8}">
      <dgm:prSet/>
      <dgm:spPr/>
      <dgm:t>
        <a:bodyPr/>
        <a:lstStyle/>
        <a:p>
          <a:endParaRPr lang="en-US"/>
        </a:p>
      </dgm:t>
    </dgm:pt>
    <dgm:pt modelId="{D8DDFE1C-EE49-4DD8-A27F-AB7A73B6021C}" type="sibTrans" cxnId="{EFFC686D-A60D-416C-AB57-1B5054A74FC8}">
      <dgm:prSet/>
      <dgm:spPr/>
      <dgm:t>
        <a:bodyPr/>
        <a:lstStyle/>
        <a:p>
          <a:endParaRPr lang="en-US"/>
        </a:p>
      </dgm:t>
    </dgm:pt>
    <dgm:pt modelId="{8B851EC0-463F-4621-9720-A4606E8F2396}">
      <dgm:prSet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n-US" dirty="0"/>
        </a:p>
      </dgm:t>
    </dgm:pt>
    <dgm:pt modelId="{73519AA1-0741-42AE-BE23-20F40779EF78}" type="parTrans" cxnId="{40EA5F78-AFAF-462B-8D11-07D63B6356A2}">
      <dgm:prSet/>
      <dgm:spPr/>
      <dgm:t>
        <a:bodyPr/>
        <a:lstStyle/>
        <a:p>
          <a:endParaRPr lang="en-US"/>
        </a:p>
      </dgm:t>
    </dgm:pt>
    <dgm:pt modelId="{3E730645-403B-41DF-82C2-F73DCDDE0E56}" type="sibTrans" cxnId="{40EA5F78-AFAF-462B-8D11-07D63B6356A2}">
      <dgm:prSet/>
      <dgm:spPr/>
      <dgm:t>
        <a:bodyPr/>
        <a:lstStyle/>
        <a:p>
          <a:endParaRPr lang="en-US"/>
        </a:p>
      </dgm:t>
    </dgm:pt>
    <dgm:pt modelId="{0ABAFCF8-5C9F-4E3F-B97C-49D3E8301EE3}">
      <dgm:prSet/>
      <dgm:spPr/>
      <dgm:t>
        <a:bodyPr/>
        <a:lstStyle/>
        <a:p>
          <a:r>
            <a:rPr lang="en-US" b="1" dirty="0"/>
            <a:t>$10mm one year state allocation is in the budget</a:t>
          </a:r>
          <a:endParaRPr lang="en-US" dirty="0"/>
        </a:p>
      </dgm:t>
    </dgm:pt>
    <dgm:pt modelId="{89AA42E9-3F06-43FD-A6EF-550446897A48}" type="parTrans" cxnId="{52F74BFF-23AC-416D-ADAA-EF879D46FCEC}">
      <dgm:prSet/>
      <dgm:spPr/>
      <dgm:t>
        <a:bodyPr/>
        <a:lstStyle/>
        <a:p>
          <a:endParaRPr lang="en-US"/>
        </a:p>
      </dgm:t>
    </dgm:pt>
    <dgm:pt modelId="{9AEFD596-4DF8-4B03-B091-D45E41018807}" type="sibTrans" cxnId="{52F74BFF-23AC-416D-ADAA-EF879D46FCEC}">
      <dgm:prSet/>
      <dgm:spPr/>
      <dgm:t>
        <a:bodyPr/>
        <a:lstStyle/>
        <a:p>
          <a:endParaRPr lang="en-US"/>
        </a:p>
      </dgm:t>
    </dgm:pt>
    <dgm:pt modelId="{217B4A50-815A-48EB-BF54-D988A213970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Push for NP full scope of practice in CA</a:t>
          </a:r>
          <a:br>
            <a:rPr lang="en-US" dirty="0"/>
          </a:br>
          <a:endParaRPr lang="en-US" dirty="0"/>
        </a:p>
      </dgm:t>
    </dgm:pt>
    <dgm:pt modelId="{5596591E-A80E-4C40-8269-EC85E12C448F}" type="parTrans" cxnId="{33F9D94F-893B-49CF-941B-40CF99CFEDB7}">
      <dgm:prSet/>
      <dgm:spPr/>
      <dgm:t>
        <a:bodyPr/>
        <a:lstStyle/>
        <a:p>
          <a:endParaRPr lang="en-US"/>
        </a:p>
      </dgm:t>
    </dgm:pt>
    <dgm:pt modelId="{8C6C3249-4950-40FC-8393-22CA01129F88}" type="sibTrans" cxnId="{33F9D94F-893B-49CF-941B-40CF99CFEDB7}">
      <dgm:prSet/>
      <dgm:spPr/>
      <dgm:t>
        <a:bodyPr/>
        <a:lstStyle/>
        <a:p>
          <a:endParaRPr lang="en-US"/>
        </a:p>
      </dgm:t>
    </dgm:pt>
    <dgm:pt modelId="{434B5B30-11FB-4927-AC21-4D9E9E65EAC1}" type="pres">
      <dgm:prSet presAssocID="{CF308C13-F0BD-4BAD-B6FD-544E47C4C274}" presName="Name0" presStyleCnt="0">
        <dgm:presLayoutVars>
          <dgm:dir/>
          <dgm:animLvl val="lvl"/>
          <dgm:resizeHandles val="exact"/>
        </dgm:presLayoutVars>
      </dgm:prSet>
      <dgm:spPr/>
    </dgm:pt>
    <dgm:pt modelId="{ACD008AA-2067-445A-9FC8-8CC2DD119D71}" type="pres">
      <dgm:prSet presAssocID="{D28BA836-6DA4-4C56-9E3D-19E457A74D38}" presName="composite" presStyleCnt="0"/>
      <dgm:spPr/>
    </dgm:pt>
    <dgm:pt modelId="{50CD77F8-D7F1-437D-A781-DFA8856C1B9A}" type="pres">
      <dgm:prSet presAssocID="{D28BA836-6DA4-4C56-9E3D-19E457A74D3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9331623-0067-49F4-8955-A7BA944ED009}" type="pres">
      <dgm:prSet presAssocID="{D28BA836-6DA4-4C56-9E3D-19E457A74D38}" presName="desTx" presStyleLbl="alignAccFollowNode1" presStyleIdx="0" presStyleCnt="3">
        <dgm:presLayoutVars>
          <dgm:bulletEnabled val="1"/>
        </dgm:presLayoutVars>
      </dgm:prSet>
      <dgm:spPr/>
    </dgm:pt>
    <dgm:pt modelId="{034FEBFA-6EB1-4FD7-90A6-E84A5A316889}" type="pres">
      <dgm:prSet presAssocID="{14324F28-9C90-4878-9103-64C7043134C6}" presName="space" presStyleCnt="0"/>
      <dgm:spPr/>
    </dgm:pt>
    <dgm:pt modelId="{74D43619-BB05-4998-AF0B-90326ADAD877}" type="pres">
      <dgm:prSet presAssocID="{76B927ED-E764-4445-9BE6-69ACC7218F80}" presName="composite" presStyleCnt="0"/>
      <dgm:spPr/>
    </dgm:pt>
    <dgm:pt modelId="{B3114F38-B1E3-4F2B-8789-B84DFE781E13}" type="pres">
      <dgm:prSet presAssocID="{76B927ED-E764-4445-9BE6-69ACC7218F8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C21FF0A-5E0D-450F-A19F-1AB0A61C0F86}" type="pres">
      <dgm:prSet presAssocID="{76B927ED-E764-4445-9BE6-69ACC7218F80}" presName="desTx" presStyleLbl="alignAccFollowNode1" presStyleIdx="1" presStyleCnt="3">
        <dgm:presLayoutVars>
          <dgm:bulletEnabled val="1"/>
        </dgm:presLayoutVars>
      </dgm:prSet>
      <dgm:spPr/>
    </dgm:pt>
    <dgm:pt modelId="{7DA2D4C0-257D-4E01-98E1-C3AD2B8907FD}" type="pres">
      <dgm:prSet presAssocID="{02C060EB-63BC-4DAF-8F41-923BC7D2949C}" presName="space" presStyleCnt="0"/>
      <dgm:spPr/>
    </dgm:pt>
    <dgm:pt modelId="{70A4E4DD-8AE6-4761-9C28-7EA01B396C9B}" type="pres">
      <dgm:prSet presAssocID="{C884C354-B19F-4B6E-8912-34924B06787E}" presName="composite" presStyleCnt="0"/>
      <dgm:spPr/>
    </dgm:pt>
    <dgm:pt modelId="{BD23E727-5233-4D05-9CE7-C1B33D8B26A9}" type="pres">
      <dgm:prSet presAssocID="{C884C354-B19F-4B6E-8912-34924B06787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EF10762-C241-4C5F-B935-D44E171BB64F}" type="pres">
      <dgm:prSet presAssocID="{C884C354-B19F-4B6E-8912-34924B06787E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EAF5D400-86A6-4B8F-AA80-65205B31EE2E}" type="presOf" srcId="{D811ABA4-F784-4302-A458-878DFB26BA15}" destId="{79331623-0067-49F4-8955-A7BA944ED009}" srcOrd="0" destOrd="0" presId="urn:microsoft.com/office/officeart/2005/8/layout/hList1"/>
    <dgm:cxn modelId="{14271004-DD36-4263-8A15-36E414F7E4B2}" type="presOf" srcId="{34691F44-3731-41F4-A419-F85F7AD1CA83}" destId="{79331623-0067-49F4-8955-A7BA944ED009}" srcOrd="0" destOrd="2" presId="urn:microsoft.com/office/officeart/2005/8/layout/hList1"/>
    <dgm:cxn modelId="{2703BB04-F4CA-4FFD-B90D-D2B0500545A5}" type="presOf" srcId="{0ABAFCF8-5C9F-4E3F-B97C-49D3E8301EE3}" destId="{79331623-0067-49F4-8955-A7BA944ED009}" srcOrd="0" destOrd="1" presId="urn:microsoft.com/office/officeart/2005/8/layout/hList1"/>
    <dgm:cxn modelId="{8DBF070C-CD48-4BC9-BFAA-74EA3D74575E}" type="presOf" srcId="{6D0C347D-7E4B-4AE9-9117-F1927F84C76D}" destId="{1C21FF0A-5E0D-450F-A19F-1AB0A61C0F86}" srcOrd="0" destOrd="0" presId="urn:microsoft.com/office/officeart/2005/8/layout/hList1"/>
    <dgm:cxn modelId="{37921167-1B26-48F0-986B-6BD428029037}" srcId="{C884C354-B19F-4B6E-8912-34924B06787E}" destId="{A086EBDF-F366-4570-BDBD-265D15A01D45}" srcOrd="0" destOrd="0" parTransId="{4EA0B0AE-F69E-47FE-B956-B129D4BC6096}" sibTransId="{5A6945CD-754F-488A-9692-12D5DA6E264E}"/>
    <dgm:cxn modelId="{463AC148-4D63-4B22-A6DE-A79C433150ED}" srcId="{CF308C13-F0BD-4BAD-B6FD-544E47C4C274}" destId="{D28BA836-6DA4-4C56-9E3D-19E457A74D38}" srcOrd="0" destOrd="0" parTransId="{DFFD751F-60D6-4095-9358-74F6F2CC898D}" sibTransId="{14324F28-9C90-4878-9103-64C7043134C6}"/>
    <dgm:cxn modelId="{4545C34A-27B6-4309-937B-37F9EB716A89}" type="presOf" srcId="{8B851EC0-463F-4621-9720-A4606E8F2396}" destId="{2EF10762-C241-4C5F-B935-D44E171BB64F}" srcOrd="0" destOrd="2" presId="urn:microsoft.com/office/officeart/2005/8/layout/hList1"/>
    <dgm:cxn modelId="{EFFC686D-A60D-416C-AB57-1B5054A74FC8}" srcId="{76B927ED-E764-4445-9BE6-69ACC7218F80}" destId="{FB1C54D7-2BB9-4C62-8F07-FBBB5B30EC94}" srcOrd="2" destOrd="0" parTransId="{6CBBB648-2CF3-4840-8EF2-6D558D8D91FA}" sibTransId="{D8DDFE1C-EE49-4DD8-A27F-AB7A73B6021C}"/>
    <dgm:cxn modelId="{45C6526E-D646-475A-9C7E-4F1CCDDBE257}" srcId="{D28BA836-6DA4-4C56-9E3D-19E457A74D38}" destId="{D811ABA4-F784-4302-A458-878DFB26BA15}" srcOrd="0" destOrd="0" parTransId="{DABE5AE0-6D45-447E-BFBF-F5E49B464FA0}" sibTransId="{9049AFBD-0461-4ED9-8198-A8796F278034}"/>
    <dgm:cxn modelId="{33F9D94F-893B-49CF-941B-40CF99CFEDB7}" srcId="{C884C354-B19F-4B6E-8912-34924B06787E}" destId="{217B4A50-815A-48EB-BF54-D988A213970C}" srcOrd="1" destOrd="0" parTransId="{5596591E-A80E-4C40-8269-EC85E12C448F}" sibTransId="{8C6C3249-4950-40FC-8393-22CA01129F88}"/>
    <dgm:cxn modelId="{8BDDA251-60A1-4AC7-9894-F406A0CFC6CB}" type="presOf" srcId="{6F681E18-3088-463D-AACB-46822F496C7E}" destId="{1C21FF0A-5E0D-450F-A19F-1AB0A61C0F86}" srcOrd="0" destOrd="1" presId="urn:microsoft.com/office/officeart/2005/8/layout/hList1"/>
    <dgm:cxn modelId="{6846A272-1E6B-4E78-9600-8015C64E78B5}" srcId="{CF308C13-F0BD-4BAD-B6FD-544E47C4C274}" destId="{C884C354-B19F-4B6E-8912-34924B06787E}" srcOrd="2" destOrd="0" parTransId="{0463E056-24F9-4082-8E97-7D73A8E11D3B}" sibTransId="{1EE3926B-8471-448F-881A-101E3DF7C2B9}"/>
    <dgm:cxn modelId="{13458A75-4171-495C-851A-CD0D1501B02E}" type="presOf" srcId="{CF308C13-F0BD-4BAD-B6FD-544E47C4C274}" destId="{434B5B30-11FB-4927-AC21-4D9E9E65EAC1}" srcOrd="0" destOrd="0" presId="urn:microsoft.com/office/officeart/2005/8/layout/hList1"/>
    <dgm:cxn modelId="{40EA5F78-AFAF-462B-8D11-07D63B6356A2}" srcId="{C884C354-B19F-4B6E-8912-34924B06787E}" destId="{8B851EC0-463F-4621-9720-A4606E8F2396}" srcOrd="2" destOrd="0" parTransId="{73519AA1-0741-42AE-BE23-20F40779EF78}" sibTransId="{3E730645-403B-41DF-82C2-F73DCDDE0E56}"/>
    <dgm:cxn modelId="{EE07217E-6E7C-48E2-9890-C9D40E84BCB6}" type="presOf" srcId="{A086EBDF-F366-4570-BDBD-265D15A01D45}" destId="{2EF10762-C241-4C5F-B935-D44E171BB64F}" srcOrd="0" destOrd="0" presId="urn:microsoft.com/office/officeart/2005/8/layout/hList1"/>
    <dgm:cxn modelId="{CCD4DD80-0AC3-4CF1-A1EE-4835F098CF94}" type="presOf" srcId="{FB1C54D7-2BB9-4C62-8F07-FBBB5B30EC94}" destId="{1C21FF0A-5E0D-450F-A19F-1AB0A61C0F86}" srcOrd="0" destOrd="2" presId="urn:microsoft.com/office/officeart/2005/8/layout/hList1"/>
    <dgm:cxn modelId="{056A758A-F520-4B8D-B29E-482FA4A28219}" srcId="{D28BA836-6DA4-4C56-9E3D-19E457A74D38}" destId="{34691F44-3731-41F4-A419-F85F7AD1CA83}" srcOrd="2" destOrd="0" parTransId="{C277040C-9003-4BC2-A4D9-E1F8F001B0D3}" sibTransId="{8A556734-2674-4B45-BCB9-A9301015B4D5}"/>
    <dgm:cxn modelId="{AD6EDBC1-DC45-470E-8AEB-4B7931E07C7F}" srcId="{76B927ED-E764-4445-9BE6-69ACC7218F80}" destId="{6D0C347D-7E4B-4AE9-9117-F1927F84C76D}" srcOrd="0" destOrd="0" parTransId="{EF17F0E5-1F96-46ED-A865-05FD3DE8779B}" sibTransId="{A3B97D44-C1E8-4CC7-8ABC-CC99F4F4E5EC}"/>
    <dgm:cxn modelId="{986DA2DA-68FB-4A0C-B15A-97CE82083AFD}" srcId="{76B927ED-E764-4445-9BE6-69ACC7218F80}" destId="{6F681E18-3088-463D-AACB-46822F496C7E}" srcOrd="1" destOrd="0" parTransId="{D4812C3B-536B-4FA5-9984-2BE268C5C721}" sibTransId="{437E29B2-AFAC-411F-B697-8FB77535CD61}"/>
    <dgm:cxn modelId="{FEDE28E6-C6EC-4512-9539-2BBEE316E9AB}" srcId="{CF308C13-F0BD-4BAD-B6FD-544E47C4C274}" destId="{76B927ED-E764-4445-9BE6-69ACC7218F80}" srcOrd="1" destOrd="0" parTransId="{A238E076-C400-4F1D-8B67-B174D9A38033}" sibTransId="{02C060EB-63BC-4DAF-8F41-923BC7D2949C}"/>
    <dgm:cxn modelId="{705AA2E9-7C9E-4D63-A7FC-0DDD2005763F}" type="presOf" srcId="{76B927ED-E764-4445-9BE6-69ACC7218F80}" destId="{B3114F38-B1E3-4F2B-8789-B84DFE781E13}" srcOrd="0" destOrd="0" presId="urn:microsoft.com/office/officeart/2005/8/layout/hList1"/>
    <dgm:cxn modelId="{01BA95EF-8BBB-4CE4-A797-72E4C413BA0F}" type="presOf" srcId="{D28BA836-6DA4-4C56-9E3D-19E457A74D38}" destId="{50CD77F8-D7F1-437D-A781-DFA8856C1B9A}" srcOrd="0" destOrd="0" presId="urn:microsoft.com/office/officeart/2005/8/layout/hList1"/>
    <dgm:cxn modelId="{6293D4F3-7A62-4567-B045-B9DA7DF96F6B}" type="presOf" srcId="{217B4A50-815A-48EB-BF54-D988A213970C}" destId="{2EF10762-C241-4C5F-B935-D44E171BB64F}" srcOrd="0" destOrd="1" presId="urn:microsoft.com/office/officeart/2005/8/layout/hList1"/>
    <dgm:cxn modelId="{824E47F8-54B7-402E-8288-D14A13915FCF}" type="presOf" srcId="{C884C354-B19F-4B6E-8912-34924B06787E}" destId="{BD23E727-5233-4D05-9CE7-C1B33D8B26A9}" srcOrd="0" destOrd="0" presId="urn:microsoft.com/office/officeart/2005/8/layout/hList1"/>
    <dgm:cxn modelId="{52F74BFF-23AC-416D-ADAA-EF879D46FCEC}" srcId="{D28BA836-6DA4-4C56-9E3D-19E457A74D38}" destId="{0ABAFCF8-5C9F-4E3F-B97C-49D3E8301EE3}" srcOrd="1" destOrd="0" parTransId="{89AA42E9-3F06-43FD-A6EF-550446897A48}" sibTransId="{9AEFD596-4DF8-4B03-B091-D45E41018807}"/>
    <dgm:cxn modelId="{A8037583-44FD-45EA-A6CE-C1AFDF1D5C4C}" type="presParOf" srcId="{434B5B30-11FB-4927-AC21-4D9E9E65EAC1}" destId="{ACD008AA-2067-445A-9FC8-8CC2DD119D71}" srcOrd="0" destOrd="0" presId="urn:microsoft.com/office/officeart/2005/8/layout/hList1"/>
    <dgm:cxn modelId="{65DF77BF-1AAA-4920-A538-418AFB2BB482}" type="presParOf" srcId="{ACD008AA-2067-445A-9FC8-8CC2DD119D71}" destId="{50CD77F8-D7F1-437D-A781-DFA8856C1B9A}" srcOrd="0" destOrd="0" presId="urn:microsoft.com/office/officeart/2005/8/layout/hList1"/>
    <dgm:cxn modelId="{AD66D55B-A632-4C62-8EF5-02064AE0F79F}" type="presParOf" srcId="{ACD008AA-2067-445A-9FC8-8CC2DD119D71}" destId="{79331623-0067-49F4-8955-A7BA944ED009}" srcOrd="1" destOrd="0" presId="urn:microsoft.com/office/officeart/2005/8/layout/hList1"/>
    <dgm:cxn modelId="{D1558DB4-DED9-4CAA-AF18-43E4AE0E991E}" type="presParOf" srcId="{434B5B30-11FB-4927-AC21-4D9E9E65EAC1}" destId="{034FEBFA-6EB1-4FD7-90A6-E84A5A316889}" srcOrd="1" destOrd="0" presId="urn:microsoft.com/office/officeart/2005/8/layout/hList1"/>
    <dgm:cxn modelId="{03CAB818-9645-4D5E-BAE6-1B259AB38B17}" type="presParOf" srcId="{434B5B30-11FB-4927-AC21-4D9E9E65EAC1}" destId="{74D43619-BB05-4998-AF0B-90326ADAD877}" srcOrd="2" destOrd="0" presId="urn:microsoft.com/office/officeart/2005/8/layout/hList1"/>
    <dgm:cxn modelId="{FD8AF6B1-3809-4596-B89D-D905E8B8B72E}" type="presParOf" srcId="{74D43619-BB05-4998-AF0B-90326ADAD877}" destId="{B3114F38-B1E3-4F2B-8789-B84DFE781E13}" srcOrd="0" destOrd="0" presId="urn:microsoft.com/office/officeart/2005/8/layout/hList1"/>
    <dgm:cxn modelId="{1E211943-550B-442F-8665-6869C4033BFD}" type="presParOf" srcId="{74D43619-BB05-4998-AF0B-90326ADAD877}" destId="{1C21FF0A-5E0D-450F-A19F-1AB0A61C0F86}" srcOrd="1" destOrd="0" presId="urn:microsoft.com/office/officeart/2005/8/layout/hList1"/>
    <dgm:cxn modelId="{7CE797A3-90E8-4F6D-916F-E9CF05F5F6EA}" type="presParOf" srcId="{434B5B30-11FB-4927-AC21-4D9E9E65EAC1}" destId="{7DA2D4C0-257D-4E01-98E1-C3AD2B8907FD}" srcOrd="3" destOrd="0" presId="urn:microsoft.com/office/officeart/2005/8/layout/hList1"/>
    <dgm:cxn modelId="{D0CDE359-607F-4FFA-A756-84AF1B94B8CD}" type="presParOf" srcId="{434B5B30-11FB-4927-AC21-4D9E9E65EAC1}" destId="{70A4E4DD-8AE6-4761-9C28-7EA01B396C9B}" srcOrd="4" destOrd="0" presId="urn:microsoft.com/office/officeart/2005/8/layout/hList1"/>
    <dgm:cxn modelId="{51E721CC-72A1-4366-A627-7CC091C69996}" type="presParOf" srcId="{70A4E4DD-8AE6-4761-9C28-7EA01B396C9B}" destId="{BD23E727-5233-4D05-9CE7-C1B33D8B26A9}" srcOrd="0" destOrd="0" presId="urn:microsoft.com/office/officeart/2005/8/layout/hList1"/>
    <dgm:cxn modelId="{B3A613CF-4781-4153-B88D-9F22BED013FD}" type="presParOf" srcId="{70A4E4DD-8AE6-4761-9C28-7EA01B396C9B}" destId="{2EF10762-C241-4C5F-B935-D44E171BB64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78E68E-6C5C-4189-8AEC-75E63EA2FF9B}" type="doc">
      <dgm:prSet loTypeId="urn:microsoft.com/office/officeart/2005/8/layout/pList2" loCatId="list" qsTypeId="urn:microsoft.com/office/officeart/2005/8/quickstyle/simple1" qsCatId="simple" csTypeId="urn:microsoft.com/office/officeart/2005/8/colors/accent3_2" csCatId="accent3" phldr="1"/>
      <dgm:spPr/>
    </dgm:pt>
    <dgm:pt modelId="{A717929C-39EF-4289-AEFD-F0BD91EF459B}">
      <dgm:prSet phldrT="[Text]"/>
      <dgm:spPr/>
      <dgm:t>
        <a:bodyPr/>
        <a:lstStyle/>
        <a:p>
          <a:r>
            <a:rPr lang="en-US" b="1" dirty="0"/>
            <a:t>Villa Fairmont MHRC</a:t>
          </a:r>
        </a:p>
      </dgm:t>
    </dgm:pt>
    <dgm:pt modelId="{38D60EDB-54CA-4EF4-8DCD-97A20D8CB1CF}" type="parTrans" cxnId="{CE22440F-0C34-4572-B603-50230C588F83}">
      <dgm:prSet/>
      <dgm:spPr/>
      <dgm:t>
        <a:bodyPr/>
        <a:lstStyle/>
        <a:p>
          <a:endParaRPr lang="en-US"/>
        </a:p>
      </dgm:t>
    </dgm:pt>
    <dgm:pt modelId="{A7D61901-9082-4A75-A3DE-473954A59DCE}" type="sibTrans" cxnId="{CE22440F-0C34-4572-B603-50230C588F83}">
      <dgm:prSet/>
      <dgm:spPr/>
      <dgm:t>
        <a:bodyPr/>
        <a:lstStyle/>
        <a:p>
          <a:endParaRPr lang="en-US"/>
        </a:p>
      </dgm:t>
    </dgm:pt>
    <dgm:pt modelId="{3EF725CF-0EFF-4CC5-97E3-77D57A8F8A02}">
      <dgm:prSet phldrT="[Text]"/>
      <dgm:spPr/>
      <dgm:t>
        <a:bodyPr/>
        <a:lstStyle/>
        <a:p>
          <a:r>
            <a:rPr lang="en-US" b="1" dirty="0"/>
            <a:t>Stanislaus TRAC/TMRS</a:t>
          </a:r>
        </a:p>
      </dgm:t>
    </dgm:pt>
    <dgm:pt modelId="{C5EC6FF0-30EC-498C-A645-D3DB417ADE88}" type="parTrans" cxnId="{E55C2941-4E56-43D0-B1FB-938A17698157}">
      <dgm:prSet/>
      <dgm:spPr/>
      <dgm:t>
        <a:bodyPr/>
        <a:lstStyle/>
        <a:p>
          <a:endParaRPr lang="en-US"/>
        </a:p>
      </dgm:t>
    </dgm:pt>
    <dgm:pt modelId="{780BB31A-7FAE-4DE3-98C1-2C059E70EB44}" type="sibTrans" cxnId="{E55C2941-4E56-43D0-B1FB-938A17698157}">
      <dgm:prSet/>
      <dgm:spPr/>
      <dgm:t>
        <a:bodyPr/>
        <a:lstStyle/>
        <a:p>
          <a:endParaRPr lang="en-US"/>
        </a:p>
      </dgm:t>
    </dgm:pt>
    <dgm:pt modelId="{89561579-A55C-4002-B3A7-9EF31F1C483C}">
      <dgm:prSet phldrT="[Text]"/>
      <dgm:spPr/>
      <dgm:t>
        <a:bodyPr/>
        <a:lstStyle/>
        <a:p>
          <a:r>
            <a:rPr lang="en-US" b="1" dirty="0"/>
            <a:t>Santa Cruz PHF &amp; CSU</a:t>
          </a:r>
        </a:p>
      </dgm:t>
    </dgm:pt>
    <dgm:pt modelId="{10E377D3-7598-4859-9702-405510315F51}" type="parTrans" cxnId="{56E0BDE8-22FD-4F55-8906-5E1EAE50E46A}">
      <dgm:prSet/>
      <dgm:spPr/>
      <dgm:t>
        <a:bodyPr/>
        <a:lstStyle/>
        <a:p>
          <a:endParaRPr lang="en-US"/>
        </a:p>
      </dgm:t>
    </dgm:pt>
    <dgm:pt modelId="{7902B3B7-96EA-417B-9FFF-157F5EB5A8E5}" type="sibTrans" cxnId="{56E0BDE8-22FD-4F55-8906-5E1EAE50E46A}">
      <dgm:prSet/>
      <dgm:spPr/>
      <dgm:t>
        <a:bodyPr/>
        <a:lstStyle/>
        <a:p>
          <a:endParaRPr lang="en-US"/>
        </a:p>
      </dgm:t>
    </dgm:pt>
    <dgm:pt modelId="{D0D9C13F-A0E7-45AE-B1CD-E71F1DD403A2}">
      <dgm:prSet/>
      <dgm:spPr/>
      <dgm:t>
        <a:bodyPr/>
        <a:lstStyle/>
        <a:p>
          <a:r>
            <a:rPr lang="en-US" dirty="0"/>
            <a:t>Alameda County (Sponsor) + Multiple Other Counties (Purchase beds)</a:t>
          </a:r>
        </a:p>
      </dgm:t>
    </dgm:pt>
    <dgm:pt modelId="{521CA3F6-E342-4732-9EF4-671FD31923FE}" type="parTrans" cxnId="{5CB32B65-A6F3-4E3B-8556-A2BA56A5D6E5}">
      <dgm:prSet/>
      <dgm:spPr/>
      <dgm:t>
        <a:bodyPr/>
        <a:lstStyle/>
        <a:p>
          <a:endParaRPr lang="en-US"/>
        </a:p>
      </dgm:t>
    </dgm:pt>
    <dgm:pt modelId="{55AF0831-1F0D-4657-92D3-A5C3509DB1D9}" type="sibTrans" cxnId="{5CB32B65-A6F3-4E3B-8556-A2BA56A5D6E5}">
      <dgm:prSet/>
      <dgm:spPr/>
      <dgm:t>
        <a:bodyPr/>
        <a:lstStyle/>
        <a:p>
          <a:endParaRPr lang="en-US"/>
        </a:p>
      </dgm:t>
    </dgm:pt>
    <dgm:pt modelId="{482ACDCE-14A6-4BE6-89D0-CEBBA69587E6}">
      <dgm:prSet/>
      <dgm:spPr/>
      <dgm:t>
        <a:bodyPr/>
        <a:lstStyle/>
        <a:p>
          <a:r>
            <a:rPr lang="en-US" dirty="0"/>
            <a:t>Stanislaus County</a:t>
          </a:r>
        </a:p>
      </dgm:t>
    </dgm:pt>
    <dgm:pt modelId="{E06C1FDC-AC15-4C41-BE41-7392B70A3A80}" type="parTrans" cxnId="{48070BD2-022A-4DC6-B513-DA2691825EDE}">
      <dgm:prSet/>
      <dgm:spPr/>
      <dgm:t>
        <a:bodyPr/>
        <a:lstStyle/>
        <a:p>
          <a:endParaRPr lang="en-US"/>
        </a:p>
      </dgm:t>
    </dgm:pt>
    <dgm:pt modelId="{4B2FF05D-3384-49DC-BB16-D89659E2CD90}" type="sibTrans" cxnId="{48070BD2-022A-4DC6-B513-DA2691825EDE}">
      <dgm:prSet/>
      <dgm:spPr/>
      <dgm:t>
        <a:bodyPr/>
        <a:lstStyle/>
        <a:p>
          <a:endParaRPr lang="en-US"/>
        </a:p>
      </dgm:t>
    </dgm:pt>
    <dgm:pt modelId="{61FA13D4-C0A0-4CC6-A627-0D7A9B573423}">
      <dgm:prSet/>
      <dgm:spPr/>
      <dgm:t>
        <a:bodyPr/>
        <a:lstStyle/>
        <a:p>
          <a:r>
            <a:rPr lang="en-US" dirty="0"/>
            <a:t>Co-located with County programs</a:t>
          </a:r>
        </a:p>
      </dgm:t>
    </dgm:pt>
    <dgm:pt modelId="{0012C288-F4F3-4D74-A5C9-C61DAD5ADD63}" type="parTrans" cxnId="{ED1D49BA-35E2-46BA-A566-C7E801C13A7C}">
      <dgm:prSet/>
      <dgm:spPr/>
      <dgm:t>
        <a:bodyPr/>
        <a:lstStyle/>
        <a:p>
          <a:endParaRPr lang="en-US"/>
        </a:p>
      </dgm:t>
    </dgm:pt>
    <dgm:pt modelId="{62B9C081-82AA-433A-AEA0-BD22DB28EC13}" type="sibTrans" cxnId="{ED1D49BA-35E2-46BA-A566-C7E801C13A7C}">
      <dgm:prSet/>
      <dgm:spPr/>
      <dgm:t>
        <a:bodyPr/>
        <a:lstStyle/>
        <a:p>
          <a:endParaRPr lang="en-US"/>
        </a:p>
      </dgm:t>
    </dgm:pt>
    <dgm:pt modelId="{D5B9B16A-E586-4BE5-860C-D4D84D73156A}">
      <dgm:prSet/>
      <dgm:spPr/>
      <dgm:t>
        <a:bodyPr/>
        <a:lstStyle/>
        <a:p>
          <a:r>
            <a:rPr lang="en-US" dirty="0"/>
            <a:t>Santa Cruz County</a:t>
          </a:r>
        </a:p>
      </dgm:t>
    </dgm:pt>
    <dgm:pt modelId="{1B7B615D-3E53-4583-A9E8-BEAC8A715CE4}" type="parTrans" cxnId="{1D328E9A-78E5-41A1-9907-F3372FFC0A26}">
      <dgm:prSet/>
      <dgm:spPr/>
      <dgm:t>
        <a:bodyPr/>
        <a:lstStyle/>
        <a:p>
          <a:endParaRPr lang="en-US"/>
        </a:p>
      </dgm:t>
    </dgm:pt>
    <dgm:pt modelId="{9BE06DCD-7142-40AF-B808-3748CDAC5A09}" type="sibTrans" cxnId="{1D328E9A-78E5-41A1-9907-F3372FFC0A26}">
      <dgm:prSet/>
      <dgm:spPr/>
      <dgm:t>
        <a:bodyPr/>
        <a:lstStyle/>
        <a:p>
          <a:endParaRPr lang="en-US"/>
        </a:p>
      </dgm:t>
    </dgm:pt>
    <dgm:pt modelId="{E3627315-9F76-4236-8BA2-FD412502A50B}">
      <dgm:prSet/>
      <dgm:spPr/>
      <dgm:t>
        <a:bodyPr/>
        <a:lstStyle/>
        <a:p>
          <a:r>
            <a:rPr lang="en-US" dirty="0"/>
            <a:t>Co-located acute and crisis facilities</a:t>
          </a:r>
        </a:p>
      </dgm:t>
    </dgm:pt>
    <dgm:pt modelId="{6957B1AA-B157-4553-BF3A-402C5A02C5FF}" type="parTrans" cxnId="{55D2F9F1-EA87-41A0-BAA1-AAE1EE6CE0FC}">
      <dgm:prSet/>
      <dgm:spPr/>
      <dgm:t>
        <a:bodyPr/>
        <a:lstStyle/>
        <a:p>
          <a:endParaRPr lang="en-US"/>
        </a:p>
      </dgm:t>
    </dgm:pt>
    <dgm:pt modelId="{E2AC8D1E-47D4-4321-A21A-7B81FC522BB4}" type="sibTrans" cxnId="{55D2F9F1-EA87-41A0-BAA1-AAE1EE6CE0FC}">
      <dgm:prSet/>
      <dgm:spPr/>
      <dgm:t>
        <a:bodyPr/>
        <a:lstStyle/>
        <a:p>
          <a:endParaRPr lang="en-US"/>
        </a:p>
      </dgm:t>
    </dgm:pt>
    <dgm:pt modelId="{276F7306-3442-4B6F-B990-589ED4F4792D}">
      <dgm:prSet/>
      <dgm:spPr/>
      <dgm:t>
        <a:bodyPr/>
        <a:lstStyle/>
        <a:p>
          <a:r>
            <a:rPr lang="en-US" dirty="0"/>
            <a:t>Array of Telecare programs within single location to meet multiple care types and levels of need; expanded scope and scale over time </a:t>
          </a:r>
        </a:p>
      </dgm:t>
    </dgm:pt>
    <dgm:pt modelId="{5D1FFB4D-24F3-4852-9AC4-079C19CD7160}" type="parTrans" cxnId="{00C6A5D6-B9FC-4603-9F82-61D4B0B012D4}">
      <dgm:prSet/>
      <dgm:spPr/>
      <dgm:t>
        <a:bodyPr/>
        <a:lstStyle/>
        <a:p>
          <a:endParaRPr lang="en-US"/>
        </a:p>
      </dgm:t>
    </dgm:pt>
    <dgm:pt modelId="{8936F404-0FEB-4C11-811E-BF532EBF4C90}" type="sibTrans" cxnId="{00C6A5D6-B9FC-4603-9F82-61D4B0B012D4}">
      <dgm:prSet/>
      <dgm:spPr/>
      <dgm:t>
        <a:bodyPr/>
        <a:lstStyle/>
        <a:p>
          <a:endParaRPr lang="en-US"/>
        </a:p>
      </dgm:t>
    </dgm:pt>
    <dgm:pt modelId="{775D60EB-95E4-4792-BD4C-05248396CD41}">
      <dgm:prSet/>
      <dgm:spPr/>
      <dgm:t>
        <a:bodyPr/>
        <a:lstStyle/>
        <a:p>
          <a:r>
            <a:rPr lang="en-US" dirty="0"/>
            <a:t>Existing County building</a:t>
          </a:r>
        </a:p>
      </dgm:t>
    </dgm:pt>
    <dgm:pt modelId="{2F9FE2C2-1F4B-463D-8097-51EC1E3C4A9F}" type="parTrans" cxnId="{3938C866-EA54-45E4-8C33-6903A67A8298}">
      <dgm:prSet/>
      <dgm:spPr/>
      <dgm:t>
        <a:bodyPr/>
        <a:lstStyle/>
        <a:p>
          <a:endParaRPr lang="en-US"/>
        </a:p>
      </dgm:t>
    </dgm:pt>
    <dgm:pt modelId="{897203FE-7B14-4435-96B1-BB943E47D1F3}" type="sibTrans" cxnId="{3938C866-EA54-45E4-8C33-6903A67A8298}">
      <dgm:prSet/>
      <dgm:spPr/>
      <dgm:t>
        <a:bodyPr/>
        <a:lstStyle/>
        <a:p>
          <a:endParaRPr lang="en-US"/>
        </a:p>
      </dgm:t>
    </dgm:pt>
    <dgm:pt modelId="{B6604101-5959-475E-9FCF-0AD0B933A141}">
      <dgm:prSet/>
      <dgm:spPr/>
      <dgm:t>
        <a:bodyPr/>
        <a:lstStyle/>
        <a:p>
          <a:r>
            <a:rPr lang="en-US" dirty="0"/>
            <a:t>Existing County building</a:t>
          </a:r>
        </a:p>
      </dgm:t>
    </dgm:pt>
    <dgm:pt modelId="{E1F104AE-F361-4A25-BB5F-25FD53F61172}" type="parTrans" cxnId="{0012C292-F0A6-4D1E-9F31-F7D8BD4F31EF}">
      <dgm:prSet/>
      <dgm:spPr/>
      <dgm:t>
        <a:bodyPr/>
        <a:lstStyle/>
        <a:p>
          <a:endParaRPr lang="en-US"/>
        </a:p>
      </dgm:t>
    </dgm:pt>
    <dgm:pt modelId="{3A98E50D-F8BD-43B8-860F-A10D9729D25B}" type="sibTrans" cxnId="{0012C292-F0A6-4D1E-9F31-F7D8BD4F31EF}">
      <dgm:prSet/>
      <dgm:spPr/>
      <dgm:t>
        <a:bodyPr/>
        <a:lstStyle/>
        <a:p>
          <a:endParaRPr lang="en-US"/>
        </a:p>
      </dgm:t>
    </dgm:pt>
    <dgm:pt modelId="{82F6F980-8138-4CBF-8138-339FAAFD0C4A}">
      <dgm:prSet/>
      <dgm:spPr/>
      <dgm:t>
        <a:bodyPr/>
        <a:lstStyle/>
        <a:p>
          <a:r>
            <a:rPr lang="en-US" dirty="0"/>
            <a:t>New construction, Telecare providing design expertise</a:t>
          </a:r>
        </a:p>
      </dgm:t>
    </dgm:pt>
    <dgm:pt modelId="{46FA3CD4-7BD3-4CC2-A8F3-836752EC2C13}" type="parTrans" cxnId="{1D9A3ABC-1026-4CE9-9343-864071180E14}">
      <dgm:prSet/>
      <dgm:spPr/>
      <dgm:t>
        <a:bodyPr/>
        <a:lstStyle/>
        <a:p>
          <a:endParaRPr lang="en-US"/>
        </a:p>
      </dgm:t>
    </dgm:pt>
    <dgm:pt modelId="{212C17F7-CBCE-4BA3-9FF2-881CCDD71D67}" type="sibTrans" cxnId="{1D9A3ABC-1026-4CE9-9343-864071180E14}">
      <dgm:prSet/>
      <dgm:spPr/>
      <dgm:t>
        <a:bodyPr/>
        <a:lstStyle/>
        <a:p>
          <a:endParaRPr lang="en-US"/>
        </a:p>
      </dgm:t>
    </dgm:pt>
    <dgm:pt modelId="{4EB75805-3006-4CBE-8159-9E727039BA3A}">
      <dgm:prSet/>
      <dgm:spPr/>
      <dgm:t>
        <a:bodyPr/>
        <a:lstStyle/>
        <a:p>
          <a:endParaRPr lang="en-US" dirty="0"/>
        </a:p>
      </dgm:t>
    </dgm:pt>
    <dgm:pt modelId="{307A0628-BFCC-423C-AC2B-ED7E1C2B7DE0}" type="parTrans" cxnId="{DC1239A2-8065-45CF-9721-32F58334FA36}">
      <dgm:prSet/>
      <dgm:spPr/>
      <dgm:t>
        <a:bodyPr/>
        <a:lstStyle/>
        <a:p>
          <a:endParaRPr lang="en-US"/>
        </a:p>
      </dgm:t>
    </dgm:pt>
    <dgm:pt modelId="{297445EC-B012-4A4C-BFDF-89C3B1C0C5C8}" type="sibTrans" cxnId="{DC1239A2-8065-45CF-9721-32F58334FA36}">
      <dgm:prSet/>
      <dgm:spPr/>
      <dgm:t>
        <a:bodyPr/>
        <a:lstStyle/>
        <a:p>
          <a:endParaRPr lang="en-US"/>
        </a:p>
      </dgm:t>
    </dgm:pt>
    <dgm:pt modelId="{6F80437A-939D-44CA-B3E5-443097B4D360}">
      <dgm:prSet/>
      <dgm:spPr/>
      <dgm:t>
        <a:bodyPr/>
        <a:lstStyle/>
        <a:p>
          <a:r>
            <a:rPr lang="en-US" dirty="0"/>
            <a:t>Designed with healing environment objective, emphasizing safety, clinical efficiency</a:t>
          </a:r>
        </a:p>
      </dgm:t>
    </dgm:pt>
    <dgm:pt modelId="{99661ADE-3958-4E40-922C-73ED44911205}" type="parTrans" cxnId="{18519910-356E-4D2C-AF70-F5C0F75CC554}">
      <dgm:prSet/>
      <dgm:spPr/>
      <dgm:t>
        <a:bodyPr/>
        <a:lstStyle/>
        <a:p>
          <a:endParaRPr lang="en-US"/>
        </a:p>
      </dgm:t>
    </dgm:pt>
    <dgm:pt modelId="{50B8C481-9964-4C17-A1D6-C05F424072B0}" type="sibTrans" cxnId="{18519910-356E-4D2C-AF70-F5C0F75CC554}">
      <dgm:prSet/>
      <dgm:spPr/>
      <dgm:t>
        <a:bodyPr/>
        <a:lstStyle/>
        <a:p>
          <a:endParaRPr lang="en-US"/>
        </a:p>
      </dgm:t>
    </dgm:pt>
    <dgm:pt modelId="{E5A247EB-7723-424F-B670-B87E9CFA2ECC}">
      <dgm:prSet/>
      <dgm:spPr/>
      <dgm:t>
        <a:bodyPr/>
        <a:lstStyle/>
        <a:p>
          <a:r>
            <a:rPr lang="en-US" dirty="0"/>
            <a:t>Redesigned multiple times since 1981</a:t>
          </a:r>
        </a:p>
      </dgm:t>
    </dgm:pt>
    <dgm:pt modelId="{4333B8DC-E482-4A3F-B05D-574C7586987F}" type="parTrans" cxnId="{0C3D0CA3-8BB5-4899-AE87-606045BDFECD}">
      <dgm:prSet/>
      <dgm:spPr/>
    </dgm:pt>
    <dgm:pt modelId="{7A32CD60-F938-4514-987E-324760D58D28}" type="sibTrans" cxnId="{0C3D0CA3-8BB5-4899-AE87-606045BDFECD}">
      <dgm:prSet/>
      <dgm:spPr/>
    </dgm:pt>
    <dgm:pt modelId="{C20814FD-913F-4414-B00C-8DABA2F5419D}">
      <dgm:prSet/>
      <dgm:spPr/>
      <dgm:t>
        <a:bodyPr/>
        <a:lstStyle/>
        <a:p>
          <a:r>
            <a:rPr lang="en-US" dirty="0"/>
            <a:t>Sub-acute for mid-length inpatient supports (90-120 days), but flex unit  carved out over recent years to meet shorter and longer term  needs of complex clients</a:t>
          </a:r>
        </a:p>
      </dgm:t>
    </dgm:pt>
    <dgm:pt modelId="{7BF47780-9AFC-474F-AC7A-6197D2BC1395}" type="parTrans" cxnId="{6AB47F8B-15B8-41B4-81E3-CB9AA47734BE}">
      <dgm:prSet/>
      <dgm:spPr/>
    </dgm:pt>
    <dgm:pt modelId="{33041DBE-E923-43A1-AE4B-FE14773E1044}" type="sibTrans" cxnId="{6AB47F8B-15B8-41B4-81E3-CB9AA47734BE}">
      <dgm:prSet/>
      <dgm:spPr/>
    </dgm:pt>
    <dgm:pt modelId="{0C8E7DBE-EB0F-4DCC-A6C1-982308BA8A78}" type="pres">
      <dgm:prSet presAssocID="{C178E68E-6C5C-4189-8AEC-75E63EA2FF9B}" presName="Name0" presStyleCnt="0">
        <dgm:presLayoutVars>
          <dgm:dir/>
          <dgm:resizeHandles val="exact"/>
        </dgm:presLayoutVars>
      </dgm:prSet>
      <dgm:spPr/>
    </dgm:pt>
    <dgm:pt modelId="{93E880D7-0BA7-4A01-BCB4-E46A751F618E}" type="pres">
      <dgm:prSet presAssocID="{C178E68E-6C5C-4189-8AEC-75E63EA2FF9B}" presName="bkgdShp" presStyleLbl="alignAccFollowNode1" presStyleIdx="0" presStyleCnt="1"/>
      <dgm:spPr/>
    </dgm:pt>
    <dgm:pt modelId="{E5055FBB-FCC0-40AC-B3B7-E29C48C627EC}" type="pres">
      <dgm:prSet presAssocID="{C178E68E-6C5C-4189-8AEC-75E63EA2FF9B}" presName="linComp" presStyleCnt="0"/>
      <dgm:spPr/>
    </dgm:pt>
    <dgm:pt modelId="{5530E1CA-ADA1-421C-AAE0-2C18F5773AE6}" type="pres">
      <dgm:prSet presAssocID="{A717929C-39EF-4289-AEFD-F0BD91EF459B}" presName="compNode" presStyleCnt="0"/>
      <dgm:spPr/>
    </dgm:pt>
    <dgm:pt modelId="{B802CD1C-2E0A-4EDC-A162-584171EEB22F}" type="pres">
      <dgm:prSet presAssocID="{A717929C-39EF-4289-AEFD-F0BD91EF459B}" presName="node" presStyleLbl="node1" presStyleIdx="0" presStyleCnt="3">
        <dgm:presLayoutVars>
          <dgm:bulletEnabled val="1"/>
        </dgm:presLayoutVars>
      </dgm:prSet>
      <dgm:spPr/>
    </dgm:pt>
    <dgm:pt modelId="{4336992C-D090-44B0-93FC-BE03E7CB60E2}" type="pres">
      <dgm:prSet presAssocID="{A717929C-39EF-4289-AEFD-F0BD91EF459B}" presName="invisiNode" presStyleLbl="node1" presStyleIdx="0" presStyleCnt="3"/>
      <dgm:spPr/>
    </dgm:pt>
    <dgm:pt modelId="{437147F6-6537-48C8-A543-250B997DD4D0}" type="pres">
      <dgm:prSet presAssocID="{A717929C-39EF-4289-AEFD-F0BD91EF459B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E9B75959-963C-4858-83D8-50A25EFB9A53}" type="pres">
      <dgm:prSet presAssocID="{A7D61901-9082-4A75-A3DE-473954A59DCE}" presName="sibTrans" presStyleLbl="sibTrans2D1" presStyleIdx="0" presStyleCnt="0"/>
      <dgm:spPr/>
    </dgm:pt>
    <dgm:pt modelId="{948DE8CF-9345-4D39-8F31-30DD2B82EFAA}" type="pres">
      <dgm:prSet presAssocID="{3EF725CF-0EFF-4CC5-97E3-77D57A8F8A02}" presName="compNode" presStyleCnt="0"/>
      <dgm:spPr/>
    </dgm:pt>
    <dgm:pt modelId="{C42CF6B2-A64F-4328-81FD-83473B49C772}" type="pres">
      <dgm:prSet presAssocID="{3EF725CF-0EFF-4CC5-97E3-77D57A8F8A02}" presName="node" presStyleLbl="node1" presStyleIdx="1" presStyleCnt="3">
        <dgm:presLayoutVars>
          <dgm:bulletEnabled val="1"/>
        </dgm:presLayoutVars>
      </dgm:prSet>
      <dgm:spPr/>
    </dgm:pt>
    <dgm:pt modelId="{19E4A11D-935A-465A-B675-8EB08CDC1FE4}" type="pres">
      <dgm:prSet presAssocID="{3EF725CF-0EFF-4CC5-97E3-77D57A8F8A02}" presName="invisiNode" presStyleLbl="node1" presStyleIdx="1" presStyleCnt="3"/>
      <dgm:spPr/>
    </dgm:pt>
    <dgm:pt modelId="{2EA532AD-7069-4B60-8420-9A065943E728}" type="pres">
      <dgm:prSet presAssocID="{3EF725CF-0EFF-4CC5-97E3-77D57A8F8A02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5AA1CBCE-AEE2-40EC-B78E-75AEA4F745CB}" type="pres">
      <dgm:prSet presAssocID="{780BB31A-7FAE-4DE3-98C1-2C059E70EB44}" presName="sibTrans" presStyleLbl="sibTrans2D1" presStyleIdx="0" presStyleCnt="0"/>
      <dgm:spPr/>
    </dgm:pt>
    <dgm:pt modelId="{8EC083CB-8C40-489B-B2CD-105FE76E5AAC}" type="pres">
      <dgm:prSet presAssocID="{89561579-A55C-4002-B3A7-9EF31F1C483C}" presName="compNode" presStyleCnt="0"/>
      <dgm:spPr/>
    </dgm:pt>
    <dgm:pt modelId="{45B47AFD-B1DA-4FBA-B2D7-FCA965CA0E51}" type="pres">
      <dgm:prSet presAssocID="{89561579-A55C-4002-B3A7-9EF31F1C483C}" presName="node" presStyleLbl="node1" presStyleIdx="2" presStyleCnt="3">
        <dgm:presLayoutVars>
          <dgm:bulletEnabled val="1"/>
        </dgm:presLayoutVars>
      </dgm:prSet>
      <dgm:spPr/>
    </dgm:pt>
    <dgm:pt modelId="{10979992-8932-4672-AE28-1D934214A71C}" type="pres">
      <dgm:prSet presAssocID="{89561579-A55C-4002-B3A7-9EF31F1C483C}" presName="invisiNode" presStyleLbl="node1" presStyleIdx="2" presStyleCnt="3"/>
      <dgm:spPr/>
    </dgm:pt>
    <dgm:pt modelId="{C0F23ADC-BE3D-47AA-AA7A-6C68CC122712}" type="pres">
      <dgm:prSet presAssocID="{89561579-A55C-4002-B3A7-9EF31F1C483C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</dgm:ptLst>
  <dgm:cxnLst>
    <dgm:cxn modelId="{E95B6907-30F7-4859-9F8C-68E4FD0F2B7B}" type="presOf" srcId="{780BB31A-7FAE-4DE3-98C1-2C059E70EB44}" destId="{5AA1CBCE-AEE2-40EC-B78E-75AEA4F745CB}" srcOrd="0" destOrd="0" presId="urn:microsoft.com/office/officeart/2005/8/layout/pList2"/>
    <dgm:cxn modelId="{4744510B-0AB3-4096-82B5-B1C249E589E1}" type="presOf" srcId="{89561579-A55C-4002-B3A7-9EF31F1C483C}" destId="{45B47AFD-B1DA-4FBA-B2D7-FCA965CA0E51}" srcOrd="0" destOrd="0" presId="urn:microsoft.com/office/officeart/2005/8/layout/pList2"/>
    <dgm:cxn modelId="{CE22440F-0C34-4572-B603-50230C588F83}" srcId="{C178E68E-6C5C-4189-8AEC-75E63EA2FF9B}" destId="{A717929C-39EF-4289-AEFD-F0BD91EF459B}" srcOrd="0" destOrd="0" parTransId="{38D60EDB-54CA-4EF4-8DCD-97A20D8CB1CF}" sibTransId="{A7D61901-9082-4A75-A3DE-473954A59DCE}"/>
    <dgm:cxn modelId="{18519910-356E-4D2C-AF70-F5C0F75CC554}" srcId="{89561579-A55C-4002-B3A7-9EF31F1C483C}" destId="{6F80437A-939D-44CA-B3E5-443097B4D360}" srcOrd="3" destOrd="0" parTransId="{99661ADE-3958-4E40-922C-73ED44911205}" sibTransId="{50B8C481-9964-4C17-A1D6-C05F424072B0}"/>
    <dgm:cxn modelId="{509FCF29-C6D3-4811-8FD4-21B869FC9AF3}" type="presOf" srcId="{D0D9C13F-A0E7-45AE-B1CD-E71F1DD403A2}" destId="{B802CD1C-2E0A-4EDC-A162-584171EEB22F}" srcOrd="0" destOrd="1" presId="urn:microsoft.com/office/officeart/2005/8/layout/pList2"/>
    <dgm:cxn modelId="{E55C2941-4E56-43D0-B1FB-938A17698157}" srcId="{C178E68E-6C5C-4189-8AEC-75E63EA2FF9B}" destId="{3EF725CF-0EFF-4CC5-97E3-77D57A8F8A02}" srcOrd="1" destOrd="0" parTransId="{C5EC6FF0-30EC-498C-A645-D3DB417ADE88}" sibTransId="{780BB31A-7FAE-4DE3-98C1-2C059E70EB44}"/>
    <dgm:cxn modelId="{15849162-1E46-4370-91A5-6129A46902D7}" type="presOf" srcId="{B6604101-5959-475E-9FCF-0AD0B933A141}" destId="{C42CF6B2-A64F-4328-81FD-83473B49C772}" srcOrd="0" destOrd="2" presId="urn:microsoft.com/office/officeart/2005/8/layout/pList2"/>
    <dgm:cxn modelId="{5CB32B65-A6F3-4E3B-8556-A2BA56A5D6E5}" srcId="{A717929C-39EF-4289-AEFD-F0BD91EF459B}" destId="{D0D9C13F-A0E7-45AE-B1CD-E71F1DD403A2}" srcOrd="0" destOrd="0" parTransId="{521CA3F6-E342-4732-9EF4-671FD31923FE}" sibTransId="{55AF0831-1F0D-4657-92D3-A5C3509DB1D9}"/>
    <dgm:cxn modelId="{3938C866-EA54-45E4-8C33-6903A67A8298}" srcId="{A717929C-39EF-4289-AEFD-F0BD91EF459B}" destId="{775D60EB-95E4-4792-BD4C-05248396CD41}" srcOrd="1" destOrd="0" parTransId="{2F9FE2C2-1F4B-463D-8097-51EC1E3C4A9F}" sibTransId="{897203FE-7B14-4435-96B1-BB943E47D1F3}"/>
    <dgm:cxn modelId="{19E2664C-CD22-4849-BEA2-C9630C5A7332}" type="presOf" srcId="{775D60EB-95E4-4792-BD4C-05248396CD41}" destId="{B802CD1C-2E0A-4EDC-A162-584171EEB22F}" srcOrd="0" destOrd="2" presId="urn:microsoft.com/office/officeart/2005/8/layout/pList2"/>
    <dgm:cxn modelId="{714D8F76-1D9C-4864-9BD9-B40E6FB54C29}" type="presOf" srcId="{A717929C-39EF-4289-AEFD-F0BD91EF459B}" destId="{B802CD1C-2E0A-4EDC-A162-584171EEB22F}" srcOrd="0" destOrd="0" presId="urn:microsoft.com/office/officeart/2005/8/layout/pList2"/>
    <dgm:cxn modelId="{C1FA4F80-43B7-4CEC-ADE0-876DA09CDDF1}" type="presOf" srcId="{A7D61901-9082-4A75-A3DE-473954A59DCE}" destId="{E9B75959-963C-4858-83D8-50A25EFB9A53}" srcOrd="0" destOrd="0" presId="urn:microsoft.com/office/officeart/2005/8/layout/pList2"/>
    <dgm:cxn modelId="{6AB47F8B-15B8-41B4-81E3-CB9AA47734BE}" srcId="{A717929C-39EF-4289-AEFD-F0BD91EF459B}" destId="{C20814FD-913F-4414-B00C-8DABA2F5419D}" srcOrd="3" destOrd="0" parTransId="{7BF47780-9AFC-474F-AC7A-6197D2BC1395}" sibTransId="{33041DBE-E923-43A1-AE4B-FE14773E1044}"/>
    <dgm:cxn modelId="{0012C292-F0A6-4D1E-9F31-F7D8BD4F31EF}" srcId="{3EF725CF-0EFF-4CC5-97E3-77D57A8F8A02}" destId="{B6604101-5959-475E-9FCF-0AD0B933A141}" srcOrd="1" destOrd="0" parTransId="{E1F104AE-F361-4A25-BB5F-25FD53F61172}" sibTransId="{3A98E50D-F8BD-43B8-860F-A10D9729D25B}"/>
    <dgm:cxn modelId="{1D328E9A-78E5-41A1-9907-F3372FFC0A26}" srcId="{89561579-A55C-4002-B3A7-9EF31F1C483C}" destId="{D5B9B16A-E586-4BE5-860C-D4D84D73156A}" srcOrd="0" destOrd="0" parTransId="{1B7B615D-3E53-4583-A9E8-BEAC8A715CE4}" sibTransId="{9BE06DCD-7142-40AF-B808-3748CDAC5A09}"/>
    <dgm:cxn modelId="{8023DE9C-DC12-4745-A9AB-2CAB7F0C57AD}" type="presOf" srcId="{6F80437A-939D-44CA-B3E5-443097B4D360}" destId="{45B47AFD-B1DA-4FBA-B2D7-FCA965CA0E51}" srcOrd="0" destOrd="4" presId="urn:microsoft.com/office/officeart/2005/8/layout/pList2"/>
    <dgm:cxn modelId="{DC1239A2-8065-45CF-9721-32F58334FA36}" srcId="{89561579-A55C-4002-B3A7-9EF31F1C483C}" destId="{4EB75805-3006-4CBE-8159-9E727039BA3A}" srcOrd="4" destOrd="0" parTransId="{307A0628-BFCC-423C-AC2B-ED7E1C2B7DE0}" sibTransId="{297445EC-B012-4A4C-BFDF-89C3B1C0C5C8}"/>
    <dgm:cxn modelId="{6F09CBA2-A80A-4E77-8B5B-543B7F5F3E1B}" type="presOf" srcId="{482ACDCE-14A6-4BE6-89D0-CEBBA69587E6}" destId="{C42CF6B2-A64F-4328-81FD-83473B49C772}" srcOrd="0" destOrd="1" presId="urn:microsoft.com/office/officeart/2005/8/layout/pList2"/>
    <dgm:cxn modelId="{0C3D0CA3-8BB5-4899-AE87-606045BDFECD}" srcId="{A717929C-39EF-4289-AEFD-F0BD91EF459B}" destId="{E5A247EB-7723-424F-B670-B87E9CFA2ECC}" srcOrd="2" destOrd="0" parTransId="{4333B8DC-E482-4A3F-B05D-574C7586987F}" sibTransId="{7A32CD60-F938-4514-987E-324760D58D28}"/>
    <dgm:cxn modelId="{88A8EDA6-1B80-4C51-8726-6F44AD8816C4}" type="presOf" srcId="{82F6F980-8138-4CBF-8138-339FAAFD0C4A}" destId="{45B47AFD-B1DA-4FBA-B2D7-FCA965CA0E51}" srcOrd="0" destOrd="2" presId="urn:microsoft.com/office/officeart/2005/8/layout/pList2"/>
    <dgm:cxn modelId="{F71C48AE-A663-4D04-A6B4-BC6A56FF9740}" type="presOf" srcId="{E5A247EB-7723-424F-B670-B87E9CFA2ECC}" destId="{B802CD1C-2E0A-4EDC-A162-584171EEB22F}" srcOrd="0" destOrd="3" presId="urn:microsoft.com/office/officeart/2005/8/layout/pList2"/>
    <dgm:cxn modelId="{0D2F91B7-7383-4F8A-B2FE-079DDB828159}" type="presOf" srcId="{C20814FD-913F-4414-B00C-8DABA2F5419D}" destId="{B802CD1C-2E0A-4EDC-A162-584171EEB22F}" srcOrd="0" destOrd="4" presId="urn:microsoft.com/office/officeart/2005/8/layout/pList2"/>
    <dgm:cxn modelId="{8BAE70B8-256F-49F5-B67D-5E397F621ABC}" type="presOf" srcId="{C178E68E-6C5C-4189-8AEC-75E63EA2FF9B}" destId="{0C8E7DBE-EB0F-4DCC-A6C1-982308BA8A78}" srcOrd="0" destOrd="0" presId="urn:microsoft.com/office/officeart/2005/8/layout/pList2"/>
    <dgm:cxn modelId="{ED1D49BA-35E2-46BA-A566-C7E801C13A7C}" srcId="{3EF725CF-0EFF-4CC5-97E3-77D57A8F8A02}" destId="{61FA13D4-C0A0-4CC6-A627-0D7A9B573423}" srcOrd="2" destOrd="0" parTransId="{0012C288-F4F3-4D74-A5C9-C61DAD5ADD63}" sibTransId="{62B9C081-82AA-433A-AEA0-BD22DB28EC13}"/>
    <dgm:cxn modelId="{1D9A3ABC-1026-4CE9-9343-864071180E14}" srcId="{89561579-A55C-4002-B3A7-9EF31F1C483C}" destId="{82F6F980-8138-4CBF-8138-339FAAFD0C4A}" srcOrd="1" destOrd="0" parTransId="{46FA3CD4-7BD3-4CC2-A8F3-836752EC2C13}" sibTransId="{212C17F7-CBCE-4BA3-9FF2-881CCDD71D67}"/>
    <dgm:cxn modelId="{AB2AA2C4-035F-4255-AA95-CA34650360AD}" type="presOf" srcId="{4EB75805-3006-4CBE-8159-9E727039BA3A}" destId="{45B47AFD-B1DA-4FBA-B2D7-FCA965CA0E51}" srcOrd="0" destOrd="5" presId="urn:microsoft.com/office/officeart/2005/8/layout/pList2"/>
    <dgm:cxn modelId="{E10CBFC5-6127-48A5-B96E-65B52743663A}" type="presOf" srcId="{3EF725CF-0EFF-4CC5-97E3-77D57A8F8A02}" destId="{C42CF6B2-A64F-4328-81FD-83473B49C772}" srcOrd="0" destOrd="0" presId="urn:microsoft.com/office/officeart/2005/8/layout/pList2"/>
    <dgm:cxn modelId="{A4BF0DCB-D239-4237-A313-FBA63B01122D}" type="presOf" srcId="{61FA13D4-C0A0-4CC6-A627-0D7A9B573423}" destId="{C42CF6B2-A64F-4328-81FD-83473B49C772}" srcOrd="0" destOrd="3" presId="urn:microsoft.com/office/officeart/2005/8/layout/pList2"/>
    <dgm:cxn modelId="{48070BD2-022A-4DC6-B513-DA2691825EDE}" srcId="{3EF725CF-0EFF-4CC5-97E3-77D57A8F8A02}" destId="{482ACDCE-14A6-4BE6-89D0-CEBBA69587E6}" srcOrd="0" destOrd="0" parTransId="{E06C1FDC-AC15-4C41-BE41-7392B70A3A80}" sibTransId="{4B2FF05D-3384-49DC-BB16-D89659E2CD90}"/>
    <dgm:cxn modelId="{00C6A5D6-B9FC-4603-9F82-61D4B0B012D4}" srcId="{3EF725CF-0EFF-4CC5-97E3-77D57A8F8A02}" destId="{276F7306-3442-4B6F-B990-589ED4F4792D}" srcOrd="3" destOrd="0" parTransId="{5D1FFB4D-24F3-4852-9AC4-079C19CD7160}" sibTransId="{8936F404-0FEB-4C11-811E-BF532EBF4C90}"/>
    <dgm:cxn modelId="{EFDA9EE2-E227-41D6-B733-72E33CF5D2CA}" type="presOf" srcId="{D5B9B16A-E586-4BE5-860C-D4D84D73156A}" destId="{45B47AFD-B1DA-4FBA-B2D7-FCA965CA0E51}" srcOrd="0" destOrd="1" presId="urn:microsoft.com/office/officeart/2005/8/layout/pList2"/>
    <dgm:cxn modelId="{D2D322E6-C657-4A25-9C9C-EC8261AB50B1}" type="presOf" srcId="{276F7306-3442-4B6F-B990-589ED4F4792D}" destId="{C42CF6B2-A64F-4328-81FD-83473B49C772}" srcOrd="0" destOrd="4" presId="urn:microsoft.com/office/officeart/2005/8/layout/pList2"/>
    <dgm:cxn modelId="{56E0BDE8-22FD-4F55-8906-5E1EAE50E46A}" srcId="{C178E68E-6C5C-4189-8AEC-75E63EA2FF9B}" destId="{89561579-A55C-4002-B3A7-9EF31F1C483C}" srcOrd="2" destOrd="0" parTransId="{10E377D3-7598-4859-9702-405510315F51}" sibTransId="{7902B3B7-96EA-417B-9FFF-157F5EB5A8E5}"/>
    <dgm:cxn modelId="{E6548BED-883F-4027-9D9E-05F759229A71}" type="presOf" srcId="{E3627315-9F76-4236-8BA2-FD412502A50B}" destId="{45B47AFD-B1DA-4FBA-B2D7-FCA965CA0E51}" srcOrd="0" destOrd="3" presId="urn:microsoft.com/office/officeart/2005/8/layout/pList2"/>
    <dgm:cxn modelId="{55D2F9F1-EA87-41A0-BAA1-AAE1EE6CE0FC}" srcId="{89561579-A55C-4002-B3A7-9EF31F1C483C}" destId="{E3627315-9F76-4236-8BA2-FD412502A50B}" srcOrd="2" destOrd="0" parTransId="{6957B1AA-B157-4553-BF3A-402C5A02C5FF}" sibTransId="{E2AC8D1E-47D4-4321-A21A-7B81FC522BB4}"/>
    <dgm:cxn modelId="{EA78F0B7-EC7A-4F80-B6A3-DD617B99152C}" type="presParOf" srcId="{0C8E7DBE-EB0F-4DCC-A6C1-982308BA8A78}" destId="{93E880D7-0BA7-4A01-BCB4-E46A751F618E}" srcOrd="0" destOrd="0" presId="urn:microsoft.com/office/officeart/2005/8/layout/pList2"/>
    <dgm:cxn modelId="{53694679-3BEC-41C7-ACE6-753A262F5FB8}" type="presParOf" srcId="{0C8E7DBE-EB0F-4DCC-A6C1-982308BA8A78}" destId="{E5055FBB-FCC0-40AC-B3B7-E29C48C627EC}" srcOrd="1" destOrd="0" presId="urn:microsoft.com/office/officeart/2005/8/layout/pList2"/>
    <dgm:cxn modelId="{F140AFC7-5359-4240-B82A-83844DD11A5A}" type="presParOf" srcId="{E5055FBB-FCC0-40AC-B3B7-E29C48C627EC}" destId="{5530E1CA-ADA1-421C-AAE0-2C18F5773AE6}" srcOrd="0" destOrd="0" presId="urn:microsoft.com/office/officeart/2005/8/layout/pList2"/>
    <dgm:cxn modelId="{F5B59D63-C6C7-4770-BF59-95781AD07D16}" type="presParOf" srcId="{5530E1CA-ADA1-421C-AAE0-2C18F5773AE6}" destId="{B802CD1C-2E0A-4EDC-A162-584171EEB22F}" srcOrd="0" destOrd="0" presId="urn:microsoft.com/office/officeart/2005/8/layout/pList2"/>
    <dgm:cxn modelId="{9F8111DF-C6B9-4D25-9866-F7A0F08C6FA2}" type="presParOf" srcId="{5530E1CA-ADA1-421C-AAE0-2C18F5773AE6}" destId="{4336992C-D090-44B0-93FC-BE03E7CB60E2}" srcOrd="1" destOrd="0" presId="urn:microsoft.com/office/officeart/2005/8/layout/pList2"/>
    <dgm:cxn modelId="{00CCB836-1E20-4129-A29C-FD8B29CFCDD5}" type="presParOf" srcId="{5530E1CA-ADA1-421C-AAE0-2C18F5773AE6}" destId="{437147F6-6537-48C8-A543-250B997DD4D0}" srcOrd="2" destOrd="0" presId="urn:microsoft.com/office/officeart/2005/8/layout/pList2"/>
    <dgm:cxn modelId="{02E8F911-4BBC-471F-B0E1-3C8A412C396A}" type="presParOf" srcId="{E5055FBB-FCC0-40AC-B3B7-E29C48C627EC}" destId="{E9B75959-963C-4858-83D8-50A25EFB9A53}" srcOrd="1" destOrd="0" presId="urn:microsoft.com/office/officeart/2005/8/layout/pList2"/>
    <dgm:cxn modelId="{4E6B27A1-9A90-43DE-801F-0FDE95A48FBF}" type="presParOf" srcId="{E5055FBB-FCC0-40AC-B3B7-E29C48C627EC}" destId="{948DE8CF-9345-4D39-8F31-30DD2B82EFAA}" srcOrd="2" destOrd="0" presId="urn:microsoft.com/office/officeart/2005/8/layout/pList2"/>
    <dgm:cxn modelId="{532EEC14-25BA-4376-B2EF-B059BD22879E}" type="presParOf" srcId="{948DE8CF-9345-4D39-8F31-30DD2B82EFAA}" destId="{C42CF6B2-A64F-4328-81FD-83473B49C772}" srcOrd="0" destOrd="0" presId="urn:microsoft.com/office/officeart/2005/8/layout/pList2"/>
    <dgm:cxn modelId="{288D37BA-CC99-437F-B0A5-C0C3A8F54DF9}" type="presParOf" srcId="{948DE8CF-9345-4D39-8F31-30DD2B82EFAA}" destId="{19E4A11D-935A-465A-B675-8EB08CDC1FE4}" srcOrd="1" destOrd="0" presId="urn:microsoft.com/office/officeart/2005/8/layout/pList2"/>
    <dgm:cxn modelId="{41563EDC-15EC-4F11-A290-4C4FEAC8C1A5}" type="presParOf" srcId="{948DE8CF-9345-4D39-8F31-30DD2B82EFAA}" destId="{2EA532AD-7069-4B60-8420-9A065943E728}" srcOrd="2" destOrd="0" presId="urn:microsoft.com/office/officeart/2005/8/layout/pList2"/>
    <dgm:cxn modelId="{D1E011E0-6E98-430D-B75B-A207126ABACC}" type="presParOf" srcId="{E5055FBB-FCC0-40AC-B3B7-E29C48C627EC}" destId="{5AA1CBCE-AEE2-40EC-B78E-75AEA4F745CB}" srcOrd="3" destOrd="0" presId="urn:microsoft.com/office/officeart/2005/8/layout/pList2"/>
    <dgm:cxn modelId="{6BDB8E72-0130-489C-ADB6-9BE36F100634}" type="presParOf" srcId="{E5055FBB-FCC0-40AC-B3B7-E29C48C627EC}" destId="{8EC083CB-8C40-489B-B2CD-105FE76E5AAC}" srcOrd="4" destOrd="0" presId="urn:microsoft.com/office/officeart/2005/8/layout/pList2"/>
    <dgm:cxn modelId="{029C8CD7-524F-4DE1-B6FF-E2155AE120ED}" type="presParOf" srcId="{8EC083CB-8C40-489B-B2CD-105FE76E5AAC}" destId="{45B47AFD-B1DA-4FBA-B2D7-FCA965CA0E51}" srcOrd="0" destOrd="0" presId="urn:microsoft.com/office/officeart/2005/8/layout/pList2"/>
    <dgm:cxn modelId="{D5CFB763-4B52-41A4-96BE-F2C554E28109}" type="presParOf" srcId="{8EC083CB-8C40-489B-B2CD-105FE76E5AAC}" destId="{10979992-8932-4672-AE28-1D934214A71C}" srcOrd="1" destOrd="0" presId="urn:microsoft.com/office/officeart/2005/8/layout/pList2"/>
    <dgm:cxn modelId="{8C105F63-9FF2-47FB-88F0-41E13F0B8BDB}" type="presParOf" srcId="{8EC083CB-8C40-489B-B2CD-105FE76E5AAC}" destId="{C0F23ADC-BE3D-47AA-AA7A-6C68CC12271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D77F8-D7F1-437D-A781-DFA8856C1B9A}">
      <dsp:nvSpPr>
        <dsp:cNvPr id="0" name=""/>
        <dsp:cNvSpPr/>
      </dsp:nvSpPr>
      <dsp:spPr>
        <a:xfrm>
          <a:off x="3549" y="57040"/>
          <a:ext cx="3460812" cy="6294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Enhance Behavioral Health Professions Education</a:t>
          </a:r>
        </a:p>
      </dsp:txBody>
      <dsp:txXfrm>
        <a:off x="3549" y="57040"/>
        <a:ext cx="3460812" cy="629400"/>
      </dsp:txXfrm>
    </dsp:sp>
    <dsp:sp modelId="{79331623-0067-49F4-8955-A7BA944ED009}">
      <dsp:nvSpPr>
        <dsp:cNvPr id="0" name=""/>
        <dsp:cNvSpPr/>
      </dsp:nvSpPr>
      <dsp:spPr>
        <a:xfrm>
          <a:off x="3549" y="686441"/>
          <a:ext cx="3460812" cy="247324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Increase sustainable funding sources and incentives to address the high cost of professional education, such as </a:t>
          </a:r>
          <a:r>
            <a:rPr lang="en-US" sz="1700" b="1" kern="1200" dirty="0">
              <a:solidFill>
                <a:schemeClr val="accent6"/>
              </a:solidFill>
            </a:rPr>
            <a:t>MHSA WET. 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 dirty="0"/>
            <a:t>$10mm one year state allocation is in the budget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 dirty="0">
              <a:solidFill>
                <a:schemeClr val="accent6"/>
              </a:solidFill>
            </a:rPr>
            <a:t>Need to demonstrate effectiveness of WET allocations to ensure funding continuity</a:t>
          </a:r>
          <a:endParaRPr lang="en-US" sz="1700" kern="1200" dirty="0"/>
        </a:p>
      </dsp:txBody>
      <dsp:txXfrm>
        <a:off x="3549" y="686441"/>
        <a:ext cx="3460812" cy="2473245"/>
      </dsp:txXfrm>
    </dsp:sp>
    <dsp:sp modelId="{B3114F38-B1E3-4F2B-8789-B84DFE781E13}">
      <dsp:nvSpPr>
        <dsp:cNvPr id="0" name=""/>
        <dsp:cNvSpPr/>
      </dsp:nvSpPr>
      <dsp:spPr>
        <a:xfrm>
          <a:off x="3948875" y="57040"/>
          <a:ext cx="3460812" cy="6294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Support Educational/Career Pipeline for Unlicensed Staff</a:t>
          </a:r>
        </a:p>
      </dsp:txBody>
      <dsp:txXfrm>
        <a:off x="3948875" y="57040"/>
        <a:ext cx="3460812" cy="629400"/>
      </dsp:txXfrm>
    </dsp:sp>
    <dsp:sp modelId="{1C21FF0A-5E0D-450F-A19F-1AB0A61C0F86}">
      <dsp:nvSpPr>
        <dsp:cNvPr id="0" name=""/>
        <dsp:cNvSpPr/>
      </dsp:nvSpPr>
      <dsp:spPr>
        <a:xfrm>
          <a:off x="3948875" y="686441"/>
          <a:ext cx="3460812" cy="247324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700" b="1" kern="1200" dirty="0">
              <a:solidFill>
                <a:schemeClr val="accent6"/>
              </a:solidFill>
            </a:rPr>
            <a:t>Peer Support Specialist Certification is key to optimizing peer role; </a:t>
          </a:r>
          <a:r>
            <a:rPr lang="en-US" sz="1700" kern="1200" dirty="0"/>
            <a:t>bill is on governor’s desk for signature.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700" kern="1200" dirty="0"/>
            <a:t>Ensures job classifications and billing process will be enhanced.</a:t>
          </a:r>
          <a:br>
            <a:rPr lang="en-US" sz="1700" kern="1200" dirty="0"/>
          </a:b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</dsp:txBody>
      <dsp:txXfrm>
        <a:off x="3948875" y="686441"/>
        <a:ext cx="3460812" cy="2473245"/>
      </dsp:txXfrm>
    </dsp:sp>
    <dsp:sp modelId="{BD23E727-5233-4D05-9CE7-C1B33D8B26A9}">
      <dsp:nvSpPr>
        <dsp:cNvPr id="0" name=""/>
        <dsp:cNvSpPr/>
      </dsp:nvSpPr>
      <dsp:spPr>
        <a:xfrm>
          <a:off x="7894201" y="57040"/>
          <a:ext cx="3460812" cy="6294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Remove Workforce Licensing and Technology Barriers</a:t>
          </a:r>
        </a:p>
      </dsp:txBody>
      <dsp:txXfrm>
        <a:off x="7894201" y="57040"/>
        <a:ext cx="3460812" cy="629400"/>
      </dsp:txXfrm>
    </dsp:sp>
    <dsp:sp modelId="{2EF10762-C241-4C5F-B935-D44E171BB64F}">
      <dsp:nvSpPr>
        <dsp:cNvPr id="0" name=""/>
        <dsp:cNvSpPr/>
      </dsp:nvSpPr>
      <dsp:spPr>
        <a:xfrm>
          <a:off x="7894201" y="686441"/>
          <a:ext cx="3460812" cy="247324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700" b="1" kern="1200" dirty="0">
              <a:solidFill>
                <a:schemeClr val="accent6"/>
              </a:solidFill>
            </a:rPr>
            <a:t>Remove barriers for Psychiatric Nurse Practitioners </a:t>
          </a:r>
          <a:r>
            <a:rPr lang="en-US" sz="1700" kern="1200" dirty="0"/>
            <a:t>to allow services in Psychiatric Health Facilities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700" kern="1200" dirty="0"/>
            <a:t>Push for NP full scope of practice in CA</a:t>
          </a:r>
          <a:br>
            <a:rPr lang="en-US" sz="1700" kern="1200" dirty="0"/>
          </a:b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700" kern="1200" dirty="0"/>
        </a:p>
      </dsp:txBody>
      <dsp:txXfrm>
        <a:off x="7894201" y="686441"/>
        <a:ext cx="3460812" cy="24732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880D7-0BA7-4A01-BCB4-E46A751F618E}">
      <dsp:nvSpPr>
        <dsp:cNvPr id="0" name=""/>
        <dsp:cNvSpPr/>
      </dsp:nvSpPr>
      <dsp:spPr>
        <a:xfrm>
          <a:off x="0" y="0"/>
          <a:ext cx="11358563" cy="201847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147F6-6537-48C8-A543-250B997DD4D0}">
      <dsp:nvSpPr>
        <dsp:cNvPr id="0" name=""/>
        <dsp:cNvSpPr/>
      </dsp:nvSpPr>
      <dsp:spPr>
        <a:xfrm>
          <a:off x="340756" y="269130"/>
          <a:ext cx="3336577" cy="14802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2CD1C-2E0A-4EDC-A162-584171EEB22F}">
      <dsp:nvSpPr>
        <dsp:cNvPr id="0" name=""/>
        <dsp:cNvSpPr/>
      </dsp:nvSpPr>
      <dsp:spPr>
        <a:xfrm rot="10800000">
          <a:off x="340756" y="2018476"/>
          <a:ext cx="3336577" cy="24670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Villa Fairmont MHRC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Alameda County (Sponsor) + Multiple Other Counties (Purchase beds)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Existing County building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Redesigned multiple times since 1981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Sub-acute for mid-length inpatient supports (90-120 days), but flex unit  carved out over recent years to meet shorter and longer term  needs of complex clients</a:t>
          </a:r>
        </a:p>
      </dsp:txBody>
      <dsp:txXfrm rot="10800000">
        <a:off x="416626" y="2018476"/>
        <a:ext cx="3184837" cy="2391157"/>
      </dsp:txXfrm>
    </dsp:sp>
    <dsp:sp modelId="{2EA532AD-7069-4B60-8420-9A065943E728}">
      <dsp:nvSpPr>
        <dsp:cNvPr id="0" name=""/>
        <dsp:cNvSpPr/>
      </dsp:nvSpPr>
      <dsp:spPr>
        <a:xfrm>
          <a:off x="4010992" y="269130"/>
          <a:ext cx="3336577" cy="14802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CF6B2-A64F-4328-81FD-83473B49C772}">
      <dsp:nvSpPr>
        <dsp:cNvPr id="0" name=""/>
        <dsp:cNvSpPr/>
      </dsp:nvSpPr>
      <dsp:spPr>
        <a:xfrm rot="10800000">
          <a:off x="4010992" y="2018476"/>
          <a:ext cx="3336577" cy="24670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Stanislaus TRAC/TMRS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Stanislaus County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Existing County building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Co-located with County programs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Array of Telecare programs within single location to meet multiple care types and levels of need; expanded scope and scale over time </a:t>
          </a:r>
        </a:p>
      </dsp:txBody>
      <dsp:txXfrm rot="10800000">
        <a:off x="4086862" y="2018476"/>
        <a:ext cx="3184837" cy="2391157"/>
      </dsp:txXfrm>
    </dsp:sp>
    <dsp:sp modelId="{C0F23ADC-BE3D-47AA-AA7A-6C68CC122712}">
      <dsp:nvSpPr>
        <dsp:cNvPr id="0" name=""/>
        <dsp:cNvSpPr/>
      </dsp:nvSpPr>
      <dsp:spPr>
        <a:xfrm>
          <a:off x="7681228" y="269130"/>
          <a:ext cx="3336577" cy="14802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B47AFD-B1DA-4FBA-B2D7-FCA965CA0E51}">
      <dsp:nvSpPr>
        <dsp:cNvPr id="0" name=""/>
        <dsp:cNvSpPr/>
      </dsp:nvSpPr>
      <dsp:spPr>
        <a:xfrm rot="10800000">
          <a:off x="7681228" y="2018476"/>
          <a:ext cx="3336577" cy="24670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Santa Cruz PHF &amp; CSU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Santa Cruz County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New construction, Telecare providing design expertise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Co-located acute and crisis facilities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Designed with healing environment objective, emphasizing safety, clinical efficiency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 rot="10800000">
        <a:off x="7757098" y="2018476"/>
        <a:ext cx="3184837" cy="2391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172287-4FB6-4AB5-8469-388B0E4083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2770"/>
          </a:xfrm>
          <a:prstGeom prst="rect">
            <a:avLst/>
          </a:prstGeom>
        </p:spPr>
        <p:txBody>
          <a:bodyPr vert="horz" lIns="93693" tIns="46846" rIns="93693" bIns="468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8C9BE-BF0A-4DDD-BCDB-06C984D092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2770"/>
          </a:xfrm>
          <a:prstGeom prst="rect">
            <a:avLst/>
          </a:prstGeom>
        </p:spPr>
        <p:txBody>
          <a:bodyPr vert="horz" lIns="93693" tIns="46846" rIns="93693" bIns="46846" rtlCol="0"/>
          <a:lstStyle>
            <a:lvl1pPr algn="r">
              <a:defRPr sz="1200"/>
            </a:lvl1pPr>
          </a:lstStyle>
          <a:p>
            <a:fld id="{A24EA814-F08C-4CB0-851E-1705593A1441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F3212-2079-4D38-9FDB-BFA93BDBEB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60608"/>
            <a:ext cx="3037840" cy="462769"/>
          </a:xfrm>
          <a:prstGeom prst="rect">
            <a:avLst/>
          </a:prstGeom>
        </p:spPr>
        <p:txBody>
          <a:bodyPr vert="horz" lIns="93693" tIns="46846" rIns="93693" bIns="468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4163A-7FF0-490A-9CF5-4D21D58347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760608"/>
            <a:ext cx="3037840" cy="462769"/>
          </a:xfrm>
          <a:prstGeom prst="rect">
            <a:avLst/>
          </a:prstGeom>
        </p:spPr>
        <p:txBody>
          <a:bodyPr vert="horz" lIns="93693" tIns="46846" rIns="93693" bIns="46846" rtlCol="0" anchor="b"/>
          <a:lstStyle>
            <a:lvl1pPr algn="r">
              <a:defRPr sz="1200"/>
            </a:lvl1pPr>
          </a:lstStyle>
          <a:p>
            <a:fld id="{20F4C063-7E16-4365-87D0-A44E7600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89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8474" cy="463059"/>
          </a:xfrm>
          <a:prstGeom prst="rect">
            <a:avLst/>
          </a:prstGeom>
        </p:spPr>
        <p:txBody>
          <a:bodyPr vert="horz" lIns="91946" tIns="45972" rIns="91946" bIns="459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0" y="2"/>
            <a:ext cx="3038474" cy="463059"/>
          </a:xfrm>
          <a:prstGeom prst="rect">
            <a:avLst/>
          </a:prstGeom>
        </p:spPr>
        <p:txBody>
          <a:bodyPr vert="horz" lIns="91946" tIns="45972" rIns="91946" bIns="45972" rtlCol="0"/>
          <a:lstStyle>
            <a:lvl1pPr algn="r">
              <a:defRPr sz="1200"/>
            </a:lvl1pPr>
          </a:lstStyle>
          <a:p>
            <a:fld id="{028361A1-C5F1-4153-9CFE-C3B7BA867718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6600" y="1152525"/>
            <a:ext cx="5537200" cy="3114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46" tIns="45972" rIns="91946" bIns="4597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38436"/>
            <a:ext cx="5607050" cy="3632019"/>
          </a:xfrm>
          <a:prstGeom prst="rect">
            <a:avLst/>
          </a:prstGeom>
        </p:spPr>
        <p:txBody>
          <a:bodyPr vert="horz" lIns="91946" tIns="45972" rIns="91946" bIns="4597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60318"/>
            <a:ext cx="3038474" cy="463059"/>
          </a:xfrm>
          <a:prstGeom prst="rect">
            <a:avLst/>
          </a:prstGeom>
        </p:spPr>
        <p:txBody>
          <a:bodyPr vert="horz" lIns="91946" tIns="45972" rIns="91946" bIns="459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0" y="8760318"/>
            <a:ext cx="3038474" cy="463059"/>
          </a:xfrm>
          <a:prstGeom prst="rect">
            <a:avLst/>
          </a:prstGeom>
        </p:spPr>
        <p:txBody>
          <a:bodyPr vert="horz" lIns="91946" tIns="45972" rIns="91946" bIns="45972" rtlCol="0" anchor="b"/>
          <a:lstStyle>
            <a:lvl1pPr algn="r">
              <a:defRPr sz="1200"/>
            </a:lvl1pPr>
          </a:lstStyle>
          <a:p>
            <a:fld id="{975E3F87-9263-4F03-B00A-4D5AFDF62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71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E3F87-9263-4F03-B00A-4D5AFDF62F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54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E3F87-9263-4F03-B00A-4D5AFDF62F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85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chemeClr val="accent3"/>
                </a:solidFill>
              </a:rPr>
              <a:t>Retrofitting Existing Hospital Wing to Create an Acute Evaluation and Treatment Center in Grays Harbor County, WA</a:t>
            </a:r>
          </a:p>
          <a:p>
            <a:pPr lvl="2"/>
            <a:r>
              <a:rPr lang="en-US" dirty="0"/>
              <a:t>Rural, small county; retrofitting offered cost-effective method to meet an acute psychiatric need — and serve patients who will come from throughout the region</a:t>
            </a:r>
          </a:p>
          <a:p>
            <a:pPr lvl="2"/>
            <a:r>
              <a:rPr lang="en-US" dirty="0"/>
              <a:t>Telecare providing design consultation, conducting extensive outreach through job fairs, community meetings, etc. to alleviate concerns, smooth opening process, etc.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E3F87-9263-4F03-B00A-4D5AFDF62F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29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E3F87-9263-4F03-B00A-4D5AFDF62F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52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E3F87-9263-4F03-B00A-4D5AFDF62F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25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E3F87-9263-4F03-B00A-4D5AFDF62F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65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E3F87-9263-4F03-B00A-4D5AFDF62F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96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E3F87-9263-4F03-B00A-4D5AFDF62F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83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**California SB 906 was signed by on 9/7 by the Governor which requires DHCS to establish Peer Support Services certification for mental health and/or substance use disorders by 7/1/2020, however, it does not provide for a new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-Cal billing code category. (last minute strike to the bill)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the above will help support the training and development of a Peer Services Workforce but peer services will still potentially have barriers to billing capacity.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Telecare has established a career ladder and dedicated scholarship funds to the development of Peer Services Workforce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E3F87-9263-4F03-B00A-4D5AFDF62F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14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E3F87-9263-4F03-B00A-4D5AFDF62F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20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E3F87-9263-4F03-B00A-4D5AFDF62F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09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E3F87-9263-4F03-B00A-4D5AFDF62F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74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4493297"/>
            <a:ext cx="12192000" cy="236470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992701"/>
            <a:ext cx="12192000" cy="25005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163" y="2488837"/>
            <a:ext cx="11087780" cy="752758"/>
          </a:xfrm>
        </p:spPr>
        <p:txBody>
          <a:bodyPr anchor="t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8163" y="3347399"/>
            <a:ext cx="11087780" cy="614947"/>
          </a:xfrm>
        </p:spPr>
        <p:txBody>
          <a:bodyPr anchor="t">
            <a:normAutofit/>
          </a:bodyPr>
          <a:lstStyle>
            <a:lvl1pPr marL="0" indent="0" algn="l">
              <a:buNone/>
              <a:defRPr sz="3000" b="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97932" y="6297288"/>
            <a:ext cx="2048983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2EB91-29E2-4F2A-8F70-EFDC39F8C0A2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9/25/2018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715" y="6297288"/>
            <a:ext cx="7190639" cy="365125"/>
          </a:xfrm>
        </p:spPr>
        <p:txBody>
          <a:bodyPr/>
          <a:lstStyle>
            <a:lvl1pPr>
              <a:defRPr sz="15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Telecare Corporation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A6552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Respect. Recovery. Results.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BAA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www.telecarecorp.com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46915" y="6297288"/>
            <a:ext cx="778194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38163" y="408807"/>
            <a:ext cx="2953974" cy="112390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0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3000"/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260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2200"/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9C6E2-5154-4ACC-B5BF-C315969F6DFE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9/25/2018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Telecare Corporation | Respect. Recovery. Results. | www.telecarecorp.com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93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828801"/>
            <a:ext cx="5486400" cy="416560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157B2-4FE8-45C8-B4EE-C012153BC6EA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9/25/2018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Telecare Corporation | Respect. Recovery. Results. | www.telecarecorp.com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94488" y="1828801"/>
            <a:ext cx="5486400" cy="416560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8951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3991" y="1708604"/>
            <a:ext cx="5499608" cy="47015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2E12C-D751-4427-963E-5E35AC6FD46B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9/25/2018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Telecare Corporation | Respect. Recovery. Results. | www.telecarecorp.com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2291643"/>
            <a:ext cx="5486400" cy="3702757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4"/>
          </p:nvPr>
        </p:nvSpPr>
        <p:spPr>
          <a:xfrm>
            <a:off x="6252124" y="1708604"/>
            <a:ext cx="5499608" cy="47015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6265332" y="2291643"/>
            <a:ext cx="5486400" cy="3702757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057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6133"/>
            <a:ext cx="11356848" cy="609059"/>
          </a:xfrm>
        </p:spPr>
        <p:txBody>
          <a:bodyPr/>
          <a:lstStyle>
            <a:lvl1pPr marL="0" indent="0">
              <a:buNone/>
              <a:defRPr b="1"/>
            </a:lvl1pPr>
            <a:lvl4pPr marL="1417320" indent="0">
              <a:buNone/>
              <a:defRPr/>
            </a:lvl4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44B61-ABB9-4111-83A6-FC2B759F7F91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9/25/2018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Telecare Corporation | Respect. Recovery. Results. | www.telecarecorp.com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0782" y="2550696"/>
            <a:ext cx="11356848" cy="35340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6970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36503-1E62-47EE-A7CA-1EC1A0435F54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9/25/2018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Telecare Corporation | Respect. Recovery. Results. | www.telecarecorp.com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738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BA369-32BE-434F-B8A8-6581C35876E3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9/25/2018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Telecare Corporation | Respect. Recovery. Results. | www.telecarecorp.com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0007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719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FE960B-1016-4AEC-93B1-D6C87ABF15C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9/25/2018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Telecare Corporation | Respect. Recovery. Results. | www.telecarecorp.com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59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828801"/>
            <a:ext cx="5486400" cy="416560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EE144-386E-4C18-A566-A4888E73D8A5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9/25/2018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Telecare Corporation | Respect. Recovery. Results. | www.telecarecorp.com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94488" y="1828801"/>
            <a:ext cx="5486400" cy="416560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515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3991" y="1708604"/>
            <a:ext cx="5499608" cy="47015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86E8A-A8F1-4636-95AD-6EC4C6DEA52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9/25/2018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Telecare Corporation | Respect. Recovery. Results. | www.telecarecorp.com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2291643"/>
            <a:ext cx="5486400" cy="3702757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4"/>
          </p:nvPr>
        </p:nvSpPr>
        <p:spPr>
          <a:xfrm>
            <a:off x="6252124" y="1708604"/>
            <a:ext cx="5499608" cy="47015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6265332" y="2291643"/>
            <a:ext cx="5486400" cy="3702757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1083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6133"/>
            <a:ext cx="11356848" cy="609059"/>
          </a:xfrm>
        </p:spPr>
        <p:txBody>
          <a:bodyPr/>
          <a:lstStyle>
            <a:lvl1pPr marL="0" indent="0">
              <a:buNone/>
              <a:defRPr b="1"/>
            </a:lvl1pPr>
            <a:lvl4pPr marL="1417320" indent="0">
              <a:buNone/>
              <a:defRPr/>
            </a:lvl4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52A675-44DC-493F-91A9-02CEE1C22AE3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9/25/2018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Telecare Corporation | Respect. Recovery. Results. | www.telecarecorp.com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0782" y="2550696"/>
            <a:ext cx="11356848" cy="35340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511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D9A18-B01B-4E67-B46B-427B0F175843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9/25/2018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Telecare Corporation | Respect. Recovery. Results. | www.telecarecorp.com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41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330BF-5693-489B-A4CB-97AEC3050CF9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9/25/2018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Telecare Corporation | Respect. Recovery. Results. | www.telecarecorp.com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0007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5967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4760693"/>
          </a:xfrm>
        </p:spPr>
        <p:txBody>
          <a:bodyPr>
            <a:noAutofit/>
          </a:bodyPr>
          <a:lstStyle>
            <a:lvl1pPr algn="ctr">
              <a:defRPr sz="3041" b="0" cap="none" baseline="0"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A1D87-7096-417B-9BA4-112D25E03E0F}" type="datetime1">
              <a:rPr lang="en-US" smtClean="0"/>
              <a:t>9/25/2018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Telecare Corporation | Respect. Recovery. Results. | www.telecarecorp.com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BFD77-3A7B-4DA6-A1CE-3AB4F621C4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816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4493297"/>
            <a:ext cx="12192000" cy="236470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992701"/>
            <a:ext cx="12192000" cy="250059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163" y="2488837"/>
            <a:ext cx="11087780" cy="752758"/>
          </a:xfrm>
        </p:spPr>
        <p:txBody>
          <a:bodyPr anchor="t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8163" y="3347399"/>
            <a:ext cx="11087780" cy="614947"/>
          </a:xfrm>
        </p:spPr>
        <p:txBody>
          <a:bodyPr anchor="t">
            <a:normAutofit/>
          </a:bodyPr>
          <a:lstStyle>
            <a:lvl1pPr marL="0" indent="0" algn="l">
              <a:buNone/>
              <a:defRPr sz="3000" b="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97932" y="6297288"/>
            <a:ext cx="2048983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FB71FA-9945-4E2C-8CFB-A12302FFFEE6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9/25/2018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715" y="6297288"/>
            <a:ext cx="7190639" cy="365125"/>
          </a:xfrm>
        </p:spPr>
        <p:txBody>
          <a:bodyPr/>
          <a:lstStyle>
            <a:lvl1pPr>
              <a:defRPr sz="15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Telecare Corporation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A6552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Respect. Recovery. Results.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BAA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www.telecarecorp.com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46915" y="6297288"/>
            <a:ext cx="778194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38163" y="408807"/>
            <a:ext cx="2953974" cy="112390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3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9651"/>
            <a:ext cx="11815864" cy="11482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9466" y="349651"/>
            <a:ext cx="11076932" cy="1148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349651"/>
            <a:ext cx="384048" cy="114822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11358664" cy="3868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CFA98-1A53-4A32-8B4B-1BB42388D236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9/25/2018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Telecare Corporation | Respect. Recovery. Results. | www.telecarecorp.com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79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71" r:id="rId6"/>
    <p:sldLayoutId id="2147483672" r:id="rId7"/>
    <p:sldLayoutId id="2147483687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None/>
        <a:defRPr sz="3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2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9651"/>
            <a:ext cx="11815864" cy="114822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9466" y="349651"/>
            <a:ext cx="11076932" cy="1148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349651"/>
            <a:ext cx="384048" cy="114822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11358664" cy="3868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3A849-1439-40DE-8B03-9CEF3586F03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9/25/2018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Telecare Corporation | Respect. Recovery. Results. | www.telecarecorp.com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92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  <p:sldLayoutId id="2147483679" r:id="rId4"/>
    <p:sldLayoutId id="2147483680" r:id="rId5"/>
    <p:sldLayoutId id="2147483685" r:id="rId6"/>
    <p:sldLayoutId id="214748368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None/>
        <a:defRPr sz="3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2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smcguier@telecarecorp.com" TargetMode="External"/><Relationship Id="rId2" Type="http://schemas.openxmlformats.org/officeDocument/2006/relationships/hyperlink" Target="mailto:frichie@telecarecorp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9AC1-FDB8-4580-8015-4AAE24BEA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162" y="2266329"/>
            <a:ext cx="11302145" cy="1356101"/>
          </a:xfrm>
        </p:spPr>
        <p:txBody>
          <a:bodyPr>
            <a:normAutofit fontScale="90000"/>
          </a:bodyPr>
          <a:lstStyle/>
          <a:p>
            <a:r>
              <a:rPr lang="en-US" dirty="0"/>
              <a:t>The State of Behavioral Health; Challenges and Opportunities: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690D3-BB1B-44EB-9032-238C842DA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110" y="3622429"/>
            <a:ext cx="11101728" cy="78544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Anne Bakar, President and CEO, Telecare Corporation, CSAC Regional Meeting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8FD800-E941-43BC-A455-7BEF3ADB1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3" y="484539"/>
            <a:ext cx="3631066" cy="1163286"/>
          </a:xfrm>
          <a:prstGeom prst="rect">
            <a:avLst/>
          </a:prstGeom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65D81286-2852-483C-8912-30E51EB5E3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56" b="35456"/>
          <a:stretch>
            <a:fillRect/>
          </a:stretch>
        </p:blipFill>
        <p:spPr>
          <a:solidFill>
            <a:schemeClr val="bg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3500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BF12BF-0CDE-425C-BA03-AE0FBA37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/>
                </a:solidFill>
              </a:rPr>
              <a:t>Facilities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E9B97-E53E-469D-B170-5EF48B50A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11358664" cy="4308953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Issues &amp; Context: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chemeClr val="accent3"/>
                </a:solidFill>
              </a:rPr>
              <a:t>Often, there is a strong County desire to </a:t>
            </a:r>
            <a:br>
              <a:rPr lang="en-US" sz="2600" dirty="0">
                <a:solidFill>
                  <a:schemeClr val="accent3"/>
                </a:solidFill>
              </a:rPr>
            </a:br>
            <a:r>
              <a:rPr lang="en-US" sz="2600" dirty="0">
                <a:solidFill>
                  <a:schemeClr val="accent3"/>
                </a:solidFill>
              </a:rPr>
              <a:t>expand or add new services for the </a:t>
            </a:r>
            <a:br>
              <a:rPr lang="en-US" sz="2600" dirty="0">
                <a:solidFill>
                  <a:schemeClr val="accent3"/>
                </a:solidFill>
              </a:rPr>
            </a:br>
            <a:r>
              <a:rPr lang="en-US" sz="2600" dirty="0">
                <a:solidFill>
                  <a:schemeClr val="accent3"/>
                </a:solidFill>
              </a:rPr>
              <a:t>community, but barriers are high.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Lack of available or appropriate real estate, especially for locked/acute or crisis care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Concerns and/or resistance from landlords or local community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Insufficient client/patient population in smaller county to support program or facility development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Historic lack of capital to support development, however climate is changing recently. Examples include crisis (SB82) and re-entry and incompetent to stand trial (IST).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endParaRPr lang="en-US" sz="2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F0B543-0908-4F16-B058-00182BDB69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1"/>
          <a:stretch/>
        </p:blipFill>
        <p:spPr>
          <a:xfrm>
            <a:off x="7031179" y="-1"/>
            <a:ext cx="4463345" cy="3449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C7D77-FC51-4135-AF7A-38DD3DE53335}"/>
              </a:ext>
            </a:extLst>
          </p:cNvPr>
          <p:cNvSpPr txBox="1"/>
          <p:nvPr/>
        </p:nvSpPr>
        <p:spPr>
          <a:xfrm>
            <a:off x="3394553" y="555341"/>
            <a:ext cx="33152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2"/>
                </a:solidFill>
              </a:rPr>
              <a:t>Santa Cruz PHF &amp; CSU</a:t>
            </a:r>
          </a:p>
          <a:p>
            <a:pPr algn="r"/>
            <a:r>
              <a:rPr lang="en-US" sz="1400" b="1" dirty="0">
                <a:solidFill>
                  <a:schemeClr val="tx2"/>
                </a:solidFill>
              </a:rPr>
              <a:t>Santa Cruz County, CA</a:t>
            </a:r>
          </a:p>
          <a:p>
            <a:pPr algn="r"/>
            <a:r>
              <a:rPr lang="en-US" sz="1400" b="1" dirty="0">
                <a:solidFill>
                  <a:schemeClr val="tx2"/>
                </a:solidFill>
              </a:rPr>
              <a:t>Recovery-centered acute/crisis setting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9623A5-2AB4-438D-96F5-BB1CEA35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882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BF12BF-0CDE-425C-BA03-AE0FBA37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Facilities Solutions to Reduce Barriers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0615D9C-54D3-4555-A93D-F14970012C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462426"/>
              </p:ext>
            </p:extLst>
          </p:nvPr>
        </p:nvGraphicFramePr>
        <p:xfrm>
          <a:off x="457200" y="1828799"/>
          <a:ext cx="11358563" cy="4485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696A-6FF6-4B37-9484-117A799BF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263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BF12BF-0CDE-425C-BA03-AE0FBA37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4"/>
                </a:solidFill>
              </a:rPr>
              <a:t>Housing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E9B97-E53E-469D-B170-5EF48B50A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799"/>
            <a:ext cx="11358664" cy="4589755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chemeClr val="accent4"/>
                </a:solidFill>
              </a:rPr>
              <a:t>Issues &amp; Context: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chemeClr val="accent4"/>
                </a:solidFill>
              </a:rPr>
              <a:t>Without stable housing, homeless crisis is expanding, </a:t>
            </a:r>
            <a:br>
              <a:rPr lang="en-US" sz="2600" dirty="0">
                <a:solidFill>
                  <a:schemeClr val="accent4"/>
                </a:solidFill>
              </a:rPr>
            </a:br>
            <a:r>
              <a:rPr lang="en-US" sz="2600" dirty="0">
                <a:solidFill>
                  <a:schemeClr val="accent4"/>
                </a:solidFill>
              </a:rPr>
              <a:t>making recovery and recidivism more difficult. Many</a:t>
            </a:r>
            <a:br>
              <a:rPr lang="en-US" sz="2600" dirty="0">
                <a:solidFill>
                  <a:schemeClr val="accent4"/>
                </a:solidFill>
              </a:rPr>
            </a:br>
            <a:r>
              <a:rPr lang="en-US" sz="2600" dirty="0">
                <a:solidFill>
                  <a:schemeClr val="accent4"/>
                </a:solidFill>
              </a:rPr>
              <a:t>solutions are needed, but promising examples exist.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Orange County offers positive example. Six-month hotel lease to move over 200 people out of Riverbed into immediate housing and treatment. Allowed time for comprehensive assessments, triage, linkage to appropriate services — while offering more flexible window of time for identifying permanent housing &amp; supporting housing transition.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Several CA Justice Involved Mental Health (JIMH) bills recently passed which will provide funding opportunities for counties to apply for capital and program funding which can include funds for housing.</a:t>
            </a:r>
            <a:endParaRPr lang="en-US" sz="2400" dirty="0">
              <a:solidFill>
                <a:schemeClr val="tx2"/>
              </a:solidFill>
            </a:endParaRPr>
          </a:p>
          <a:p>
            <a:endParaRPr lang="en-US" sz="2400" b="1" dirty="0">
              <a:solidFill>
                <a:schemeClr val="accent4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6666CE-B112-4E84-929E-4B9F080DF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5"/>
          <a:stretch/>
        </p:blipFill>
        <p:spPr>
          <a:xfrm rot="10800000">
            <a:off x="8103655" y="349651"/>
            <a:ext cx="3712209" cy="25832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31083A-542B-4B77-ACA7-D789972BF36E}"/>
              </a:ext>
            </a:extLst>
          </p:cNvPr>
          <p:cNvSpPr txBox="1"/>
          <p:nvPr/>
        </p:nvSpPr>
        <p:spPr>
          <a:xfrm>
            <a:off x="5777051" y="555341"/>
            <a:ext cx="22387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2"/>
                </a:solidFill>
              </a:rPr>
              <a:t>TAO Central Program</a:t>
            </a:r>
          </a:p>
          <a:p>
            <a:pPr algn="r"/>
            <a:r>
              <a:rPr lang="en-US" sz="1400" dirty="0">
                <a:solidFill>
                  <a:schemeClr val="tx2"/>
                </a:solidFill>
              </a:rPr>
              <a:t>Orange County, CA</a:t>
            </a:r>
          </a:p>
          <a:p>
            <a:pPr algn="r"/>
            <a:r>
              <a:rPr lang="en-US" sz="1400" dirty="0">
                <a:solidFill>
                  <a:schemeClr val="tx2"/>
                </a:solidFill>
              </a:rPr>
              <a:t>Homeless focus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E1037E-0886-41E9-92B1-4EFEB9339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131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BF12BF-0CDE-425C-BA03-AE0FBA37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Wrap-Up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E9B97-E53E-469D-B170-5EF48B50A5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Workforce: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Advocacy, initiatives to support increased supply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Alleviate barriers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Pursue creative staffing models</a:t>
            </a:r>
          </a:p>
          <a:p>
            <a:r>
              <a:rPr lang="en-US" b="1" dirty="0">
                <a:solidFill>
                  <a:schemeClr val="accent6"/>
                </a:solidFill>
              </a:rPr>
              <a:t>Collaboration &amp; Innovation: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Flexibility in meeting outcomes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New models, pilots,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Collaborative problem-solving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1EDF31-63FD-4437-B19C-C912ABEFC76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Facilities: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Maximize existing facilities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Shared efforts for small counties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Tap available funding streams</a:t>
            </a:r>
          </a:p>
          <a:p>
            <a:r>
              <a:rPr lang="en-US" b="1" dirty="0">
                <a:solidFill>
                  <a:schemeClr val="accent4"/>
                </a:solidFill>
              </a:rPr>
              <a:t>Housing: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Build on positive strategies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Leverage new legislation, funding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Keep innovating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191CB5-4E6F-4BBD-987D-98DA3D869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720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C81C9D9-5890-4275-B37F-68868EF01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Telecare Corporation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2115815-40E0-41D5-B204-3EAB392ED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Questions?</a:t>
            </a:r>
          </a:p>
          <a:p>
            <a:endParaRPr lang="en-US" sz="2000" dirty="0"/>
          </a:p>
          <a:p>
            <a:r>
              <a:rPr lang="en-US" sz="2000" dirty="0"/>
              <a:t>For additional information, please contact Faith Richie, SVP of Development, </a:t>
            </a:r>
            <a:r>
              <a:rPr lang="en-US" sz="2000" dirty="0">
                <a:hlinkClick r:id="rId2"/>
              </a:rPr>
              <a:t>frichie@telecarecorp.com</a:t>
            </a:r>
            <a:r>
              <a:rPr lang="en-US" sz="2000" dirty="0"/>
              <a:t>, or Shea McGuier, Director of Communications, </a:t>
            </a:r>
            <a:r>
              <a:rPr lang="en-US" sz="2000" dirty="0">
                <a:hlinkClick r:id="rId3"/>
              </a:rPr>
              <a:t>smcguier@telecarecorp.com</a:t>
            </a:r>
            <a:r>
              <a:rPr lang="en-US" sz="2000" dirty="0"/>
              <a:t>.</a:t>
            </a:r>
          </a:p>
          <a:p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5A559A-92A4-4E32-B023-A411E61F7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CCF5-DD3A-45C2-84E4-2FCD127F25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261F1B3-DC62-4BF4-B18C-38C371F1CF8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/>
          <a:srcRect t="-9215" r="808" b="-8408"/>
          <a:stretch/>
        </p:blipFill>
        <p:spPr>
          <a:xfrm>
            <a:off x="457200" y="5136183"/>
            <a:ext cx="2954338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39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Telecare Today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D8196EA-4BBD-4EE2-9FC5-680F9CAF8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11358664" cy="4627756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</a:rPr>
              <a:t>Dedicated public sector behavioral health care provider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 — Services in 7 states; partnering with 26 California counties. Smaller counties in CA include Sonoma, El Dorado, Santa Barbara, Santa Cruz; in WA/OR, include Skagit, Grays Harbor, Deschutes.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</a:rPr>
              <a:t>Broad Spectrum of Services </a:t>
            </a:r>
            <a:r>
              <a:rPr lang="en-US" dirty="0">
                <a:latin typeface="Calibri" panose="020F0502020204030204" pitchFamily="34" charset="0"/>
              </a:rPr>
              <a:t>— Approximately 50% of services are inpatient (acute care and sub-acute), and 50% are community-based. Focus on individuals with complex needs.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</a:rPr>
              <a:t>Diverse Workforce</a:t>
            </a:r>
            <a:r>
              <a:rPr lang="en-US" dirty="0">
                <a:latin typeface="Calibri" panose="020F0502020204030204" pitchFamily="34" charset="0"/>
              </a:rPr>
              <a:t> — Diverse workforce of 3,500+ employees; physicians services organization with more than 200 psychiatrists and prescribers.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53 Year History</a:t>
            </a:r>
            <a:r>
              <a:rPr lang="en-US" dirty="0"/>
              <a:t> — Family- and employee-owned, mission-driven, </a:t>
            </a:r>
            <a:br>
              <a:rPr lang="en-US" dirty="0"/>
            </a:br>
            <a:r>
              <a:rPr lang="en-US" dirty="0"/>
              <a:t>long-term orientation, building capacity for next 50 years.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FD77-3A7B-4DA6-A1CE-3AB4F621C4EE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267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BF12BF-0CDE-425C-BA03-AE0FBA37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Telecare Corporation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0CDE0-BF36-4378-9368-E9E82262A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1"/>
            <a:ext cx="11358664" cy="17844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From the perspective of a direct service provider, there are several areas </a:t>
            </a:r>
            <a:r>
              <a:rPr lang="en-US" dirty="0">
                <a:solidFill>
                  <a:schemeClr val="tx2"/>
                </a:solidFill>
              </a:rPr>
              <a:t>that present </a:t>
            </a:r>
            <a:r>
              <a:rPr lang="en-US" b="1" dirty="0">
                <a:solidFill>
                  <a:schemeClr val="accent1"/>
                </a:solidFill>
              </a:rPr>
              <a:t>challenges and opportunities </a:t>
            </a:r>
            <a:r>
              <a:rPr lang="en-US" dirty="0"/>
              <a:t>for county behavioral health systems today; especially smaller counties in less urban areas.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EB3580B-34A0-4579-93EF-4844E8E2E6DA}"/>
              </a:ext>
            </a:extLst>
          </p:cNvPr>
          <p:cNvSpPr txBox="1">
            <a:spLocks/>
          </p:cNvSpPr>
          <p:nvPr/>
        </p:nvSpPr>
        <p:spPr>
          <a:xfrm>
            <a:off x="2093612" y="3612263"/>
            <a:ext cx="6962706" cy="16740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3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Workforce</a:t>
            </a: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Collaboration &amp; Innovation</a:t>
            </a: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Facilities</a:t>
            </a: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BF6E8D-AA66-40EE-BCB0-9643A325BAA2}"/>
              </a:ext>
            </a:extLst>
          </p:cNvPr>
          <p:cNvSpPr txBox="1"/>
          <p:nvPr/>
        </p:nvSpPr>
        <p:spPr>
          <a:xfrm>
            <a:off x="457200" y="5497553"/>
            <a:ext cx="11358664" cy="7248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*There are also many systems-wide strengths to recognize in California as well: MHSA, crisis funds, the strengths of our local systems of care, and more.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D718C-0A53-4656-97A1-B135FA781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138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BF12BF-0CDE-425C-BA03-AE0FBA37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Workforce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E9B97-E53E-469D-B170-5EF48B50A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66" y="1828800"/>
            <a:ext cx="11446398" cy="4622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Issues &amp; Context: </a:t>
            </a:r>
          </a:p>
          <a:p>
            <a:r>
              <a:rPr lang="en-US" sz="2800" b="1" dirty="0">
                <a:solidFill>
                  <a:schemeClr val="accent5"/>
                </a:solidFill>
              </a:rPr>
              <a:t>HHS predicts moderate to severe workforce shortages in nearly every behavioral health profession nationally by 2023</a:t>
            </a:r>
            <a:r>
              <a:rPr lang="en-US" sz="2800" dirty="0">
                <a:solidFill>
                  <a:schemeClr val="accent5"/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Ongoing national shortage of </a:t>
            </a:r>
            <a:r>
              <a:rPr lang="en-US" sz="2800" b="1" dirty="0"/>
              <a:t>psychiatrists and prescriber</a:t>
            </a:r>
            <a:r>
              <a:rPr lang="en-US" sz="2800" dirty="0"/>
              <a:t>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High cost of education for licensed positions; relatively low ROI given current pay; </a:t>
            </a:r>
            <a:r>
              <a:rPr lang="en-US" sz="2800" b="1" dirty="0"/>
              <a:t>supply shortages of nurses, social workers,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Barriers to certification, optimal use of </a:t>
            </a:r>
            <a:r>
              <a:rPr lang="en-US" sz="2800" b="1" dirty="0"/>
              <a:t>unlicensed staff/peer specialist</a:t>
            </a:r>
            <a:r>
              <a:rPr lang="en-US" sz="2800" dirty="0"/>
              <a:t>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Models of education do not support integrated care, </a:t>
            </a:r>
            <a:r>
              <a:rPr lang="en-US" sz="2800" b="1" dirty="0"/>
              <a:t>social determinates of health</a:t>
            </a:r>
            <a:r>
              <a:rPr lang="en-US" sz="28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F0D2F-8E2F-4A65-84C4-EE4E84155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101" y="349652"/>
            <a:ext cx="4788762" cy="1532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224251-59D7-495A-A68B-B6A77C4E744D}"/>
              </a:ext>
            </a:extLst>
          </p:cNvPr>
          <p:cNvSpPr txBox="1"/>
          <p:nvPr/>
        </p:nvSpPr>
        <p:spPr>
          <a:xfrm>
            <a:off x="3231715" y="564555"/>
            <a:ext cx="35699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2"/>
                </a:solidFill>
              </a:rPr>
              <a:t>Telecare has been working since 2010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to build skills and systems to support integrated physical, substance and MH care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DE8FF0-F519-42FA-89DF-AFFAC1C69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397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BF12BF-0CDE-425C-BA03-AE0FBA37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Workforce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6C5F1-ECF7-421C-9301-75415810C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12986"/>
            <a:ext cx="11734800" cy="4775704"/>
          </a:xfrm>
        </p:spPr>
        <p:txBody>
          <a:bodyPr>
            <a:normAutofit fontScale="85000" lnSpcReduction="10000"/>
          </a:bodyPr>
          <a:lstStyle/>
          <a:p>
            <a:r>
              <a:rPr lang="en-US" sz="4600" b="1" dirty="0">
                <a:solidFill>
                  <a:schemeClr val="accent5"/>
                </a:solidFill>
              </a:rPr>
              <a:t>Solutions: </a:t>
            </a:r>
            <a:r>
              <a:rPr lang="en-US" sz="4600" dirty="0">
                <a:solidFill>
                  <a:schemeClr val="accent5"/>
                </a:solidFill>
              </a:rPr>
              <a:t>Creative Approaches to Prescriber Shortages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Telecare Physician Services Organization Created in 2015</a:t>
            </a:r>
          </a:p>
          <a:p>
            <a:pPr lvl="2"/>
            <a:r>
              <a:rPr lang="en-US" dirty="0"/>
              <a:t>Formerly outsourced; start-up process entailed recruiting new physician leadership and infrastructure.</a:t>
            </a:r>
          </a:p>
          <a:p>
            <a:pPr lvl="2"/>
            <a:r>
              <a:rPr lang="en-US" b="1" dirty="0"/>
              <a:t>136 psychiatrists and 71 NP or PMHNPs now on staff;</a:t>
            </a:r>
            <a:r>
              <a:rPr lang="en-US" dirty="0"/>
              <a:t> stable prescriber capacity, operations integration.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Nurse Practitioners: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Full Scope NP prescriber capacity in Oregon, Washington and Arizona; not in CA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Nurse Practitioners: focus on ANCC certification, experience, and flexible supervision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Telepsychiatry: Progress and on-going challenges</a:t>
            </a:r>
          </a:p>
          <a:p>
            <a:pPr lvl="2"/>
            <a:r>
              <a:rPr lang="en-US" b="1" dirty="0"/>
              <a:t>Operate at 36 sites;</a:t>
            </a:r>
            <a:r>
              <a:rPr lang="en-US" dirty="0"/>
              <a:t> many sites are for backup and urgent coverage, smaller counties or more remote locations more comprehensive use</a:t>
            </a:r>
          </a:p>
          <a:p>
            <a:pPr lvl="2"/>
            <a:r>
              <a:rPr lang="en-US" dirty="0"/>
              <a:t>Experience in Ridgecrest in Kern County, 100% telepsychiatry</a:t>
            </a:r>
          </a:p>
          <a:p>
            <a:pPr lvl="2"/>
            <a:r>
              <a:rPr lang="en-US" dirty="0"/>
              <a:t>Experience in Perris, Riverside</a:t>
            </a:r>
          </a:p>
          <a:p>
            <a:pPr marL="960120" lvl="2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BAA360-28E7-43B7-B163-FF96C8D27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96" y="552950"/>
            <a:ext cx="5388468" cy="746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803D61-15E4-481F-A9F3-58975A07501A}"/>
              </a:ext>
            </a:extLst>
          </p:cNvPr>
          <p:cNvSpPr txBox="1"/>
          <p:nvPr/>
        </p:nvSpPr>
        <p:spPr>
          <a:xfrm>
            <a:off x="3255889" y="664763"/>
            <a:ext cx="2972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2"/>
                </a:solidFill>
              </a:rPr>
              <a:t>Telecare developed organization in 2015 for physician employment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62F5CB-15E8-4421-A086-BD274DB0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179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BF12BF-0CDE-425C-BA03-AE0FBA373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66" y="349651"/>
            <a:ext cx="11076932" cy="1148223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Workforce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6C5F1-ECF7-421C-9301-75415810C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11358664" cy="4509370"/>
          </a:xfrm>
        </p:spPr>
        <p:txBody>
          <a:bodyPr>
            <a:normAutofit fontScale="92500" lnSpcReduction="10000"/>
          </a:bodyPr>
          <a:lstStyle/>
          <a:p>
            <a:r>
              <a:rPr lang="en-US" sz="4600" dirty="0">
                <a:solidFill>
                  <a:schemeClr val="accent5"/>
                </a:solidFill>
              </a:rPr>
              <a:t>Solutions: Other Creative Staffing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Peer workforce &amp; “</a:t>
            </a:r>
            <a:r>
              <a:rPr lang="en-US" b="1" dirty="0" err="1"/>
              <a:t>bridgers</a:t>
            </a:r>
            <a:r>
              <a:rPr lang="en-US" dirty="0"/>
              <a:t>” to inspire hope, enhance continuity of care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Career ladder, dedicated scholarship funds to develop of peer workforce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Shared psychiatric staff</a:t>
            </a:r>
            <a:r>
              <a:rPr lang="en-US" dirty="0"/>
              <a:t> between Telecare programs &amp; county (e.g. Santa Barbara, Placer)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Management contract</a:t>
            </a:r>
            <a:r>
              <a:rPr lang="en-US" dirty="0"/>
              <a:t>s within general acute care hospital settings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Creative approaches to </a:t>
            </a:r>
            <a:r>
              <a:rPr lang="en-US" b="1" dirty="0"/>
              <a:t>on-boarding </a:t>
            </a:r>
            <a:r>
              <a:rPr lang="en-US" dirty="0"/>
              <a:t>and reducing turnover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Team approach to </a:t>
            </a:r>
            <a:r>
              <a:rPr lang="en-US" b="1" dirty="0"/>
              <a:t>engage homeless and other clients where they are</a:t>
            </a:r>
            <a:r>
              <a:rPr lang="en-US" dirty="0"/>
              <a:t> in the community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0A98A2-017D-47FF-845D-E24883172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6" b="19147"/>
          <a:stretch/>
        </p:blipFill>
        <p:spPr>
          <a:xfrm>
            <a:off x="7963791" y="0"/>
            <a:ext cx="3850257" cy="17400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AF9457-3D5B-49E3-A2A2-0AE21AB42E86}"/>
              </a:ext>
            </a:extLst>
          </p:cNvPr>
          <p:cNvSpPr txBox="1"/>
          <p:nvPr/>
        </p:nvSpPr>
        <p:spPr>
          <a:xfrm>
            <a:off x="3607496" y="464347"/>
            <a:ext cx="41485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2"/>
                </a:solidFill>
              </a:rPr>
              <a:t>WRAP certification training for Telecare peer staff, funded by Telecare’s Calhoun Peterson Scholarship. Telecare’s New Hire Orientation Program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has reduced turnover in new hires by 40%</a:t>
            </a:r>
          </a:p>
          <a:p>
            <a:pPr algn="r"/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120D17-0B21-461B-A694-B74C3899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593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A5CE78B-8407-44D7-B51B-34BB443B2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Workforce Commission</a:t>
            </a:r>
            <a:endParaRPr lang="en-US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8340DC11-FE08-43E1-A12C-8B6E37B231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4453720"/>
              </p:ext>
            </p:extLst>
          </p:nvPr>
        </p:nvGraphicFramePr>
        <p:xfrm>
          <a:off x="457200" y="2971802"/>
          <a:ext cx="11358563" cy="3216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FC7E681-2098-40B8-978A-FE5B9DAE9C6D}"/>
              </a:ext>
            </a:extLst>
          </p:cNvPr>
          <p:cNvSpPr txBox="1">
            <a:spLocks/>
          </p:cNvSpPr>
          <p:nvPr/>
        </p:nvSpPr>
        <p:spPr>
          <a:xfrm>
            <a:off x="457200" y="1740023"/>
            <a:ext cx="11356848" cy="95878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3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400" b="1" dirty="0">
                <a:solidFill>
                  <a:schemeClr val="accent5"/>
                </a:solidFill>
              </a:rPr>
              <a:t>Solutions: </a:t>
            </a:r>
            <a:r>
              <a:rPr lang="en-US" sz="8800" dirty="0">
                <a:solidFill>
                  <a:schemeClr val="accent5"/>
                </a:solidFill>
              </a:rPr>
              <a:t>Telecare is advocating with healthcare providers, elected officials, and other stakeholders  to advance strategies that will increase workforce supply and reduce disparities</a:t>
            </a:r>
          </a:p>
        </p:txBody>
      </p:sp>
      <p:pic>
        <p:nvPicPr>
          <p:cNvPr id="6" name="Picture Placeholder 17">
            <a:extLst>
              <a:ext uri="{FF2B5EF4-FFF2-40B4-BE49-F238E27FC236}">
                <a16:creationId xmlns:a16="http://schemas.microsoft.com/office/drawing/2014/main" id="{F7964F30-0DD9-4E95-AD51-D8B5FF02D5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35" y="63532"/>
            <a:ext cx="4106363" cy="1516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A96FD9-7E9E-4CC5-8855-39B48A000D27}"/>
              </a:ext>
            </a:extLst>
          </p:cNvPr>
          <p:cNvSpPr txBox="1"/>
          <p:nvPr/>
        </p:nvSpPr>
        <p:spPr>
          <a:xfrm>
            <a:off x="3962400" y="555341"/>
            <a:ext cx="337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272324-51C2-416F-999C-8D2897D4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756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BF12BF-0CDE-425C-BA03-AE0FBA37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Collaboration &amp; Innovation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E9B97-E53E-469D-B170-5EF48B50A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799"/>
            <a:ext cx="6732740" cy="4589755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chemeClr val="accent6"/>
                </a:solidFill>
              </a:rPr>
              <a:t>Issues &amp; Context: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6"/>
                </a:solidFill>
              </a:rPr>
              <a:t>Counties must contract with providers to meet a huge range of specialized needs with limited and siloed funding streams.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6"/>
                </a:solidFill>
              </a:rPr>
              <a:t>The regulatory and procurement process can impede innovation and value creation.  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6"/>
                </a:solidFill>
              </a:rPr>
              <a:t>More flexibility is needed to address the programming scale relevant to  a small county.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chemeClr val="accent6"/>
                </a:solidFill>
              </a:rPr>
              <a:t>			</a:t>
            </a:r>
            <a:endParaRPr lang="en-US" sz="2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10D57-BD46-4E37-81D8-AAF0251AB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5" y="1828799"/>
            <a:ext cx="4468579" cy="33514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8508F9-3CA4-4B61-A6BA-2F0B3F3D9553}"/>
              </a:ext>
            </a:extLst>
          </p:cNvPr>
          <p:cNvSpPr txBox="1"/>
          <p:nvPr/>
        </p:nvSpPr>
        <p:spPr>
          <a:xfrm>
            <a:off x="9047747" y="5429255"/>
            <a:ext cx="286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2"/>
                </a:solidFill>
              </a:rPr>
              <a:t>TEIR Early Intervention Program</a:t>
            </a:r>
          </a:p>
          <a:p>
            <a:pPr algn="r"/>
            <a:r>
              <a:rPr lang="en-US" sz="1400" b="1" dirty="0">
                <a:solidFill>
                  <a:schemeClr val="tx2"/>
                </a:solidFill>
              </a:rPr>
              <a:t>San Joaquin County, 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B414B4-72F5-4382-9F47-A41B851C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6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BF12BF-0CDE-425C-BA03-AE0FBA37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6"/>
                </a:solidFill>
              </a:rPr>
              <a:t>Collaboration &amp; Innovation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D005A2-79E4-43F1-8C04-3C49FA98ADF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58661" y="2940961"/>
            <a:ext cx="11355387" cy="3798042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US" dirty="0">
                <a:solidFill>
                  <a:schemeClr val="accent6"/>
                </a:solidFill>
              </a:rPr>
              <a:t>Historic Models of Transformation: </a:t>
            </a:r>
          </a:p>
          <a:p>
            <a:pPr lvl="2"/>
            <a:r>
              <a:rPr lang="en-US" b="1" dirty="0">
                <a:solidFill>
                  <a:schemeClr val="tx2"/>
                </a:solidFill>
              </a:rPr>
              <a:t>MHRCs</a:t>
            </a:r>
            <a:r>
              <a:rPr lang="en-US" dirty="0">
                <a:solidFill>
                  <a:schemeClr val="tx2"/>
                </a:solidFill>
              </a:rPr>
              <a:t> to leverage Medicaid for longer-term care (Ventura); </a:t>
            </a:r>
            <a:r>
              <a:rPr lang="en-US" b="1" dirty="0">
                <a:solidFill>
                  <a:schemeClr val="tx2"/>
                </a:solidFill>
              </a:rPr>
              <a:t>FSPs</a:t>
            </a:r>
            <a:r>
              <a:rPr lang="en-US" dirty="0">
                <a:solidFill>
                  <a:schemeClr val="tx2"/>
                </a:solidFill>
              </a:rPr>
              <a:t> to reduce IMD and acute care usage (Sonoma, Ventura);  </a:t>
            </a:r>
            <a:r>
              <a:rPr lang="en-US" b="1" dirty="0">
                <a:solidFill>
                  <a:schemeClr val="tx2"/>
                </a:solidFill>
              </a:rPr>
              <a:t>voluntary crisis service</a:t>
            </a:r>
            <a:r>
              <a:rPr lang="en-US" dirty="0">
                <a:solidFill>
                  <a:schemeClr val="tx2"/>
                </a:solidFill>
              </a:rPr>
              <a:t>s to fill gaps in the safety net. (Perris)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Pay for Success Model</a:t>
            </a:r>
          </a:p>
          <a:p>
            <a:pPr lvl="2"/>
            <a:r>
              <a:rPr lang="en-US" dirty="0"/>
              <a:t>Santa Clara County, CA: Identifying target population and desired outcomes on cost and quality, sharing risk, allowing for design innovation. Can be applied in smaller counties.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Intensive Support for High-Utilizers</a:t>
            </a:r>
          </a:p>
          <a:p>
            <a:pPr lvl="2"/>
            <a:r>
              <a:rPr lang="en-US" dirty="0"/>
              <a:t>Kaiser Permanente, Northern California: </a:t>
            </a:r>
            <a:r>
              <a:rPr lang="en-US" dirty="0">
                <a:latin typeface="Calibri" panose="020F0502020204030204" pitchFamily="34" charset="0"/>
              </a:rPr>
              <a:t>Pilot project designed and implemented to reduce mental health inpatient admissions by 30% and generate $185,135 cost reduction for 25 high utilizers (3+ admissions in 3 months). Can be applied in smaller counties.</a:t>
            </a:r>
            <a:endParaRPr lang="en-US" dirty="0"/>
          </a:p>
          <a:p>
            <a:pPr lvl="1"/>
            <a:r>
              <a:rPr lang="en-US" dirty="0">
                <a:solidFill>
                  <a:schemeClr val="accent6"/>
                </a:solidFill>
              </a:rPr>
              <a:t>Early Psychosis Program </a:t>
            </a:r>
          </a:p>
          <a:p>
            <a:pPr lvl="2"/>
            <a:r>
              <a:rPr lang="en-US" dirty="0"/>
              <a:t>San Joaquin County, CA: Modifying an EBP to meet local, culturally specific need.  Future state focus.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8FA24DA-9380-4098-9F48-6C3D65A8CA17}"/>
              </a:ext>
            </a:extLst>
          </p:cNvPr>
          <p:cNvSpPr txBox="1">
            <a:spLocks/>
          </p:cNvSpPr>
          <p:nvPr/>
        </p:nvSpPr>
        <p:spPr>
          <a:xfrm>
            <a:off x="457200" y="1740023"/>
            <a:ext cx="11356848" cy="95878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3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400" b="1" dirty="0">
                <a:solidFill>
                  <a:schemeClr val="accent6"/>
                </a:solidFill>
              </a:rPr>
              <a:t>Solutions:</a:t>
            </a:r>
            <a:r>
              <a:rPr lang="en-US" sz="8800" b="1" dirty="0">
                <a:solidFill>
                  <a:schemeClr val="accent6"/>
                </a:solidFill>
              </a:rPr>
              <a:t> </a:t>
            </a:r>
            <a:r>
              <a:rPr lang="en-US" sz="8800" dirty="0">
                <a:solidFill>
                  <a:schemeClr val="accent6"/>
                </a:solidFill>
              </a:rPr>
              <a:t>We work to put the County and provider on the same side of the table, to meet shared goals with limited resources in a streamlined, more efficient manner.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16A3C-ABFE-4468-B8E7-3CFF8E41FC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" b="17166"/>
          <a:stretch/>
        </p:blipFill>
        <p:spPr>
          <a:xfrm>
            <a:off x="8165432" y="0"/>
            <a:ext cx="3769894" cy="18544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688D7F-8A98-4A3A-A08C-E5821DBA4C40}"/>
              </a:ext>
            </a:extLst>
          </p:cNvPr>
          <p:cNvSpPr txBox="1"/>
          <p:nvPr/>
        </p:nvSpPr>
        <p:spPr>
          <a:xfrm>
            <a:off x="4687147" y="504326"/>
            <a:ext cx="3377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2"/>
                </a:solidFill>
              </a:rPr>
              <a:t>Partners in Wellness</a:t>
            </a:r>
          </a:p>
          <a:p>
            <a:pPr algn="r"/>
            <a:r>
              <a:rPr lang="en-US" sz="1400" dirty="0">
                <a:solidFill>
                  <a:schemeClr val="tx2"/>
                </a:solidFill>
              </a:rPr>
              <a:t>Santa Clara County, CA</a:t>
            </a:r>
          </a:p>
          <a:p>
            <a:pPr algn="r"/>
            <a:r>
              <a:rPr lang="en-US" sz="1400" dirty="0">
                <a:solidFill>
                  <a:schemeClr val="tx2"/>
                </a:solidFill>
              </a:rPr>
              <a:t>First MH PFS program </a:t>
            </a:r>
          </a:p>
          <a:p>
            <a:pPr algn="r"/>
            <a:r>
              <a:rPr lang="en-US" sz="1400" dirty="0">
                <a:solidFill>
                  <a:schemeClr val="tx2"/>
                </a:solidFill>
              </a:rPr>
              <a:t>in the U.S.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340D01-1B4A-43D0-9B3B-2C84AEC9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429331"/>
      </p:ext>
    </p:extLst>
  </p:cSld>
  <p:clrMapOvr>
    <a:masterClrMapping/>
  </p:clrMapOvr>
</p:sld>
</file>

<file path=ppt/theme/theme1.xml><?xml version="1.0" encoding="utf-8"?>
<a:theme xmlns:a="http://schemas.openxmlformats.org/drawingml/2006/main" name="1_Purple Wide">
  <a:themeElements>
    <a:clrScheme name="2017_Mix 06">
      <a:dk1>
        <a:srgbClr val="53565A"/>
      </a:dk1>
      <a:lt1>
        <a:sysClr val="window" lastClr="FFFFFF"/>
      </a:lt1>
      <a:dk2>
        <a:srgbClr val="97999B"/>
      </a:dk2>
      <a:lt2>
        <a:srgbClr val="CBC4BC"/>
      </a:lt2>
      <a:accent1>
        <a:srgbClr val="59315F"/>
      </a:accent1>
      <a:accent2>
        <a:srgbClr val="EBAA00"/>
      </a:accent2>
      <a:accent3>
        <a:srgbClr val="DA291C"/>
      </a:accent3>
      <a:accent4>
        <a:srgbClr val="E35205"/>
      </a:accent4>
      <a:accent5>
        <a:srgbClr val="6BCABA"/>
      </a:accent5>
      <a:accent6>
        <a:srgbClr val="326295"/>
      </a:accent6>
      <a:hlink>
        <a:srgbClr val="00AFD7"/>
      </a:hlink>
      <a:folHlink>
        <a:srgbClr val="CDA077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2_Purple Wide">
  <a:themeElements>
    <a:clrScheme name="2017_Mix 06">
      <a:dk1>
        <a:srgbClr val="53565A"/>
      </a:dk1>
      <a:lt1>
        <a:sysClr val="window" lastClr="FFFFFF"/>
      </a:lt1>
      <a:dk2>
        <a:srgbClr val="97999B"/>
      </a:dk2>
      <a:lt2>
        <a:srgbClr val="CBC4BC"/>
      </a:lt2>
      <a:accent1>
        <a:srgbClr val="59315F"/>
      </a:accent1>
      <a:accent2>
        <a:srgbClr val="EBAA00"/>
      </a:accent2>
      <a:accent3>
        <a:srgbClr val="DA291C"/>
      </a:accent3>
      <a:accent4>
        <a:srgbClr val="E35205"/>
      </a:accent4>
      <a:accent5>
        <a:srgbClr val="6BCABA"/>
      </a:accent5>
      <a:accent6>
        <a:srgbClr val="326295"/>
      </a:accent6>
      <a:hlink>
        <a:srgbClr val="00AFD7"/>
      </a:hlink>
      <a:folHlink>
        <a:srgbClr val="CDA077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1521</TotalTime>
  <Words>1397</Words>
  <Application>Microsoft Office PowerPoint</Application>
  <PresentationFormat>Widescreen</PresentationFormat>
  <Paragraphs>169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Wingdings</vt:lpstr>
      <vt:lpstr>Wingdings 2</vt:lpstr>
      <vt:lpstr>1_Purple Wide</vt:lpstr>
      <vt:lpstr>2_Purple Wide</vt:lpstr>
      <vt:lpstr>The State of Behavioral Health; Challenges and Opportunities:</vt:lpstr>
      <vt:lpstr>Telecare Today</vt:lpstr>
      <vt:lpstr>Telecare Corporation</vt:lpstr>
      <vt:lpstr>Workforce</vt:lpstr>
      <vt:lpstr>Workforce</vt:lpstr>
      <vt:lpstr>Workforce</vt:lpstr>
      <vt:lpstr>Workforce Commission</vt:lpstr>
      <vt:lpstr>Collaboration &amp; Innovation</vt:lpstr>
      <vt:lpstr>Collaboration &amp; Innovation</vt:lpstr>
      <vt:lpstr>Facilities</vt:lpstr>
      <vt:lpstr>Facilities Solutions to Reduce Barriers</vt:lpstr>
      <vt:lpstr>Housing</vt:lpstr>
      <vt:lpstr>Summary Wrap-Up</vt:lpstr>
      <vt:lpstr>Telecare Corporation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for the Future</dc:title>
  <dc:creator>Anne Bakar</dc:creator>
  <cp:lastModifiedBy>Cynde Burgstahler</cp:lastModifiedBy>
  <cp:revision>395</cp:revision>
  <cp:lastPrinted>2018-09-26T01:13:42Z</cp:lastPrinted>
  <dcterms:created xsi:type="dcterms:W3CDTF">2018-01-25T20:43:57Z</dcterms:created>
  <dcterms:modified xsi:type="dcterms:W3CDTF">2018-09-26T01:19:03Z</dcterms:modified>
</cp:coreProperties>
</file>